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wav" ContentType="audio/x-wav"/>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notesSlides/notesSlide6.xml" ContentType="application/vnd.openxmlformats-officedocument.presentationml.notesSlide+xml"/>
  <Override PartName="/ppt/tags/tag6.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notesSlides/notesSlide10.xml" ContentType="application/vnd.openxmlformats-officedocument.presentationml.notesSlide+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11.xml" ContentType="application/vnd.openxmlformats-officedocument.presentationml.notesSlide+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notesSlides/notesSlide12.xml" ContentType="application/vnd.openxmlformats-officedocument.presentationml.notesSlide+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852" r:id="rId1"/>
  </p:sldMasterIdLst>
  <p:notesMasterIdLst>
    <p:notesMasterId r:id="rId175"/>
  </p:notesMasterIdLst>
  <p:sldIdLst>
    <p:sldId id="256" r:id="rId2"/>
    <p:sldId id="668" r:id="rId3"/>
    <p:sldId id="663" r:id="rId4"/>
    <p:sldId id="678" r:id="rId5"/>
    <p:sldId id="674" r:id="rId6"/>
    <p:sldId id="675" r:id="rId7"/>
    <p:sldId id="543" r:id="rId8"/>
    <p:sldId id="441" r:id="rId9"/>
    <p:sldId id="544" r:id="rId10"/>
    <p:sldId id="546" r:id="rId11"/>
    <p:sldId id="444" r:id="rId12"/>
    <p:sldId id="547" r:id="rId13"/>
    <p:sldId id="449" r:id="rId14"/>
    <p:sldId id="671" r:id="rId15"/>
    <p:sldId id="679" r:id="rId16"/>
    <p:sldId id="670" r:id="rId17"/>
    <p:sldId id="450" r:id="rId18"/>
    <p:sldId id="673" r:id="rId19"/>
    <p:sldId id="451" r:id="rId20"/>
    <p:sldId id="672" r:id="rId21"/>
    <p:sldId id="452" r:id="rId22"/>
    <p:sldId id="453" r:id="rId23"/>
    <p:sldId id="549" r:id="rId24"/>
    <p:sldId id="550" r:id="rId25"/>
    <p:sldId id="551" r:id="rId26"/>
    <p:sldId id="552" r:id="rId27"/>
    <p:sldId id="594" r:id="rId28"/>
    <p:sldId id="595" r:id="rId29"/>
    <p:sldId id="596" r:id="rId30"/>
    <p:sldId id="597" r:id="rId31"/>
    <p:sldId id="606" r:id="rId32"/>
    <p:sldId id="611" r:id="rId33"/>
    <p:sldId id="612" r:id="rId34"/>
    <p:sldId id="613" r:id="rId35"/>
    <p:sldId id="616" r:id="rId36"/>
    <p:sldId id="617" r:id="rId37"/>
    <p:sldId id="618" r:id="rId38"/>
    <p:sldId id="619" r:id="rId39"/>
    <p:sldId id="614" r:id="rId40"/>
    <p:sldId id="615" r:id="rId41"/>
    <p:sldId id="677" r:id="rId42"/>
    <p:sldId id="608" r:id="rId43"/>
    <p:sldId id="609" r:id="rId44"/>
    <p:sldId id="620" r:id="rId45"/>
    <p:sldId id="621" r:id="rId46"/>
    <p:sldId id="622" r:id="rId47"/>
    <p:sldId id="626" r:id="rId48"/>
    <p:sldId id="489" r:id="rId49"/>
    <p:sldId id="627" r:id="rId50"/>
    <p:sldId id="628" r:id="rId51"/>
    <p:sldId id="629" r:id="rId52"/>
    <p:sldId id="630" r:id="rId53"/>
    <p:sldId id="631" r:id="rId54"/>
    <p:sldId id="632" r:id="rId55"/>
    <p:sldId id="496" r:id="rId56"/>
    <p:sldId id="497" r:id="rId57"/>
    <p:sldId id="498" r:id="rId58"/>
    <p:sldId id="499" r:id="rId59"/>
    <p:sldId id="500" r:id="rId60"/>
    <p:sldId id="501" r:id="rId61"/>
    <p:sldId id="502" r:id="rId62"/>
    <p:sldId id="503" r:id="rId63"/>
    <p:sldId id="504" r:id="rId64"/>
    <p:sldId id="505" r:id="rId65"/>
    <p:sldId id="506" r:id="rId66"/>
    <p:sldId id="507" r:id="rId67"/>
    <p:sldId id="508" r:id="rId68"/>
    <p:sldId id="509" r:id="rId69"/>
    <p:sldId id="510" r:id="rId70"/>
    <p:sldId id="511" r:id="rId71"/>
    <p:sldId id="512" r:id="rId72"/>
    <p:sldId id="513" r:id="rId73"/>
    <p:sldId id="514" r:id="rId74"/>
    <p:sldId id="515" r:id="rId75"/>
    <p:sldId id="516" r:id="rId76"/>
    <p:sldId id="517" r:id="rId77"/>
    <p:sldId id="518" r:id="rId78"/>
    <p:sldId id="519" r:id="rId79"/>
    <p:sldId id="520" r:id="rId80"/>
    <p:sldId id="521" r:id="rId81"/>
    <p:sldId id="522" r:id="rId82"/>
    <p:sldId id="523" r:id="rId83"/>
    <p:sldId id="524" r:id="rId84"/>
    <p:sldId id="525" r:id="rId85"/>
    <p:sldId id="526" r:id="rId86"/>
    <p:sldId id="527" r:id="rId87"/>
    <p:sldId id="528" r:id="rId88"/>
    <p:sldId id="529" r:id="rId89"/>
    <p:sldId id="530" r:id="rId90"/>
    <p:sldId id="531" r:id="rId91"/>
    <p:sldId id="532" r:id="rId92"/>
    <p:sldId id="533" r:id="rId93"/>
    <p:sldId id="534" r:id="rId94"/>
    <p:sldId id="535" r:id="rId95"/>
    <p:sldId id="536" r:id="rId96"/>
    <p:sldId id="537" r:id="rId97"/>
    <p:sldId id="539" r:id="rId98"/>
    <p:sldId id="634" r:id="rId99"/>
    <p:sldId id="635" r:id="rId100"/>
    <p:sldId id="636" r:id="rId101"/>
    <p:sldId id="637" r:id="rId102"/>
    <p:sldId id="639" r:id="rId103"/>
    <p:sldId id="640" r:id="rId104"/>
    <p:sldId id="641" r:id="rId105"/>
    <p:sldId id="642" r:id="rId106"/>
    <p:sldId id="643" r:id="rId107"/>
    <p:sldId id="644" r:id="rId108"/>
    <p:sldId id="645" r:id="rId109"/>
    <p:sldId id="646" r:id="rId110"/>
    <p:sldId id="553" r:id="rId111"/>
    <p:sldId id="554" r:id="rId112"/>
    <p:sldId id="555" r:id="rId113"/>
    <p:sldId id="676" r:id="rId114"/>
    <p:sldId id="598" r:id="rId115"/>
    <p:sldId id="599" r:id="rId116"/>
    <p:sldId id="600" r:id="rId117"/>
    <p:sldId id="601" r:id="rId118"/>
    <p:sldId id="602" r:id="rId119"/>
    <p:sldId id="603" r:id="rId120"/>
    <p:sldId id="604" r:id="rId121"/>
    <p:sldId id="556" r:id="rId122"/>
    <p:sldId id="557" r:id="rId123"/>
    <p:sldId id="558" r:id="rId124"/>
    <p:sldId id="559" r:id="rId125"/>
    <p:sldId id="560" r:id="rId126"/>
    <p:sldId id="561" r:id="rId127"/>
    <p:sldId id="647" r:id="rId128"/>
    <p:sldId id="648" r:id="rId129"/>
    <p:sldId id="649" r:id="rId130"/>
    <p:sldId id="650" r:id="rId131"/>
    <p:sldId id="651" r:id="rId132"/>
    <p:sldId id="652" r:id="rId133"/>
    <p:sldId id="653" r:id="rId134"/>
    <p:sldId id="654" r:id="rId135"/>
    <p:sldId id="655" r:id="rId136"/>
    <p:sldId id="656" r:id="rId137"/>
    <p:sldId id="657" r:id="rId138"/>
    <p:sldId id="658" r:id="rId139"/>
    <p:sldId id="659" r:id="rId140"/>
    <p:sldId id="660" r:id="rId141"/>
    <p:sldId id="661" r:id="rId142"/>
    <p:sldId id="662" r:id="rId143"/>
    <p:sldId id="578" r:id="rId144"/>
    <p:sldId id="579" r:id="rId145"/>
    <p:sldId id="580" r:id="rId146"/>
    <p:sldId id="581" r:id="rId147"/>
    <p:sldId id="582" r:id="rId148"/>
    <p:sldId id="583" r:id="rId149"/>
    <p:sldId id="584" r:id="rId150"/>
    <p:sldId id="585" r:id="rId151"/>
    <p:sldId id="586" r:id="rId152"/>
    <p:sldId id="587" r:id="rId153"/>
    <p:sldId id="588" r:id="rId154"/>
    <p:sldId id="589" r:id="rId155"/>
    <p:sldId id="590" r:id="rId156"/>
    <p:sldId id="591" r:id="rId157"/>
    <p:sldId id="592" r:id="rId158"/>
    <p:sldId id="562" r:id="rId159"/>
    <p:sldId id="563" r:id="rId160"/>
    <p:sldId id="564" r:id="rId161"/>
    <p:sldId id="565" r:id="rId162"/>
    <p:sldId id="566" r:id="rId163"/>
    <p:sldId id="567" r:id="rId164"/>
    <p:sldId id="568" r:id="rId165"/>
    <p:sldId id="569" r:id="rId166"/>
    <p:sldId id="570" r:id="rId167"/>
    <p:sldId id="571" r:id="rId168"/>
    <p:sldId id="572" r:id="rId169"/>
    <p:sldId id="573" r:id="rId170"/>
    <p:sldId id="574" r:id="rId171"/>
    <p:sldId id="575" r:id="rId172"/>
    <p:sldId id="576" r:id="rId173"/>
    <p:sldId id="577" r:id="rId174"/>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987" autoAdjust="0"/>
    <p:restoredTop sz="86566" autoAdjust="0"/>
  </p:normalViewPr>
  <p:slideViewPr>
    <p:cSldViewPr snapToGrid="0">
      <p:cViewPr varScale="1">
        <p:scale>
          <a:sx n="98" d="100"/>
          <a:sy n="98" d="100"/>
        </p:scale>
        <p:origin x="954" y="8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viewProps" Target="viewProps.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theme" Target="theme/theme1.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tableStyles" Target="tableStyle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notesMaster" Target="notesMasters/notesMaster1.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presProps" Target="presProps.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image" Target="../media/image8.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image" Target="../media/image10.w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3.emf"/><Relationship Id="rId1" Type="http://schemas.openxmlformats.org/officeDocument/2006/relationships/image" Target="../media/image12.emf"/><Relationship Id="rId6" Type="http://schemas.openxmlformats.org/officeDocument/2006/relationships/image" Target="../media/image11.emf"/><Relationship Id="rId5" Type="http://schemas.openxmlformats.org/officeDocument/2006/relationships/image" Target="../media/image16.emf"/><Relationship Id="rId4" Type="http://schemas.openxmlformats.org/officeDocument/2006/relationships/image" Target="../media/image15.e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wmf"/><Relationship Id="rId1" Type="http://schemas.openxmlformats.org/officeDocument/2006/relationships/image" Target="../media/image17.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image" Target="../media/image21.wmf"/><Relationship Id="rId1" Type="http://schemas.openxmlformats.org/officeDocument/2006/relationships/image" Target="../media/image20.wmf"/><Relationship Id="rId4" Type="http://schemas.openxmlformats.org/officeDocument/2006/relationships/image" Target="../media/image22.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7.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9.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30.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31.e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33.wmf"/><Relationship Id="rId1" Type="http://schemas.openxmlformats.org/officeDocument/2006/relationships/image" Target="../media/image32.wmf"/></Relationships>
</file>

<file path=ppt/drawings/_rels/vmlDrawing13.vml.rels><?xml version="1.0" encoding="UTF-8" standalone="yes"?>
<Relationships xmlns="http://schemas.openxmlformats.org/package/2006/relationships"><Relationship Id="rId3" Type="http://schemas.openxmlformats.org/officeDocument/2006/relationships/image" Target="../media/image36.wmf"/><Relationship Id="rId2" Type="http://schemas.openxmlformats.org/officeDocument/2006/relationships/image" Target="../media/image35.wmf"/><Relationship Id="rId1" Type="http://schemas.openxmlformats.org/officeDocument/2006/relationships/image" Target="../media/image34.wmf"/><Relationship Id="rId4" Type="http://schemas.openxmlformats.org/officeDocument/2006/relationships/image" Target="../media/image37.emf"/></Relationships>
</file>

<file path=ppt/drawings/_rels/vmlDrawing14.v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image" Target="../media/image39.wmf"/><Relationship Id="rId1" Type="http://schemas.openxmlformats.org/officeDocument/2006/relationships/image" Target="../media/image38.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image" Target="../media/image42.wmf"/><Relationship Id="rId1" Type="http://schemas.openxmlformats.org/officeDocument/2006/relationships/image" Target="../media/image41.w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45.wmf"/><Relationship Id="rId1" Type="http://schemas.openxmlformats.org/officeDocument/2006/relationships/image" Target="../media/image44.wmf"/></Relationships>
</file>

<file path=ppt/drawings/_rels/vmlDrawing17.vml.rels><?xml version="1.0" encoding="UTF-8" standalone="yes"?>
<Relationships xmlns="http://schemas.openxmlformats.org/package/2006/relationships"><Relationship Id="rId2" Type="http://schemas.openxmlformats.org/officeDocument/2006/relationships/image" Target="../media/image48.emf"/><Relationship Id="rId1" Type="http://schemas.openxmlformats.org/officeDocument/2006/relationships/image" Target="../media/image47.w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48.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49.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50.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1.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52.w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53.w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54.w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57.wmf"/><Relationship Id="rId2" Type="http://schemas.openxmlformats.org/officeDocument/2006/relationships/image" Target="../media/image56.wmf"/><Relationship Id="rId1" Type="http://schemas.openxmlformats.org/officeDocument/2006/relationships/image" Target="../media/image55.wmf"/><Relationship Id="rId5" Type="http://schemas.openxmlformats.org/officeDocument/2006/relationships/image" Target="../media/image59.emf"/><Relationship Id="rId4" Type="http://schemas.openxmlformats.org/officeDocument/2006/relationships/image" Target="../media/image58.w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61.wmf"/><Relationship Id="rId1" Type="http://schemas.openxmlformats.org/officeDocument/2006/relationships/image" Target="../media/image60.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63.wmf"/><Relationship Id="rId1" Type="http://schemas.openxmlformats.org/officeDocument/2006/relationships/image" Target="../media/image62.wmf"/></Relationships>
</file>

<file path=ppt/drawings/_rels/vmlDrawing28.vml.rels><?xml version="1.0" encoding="UTF-8" standalone="yes"?>
<Relationships xmlns="http://schemas.openxmlformats.org/package/2006/relationships"><Relationship Id="rId8" Type="http://schemas.openxmlformats.org/officeDocument/2006/relationships/image" Target="../media/image71.wmf"/><Relationship Id="rId3" Type="http://schemas.openxmlformats.org/officeDocument/2006/relationships/image" Target="../media/image66.wmf"/><Relationship Id="rId7" Type="http://schemas.openxmlformats.org/officeDocument/2006/relationships/image" Target="../media/image70.wmf"/><Relationship Id="rId2" Type="http://schemas.openxmlformats.org/officeDocument/2006/relationships/image" Target="../media/image65.wmf"/><Relationship Id="rId1" Type="http://schemas.openxmlformats.org/officeDocument/2006/relationships/image" Target="../media/image64.wmf"/><Relationship Id="rId6" Type="http://schemas.openxmlformats.org/officeDocument/2006/relationships/image" Target="../media/image69.wmf"/><Relationship Id="rId5" Type="http://schemas.openxmlformats.org/officeDocument/2006/relationships/image" Target="../media/image68.wmf"/><Relationship Id="rId10" Type="http://schemas.openxmlformats.org/officeDocument/2006/relationships/image" Target="../media/image73.wmf"/><Relationship Id="rId4" Type="http://schemas.openxmlformats.org/officeDocument/2006/relationships/image" Target="../media/image67.wmf"/><Relationship Id="rId9" Type="http://schemas.openxmlformats.org/officeDocument/2006/relationships/image" Target="../media/image72.wmf"/></Relationships>
</file>

<file path=ppt/drawings/_rels/vmlDrawing29.vml.rels><?xml version="1.0" encoding="UTF-8" standalone="yes"?>
<Relationships xmlns="http://schemas.openxmlformats.org/package/2006/relationships"><Relationship Id="rId8" Type="http://schemas.openxmlformats.org/officeDocument/2006/relationships/image" Target="../media/image81.wmf"/><Relationship Id="rId13" Type="http://schemas.openxmlformats.org/officeDocument/2006/relationships/image" Target="../media/image68.wmf"/><Relationship Id="rId18" Type="http://schemas.openxmlformats.org/officeDocument/2006/relationships/image" Target="../media/image73.wmf"/><Relationship Id="rId3" Type="http://schemas.openxmlformats.org/officeDocument/2006/relationships/image" Target="../media/image76.wmf"/><Relationship Id="rId7" Type="http://schemas.openxmlformats.org/officeDocument/2006/relationships/image" Target="../media/image80.wmf"/><Relationship Id="rId12" Type="http://schemas.openxmlformats.org/officeDocument/2006/relationships/image" Target="../media/image67.wmf"/><Relationship Id="rId17" Type="http://schemas.openxmlformats.org/officeDocument/2006/relationships/image" Target="../media/image72.wmf"/><Relationship Id="rId2" Type="http://schemas.openxmlformats.org/officeDocument/2006/relationships/image" Target="../media/image75.wmf"/><Relationship Id="rId16" Type="http://schemas.openxmlformats.org/officeDocument/2006/relationships/image" Target="../media/image71.wmf"/><Relationship Id="rId1" Type="http://schemas.openxmlformats.org/officeDocument/2006/relationships/image" Target="../media/image74.wmf"/><Relationship Id="rId6" Type="http://schemas.openxmlformats.org/officeDocument/2006/relationships/image" Target="../media/image79.wmf"/><Relationship Id="rId11" Type="http://schemas.openxmlformats.org/officeDocument/2006/relationships/image" Target="../media/image66.wmf"/><Relationship Id="rId5" Type="http://schemas.openxmlformats.org/officeDocument/2006/relationships/image" Target="../media/image78.wmf"/><Relationship Id="rId15" Type="http://schemas.openxmlformats.org/officeDocument/2006/relationships/image" Target="../media/image70.wmf"/><Relationship Id="rId10" Type="http://schemas.openxmlformats.org/officeDocument/2006/relationships/image" Target="../media/image65.wmf"/><Relationship Id="rId4" Type="http://schemas.openxmlformats.org/officeDocument/2006/relationships/image" Target="../media/image77.wmf"/><Relationship Id="rId9" Type="http://schemas.openxmlformats.org/officeDocument/2006/relationships/image" Target="../media/image64.wmf"/><Relationship Id="rId14" Type="http://schemas.openxmlformats.org/officeDocument/2006/relationships/image" Target="../media/image69.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84.wmf"/><Relationship Id="rId2" Type="http://schemas.openxmlformats.org/officeDocument/2006/relationships/image" Target="../media/image83.wmf"/><Relationship Id="rId1" Type="http://schemas.openxmlformats.org/officeDocument/2006/relationships/image" Target="../media/image82.w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87.wmf"/><Relationship Id="rId2" Type="http://schemas.openxmlformats.org/officeDocument/2006/relationships/image" Target="../media/image86.wmf"/><Relationship Id="rId1" Type="http://schemas.openxmlformats.org/officeDocument/2006/relationships/image" Target="../media/image85.wmf"/><Relationship Id="rId6" Type="http://schemas.openxmlformats.org/officeDocument/2006/relationships/image" Target="../media/image90.wmf"/><Relationship Id="rId5" Type="http://schemas.openxmlformats.org/officeDocument/2006/relationships/image" Target="../media/image89.wmf"/><Relationship Id="rId4" Type="http://schemas.openxmlformats.org/officeDocument/2006/relationships/image" Target="../media/image88.wmf"/></Relationships>
</file>

<file path=ppt/drawings/_rels/vmlDrawing32.vml.rels><?xml version="1.0" encoding="UTF-8" standalone="yes"?>
<Relationships xmlns="http://schemas.openxmlformats.org/package/2006/relationships"><Relationship Id="rId8" Type="http://schemas.openxmlformats.org/officeDocument/2006/relationships/image" Target="../media/image98.wmf"/><Relationship Id="rId3" Type="http://schemas.openxmlformats.org/officeDocument/2006/relationships/image" Target="../media/image93.wmf"/><Relationship Id="rId7" Type="http://schemas.openxmlformats.org/officeDocument/2006/relationships/image" Target="../media/image97.wmf"/><Relationship Id="rId2" Type="http://schemas.openxmlformats.org/officeDocument/2006/relationships/image" Target="../media/image92.wmf"/><Relationship Id="rId1" Type="http://schemas.openxmlformats.org/officeDocument/2006/relationships/image" Target="../media/image91.wmf"/><Relationship Id="rId6" Type="http://schemas.openxmlformats.org/officeDocument/2006/relationships/image" Target="../media/image96.wmf"/><Relationship Id="rId5" Type="http://schemas.openxmlformats.org/officeDocument/2006/relationships/image" Target="../media/image95.wmf"/><Relationship Id="rId4" Type="http://schemas.openxmlformats.org/officeDocument/2006/relationships/image" Target="../media/image94.w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99.emf"/></Relationships>
</file>

<file path=ppt/drawings/_rels/vmlDrawing34.vml.rels><?xml version="1.0" encoding="UTF-8" standalone="yes"?>
<Relationships xmlns="http://schemas.openxmlformats.org/package/2006/relationships"><Relationship Id="rId3" Type="http://schemas.openxmlformats.org/officeDocument/2006/relationships/image" Target="../media/image102.wmf"/><Relationship Id="rId2" Type="http://schemas.openxmlformats.org/officeDocument/2006/relationships/image" Target="../media/image101.png"/><Relationship Id="rId1" Type="http://schemas.openxmlformats.org/officeDocument/2006/relationships/image" Target="../media/image100.png"/></Relationships>
</file>

<file path=ppt/drawings/_rels/vmlDrawing35.vml.rels><?xml version="1.0" encoding="UTF-8" standalone="yes"?>
<Relationships xmlns="http://schemas.openxmlformats.org/package/2006/relationships"><Relationship Id="rId2" Type="http://schemas.openxmlformats.org/officeDocument/2006/relationships/image" Target="../media/image105.wmf"/><Relationship Id="rId1" Type="http://schemas.openxmlformats.org/officeDocument/2006/relationships/image" Target="../media/image104.w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06.emf"/></Relationships>
</file>

<file path=ppt/drawings/_rels/vmlDrawing37.vml.rels><?xml version="1.0" encoding="UTF-8" standalone="yes"?>
<Relationships xmlns="http://schemas.openxmlformats.org/package/2006/relationships"><Relationship Id="rId8" Type="http://schemas.openxmlformats.org/officeDocument/2006/relationships/image" Target="../media/image114.wmf"/><Relationship Id="rId3" Type="http://schemas.openxmlformats.org/officeDocument/2006/relationships/image" Target="../media/image109.wmf"/><Relationship Id="rId7" Type="http://schemas.openxmlformats.org/officeDocument/2006/relationships/image" Target="../media/image113.wmf"/><Relationship Id="rId2" Type="http://schemas.openxmlformats.org/officeDocument/2006/relationships/image" Target="../media/image108.wmf"/><Relationship Id="rId1" Type="http://schemas.openxmlformats.org/officeDocument/2006/relationships/image" Target="../media/image107.wmf"/><Relationship Id="rId6" Type="http://schemas.openxmlformats.org/officeDocument/2006/relationships/image" Target="../media/image112.wmf"/><Relationship Id="rId5" Type="http://schemas.openxmlformats.org/officeDocument/2006/relationships/image" Target="../media/image111.wmf"/><Relationship Id="rId10" Type="http://schemas.openxmlformats.org/officeDocument/2006/relationships/image" Target="../media/image116.wmf"/><Relationship Id="rId4" Type="http://schemas.openxmlformats.org/officeDocument/2006/relationships/image" Target="../media/image110.wmf"/><Relationship Id="rId9" Type="http://schemas.openxmlformats.org/officeDocument/2006/relationships/image" Target="../media/image115.w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119.wmf"/><Relationship Id="rId2" Type="http://schemas.openxmlformats.org/officeDocument/2006/relationships/image" Target="../media/image118.wmf"/><Relationship Id="rId1" Type="http://schemas.openxmlformats.org/officeDocument/2006/relationships/image" Target="../media/image117.w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20.wmf"/></Relationships>
</file>

<file path=ppt/drawings/_rels/vmlDrawing40.vml.rels><?xml version="1.0" encoding="UTF-8" standalone="yes"?>
<Relationships xmlns="http://schemas.openxmlformats.org/package/2006/relationships"><Relationship Id="rId2" Type="http://schemas.openxmlformats.org/officeDocument/2006/relationships/image" Target="../media/image122.wmf"/><Relationship Id="rId1" Type="http://schemas.openxmlformats.org/officeDocument/2006/relationships/image" Target="../media/image121.wmf"/></Relationships>
</file>

<file path=ppt/drawings/_rels/vmlDrawing41.vml.rels><?xml version="1.0" encoding="UTF-8" standalone="yes"?>
<Relationships xmlns="http://schemas.openxmlformats.org/package/2006/relationships"><Relationship Id="rId3" Type="http://schemas.openxmlformats.org/officeDocument/2006/relationships/image" Target="../media/image125.wmf"/><Relationship Id="rId2" Type="http://schemas.openxmlformats.org/officeDocument/2006/relationships/image" Target="../media/image124.wmf"/><Relationship Id="rId1" Type="http://schemas.openxmlformats.org/officeDocument/2006/relationships/image" Target="../media/image123.wmf"/><Relationship Id="rId4" Type="http://schemas.openxmlformats.org/officeDocument/2006/relationships/image" Target="../media/image126.wmf"/></Relationships>
</file>

<file path=ppt/drawings/_rels/vmlDrawing42.vml.rels><?xml version="1.0" encoding="UTF-8" standalone="yes"?>
<Relationships xmlns="http://schemas.openxmlformats.org/package/2006/relationships"><Relationship Id="rId2" Type="http://schemas.openxmlformats.org/officeDocument/2006/relationships/image" Target="../media/image128.wmf"/><Relationship Id="rId1" Type="http://schemas.openxmlformats.org/officeDocument/2006/relationships/image" Target="../media/image127.w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29.w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130.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131.emf"/></Relationships>
</file>

<file path=ppt/drawings/_rels/vmlDrawing46.vml.rels><?xml version="1.0" encoding="UTF-8" standalone="yes"?>
<Relationships xmlns="http://schemas.openxmlformats.org/package/2006/relationships"><Relationship Id="rId3" Type="http://schemas.openxmlformats.org/officeDocument/2006/relationships/image" Target="../media/image134.wmf"/><Relationship Id="rId2" Type="http://schemas.openxmlformats.org/officeDocument/2006/relationships/image" Target="../media/image133.wmf"/><Relationship Id="rId1" Type="http://schemas.openxmlformats.org/officeDocument/2006/relationships/image" Target="../media/image132.wmf"/></Relationships>
</file>

<file path=ppt/drawings/_rels/vmlDrawing47.vml.rels><?xml version="1.0" encoding="UTF-8" standalone="yes"?>
<Relationships xmlns="http://schemas.openxmlformats.org/package/2006/relationships"><Relationship Id="rId3" Type="http://schemas.openxmlformats.org/officeDocument/2006/relationships/image" Target="../media/image136.wmf"/><Relationship Id="rId2" Type="http://schemas.openxmlformats.org/officeDocument/2006/relationships/image" Target="../media/image135.wmf"/><Relationship Id="rId1" Type="http://schemas.openxmlformats.org/officeDocument/2006/relationships/image" Target="../media/image132.wmf"/><Relationship Id="rId5" Type="http://schemas.openxmlformats.org/officeDocument/2006/relationships/image" Target="../media/image138.wmf"/><Relationship Id="rId4" Type="http://schemas.openxmlformats.org/officeDocument/2006/relationships/image" Target="../media/image137.wmf"/></Relationships>
</file>

<file path=ppt/drawings/_rels/vmlDrawing48.vml.rels><?xml version="1.0" encoding="UTF-8" standalone="yes"?>
<Relationships xmlns="http://schemas.openxmlformats.org/package/2006/relationships"><Relationship Id="rId3" Type="http://schemas.openxmlformats.org/officeDocument/2006/relationships/image" Target="../media/image140.wmf"/><Relationship Id="rId2" Type="http://schemas.openxmlformats.org/officeDocument/2006/relationships/image" Target="../media/image139.wmf"/><Relationship Id="rId1" Type="http://schemas.openxmlformats.org/officeDocument/2006/relationships/image" Target="../media/image137.w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141.wmf"/></Relationships>
</file>

<file path=ppt/drawings/_rels/vmlDrawing50.vml.rels><?xml version="1.0" encoding="UTF-8" standalone="yes"?>
<Relationships xmlns="http://schemas.openxmlformats.org/package/2006/relationships"><Relationship Id="rId3" Type="http://schemas.openxmlformats.org/officeDocument/2006/relationships/image" Target="../media/image144.wmf"/><Relationship Id="rId2" Type="http://schemas.openxmlformats.org/officeDocument/2006/relationships/image" Target="../media/image143.wmf"/><Relationship Id="rId1" Type="http://schemas.openxmlformats.org/officeDocument/2006/relationships/image" Target="../media/image142.wmf"/><Relationship Id="rId5" Type="http://schemas.openxmlformats.org/officeDocument/2006/relationships/image" Target="../media/image146.wmf"/><Relationship Id="rId4" Type="http://schemas.openxmlformats.org/officeDocument/2006/relationships/image" Target="../media/image145.w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147.emf"/></Relationships>
</file>

<file path=ppt/drawings/_rels/vmlDrawing52.vml.rels><?xml version="1.0" encoding="UTF-8" standalone="yes"?>
<Relationships xmlns="http://schemas.openxmlformats.org/package/2006/relationships"><Relationship Id="rId8" Type="http://schemas.openxmlformats.org/officeDocument/2006/relationships/image" Target="../media/image155.emf"/><Relationship Id="rId3" Type="http://schemas.openxmlformats.org/officeDocument/2006/relationships/image" Target="../media/image150.emf"/><Relationship Id="rId7" Type="http://schemas.openxmlformats.org/officeDocument/2006/relationships/image" Target="../media/image154.emf"/><Relationship Id="rId2" Type="http://schemas.openxmlformats.org/officeDocument/2006/relationships/image" Target="../media/image149.emf"/><Relationship Id="rId1" Type="http://schemas.openxmlformats.org/officeDocument/2006/relationships/image" Target="../media/image148.emf"/><Relationship Id="rId6" Type="http://schemas.openxmlformats.org/officeDocument/2006/relationships/image" Target="../media/image153.emf"/><Relationship Id="rId5" Type="http://schemas.openxmlformats.org/officeDocument/2006/relationships/image" Target="../media/image152.emf"/><Relationship Id="rId10" Type="http://schemas.openxmlformats.org/officeDocument/2006/relationships/image" Target="../media/image157.wmf"/><Relationship Id="rId4" Type="http://schemas.openxmlformats.org/officeDocument/2006/relationships/image" Target="../media/image151.emf"/><Relationship Id="rId9" Type="http://schemas.openxmlformats.org/officeDocument/2006/relationships/image" Target="../media/image156.w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158.w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159.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160.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161.w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162.wmf"/></Relationships>
</file>

<file path=ppt/drawings/_rels/vmlDrawing58.vml.rels><?xml version="1.0" encoding="UTF-8" standalone="yes"?>
<Relationships xmlns="http://schemas.openxmlformats.org/package/2006/relationships"><Relationship Id="rId3" Type="http://schemas.openxmlformats.org/officeDocument/2006/relationships/image" Target="../media/image165.wmf"/><Relationship Id="rId2" Type="http://schemas.openxmlformats.org/officeDocument/2006/relationships/image" Target="../media/image164.wmf"/><Relationship Id="rId1" Type="http://schemas.openxmlformats.org/officeDocument/2006/relationships/image" Target="../media/image163.wmf"/></Relationships>
</file>

<file path=ppt/drawings/_rels/vmlDrawing59.vml.rels><?xml version="1.0" encoding="UTF-8" standalone="yes"?>
<Relationships xmlns="http://schemas.openxmlformats.org/package/2006/relationships"><Relationship Id="rId2" Type="http://schemas.openxmlformats.org/officeDocument/2006/relationships/image" Target="../media/image167.wmf"/><Relationship Id="rId1" Type="http://schemas.openxmlformats.org/officeDocument/2006/relationships/image" Target="../media/image166.wmf"/></Relationships>
</file>

<file path=ppt/drawings/_rels/vmlDrawing60.vml.rels><?xml version="1.0" encoding="UTF-8" standalone="yes"?>
<Relationships xmlns="http://schemas.openxmlformats.org/package/2006/relationships"><Relationship Id="rId1" Type="http://schemas.openxmlformats.org/officeDocument/2006/relationships/image" Target="../media/image168.wmf"/></Relationships>
</file>

<file path=ppt/drawings/_rels/vmlDrawing61.v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image" Target="../media/image169.wmf"/></Relationships>
</file>

<file path=ppt/drawings/_rels/vmlDrawing62.vml.rels><?xml version="1.0" encoding="UTF-8" standalone="yes"?>
<Relationships xmlns="http://schemas.openxmlformats.org/package/2006/relationships"><Relationship Id="rId1" Type="http://schemas.openxmlformats.org/officeDocument/2006/relationships/image" Target="../media/image170.wmf"/></Relationships>
</file>

<file path=ppt/drawings/_rels/vmlDrawing63.vml.rels><?xml version="1.0" encoding="UTF-8" standalone="yes"?>
<Relationships xmlns="http://schemas.openxmlformats.org/package/2006/relationships"><Relationship Id="rId1" Type="http://schemas.openxmlformats.org/officeDocument/2006/relationships/image" Target="../media/image171.wmf"/></Relationships>
</file>

<file path=ppt/drawings/_rels/vmlDrawing64.vml.rels><?xml version="1.0" encoding="UTF-8" standalone="yes"?>
<Relationships xmlns="http://schemas.openxmlformats.org/package/2006/relationships"><Relationship Id="rId3" Type="http://schemas.openxmlformats.org/officeDocument/2006/relationships/image" Target="../media/image174.wmf"/><Relationship Id="rId2" Type="http://schemas.openxmlformats.org/officeDocument/2006/relationships/image" Target="../media/image173.wmf"/><Relationship Id="rId1" Type="http://schemas.openxmlformats.org/officeDocument/2006/relationships/image" Target="../media/image172.wmf"/></Relationships>
</file>

<file path=ppt/drawings/_rels/vmlDrawing65.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66.vml.rels><?xml version="1.0" encoding="UTF-8" standalone="yes"?>
<Relationships xmlns="http://schemas.openxmlformats.org/package/2006/relationships"><Relationship Id="rId3" Type="http://schemas.openxmlformats.org/officeDocument/2006/relationships/image" Target="../media/image177.wmf"/><Relationship Id="rId2" Type="http://schemas.openxmlformats.org/officeDocument/2006/relationships/image" Target="../media/image176.wmf"/><Relationship Id="rId1" Type="http://schemas.openxmlformats.org/officeDocument/2006/relationships/image" Target="../media/image175.wmf"/></Relationships>
</file>

<file path=ppt/drawings/_rels/vmlDrawing67.vml.rels><?xml version="1.0" encoding="UTF-8" standalone="yes"?>
<Relationships xmlns="http://schemas.openxmlformats.org/package/2006/relationships"><Relationship Id="rId1" Type="http://schemas.openxmlformats.org/officeDocument/2006/relationships/image" Target="../media/image178.wmf"/></Relationships>
</file>

<file path=ppt/drawings/_rels/vmlDrawing68.vml.rels><?xml version="1.0" encoding="UTF-8" standalone="yes"?>
<Relationships xmlns="http://schemas.openxmlformats.org/package/2006/relationships"><Relationship Id="rId1" Type="http://schemas.openxmlformats.org/officeDocument/2006/relationships/image" Target="../media/image179.emf"/></Relationships>
</file>

<file path=ppt/drawings/_rels/vmlDrawing69.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70.vml.rels><?xml version="1.0" encoding="UTF-8" standalone="yes"?>
<Relationships xmlns="http://schemas.openxmlformats.org/package/2006/relationships"><Relationship Id="rId1" Type="http://schemas.openxmlformats.org/officeDocument/2006/relationships/image" Target="../media/image180.wmf"/></Relationships>
</file>

<file path=ppt/drawings/_rels/vmlDrawing71.vml.rels><?xml version="1.0" encoding="UTF-8" standalone="yes"?>
<Relationships xmlns="http://schemas.openxmlformats.org/package/2006/relationships"><Relationship Id="rId2" Type="http://schemas.openxmlformats.org/officeDocument/2006/relationships/image" Target="../media/image183.wmf"/><Relationship Id="rId1" Type="http://schemas.openxmlformats.org/officeDocument/2006/relationships/image" Target="../media/image182.wmf"/></Relationships>
</file>

<file path=ppt/drawings/_rels/vmlDrawing72.vml.rels><?xml version="1.0" encoding="UTF-8" standalone="yes"?>
<Relationships xmlns="http://schemas.openxmlformats.org/package/2006/relationships"><Relationship Id="rId1" Type="http://schemas.openxmlformats.org/officeDocument/2006/relationships/image" Target="../media/image184.emf"/></Relationships>
</file>

<file path=ppt/drawings/_rels/vmlDrawing73.vml.rels><?xml version="1.0" encoding="UTF-8" standalone="yes"?>
<Relationships xmlns="http://schemas.openxmlformats.org/package/2006/relationships"><Relationship Id="rId3" Type="http://schemas.openxmlformats.org/officeDocument/2006/relationships/image" Target="../media/image189.emf"/><Relationship Id="rId2" Type="http://schemas.openxmlformats.org/officeDocument/2006/relationships/image" Target="../media/image188.emf"/><Relationship Id="rId1" Type="http://schemas.openxmlformats.org/officeDocument/2006/relationships/image" Target="../media/image187.wmf"/><Relationship Id="rId4" Type="http://schemas.openxmlformats.org/officeDocument/2006/relationships/image" Target="../media/image190.wmf"/></Relationships>
</file>

<file path=ppt/drawings/_rels/vmlDrawing74.vml.rels><?xml version="1.0" encoding="UTF-8" standalone="yes"?>
<Relationships xmlns="http://schemas.openxmlformats.org/package/2006/relationships"><Relationship Id="rId2" Type="http://schemas.openxmlformats.org/officeDocument/2006/relationships/image" Target="../media/image192.emf"/><Relationship Id="rId1" Type="http://schemas.openxmlformats.org/officeDocument/2006/relationships/image" Target="../media/image191.wmf"/></Relationships>
</file>

<file path=ppt/drawings/_rels/vmlDrawing75.vml.rels><?xml version="1.0" encoding="UTF-8" standalone="yes"?>
<Relationships xmlns="http://schemas.openxmlformats.org/package/2006/relationships"><Relationship Id="rId1" Type="http://schemas.openxmlformats.org/officeDocument/2006/relationships/image" Target="../media/image193.wmf"/></Relationships>
</file>

<file path=ppt/drawings/_rels/vmlDrawing76.vml.rels><?xml version="1.0" encoding="UTF-8" standalone="yes"?>
<Relationships xmlns="http://schemas.openxmlformats.org/package/2006/relationships"><Relationship Id="rId3" Type="http://schemas.openxmlformats.org/officeDocument/2006/relationships/image" Target="../media/image196.emf"/><Relationship Id="rId2" Type="http://schemas.openxmlformats.org/officeDocument/2006/relationships/image" Target="../media/image195.emf"/><Relationship Id="rId1" Type="http://schemas.openxmlformats.org/officeDocument/2006/relationships/image" Target="../media/image194.w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197.png"/></Relationships>
</file>

<file path=ppt/drawings/_rels/vmlDrawing78.vml.rels><?xml version="1.0" encoding="UTF-8" standalone="yes"?>
<Relationships xmlns="http://schemas.openxmlformats.org/package/2006/relationships"><Relationship Id="rId1" Type="http://schemas.openxmlformats.org/officeDocument/2006/relationships/image" Target="../media/image198.wmf"/></Relationships>
</file>

<file path=ppt/drawings/_rels/vmlDrawing79.vml.rels><?xml version="1.0" encoding="UTF-8" standalone="yes"?>
<Relationships xmlns="http://schemas.openxmlformats.org/package/2006/relationships"><Relationship Id="rId3" Type="http://schemas.openxmlformats.org/officeDocument/2006/relationships/image" Target="../media/image201.wmf"/><Relationship Id="rId2" Type="http://schemas.openxmlformats.org/officeDocument/2006/relationships/image" Target="../media/image200.wmf"/><Relationship Id="rId1" Type="http://schemas.openxmlformats.org/officeDocument/2006/relationships/image" Target="../media/image199.wmf"/></Relationships>
</file>

<file path=ppt/drawings/_rels/vmlDrawing80.vml.rels><?xml version="1.0" encoding="UTF-8" standalone="yes"?>
<Relationships xmlns="http://schemas.openxmlformats.org/package/2006/relationships"><Relationship Id="rId2" Type="http://schemas.openxmlformats.org/officeDocument/2006/relationships/image" Target="../media/image203.wmf"/><Relationship Id="rId1" Type="http://schemas.openxmlformats.org/officeDocument/2006/relationships/image" Target="../media/image202.wmf"/></Relationships>
</file>

<file path=ppt/drawings/_rels/vmlDrawing81.vml.rels><?xml version="1.0" encoding="UTF-8" standalone="yes"?>
<Relationships xmlns="http://schemas.openxmlformats.org/package/2006/relationships"><Relationship Id="rId3" Type="http://schemas.openxmlformats.org/officeDocument/2006/relationships/image" Target="../media/image203.wmf"/><Relationship Id="rId2" Type="http://schemas.openxmlformats.org/officeDocument/2006/relationships/image" Target="../media/image205.wmf"/><Relationship Id="rId1" Type="http://schemas.openxmlformats.org/officeDocument/2006/relationships/image" Target="../media/image204.wmf"/></Relationships>
</file>

<file path=ppt/drawings/_rels/vmlDrawing82.vml.rels><?xml version="1.0" encoding="UTF-8" standalone="yes"?>
<Relationships xmlns="http://schemas.openxmlformats.org/package/2006/relationships"><Relationship Id="rId1" Type="http://schemas.openxmlformats.org/officeDocument/2006/relationships/image" Target="../media/image206.wmf"/></Relationships>
</file>

<file path=ppt/drawings/_rels/vmlDrawing83.vml.rels><?xml version="1.0" encoding="UTF-8" standalone="yes"?>
<Relationships xmlns="http://schemas.openxmlformats.org/package/2006/relationships"><Relationship Id="rId1" Type="http://schemas.openxmlformats.org/officeDocument/2006/relationships/image" Target="../media/image207.emf"/></Relationships>
</file>

<file path=ppt/drawings/_rels/vmlDrawing84.vml.rels><?xml version="1.0" encoding="UTF-8" standalone="yes"?>
<Relationships xmlns="http://schemas.openxmlformats.org/package/2006/relationships"><Relationship Id="rId1" Type="http://schemas.openxmlformats.org/officeDocument/2006/relationships/image" Target="../media/image207.emf"/></Relationships>
</file>

<file path=ppt/drawings/_rels/vmlDrawing85.vml.rels><?xml version="1.0" encoding="UTF-8" standalone="yes"?>
<Relationships xmlns="http://schemas.openxmlformats.org/package/2006/relationships"><Relationship Id="rId1" Type="http://schemas.openxmlformats.org/officeDocument/2006/relationships/image" Target="../media/image208.wmf"/></Relationships>
</file>

<file path=ppt/drawings/_rels/vmlDrawing86.vml.rels><?xml version="1.0" encoding="UTF-8" standalone="yes"?>
<Relationships xmlns="http://schemas.openxmlformats.org/package/2006/relationships"><Relationship Id="rId2" Type="http://schemas.openxmlformats.org/officeDocument/2006/relationships/image" Target="../media/image203.wmf"/><Relationship Id="rId1" Type="http://schemas.openxmlformats.org/officeDocument/2006/relationships/image" Target="../media/image209.wmf"/></Relationships>
</file>

<file path=ppt/drawings/_rels/vmlDrawing87.vml.rels><?xml version="1.0" encoding="UTF-8" standalone="yes"?>
<Relationships xmlns="http://schemas.openxmlformats.org/package/2006/relationships"><Relationship Id="rId2" Type="http://schemas.openxmlformats.org/officeDocument/2006/relationships/image" Target="../media/image203.wmf"/><Relationship Id="rId1" Type="http://schemas.openxmlformats.org/officeDocument/2006/relationships/image" Target="../media/image210.wmf"/></Relationships>
</file>

<file path=ppt/drawings/_rels/vmlDrawing88.vml.rels><?xml version="1.0" encoding="UTF-8" standalone="yes"?>
<Relationships xmlns="http://schemas.openxmlformats.org/package/2006/relationships"><Relationship Id="rId3" Type="http://schemas.openxmlformats.org/officeDocument/2006/relationships/image" Target="../media/image213.wmf"/><Relationship Id="rId2" Type="http://schemas.openxmlformats.org/officeDocument/2006/relationships/image" Target="../media/image212.wmf"/><Relationship Id="rId1" Type="http://schemas.openxmlformats.org/officeDocument/2006/relationships/image" Target="../media/image211.wmf"/></Relationships>
</file>

<file path=ppt/drawings/_rels/vmlDrawing89.vml.rels><?xml version="1.0" encoding="UTF-8" standalone="yes"?>
<Relationships xmlns="http://schemas.openxmlformats.org/package/2006/relationships"><Relationship Id="rId1" Type="http://schemas.openxmlformats.org/officeDocument/2006/relationships/image" Target="../media/image214.wmf"/></Relationships>
</file>

<file path=ppt/drawings/_rels/vmlDrawing90.vml.rels><?xml version="1.0" encoding="UTF-8" standalone="yes"?>
<Relationships xmlns="http://schemas.openxmlformats.org/package/2006/relationships"><Relationship Id="rId2" Type="http://schemas.openxmlformats.org/officeDocument/2006/relationships/image" Target="../media/image214.wmf"/><Relationship Id="rId1" Type="http://schemas.openxmlformats.org/officeDocument/2006/relationships/image" Target="../media/image215.wmf"/></Relationships>
</file>

<file path=ppt/drawings/_rels/vmlDrawing91.vml.rels><?xml version="1.0" encoding="UTF-8" standalone="yes"?>
<Relationships xmlns="http://schemas.openxmlformats.org/package/2006/relationships"><Relationship Id="rId3" Type="http://schemas.openxmlformats.org/officeDocument/2006/relationships/image" Target="../media/image218.wmf"/><Relationship Id="rId2" Type="http://schemas.openxmlformats.org/officeDocument/2006/relationships/image" Target="../media/image217.wmf"/><Relationship Id="rId1" Type="http://schemas.openxmlformats.org/officeDocument/2006/relationships/image" Target="../media/image216.wmf"/><Relationship Id="rId6" Type="http://schemas.openxmlformats.org/officeDocument/2006/relationships/image" Target="../media/image221.wmf"/><Relationship Id="rId5" Type="http://schemas.openxmlformats.org/officeDocument/2006/relationships/image" Target="../media/image220.wmf"/><Relationship Id="rId4" Type="http://schemas.openxmlformats.org/officeDocument/2006/relationships/image" Target="../media/image219.wmf"/></Relationships>
</file>

<file path=ppt/drawings/_rels/vmlDrawing92.vml.rels><?xml version="1.0" encoding="UTF-8" standalone="yes"?>
<Relationships xmlns="http://schemas.openxmlformats.org/package/2006/relationships"><Relationship Id="rId1" Type="http://schemas.openxmlformats.org/officeDocument/2006/relationships/image" Target="../media/image223.wmf"/></Relationships>
</file>

<file path=ppt/drawings/_rels/vmlDrawing93.vml.rels><?xml version="1.0" encoding="UTF-8" standalone="yes"?>
<Relationships xmlns="http://schemas.openxmlformats.org/package/2006/relationships"><Relationship Id="rId1" Type="http://schemas.openxmlformats.org/officeDocument/2006/relationships/image" Target="../media/image224.emf"/></Relationships>
</file>

<file path=ppt/drawings/_rels/vmlDrawing94.vml.rels><?xml version="1.0" encoding="UTF-8" standalone="yes"?>
<Relationships xmlns="http://schemas.openxmlformats.org/package/2006/relationships"><Relationship Id="rId1" Type="http://schemas.openxmlformats.org/officeDocument/2006/relationships/image" Target="../media/image225.wmf"/></Relationships>
</file>

<file path=ppt/drawings/_rels/vmlDrawing95.vml.rels><?xml version="1.0" encoding="UTF-8" standalone="yes"?>
<Relationships xmlns="http://schemas.openxmlformats.org/package/2006/relationships"><Relationship Id="rId1" Type="http://schemas.openxmlformats.org/officeDocument/2006/relationships/image" Target="../media/image226.wmf"/></Relationships>
</file>

<file path=ppt/drawings/_rels/vmlDrawing96.vml.rels><?xml version="1.0" encoding="UTF-8" standalone="yes"?>
<Relationships xmlns="http://schemas.openxmlformats.org/package/2006/relationships"><Relationship Id="rId1" Type="http://schemas.openxmlformats.org/officeDocument/2006/relationships/image" Target="../media/image227.wmf"/></Relationships>
</file>

<file path=ppt/drawings/_rels/vmlDrawing97.vml.rels><?xml version="1.0" encoding="UTF-8" standalone="yes"?>
<Relationships xmlns="http://schemas.openxmlformats.org/package/2006/relationships"><Relationship Id="rId3" Type="http://schemas.openxmlformats.org/officeDocument/2006/relationships/image" Target="../media/image230.wmf"/><Relationship Id="rId2" Type="http://schemas.openxmlformats.org/officeDocument/2006/relationships/image" Target="../media/image229.wmf"/><Relationship Id="rId1" Type="http://schemas.openxmlformats.org/officeDocument/2006/relationships/image" Target="../media/image228.wmf"/><Relationship Id="rId6" Type="http://schemas.openxmlformats.org/officeDocument/2006/relationships/image" Target="../media/image203.wmf"/><Relationship Id="rId5" Type="http://schemas.openxmlformats.org/officeDocument/2006/relationships/image" Target="../media/image232.wmf"/><Relationship Id="rId4" Type="http://schemas.openxmlformats.org/officeDocument/2006/relationships/image" Target="../media/image231.wmf"/></Relationships>
</file>

<file path=ppt/drawings/_rels/vmlDrawing98.vml.rels><?xml version="1.0" encoding="UTF-8" standalone="yes"?>
<Relationships xmlns="http://schemas.openxmlformats.org/package/2006/relationships"><Relationship Id="rId3" Type="http://schemas.openxmlformats.org/officeDocument/2006/relationships/image" Target="../media/image203.wmf"/><Relationship Id="rId2" Type="http://schemas.openxmlformats.org/officeDocument/2006/relationships/image" Target="../media/image205.wmf"/><Relationship Id="rId1" Type="http://schemas.openxmlformats.org/officeDocument/2006/relationships/image" Target="../media/image204.wmf"/></Relationships>
</file>

<file path=ppt/drawings/_rels/vmlDrawing99.vml.rels><?xml version="1.0" encoding="UTF-8" standalone="yes"?>
<Relationships xmlns="http://schemas.openxmlformats.org/package/2006/relationships"><Relationship Id="rId1" Type="http://schemas.openxmlformats.org/officeDocument/2006/relationships/image" Target="../media/image206.wmf"/></Relationships>
</file>

<file path=ppt/drawings/_rels/vmlDrawing100.vml.rels><?xml version="1.0" encoding="UTF-8" standalone="yes"?>
<Relationships xmlns="http://schemas.openxmlformats.org/package/2006/relationships"><Relationship Id="rId1" Type="http://schemas.openxmlformats.org/officeDocument/2006/relationships/image" Target="../media/image207.emf"/></Relationships>
</file>

<file path=ppt/drawings/_rels/vmlDrawing101.vml.rels><?xml version="1.0" encoding="UTF-8" standalone="yes"?>
<Relationships xmlns="http://schemas.openxmlformats.org/package/2006/relationships"><Relationship Id="rId1" Type="http://schemas.openxmlformats.org/officeDocument/2006/relationships/image" Target="../media/image207.emf"/></Relationships>
</file>

<file path=ppt/drawings/_rels/vmlDrawing102.vml.rels><?xml version="1.0" encoding="UTF-8" standalone="yes"?>
<Relationships xmlns="http://schemas.openxmlformats.org/package/2006/relationships"><Relationship Id="rId1" Type="http://schemas.openxmlformats.org/officeDocument/2006/relationships/image" Target="../media/image208.wmf"/></Relationships>
</file>

<file path=ppt/drawings/_rels/vmlDrawing103.vml.rels><?xml version="1.0" encoding="UTF-8" standalone="yes"?>
<Relationships xmlns="http://schemas.openxmlformats.org/package/2006/relationships"><Relationship Id="rId2" Type="http://schemas.openxmlformats.org/officeDocument/2006/relationships/image" Target="../media/image203.wmf"/><Relationship Id="rId1" Type="http://schemas.openxmlformats.org/officeDocument/2006/relationships/image" Target="../media/image209.wmf"/></Relationships>
</file>

<file path=ppt/drawings/_rels/vmlDrawing104.vml.rels><?xml version="1.0" encoding="UTF-8" standalone="yes"?>
<Relationships xmlns="http://schemas.openxmlformats.org/package/2006/relationships"><Relationship Id="rId2" Type="http://schemas.openxmlformats.org/officeDocument/2006/relationships/image" Target="../media/image203.wmf"/><Relationship Id="rId1" Type="http://schemas.openxmlformats.org/officeDocument/2006/relationships/image" Target="../media/image210.wmf"/></Relationships>
</file>

<file path=ppt/drawings/_rels/vmlDrawing105.vml.rels><?xml version="1.0" encoding="UTF-8" standalone="yes"?>
<Relationships xmlns="http://schemas.openxmlformats.org/package/2006/relationships"><Relationship Id="rId3" Type="http://schemas.openxmlformats.org/officeDocument/2006/relationships/image" Target="../media/image213.wmf"/><Relationship Id="rId2" Type="http://schemas.openxmlformats.org/officeDocument/2006/relationships/image" Target="../media/image212.wmf"/><Relationship Id="rId1" Type="http://schemas.openxmlformats.org/officeDocument/2006/relationships/image" Target="../media/image211.wmf"/></Relationships>
</file>

<file path=ppt/drawings/_rels/vmlDrawing106.vml.rels><?xml version="1.0" encoding="UTF-8" standalone="yes"?>
<Relationships xmlns="http://schemas.openxmlformats.org/package/2006/relationships"><Relationship Id="rId1" Type="http://schemas.openxmlformats.org/officeDocument/2006/relationships/image" Target="../media/image214.wmf"/></Relationships>
</file>

<file path=ppt/drawings/_rels/vmlDrawing107.vml.rels><?xml version="1.0" encoding="UTF-8" standalone="yes"?>
<Relationships xmlns="http://schemas.openxmlformats.org/package/2006/relationships"><Relationship Id="rId2" Type="http://schemas.openxmlformats.org/officeDocument/2006/relationships/image" Target="../media/image214.wmf"/><Relationship Id="rId1" Type="http://schemas.openxmlformats.org/officeDocument/2006/relationships/image" Target="../media/image215.wmf"/></Relationships>
</file>

<file path=ppt/drawings/_rels/vmlDrawing108.vml.rels><?xml version="1.0" encoding="UTF-8" standalone="yes"?>
<Relationships xmlns="http://schemas.openxmlformats.org/package/2006/relationships"><Relationship Id="rId3" Type="http://schemas.openxmlformats.org/officeDocument/2006/relationships/image" Target="../media/image218.wmf"/><Relationship Id="rId2" Type="http://schemas.openxmlformats.org/officeDocument/2006/relationships/image" Target="../media/image217.wmf"/><Relationship Id="rId1" Type="http://schemas.openxmlformats.org/officeDocument/2006/relationships/image" Target="../media/image216.wmf"/><Relationship Id="rId6" Type="http://schemas.openxmlformats.org/officeDocument/2006/relationships/image" Target="../media/image221.wmf"/><Relationship Id="rId5" Type="http://schemas.openxmlformats.org/officeDocument/2006/relationships/image" Target="../media/image220.wmf"/><Relationship Id="rId4" Type="http://schemas.openxmlformats.org/officeDocument/2006/relationships/image" Target="../media/image219.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D88B50A-B17D-424E-9A79-165AAB328B8B}" type="datetimeFigureOut">
              <a:rPr lang="zh-CN" altLang="en-US" smtClean="0"/>
              <a:t>2024/10/17</a:t>
            </a:fld>
            <a:endParaRPr lang="zh-CN" altLang="en-US"/>
          </a:p>
        </p:txBody>
      </p:sp>
      <p:sp>
        <p:nvSpPr>
          <p:cNvPr id="4" name="幻灯片图像占位符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7B3CA91-00E5-42BC-8F96-04AE44849E72}" type="slidenum">
              <a:rPr lang="zh-CN" altLang="en-US" smtClean="0"/>
              <a:t>‹#›</a:t>
            </a:fld>
            <a:endParaRPr lang="zh-CN" altLang="en-US"/>
          </a:p>
        </p:txBody>
      </p:sp>
    </p:spTree>
    <p:extLst>
      <p:ext uri="{BB962C8B-B14F-4D97-AF65-F5344CB8AC3E}">
        <p14:creationId xmlns:p14="http://schemas.microsoft.com/office/powerpoint/2010/main" val="377145642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讨论之前，先把数制介绍一下</a:t>
            </a:r>
          </a:p>
        </p:txBody>
      </p:sp>
      <p:sp>
        <p:nvSpPr>
          <p:cNvPr id="4" name="灯片编号占位符 3"/>
          <p:cNvSpPr>
            <a:spLocks noGrp="1"/>
          </p:cNvSpPr>
          <p:nvPr>
            <p:ph type="sldNum" sz="quarter" idx="5"/>
          </p:nvPr>
        </p:nvSpPr>
        <p:spPr/>
        <p:txBody>
          <a:bodyPr/>
          <a:lstStyle/>
          <a:p>
            <a:fld id="{07B3CA91-00E5-42BC-8F96-04AE44849E72}" type="slidenum">
              <a:rPr lang="zh-CN" altLang="en-US" smtClean="0"/>
              <a:t>2</a:t>
            </a:fld>
            <a:endParaRPr lang="zh-CN" altLang="en-US"/>
          </a:p>
        </p:txBody>
      </p:sp>
    </p:spTree>
    <p:extLst>
      <p:ext uri="{BB962C8B-B14F-4D97-AF65-F5344CB8AC3E}">
        <p14:creationId xmlns:p14="http://schemas.microsoft.com/office/powerpoint/2010/main" val="216117382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讨论之前，先把数制介绍一下</a:t>
            </a:r>
          </a:p>
        </p:txBody>
      </p:sp>
      <p:sp>
        <p:nvSpPr>
          <p:cNvPr id="4" name="灯片编号占位符 3"/>
          <p:cNvSpPr>
            <a:spLocks noGrp="1"/>
          </p:cNvSpPr>
          <p:nvPr>
            <p:ph type="sldNum" sz="quarter" idx="5"/>
          </p:nvPr>
        </p:nvSpPr>
        <p:spPr/>
        <p:txBody>
          <a:bodyPr/>
          <a:lstStyle/>
          <a:p>
            <a:fld id="{07B3CA91-00E5-42BC-8F96-04AE44849E72}" type="slidenum">
              <a:rPr lang="zh-CN" altLang="en-US" smtClean="0"/>
              <a:t>3</a:t>
            </a:fld>
            <a:endParaRPr lang="zh-CN" altLang="en-US"/>
          </a:p>
        </p:txBody>
      </p:sp>
    </p:spTree>
    <p:extLst>
      <p:ext uri="{BB962C8B-B14F-4D97-AF65-F5344CB8AC3E}">
        <p14:creationId xmlns:p14="http://schemas.microsoft.com/office/powerpoint/2010/main" val="78350493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讨论之前，先把数制介绍一下</a:t>
            </a:r>
          </a:p>
        </p:txBody>
      </p:sp>
      <p:sp>
        <p:nvSpPr>
          <p:cNvPr id="4" name="灯片编号占位符 3"/>
          <p:cNvSpPr>
            <a:spLocks noGrp="1"/>
          </p:cNvSpPr>
          <p:nvPr>
            <p:ph type="sldNum" sz="quarter" idx="5"/>
          </p:nvPr>
        </p:nvSpPr>
        <p:spPr/>
        <p:txBody>
          <a:bodyPr/>
          <a:lstStyle/>
          <a:p>
            <a:fld id="{07B3CA91-00E5-42BC-8F96-04AE44849E72}" type="slidenum">
              <a:rPr lang="zh-CN" altLang="en-US" smtClean="0"/>
              <a:t>4</a:t>
            </a:fld>
            <a:endParaRPr lang="zh-CN" altLang="en-US"/>
          </a:p>
        </p:txBody>
      </p:sp>
    </p:spTree>
    <p:extLst>
      <p:ext uri="{BB962C8B-B14F-4D97-AF65-F5344CB8AC3E}">
        <p14:creationId xmlns:p14="http://schemas.microsoft.com/office/powerpoint/2010/main" val="24980737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讨论之前，先把数制介绍一下</a:t>
            </a:r>
          </a:p>
        </p:txBody>
      </p:sp>
      <p:sp>
        <p:nvSpPr>
          <p:cNvPr id="4" name="灯片编号占位符 3"/>
          <p:cNvSpPr>
            <a:spLocks noGrp="1"/>
          </p:cNvSpPr>
          <p:nvPr>
            <p:ph type="sldNum" sz="quarter" idx="5"/>
          </p:nvPr>
        </p:nvSpPr>
        <p:spPr/>
        <p:txBody>
          <a:bodyPr/>
          <a:lstStyle/>
          <a:p>
            <a:fld id="{07B3CA91-00E5-42BC-8F96-04AE44849E72}" type="slidenum">
              <a:rPr lang="zh-CN" altLang="en-US" smtClean="0"/>
              <a:t>5</a:t>
            </a:fld>
            <a:endParaRPr lang="zh-CN" altLang="en-US"/>
          </a:p>
        </p:txBody>
      </p:sp>
    </p:spTree>
    <p:extLst>
      <p:ext uri="{BB962C8B-B14F-4D97-AF65-F5344CB8AC3E}">
        <p14:creationId xmlns:p14="http://schemas.microsoft.com/office/powerpoint/2010/main" val="37237717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讨论之前，先把数制介绍一下</a:t>
            </a:r>
          </a:p>
        </p:txBody>
      </p:sp>
      <p:sp>
        <p:nvSpPr>
          <p:cNvPr id="4" name="灯片编号占位符 3"/>
          <p:cNvSpPr>
            <a:spLocks noGrp="1"/>
          </p:cNvSpPr>
          <p:nvPr>
            <p:ph type="sldNum" sz="quarter" idx="5"/>
          </p:nvPr>
        </p:nvSpPr>
        <p:spPr/>
        <p:txBody>
          <a:bodyPr/>
          <a:lstStyle/>
          <a:p>
            <a:fld id="{07B3CA91-00E5-42BC-8F96-04AE44849E72}" type="slidenum">
              <a:rPr lang="zh-CN" altLang="en-US" smtClean="0"/>
              <a:t>6</a:t>
            </a:fld>
            <a:endParaRPr lang="zh-CN" altLang="en-US"/>
          </a:p>
        </p:txBody>
      </p:sp>
    </p:spTree>
    <p:extLst>
      <p:ext uri="{BB962C8B-B14F-4D97-AF65-F5344CB8AC3E}">
        <p14:creationId xmlns:p14="http://schemas.microsoft.com/office/powerpoint/2010/main" val="35196547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EE46FF5-8E12-4EE3-97A2-88AC12F78E00}" type="slidenum">
              <a:rPr lang="en-US" altLang="zh-CN"/>
              <a:pPr/>
              <a:t>11</a:t>
            </a:fld>
            <a:endParaRPr lang="en-US" altLang="zh-CN"/>
          </a:p>
        </p:txBody>
      </p:sp>
      <p:sp>
        <p:nvSpPr>
          <p:cNvPr id="373762" name="Rectangle 2"/>
          <p:cNvSpPr>
            <a:spLocks noGrp="1" noRot="1" noChangeAspect="1" noChangeArrowheads="1" noTextEdit="1"/>
          </p:cNvSpPr>
          <p:nvPr>
            <p:ph type="sldImg"/>
          </p:nvPr>
        </p:nvSpPr>
        <p:spPr>
          <a:ln/>
        </p:spPr>
      </p:sp>
      <p:sp>
        <p:nvSpPr>
          <p:cNvPr id="373763" name="Rectangle 3"/>
          <p:cNvSpPr>
            <a:spLocks noGrp="1" noChangeArrowheads="1"/>
          </p:cNvSpPr>
          <p:nvPr>
            <p:ph type="body" idx="1"/>
          </p:nvPr>
        </p:nvSpPr>
        <p:spPr/>
        <p:txBody>
          <a:bodyPr/>
          <a:lstStyle/>
          <a:p>
            <a:r>
              <a:rPr lang="zh-CN" altLang="en-US" dirty="0"/>
              <a:t>最简式具有高识别度</a:t>
            </a:r>
            <a:endParaRPr lang="en-US" altLang="zh-CN"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C18C387-0622-4A43-BFF1-BFF4AB883273}"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6834" name="Rectangle 2"/>
          <p:cNvSpPr>
            <a:spLocks noGrp="1" noRot="1" noChangeAspect="1" noChangeArrowheads="1" noTextEdit="1"/>
          </p:cNvSpPr>
          <p:nvPr>
            <p:ph type="sldImg"/>
          </p:nvPr>
        </p:nvSpPr>
        <p:spPr>
          <a:ln/>
        </p:spPr>
      </p:sp>
      <p:sp>
        <p:nvSpPr>
          <p:cNvPr id="376835" name="Rectangle 3"/>
          <p:cNvSpPr>
            <a:spLocks noGrp="1" noChangeArrowheads="1"/>
          </p:cNvSpPr>
          <p:nvPr>
            <p:ph type="body" idx="1"/>
          </p:nvPr>
        </p:nvSpPr>
        <p:spPr/>
        <p:txBody>
          <a:bodyPr/>
          <a:lstStyle/>
          <a:p>
            <a:endParaRPr lang="zh-CN" altLang="en-US" dirty="0"/>
          </a:p>
        </p:txBody>
      </p:sp>
    </p:spTree>
    <p:extLst>
      <p:ext uri="{BB962C8B-B14F-4D97-AF65-F5344CB8AC3E}">
        <p14:creationId xmlns:p14="http://schemas.microsoft.com/office/powerpoint/2010/main" val="238344711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C18C387-0622-4A43-BFF1-BFF4AB883273}"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6834" name="Rectangle 2"/>
          <p:cNvSpPr>
            <a:spLocks noGrp="1" noRot="1" noChangeAspect="1" noChangeArrowheads="1" noTextEdit="1"/>
          </p:cNvSpPr>
          <p:nvPr>
            <p:ph type="sldImg"/>
          </p:nvPr>
        </p:nvSpPr>
        <p:spPr>
          <a:ln/>
        </p:spPr>
      </p:sp>
      <p:sp>
        <p:nvSpPr>
          <p:cNvPr id="376835" name="Rectangle 3"/>
          <p:cNvSpPr>
            <a:spLocks noGrp="1" noChangeArrowheads="1"/>
          </p:cNvSpPr>
          <p:nvPr>
            <p:ph type="body" idx="1"/>
          </p:nvPr>
        </p:nvSpPr>
        <p:spPr/>
        <p:txBody>
          <a:bodyPr/>
          <a:lstStyle/>
          <a:p>
            <a:endParaRPr lang="zh-CN" altLang="en-US" dirty="0"/>
          </a:p>
        </p:txBody>
      </p:sp>
    </p:spTree>
    <p:extLst>
      <p:ext uri="{BB962C8B-B14F-4D97-AF65-F5344CB8AC3E}">
        <p14:creationId xmlns:p14="http://schemas.microsoft.com/office/powerpoint/2010/main" val="37937674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338473-2E66-4E74-8196-C5297819CE40}"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86050" name="Rectangle 2"/>
          <p:cNvSpPr>
            <a:spLocks noGrp="1" noRot="1" noChangeAspect="1" noChangeArrowheads="1" noTextEdit="1"/>
          </p:cNvSpPr>
          <p:nvPr>
            <p:ph type="sldImg"/>
          </p:nvPr>
        </p:nvSpPr>
        <p:spPr>
          <a:ln/>
        </p:spPr>
      </p:sp>
      <p:sp>
        <p:nvSpPr>
          <p:cNvPr id="386051" name="Rectangle 3"/>
          <p:cNvSpPr>
            <a:spLocks noGrp="1" noChangeArrowheads="1"/>
          </p:cNvSpPr>
          <p:nvPr>
            <p:ph type="body" idx="1"/>
          </p:nvPr>
        </p:nvSpPr>
        <p:spPr/>
        <p:txBody>
          <a:bodyPr/>
          <a:lstStyle/>
          <a:p>
            <a:r>
              <a:rPr lang="en-US" altLang="zh-CN"/>
              <a:t>        </a:t>
            </a:r>
            <a:r>
              <a:rPr lang="zh-CN" altLang="en-US"/>
              <a:t>放大电路存在电抗元件，如电容、电感。因此输入信号的频率不同，电路的输出响应也不同。</a:t>
            </a:r>
          </a:p>
        </p:txBody>
      </p:sp>
    </p:spTree>
    <p:extLst>
      <p:ext uri="{BB962C8B-B14F-4D97-AF65-F5344CB8AC3E}">
        <p14:creationId xmlns:p14="http://schemas.microsoft.com/office/powerpoint/2010/main" val="22365414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9B930C8-547E-4CD1-9BD5-58AEEF774A03}"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6834" name="Rectangle 2"/>
          <p:cNvSpPr>
            <a:spLocks noGrp="1" noRot="1" noChangeAspect="1" noChangeArrowheads="1" noTextEdit="1"/>
          </p:cNvSpPr>
          <p:nvPr>
            <p:ph type="sldImg"/>
          </p:nvPr>
        </p:nvSpPr>
        <p:spPr>
          <a:ln/>
        </p:spPr>
      </p:sp>
      <p:sp>
        <p:nvSpPr>
          <p:cNvPr id="376835" name="Rectangle 3"/>
          <p:cNvSpPr>
            <a:spLocks noGrp="1" noChangeArrowheads="1"/>
          </p:cNvSpPr>
          <p:nvPr>
            <p:ph type="body" idx="1"/>
          </p:nvPr>
        </p:nvSpPr>
        <p:spPr/>
        <p:txBody>
          <a:bodyPr/>
          <a:lstStyle/>
          <a:p>
            <a:r>
              <a:rPr lang="zh-CN" altLang="en-US"/>
              <a:t>等效电路由三个基本元件构成</a:t>
            </a:r>
          </a:p>
        </p:txBody>
      </p:sp>
    </p:spTree>
    <p:extLst>
      <p:ext uri="{BB962C8B-B14F-4D97-AF65-F5344CB8AC3E}">
        <p14:creationId xmlns:p14="http://schemas.microsoft.com/office/powerpoint/2010/main" val="223639426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AAB6770-139F-48A0-91DF-BBBB70A36B9A}"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3762" name="Rectangle 2"/>
          <p:cNvSpPr>
            <a:spLocks noGrp="1" noRot="1" noChangeAspect="1" noChangeArrowheads="1" noTextEdit="1"/>
          </p:cNvSpPr>
          <p:nvPr>
            <p:ph type="sldImg"/>
          </p:nvPr>
        </p:nvSpPr>
        <p:spPr>
          <a:ln/>
        </p:spPr>
      </p:sp>
      <p:sp>
        <p:nvSpPr>
          <p:cNvPr id="373763" name="Rectangle 3"/>
          <p:cNvSpPr>
            <a:spLocks noGrp="1" noChangeArrowheads="1"/>
          </p:cNvSpPr>
          <p:nvPr>
            <p:ph type="body" idx="1"/>
          </p:nvPr>
        </p:nvSpPr>
        <p:spPr/>
        <p:txBody>
          <a:bodyPr/>
          <a:lstStyle/>
          <a:p>
            <a:r>
              <a:rPr lang="zh-CN" altLang="en-US"/>
              <a:t>此处说明电压电流等为什麽用相量形式</a:t>
            </a:r>
            <a:r>
              <a:rPr lang="en-US" altLang="zh-CN"/>
              <a:t>.</a:t>
            </a:r>
          </a:p>
        </p:txBody>
      </p:sp>
    </p:spTree>
    <p:extLst>
      <p:ext uri="{BB962C8B-B14F-4D97-AF65-F5344CB8AC3E}">
        <p14:creationId xmlns:p14="http://schemas.microsoft.com/office/powerpoint/2010/main" val="42869791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E668D8-1927-4EBE-B65C-107E816D90FF}"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86050" name="Rectangle 2"/>
          <p:cNvSpPr>
            <a:spLocks noGrp="1" noRot="1" noChangeAspect="1" noChangeArrowheads="1" noTextEdit="1"/>
          </p:cNvSpPr>
          <p:nvPr>
            <p:ph type="sldImg"/>
          </p:nvPr>
        </p:nvSpPr>
        <p:spPr>
          <a:ln/>
        </p:spPr>
      </p:sp>
      <p:sp>
        <p:nvSpPr>
          <p:cNvPr id="386051" name="Rectangle 3"/>
          <p:cNvSpPr>
            <a:spLocks noGrp="1" noChangeArrowheads="1"/>
          </p:cNvSpPr>
          <p:nvPr>
            <p:ph type="body" idx="1"/>
          </p:nvPr>
        </p:nvSpPr>
        <p:spPr/>
        <p:txBody>
          <a:bodyPr/>
          <a:lstStyle/>
          <a:p>
            <a:endParaRPr lang="zh-CN" altLang="en-US" dirty="0"/>
          </a:p>
        </p:txBody>
      </p:sp>
    </p:spTree>
    <p:extLst>
      <p:ext uri="{BB962C8B-B14F-4D97-AF65-F5344CB8AC3E}">
        <p14:creationId xmlns:p14="http://schemas.microsoft.com/office/powerpoint/2010/main" val="42151918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0ABA2A5-E453-4F3D-BAD6-0F8A16E5ACB0}"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68642" name="Rectangle 2"/>
          <p:cNvSpPr>
            <a:spLocks noGrp="1" noRot="1" noChangeAspect="1" noChangeArrowheads="1" noTextEdit="1"/>
          </p:cNvSpPr>
          <p:nvPr>
            <p:ph type="sldImg"/>
          </p:nvPr>
        </p:nvSpPr>
        <p:spPr>
          <a:ln/>
        </p:spPr>
      </p:sp>
      <p:sp>
        <p:nvSpPr>
          <p:cNvPr id="368643" name="Rectangle 3"/>
          <p:cNvSpPr>
            <a:spLocks noGrp="1" noChangeArrowheads="1"/>
          </p:cNvSpPr>
          <p:nvPr>
            <p:ph type="body" idx="1"/>
          </p:nvPr>
        </p:nvSpPr>
        <p:spPr/>
        <p:txBody>
          <a:bodyPr/>
          <a:lstStyle/>
          <a:p>
            <a:r>
              <a:rPr lang="zh-CN" altLang="en-US"/>
              <a:t>图中看出，谐波次数越高，幅值分量越小，对原波形的贡献越小，所以在一定条件下可忽略高次谐波。</a:t>
            </a:r>
          </a:p>
        </p:txBody>
      </p:sp>
    </p:spTree>
    <p:extLst>
      <p:ext uri="{BB962C8B-B14F-4D97-AF65-F5344CB8AC3E}">
        <p14:creationId xmlns:p14="http://schemas.microsoft.com/office/powerpoint/2010/main" val="9675872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232C89B-50FF-46C7-A33F-E018BD54F63D}" type="slidenum">
              <a:rPr lang="en-US" altLang="zh-CN"/>
              <a:pPr/>
              <a:t>128</a:t>
            </a:fld>
            <a:endParaRPr lang="en-US" altLang="zh-CN"/>
          </a:p>
        </p:txBody>
      </p:sp>
      <p:sp>
        <p:nvSpPr>
          <p:cNvPr id="373762" name="Rectangle 2"/>
          <p:cNvSpPr>
            <a:spLocks noGrp="1" noRot="1" noChangeAspect="1" noChangeArrowheads="1" noTextEdit="1"/>
          </p:cNvSpPr>
          <p:nvPr>
            <p:ph type="sldImg"/>
          </p:nvPr>
        </p:nvSpPr>
        <p:spPr>
          <a:ln/>
        </p:spPr>
      </p:sp>
      <p:sp>
        <p:nvSpPr>
          <p:cNvPr id="373763" name="Rectangle 3"/>
          <p:cNvSpPr>
            <a:spLocks noGrp="1" noChangeArrowheads="1"/>
          </p:cNvSpPr>
          <p:nvPr>
            <p:ph type="body" idx="1"/>
          </p:nvPr>
        </p:nvSpPr>
        <p:spPr/>
        <p:txBody>
          <a:bodyPr/>
          <a:lstStyle/>
          <a:p>
            <a:r>
              <a:rPr lang="zh-CN" altLang="en-US"/>
              <a:t>此处说明电压电流等为什麽用相量形式</a:t>
            </a:r>
            <a:r>
              <a:rPr lang="en-US" altLang="zh-CN"/>
              <a:t>.</a:t>
            </a:r>
          </a:p>
        </p:txBody>
      </p:sp>
    </p:spTree>
    <p:extLst>
      <p:ext uri="{BB962C8B-B14F-4D97-AF65-F5344CB8AC3E}">
        <p14:creationId xmlns:p14="http://schemas.microsoft.com/office/powerpoint/2010/main" val="19827089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72B0E9-FFB9-4519-AFF0-DBC45ED5EAED}" type="slidenum">
              <a:rPr lang="en-US" altLang="zh-CN"/>
              <a:pPr/>
              <a:t>130</a:t>
            </a:fld>
            <a:endParaRPr lang="en-US" altLang="zh-CN"/>
          </a:p>
        </p:txBody>
      </p:sp>
      <p:sp>
        <p:nvSpPr>
          <p:cNvPr id="376834" name="Rectangle 2"/>
          <p:cNvSpPr>
            <a:spLocks noGrp="1" noRot="1" noChangeAspect="1" noChangeArrowheads="1" noTextEdit="1"/>
          </p:cNvSpPr>
          <p:nvPr>
            <p:ph type="sldImg"/>
          </p:nvPr>
        </p:nvSpPr>
        <p:spPr>
          <a:ln/>
        </p:spPr>
      </p:sp>
      <p:sp>
        <p:nvSpPr>
          <p:cNvPr id="376835" name="Rectangle 3"/>
          <p:cNvSpPr>
            <a:spLocks noGrp="1" noChangeArrowheads="1"/>
          </p:cNvSpPr>
          <p:nvPr>
            <p:ph type="body" idx="1"/>
          </p:nvPr>
        </p:nvSpPr>
        <p:spPr/>
        <p:txBody>
          <a:bodyPr/>
          <a:lstStyle/>
          <a:p>
            <a:r>
              <a:rPr lang="zh-CN" altLang="en-US"/>
              <a:t>等效电路由三个基本元件构成</a:t>
            </a:r>
          </a:p>
        </p:txBody>
      </p:sp>
    </p:spTree>
    <p:extLst>
      <p:ext uri="{BB962C8B-B14F-4D97-AF65-F5344CB8AC3E}">
        <p14:creationId xmlns:p14="http://schemas.microsoft.com/office/powerpoint/2010/main" val="39045064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60E04B-829E-4F10-95A3-64928DD32150}" type="slidenum">
              <a:rPr lang="en-US" altLang="zh-CN"/>
              <a:pPr/>
              <a:t>140</a:t>
            </a:fld>
            <a:endParaRPr lang="en-US" altLang="zh-CN"/>
          </a:p>
        </p:txBody>
      </p:sp>
      <p:sp>
        <p:nvSpPr>
          <p:cNvPr id="386050" name="Rectangle 2"/>
          <p:cNvSpPr>
            <a:spLocks noGrp="1" noRot="1" noChangeAspect="1" noChangeArrowheads="1" noTextEdit="1"/>
          </p:cNvSpPr>
          <p:nvPr>
            <p:ph type="sldImg"/>
          </p:nvPr>
        </p:nvSpPr>
        <p:spPr>
          <a:ln/>
        </p:spPr>
      </p:sp>
      <p:sp>
        <p:nvSpPr>
          <p:cNvPr id="386051" name="Rectangle 3"/>
          <p:cNvSpPr>
            <a:spLocks noGrp="1" noChangeArrowheads="1"/>
          </p:cNvSpPr>
          <p:nvPr>
            <p:ph type="body" idx="1"/>
          </p:nvPr>
        </p:nvSpPr>
        <p:spPr/>
        <p:txBody>
          <a:bodyPr/>
          <a:lstStyle/>
          <a:p>
            <a:r>
              <a:rPr lang="en-US" altLang="zh-CN"/>
              <a:t>        </a:t>
            </a:r>
            <a:r>
              <a:rPr lang="zh-CN" altLang="en-US"/>
              <a:t>放大电路存在电抗元件，如电容、电感。因此输入信号的频率不同，电路的输出响应也不同。</a:t>
            </a:r>
          </a:p>
        </p:txBody>
      </p:sp>
    </p:spTree>
    <p:extLst>
      <p:ext uri="{BB962C8B-B14F-4D97-AF65-F5344CB8AC3E}">
        <p14:creationId xmlns:p14="http://schemas.microsoft.com/office/powerpoint/2010/main" val="28891346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3FBDB9BD-2276-4CA6-ABEA-6E41FDFE5F6A}" type="slidenum">
              <a:rPr lang="en-US" altLang="zh-CN" smtClean="0"/>
              <a:pPr/>
              <a:t>142</a:t>
            </a:fld>
            <a:endParaRPr lang="en-US" altLang="zh-CN"/>
          </a:p>
        </p:txBody>
      </p:sp>
    </p:spTree>
    <p:extLst>
      <p:ext uri="{BB962C8B-B14F-4D97-AF65-F5344CB8AC3E}">
        <p14:creationId xmlns:p14="http://schemas.microsoft.com/office/powerpoint/2010/main" val="28329402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232C89B-50FF-46C7-A33F-E018BD54F63D}"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160</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3762" name="Rectangle 2"/>
          <p:cNvSpPr>
            <a:spLocks noGrp="1" noRot="1" noChangeAspect="1" noChangeArrowheads="1" noTextEdit="1"/>
          </p:cNvSpPr>
          <p:nvPr>
            <p:ph type="sldImg"/>
          </p:nvPr>
        </p:nvSpPr>
        <p:spPr>
          <a:ln/>
        </p:spPr>
      </p:sp>
      <p:sp>
        <p:nvSpPr>
          <p:cNvPr id="373763" name="Rectangle 3"/>
          <p:cNvSpPr>
            <a:spLocks noGrp="1" noChangeArrowheads="1"/>
          </p:cNvSpPr>
          <p:nvPr>
            <p:ph type="body" idx="1"/>
          </p:nvPr>
        </p:nvSpPr>
        <p:spPr/>
        <p:txBody>
          <a:bodyPr/>
          <a:lstStyle/>
          <a:p>
            <a:r>
              <a:rPr lang="zh-CN" altLang="en-US"/>
              <a:t>此处说明电压电流等为什麽用相量形式</a:t>
            </a:r>
            <a:r>
              <a:rPr lang="en-US" altLang="zh-CN"/>
              <a:t>.</a:t>
            </a:r>
          </a:p>
        </p:txBody>
      </p:sp>
    </p:spTree>
    <p:extLst>
      <p:ext uri="{BB962C8B-B14F-4D97-AF65-F5344CB8AC3E}">
        <p14:creationId xmlns:p14="http://schemas.microsoft.com/office/powerpoint/2010/main" val="229755739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872B0E9-FFB9-4519-AFF0-DBC45ED5EAED}"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162</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76834" name="Rectangle 2"/>
          <p:cNvSpPr>
            <a:spLocks noGrp="1" noRot="1" noChangeAspect="1" noChangeArrowheads="1" noTextEdit="1"/>
          </p:cNvSpPr>
          <p:nvPr>
            <p:ph type="sldImg"/>
          </p:nvPr>
        </p:nvSpPr>
        <p:spPr>
          <a:ln/>
        </p:spPr>
      </p:sp>
      <p:sp>
        <p:nvSpPr>
          <p:cNvPr id="376835" name="Rectangle 3"/>
          <p:cNvSpPr>
            <a:spLocks noGrp="1" noChangeArrowheads="1"/>
          </p:cNvSpPr>
          <p:nvPr>
            <p:ph type="body" idx="1"/>
          </p:nvPr>
        </p:nvSpPr>
        <p:spPr/>
        <p:txBody>
          <a:bodyPr/>
          <a:lstStyle/>
          <a:p>
            <a:r>
              <a:rPr lang="zh-CN" altLang="en-US"/>
              <a:t>等效电路由三个基本元件构成</a:t>
            </a:r>
          </a:p>
        </p:txBody>
      </p:sp>
    </p:spTree>
    <p:extLst>
      <p:ext uri="{BB962C8B-B14F-4D97-AF65-F5344CB8AC3E}">
        <p14:creationId xmlns:p14="http://schemas.microsoft.com/office/powerpoint/2010/main" val="12446586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D60E04B-829E-4F10-95A3-64928DD32150}"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172</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86050" name="Rectangle 2"/>
          <p:cNvSpPr>
            <a:spLocks noGrp="1" noRot="1" noChangeAspect="1" noChangeArrowheads="1" noTextEdit="1"/>
          </p:cNvSpPr>
          <p:nvPr>
            <p:ph type="sldImg"/>
          </p:nvPr>
        </p:nvSpPr>
        <p:spPr>
          <a:ln/>
        </p:spPr>
      </p:sp>
      <p:sp>
        <p:nvSpPr>
          <p:cNvPr id="386051" name="Rectangle 3"/>
          <p:cNvSpPr>
            <a:spLocks noGrp="1" noChangeArrowheads="1"/>
          </p:cNvSpPr>
          <p:nvPr>
            <p:ph type="body" idx="1"/>
          </p:nvPr>
        </p:nvSpPr>
        <p:spPr/>
        <p:txBody>
          <a:bodyPr/>
          <a:lstStyle/>
          <a:p>
            <a:r>
              <a:rPr lang="en-US" altLang="zh-CN"/>
              <a:t>        </a:t>
            </a:r>
            <a:r>
              <a:rPr lang="zh-CN" altLang="en-US"/>
              <a:t>放大电路存在电抗元件，如电容、电感。因此输入信号的频率不同，电路的输出响应也不同。</a:t>
            </a:r>
          </a:p>
        </p:txBody>
      </p:sp>
    </p:spTree>
    <p:extLst>
      <p:ext uri="{BB962C8B-B14F-4D97-AF65-F5344CB8AC3E}">
        <p14:creationId xmlns:p14="http://schemas.microsoft.com/office/powerpoint/2010/main" val="1859927425"/>
      </p:ext>
    </p:extLst>
  </p:cSld>
  <p:clrMapOvr>
    <a:masterClrMapping/>
  </p:clrMapOvr>
</p:notes>
</file>

<file path=ppt/slideLayouts/_rels/slideLayout1.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7" name="Rectangle 6"/>
          <p:cNvSpPr/>
          <p:nvPr/>
        </p:nvSpPr>
        <p:spPr>
          <a:xfrm>
            <a:off x="685800" y="1346947"/>
            <a:ext cx="7772400" cy="80683"/>
          </a:xfrm>
          <a:prstGeom prst="rect">
            <a:avLst/>
          </a:prstGeom>
          <a:blipFill dpi="0" rotWithShape="1">
            <a:blip r:embed="rId2">
              <a:alphaModFix amt="8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6200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685800" y="4282763"/>
            <a:ext cx="7772400" cy="80683"/>
          </a:xfrm>
          <a:prstGeom prst="rect">
            <a:avLst/>
          </a:prstGeom>
          <a:blipFill dpi="0" rotWithShape="1">
            <a:blip r:embed="rId2">
              <a:alphaModFix amt="8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175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685800" y="1484779"/>
            <a:ext cx="7772400" cy="2743200"/>
          </a:xfrm>
          <a:prstGeom prst="rect">
            <a:avLst/>
          </a:prstGeom>
          <a:blipFill dpi="0" rotWithShape="1">
            <a:blip r:embed="rId2">
              <a:alphaModFix amt="8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grpSp>
        <p:nvGrpSpPr>
          <p:cNvPr id="10" name="Group 9"/>
          <p:cNvGrpSpPr>
            <a:grpSpLocks noChangeAspect="1"/>
          </p:cNvGrpSpPr>
          <p:nvPr/>
        </p:nvGrpSpPr>
        <p:grpSpPr>
          <a:xfrm>
            <a:off x="7234780" y="4107023"/>
            <a:ext cx="914400" cy="914400"/>
            <a:chOff x="9685338" y="4460675"/>
            <a:chExt cx="1080904" cy="1080902"/>
          </a:xfrm>
        </p:grpSpPr>
        <p:sp>
          <p:nvSpPr>
            <p:cNvPr id="11" name="Oval 10"/>
            <p:cNvSpPr/>
            <p:nvPr/>
          </p:nvSpPr>
          <p:spPr>
            <a:xfrm>
              <a:off x="9685338" y="4460675"/>
              <a:ext cx="1080904" cy="108090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Layer>
                    </a14:imgProps>
                  </a:ext>
                </a:extLst>
              </a:blip>
              <a:srcRect/>
              <a:tile tx="0" ty="0" sx="85000" sy="85000" flip="none" algn="tl"/>
            </a:blipFill>
            <a:ln w="25400" cap="flat" cmpd="sng" algn="ctr">
              <a:noFill/>
              <a:prstDash val="solid"/>
            </a:ln>
            <a:effectLst/>
          </p:spPr>
        </p:sp>
        <p:sp>
          <p:nvSpPr>
            <p:cNvPr id="12" name="Oval 11"/>
            <p:cNvSpPr/>
            <p:nvPr/>
          </p:nvSpPr>
          <p:spPr>
            <a:xfrm>
              <a:off x="9793429" y="4568765"/>
              <a:ext cx="864723" cy="864722"/>
            </a:xfrm>
            <a:prstGeom prst="ellipse">
              <a:avLst/>
            </a:prstGeom>
            <a:noFill/>
            <a:ln w="25400" cap="flat" cmpd="sng" algn="ctr">
              <a:solidFill>
                <a:sysClr val="window" lastClr="FFFFFF"/>
              </a:solidFill>
              <a:prstDash val="solid"/>
            </a:ln>
            <a:effectLst/>
          </p:spPr>
        </p:sp>
      </p:grpSp>
      <p:sp>
        <p:nvSpPr>
          <p:cNvPr id="2" name="Title 1"/>
          <p:cNvSpPr>
            <a:spLocks noGrp="1"/>
          </p:cNvSpPr>
          <p:nvPr>
            <p:ph type="ctrTitle"/>
          </p:nvPr>
        </p:nvSpPr>
        <p:spPr>
          <a:xfrm>
            <a:off x="788670" y="1432223"/>
            <a:ext cx="7593330" cy="3035808"/>
          </a:xfrm>
        </p:spPr>
        <p:txBody>
          <a:bodyPr anchor="ctr">
            <a:noAutofit/>
          </a:bodyPr>
          <a:lstStyle>
            <a:lvl1pPr algn="l">
              <a:lnSpc>
                <a:spcPct val="80000"/>
              </a:lnSpc>
              <a:defRPr sz="6400" b="0" cap="all" baseline="0">
                <a:blipFill dpi="0" rotWithShape="1">
                  <a:blip r:embed="rId4"/>
                  <a:srcRect/>
                  <a:tile tx="6350" ty="-127000" sx="65000" sy="64000" flip="none" algn="tl"/>
                </a:blip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802386" y="4389120"/>
            <a:ext cx="5918454" cy="1069848"/>
          </a:xfrm>
        </p:spPr>
        <p:txBody>
          <a:bodyPr>
            <a:normAutofit/>
          </a:bodyPr>
          <a:lstStyle>
            <a:lvl1pPr marL="0" indent="0" algn="l">
              <a:buNone/>
              <a:defRPr sz="1800" b="0">
                <a:solidFill>
                  <a:schemeClr val="tx1"/>
                </a:solidFill>
              </a:defRPr>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vl6pPr marL="2286000" indent="0" algn="ctr">
              <a:buNone/>
              <a:defRPr sz="1800"/>
            </a:lvl6pPr>
            <a:lvl7pPr marL="2743200" indent="0" algn="ctr">
              <a:buNone/>
              <a:defRPr sz="1800"/>
            </a:lvl7pPr>
            <a:lvl8pPr marL="3200400" indent="0" algn="ctr">
              <a:buNone/>
              <a:defRPr sz="1800"/>
            </a:lvl8pPr>
            <a:lvl9pPr marL="3657600" indent="0" algn="ctr">
              <a:buNone/>
              <a:defRPr sz="1800"/>
            </a:lvl9pPr>
          </a:lstStyle>
          <a:p>
            <a:r>
              <a:rPr lang="zh-CN" altLang="en-US"/>
              <a:t>单击以编辑母版副标题样式</a:t>
            </a:r>
            <a:endParaRPr lang="en-US" dirty="0"/>
          </a:p>
        </p:txBody>
      </p:sp>
      <p:sp>
        <p:nvSpPr>
          <p:cNvPr id="4" name="Date Placeholder 3"/>
          <p:cNvSpPr>
            <a:spLocks noGrp="1"/>
          </p:cNvSpPr>
          <p:nvPr>
            <p:ph type="dt" sz="half" idx="10"/>
          </p:nvPr>
        </p:nvSpPr>
        <p:spPr/>
        <p:txBody>
          <a:bodyPr/>
          <a:lstStyle/>
          <a:p>
            <a:fld id="{5A88B489-616D-456C-8CBC-021656E281C8}" type="datetime1">
              <a:rPr lang="en-US" altLang="zh-CN" smtClean="0"/>
              <a:t>10/17/2024</a:t>
            </a:fld>
            <a:endParaRPr lang="en-US" dirty="0"/>
          </a:p>
        </p:txBody>
      </p:sp>
      <p:sp>
        <p:nvSpPr>
          <p:cNvPr id="5" name="Footer Placeholder 4"/>
          <p:cNvSpPr>
            <a:spLocks noGrp="1"/>
          </p:cNvSpPr>
          <p:nvPr>
            <p:ph type="ftr" sz="quarter" idx="11"/>
          </p:nvPr>
        </p:nvSpPr>
        <p:spPr>
          <a:xfrm>
            <a:off x="812805" y="6272785"/>
            <a:ext cx="4745736" cy="365125"/>
          </a:xfrm>
        </p:spPr>
        <p:txBody>
          <a:bodyPr/>
          <a:lstStyle/>
          <a:p>
            <a:endParaRPr lang="en-US" dirty="0"/>
          </a:p>
        </p:txBody>
      </p:sp>
      <p:sp>
        <p:nvSpPr>
          <p:cNvPr id="6" name="Slide Number Placeholder 5"/>
          <p:cNvSpPr>
            <a:spLocks noGrp="1"/>
          </p:cNvSpPr>
          <p:nvPr>
            <p:ph type="sldNum" sz="quarter" idx="12"/>
          </p:nvPr>
        </p:nvSpPr>
        <p:spPr>
          <a:xfrm>
            <a:off x="7244280" y="4227195"/>
            <a:ext cx="895401" cy="640080"/>
          </a:xfrm>
        </p:spPr>
        <p:txBody>
          <a:bodyPr/>
          <a:lstStyle>
            <a:lvl1pPr>
              <a:defRPr sz="2800" b="1"/>
            </a:lvl1pPr>
          </a:lstStyle>
          <a:p>
            <a:fld id="{4FAB73BC-B049-4115-A692-8D63A059BFB8}" type="slidenum">
              <a:rPr lang="en-US" smtClean="0"/>
              <a:pPr/>
              <a:t>‹#›</a:t>
            </a:fld>
            <a:endParaRPr lang="en-US" dirty="0"/>
          </a:p>
        </p:txBody>
      </p:sp>
    </p:spTree>
    <p:extLst>
      <p:ext uri="{BB962C8B-B14F-4D97-AF65-F5344CB8AC3E}">
        <p14:creationId xmlns:p14="http://schemas.microsoft.com/office/powerpoint/2010/main" val="373096462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07F76E96-203B-4FC1-A698-474BFD381313}" type="datetime1">
              <a:rPr lang="en-US" altLang="zh-CN" smtClean="0"/>
              <a:t>10/17/2024</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149614582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节标题">
    <p:spTree>
      <p:nvGrpSpPr>
        <p:cNvPr id="1" name=""/>
        <p:cNvGrpSpPr/>
        <p:nvPr/>
      </p:nvGrpSpPr>
      <p:grpSpPr>
        <a:xfrm>
          <a:off x="0" y="0"/>
          <a:ext cx="0" cy="0"/>
          <a:chOff x="0" y="0"/>
          <a:chExt cx="0" cy="0"/>
        </a:xfrm>
      </p:grpSpPr>
      <p:sp>
        <p:nvSpPr>
          <p:cNvPr id="7" name="Rectangle 6"/>
          <p:cNvSpPr/>
          <p:nvPr/>
        </p:nvSpPr>
        <p:spPr>
          <a:xfrm>
            <a:off x="0" y="4917989"/>
            <a:ext cx="9144000" cy="1940010"/>
          </a:xfrm>
          <a:prstGeom prst="rect">
            <a:avLst/>
          </a:prstGeom>
          <a:blipFill dpi="0" rotWithShape="1">
            <a:blip r:embed="rId2">
              <a:alphaModFix amt="8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625346" y="1225296"/>
            <a:ext cx="6960870" cy="3520440"/>
          </a:xfrm>
        </p:spPr>
        <p:txBody>
          <a:bodyPr anchor="ctr">
            <a:normAutofit/>
          </a:bodyPr>
          <a:lstStyle>
            <a:lvl1pPr>
              <a:lnSpc>
                <a:spcPct val="80000"/>
              </a:lnSpc>
              <a:defRPr sz="6400" b="0"/>
            </a:lvl1pPr>
          </a:lstStyle>
          <a:p>
            <a:r>
              <a:rPr lang="zh-CN" altLang="en-US"/>
              <a:t>单击此处编辑母版标题样式</a:t>
            </a:r>
            <a:endParaRPr lang="en-US" dirty="0"/>
          </a:p>
        </p:txBody>
      </p:sp>
      <p:sp>
        <p:nvSpPr>
          <p:cNvPr id="3" name="Text Placeholder 2"/>
          <p:cNvSpPr>
            <a:spLocks noGrp="1"/>
          </p:cNvSpPr>
          <p:nvPr>
            <p:ph type="body" idx="1"/>
          </p:nvPr>
        </p:nvSpPr>
        <p:spPr>
          <a:xfrm>
            <a:off x="1624330" y="5020056"/>
            <a:ext cx="6789420" cy="1066800"/>
          </a:xfrm>
        </p:spPr>
        <p:txBody>
          <a:bodyPr anchor="t">
            <a:normAutofit/>
          </a:bodyPr>
          <a:lstStyle>
            <a:lvl1pPr marL="0" indent="0">
              <a:buNone/>
              <a:defRPr sz="1800" b="0">
                <a:solidFill>
                  <a:schemeClr val="accent1">
                    <a:lumMod val="5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编辑母版文本样式</a:t>
            </a:r>
          </a:p>
        </p:txBody>
      </p:sp>
      <p:sp>
        <p:nvSpPr>
          <p:cNvPr id="4" name="Date Placeholder 3"/>
          <p:cNvSpPr>
            <a:spLocks noGrp="1"/>
          </p:cNvSpPr>
          <p:nvPr>
            <p:ph type="dt" sz="half" idx="10"/>
          </p:nvPr>
        </p:nvSpPr>
        <p:spPr>
          <a:xfrm>
            <a:off x="6445251" y="6272785"/>
            <a:ext cx="1983232" cy="365125"/>
          </a:xfrm>
        </p:spPr>
        <p:txBody>
          <a:bodyPr/>
          <a:lstStyle>
            <a:lvl1pPr>
              <a:defRPr>
                <a:solidFill>
                  <a:schemeClr val="accent1">
                    <a:lumMod val="50000"/>
                  </a:schemeClr>
                </a:solidFill>
              </a:defRPr>
            </a:lvl1pPr>
          </a:lstStyle>
          <a:p>
            <a:fld id="{F73F7B07-DD3C-4FD9-9034-877C3D25EB2B}" type="datetime1">
              <a:rPr lang="en-US" altLang="zh-CN" smtClean="0"/>
              <a:t>10/17/2024</a:t>
            </a:fld>
            <a:endParaRPr lang="en-US" dirty="0"/>
          </a:p>
        </p:txBody>
      </p:sp>
      <p:sp>
        <p:nvSpPr>
          <p:cNvPr id="5" name="Footer Placeholder 4"/>
          <p:cNvSpPr>
            <a:spLocks noGrp="1"/>
          </p:cNvSpPr>
          <p:nvPr>
            <p:ph type="ftr" sz="quarter" idx="11"/>
          </p:nvPr>
        </p:nvSpPr>
        <p:spPr>
          <a:xfrm>
            <a:off x="1636099" y="6272784"/>
            <a:ext cx="4745736" cy="365125"/>
          </a:xfrm>
        </p:spPr>
        <p:txBody>
          <a:bodyPr/>
          <a:lstStyle>
            <a:lvl1pPr>
              <a:defRPr>
                <a:solidFill>
                  <a:schemeClr val="accent1">
                    <a:lumMod val="50000"/>
                  </a:schemeClr>
                </a:solidFill>
              </a:defRPr>
            </a:lvl1pPr>
          </a:lstStyle>
          <a:p>
            <a:endParaRPr lang="en-US" dirty="0"/>
          </a:p>
        </p:txBody>
      </p:sp>
      <p:grpSp>
        <p:nvGrpSpPr>
          <p:cNvPr id="8" name="Group 7"/>
          <p:cNvGrpSpPr>
            <a:grpSpLocks noChangeAspect="1"/>
          </p:cNvGrpSpPr>
          <p:nvPr/>
        </p:nvGrpSpPr>
        <p:grpSpPr>
          <a:xfrm>
            <a:off x="633862" y="2430623"/>
            <a:ext cx="914400" cy="914400"/>
            <a:chOff x="9685338" y="4460675"/>
            <a:chExt cx="1080904" cy="1080902"/>
          </a:xfrm>
        </p:grpSpPr>
        <p:sp>
          <p:nvSpPr>
            <p:cNvPr id="9" name="Oval 8"/>
            <p:cNvSpPr/>
            <p:nvPr/>
          </p:nvSpPr>
          <p:spPr>
            <a:xfrm>
              <a:off x="9685338" y="4460675"/>
              <a:ext cx="1080904" cy="108090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Layer>
                    </a14:imgProps>
                  </a:ext>
                </a:extLst>
              </a:blip>
              <a:srcRect/>
              <a:tile tx="0" ty="0" sx="85000" sy="85000" flip="none" algn="tl"/>
            </a:blipFill>
            <a:ln w="25400" cap="flat" cmpd="sng" algn="ctr">
              <a:noFill/>
              <a:prstDash val="solid"/>
            </a:ln>
            <a:effectLst/>
          </p:spPr>
        </p:sp>
        <p:sp>
          <p:nvSpPr>
            <p:cNvPr id="10" name="Oval 9"/>
            <p:cNvSpPr/>
            <p:nvPr/>
          </p:nvSpPr>
          <p:spPr>
            <a:xfrm>
              <a:off x="9793429" y="4568765"/>
              <a:ext cx="864723" cy="864722"/>
            </a:xfrm>
            <a:prstGeom prst="ellipse">
              <a:avLst/>
            </a:prstGeom>
            <a:noFill/>
            <a:ln w="25400" cap="flat" cmpd="sng" algn="ctr">
              <a:solidFill>
                <a:sysClr val="window" lastClr="FFFFFF"/>
              </a:solidFill>
              <a:prstDash val="solid"/>
            </a:ln>
            <a:effectLst/>
          </p:spPr>
        </p:sp>
      </p:grpSp>
      <p:sp>
        <p:nvSpPr>
          <p:cNvPr id="6" name="Slide Number Placeholder 5"/>
          <p:cNvSpPr>
            <a:spLocks noGrp="1"/>
          </p:cNvSpPr>
          <p:nvPr>
            <p:ph type="sldNum" sz="quarter" idx="12"/>
          </p:nvPr>
        </p:nvSpPr>
        <p:spPr>
          <a:xfrm>
            <a:off x="645450" y="2508607"/>
            <a:ext cx="891224" cy="720332"/>
          </a:xfrm>
        </p:spPr>
        <p:txBody>
          <a:bodyPr/>
          <a:lstStyle>
            <a:lvl1pPr>
              <a:defRPr sz="2800"/>
            </a:lvl1pPr>
          </a:lstStyle>
          <a:p>
            <a:fld id="{4FAB73BC-B049-4115-A692-8D63A059BFB8}" type="slidenum">
              <a:rPr lang="en-US" smtClean="0"/>
              <a:pPr/>
              <a:t>‹#›</a:t>
            </a:fld>
            <a:endParaRPr lang="en-US" dirty="0"/>
          </a:p>
        </p:txBody>
      </p:sp>
    </p:spTree>
    <p:extLst>
      <p:ext uri="{BB962C8B-B14F-4D97-AF65-F5344CB8AC3E}">
        <p14:creationId xmlns:p14="http://schemas.microsoft.com/office/powerpoint/2010/main" val="275624117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85800" y="2194560"/>
            <a:ext cx="3657600" cy="39776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792218" y="2194560"/>
            <a:ext cx="3657600" cy="39776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3E673DAD-50B1-4BC8-8A53-FC129A46F02B}" type="datetime1">
              <a:rPr lang="en-US" altLang="zh-CN" smtClean="0"/>
              <a:t>10/17/2024</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172714041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85800" y="2048256"/>
            <a:ext cx="3657600" cy="640080"/>
          </a:xfrm>
        </p:spPr>
        <p:txBody>
          <a:bodyPr anchor="ctr">
            <a:normAutofit/>
          </a:bodyPr>
          <a:lstStyle>
            <a:lvl1pPr marL="0" indent="0">
              <a:buNone/>
              <a:defRPr sz="2000" b="1">
                <a:solidFill>
                  <a:schemeClr val="accent1">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Content Placeholder 3"/>
          <p:cNvSpPr>
            <a:spLocks noGrp="1"/>
          </p:cNvSpPr>
          <p:nvPr>
            <p:ph sz="half" idx="2"/>
          </p:nvPr>
        </p:nvSpPr>
        <p:spPr>
          <a:xfrm>
            <a:off x="685800" y="2743200"/>
            <a:ext cx="3657600" cy="32918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820793" y="2048256"/>
            <a:ext cx="3657600" cy="640080"/>
          </a:xfrm>
        </p:spPr>
        <p:txBody>
          <a:bodyPr anchor="ctr">
            <a:normAutofit/>
          </a:bodyPr>
          <a:lstStyle>
            <a:lvl1pPr marL="0" indent="0">
              <a:buNone/>
              <a:defRPr sz="2000" b="1">
                <a:solidFill>
                  <a:schemeClr val="accent1">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Content Placeholder 5"/>
          <p:cNvSpPr>
            <a:spLocks noGrp="1"/>
          </p:cNvSpPr>
          <p:nvPr>
            <p:ph sz="quarter" idx="4"/>
          </p:nvPr>
        </p:nvSpPr>
        <p:spPr>
          <a:xfrm>
            <a:off x="4820793" y="2743200"/>
            <a:ext cx="3657600" cy="32918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0139ED00-50AA-40E7-9134-FE4F0A5ABB6D}" type="datetime1">
              <a:rPr lang="en-US" altLang="zh-CN" smtClean="0"/>
              <a:t>10/17/2024</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13300703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lvl1pPr>
              <a:defRPr>
                <a:solidFill>
                  <a:schemeClr val="accent1">
                    <a:lumMod val="50000"/>
                  </a:schemeClr>
                </a:solidFill>
              </a:defRPr>
            </a:lvl1pPr>
          </a:lstStyle>
          <a:p>
            <a:fld id="{7D9AC3F5-3029-4E9F-B05D-321E43EAD9CB}" type="datetime1">
              <a:rPr lang="en-US" altLang="zh-CN" smtClean="0"/>
              <a:t>10/17/2024</a:t>
            </a:fld>
            <a:endParaRPr lang="en-US" dirty="0"/>
          </a:p>
        </p:txBody>
      </p:sp>
      <p:sp>
        <p:nvSpPr>
          <p:cNvPr id="4" name="Footer Placeholder 3"/>
          <p:cNvSpPr>
            <a:spLocks noGrp="1"/>
          </p:cNvSpPr>
          <p:nvPr>
            <p:ph type="ftr" sz="quarter" idx="11"/>
          </p:nvPr>
        </p:nvSpPr>
        <p:spPr/>
        <p:txBody>
          <a:bodyPr/>
          <a:lstStyle>
            <a:lvl1pPr>
              <a:defRPr>
                <a:solidFill>
                  <a:schemeClr val="accent1">
                    <a:lumMod val="50000"/>
                  </a:schemeClr>
                </a:solidFill>
              </a:defRPr>
            </a:lvl1pPr>
          </a:lstStyle>
          <a:p>
            <a:endParaRPr lang="en-US" dirty="0"/>
          </a:p>
        </p:txBody>
      </p:sp>
      <p:sp>
        <p:nvSpPr>
          <p:cNvPr id="5" name="Slide Number Placeholder 4"/>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13913751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6D1F7D0-D653-43DF-9130-2D54DC449C8F}" type="datetime1">
              <a:rPr lang="en-US" altLang="zh-CN" smtClean="0"/>
              <a:t>10/17/2024</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223847309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内容与标题">
    <p:spTree>
      <p:nvGrpSpPr>
        <p:cNvPr id="1" name=""/>
        <p:cNvGrpSpPr/>
        <p:nvPr/>
      </p:nvGrpSpPr>
      <p:grpSpPr>
        <a:xfrm>
          <a:off x="0" y="0"/>
          <a:ext cx="0" cy="0"/>
          <a:chOff x="0" y="0"/>
          <a:chExt cx="0" cy="0"/>
        </a:xfrm>
      </p:grpSpPr>
      <p:sp>
        <p:nvSpPr>
          <p:cNvPr id="8" name="Rectangle 7"/>
          <p:cNvSpPr/>
          <p:nvPr/>
        </p:nvSpPr>
        <p:spPr>
          <a:xfrm>
            <a:off x="6227806" y="1"/>
            <a:ext cx="2916194" cy="6857999"/>
          </a:xfrm>
          <a:prstGeom prst="rect">
            <a:avLst/>
          </a:prstGeom>
          <a:blipFill dpi="0" rotWithShape="1">
            <a:blip r:embed="rId2">
              <a:alphaModFix amt="6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412230" y="685800"/>
            <a:ext cx="2400300" cy="1737360"/>
          </a:xfrm>
        </p:spPr>
        <p:txBody>
          <a:bodyPr anchor="b">
            <a:normAutofit/>
          </a:bodyPr>
          <a:lstStyle>
            <a:lvl1pPr>
              <a:defRPr sz="2800" b="0"/>
            </a:lvl1pPr>
          </a:lstStyle>
          <a:p>
            <a:r>
              <a:rPr lang="zh-CN" altLang="en-US"/>
              <a:t>单击此处编辑母版标题样式</a:t>
            </a:r>
            <a:endParaRPr lang="en-US" dirty="0"/>
          </a:p>
        </p:txBody>
      </p:sp>
      <p:sp>
        <p:nvSpPr>
          <p:cNvPr id="3" name="Content Placeholder 2"/>
          <p:cNvSpPr>
            <a:spLocks noGrp="1"/>
          </p:cNvSpPr>
          <p:nvPr>
            <p:ph idx="1"/>
          </p:nvPr>
        </p:nvSpPr>
        <p:spPr>
          <a:xfrm>
            <a:off x="628650" y="685800"/>
            <a:ext cx="5033772" cy="5020056"/>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412230" y="2423160"/>
            <a:ext cx="2400300" cy="3291840"/>
          </a:xfrm>
        </p:spPr>
        <p:txBody>
          <a:bodyPr>
            <a:normAutofit/>
          </a:bodyPr>
          <a:lstStyle>
            <a:lvl1pPr marL="0" indent="0">
              <a:lnSpc>
                <a:spcPct val="100000"/>
              </a:lnSpc>
              <a:spcBef>
                <a:spcPts val="1000"/>
              </a:spcBef>
              <a:buNone/>
              <a:defRPr sz="1350">
                <a:solidFill>
                  <a:schemeClr val="accent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编辑母版文本样式</a:t>
            </a:r>
          </a:p>
        </p:txBody>
      </p:sp>
      <p:grpSp>
        <p:nvGrpSpPr>
          <p:cNvPr id="12" name="Group 11"/>
          <p:cNvGrpSpPr/>
          <p:nvPr/>
        </p:nvGrpSpPr>
        <p:grpSpPr>
          <a:xfrm>
            <a:off x="8522664" y="6255258"/>
            <a:ext cx="393192" cy="393192"/>
            <a:chOff x="8532189" y="5068824"/>
            <a:chExt cx="393192" cy="393192"/>
          </a:xfrm>
        </p:grpSpPr>
        <p:sp>
          <p:nvSpPr>
            <p:cNvPr id="13" name="Oval 12"/>
            <p:cNvSpPr>
              <a:spLocks noChangeAspect="1"/>
            </p:cNvSpPr>
            <p:nvPr/>
          </p:nvSpPr>
          <p:spPr>
            <a:xfrm>
              <a:off x="8532189" y="5068824"/>
              <a:ext cx="393192" cy="39319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14" name="Oval 13"/>
            <p:cNvSpPr>
              <a:spLocks noChangeAspect="1"/>
            </p:cNvSpPr>
            <p:nvPr/>
          </p:nvSpPr>
          <p:spPr>
            <a:xfrm>
              <a:off x="8568766" y="5105400"/>
              <a:ext cx="320039" cy="320040"/>
            </a:xfrm>
            <a:prstGeom prst="ellipse">
              <a:avLst/>
            </a:prstGeom>
            <a:noFill/>
            <a:ln w="12700" cap="flat" cmpd="sng" algn="ctr">
              <a:solidFill>
                <a:srgbClr val="FFFFFF"/>
              </a:solidFill>
              <a:prstDash val="solid"/>
            </a:ln>
            <a:effectLst/>
          </p:spPr>
        </p:sp>
      </p:grpSp>
      <p:sp>
        <p:nvSpPr>
          <p:cNvPr id="9" name="Date Placeholder 8"/>
          <p:cNvSpPr>
            <a:spLocks noGrp="1"/>
          </p:cNvSpPr>
          <p:nvPr>
            <p:ph type="dt" sz="half" idx="10"/>
          </p:nvPr>
        </p:nvSpPr>
        <p:spPr/>
        <p:txBody>
          <a:bodyPr/>
          <a:lstStyle/>
          <a:p>
            <a:fld id="{FE93FFCB-6949-48BD-ADCB-D0D20BBB7888}" type="datetime1">
              <a:rPr lang="en-US" altLang="zh-CN" smtClean="0"/>
              <a:t>10/17/2024</a:t>
            </a:fld>
            <a:endParaRPr lang="en-US" dirty="0"/>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315084156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图片与标题">
    <p:spTree>
      <p:nvGrpSpPr>
        <p:cNvPr id="1" name=""/>
        <p:cNvGrpSpPr/>
        <p:nvPr/>
      </p:nvGrpSpPr>
      <p:grpSpPr>
        <a:xfrm>
          <a:off x="0" y="0"/>
          <a:ext cx="0" cy="0"/>
          <a:chOff x="0" y="0"/>
          <a:chExt cx="0" cy="0"/>
        </a:xfrm>
      </p:grpSpPr>
      <p:sp>
        <p:nvSpPr>
          <p:cNvPr id="11" name="Rectangle 10"/>
          <p:cNvSpPr/>
          <p:nvPr/>
        </p:nvSpPr>
        <p:spPr>
          <a:xfrm>
            <a:off x="6227806" y="1"/>
            <a:ext cx="2916194" cy="6857999"/>
          </a:xfrm>
          <a:prstGeom prst="rect">
            <a:avLst/>
          </a:prstGeom>
          <a:blipFill dpi="0" rotWithShape="1">
            <a:blip r:embed="rId2">
              <a:alphaModFix amt="6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412230" y="685800"/>
            <a:ext cx="2400300" cy="1737360"/>
          </a:xfrm>
        </p:spPr>
        <p:txBody>
          <a:bodyPr anchor="b">
            <a:normAutofit/>
          </a:bodyPr>
          <a:lstStyle>
            <a:lvl1pPr>
              <a:defRPr sz="2800" b="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0" y="0"/>
            <a:ext cx="6227805" cy="6858000"/>
          </a:xfrm>
          <a:solidFill>
            <a:schemeClr val="tx2">
              <a:lumMod val="20000"/>
              <a:lumOff val="80000"/>
            </a:schemeClr>
          </a:solidFill>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6412230" y="2423160"/>
            <a:ext cx="2400300" cy="3291840"/>
          </a:xfrm>
        </p:spPr>
        <p:txBody>
          <a:bodyPr>
            <a:normAutofit/>
          </a:bodyPr>
          <a:lstStyle>
            <a:lvl1pPr marL="0" indent="0">
              <a:lnSpc>
                <a:spcPct val="100000"/>
              </a:lnSpc>
              <a:spcBef>
                <a:spcPts val="1000"/>
              </a:spcBef>
              <a:buNone/>
              <a:defRPr sz="1350">
                <a:solidFill>
                  <a:schemeClr val="accent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编辑母版文本样式</a:t>
            </a:r>
          </a:p>
        </p:txBody>
      </p:sp>
      <p:grpSp>
        <p:nvGrpSpPr>
          <p:cNvPr id="12" name="Group 11"/>
          <p:cNvGrpSpPr/>
          <p:nvPr/>
        </p:nvGrpSpPr>
        <p:grpSpPr>
          <a:xfrm>
            <a:off x="8522664" y="6255258"/>
            <a:ext cx="393192" cy="393192"/>
            <a:chOff x="8532189" y="5068824"/>
            <a:chExt cx="393192" cy="393192"/>
          </a:xfrm>
        </p:grpSpPr>
        <p:sp>
          <p:nvSpPr>
            <p:cNvPr id="13" name="Oval 12"/>
            <p:cNvSpPr>
              <a:spLocks noChangeAspect="1"/>
            </p:cNvSpPr>
            <p:nvPr/>
          </p:nvSpPr>
          <p:spPr>
            <a:xfrm>
              <a:off x="8532189" y="5068824"/>
              <a:ext cx="393192" cy="39319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14" name="Oval 13"/>
            <p:cNvSpPr>
              <a:spLocks noChangeAspect="1"/>
            </p:cNvSpPr>
            <p:nvPr/>
          </p:nvSpPr>
          <p:spPr>
            <a:xfrm>
              <a:off x="8568766" y="5105400"/>
              <a:ext cx="320039" cy="320040"/>
            </a:xfrm>
            <a:prstGeom prst="ellipse">
              <a:avLst/>
            </a:prstGeom>
            <a:noFill/>
            <a:ln w="12700" cap="flat" cmpd="sng" algn="ctr">
              <a:solidFill>
                <a:srgbClr val="FFFFFF"/>
              </a:solidFill>
              <a:prstDash val="solid"/>
            </a:ln>
            <a:effectLst/>
          </p:spPr>
        </p:sp>
      </p:grpSp>
      <p:sp>
        <p:nvSpPr>
          <p:cNvPr id="8" name="Date Placeholder 7"/>
          <p:cNvSpPr>
            <a:spLocks noGrp="1"/>
          </p:cNvSpPr>
          <p:nvPr>
            <p:ph type="dt" sz="half" idx="10"/>
          </p:nvPr>
        </p:nvSpPr>
        <p:spPr/>
        <p:txBody>
          <a:bodyPr/>
          <a:lstStyle/>
          <a:p>
            <a:fld id="{20AC8244-AE51-465F-8F2D-0057518D24A4}" type="datetime1">
              <a:rPr lang="en-US" altLang="zh-CN" smtClean="0"/>
              <a:t>10/17/2024</a:t>
            </a:fld>
            <a:endParaRPr lang="en-US" dirty="0"/>
          </a:p>
        </p:txBody>
      </p:sp>
      <p:sp>
        <p:nvSpPr>
          <p:cNvPr id="10" name="Slide Number Placeholder 9"/>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31285809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0665C2D1-1F48-4F19-9D8B-3E2E50927A4E}" type="datetime1">
              <a:rPr lang="en-US" altLang="zh-CN" smtClean="0"/>
              <a:t>10/17/2024</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414021676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533400"/>
            <a:ext cx="1914525" cy="5638800"/>
          </a:xfrm>
        </p:spPr>
        <p:txBody>
          <a:bodyPr vert="eaVert"/>
          <a:lstStyle>
            <a:lvl1pPr>
              <a:defRPr b="0"/>
            </a:lvl1pPr>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800100" y="533400"/>
            <a:ext cx="5629275" cy="5638800"/>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1AA822B0-8750-4D77-8E1D-17587232DACE}" type="datetime1">
              <a:rPr lang="en-US" altLang="zh-CN" smtClean="0"/>
              <a:t>10/17/2024</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FAB73BC-B049-4115-A692-8D63A059BFB8}" type="slidenum">
              <a:rPr lang="en-US" smtClean="0"/>
              <a:t>‹#›</a:t>
            </a:fld>
            <a:endParaRPr lang="en-US" dirty="0"/>
          </a:p>
        </p:txBody>
      </p:sp>
    </p:spTree>
    <p:extLst>
      <p:ext uri="{BB962C8B-B14F-4D97-AF65-F5344CB8AC3E}">
        <p14:creationId xmlns:p14="http://schemas.microsoft.com/office/powerpoint/2010/main" val="398900428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574675" y="260350"/>
            <a:ext cx="8037513" cy="5635625"/>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3" name="日期占位符 2"/>
          <p:cNvSpPr>
            <a:spLocks noGrp="1"/>
          </p:cNvSpPr>
          <p:nvPr>
            <p:ph type="dt" sz="half" idx="10"/>
          </p:nvPr>
        </p:nvSpPr>
        <p:spPr>
          <a:xfrm>
            <a:off x="609600" y="6245225"/>
            <a:ext cx="1981200" cy="476250"/>
          </a:xfrm>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fld id="{92583D3C-A358-4DEA-B1A3-B83A8784BEFB}" type="datetime1">
              <a:rPr kumimoji="0" lang="en-US" altLang="zh-CN" sz="1200" b="0" i="0" u="none" strike="noStrike" kern="1200" cap="none" spc="0" normalizeH="0" baseline="0" noProof="0" smtClean="0">
                <a:ln>
                  <a:noFill/>
                </a:ln>
                <a:solidFill>
                  <a:srgbClr val="000000"/>
                </a:solidFill>
                <a:effectLst/>
                <a:uLnTx/>
                <a:uFillTx/>
                <a:latin typeface="Verdana" panose="020B0604030504040204" pitchFamily="34" charset="0"/>
                <a:ea typeface="宋体" panose="02010600030101010101" pitchFamily="2" charset="-122"/>
                <a:cs typeface="+mn-cs"/>
              </a:rPr>
              <a:t>10/17/2024</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4" name="灯片编号占位符 3"/>
          <p:cNvSpPr>
            <a:spLocks noGrp="1"/>
          </p:cNvSpPr>
          <p:nvPr>
            <p:ph type="sldNum" sz="quarter" idx="11"/>
          </p:nvPr>
        </p:nvSpPr>
        <p:spPr>
          <a:xfrm>
            <a:off x="6553200" y="6245225"/>
            <a:ext cx="1981200" cy="476250"/>
          </a:xfrm>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1F3AB8D-7571-4B8F-B808-939CB79165E3}" type="slidenum">
              <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Tree>
    <p:extLst>
      <p:ext uri="{BB962C8B-B14F-4D97-AF65-F5344CB8AC3E}">
        <p14:creationId xmlns:p14="http://schemas.microsoft.com/office/powerpoint/2010/main" val="2374237426"/>
      </p:ext>
    </p:extLst>
  </p:cSld>
  <p:clrMapOvr>
    <a:masterClrMapping/>
  </p:clrMapOvr>
  <p:transition>
    <p:random/>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4.png"/><Relationship Id="rId2" Type="http://schemas.openxmlformats.org/officeDocument/2006/relationships/slideLayout" Target="../slideLayouts/slideLayout2.xml"/><Relationship Id="rId16" Type="http://schemas.microsoft.com/office/2007/relationships/hdphoto" Target="../media/hdphoto1.wdp"/><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0" name="图片 9"/>
          <p:cNvPicPr>
            <a:picLocks noChangeAspect="1"/>
          </p:cNvPicPr>
          <p:nvPr userDrawn="1"/>
        </p:nvPicPr>
        <p:blipFill>
          <a:blip r:embed="rId14" cstate="print">
            <a:lum bright="70000" contrast="-70000"/>
            <a:extLst>
              <a:ext uri="{28A0092B-C50C-407E-A947-70E740481C1C}">
                <a14:useLocalDpi xmlns:a14="http://schemas.microsoft.com/office/drawing/2010/main" val="0"/>
              </a:ext>
            </a:extLst>
          </a:blip>
          <a:stretch>
            <a:fillRect/>
          </a:stretch>
        </p:blipFill>
        <p:spPr>
          <a:xfrm>
            <a:off x="7092011" y="171449"/>
            <a:ext cx="1908754" cy="2392866"/>
          </a:xfrm>
          <a:prstGeom prst="rect">
            <a:avLst/>
          </a:prstGeom>
        </p:spPr>
      </p:pic>
      <p:grpSp>
        <p:nvGrpSpPr>
          <p:cNvPr id="12" name="Group 11"/>
          <p:cNvGrpSpPr/>
          <p:nvPr/>
        </p:nvGrpSpPr>
        <p:grpSpPr>
          <a:xfrm>
            <a:off x="8522664" y="6255258"/>
            <a:ext cx="393192" cy="393192"/>
            <a:chOff x="8532189" y="5068824"/>
            <a:chExt cx="393192" cy="393192"/>
          </a:xfrm>
        </p:grpSpPr>
        <p:sp>
          <p:nvSpPr>
            <p:cNvPr id="8" name="Oval 7"/>
            <p:cNvSpPr>
              <a:spLocks noChangeAspect="1"/>
            </p:cNvSpPr>
            <p:nvPr/>
          </p:nvSpPr>
          <p:spPr>
            <a:xfrm>
              <a:off x="8532189" y="5068824"/>
              <a:ext cx="393192" cy="393192"/>
            </a:xfrm>
            <a:prstGeom prst="ellipse">
              <a:avLst/>
            </a:prstGeom>
            <a:blipFill dpi="0" rotWithShape="1">
              <a:blip r:embed="rId15">
                <a:duotone>
                  <a:schemeClr val="accent1">
                    <a:shade val="45000"/>
                    <a:satMod val="135000"/>
                  </a:schemeClr>
                  <a:prstClr val="white"/>
                </a:duotone>
                <a:extLst>
                  <a:ext uri="{BEBA8EAE-BF5A-486C-A8C5-ECC9F3942E4B}">
                    <a14:imgProps xmlns:a14="http://schemas.microsoft.com/office/drawing/2010/main">
                      <a14:imgLayer r:embed="rId16">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9" name="Oval 8"/>
            <p:cNvSpPr>
              <a:spLocks noChangeAspect="1"/>
            </p:cNvSpPr>
            <p:nvPr/>
          </p:nvSpPr>
          <p:spPr>
            <a:xfrm>
              <a:off x="8568766" y="5105400"/>
              <a:ext cx="320039" cy="320040"/>
            </a:xfrm>
            <a:prstGeom prst="ellipse">
              <a:avLst/>
            </a:prstGeom>
            <a:noFill/>
            <a:ln w="12700" cap="flat" cmpd="sng" algn="ctr">
              <a:solidFill>
                <a:srgbClr val="FFFFFF"/>
              </a:solidFill>
              <a:prstDash val="solid"/>
            </a:ln>
            <a:effectLst/>
          </p:spPr>
        </p:sp>
      </p:grpSp>
      <p:sp>
        <p:nvSpPr>
          <p:cNvPr id="2" name="Title Placeholder 1"/>
          <p:cNvSpPr>
            <a:spLocks noGrp="1"/>
          </p:cNvSpPr>
          <p:nvPr>
            <p:ph type="title"/>
          </p:nvPr>
        </p:nvSpPr>
        <p:spPr>
          <a:xfrm>
            <a:off x="685800" y="484632"/>
            <a:ext cx="7772400" cy="1609344"/>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685800" y="2121408"/>
            <a:ext cx="7772400" cy="4050792"/>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5992368" y="6272785"/>
            <a:ext cx="2455164" cy="365125"/>
          </a:xfrm>
          <a:prstGeom prst="rect">
            <a:avLst/>
          </a:prstGeom>
        </p:spPr>
        <p:txBody>
          <a:bodyPr vert="horz" lIns="91440" tIns="45720" rIns="91440" bIns="45720" rtlCol="0" anchor="ctr"/>
          <a:lstStyle>
            <a:lvl1pPr algn="r">
              <a:defRPr sz="1000">
                <a:solidFill>
                  <a:schemeClr val="accent1">
                    <a:lumMod val="50000"/>
                  </a:schemeClr>
                </a:solidFill>
              </a:defRPr>
            </a:lvl1pPr>
          </a:lstStyle>
          <a:p>
            <a:fld id="{3D00441E-97DF-42D1-8D45-790C55632A4A}" type="datetime1">
              <a:rPr lang="en-US" altLang="zh-CN" smtClean="0"/>
              <a:t>10/17/2024</a:t>
            </a:fld>
            <a:endParaRPr lang="en-US" dirty="0"/>
          </a:p>
        </p:txBody>
      </p:sp>
      <p:sp>
        <p:nvSpPr>
          <p:cNvPr id="5" name="Footer Placeholder 4"/>
          <p:cNvSpPr>
            <a:spLocks noGrp="1"/>
          </p:cNvSpPr>
          <p:nvPr>
            <p:ph type="ftr" sz="quarter" idx="3"/>
          </p:nvPr>
        </p:nvSpPr>
        <p:spPr>
          <a:xfrm>
            <a:off x="685800" y="6272785"/>
            <a:ext cx="4745736" cy="365125"/>
          </a:xfrm>
          <a:prstGeom prst="rect">
            <a:avLst/>
          </a:prstGeom>
        </p:spPr>
        <p:txBody>
          <a:bodyPr vert="horz" lIns="91440" tIns="45720" rIns="91440" bIns="45720" rtlCol="0" anchor="ctr"/>
          <a:lstStyle>
            <a:lvl1pPr algn="l">
              <a:defRPr sz="1000">
                <a:solidFill>
                  <a:schemeClr val="accent1">
                    <a:lumMod val="50000"/>
                  </a:schemeClr>
                </a:solidFill>
              </a:defRPr>
            </a:lvl1pPr>
          </a:lstStyle>
          <a:p>
            <a:endParaRPr lang="en-US" dirty="0"/>
          </a:p>
        </p:txBody>
      </p:sp>
      <p:sp>
        <p:nvSpPr>
          <p:cNvPr id="6" name="Slide Number Placeholder 5"/>
          <p:cNvSpPr>
            <a:spLocks noGrp="1"/>
          </p:cNvSpPr>
          <p:nvPr>
            <p:ph type="sldNum" sz="quarter" idx="4"/>
          </p:nvPr>
        </p:nvSpPr>
        <p:spPr>
          <a:xfrm>
            <a:off x="8483346" y="6272785"/>
            <a:ext cx="480060" cy="365125"/>
          </a:xfrm>
          <a:prstGeom prst="rect">
            <a:avLst/>
          </a:prstGeom>
        </p:spPr>
        <p:txBody>
          <a:bodyPr vert="horz" lIns="91440" tIns="45720" rIns="91440" bIns="45720" rtlCol="0" anchor="ctr"/>
          <a:lstStyle>
            <a:lvl1pPr algn="ctr">
              <a:defRPr sz="1100" b="1" spc="-70" baseline="0">
                <a:solidFill>
                  <a:srgbClr val="FFFFFF"/>
                </a:solidFill>
                <a:latin typeface="+mn-lt"/>
              </a:defRPr>
            </a:lvl1pPr>
          </a:lstStyle>
          <a:p>
            <a:fld id="{4FAB73BC-B049-4115-A692-8D63A059BFB8}" type="slidenum">
              <a:rPr lang="en-US" smtClean="0"/>
              <a:pPr/>
              <a:t>‹#›</a:t>
            </a:fld>
            <a:endParaRPr lang="en-US" dirty="0"/>
          </a:p>
        </p:txBody>
      </p:sp>
    </p:spTree>
    <p:extLst>
      <p:ext uri="{BB962C8B-B14F-4D97-AF65-F5344CB8AC3E}">
        <p14:creationId xmlns:p14="http://schemas.microsoft.com/office/powerpoint/2010/main" val="620763965"/>
      </p:ext>
    </p:extLst>
  </p:cSld>
  <p:clrMap bg1="lt1" tx1="dk1" bg2="lt2" tx2="dk2" accent1="accent1" accent2="accent2" accent3="accent3" accent4="accent4" accent5="accent5" accent6="accent6" hlink="hlink" folHlink="folHlink"/>
  <p:sldLayoutIdLst>
    <p:sldLayoutId id="2147483853" r:id="rId1"/>
    <p:sldLayoutId id="2147483854" r:id="rId2"/>
    <p:sldLayoutId id="2147483855" r:id="rId3"/>
    <p:sldLayoutId id="2147483856" r:id="rId4"/>
    <p:sldLayoutId id="2147483857" r:id="rId5"/>
    <p:sldLayoutId id="2147483858" r:id="rId6"/>
    <p:sldLayoutId id="2147483859" r:id="rId7"/>
    <p:sldLayoutId id="2147483860" r:id="rId8"/>
    <p:sldLayoutId id="2147483861" r:id="rId9"/>
    <p:sldLayoutId id="2147483862" r:id="rId10"/>
    <p:sldLayoutId id="2147483863" r:id="rId11"/>
    <p:sldLayoutId id="2147483864" r:id="rId12"/>
  </p:sldLayoutIdLst>
  <p:hf hdr="0" ftr="0" dt="0"/>
  <p:txStyles>
    <p:titleStyle>
      <a:lvl1pPr algn="l" defTabSz="914400" rtl="0" eaLnBrk="1" latinLnBrk="0" hangingPunct="1">
        <a:lnSpc>
          <a:spcPct val="90000"/>
        </a:lnSpc>
        <a:spcBef>
          <a:spcPct val="0"/>
        </a:spcBef>
        <a:buNone/>
        <a:defRPr sz="4200" b="0" kern="1200" cap="all" baseline="0">
          <a:blipFill>
            <a:blip r:embed="rId17">
              <a:extLst>
                <a:ext uri="{28A0092B-C50C-407E-A947-70E740481C1C}">
                  <a14:useLocalDpi xmlns:a14="http://schemas.microsoft.com/office/drawing/2010/main" val="0"/>
                </a:ext>
              </a:extLst>
            </a:blip>
            <a:tile tx="6350" ty="-127000" sx="65000" sy="64000" flip="none" algn="tl"/>
          </a:blipFill>
          <a:latin typeface="+mj-lt"/>
          <a:ea typeface="+mj-ea"/>
          <a:cs typeface="+mj-cs"/>
        </a:defRPr>
      </a:lvl1pPr>
    </p:titleStyle>
    <p:body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4.xml"/><Relationship Id="rId1" Type="http://schemas.openxmlformats.org/officeDocument/2006/relationships/vmlDrawing" Target="../drawings/vmlDrawing1.vml"/><Relationship Id="rId5" Type="http://schemas.openxmlformats.org/officeDocument/2006/relationships/image" Target="../media/image7.wmf"/><Relationship Id="rId4" Type="http://schemas.openxmlformats.org/officeDocument/2006/relationships/oleObject" Target="../embeddings/oleObject1.bin"/></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7" Type="http://schemas.openxmlformats.org/officeDocument/2006/relationships/image" Target="../media/image9.wmf"/><Relationship Id="rId2" Type="http://schemas.openxmlformats.org/officeDocument/2006/relationships/slideLayout" Target="../slideLayouts/slideLayout6.xml"/><Relationship Id="rId1" Type="http://schemas.openxmlformats.org/officeDocument/2006/relationships/vmlDrawing" Target="../drawings/vmlDrawing2.vml"/><Relationship Id="rId6" Type="http://schemas.openxmlformats.org/officeDocument/2006/relationships/oleObject" Target="../embeddings/oleObject3.bin"/><Relationship Id="rId5" Type="http://schemas.openxmlformats.org/officeDocument/2006/relationships/image" Target="../media/image8.wmf"/><Relationship Id="rId4" Type="http://schemas.openxmlformats.org/officeDocument/2006/relationships/oleObject" Target="../embeddings/oleObject2.bin"/></Relationships>
</file>

<file path=ppt/slides/_rels/slide5.xml.rels><?xml version="1.0" encoding="UTF-8" standalone="yes"?>
<Relationships xmlns="http://schemas.openxmlformats.org/package/2006/relationships"><Relationship Id="rId7"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8" Type="http://schemas.openxmlformats.org/officeDocument/2006/relationships/image" Target="../media/image11.emf"/><Relationship Id="rId3" Type="http://schemas.openxmlformats.org/officeDocument/2006/relationships/slideLayout" Target="../slideLayouts/slideLayout6.xml"/><Relationship Id="rId7" Type="http://schemas.openxmlformats.org/officeDocument/2006/relationships/oleObject" Target="../embeddings/oleObject5.bin"/><Relationship Id="rId2" Type="http://schemas.openxmlformats.org/officeDocument/2006/relationships/tags" Target="../tags/tag1.xml"/><Relationship Id="rId1" Type="http://schemas.openxmlformats.org/officeDocument/2006/relationships/vmlDrawing" Target="../drawings/vmlDrawing3.vml"/><Relationship Id="rId6" Type="http://schemas.openxmlformats.org/officeDocument/2006/relationships/image" Target="../media/image10.wmf"/><Relationship Id="rId5" Type="http://schemas.openxmlformats.org/officeDocument/2006/relationships/oleObject" Target="../embeddings/oleObject4.bin"/><Relationship Id="rId4" Type="http://schemas.openxmlformats.org/officeDocument/2006/relationships/audio" Target="../media/audio1.wav"/></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2.xml"/></Relationships>
</file>

<file path=ppt/slides/_rels/slide9.xml.rels><?xml version="1.0" encoding="UTF-8" standalone="yes"?>
<Relationships xmlns="http://schemas.openxmlformats.org/package/2006/relationships"><Relationship Id="rId8" Type="http://schemas.openxmlformats.org/officeDocument/2006/relationships/image" Target="../media/image13.emf"/><Relationship Id="rId13" Type="http://schemas.openxmlformats.org/officeDocument/2006/relationships/oleObject" Target="../embeddings/oleObject10.bin"/><Relationship Id="rId3" Type="http://schemas.openxmlformats.org/officeDocument/2006/relationships/slideLayout" Target="../slideLayouts/slideLayout6.xml"/><Relationship Id="rId7" Type="http://schemas.openxmlformats.org/officeDocument/2006/relationships/oleObject" Target="../embeddings/oleObject7.bin"/><Relationship Id="rId12" Type="http://schemas.openxmlformats.org/officeDocument/2006/relationships/image" Target="../media/image15.emf"/><Relationship Id="rId2" Type="http://schemas.openxmlformats.org/officeDocument/2006/relationships/tags" Target="../tags/tag3.xml"/><Relationship Id="rId16" Type="http://schemas.openxmlformats.org/officeDocument/2006/relationships/image" Target="../media/image11.emf"/><Relationship Id="rId1" Type="http://schemas.openxmlformats.org/officeDocument/2006/relationships/vmlDrawing" Target="../drawings/vmlDrawing4.vml"/><Relationship Id="rId6" Type="http://schemas.openxmlformats.org/officeDocument/2006/relationships/image" Target="../media/image12.emf"/><Relationship Id="rId11" Type="http://schemas.openxmlformats.org/officeDocument/2006/relationships/oleObject" Target="../embeddings/oleObject9.bin"/><Relationship Id="rId5" Type="http://schemas.openxmlformats.org/officeDocument/2006/relationships/oleObject" Target="../embeddings/oleObject6.bin"/><Relationship Id="rId15" Type="http://schemas.openxmlformats.org/officeDocument/2006/relationships/oleObject" Target="../embeddings/oleObject11.bin"/><Relationship Id="rId10" Type="http://schemas.openxmlformats.org/officeDocument/2006/relationships/image" Target="../media/image14.emf"/><Relationship Id="rId4" Type="http://schemas.openxmlformats.org/officeDocument/2006/relationships/audio" Target="../media/audio1.wav"/><Relationship Id="rId9" Type="http://schemas.openxmlformats.org/officeDocument/2006/relationships/oleObject" Target="../embeddings/oleObject8.bin"/><Relationship Id="rId14" Type="http://schemas.openxmlformats.org/officeDocument/2006/relationships/image" Target="../media/image16.emf"/></Relationships>
</file>

<file path=ppt/slides/_rels/slide10.xml.rels><?xml version="1.0" encoding="UTF-8" standalone="yes"?>
<Relationships xmlns="http://schemas.openxmlformats.org/package/2006/relationships"><Relationship Id="rId8" Type="http://schemas.openxmlformats.org/officeDocument/2006/relationships/image" Target="../media/image18.wmf"/><Relationship Id="rId3" Type="http://schemas.openxmlformats.org/officeDocument/2006/relationships/slideLayout" Target="../slideLayouts/slideLayout6.xml"/><Relationship Id="rId7" Type="http://schemas.openxmlformats.org/officeDocument/2006/relationships/oleObject" Target="../embeddings/oleObject13.bin"/><Relationship Id="rId2" Type="http://schemas.openxmlformats.org/officeDocument/2006/relationships/tags" Target="../tags/tag4.xml"/><Relationship Id="rId1" Type="http://schemas.openxmlformats.org/officeDocument/2006/relationships/vmlDrawing" Target="../drawings/vmlDrawing5.vml"/><Relationship Id="rId6" Type="http://schemas.openxmlformats.org/officeDocument/2006/relationships/image" Target="../media/image17.wmf"/><Relationship Id="rId5" Type="http://schemas.openxmlformats.org/officeDocument/2006/relationships/oleObject" Target="../embeddings/oleObject12.bin"/><Relationship Id="rId10" Type="http://schemas.openxmlformats.org/officeDocument/2006/relationships/image" Target="../media/image19.emf"/><Relationship Id="rId4" Type="http://schemas.openxmlformats.org/officeDocument/2006/relationships/audio" Target="../media/audio1.wav"/><Relationship Id="rId9" Type="http://schemas.openxmlformats.org/officeDocument/2006/relationships/oleObject" Target="../embeddings/oleObject14.bin"/></Relationships>
</file>

<file path=ppt/slides/_rels/slide11.xml.rels><?xml version="1.0" encoding="UTF-8" standalone="yes"?>
<Relationships xmlns="http://schemas.openxmlformats.org/package/2006/relationships"><Relationship Id="rId8" Type="http://schemas.openxmlformats.org/officeDocument/2006/relationships/oleObject" Target="../embeddings/oleObject16.bin"/><Relationship Id="rId13" Type="http://schemas.openxmlformats.org/officeDocument/2006/relationships/image" Target="../media/image22.wmf"/><Relationship Id="rId3" Type="http://schemas.openxmlformats.org/officeDocument/2006/relationships/slideLayout" Target="../slideLayouts/slideLayout7.xml"/><Relationship Id="rId7" Type="http://schemas.openxmlformats.org/officeDocument/2006/relationships/image" Target="../media/image20.wmf"/><Relationship Id="rId12" Type="http://schemas.openxmlformats.org/officeDocument/2006/relationships/oleObject" Target="../embeddings/oleObject18.bin"/><Relationship Id="rId2" Type="http://schemas.openxmlformats.org/officeDocument/2006/relationships/tags" Target="../tags/tag5.xml"/><Relationship Id="rId16" Type="http://schemas.openxmlformats.org/officeDocument/2006/relationships/hyperlink" Target="file:///O:\Documents\&#25945;&#23398;\&#30005;&#23376;&#30005;&#36335;&#22522;&#30784;\&#22312;&#29992;&#35838;&#20214;\&#26368;&#26032;&#33258;&#32534;\&#30005;&#23376;&#30005;&#36335;&#22522;&#30784;1-&#36923;&#36753;.pptx#-1,25,PowerPoint &#28436;&#31034;&#25991;&#31295;" TargetMode="External"/><Relationship Id="rId1" Type="http://schemas.openxmlformats.org/officeDocument/2006/relationships/vmlDrawing" Target="../drawings/vmlDrawing6.vml"/><Relationship Id="rId6" Type="http://schemas.openxmlformats.org/officeDocument/2006/relationships/oleObject" Target="../embeddings/oleObject15.bin"/><Relationship Id="rId11" Type="http://schemas.openxmlformats.org/officeDocument/2006/relationships/image" Target="../media/image17.wmf"/><Relationship Id="rId5" Type="http://schemas.openxmlformats.org/officeDocument/2006/relationships/audio" Target="../media/audio1.wav"/><Relationship Id="rId15" Type="http://schemas.openxmlformats.org/officeDocument/2006/relationships/hyperlink" Target="file:///O:\Documents\&#25945;&#23398;\&#30005;&#23376;&#30005;&#36335;&#22522;&#30784;\&#22312;&#29992;&#35838;&#20214;\&#26368;&#26032;&#33258;&#32534;\&#30005;&#23376;&#30005;&#36335;&#22522;&#30784;1-&#36923;&#36753;.pptx#-1,3,2.1  &#36923;&#36753;&#20195;&#25968;&#30340;&#22522;&#26412;&#23450;&#29702;&#21644;&#35268;&#21017;" TargetMode="External"/><Relationship Id="rId10" Type="http://schemas.openxmlformats.org/officeDocument/2006/relationships/oleObject" Target="../embeddings/oleObject17.bin"/><Relationship Id="rId4" Type="http://schemas.openxmlformats.org/officeDocument/2006/relationships/notesSlide" Target="../notesSlides/notesSlide6.xml"/><Relationship Id="rId9" Type="http://schemas.openxmlformats.org/officeDocument/2006/relationships/image" Target="../media/image21.wmf"/><Relationship Id="rId14" Type="http://schemas.openxmlformats.org/officeDocument/2006/relationships/hyperlink" Target="file:///O:\Documents\&#25945;&#23398;\&#30005;&#23376;&#30005;&#36335;&#22522;&#30784;\&#22312;&#29992;&#35838;&#20214;\&#26368;&#26032;&#33258;&#32534;\&#30005;&#23376;&#30005;&#36335;&#22522;&#30784;1-&#36923;&#36753;.pptx#-1,23, 2.3 &#36923;&#36753;&#20989;&#25968;&#30340;&#20195;&#25968;&#27861;&#21270;&#31616;" TargetMode="External"/></Relationships>
</file>

<file path=ppt/slides/_rels/slide12.xml.rels><?xml version="1.0" encoding="UTF-8" standalone="yes"?>
<Relationships xmlns="http://schemas.openxmlformats.org/package/2006/relationships"><Relationship Id="rId3" Type="http://schemas.openxmlformats.org/officeDocument/2006/relationships/hyperlink" Target="file:///O:\Documents\&#25945;&#23398;\&#30005;&#23376;&#30005;&#36335;&#22522;&#30784;\&#22312;&#29992;&#35838;&#20214;\&#26368;&#26032;&#33258;&#32534;\&#30005;&#23376;&#30005;&#36335;&#22522;&#30784;1-&#32490;&#35770;.pptx#-1,36,1.2&#12288;&#25968;&#21046;" TargetMode="External"/><Relationship Id="rId2" Type="http://schemas.openxmlformats.org/officeDocument/2006/relationships/slideLayout" Target="../slideLayouts/slideLayout6.xml"/><Relationship Id="rId1" Type="http://schemas.openxmlformats.org/officeDocument/2006/relationships/tags" Target="../tags/tag6.xml"/></Relationships>
</file>

<file path=ppt/slides/_rels/slide1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8.xml"/><Relationship Id="rId1" Type="http://schemas.openxmlformats.org/officeDocument/2006/relationships/slideLayout" Target="../slideLayouts/slideLayout6.xml"/><Relationship Id="rId4" Type="http://schemas.openxmlformats.org/officeDocument/2006/relationships/image" Target="../media/image23.png"/></Relationships>
</file>

<file path=ppt/slides/_rels/slide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6.png"/><Relationship Id="rId2" Type="http://schemas.openxmlformats.org/officeDocument/2006/relationships/slideLayout" Target="../slideLayouts/slideLayout6.xml"/><Relationship Id="rId1" Type="http://schemas.openxmlformats.org/officeDocument/2006/relationships/vmlDrawing" Target="../drawings/vmlDrawing7.vml"/><Relationship Id="rId6" Type="http://schemas.openxmlformats.org/officeDocument/2006/relationships/hyperlink" Target="file:///O:\Documents\&#25945;&#23398;\&#30005;&#23376;&#30005;&#36335;&#22522;&#30784;\&#22312;&#29992;&#35838;&#20214;\&#26368;&#26032;&#33258;&#32534;\&#30005;&#23376;&#30005;&#36335;&#22522;&#30784;2-&#36923;&#36753;.pptx#-1,11,PowerPoint &#28436;&#31034;&#25991;&#31295;" TargetMode="External"/><Relationship Id="rId5" Type="http://schemas.openxmlformats.org/officeDocument/2006/relationships/image" Target="../media/image25.wmf"/><Relationship Id="rId4" Type="http://schemas.openxmlformats.org/officeDocument/2006/relationships/oleObject" Target="../embeddings/oleObject19.bin"/></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Layout" Target="../slideLayouts/slideLayout6.xml"/><Relationship Id="rId1" Type="http://schemas.openxmlformats.org/officeDocument/2006/relationships/vmlDrawing" Target="../drawings/vmlDrawing8.vml"/><Relationship Id="rId5" Type="http://schemas.openxmlformats.org/officeDocument/2006/relationships/image" Target="../media/image28.png"/><Relationship Id="rId4" Type="http://schemas.openxmlformats.org/officeDocument/2006/relationships/image" Target="../media/image27.emf"/></Relationships>
</file>

<file path=ppt/slides/_rels/slide22.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9.vml"/><Relationship Id="rId5" Type="http://schemas.openxmlformats.org/officeDocument/2006/relationships/image" Target="../media/image29.wmf"/><Relationship Id="rId4" Type="http://schemas.openxmlformats.org/officeDocument/2006/relationships/oleObject" Target="../embeddings/oleObject21.bin"/></Relationships>
</file>

<file path=ppt/slides/_rels/slide2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10.vml"/><Relationship Id="rId5" Type="http://schemas.openxmlformats.org/officeDocument/2006/relationships/image" Target="../media/image30.wmf"/><Relationship Id="rId4" Type="http://schemas.openxmlformats.org/officeDocument/2006/relationships/oleObject" Target="../embeddings/oleObject22.bin"/></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vmlDrawing" Target="../drawings/vmlDrawing11.vml"/><Relationship Id="rId6" Type="http://schemas.openxmlformats.org/officeDocument/2006/relationships/image" Target="../media/image31.emf"/><Relationship Id="rId5" Type="http://schemas.openxmlformats.org/officeDocument/2006/relationships/oleObject" Target="../embeddings/oleObject23.bin"/><Relationship Id="rId4" Type="http://schemas.openxmlformats.org/officeDocument/2006/relationships/audio" Target="../media/audio1.wav"/></Relationships>
</file>

<file path=ppt/slides/_rels/slide27.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33.wmf"/><Relationship Id="rId2" Type="http://schemas.openxmlformats.org/officeDocument/2006/relationships/slideLayout" Target="../slideLayouts/slideLayout7.xml"/><Relationship Id="rId1" Type="http://schemas.openxmlformats.org/officeDocument/2006/relationships/vmlDrawing" Target="../drawings/vmlDrawing12.vml"/><Relationship Id="rId6" Type="http://schemas.openxmlformats.org/officeDocument/2006/relationships/oleObject" Target="../embeddings/oleObject25.bin"/><Relationship Id="rId5" Type="http://schemas.openxmlformats.org/officeDocument/2006/relationships/image" Target="../media/image32.wmf"/><Relationship Id="rId4" Type="http://schemas.openxmlformats.org/officeDocument/2006/relationships/oleObject" Target="../embeddings/oleObject24.bin"/></Relationships>
</file>

<file path=ppt/slides/_rels/slide28.xml.rels><?xml version="1.0" encoding="UTF-8" standalone="yes"?>
<Relationships xmlns="http://schemas.openxmlformats.org/package/2006/relationships"><Relationship Id="rId8" Type="http://schemas.openxmlformats.org/officeDocument/2006/relationships/oleObject" Target="../embeddings/oleObject28.bin"/><Relationship Id="rId3" Type="http://schemas.openxmlformats.org/officeDocument/2006/relationships/audio" Target="../media/audio1.wav"/><Relationship Id="rId7" Type="http://schemas.openxmlformats.org/officeDocument/2006/relationships/image" Target="../media/image35.wmf"/><Relationship Id="rId2" Type="http://schemas.openxmlformats.org/officeDocument/2006/relationships/slideLayout" Target="../slideLayouts/slideLayout7.xml"/><Relationship Id="rId1" Type="http://schemas.openxmlformats.org/officeDocument/2006/relationships/vmlDrawing" Target="../drawings/vmlDrawing13.vml"/><Relationship Id="rId6" Type="http://schemas.openxmlformats.org/officeDocument/2006/relationships/oleObject" Target="../embeddings/oleObject27.bin"/><Relationship Id="rId11" Type="http://schemas.openxmlformats.org/officeDocument/2006/relationships/image" Target="../media/image37.emf"/><Relationship Id="rId5" Type="http://schemas.openxmlformats.org/officeDocument/2006/relationships/image" Target="../media/image34.wmf"/><Relationship Id="rId10" Type="http://schemas.openxmlformats.org/officeDocument/2006/relationships/oleObject" Target="../embeddings/oleObject29.bin"/><Relationship Id="rId4" Type="http://schemas.openxmlformats.org/officeDocument/2006/relationships/oleObject" Target="../embeddings/oleObject26.bin"/><Relationship Id="rId9" Type="http://schemas.openxmlformats.org/officeDocument/2006/relationships/image" Target="../media/image36.wmf"/></Relationships>
</file>

<file path=ppt/slides/_rels/slide29.xml.rels><?xml version="1.0" encoding="UTF-8" standalone="yes"?>
<Relationships xmlns="http://schemas.openxmlformats.org/package/2006/relationships"><Relationship Id="rId8" Type="http://schemas.openxmlformats.org/officeDocument/2006/relationships/oleObject" Target="../embeddings/oleObject32.bin"/><Relationship Id="rId3" Type="http://schemas.openxmlformats.org/officeDocument/2006/relationships/audio" Target="../media/audio1.wav"/><Relationship Id="rId7" Type="http://schemas.openxmlformats.org/officeDocument/2006/relationships/image" Target="../media/image39.wmf"/><Relationship Id="rId2" Type="http://schemas.openxmlformats.org/officeDocument/2006/relationships/slideLayout" Target="../slideLayouts/slideLayout7.xml"/><Relationship Id="rId1" Type="http://schemas.openxmlformats.org/officeDocument/2006/relationships/vmlDrawing" Target="../drawings/vmlDrawing14.vml"/><Relationship Id="rId6" Type="http://schemas.openxmlformats.org/officeDocument/2006/relationships/oleObject" Target="../embeddings/oleObject31.bin"/><Relationship Id="rId5" Type="http://schemas.openxmlformats.org/officeDocument/2006/relationships/image" Target="../media/image38.wmf"/><Relationship Id="rId4" Type="http://schemas.openxmlformats.org/officeDocument/2006/relationships/oleObject" Target="../embeddings/oleObject30.bin"/><Relationship Id="rId9" Type="http://schemas.openxmlformats.org/officeDocument/2006/relationships/image" Target="../media/image40.wmf"/></Relationships>
</file>

<file path=ppt/slides/_rels/slide30.xml.rels><?xml version="1.0" encoding="UTF-8" standalone="yes"?>
<Relationships xmlns="http://schemas.openxmlformats.org/package/2006/relationships"><Relationship Id="rId8" Type="http://schemas.openxmlformats.org/officeDocument/2006/relationships/oleObject" Target="../embeddings/oleObject35.bin"/><Relationship Id="rId3" Type="http://schemas.openxmlformats.org/officeDocument/2006/relationships/audio" Target="../media/audio1.wav"/><Relationship Id="rId7" Type="http://schemas.openxmlformats.org/officeDocument/2006/relationships/image" Target="../media/image42.wmf"/><Relationship Id="rId2" Type="http://schemas.openxmlformats.org/officeDocument/2006/relationships/slideLayout" Target="../slideLayouts/slideLayout7.xml"/><Relationship Id="rId1" Type="http://schemas.openxmlformats.org/officeDocument/2006/relationships/vmlDrawing" Target="../drawings/vmlDrawing15.vml"/><Relationship Id="rId6" Type="http://schemas.openxmlformats.org/officeDocument/2006/relationships/oleObject" Target="../embeddings/oleObject34.bin"/><Relationship Id="rId5" Type="http://schemas.openxmlformats.org/officeDocument/2006/relationships/image" Target="../media/image41.wmf"/><Relationship Id="rId4" Type="http://schemas.openxmlformats.org/officeDocument/2006/relationships/oleObject" Target="../embeddings/oleObject33.bin"/><Relationship Id="rId9" Type="http://schemas.openxmlformats.org/officeDocument/2006/relationships/image" Target="../media/image43.wmf"/></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8" Type="http://schemas.openxmlformats.org/officeDocument/2006/relationships/image" Target="../media/image45.wmf"/><Relationship Id="rId3" Type="http://schemas.openxmlformats.org/officeDocument/2006/relationships/slideLayout" Target="../slideLayouts/slideLayout6.xml"/><Relationship Id="rId7" Type="http://schemas.openxmlformats.org/officeDocument/2006/relationships/oleObject" Target="../embeddings/oleObject37.bin"/><Relationship Id="rId2" Type="http://schemas.openxmlformats.org/officeDocument/2006/relationships/tags" Target="../tags/tag7.xml"/><Relationship Id="rId1" Type="http://schemas.openxmlformats.org/officeDocument/2006/relationships/vmlDrawing" Target="../drawings/vmlDrawing16.vml"/><Relationship Id="rId6" Type="http://schemas.openxmlformats.org/officeDocument/2006/relationships/image" Target="../media/image44.wmf"/><Relationship Id="rId5" Type="http://schemas.openxmlformats.org/officeDocument/2006/relationships/oleObject" Target="../embeddings/oleObject36.bin"/><Relationship Id="rId4" Type="http://schemas.openxmlformats.org/officeDocument/2006/relationships/image" Target="../media/image46.jpeg"/></Relationships>
</file>

<file path=ppt/slides/_rels/slide33.xml.rels><?xml version="1.0" encoding="UTF-8" standalone="yes"?>
<Relationships xmlns="http://schemas.openxmlformats.org/package/2006/relationships"><Relationship Id="rId8" Type="http://schemas.openxmlformats.org/officeDocument/2006/relationships/image" Target="../media/image48.emf"/><Relationship Id="rId3" Type="http://schemas.openxmlformats.org/officeDocument/2006/relationships/slideLayout" Target="../slideLayouts/slideLayout6.xml"/><Relationship Id="rId7" Type="http://schemas.openxmlformats.org/officeDocument/2006/relationships/oleObject" Target="../embeddings/oleObject39.bin"/><Relationship Id="rId2" Type="http://schemas.openxmlformats.org/officeDocument/2006/relationships/tags" Target="../tags/tag8.xml"/><Relationship Id="rId1" Type="http://schemas.openxmlformats.org/officeDocument/2006/relationships/vmlDrawing" Target="../drawings/vmlDrawing17.vml"/><Relationship Id="rId6" Type="http://schemas.openxmlformats.org/officeDocument/2006/relationships/image" Target="../media/image47.wmf"/><Relationship Id="rId5" Type="http://schemas.openxmlformats.org/officeDocument/2006/relationships/oleObject" Target="../embeddings/oleObject38.bin"/><Relationship Id="rId4" Type="http://schemas.openxmlformats.org/officeDocument/2006/relationships/audio" Target="../media/audio1.wav"/><Relationship Id="rId9" Type="http://schemas.openxmlformats.org/officeDocument/2006/relationships/hyperlink" Target="file:///O:\Documents\&#25945;&#23398;\&#30005;&#23376;&#30005;&#36335;&#22522;&#30784;\&#22312;&#29992;&#35838;&#20214;\&#26368;&#26032;&#33258;&#32534;\&#30005;&#23376;&#30005;&#36335;&#22522;&#30784;2-&#36923;&#36753;.pptx#-1,11,PowerPoint &#28436;&#31034;&#25991;&#31295;" TargetMode="External"/></Relationships>
</file>

<file path=ppt/slides/_rels/slide34.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9.xml"/><Relationship Id="rId1" Type="http://schemas.openxmlformats.org/officeDocument/2006/relationships/vmlDrawing" Target="../drawings/vmlDrawing18.vml"/><Relationship Id="rId5" Type="http://schemas.openxmlformats.org/officeDocument/2006/relationships/image" Target="../media/image48.emf"/><Relationship Id="rId4" Type="http://schemas.openxmlformats.org/officeDocument/2006/relationships/oleObject" Target="../embeddings/oleObject40.bin"/></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6.xml"/><Relationship Id="rId1" Type="http://schemas.openxmlformats.org/officeDocument/2006/relationships/tags" Target="../tags/tag10.xml"/><Relationship Id="rId4" Type="http://schemas.openxmlformats.org/officeDocument/2006/relationships/audio" Target="../media/audio1.wav"/></Relationships>
</file>

<file path=ppt/slides/_rels/slide3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6.xml"/><Relationship Id="rId1" Type="http://schemas.openxmlformats.org/officeDocument/2006/relationships/tags" Target="../tags/tag11.xml"/></Relationships>
</file>

<file path=ppt/slides/_rels/slide37.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6.xml"/><Relationship Id="rId1" Type="http://schemas.openxmlformats.org/officeDocument/2006/relationships/vmlDrawing" Target="../drawings/vmlDrawing19.vml"/><Relationship Id="rId5" Type="http://schemas.openxmlformats.org/officeDocument/2006/relationships/image" Target="../media/image49.wmf"/><Relationship Id="rId4" Type="http://schemas.openxmlformats.org/officeDocument/2006/relationships/oleObject" Target="../embeddings/oleObject41.bin"/></Relationships>
</file>

<file path=ppt/slides/_rels/slide3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6.xml"/><Relationship Id="rId1" Type="http://schemas.openxmlformats.org/officeDocument/2006/relationships/tags" Target="../tags/tag12.xml"/></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13.xml"/><Relationship Id="rId1" Type="http://schemas.openxmlformats.org/officeDocument/2006/relationships/vmlDrawing" Target="../drawings/vmlDrawing20.vml"/><Relationship Id="rId6" Type="http://schemas.openxmlformats.org/officeDocument/2006/relationships/image" Target="../media/image50.emf"/><Relationship Id="rId5" Type="http://schemas.openxmlformats.org/officeDocument/2006/relationships/oleObject" Target="../embeddings/oleObject42.bin"/><Relationship Id="rId4" Type="http://schemas.openxmlformats.org/officeDocument/2006/relationships/audio" Target="../media/audio1.wav"/></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6.xml"/><Relationship Id="rId1" Type="http://schemas.openxmlformats.org/officeDocument/2006/relationships/tags" Target="../tags/tag14.xml"/><Relationship Id="rId4" Type="http://schemas.openxmlformats.org/officeDocument/2006/relationships/audio" Target="../media/audio1.wav"/></Relationships>
</file>

<file path=ppt/slides/_rels/slide4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6.xml"/><Relationship Id="rId1" Type="http://schemas.openxmlformats.org/officeDocument/2006/relationships/tags" Target="../tags/tag15.xml"/></Relationships>
</file>

<file path=ppt/slides/_rels/slide4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tags" Target="../tags/tag16.xml"/></Relationships>
</file>

<file path=ppt/slides/_rels/slide4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tags" Target="../tags/tag17.xml"/></Relationships>
</file>

<file path=ppt/slides/_rels/slide4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21.vml"/><Relationship Id="rId5" Type="http://schemas.openxmlformats.org/officeDocument/2006/relationships/image" Target="../media/image51.wmf"/><Relationship Id="rId4" Type="http://schemas.openxmlformats.org/officeDocument/2006/relationships/oleObject" Target="../embeddings/oleObject43.bin"/></Relationships>
</file>

<file path=ppt/slides/_rels/slide4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22.vml"/><Relationship Id="rId5" Type="http://schemas.openxmlformats.org/officeDocument/2006/relationships/image" Target="../media/image52.wmf"/><Relationship Id="rId4" Type="http://schemas.openxmlformats.org/officeDocument/2006/relationships/oleObject" Target="../embeddings/oleObject44.bin"/></Relationships>
</file>

<file path=ppt/slides/_rels/slide4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23.vml"/><Relationship Id="rId5" Type="http://schemas.openxmlformats.org/officeDocument/2006/relationships/image" Target="../media/image53.wmf"/><Relationship Id="rId4" Type="http://schemas.openxmlformats.org/officeDocument/2006/relationships/oleObject" Target="../embeddings/oleObject45.bin"/></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6.xml"/><Relationship Id="rId1" Type="http://schemas.openxmlformats.org/officeDocument/2006/relationships/tags" Target="../tags/tag18.xml"/><Relationship Id="rId4" Type="http://schemas.openxmlformats.org/officeDocument/2006/relationships/audio" Target="../media/audio1.wav"/></Relationships>
</file>

<file path=ppt/slides/_rels/slide48.xml.rels><?xml version="1.0" encoding="UTF-8" standalone="yes"?>
<Relationships xmlns="http://schemas.openxmlformats.org/package/2006/relationships"><Relationship Id="rId3" Type="http://schemas.openxmlformats.org/officeDocument/2006/relationships/slideLayout" Target="../slideLayouts/slideLayout6.xml"/><Relationship Id="rId7" Type="http://schemas.openxmlformats.org/officeDocument/2006/relationships/image" Target="../media/image54.wmf"/><Relationship Id="rId2" Type="http://schemas.openxmlformats.org/officeDocument/2006/relationships/tags" Target="../tags/tag19.xml"/><Relationship Id="rId1" Type="http://schemas.openxmlformats.org/officeDocument/2006/relationships/vmlDrawing" Target="../drawings/vmlDrawing24.vml"/><Relationship Id="rId6" Type="http://schemas.openxmlformats.org/officeDocument/2006/relationships/oleObject" Target="../embeddings/oleObject46.bin"/><Relationship Id="rId5" Type="http://schemas.openxmlformats.org/officeDocument/2006/relationships/audio" Target="../media/audio2.wav"/><Relationship Id="rId4" Type="http://schemas.openxmlformats.org/officeDocument/2006/relationships/audio" Target="../media/audio1.wav"/></Relationships>
</file>

<file path=ppt/slides/_rels/slide49.xml.rels><?xml version="1.0" encoding="UTF-8" standalone="yes"?>
<Relationships xmlns="http://schemas.openxmlformats.org/package/2006/relationships"><Relationship Id="rId8" Type="http://schemas.openxmlformats.org/officeDocument/2006/relationships/oleObject" Target="../embeddings/oleObject49.bin"/><Relationship Id="rId13" Type="http://schemas.openxmlformats.org/officeDocument/2006/relationships/image" Target="../media/image59.emf"/><Relationship Id="rId3" Type="http://schemas.openxmlformats.org/officeDocument/2006/relationships/audio" Target="../media/audio1.wav"/><Relationship Id="rId7" Type="http://schemas.openxmlformats.org/officeDocument/2006/relationships/image" Target="../media/image56.wmf"/><Relationship Id="rId12" Type="http://schemas.openxmlformats.org/officeDocument/2006/relationships/oleObject" Target="../embeddings/oleObject51.bin"/><Relationship Id="rId2" Type="http://schemas.openxmlformats.org/officeDocument/2006/relationships/slideLayout" Target="../slideLayouts/slideLayout7.xml"/><Relationship Id="rId1" Type="http://schemas.openxmlformats.org/officeDocument/2006/relationships/vmlDrawing" Target="../drawings/vmlDrawing25.vml"/><Relationship Id="rId6" Type="http://schemas.openxmlformats.org/officeDocument/2006/relationships/oleObject" Target="../embeddings/oleObject48.bin"/><Relationship Id="rId11" Type="http://schemas.openxmlformats.org/officeDocument/2006/relationships/image" Target="../media/image58.wmf"/><Relationship Id="rId5" Type="http://schemas.openxmlformats.org/officeDocument/2006/relationships/image" Target="../media/image55.wmf"/><Relationship Id="rId10" Type="http://schemas.openxmlformats.org/officeDocument/2006/relationships/oleObject" Target="../embeddings/oleObject50.bin"/><Relationship Id="rId4" Type="http://schemas.openxmlformats.org/officeDocument/2006/relationships/oleObject" Target="../embeddings/oleObject47.bin"/><Relationship Id="rId9" Type="http://schemas.openxmlformats.org/officeDocument/2006/relationships/image" Target="../media/image57.wmf"/></Relationships>
</file>

<file path=ppt/slides/_rels/slide5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61.wmf"/><Relationship Id="rId2" Type="http://schemas.openxmlformats.org/officeDocument/2006/relationships/tags" Target="../tags/tag20.xml"/><Relationship Id="rId1" Type="http://schemas.openxmlformats.org/officeDocument/2006/relationships/vmlDrawing" Target="../drawings/vmlDrawing26.vml"/><Relationship Id="rId6" Type="http://schemas.openxmlformats.org/officeDocument/2006/relationships/oleObject" Target="../embeddings/oleObject53.bin"/><Relationship Id="rId5" Type="http://schemas.openxmlformats.org/officeDocument/2006/relationships/image" Target="../media/image60.wmf"/><Relationship Id="rId4" Type="http://schemas.openxmlformats.org/officeDocument/2006/relationships/oleObject" Target="../embeddings/oleObject52.bin"/></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63.wmf"/><Relationship Id="rId2" Type="http://schemas.openxmlformats.org/officeDocument/2006/relationships/tags" Target="../tags/tag21.xml"/><Relationship Id="rId1" Type="http://schemas.openxmlformats.org/officeDocument/2006/relationships/vmlDrawing" Target="../drawings/vmlDrawing27.vml"/><Relationship Id="rId6" Type="http://schemas.openxmlformats.org/officeDocument/2006/relationships/oleObject" Target="../embeddings/oleObject55.bin"/><Relationship Id="rId5" Type="http://schemas.openxmlformats.org/officeDocument/2006/relationships/image" Target="../media/image62.wmf"/><Relationship Id="rId4" Type="http://schemas.openxmlformats.org/officeDocument/2006/relationships/oleObject" Target="../embeddings/oleObject54.bin"/></Relationships>
</file>

<file path=ppt/slides/_rels/slide52.xml.rels><?xml version="1.0" encoding="UTF-8" standalone="yes"?>
<Relationships xmlns="http://schemas.openxmlformats.org/package/2006/relationships"><Relationship Id="rId8" Type="http://schemas.openxmlformats.org/officeDocument/2006/relationships/image" Target="../media/image66.wmf"/><Relationship Id="rId13" Type="http://schemas.openxmlformats.org/officeDocument/2006/relationships/oleObject" Target="../embeddings/oleObject61.bin"/><Relationship Id="rId18" Type="http://schemas.openxmlformats.org/officeDocument/2006/relationships/image" Target="../media/image71.wmf"/><Relationship Id="rId3" Type="http://schemas.openxmlformats.org/officeDocument/2006/relationships/oleObject" Target="../embeddings/oleObject56.bin"/><Relationship Id="rId21" Type="http://schemas.openxmlformats.org/officeDocument/2006/relationships/oleObject" Target="../embeddings/oleObject65.bin"/><Relationship Id="rId7" Type="http://schemas.openxmlformats.org/officeDocument/2006/relationships/oleObject" Target="../embeddings/oleObject58.bin"/><Relationship Id="rId12" Type="http://schemas.openxmlformats.org/officeDocument/2006/relationships/image" Target="../media/image68.wmf"/><Relationship Id="rId17" Type="http://schemas.openxmlformats.org/officeDocument/2006/relationships/oleObject" Target="../embeddings/oleObject63.bin"/><Relationship Id="rId2" Type="http://schemas.openxmlformats.org/officeDocument/2006/relationships/slideLayout" Target="../slideLayouts/slideLayout7.xml"/><Relationship Id="rId16" Type="http://schemas.openxmlformats.org/officeDocument/2006/relationships/image" Target="../media/image70.wmf"/><Relationship Id="rId20" Type="http://schemas.openxmlformats.org/officeDocument/2006/relationships/image" Target="../media/image72.wmf"/><Relationship Id="rId1" Type="http://schemas.openxmlformats.org/officeDocument/2006/relationships/vmlDrawing" Target="../drawings/vmlDrawing28.vml"/><Relationship Id="rId6" Type="http://schemas.openxmlformats.org/officeDocument/2006/relationships/image" Target="../media/image65.wmf"/><Relationship Id="rId11" Type="http://schemas.openxmlformats.org/officeDocument/2006/relationships/oleObject" Target="../embeddings/oleObject60.bin"/><Relationship Id="rId5" Type="http://schemas.openxmlformats.org/officeDocument/2006/relationships/oleObject" Target="../embeddings/oleObject57.bin"/><Relationship Id="rId15" Type="http://schemas.openxmlformats.org/officeDocument/2006/relationships/oleObject" Target="../embeddings/oleObject62.bin"/><Relationship Id="rId10" Type="http://schemas.openxmlformats.org/officeDocument/2006/relationships/image" Target="../media/image67.wmf"/><Relationship Id="rId19" Type="http://schemas.openxmlformats.org/officeDocument/2006/relationships/oleObject" Target="../embeddings/oleObject64.bin"/><Relationship Id="rId4" Type="http://schemas.openxmlformats.org/officeDocument/2006/relationships/image" Target="../media/image64.wmf"/><Relationship Id="rId9" Type="http://schemas.openxmlformats.org/officeDocument/2006/relationships/oleObject" Target="../embeddings/oleObject59.bin"/><Relationship Id="rId14" Type="http://schemas.openxmlformats.org/officeDocument/2006/relationships/image" Target="../media/image69.wmf"/><Relationship Id="rId22" Type="http://schemas.openxmlformats.org/officeDocument/2006/relationships/image" Target="../media/image73.wmf"/></Relationships>
</file>

<file path=ppt/slides/_rels/slide53.xml.rels><?xml version="1.0" encoding="UTF-8" standalone="yes"?>
<Relationships xmlns="http://schemas.openxmlformats.org/package/2006/relationships"><Relationship Id="rId13" Type="http://schemas.openxmlformats.org/officeDocument/2006/relationships/image" Target="../media/image78.wmf"/><Relationship Id="rId18" Type="http://schemas.openxmlformats.org/officeDocument/2006/relationships/oleObject" Target="../embeddings/oleObject73.bin"/><Relationship Id="rId26" Type="http://schemas.openxmlformats.org/officeDocument/2006/relationships/oleObject" Target="../embeddings/oleObject77.bin"/><Relationship Id="rId39" Type="http://schemas.openxmlformats.org/officeDocument/2006/relationships/image" Target="../media/image73.wmf"/><Relationship Id="rId21" Type="http://schemas.openxmlformats.org/officeDocument/2006/relationships/image" Target="../media/image64.wmf"/><Relationship Id="rId34" Type="http://schemas.openxmlformats.org/officeDocument/2006/relationships/oleObject" Target="../embeddings/oleObject81.bin"/><Relationship Id="rId7" Type="http://schemas.openxmlformats.org/officeDocument/2006/relationships/image" Target="../media/image75.wmf"/><Relationship Id="rId12" Type="http://schemas.openxmlformats.org/officeDocument/2006/relationships/oleObject" Target="../embeddings/oleObject70.bin"/><Relationship Id="rId17" Type="http://schemas.openxmlformats.org/officeDocument/2006/relationships/image" Target="../media/image80.wmf"/><Relationship Id="rId25" Type="http://schemas.openxmlformats.org/officeDocument/2006/relationships/image" Target="../media/image66.wmf"/><Relationship Id="rId33" Type="http://schemas.openxmlformats.org/officeDocument/2006/relationships/image" Target="../media/image70.wmf"/><Relationship Id="rId38" Type="http://schemas.openxmlformats.org/officeDocument/2006/relationships/oleObject" Target="../embeddings/oleObject83.bin"/><Relationship Id="rId2" Type="http://schemas.openxmlformats.org/officeDocument/2006/relationships/tags" Target="../tags/tag22.xml"/><Relationship Id="rId16" Type="http://schemas.openxmlformats.org/officeDocument/2006/relationships/oleObject" Target="../embeddings/oleObject72.bin"/><Relationship Id="rId20" Type="http://schemas.openxmlformats.org/officeDocument/2006/relationships/oleObject" Target="../embeddings/oleObject74.bin"/><Relationship Id="rId29" Type="http://schemas.openxmlformats.org/officeDocument/2006/relationships/image" Target="../media/image68.wmf"/><Relationship Id="rId1" Type="http://schemas.openxmlformats.org/officeDocument/2006/relationships/vmlDrawing" Target="../drawings/vmlDrawing29.vml"/><Relationship Id="rId6" Type="http://schemas.openxmlformats.org/officeDocument/2006/relationships/oleObject" Target="../embeddings/oleObject67.bin"/><Relationship Id="rId11" Type="http://schemas.openxmlformats.org/officeDocument/2006/relationships/image" Target="../media/image77.wmf"/><Relationship Id="rId24" Type="http://schemas.openxmlformats.org/officeDocument/2006/relationships/oleObject" Target="../embeddings/oleObject76.bin"/><Relationship Id="rId32" Type="http://schemas.openxmlformats.org/officeDocument/2006/relationships/oleObject" Target="../embeddings/oleObject80.bin"/><Relationship Id="rId37" Type="http://schemas.openxmlformats.org/officeDocument/2006/relationships/image" Target="../media/image72.wmf"/><Relationship Id="rId5" Type="http://schemas.openxmlformats.org/officeDocument/2006/relationships/image" Target="../media/image74.wmf"/><Relationship Id="rId15" Type="http://schemas.openxmlformats.org/officeDocument/2006/relationships/image" Target="../media/image79.wmf"/><Relationship Id="rId23" Type="http://schemas.openxmlformats.org/officeDocument/2006/relationships/image" Target="../media/image65.wmf"/><Relationship Id="rId28" Type="http://schemas.openxmlformats.org/officeDocument/2006/relationships/oleObject" Target="../embeddings/oleObject78.bin"/><Relationship Id="rId36" Type="http://schemas.openxmlformats.org/officeDocument/2006/relationships/oleObject" Target="../embeddings/oleObject82.bin"/><Relationship Id="rId10" Type="http://schemas.openxmlformats.org/officeDocument/2006/relationships/oleObject" Target="../embeddings/oleObject69.bin"/><Relationship Id="rId19" Type="http://schemas.openxmlformats.org/officeDocument/2006/relationships/image" Target="../media/image81.wmf"/><Relationship Id="rId31" Type="http://schemas.openxmlformats.org/officeDocument/2006/relationships/image" Target="../media/image69.wmf"/><Relationship Id="rId4" Type="http://schemas.openxmlformats.org/officeDocument/2006/relationships/oleObject" Target="../embeddings/oleObject66.bin"/><Relationship Id="rId9" Type="http://schemas.openxmlformats.org/officeDocument/2006/relationships/image" Target="../media/image76.wmf"/><Relationship Id="rId14" Type="http://schemas.openxmlformats.org/officeDocument/2006/relationships/oleObject" Target="../embeddings/oleObject71.bin"/><Relationship Id="rId22" Type="http://schemas.openxmlformats.org/officeDocument/2006/relationships/oleObject" Target="../embeddings/oleObject75.bin"/><Relationship Id="rId27" Type="http://schemas.openxmlformats.org/officeDocument/2006/relationships/image" Target="../media/image67.wmf"/><Relationship Id="rId30" Type="http://schemas.openxmlformats.org/officeDocument/2006/relationships/oleObject" Target="../embeddings/oleObject79.bin"/><Relationship Id="rId35" Type="http://schemas.openxmlformats.org/officeDocument/2006/relationships/image" Target="../media/image71.wmf"/><Relationship Id="rId8" Type="http://schemas.openxmlformats.org/officeDocument/2006/relationships/oleObject" Target="../embeddings/oleObject68.bin"/><Relationship Id="rId3"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8" Type="http://schemas.openxmlformats.org/officeDocument/2006/relationships/oleObject" Target="../embeddings/oleObject86.bin"/><Relationship Id="rId3" Type="http://schemas.openxmlformats.org/officeDocument/2006/relationships/slideLayout" Target="../slideLayouts/slideLayout7.xml"/><Relationship Id="rId7" Type="http://schemas.openxmlformats.org/officeDocument/2006/relationships/image" Target="../media/image83.wmf"/><Relationship Id="rId2" Type="http://schemas.openxmlformats.org/officeDocument/2006/relationships/tags" Target="../tags/tag23.xml"/><Relationship Id="rId1" Type="http://schemas.openxmlformats.org/officeDocument/2006/relationships/vmlDrawing" Target="../drawings/vmlDrawing30.vml"/><Relationship Id="rId6" Type="http://schemas.openxmlformats.org/officeDocument/2006/relationships/oleObject" Target="../embeddings/oleObject85.bin"/><Relationship Id="rId5" Type="http://schemas.openxmlformats.org/officeDocument/2006/relationships/image" Target="../media/image82.wmf"/><Relationship Id="rId4" Type="http://schemas.openxmlformats.org/officeDocument/2006/relationships/oleObject" Target="../embeddings/oleObject84.bin"/><Relationship Id="rId9" Type="http://schemas.openxmlformats.org/officeDocument/2006/relationships/image" Target="../media/image84.wmf"/></Relationships>
</file>

<file path=ppt/slides/_rels/slide55.xml.rels><?xml version="1.0" encoding="UTF-8" standalone="yes"?>
<Relationships xmlns="http://schemas.openxmlformats.org/package/2006/relationships"><Relationship Id="rId8" Type="http://schemas.openxmlformats.org/officeDocument/2006/relationships/oleObject" Target="../embeddings/oleObject89.bin"/><Relationship Id="rId13" Type="http://schemas.openxmlformats.org/officeDocument/2006/relationships/image" Target="../media/image89.wmf"/><Relationship Id="rId3" Type="http://schemas.openxmlformats.org/officeDocument/2006/relationships/slideLayout" Target="../slideLayouts/slideLayout7.xml"/><Relationship Id="rId7" Type="http://schemas.openxmlformats.org/officeDocument/2006/relationships/image" Target="../media/image86.wmf"/><Relationship Id="rId12" Type="http://schemas.openxmlformats.org/officeDocument/2006/relationships/oleObject" Target="../embeddings/oleObject91.bin"/><Relationship Id="rId2" Type="http://schemas.openxmlformats.org/officeDocument/2006/relationships/tags" Target="../tags/tag24.xml"/><Relationship Id="rId1" Type="http://schemas.openxmlformats.org/officeDocument/2006/relationships/vmlDrawing" Target="../drawings/vmlDrawing31.vml"/><Relationship Id="rId6" Type="http://schemas.openxmlformats.org/officeDocument/2006/relationships/oleObject" Target="../embeddings/oleObject88.bin"/><Relationship Id="rId11" Type="http://schemas.openxmlformats.org/officeDocument/2006/relationships/image" Target="../media/image88.wmf"/><Relationship Id="rId5" Type="http://schemas.openxmlformats.org/officeDocument/2006/relationships/image" Target="../media/image85.wmf"/><Relationship Id="rId15" Type="http://schemas.openxmlformats.org/officeDocument/2006/relationships/image" Target="../media/image90.wmf"/><Relationship Id="rId10" Type="http://schemas.openxmlformats.org/officeDocument/2006/relationships/oleObject" Target="../embeddings/oleObject90.bin"/><Relationship Id="rId4" Type="http://schemas.openxmlformats.org/officeDocument/2006/relationships/oleObject" Target="../embeddings/oleObject87.bin"/><Relationship Id="rId9" Type="http://schemas.openxmlformats.org/officeDocument/2006/relationships/image" Target="../media/image87.wmf"/><Relationship Id="rId14" Type="http://schemas.openxmlformats.org/officeDocument/2006/relationships/oleObject" Target="../embeddings/oleObject92.bin"/></Relationships>
</file>

<file path=ppt/slides/_rels/slide56.xml.rels><?xml version="1.0" encoding="UTF-8" standalone="yes"?>
<Relationships xmlns="http://schemas.openxmlformats.org/package/2006/relationships"><Relationship Id="rId8" Type="http://schemas.openxmlformats.org/officeDocument/2006/relationships/oleObject" Target="../embeddings/oleObject95.bin"/><Relationship Id="rId13" Type="http://schemas.openxmlformats.org/officeDocument/2006/relationships/image" Target="../media/image95.wmf"/><Relationship Id="rId18" Type="http://schemas.openxmlformats.org/officeDocument/2006/relationships/oleObject" Target="../embeddings/oleObject100.bin"/><Relationship Id="rId3" Type="http://schemas.openxmlformats.org/officeDocument/2006/relationships/slideLayout" Target="../slideLayouts/slideLayout7.xml"/><Relationship Id="rId7" Type="http://schemas.openxmlformats.org/officeDocument/2006/relationships/image" Target="../media/image92.wmf"/><Relationship Id="rId12" Type="http://schemas.openxmlformats.org/officeDocument/2006/relationships/oleObject" Target="../embeddings/oleObject97.bin"/><Relationship Id="rId17" Type="http://schemas.openxmlformats.org/officeDocument/2006/relationships/image" Target="../media/image97.wmf"/><Relationship Id="rId2" Type="http://schemas.openxmlformats.org/officeDocument/2006/relationships/tags" Target="../tags/tag25.xml"/><Relationship Id="rId16" Type="http://schemas.openxmlformats.org/officeDocument/2006/relationships/oleObject" Target="../embeddings/oleObject99.bin"/><Relationship Id="rId1" Type="http://schemas.openxmlformats.org/officeDocument/2006/relationships/vmlDrawing" Target="../drawings/vmlDrawing32.vml"/><Relationship Id="rId6" Type="http://schemas.openxmlformats.org/officeDocument/2006/relationships/oleObject" Target="../embeddings/oleObject94.bin"/><Relationship Id="rId11" Type="http://schemas.openxmlformats.org/officeDocument/2006/relationships/image" Target="../media/image94.wmf"/><Relationship Id="rId5" Type="http://schemas.openxmlformats.org/officeDocument/2006/relationships/image" Target="../media/image91.wmf"/><Relationship Id="rId15" Type="http://schemas.openxmlformats.org/officeDocument/2006/relationships/image" Target="../media/image96.wmf"/><Relationship Id="rId10" Type="http://schemas.openxmlformats.org/officeDocument/2006/relationships/oleObject" Target="../embeddings/oleObject96.bin"/><Relationship Id="rId19" Type="http://schemas.openxmlformats.org/officeDocument/2006/relationships/image" Target="../media/image98.wmf"/><Relationship Id="rId4" Type="http://schemas.openxmlformats.org/officeDocument/2006/relationships/oleObject" Target="../embeddings/oleObject93.bin"/><Relationship Id="rId9" Type="http://schemas.openxmlformats.org/officeDocument/2006/relationships/image" Target="../media/image93.wmf"/><Relationship Id="rId14" Type="http://schemas.openxmlformats.org/officeDocument/2006/relationships/oleObject" Target="../embeddings/oleObject98.bin"/></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26.xml"/></Relationships>
</file>

<file path=ppt/slides/_rels/slide58.xml.rels><?xml version="1.0" encoding="UTF-8" standalone="yes"?>
<Relationships xmlns="http://schemas.openxmlformats.org/package/2006/relationships"><Relationship Id="rId3" Type="http://schemas.openxmlformats.org/officeDocument/2006/relationships/oleObject" Target="../embeddings/oleObject101.bin"/><Relationship Id="rId2" Type="http://schemas.openxmlformats.org/officeDocument/2006/relationships/slideLayout" Target="../slideLayouts/slideLayout7.xml"/><Relationship Id="rId1" Type="http://schemas.openxmlformats.org/officeDocument/2006/relationships/vmlDrawing" Target="../drawings/vmlDrawing33.vml"/><Relationship Id="rId4" Type="http://schemas.openxmlformats.org/officeDocument/2006/relationships/image" Target="../media/image99.emf"/></Relationships>
</file>

<file path=ppt/slides/_rels/slide59.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slideLayout" Target="../slideLayouts/slideLayout7.xml"/><Relationship Id="rId7" Type="http://schemas.openxmlformats.org/officeDocument/2006/relationships/oleObject" Target="../embeddings/oleObject103.bin"/><Relationship Id="rId2" Type="http://schemas.openxmlformats.org/officeDocument/2006/relationships/tags" Target="../tags/tag27.xml"/><Relationship Id="rId1" Type="http://schemas.openxmlformats.org/officeDocument/2006/relationships/vmlDrawing" Target="../drawings/vmlDrawing34.vml"/><Relationship Id="rId6" Type="http://schemas.openxmlformats.org/officeDocument/2006/relationships/image" Target="../media/image100.png"/><Relationship Id="rId5" Type="http://schemas.openxmlformats.org/officeDocument/2006/relationships/oleObject" Target="../embeddings/oleObject102.bin"/><Relationship Id="rId10" Type="http://schemas.openxmlformats.org/officeDocument/2006/relationships/image" Target="../media/image102.wmf"/><Relationship Id="rId4" Type="http://schemas.openxmlformats.org/officeDocument/2006/relationships/image" Target="../media/image103.png"/><Relationship Id="rId9" Type="http://schemas.openxmlformats.org/officeDocument/2006/relationships/oleObject" Target="../embeddings/oleObject104.bin"/></Relationships>
</file>

<file path=ppt/slides/_rels/slide6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105.wmf"/><Relationship Id="rId2" Type="http://schemas.openxmlformats.org/officeDocument/2006/relationships/tags" Target="../tags/tag28.xml"/><Relationship Id="rId1" Type="http://schemas.openxmlformats.org/officeDocument/2006/relationships/vmlDrawing" Target="../drawings/vmlDrawing35.vml"/><Relationship Id="rId6" Type="http://schemas.openxmlformats.org/officeDocument/2006/relationships/oleObject" Target="../embeddings/oleObject106.bin"/><Relationship Id="rId5" Type="http://schemas.openxmlformats.org/officeDocument/2006/relationships/image" Target="../media/image104.wmf"/><Relationship Id="rId4" Type="http://schemas.openxmlformats.org/officeDocument/2006/relationships/oleObject" Target="../embeddings/oleObject105.bin"/></Relationships>
</file>

<file path=ppt/slides/_rels/slide61.xml.rels><?xml version="1.0" encoding="UTF-8" standalone="yes"?>
<Relationships xmlns="http://schemas.openxmlformats.org/package/2006/relationships"><Relationship Id="rId3" Type="http://schemas.openxmlformats.org/officeDocument/2006/relationships/oleObject" Target="../embeddings/oleObject107.bin"/><Relationship Id="rId2" Type="http://schemas.openxmlformats.org/officeDocument/2006/relationships/slideLayout" Target="../slideLayouts/slideLayout7.xml"/><Relationship Id="rId1" Type="http://schemas.openxmlformats.org/officeDocument/2006/relationships/vmlDrawing" Target="../drawings/vmlDrawing36.vml"/><Relationship Id="rId4" Type="http://schemas.openxmlformats.org/officeDocument/2006/relationships/image" Target="../media/image106.emf"/></Relationships>
</file>

<file path=ppt/slides/_rels/slide62.xml.rels><?xml version="1.0" encoding="UTF-8" standalone="yes"?>
<Relationships xmlns="http://schemas.openxmlformats.org/package/2006/relationships"><Relationship Id="rId8" Type="http://schemas.openxmlformats.org/officeDocument/2006/relationships/oleObject" Target="../embeddings/oleObject110.bin"/><Relationship Id="rId13" Type="http://schemas.openxmlformats.org/officeDocument/2006/relationships/image" Target="../media/image111.wmf"/><Relationship Id="rId18" Type="http://schemas.openxmlformats.org/officeDocument/2006/relationships/oleObject" Target="../embeddings/oleObject115.bin"/><Relationship Id="rId3" Type="http://schemas.openxmlformats.org/officeDocument/2006/relationships/slideLayout" Target="../slideLayouts/slideLayout7.xml"/><Relationship Id="rId21" Type="http://schemas.openxmlformats.org/officeDocument/2006/relationships/image" Target="../media/image115.wmf"/><Relationship Id="rId7" Type="http://schemas.openxmlformats.org/officeDocument/2006/relationships/image" Target="../media/image108.wmf"/><Relationship Id="rId12" Type="http://schemas.openxmlformats.org/officeDocument/2006/relationships/oleObject" Target="../embeddings/oleObject112.bin"/><Relationship Id="rId17" Type="http://schemas.openxmlformats.org/officeDocument/2006/relationships/image" Target="../media/image113.wmf"/><Relationship Id="rId2" Type="http://schemas.openxmlformats.org/officeDocument/2006/relationships/tags" Target="../tags/tag29.xml"/><Relationship Id="rId16" Type="http://schemas.openxmlformats.org/officeDocument/2006/relationships/oleObject" Target="../embeddings/oleObject114.bin"/><Relationship Id="rId20" Type="http://schemas.openxmlformats.org/officeDocument/2006/relationships/oleObject" Target="../embeddings/oleObject116.bin"/><Relationship Id="rId1" Type="http://schemas.openxmlformats.org/officeDocument/2006/relationships/vmlDrawing" Target="../drawings/vmlDrawing37.vml"/><Relationship Id="rId6" Type="http://schemas.openxmlformats.org/officeDocument/2006/relationships/oleObject" Target="../embeddings/oleObject109.bin"/><Relationship Id="rId11" Type="http://schemas.openxmlformats.org/officeDocument/2006/relationships/image" Target="../media/image110.wmf"/><Relationship Id="rId5" Type="http://schemas.openxmlformats.org/officeDocument/2006/relationships/image" Target="../media/image107.wmf"/><Relationship Id="rId15" Type="http://schemas.openxmlformats.org/officeDocument/2006/relationships/image" Target="../media/image112.wmf"/><Relationship Id="rId23" Type="http://schemas.openxmlformats.org/officeDocument/2006/relationships/image" Target="../media/image116.wmf"/><Relationship Id="rId10" Type="http://schemas.openxmlformats.org/officeDocument/2006/relationships/oleObject" Target="../embeddings/oleObject111.bin"/><Relationship Id="rId19" Type="http://schemas.openxmlformats.org/officeDocument/2006/relationships/image" Target="../media/image114.wmf"/><Relationship Id="rId4" Type="http://schemas.openxmlformats.org/officeDocument/2006/relationships/oleObject" Target="../embeddings/oleObject108.bin"/><Relationship Id="rId9" Type="http://schemas.openxmlformats.org/officeDocument/2006/relationships/image" Target="../media/image109.wmf"/><Relationship Id="rId14" Type="http://schemas.openxmlformats.org/officeDocument/2006/relationships/oleObject" Target="../embeddings/oleObject113.bin"/><Relationship Id="rId22" Type="http://schemas.openxmlformats.org/officeDocument/2006/relationships/oleObject" Target="../embeddings/oleObject117.bin"/></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ags" Target="../tags/tag30.xml"/></Relationships>
</file>

<file path=ppt/slides/_rels/slide64.xml.rels><?xml version="1.0" encoding="UTF-8" standalone="yes"?>
<Relationships xmlns="http://schemas.openxmlformats.org/package/2006/relationships"><Relationship Id="rId8" Type="http://schemas.openxmlformats.org/officeDocument/2006/relationships/oleObject" Target="../embeddings/oleObject120.bin"/><Relationship Id="rId3" Type="http://schemas.openxmlformats.org/officeDocument/2006/relationships/slideLayout" Target="../slideLayouts/slideLayout7.xml"/><Relationship Id="rId7" Type="http://schemas.openxmlformats.org/officeDocument/2006/relationships/image" Target="../media/image118.wmf"/><Relationship Id="rId2" Type="http://schemas.openxmlformats.org/officeDocument/2006/relationships/tags" Target="../tags/tag31.xml"/><Relationship Id="rId1" Type="http://schemas.openxmlformats.org/officeDocument/2006/relationships/vmlDrawing" Target="../drawings/vmlDrawing38.vml"/><Relationship Id="rId6" Type="http://schemas.openxmlformats.org/officeDocument/2006/relationships/oleObject" Target="../embeddings/oleObject119.bin"/><Relationship Id="rId5" Type="http://schemas.openxmlformats.org/officeDocument/2006/relationships/image" Target="../media/image117.wmf"/><Relationship Id="rId4" Type="http://schemas.openxmlformats.org/officeDocument/2006/relationships/oleObject" Target="../embeddings/oleObject118.bin"/><Relationship Id="rId9" Type="http://schemas.openxmlformats.org/officeDocument/2006/relationships/image" Target="../media/image119.wmf"/></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2.xml"/><Relationship Id="rId1" Type="http://schemas.openxmlformats.org/officeDocument/2006/relationships/vmlDrawing" Target="../drawings/vmlDrawing39.vml"/><Relationship Id="rId5" Type="http://schemas.openxmlformats.org/officeDocument/2006/relationships/image" Target="../media/image120.wmf"/><Relationship Id="rId4" Type="http://schemas.openxmlformats.org/officeDocument/2006/relationships/oleObject" Target="../embeddings/oleObject121.bin"/></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122.bin"/><Relationship Id="rId2" Type="http://schemas.openxmlformats.org/officeDocument/2006/relationships/slideLayout" Target="../slideLayouts/slideLayout7.xml"/><Relationship Id="rId1" Type="http://schemas.openxmlformats.org/officeDocument/2006/relationships/vmlDrawing" Target="../drawings/vmlDrawing40.vml"/><Relationship Id="rId6" Type="http://schemas.openxmlformats.org/officeDocument/2006/relationships/image" Target="../media/image122.wmf"/><Relationship Id="rId5" Type="http://schemas.openxmlformats.org/officeDocument/2006/relationships/oleObject" Target="../embeddings/oleObject123.bin"/><Relationship Id="rId4" Type="http://schemas.openxmlformats.org/officeDocument/2006/relationships/image" Target="../media/image121.wmf"/></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8" Type="http://schemas.openxmlformats.org/officeDocument/2006/relationships/oleObject" Target="../embeddings/oleObject126.bin"/><Relationship Id="rId3" Type="http://schemas.openxmlformats.org/officeDocument/2006/relationships/slideLayout" Target="../slideLayouts/slideLayout7.xml"/><Relationship Id="rId7" Type="http://schemas.openxmlformats.org/officeDocument/2006/relationships/image" Target="../media/image124.wmf"/><Relationship Id="rId2" Type="http://schemas.openxmlformats.org/officeDocument/2006/relationships/tags" Target="../tags/tag33.xml"/><Relationship Id="rId1" Type="http://schemas.openxmlformats.org/officeDocument/2006/relationships/vmlDrawing" Target="../drawings/vmlDrawing41.vml"/><Relationship Id="rId6" Type="http://schemas.openxmlformats.org/officeDocument/2006/relationships/oleObject" Target="../embeddings/oleObject125.bin"/><Relationship Id="rId11" Type="http://schemas.openxmlformats.org/officeDocument/2006/relationships/image" Target="../media/image126.wmf"/><Relationship Id="rId5" Type="http://schemas.openxmlformats.org/officeDocument/2006/relationships/image" Target="../media/image123.wmf"/><Relationship Id="rId10" Type="http://schemas.openxmlformats.org/officeDocument/2006/relationships/oleObject" Target="../embeddings/oleObject127.bin"/><Relationship Id="rId4" Type="http://schemas.openxmlformats.org/officeDocument/2006/relationships/oleObject" Target="../embeddings/oleObject124.bin"/><Relationship Id="rId9" Type="http://schemas.openxmlformats.org/officeDocument/2006/relationships/image" Target="../media/image125.wmf"/></Relationships>
</file>

<file path=ppt/slides/_rels/slide7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128.wmf"/><Relationship Id="rId2" Type="http://schemas.openxmlformats.org/officeDocument/2006/relationships/tags" Target="../tags/tag34.xml"/><Relationship Id="rId1" Type="http://schemas.openxmlformats.org/officeDocument/2006/relationships/vmlDrawing" Target="../drawings/vmlDrawing42.vml"/><Relationship Id="rId6" Type="http://schemas.openxmlformats.org/officeDocument/2006/relationships/oleObject" Target="../embeddings/oleObject129.bin"/><Relationship Id="rId5" Type="http://schemas.openxmlformats.org/officeDocument/2006/relationships/image" Target="../media/image127.wmf"/><Relationship Id="rId4" Type="http://schemas.openxmlformats.org/officeDocument/2006/relationships/oleObject" Target="../embeddings/oleObject128.bin"/></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5.xml"/><Relationship Id="rId1" Type="http://schemas.openxmlformats.org/officeDocument/2006/relationships/vmlDrawing" Target="../drawings/vmlDrawing43.vml"/><Relationship Id="rId5" Type="http://schemas.openxmlformats.org/officeDocument/2006/relationships/image" Target="../media/image129.wmf"/><Relationship Id="rId4" Type="http://schemas.openxmlformats.org/officeDocument/2006/relationships/oleObject" Target="../embeddings/oleObject130.bin"/></Relationships>
</file>

<file path=ppt/slides/_rels/slide7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6.xml"/><Relationship Id="rId1" Type="http://schemas.openxmlformats.org/officeDocument/2006/relationships/vmlDrawing" Target="../drawings/vmlDrawing44.vml"/><Relationship Id="rId6" Type="http://schemas.openxmlformats.org/officeDocument/2006/relationships/image" Target="../media/image130.emf"/><Relationship Id="rId5" Type="http://schemas.openxmlformats.org/officeDocument/2006/relationships/oleObject" Target="../embeddings/oleObject131.bin"/><Relationship Id="rId4" Type="http://schemas.openxmlformats.org/officeDocument/2006/relationships/audio" Target="../media/audio2.wav"/></Relationships>
</file>

<file path=ppt/slides/_rels/slide7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37.xml"/><Relationship Id="rId1" Type="http://schemas.openxmlformats.org/officeDocument/2006/relationships/vmlDrawing" Target="../drawings/vmlDrawing45.vml"/><Relationship Id="rId6" Type="http://schemas.openxmlformats.org/officeDocument/2006/relationships/image" Target="../media/image131.emf"/><Relationship Id="rId5" Type="http://schemas.openxmlformats.org/officeDocument/2006/relationships/oleObject" Target="../embeddings/oleObject132.bin"/><Relationship Id="rId4" Type="http://schemas.openxmlformats.org/officeDocument/2006/relationships/audio" Target="../media/audio2.wav"/></Relationships>
</file>

<file path=ppt/slides/_rels/slide75.xml.rels><?xml version="1.0" encoding="UTF-8" standalone="yes"?>
<Relationships xmlns="http://schemas.openxmlformats.org/package/2006/relationships"><Relationship Id="rId8" Type="http://schemas.openxmlformats.org/officeDocument/2006/relationships/oleObject" Target="../embeddings/oleObject135.bin"/><Relationship Id="rId3" Type="http://schemas.openxmlformats.org/officeDocument/2006/relationships/slideLayout" Target="../slideLayouts/slideLayout7.xml"/><Relationship Id="rId7" Type="http://schemas.openxmlformats.org/officeDocument/2006/relationships/image" Target="../media/image133.wmf"/><Relationship Id="rId2" Type="http://schemas.openxmlformats.org/officeDocument/2006/relationships/tags" Target="../tags/tag38.xml"/><Relationship Id="rId1" Type="http://schemas.openxmlformats.org/officeDocument/2006/relationships/vmlDrawing" Target="../drawings/vmlDrawing46.vml"/><Relationship Id="rId6" Type="http://schemas.openxmlformats.org/officeDocument/2006/relationships/oleObject" Target="../embeddings/oleObject134.bin"/><Relationship Id="rId5" Type="http://schemas.openxmlformats.org/officeDocument/2006/relationships/image" Target="../media/image132.wmf"/><Relationship Id="rId4" Type="http://schemas.openxmlformats.org/officeDocument/2006/relationships/oleObject" Target="../embeddings/oleObject133.bin"/><Relationship Id="rId9" Type="http://schemas.openxmlformats.org/officeDocument/2006/relationships/image" Target="../media/image134.wmf"/></Relationships>
</file>

<file path=ppt/slides/_rels/slide76.xml.rels><?xml version="1.0" encoding="UTF-8" standalone="yes"?>
<Relationships xmlns="http://schemas.openxmlformats.org/package/2006/relationships"><Relationship Id="rId8" Type="http://schemas.openxmlformats.org/officeDocument/2006/relationships/oleObject" Target="../embeddings/oleObject138.bin"/><Relationship Id="rId13" Type="http://schemas.openxmlformats.org/officeDocument/2006/relationships/image" Target="../media/image138.wmf"/><Relationship Id="rId3" Type="http://schemas.openxmlformats.org/officeDocument/2006/relationships/slideLayout" Target="../slideLayouts/slideLayout7.xml"/><Relationship Id="rId7" Type="http://schemas.openxmlformats.org/officeDocument/2006/relationships/image" Target="../media/image135.wmf"/><Relationship Id="rId12" Type="http://schemas.openxmlformats.org/officeDocument/2006/relationships/oleObject" Target="../embeddings/oleObject140.bin"/><Relationship Id="rId2" Type="http://schemas.openxmlformats.org/officeDocument/2006/relationships/tags" Target="../tags/tag39.xml"/><Relationship Id="rId1" Type="http://schemas.openxmlformats.org/officeDocument/2006/relationships/vmlDrawing" Target="../drawings/vmlDrawing47.vml"/><Relationship Id="rId6" Type="http://schemas.openxmlformats.org/officeDocument/2006/relationships/oleObject" Target="../embeddings/oleObject137.bin"/><Relationship Id="rId11" Type="http://schemas.openxmlformats.org/officeDocument/2006/relationships/image" Target="../media/image137.wmf"/><Relationship Id="rId5" Type="http://schemas.openxmlformats.org/officeDocument/2006/relationships/image" Target="../media/image132.wmf"/><Relationship Id="rId10" Type="http://schemas.openxmlformats.org/officeDocument/2006/relationships/oleObject" Target="../embeddings/oleObject139.bin"/><Relationship Id="rId4" Type="http://schemas.openxmlformats.org/officeDocument/2006/relationships/oleObject" Target="../embeddings/oleObject136.bin"/><Relationship Id="rId9" Type="http://schemas.openxmlformats.org/officeDocument/2006/relationships/image" Target="../media/image136.wmf"/></Relationships>
</file>

<file path=ppt/slides/_rels/slide77.xml.rels><?xml version="1.0" encoding="UTF-8" standalone="yes"?>
<Relationships xmlns="http://schemas.openxmlformats.org/package/2006/relationships"><Relationship Id="rId8" Type="http://schemas.openxmlformats.org/officeDocument/2006/relationships/oleObject" Target="../embeddings/oleObject143.bin"/><Relationship Id="rId3" Type="http://schemas.openxmlformats.org/officeDocument/2006/relationships/slideLayout" Target="../slideLayouts/slideLayout7.xml"/><Relationship Id="rId7" Type="http://schemas.openxmlformats.org/officeDocument/2006/relationships/image" Target="../media/image139.wmf"/><Relationship Id="rId2" Type="http://schemas.openxmlformats.org/officeDocument/2006/relationships/tags" Target="../tags/tag40.xml"/><Relationship Id="rId1" Type="http://schemas.openxmlformats.org/officeDocument/2006/relationships/vmlDrawing" Target="../drawings/vmlDrawing48.vml"/><Relationship Id="rId6" Type="http://schemas.openxmlformats.org/officeDocument/2006/relationships/oleObject" Target="../embeddings/oleObject142.bin"/><Relationship Id="rId5" Type="http://schemas.openxmlformats.org/officeDocument/2006/relationships/image" Target="../media/image137.wmf"/><Relationship Id="rId4" Type="http://schemas.openxmlformats.org/officeDocument/2006/relationships/oleObject" Target="../embeddings/oleObject141.bin"/><Relationship Id="rId9" Type="http://schemas.openxmlformats.org/officeDocument/2006/relationships/image" Target="../media/image140.wmf"/></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1.xml"/><Relationship Id="rId1" Type="http://schemas.openxmlformats.org/officeDocument/2006/relationships/vmlDrawing" Target="../drawings/vmlDrawing49.vml"/><Relationship Id="rId5" Type="http://schemas.openxmlformats.org/officeDocument/2006/relationships/image" Target="../media/image141.wmf"/><Relationship Id="rId4" Type="http://schemas.openxmlformats.org/officeDocument/2006/relationships/oleObject" Target="../embeddings/oleObject144.bin"/></Relationships>
</file>

<file path=ppt/slides/_rels/slide80.xml.rels><?xml version="1.0" encoding="UTF-8" standalone="yes"?>
<Relationships xmlns="http://schemas.openxmlformats.org/package/2006/relationships"><Relationship Id="rId8" Type="http://schemas.openxmlformats.org/officeDocument/2006/relationships/oleObject" Target="../embeddings/oleObject147.bin"/><Relationship Id="rId13" Type="http://schemas.openxmlformats.org/officeDocument/2006/relationships/image" Target="../media/image146.wmf"/><Relationship Id="rId3" Type="http://schemas.openxmlformats.org/officeDocument/2006/relationships/slideLayout" Target="../slideLayouts/slideLayout7.xml"/><Relationship Id="rId7" Type="http://schemas.openxmlformats.org/officeDocument/2006/relationships/image" Target="../media/image143.wmf"/><Relationship Id="rId12" Type="http://schemas.openxmlformats.org/officeDocument/2006/relationships/oleObject" Target="../embeddings/oleObject149.bin"/><Relationship Id="rId2" Type="http://schemas.openxmlformats.org/officeDocument/2006/relationships/tags" Target="../tags/tag42.xml"/><Relationship Id="rId1" Type="http://schemas.openxmlformats.org/officeDocument/2006/relationships/vmlDrawing" Target="../drawings/vmlDrawing50.vml"/><Relationship Id="rId6" Type="http://schemas.openxmlformats.org/officeDocument/2006/relationships/oleObject" Target="../embeddings/oleObject146.bin"/><Relationship Id="rId11" Type="http://schemas.openxmlformats.org/officeDocument/2006/relationships/image" Target="../media/image145.wmf"/><Relationship Id="rId5" Type="http://schemas.openxmlformats.org/officeDocument/2006/relationships/image" Target="../media/image142.wmf"/><Relationship Id="rId10" Type="http://schemas.openxmlformats.org/officeDocument/2006/relationships/oleObject" Target="../embeddings/oleObject148.bin"/><Relationship Id="rId4" Type="http://schemas.openxmlformats.org/officeDocument/2006/relationships/oleObject" Target="../embeddings/oleObject145.bin"/><Relationship Id="rId9" Type="http://schemas.openxmlformats.org/officeDocument/2006/relationships/image" Target="../media/image144.wmf"/></Relationships>
</file>

<file path=ppt/slides/_rels/slide81.xml.rels><?xml version="1.0" encoding="UTF-8" standalone="yes"?>
<Relationships xmlns="http://schemas.openxmlformats.org/package/2006/relationships"><Relationship Id="rId3" Type="http://schemas.openxmlformats.org/officeDocument/2006/relationships/oleObject" Target="../embeddings/oleObject150.bin"/><Relationship Id="rId2" Type="http://schemas.openxmlformats.org/officeDocument/2006/relationships/slideLayout" Target="../slideLayouts/slideLayout7.xml"/><Relationship Id="rId1" Type="http://schemas.openxmlformats.org/officeDocument/2006/relationships/vmlDrawing" Target="../drawings/vmlDrawing51.vml"/><Relationship Id="rId4" Type="http://schemas.openxmlformats.org/officeDocument/2006/relationships/image" Target="../media/image147.emf"/></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8" Type="http://schemas.openxmlformats.org/officeDocument/2006/relationships/oleObject" Target="../embeddings/oleObject153.bin"/><Relationship Id="rId13" Type="http://schemas.openxmlformats.org/officeDocument/2006/relationships/image" Target="../media/image152.emf"/><Relationship Id="rId18" Type="http://schemas.openxmlformats.org/officeDocument/2006/relationships/oleObject" Target="../embeddings/oleObject158.bin"/><Relationship Id="rId3" Type="http://schemas.openxmlformats.org/officeDocument/2006/relationships/slideLayout" Target="../slideLayouts/slideLayout7.xml"/><Relationship Id="rId21" Type="http://schemas.openxmlformats.org/officeDocument/2006/relationships/image" Target="../media/image156.wmf"/><Relationship Id="rId7" Type="http://schemas.openxmlformats.org/officeDocument/2006/relationships/image" Target="../media/image149.emf"/><Relationship Id="rId12" Type="http://schemas.openxmlformats.org/officeDocument/2006/relationships/oleObject" Target="../embeddings/oleObject155.bin"/><Relationship Id="rId17" Type="http://schemas.openxmlformats.org/officeDocument/2006/relationships/image" Target="../media/image154.emf"/><Relationship Id="rId2" Type="http://schemas.openxmlformats.org/officeDocument/2006/relationships/tags" Target="../tags/tag43.xml"/><Relationship Id="rId16" Type="http://schemas.openxmlformats.org/officeDocument/2006/relationships/oleObject" Target="../embeddings/oleObject157.bin"/><Relationship Id="rId20" Type="http://schemas.openxmlformats.org/officeDocument/2006/relationships/oleObject" Target="../embeddings/oleObject159.bin"/><Relationship Id="rId1" Type="http://schemas.openxmlformats.org/officeDocument/2006/relationships/vmlDrawing" Target="../drawings/vmlDrawing52.vml"/><Relationship Id="rId6" Type="http://schemas.openxmlformats.org/officeDocument/2006/relationships/oleObject" Target="../embeddings/oleObject152.bin"/><Relationship Id="rId11" Type="http://schemas.openxmlformats.org/officeDocument/2006/relationships/image" Target="../media/image151.emf"/><Relationship Id="rId5" Type="http://schemas.openxmlformats.org/officeDocument/2006/relationships/image" Target="../media/image148.emf"/><Relationship Id="rId15" Type="http://schemas.openxmlformats.org/officeDocument/2006/relationships/image" Target="../media/image153.emf"/><Relationship Id="rId23" Type="http://schemas.openxmlformats.org/officeDocument/2006/relationships/image" Target="../media/image157.wmf"/><Relationship Id="rId10" Type="http://schemas.openxmlformats.org/officeDocument/2006/relationships/oleObject" Target="../embeddings/oleObject154.bin"/><Relationship Id="rId19" Type="http://schemas.openxmlformats.org/officeDocument/2006/relationships/image" Target="../media/image155.emf"/><Relationship Id="rId4" Type="http://schemas.openxmlformats.org/officeDocument/2006/relationships/oleObject" Target="../embeddings/oleObject151.bin"/><Relationship Id="rId9" Type="http://schemas.openxmlformats.org/officeDocument/2006/relationships/image" Target="../media/image150.emf"/><Relationship Id="rId14" Type="http://schemas.openxmlformats.org/officeDocument/2006/relationships/oleObject" Target="../embeddings/oleObject156.bin"/><Relationship Id="rId22" Type="http://schemas.openxmlformats.org/officeDocument/2006/relationships/oleObject" Target="../embeddings/oleObject160.bin"/></Relationships>
</file>

<file path=ppt/slides/_rels/slide8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44.xml"/><Relationship Id="rId1" Type="http://schemas.openxmlformats.org/officeDocument/2006/relationships/vmlDrawing" Target="../drawings/vmlDrawing53.vml"/><Relationship Id="rId5" Type="http://schemas.openxmlformats.org/officeDocument/2006/relationships/image" Target="../media/image158.wmf"/><Relationship Id="rId4" Type="http://schemas.openxmlformats.org/officeDocument/2006/relationships/oleObject" Target="../embeddings/oleObject161.bin"/></Relationships>
</file>

<file path=ppt/slides/_rels/slide85.xml.rels><?xml version="1.0" encoding="UTF-8" standalone="yes"?>
<Relationships xmlns="http://schemas.openxmlformats.org/package/2006/relationships"><Relationship Id="rId3" Type="http://schemas.openxmlformats.org/officeDocument/2006/relationships/oleObject" Target="../embeddings/oleObject162.bin"/><Relationship Id="rId2" Type="http://schemas.openxmlformats.org/officeDocument/2006/relationships/slideLayout" Target="../slideLayouts/slideLayout7.xml"/><Relationship Id="rId1" Type="http://schemas.openxmlformats.org/officeDocument/2006/relationships/vmlDrawing" Target="../drawings/vmlDrawing54.vml"/><Relationship Id="rId4" Type="http://schemas.openxmlformats.org/officeDocument/2006/relationships/image" Target="../media/image159.emf"/></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oleObject" Target="../embeddings/oleObject163.bin"/><Relationship Id="rId2" Type="http://schemas.openxmlformats.org/officeDocument/2006/relationships/slideLayout" Target="../slideLayouts/slideLayout7.xml"/><Relationship Id="rId1" Type="http://schemas.openxmlformats.org/officeDocument/2006/relationships/vmlDrawing" Target="../drawings/vmlDrawing55.vml"/><Relationship Id="rId4" Type="http://schemas.openxmlformats.org/officeDocument/2006/relationships/image" Target="../media/image160.emf"/></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oleObject" Target="../embeddings/oleObject164.bin"/><Relationship Id="rId2" Type="http://schemas.openxmlformats.org/officeDocument/2006/relationships/slideLayout" Target="../slideLayouts/slideLayout7.xml"/><Relationship Id="rId1" Type="http://schemas.openxmlformats.org/officeDocument/2006/relationships/vmlDrawing" Target="../drawings/vmlDrawing56.vml"/><Relationship Id="rId4" Type="http://schemas.openxmlformats.org/officeDocument/2006/relationships/image" Target="../media/image161.wmf"/></Relationships>
</file>

<file path=ppt/slides/_rels/slide92.xml.rels><?xml version="1.0" encoding="UTF-8" standalone="yes"?>
<Relationships xmlns="http://schemas.openxmlformats.org/package/2006/relationships"><Relationship Id="rId3" Type="http://schemas.openxmlformats.org/officeDocument/2006/relationships/oleObject" Target="../embeddings/oleObject165.bin"/><Relationship Id="rId2" Type="http://schemas.openxmlformats.org/officeDocument/2006/relationships/slideLayout" Target="../slideLayouts/slideLayout7.xml"/><Relationship Id="rId1" Type="http://schemas.openxmlformats.org/officeDocument/2006/relationships/vmlDrawing" Target="../drawings/vmlDrawing57.vml"/><Relationship Id="rId4" Type="http://schemas.openxmlformats.org/officeDocument/2006/relationships/image" Target="../media/image162.wmf"/></Relationships>
</file>

<file path=ppt/slides/_rels/slide93.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8" Type="http://schemas.openxmlformats.org/officeDocument/2006/relationships/image" Target="../media/image165.wmf"/><Relationship Id="rId3" Type="http://schemas.openxmlformats.org/officeDocument/2006/relationships/oleObject" Target="../embeddings/oleObject166.bin"/><Relationship Id="rId7" Type="http://schemas.openxmlformats.org/officeDocument/2006/relationships/oleObject" Target="../embeddings/oleObject168.bin"/><Relationship Id="rId2" Type="http://schemas.openxmlformats.org/officeDocument/2006/relationships/slideLayout" Target="../slideLayouts/slideLayout7.xml"/><Relationship Id="rId1" Type="http://schemas.openxmlformats.org/officeDocument/2006/relationships/vmlDrawing" Target="../drawings/vmlDrawing58.vml"/><Relationship Id="rId6" Type="http://schemas.openxmlformats.org/officeDocument/2006/relationships/image" Target="../media/image164.wmf"/><Relationship Id="rId5" Type="http://schemas.openxmlformats.org/officeDocument/2006/relationships/oleObject" Target="../embeddings/oleObject167.bin"/><Relationship Id="rId4" Type="http://schemas.openxmlformats.org/officeDocument/2006/relationships/image" Target="../media/image163.wmf"/></Relationships>
</file>

<file path=ppt/slides/_rels/slide95.xml.rels><?xml version="1.0" encoding="UTF-8" standalone="yes"?>
<Relationships xmlns="http://schemas.openxmlformats.org/package/2006/relationships"><Relationship Id="rId3" Type="http://schemas.openxmlformats.org/officeDocument/2006/relationships/oleObject" Target="../embeddings/oleObject169.bin"/><Relationship Id="rId2" Type="http://schemas.openxmlformats.org/officeDocument/2006/relationships/slideLayout" Target="../slideLayouts/slideLayout7.xml"/><Relationship Id="rId1" Type="http://schemas.openxmlformats.org/officeDocument/2006/relationships/vmlDrawing" Target="../drawings/vmlDrawing59.vml"/><Relationship Id="rId6" Type="http://schemas.openxmlformats.org/officeDocument/2006/relationships/image" Target="../media/image167.wmf"/><Relationship Id="rId5" Type="http://schemas.openxmlformats.org/officeDocument/2006/relationships/oleObject" Target="../embeddings/oleObject170.bin"/><Relationship Id="rId4" Type="http://schemas.openxmlformats.org/officeDocument/2006/relationships/image" Target="../media/image166.wmf"/></Relationships>
</file>

<file path=ppt/slides/_rels/slide96.xml.rels><?xml version="1.0" encoding="UTF-8" standalone="yes"?>
<Relationships xmlns="http://schemas.openxmlformats.org/package/2006/relationships"><Relationship Id="rId3" Type="http://schemas.openxmlformats.org/officeDocument/2006/relationships/oleObject" Target="../embeddings/oleObject171.bin"/><Relationship Id="rId2" Type="http://schemas.openxmlformats.org/officeDocument/2006/relationships/slideLayout" Target="../slideLayouts/slideLayout7.xml"/><Relationship Id="rId1" Type="http://schemas.openxmlformats.org/officeDocument/2006/relationships/vmlDrawing" Target="../drawings/vmlDrawing60.vml"/><Relationship Id="rId4" Type="http://schemas.openxmlformats.org/officeDocument/2006/relationships/image" Target="../media/image168.wmf"/></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oleObject" Target="../embeddings/oleObject172.bin"/><Relationship Id="rId2" Type="http://schemas.openxmlformats.org/officeDocument/2006/relationships/slideLayout" Target="../slideLayouts/slideLayout7.xml"/><Relationship Id="rId1" Type="http://schemas.openxmlformats.org/officeDocument/2006/relationships/vmlDrawing" Target="../drawings/vmlDrawing61.vml"/><Relationship Id="rId6" Type="http://schemas.openxmlformats.org/officeDocument/2006/relationships/image" Target="../media/image9.wmf"/><Relationship Id="rId5" Type="http://schemas.openxmlformats.org/officeDocument/2006/relationships/oleObject" Target="../embeddings/oleObject3.bin"/><Relationship Id="rId4" Type="http://schemas.openxmlformats.org/officeDocument/2006/relationships/image" Target="../media/image169.wmf"/></Relationships>
</file>

<file path=ppt/slides/_rels/slide99.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slideLayout" Target="../slideLayouts/slideLayout7.xml"/><Relationship Id="rId1" Type="http://schemas.openxmlformats.org/officeDocument/2006/relationships/vmlDrawing" Target="../drawings/vmlDrawing62.vml"/><Relationship Id="rId5" Type="http://schemas.openxmlformats.org/officeDocument/2006/relationships/image" Target="../media/image170.wmf"/><Relationship Id="rId4" Type="http://schemas.openxmlformats.org/officeDocument/2006/relationships/oleObject" Target="../embeddings/oleObject173.bin"/></Relationships>
</file>

<file path=ppt/slides/_rels/slide100.xml.rels><?xml version="1.0" encoding="UTF-8" standalone="yes"?>
<Relationships xmlns="http://schemas.openxmlformats.org/package/2006/relationships"><Relationship Id="rId3" Type="http://schemas.openxmlformats.org/officeDocument/2006/relationships/oleObject" Target="../embeddings/oleObject174.bin"/><Relationship Id="rId2" Type="http://schemas.openxmlformats.org/officeDocument/2006/relationships/slideLayout" Target="../slideLayouts/slideLayout7.xml"/><Relationship Id="rId1" Type="http://schemas.openxmlformats.org/officeDocument/2006/relationships/vmlDrawing" Target="../drawings/vmlDrawing63.vml"/><Relationship Id="rId4" Type="http://schemas.openxmlformats.org/officeDocument/2006/relationships/image" Target="../media/image171.wmf"/></Relationships>
</file>

<file path=ppt/slides/_rels/slide101.xml.rels><?xml version="1.0" encoding="UTF-8" standalone="yes"?>
<Relationships xmlns="http://schemas.openxmlformats.org/package/2006/relationships"><Relationship Id="rId8" Type="http://schemas.openxmlformats.org/officeDocument/2006/relationships/image" Target="../media/image174.wmf"/><Relationship Id="rId3" Type="http://schemas.openxmlformats.org/officeDocument/2006/relationships/oleObject" Target="../embeddings/oleObject175.bin"/><Relationship Id="rId7" Type="http://schemas.openxmlformats.org/officeDocument/2006/relationships/oleObject" Target="../embeddings/oleObject177.bin"/><Relationship Id="rId2" Type="http://schemas.openxmlformats.org/officeDocument/2006/relationships/slideLayout" Target="../slideLayouts/slideLayout7.xml"/><Relationship Id="rId1" Type="http://schemas.openxmlformats.org/officeDocument/2006/relationships/vmlDrawing" Target="../drawings/vmlDrawing64.vml"/><Relationship Id="rId6" Type="http://schemas.openxmlformats.org/officeDocument/2006/relationships/image" Target="../media/image173.wmf"/><Relationship Id="rId5" Type="http://schemas.openxmlformats.org/officeDocument/2006/relationships/oleObject" Target="../embeddings/oleObject176.bin"/><Relationship Id="rId4" Type="http://schemas.openxmlformats.org/officeDocument/2006/relationships/image" Target="../media/image172.wmf"/></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7.xml"/><Relationship Id="rId1" Type="http://schemas.openxmlformats.org/officeDocument/2006/relationships/vmlDrawing" Target="../drawings/vmlDrawing65.vml"/><Relationship Id="rId4" Type="http://schemas.openxmlformats.org/officeDocument/2006/relationships/image" Target="../media/image8.wmf"/></Relationships>
</file>

<file path=ppt/slides/_rels/slide104.xml.rels><?xml version="1.0" encoding="UTF-8" standalone="yes"?>
<Relationships xmlns="http://schemas.openxmlformats.org/package/2006/relationships"><Relationship Id="rId8" Type="http://schemas.openxmlformats.org/officeDocument/2006/relationships/image" Target="../media/image177.wmf"/><Relationship Id="rId3" Type="http://schemas.openxmlformats.org/officeDocument/2006/relationships/oleObject" Target="../embeddings/oleObject178.bin"/><Relationship Id="rId7" Type="http://schemas.openxmlformats.org/officeDocument/2006/relationships/oleObject" Target="../embeddings/oleObject180.bin"/><Relationship Id="rId2" Type="http://schemas.openxmlformats.org/officeDocument/2006/relationships/slideLayout" Target="../slideLayouts/slideLayout7.xml"/><Relationship Id="rId1" Type="http://schemas.openxmlformats.org/officeDocument/2006/relationships/vmlDrawing" Target="../drawings/vmlDrawing66.vml"/><Relationship Id="rId6" Type="http://schemas.openxmlformats.org/officeDocument/2006/relationships/image" Target="../media/image176.wmf"/><Relationship Id="rId5" Type="http://schemas.openxmlformats.org/officeDocument/2006/relationships/oleObject" Target="../embeddings/oleObject179.bin"/><Relationship Id="rId4" Type="http://schemas.openxmlformats.org/officeDocument/2006/relationships/image" Target="../media/image175.wmf"/></Relationships>
</file>

<file path=ppt/slides/_rels/slide105.xml.rels><?xml version="1.0" encoding="UTF-8" standalone="yes"?>
<Relationships xmlns="http://schemas.openxmlformats.org/package/2006/relationships"><Relationship Id="rId3" Type="http://schemas.openxmlformats.org/officeDocument/2006/relationships/oleObject" Target="../embeddings/oleObject181.bin"/><Relationship Id="rId2" Type="http://schemas.openxmlformats.org/officeDocument/2006/relationships/slideLayout" Target="../slideLayouts/slideLayout7.xml"/><Relationship Id="rId1" Type="http://schemas.openxmlformats.org/officeDocument/2006/relationships/vmlDrawing" Target="../drawings/vmlDrawing67.vml"/><Relationship Id="rId4" Type="http://schemas.openxmlformats.org/officeDocument/2006/relationships/image" Target="../media/image178.wmf"/></Relationships>
</file>

<file path=ppt/slides/_rels/slide106.xml.rels><?xml version="1.0" encoding="UTF-8" standalone="yes"?>
<Relationships xmlns="http://schemas.openxmlformats.org/package/2006/relationships"><Relationship Id="rId3" Type="http://schemas.openxmlformats.org/officeDocument/2006/relationships/oleObject" Target="../embeddings/oleObject182.bin"/><Relationship Id="rId2" Type="http://schemas.openxmlformats.org/officeDocument/2006/relationships/slideLayout" Target="../slideLayouts/slideLayout7.xml"/><Relationship Id="rId1" Type="http://schemas.openxmlformats.org/officeDocument/2006/relationships/vmlDrawing" Target="../drawings/vmlDrawing68.vml"/><Relationship Id="rId4" Type="http://schemas.openxmlformats.org/officeDocument/2006/relationships/image" Target="../media/image179.emf"/></Relationships>
</file>

<file path=ppt/slides/_rels/slide107.xml.rels><?xml version="1.0" encoding="UTF-8" standalone="yes"?>
<Relationships xmlns="http://schemas.openxmlformats.org/package/2006/relationships"><Relationship Id="rId3" Type="http://schemas.openxmlformats.org/officeDocument/2006/relationships/oleObject" Target="../embeddings/oleObject183.bin"/><Relationship Id="rId2" Type="http://schemas.openxmlformats.org/officeDocument/2006/relationships/slideLayout" Target="../slideLayouts/slideLayout7.xml"/><Relationship Id="rId1" Type="http://schemas.openxmlformats.org/officeDocument/2006/relationships/vmlDrawing" Target="../drawings/vmlDrawing69.vml"/><Relationship Id="rId4" Type="http://schemas.openxmlformats.org/officeDocument/2006/relationships/image" Target="../media/image7.wmf"/></Relationships>
</file>

<file path=ppt/slides/_rels/slide108.xml.rels><?xml version="1.0" encoding="UTF-8" standalone="yes"?>
<Relationships xmlns="http://schemas.openxmlformats.org/package/2006/relationships"><Relationship Id="rId3" Type="http://schemas.openxmlformats.org/officeDocument/2006/relationships/oleObject" Target="../embeddings/oleObject184.bin"/><Relationship Id="rId2" Type="http://schemas.openxmlformats.org/officeDocument/2006/relationships/slideLayout" Target="../slideLayouts/slideLayout7.xml"/><Relationship Id="rId1" Type="http://schemas.openxmlformats.org/officeDocument/2006/relationships/vmlDrawing" Target="../drawings/vmlDrawing70.vml"/><Relationship Id="rId4" Type="http://schemas.openxmlformats.org/officeDocument/2006/relationships/image" Target="../media/image180.wmf"/></Relationships>
</file>

<file path=ppt/slides/_rels/slide109.xml.rels><?xml version="1.0" encoding="UTF-8" standalone="yes"?>
<Relationships xmlns="http://schemas.openxmlformats.org/package/2006/relationships"><Relationship Id="rId2" Type="http://schemas.openxmlformats.org/officeDocument/2006/relationships/image" Target="../media/image181.wmf"/><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3" Type="http://schemas.openxmlformats.org/officeDocument/2006/relationships/oleObject" Target="../embeddings/oleObject185.bin"/><Relationship Id="rId2" Type="http://schemas.openxmlformats.org/officeDocument/2006/relationships/slideLayout" Target="../slideLayouts/slideLayout7.xml"/><Relationship Id="rId1" Type="http://schemas.openxmlformats.org/officeDocument/2006/relationships/vmlDrawing" Target="../drawings/vmlDrawing71.vml"/><Relationship Id="rId6" Type="http://schemas.openxmlformats.org/officeDocument/2006/relationships/image" Target="../media/image183.wmf"/><Relationship Id="rId5" Type="http://schemas.openxmlformats.org/officeDocument/2006/relationships/oleObject" Target="../embeddings/oleObject186.bin"/><Relationship Id="rId4" Type="http://schemas.openxmlformats.org/officeDocument/2006/relationships/image" Target="../media/image182.wmf"/></Relationships>
</file>

<file path=ppt/slides/_rels/slide112.xml.rels><?xml version="1.0" encoding="UTF-8" standalone="yes"?>
<Relationships xmlns="http://schemas.openxmlformats.org/package/2006/relationships"><Relationship Id="rId3" Type="http://schemas.openxmlformats.org/officeDocument/2006/relationships/oleObject" Target="../embeddings/oleObject187.bin"/><Relationship Id="rId2" Type="http://schemas.openxmlformats.org/officeDocument/2006/relationships/slideLayout" Target="../slideLayouts/slideLayout7.xml"/><Relationship Id="rId1" Type="http://schemas.openxmlformats.org/officeDocument/2006/relationships/vmlDrawing" Target="../drawings/vmlDrawing72.vml"/><Relationship Id="rId4" Type="http://schemas.openxmlformats.org/officeDocument/2006/relationships/image" Target="../media/image184.emf"/></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slide" Target="slide29.xml"/><Relationship Id="rId2" Type="http://schemas.openxmlformats.org/officeDocument/2006/relationships/slide" Target="slide2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slideLayout" Target="../slideLayouts/slideLayout2.xml"/><Relationship Id="rId1" Type="http://schemas.openxmlformats.org/officeDocument/2006/relationships/tags" Target="../tags/tag45.xml"/><Relationship Id="rId6" Type="http://schemas.microsoft.com/office/2007/relationships/hdphoto" Target="../media/hdphoto4.wdp"/><Relationship Id="rId5" Type="http://schemas.openxmlformats.org/officeDocument/2006/relationships/image" Target="../media/image186.png"/><Relationship Id="rId4" Type="http://schemas.microsoft.com/office/2007/relationships/hdphoto" Target="../media/hdphoto3.wdp"/></Relationships>
</file>

<file path=ppt/slides/_rels/slide116.xml.rels><?xml version="1.0" encoding="UTF-8" standalone="yes"?>
<Relationships xmlns="http://schemas.openxmlformats.org/package/2006/relationships"><Relationship Id="rId8" Type="http://schemas.openxmlformats.org/officeDocument/2006/relationships/image" Target="../media/image188.emf"/><Relationship Id="rId13" Type="http://schemas.openxmlformats.org/officeDocument/2006/relationships/hyperlink" Target="file:///O:\Documents\&#25945;&#23398;\&#30005;&#23376;&#30005;&#36335;&#22522;&#30784;\&#22312;&#29992;&#35838;&#20214;\&#26368;&#26032;&#33258;&#32534;\&#30005;&#23376;&#30005;&#36335;&#22522;&#30784;03-&#22120;&#20214;.pptx#-1,26,PowerPoint &#28436;&#31034;&#25991;&#31295;" TargetMode="External"/><Relationship Id="rId3" Type="http://schemas.openxmlformats.org/officeDocument/2006/relationships/slideLayout" Target="../slideLayouts/slideLayout6.xml"/><Relationship Id="rId7" Type="http://schemas.openxmlformats.org/officeDocument/2006/relationships/oleObject" Target="../embeddings/oleObject189.bin"/><Relationship Id="rId12" Type="http://schemas.openxmlformats.org/officeDocument/2006/relationships/image" Target="../media/image190.wmf"/><Relationship Id="rId2" Type="http://schemas.openxmlformats.org/officeDocument/2006/relationships/tags" Target="../tags/tag46.xml"/><Relationship Id="rId1" Type="http://schemas.openxmlformats.org/officeDocument/2006/relationships/vmlDrawing" Target="../drawings/vmlDrawing73.vml"/><Relationship Id="rId6" Type="http://schemas.openxmlformats.org/officeDocument/2006/relationships/image" Target="../media/image187.wmf"/><Relationship Id="rId11" Type="http://schemas.openxmlformats.org/officeDocument/2006/relationships/oleObject" Target="../embeddings/oleObject191.bin"/><Relationship Id="rId5" Type="http://schemas.openxmlformats.org/officeDocument/2006/relationships/oleObject" Target="../embeddings/oleObject188.bin"/><Relationship Id="rId10" Type="http://schemas.openxmlformats.org/officeDocument/2006/relationships/image" Target="../media/image189.emf"/><Relationship Id="rId4" Type="http://schemas.openxmlformats.org/officeDocument/2006/relationships/audio" Target="../media/audio1.wav"/><Relationship Id="rId9" Type="http://schemas.openxmlformats.org/officeDocument/2006/relationships/oleObject" Target="../embeddings/oleObject190.bin"/></Relationships>
</file>

<file path=ppt/slides/_rels/slide117.xml.rels><?xml version="1.0" encoding="UTF-8" standalone="yes"?>
<Relationships xmlns="http://schemas.openxmlformats.org/package/2006/relationships"><Relationship Id="rId8" Type="http://schemas.openxmlformats.org/officeDocument/2006/relationships/image" Target="../media/image192.emf"/><Relationship Id="rId3" Type="http://schemas.openxmlformats.org/officeDocument/2006/relationships/slideLayout" Target="../slideLayouts/slideLayout7.xml"/><Relationship Id="rId7" Type="http://schemas.openxmlformats.org/officeDocument/2006/relationships/oleObject" Target="../embeddings/oleObject193.bin"/><Relationship Id="rId2" Type="http://schemas.openxmlformats.org/officeDocument/2006/relationships/tags" Target="../tags/tag47.xml"/><Relationship Id="rId1" Type="http://schemas.openxmlformats.org/officeDocument/2006/relationships/vmlDrawing" Target="../drawings/vmlDrawing74.vml"/><Relationship Id="rId6" Type="http://schemas.openxmlformats.org/officeDocument/2006/relationships/image" Target="../media/image191.wmf"/><Relationship Id="rId5" Type="http://schemas.openxmlformats.org/officeDocument/2006/relationships/oleObject" Target="../embeddings/oleObject192.bin"/><Relationship Id="rId4" Type="http://schemas.openxmlformats.org/officeDocument/2006/relationships/audio" Target="../media/audio1.wav"/></Relationships>
</file>

<file path=ppt/slides/_rels/slide118.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48.xml"/><Relationship Id="rId1" Type="http://schemas.openxmlformats.org/officeDocument/2006/relationships/vmlDrawing" Target="../drawings/vmlDrawing75.vml"/><Relationship Id="rId5" Type="http://schemas.openxmlformats.org/officeDocument/2006/relationships/image" Target="../media/image193.wmf"/><Relationship Id="rId4" Type="http://schemas.openxmlformats.org/officeDocument/2006/relationships/oleObject" Target="../embeddings/oleObject194.bin"/></Relationships>
</file>

<file path=ppt/slides/_rels/slide119.xml.rels><?xml version="1.0" encoding="UTF-8" standalone="yes"?>
<Relationships xmlns="http://schemas.openxmlformats.org/package/2006/relationships"><Relationship Id="rId8" Type="http://schemas.openxmlformats.org/officeDocument/2006/relationships/oleObject" Target="../embeddings/oleObject197.bin"/><Relationship Id="rId3" Type="http://schemas.openxmlformats.org/officeDocument/2006/relationships/slideLayout" Target="../slideLayouts/slideLayout6.xml"/><Relationship Id="rId7" Type="http://schemas.openxmlformats.org/officeDocument/2006/relationships/image" Target="../media/image195.emf"/><Relationship Id="rId2" Type="http://schemas.openxmlformats.org/officeDocument/2006/relationships/tags" Target="../tags/tag49.xml"/><Relationship Id="rId1" Type="http://schemas.openxmlformats.org/officeDocument/2006/relationships/vmlDrawing" Target="../drawings/vmlDrawing76.vml"/><Relationship Id="rId6" Type="http://schemas.openxmlformats.org/officeDocument/2006/relationships/oleObject" Target="../embeddings/oleObject196.bin"/><Relationship Id="rId5" Type="http://schemas.openxmlformats.org/officeDocument/2006/relationships/image" Target="../media/image194.wmf"/><Relationship Id="rId4" Type="http://schemas.openxmlformats.org/officeDocument/2006/relationships/oleObject" Target="../embeddings/oleObject195.bin"/><Relationship Id="rId9" Type="http://schemas.openxmlformats.org/officeDocument/2006/relationships/image" Target="../media/image196.emf"/></Relationships>
</file>

<file path=ppt/slides/_rels/slide120.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tags" Target="../tags/tag50.xml"/><Relationship Id="rId1" Type="http://schemas.openxmlformats.org/officeDocument/2006/relationships/vmlDrawing" Target="../drawings/vmlDrawing77.vml"/><Relationship Id="rId6" Type="http://schemas.openxmlformats.org/officeDocument/2006/relationships/image" Target="../media/image197.png"/><Relationship Id="rId5" Type="http://schemas.openxmlformats.org/officeDocument/2006/relationships/oleObject" Target="../embeddings/oleObject198.bin"/><Relationship Id="rId4" Type="http://schemas.openxmlformats.org/officeDocument/2006/relationships/audio" Target="../media/audio1.wav"/></Relationships>
</file>

<file path=ppt/slides/_rels/slide121.xml.rels><?xml version="1.0" encoding="UTF-8" standalone="yes"?>
<Relationships xmlns="http://schemas.openxmlformats.org/package/2006/relationships"><Relationship Id="rId3" Type="http://schemas.openxmlformats.org/officeDocument/2006/relationships/slide" Target="slide22.xml"/><Relationship Id="rId2" Type="http://schemas.openxmlformats.org/officeDocument/2006/relationships/slide" Target="slide7.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78.vml"/><Relationship Id="rId5" Type="http://schemas.openxmlformats.org/officeDocument/2006/relationships/image" Target="../media/image198.wmf"/><Relationship Id="rId4" Type="http://schemas.openxmlformats.org/officeDocument/2006/relationships/oleObject" Target="../embeddings/oleObject199.bin"/></Relationships>
</file>

<file path=ppt/slides/_rels/slide125.xml.rels><?xml version="1.0" encoding="UTF-8" standalone="yes"?>
<Relationships xmlns="http://schemas.openxmlformats.org/package/2006/relationships"><Relationship Id="rId8" Type="http://schemas.openxmlformats.org/officeDocument/2006/relationships/image" Target="../media/image200.wmf"/><Relationship Id="rId3" Type="http://schemas.openxmlformats.org/officeDocument/2006/relationships/notesSlide" Target="../notesSlides/notesSlide13.xml"/><Relationship Id="rId7" Type="http://schemas.openxmlformats.org/officeDocument/2006/relationships/oleObject" Target="../embeddings/oleObject201.bin"/><Relationship Id="rId2" Type="http://schemas.openxmlformats.org/officeDocument/2006/relationships/slideLayout" Target="../slideLayouts/slideLayout7.xml"/><Relationship Id="rId1" Type="http://schemas.openxmlformats.org/officeDocument/2006/relationships/vmlDrawing" Target="../drawings/vmlDrawing79.vml"/><Relationship Id="rId6" Type="http://schemas.openxmlformats.org/officeDocument/2006/relationships/image" Target="../media/image199.wmf"/><Relationship Id="rId5" Type="http://schemas.openxmlformats.org/officeDocument/2006/relationships/oleObject" Target="../embeddings/oleObject200.bin"/><Relationship Id="rId10" Type="http://schemas.openxmlformats.org/officeDocument/2006/relationships/image" Target="../media/image201.wmf"/><Relationship Id="rId4" Type="http://schemas.openxmlformats.org/officeDocument/2006/relationships/audio" Target="../media/audio1.wav"/><Relationship Id="rId9" Type="http://schemas.openxmlformats.org/officeDocument/2006/relationships/oleObject" Target="../embeddings/oleObject202.bin"/></Relationships>
</file>

<file path=ppt/slides/_rels/slide126.xml.rels><?xml version="1.0" encoding="UTF-8" standalone="yes"?>
<Relationships xmlns="http://schemas.openxmlformats.org/package/2006/relationships"><Relationship Id="rId3" Type="http://schemas.openxmlformats.org/officeDocument/2006/relationships/oleObject" Target="../embeddings/oleObject203.bin"/><Relationship Id="rId7" Type="http://schemas.openxmlformats.org/officeDocument/2006/relationships/oleObject" Target="../embeddings/oleObject205.bin"/><Relationship Id="rId2" Type="http://schemas.openxmlformats.org/officeDocument/2006/relationships/slideLayout" Target="../slideLayouts/slideLayout2.xml"/><Relationship Id="rId1" Type="http://schemas.openxmlformats.org/officeDocument/2006/relationships/vmlDrawing" Target="../drawings/vmlDrawing80.vml"/><Relationship Id="rId6" Type="http://schemas.openxmlformats.org/officeDocument/2006/relationships/image" Target="../media/image203.wmf"/><Relationship Id="rId5" Type="http://schemas.openxmlformats.org/officeDocument/2006/relationships/oleObject" Target="../embeddings/oleObject204.bin"/><Relationship Id="rId4" Type="http://schemas.openxmlformats.org/officeDocument/2006/relationships/image" Target="../media/image202.wmf"/></Relationships>
</file>

<file path=ppt/slides/_rels/slide127.xml.rels><?xml version="1.0" encoding="UTF-8" standalone="yes"?>
<Relationships xmlns="http://schemas.openxmlformats.org/package/2006/relationships"><Relationship Id="rId8" Type="http://schemas.openxmlformats.org/officeDocument/2006/relationships/oleObject" Target="../embeddings/oleObject208.bin"/><Relationship Id="rId3" Type="http://schemas.openxmlformats.org/officeDocument/2006/relationships/audio" Target="../media/audio1.wav"/><Relationship Id="rId7" Type="http://schemas.openxmlformats.org/officeDocument/2006/relationships/image" Target="../media/image205.wmf"/><Relationship Id="rId2" Type="http://schemas.openxmlformats.org/officeDocument/2006/relationships/slideLayout" Target="../slideLayouts/slideLayout7.xml"/><Relationship Id="rId1" Type="http://schemas.openxmlformats.org/officeDocument/2006/relationships/vmlDrawing" Target="../drawings/vmlDrawing81.vml"/><Relationship Id="rId6" Type="http://schemas.openxmlformats.org/officeDocument/2006/relationships/oleObject" Target="../embeddings/oleObject207.bin"/><Relationship Id="rId5" Type="http://schemas.openxmlformats.org/officeDocument/2006/relationships/image" Target="../media/image204.wmf"/><Relationship Id="rId10" Type="http://schemas.openxmlformats.org/officeDocument/2006/relationships/oleObject" Target="../embeddings/oleObject209.bin"/><Relationship Id="rId4" Type="http://schemas.openxmlformats.org/officeDocument/2006/relationships/oleObject" Target="../embeddings/oleObject206.bin"/><Relationship Id="rId9" Type="http://schemas.openxmlformats.org/officeDocument/2006/relationships/image" Target="../media/image203.wmf"/></Relationships>
</file>

<file path=ppt/slides/_rels/slide128.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3" Type="http://schemas.openxmlformats.org/officeDocument/2006/relationships/oleObject" Target="../embeddings/oleObject210.bin"/><Relationship Id="rId2" Type="http://schemas.openxmlformats.org/officeDocument/2006/relationships/slideLayout" Target="../slideLayouts/slideLayout2.xml"/><Relationship Id="rId1" Type="http://schemas.openxmlformats.org/officeDocument/2006/relationships/vmlDrawing" Target="../drawings/vmlDrawing82.vml"/><Relationship Id="rId4" Type="http://schemas.openxmlformats.org/officeDocument/2006/relationships/image" Target="../media/image206.wmf"/></Relationships>
</file>

<file path=ppt/slides/_rels/slide13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83.vml"/><Relationship Id="rId6" Type="http://schemas.openxmlformats.org/officeDocument/2006/relationships/hyperlink" Target="../../PLD/ch6-1.pps#-1,1,&#27809;&#26377;&#24187;&#28783;&#29255;&#26631;&#39064;" TargetMode="External"/><Relationship Id="rId5" Type="http://schemas.openxmlformats.org/officeDocument/2006/relationships/image" Target="../media/image207.emf"/><Relationship Id="rId4" Type="http://schemas.openxmlformats.org/officeDocument/2006/relationships/oleObject" Target="../embeddings/oleObject211.bin"/></Relationships>
</file>

<file path=ppt/slides/_rels/slide13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84.vml"/><Relationship Id="rId6" Type="http://schemas.openxmlformats.org/officeDocument/2006/relationships/oleObject" Target="../embeddings/oleObject213.bin"/><Relationship Id="rId5" Type="http://schemas.openxmlformats.org/officeDocument/2006/relationships/image" Target="../media/image207.emf"/><Relationship Id="rId4" Type="http://schemas.openxmlformats.org/officeDocument/2006/relationships/oleObject" Target="../embeddings/oleObject212.bin"/></Relationships>
</file>

<file path=ppt/slides/_rels/slide133.xml.rels><?xml version="1.0" encoding="UTF-8" standalone="yes"?>
<Relationships xmlns="http://schemas.openxmlformats.org/package/2006/relationships"><Relationship Id="rId3" Type="http://schemas.openxmlformats.org/officeDocument/2006/relationships/oleObject" Target="../embeddings/oleObject214.bin"/><Relationship Id="rId2" Type="http://schemas.openxmlformats.org/officeDocument/2006/relationships/slideLayout" Target="../slideLayouts/slideLayout2.xml"/><Relationship Id="rId1" Type="http://schemas.openxmlformats.org/officeDocument/2006/relationships/vmlDrawing" Target="../drawings/vmlDrawing85.vml"/><Relationship Id="rId4" Type="http://schemas.openxmlformats.org/officeDocument/2006/relationships/image" Target="../media/image208.wmf"/></Relationships>
</file>

<file path=ppt/slides/_rels/slide134.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03.wmf"/><Relationship Id="rId2" Type="http://schemas.openxmlformats.org/officeDocument/2006/relationships/slideLayout" Target="../slideLayouts/slideLayout7.xml"/><Relationship Id="rId1" Type="http://schemas.openxmlformats.org/officeDocument/2006/relationships/vmlDrawing" Target="../drawings/vmlDrawing86.vml"/><Relationship Id="rId6" Type="http://schemas.openxmlformats.org/officeDocument/2006/relationships/oleObject" Target="../embeddings/oleObject216.bin"/><Relationship Id="rId5" Type="http://schemas.openxmlformats.org/officeDocument/2006/relationships/image" Target="../media/image209.wmf"/><Relationship Id="rId4" Type="http://schemas.openxmlformats.org/officeDocument/2006/relationships/oleObject" Target="../embeddings/oleObject215.bin"/></Relationships>
</file>

<file path=ppt/slides/_rels/slide135.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03.wmf"/><Relationship Id="rId2" Type="http://schemas.openxmlformats.org/officeDocument/2006/relationships/slideLayout" Target="../slideLayouts/slideLayout7.xml"/><Relationship Id="rId1" Type="http://schemas.openxmlformats.org/officeDocument/2006/relationships/vmlDrawing" Target="../drawings/vmlDrawing87.vml"/><Relationship Id="rId6" Type="http://schemas.openxmlformats.org/officeDocument/2006/relationships/oleObject" Target="../embeddings/oleObject218.bin"/><Relationship Id="rId5" Type="http://schemas.openxmlformats.org/officeDocument/2006/relationships/image" Target="../media/image210.wmf"/><Relationship Id="rId4" Type="http://schemas.openxmlformats.org/officeDocument/2006/relationships/oleObject" Target="../embeddings/oleObject217.bin"/></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8" Type="http://schemas.openxmlformats.org/officeDocument/2006/relationships/oleObject" Target="../embeddings/oleObject221.bin"/><Relationship Id="rId3" Type="http://schemas.openxmlformats.org/officeDocument/2006/relationships/audio" Target="../media/audio1.wav"/><Relationship Id="rId7" Type="http://schemas.openxmlformats.org/officeDocument/2006/relationships/image" Target="../media/image212.wmf"/><Relationship Id="rId2" Type="http://schemas.openxmlformats.org/officeDocument/2006/relationships/slideLayout" Target="../slideLayouts/slideLayout7.xml"/><Relationship Id="rId1" Type="http://schemas.openxmlformats.org/officeDocument/2006/relationships/vmlDrawing" Target="../drawings/vmlDrawing88.vml"/><Relationship Id="rId6" Type="http://schemas.openxmlformats.org/officeDocument/2006/relationships/oleObject" Target="../embeddings/oleObject220.bin"/><Relationship Id="rId5" Type="http://schemas.openxmlformats.org/officeDocument/2006/relationships/image" Target="../media/image211.wmf"/><Relationship Id="rId4" Type="http://schemas.openxmlformats.org/officeDocument/2006/relationships/oleObject" Target="../embeddings/oleObject219.bin"/><Relationship Id="rId9" Type="http://schemas.openxmlformats.org/officeDocument/2006/relationships/image" Target="../media/image213.wmf"/></Relationships>
</file>

<file path=ppt/slides/_rels/slide13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89.vml"/><Relationship Id="rId5" Type="http://schemas.openxmlformats.org/officeDocument/2006/relationships/image" Target="../media/image214.wmf"/><Relationship Id="rId4" Type="http://schemas.openxmlformats.org/officeDocument/2006/relationships/oleObject" Target="../embeddings/oleObject222.bin"/></Relationships>
</file>

<file path=ppt/slides/_rels/slide140.xml.rels><?xml version="1.0" encoding="UTF-8" standalone="yes"?>
<Relationships xmlns="http://schemas.openxmlformats.org/package/2006/relationships"><Relationship Id="rId8" Type="http://schemas.openxmlformats.org/officeDocument/2006/relationships/image" Target="../media/image214.wmf"/><Relationship Id="rId3" Type="http://schemas.openxmlformats.org/officeDocument/2006/relationships/notesSlide" Target="../notesSlides/notesSlide16.xml"/><Relationship Id="rId7" Type="http://schemas.openxmlformats.org/officeDocument/2006/relationships/oleObject" Target="../embeddings/oleObject224.bin"/><Relationship Id="rId2" Type="http://schemas.openxmlformats.org/officeDocument/2006/relationships/slideLayout" Target="../slideLayouts/slideLayout7.xml"/><Relationship Id="rId1" Type="http://schemas.openxmlformats.org/officeDocument/2006/relationships/vmlDrawing" Target="../drawings/vmlDrawing90.vml"/><Relationship Id="rId6" Type="http://schemas.openxmlformats.org/officeDocument/2006/relationships/image" Target="../media/image215.wmf"/><Relationship Id="rId5" Type="http://schemas.openxmlformats.org/officeDocument/2006/relationships/oleObject" Target="../embeddings/oleObject223.bin"/><Relationship Id="rId4" Type="http://schemas.openxmlformats.org/officeDocument/2006/relationships/audio" Target="../media/audio1.wav"/><Relationship Id="rId9" Type="http://schemas.openxmlformats.org/officeDocument/2006/relationships/hyperlink" Target="../../PLD/2.1.ppt" TargetMode="External"/></Relationships>
</file>

<file path=ppt/slides/_rels/slide141.xml.rels><?xml version="1.0" encoding="UTF-8" standalone="yes"?>
<Relationships xmlns="http://schemas.openxmlformats.org/package/2006/relationships"><Relationship Id="rId8" Type="http://schemas.openxmlformats.org/officeDocument/2006/relationships/oleObject" Target="../embeddings/oleObject227.bin"/><Relationship Id="rId13" Type="http://schemas.openxmlformats.org/officeDocument/2006/relationships/oleObject" Target="../embeddings/oleObject230.bin"/><Relationship Id="rId3" Type="http://schemas.openxmlformats.org/officeDocument/2006/relationships/audio" Target="../media/audio1.wav"/><Relationship Id="rId7" Type="http://schemas.openxmlformats.org/officeDocument/2006/relationships/image" Target="../media/image217.wmf"/><Relationship Id="rId12" Type="http://schemas.openxmlformats.org/officeDocument/2006/relationships/image" Target="../media/image219.wmf"/><Relationship Id="rId2" Type="http://schemas.openxmlformats.org/officeDocument/2006/relationships/slideLayout" Target="../slideLayouts/slideLayout7.xml"/><Relationship Id="rId16" Type="http://schemas.openxmlformats.org/officeDocument/2006/relationships/image" Target="../media/image221.wmf"/><Relationship Id="rId1" Type="http://schemas.openxmlformats.org/officeDocument/2006/relationships/vmlDrawing" Target="../drawings/vmlDrawing91.vml"/><Relationship Id="rId6" Type="http://schemas.openxmlformats.org/officeDocument/2006/relationships/oleObject" Target="../embeddings/oleObject226.bin"/><Relationship Id="rId11" Type="http://schemas.openxmlformats.org/officeDocument/2006/relationships/oleObject" Target="../embeddings/oleObject229.bin"/><Relationship Id="rId5" Type="http://schemas.openxmlformats.org/officeDocument/2006/relationships/image" Target="../media/image216.wmf"/><Relationship Id="rId15" Type="http://schemas.openxmlformats.org/officeDocument/2006/relationships/oleObject" Target="../embeddings/oleObject231.bin"/><Relationship Id="rId10" Type="http://schemas.openxmlformats.org/officeDocument/2006/relationships/image" Target="../media/image218.wmf"/><Relationship Id="rId4" Type="http://schemas.openxmlformats.org/officeDocument/2006/relationships/oleObject" Target="../embeddings/oleObject225.bin"/><Relationship Id="rId9" Type="http://schemas.openxmlformats.org/officeDocument/2006/relationships/oleObject" Target="../embeddings/oleObject228.bin"/><Relationship Id="rId14" Type="http://schemas.openxmlformats.org/officeDocument/2006/relationships/image" Target="../media/image220.wmf"/></Relationships>
</file>

<file path=ppt/slides/_rels/slide14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222.png"/></Relationships>
</file>

<file path=ppt/slides/_rels/slide143.xml.rels><?xml version="1.0" encoding="UTF-8" standalone="yes"?>
<Relationships xmlns="http://schemas.openxmlformats.org/package/2006/relationships"><Relationship Id="rId2" Type="http://schemas.openxmlformats.org/officeDocument/2006/relationships/slide" Target="slide26.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92.vml"/><Relationship Id="rId5" Type="http://schemas.openxmlformats.org/officeDocument/2006/relationships/image" Target="../media/image223.wmf"/><Relationship Id="rId4" Type="http://schemas.openxmlformats.org/officeDocument/2006/relationships/oleObject" Target="../embeddings/oleObject232.bin"/></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3" Type="http://schemas.openxmlformats.org/officeDocument/2006/relationships/oleObject" Target="../embeddings/oleObject233.bin"/><Relationship Id="rId2" Type="http://schemas.openxmlformats.org/officeDocument/2006/relationships/slideLayout" Target="../slideLayouts/slideLayout7.xml"/><Relationship Id="rId1" Type="http://schemas.openxmlformats.org/officeDocument/2006/relationships/vmlDrawing" Target="../drawings/vmlDrawing93.vml"/><Relationship Id="rId4" Type="http://schemas.openxmlformats.org/officeDocument/2006/relationships/image" Target="../media/image224.emf"/></Relationships>
</file>

<file path=ppt/slides/_rels/slide154.xml.rels><?xml version="1.0" encoding="UTF-8" standalone="yes"?>
<Relationships xmlns="http://schemas.openxmlformats.org/package/2006/relationships"><Relationship Id="rId3" Type="http://schemas.openxmlformats.org/officeDocument/2006/relationships/oleObject" Target="../embeddings/oleObject234.bin"/><Relationship Id="rId2" Type="http://schemas.openxmlformats.org/officeDocument/2006/relationships/slideLayout" Target="../slideLayouts/slideLayout7.xml"/><Relationship Id="rId1" Type="http://schemas.openxmlformats.org/officeDocument/2006/relationships/vmlDrawing" Target="../drawings/vmlDrawing94.vml"/><Relationship Id="rId4" Type="http://schemas.openxmlformats.org/officeDocument/2006/relationships/image" Target="../media/image225.wmf"/></Relationships>
</file>

<file path=ppt/slides/_rels/slide155.xml.rels><?xml version="1.0" encoding="UTF-8" standalone="yes"?>
<Relationships xmlns="http://schemas.openxmlformats.org/package/2006/relationships"><Relationship Id="rId3" Type="http://schemas.openxmlformats.org/officeDocument/2006/relationships/oleObject" Target="../embeddings/oleObject235.bin"/><Relationship Id="rId2" Type="http://schemas.openxmlformats.org/officeDocument/2006/relationships/slideLayout" Target="../slideLayouts/slideLayout7.xml"/><Relationship Id="rId1" Type="http://schemas.openxmlformats.org/officeDocument/2006/relationships/vmlDrawing" Target="../drawings/vmlDrawing95.vml"/><Relationship Id="rId4" Type="http://schemas.openxmlformats.org/officeDocument/2006/relationships/image" Target="../media/image226.wmf"/></Relationships>
</file>

<file path=ppt/slides/_rels/slide156.xml.rels><?xml version="1.0" encoding="UTF-8" standalone="yes"?>
<Relationships xmlns="http://schemas.openxmlformats.org/package/2006/relationships"><Relationship Id="rId3" Type="http://schemas.openxmlformats.org/officeDocument/2006/relationships/oleObject" Target="../embeddings/oleObject236.bin"/><Relationship Id="rId2" Type="http://schemas.openxmlformats.org/officeDocument/2006/relationships/slideLayout" Target="../slideLayouts/slideLayout7.xml"/><Relationship Id="rId1" Type="http://schemas.openxmlformats.org/officeDocument/2006/relationships/vmlDrawing" Target="../drawings/vmlDrawing96.vml"/><Relationship Id="rId4" Type="http://schemas.openxmlformats.org/officeDocument/2006/relationships/image" Target="../media/image227.wmf"/></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8" Type="http://schemas.openxmlformats.org/officeDocument/2006/relationships/oleObject" Target="../embeddings/oleObject239.bin"/><Relationship Id="rId13" Type="http://schemas.openxmlformats.org/officeDocument/2006/relationships/image" Target="../media/image232.wmf"/><Relationship Id="rId18" Type="http://schemas.openxmlformats.org/officeDocument/2006/relationships/oleObject" Target="../embeddings/oleObject245.bin"/><Relationship Id="rId3" Type="http://schemas.openxmlformats.org/officeDocument/2006/relationships/audio" Target="../media/audio1.wav"/><Relationship Id="rId7" Type="http://schemas.openxmlformats.org/officeDocument/2006/relationships/image" Target="../media/image229.wmf"/><Relationship Id="rId12" Type="http://schemas.openxmlformats.org/officeDocument/2006/relationships/oleObject" Target="../embeddings/oleObject241.bin"/><Relationship Id="rId17" Type="http://schemas.openxmlformats.org/officeDocument/2006/relationships/oleObject" Target="../embeddings/oleObject244.bin"/><Relationship Id="rId2" Type="http://schemas.openxmlformats.org/officeDocument/2006/relationships/slideLayout" Target="../slideLayouts/slideLayout7.xml"/><Relationship Id="rId16" Type="http://schemas.openxmlformats.org/officeDocument/2006/relationships/oleObject" Target="../embeddings/oleObject243.bin"/><Relationship Id="rId1" Type="http://schemas.openxmlformats.org/officeDocument/2006/relationships/vmlDrawing" Target="../drawings/vmlDrawing97.vml"/><Relationship Id="rId6" Type="http://schemas.openxmlformats.org/officeDocument/2006/relationships/oleObject" Target="../embeddings/oleObject238.bin"/><Relationship Id="rId11" Type="http://schemas.openxmlformats.org/officeDocument/2006/relationships/image" Target="../media/image231.wmf"/><Relationship Id="rId5" Type="http://schemas.openxmlformats.org/officeDocument/2006/relationships/image" Target="../media/image228.wmf"/><Relationship Id="rId15" Type="http://schemas.openxmlformats.org/officeDocument/2006/relationships/image" Target="../media/image203.wmf"/><Relationship Id="rId10" Type="http://schemas.openxmlformats.org/officeDocument/2006/relationships/oleObject" Target="../embeddings/oleObject240.bin"/><Relationship Id="rId4" Type="http://schemas.openxmlformats.org/officeDocument/2006/relationships/oleObject" Target="../embeddings/oleObject237.bin"/><Relationship Id="rId9" Type="http://schemas.openxmlformats.org/officeDocument/2006/relationships/image" Target="../media/image230.wmf"/><Relationship Id="rId14" Type="http://schemas.openxmlformats.org/officeDocument/2006/relationships/oleObject" Target="../embeddings/oleObject242.bin"/></Relationships>
</file>

<file path=ppt/slides/_rels/slide159.xml.rels><?xml version="1.0" encoding="UTF-8" standalone="yes"?>
<Relationships xmlns="http://schemas.openxmlformats.org/package/2006/relationships"><Relationship Id="rId8" Type="http://schemas.openxmlformats.org/officeDocument/2006/relationships/oleObject" Target="../embeddings/oleObject248.bin"/><Relationship Id="rId3" Type="http://schemas.openxmlformats.org/officeDocument/2006/relationships/audio" Target="../media/audio1.wav"/><Relationship Id="rId7" Type="http://schemas.openxmlformats.org/officeDocument/2006/relationships/image" Target="../media/image205.wmf"/><Relationship Id="rId2" Type="http://schemas.openxmlformats.org/officeDocument/2006/relationships/slideLayout" Target="../slideLayouts/slideLayout7.xml"/><Relationship Id="rId1" Type="http://schemas.openxmlformats.org/officeDocument/2006/relationships/vmlDrawing" Target="../drawings/vmlDrawing98.vml"/><Relationship Id="rId6" Type="http://schemas.openxmlformats.org/officeDocument/2006/relationships/oleObject" Target="../embeddings/oleObject247.bin"/><Relationship Id="rId5" Type="http://schemas.openxmlformats.org/officeDocument/2006/relationships/image" Target="../media/image204.wmf"/><Relationship Id="rId10" Type="http://schemas.openxmlformats.org/officeDocument/2006/relationships/oleObject" Target="../embeddings/oleObject249.bin"/><Relationship Id="rId4" Type="http://schemas.openxmlformats.org/officeDocument/2006/relationships/oleObject" Target="../embeddings/oleObject246.bin"/><Relationship Id="rId9" Type="http://schemas.openxmlformats.org/officeDocument/2006/relationships/image" Target="../media/image203.wmf"/></Relationships>
</file>

<file path=ppt/slides/_rels/slide16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3" Type="http://schemas.openxmlformats.org/officeDocument/2006/relationships/oleObject" Target="../embeddings/oleObject250.bin"/><Relationship Id="rId2" Type="http://schemas.openxmlformats.org/officeDocument/2006/relationships/slideLayout" Target="../slideLayouts/slideLayout2.xml"/><Relationship Id="rId1" Type="http://schemas.openxmlformats.org/officeDocument/2006/relationships/vmlDrawing" Target="../drawings/vmlDrawing99.vml"/><Relationship Id="rId4" Type="http://schemas.openxmlformats.org/officeDocument/2006/relationships/image" Target="../media/image206.wmf"/></Relationships>
</file>

<file path=ppt/slides/_rels/slide16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100.vml"/><Relationship Id="rId6" Type="http://schemas.openxmlformats.org/officeDocument/2006/relationships/hyperlink" Target="../../PLD/ch6-1.pps#-1,1,&#27809;&#26377;&#24187;&#28783;&#29255;&#26631;&#39064;" TargetMode="External"/><Relationship Id="rId5" Type="http://schemas.openxmlformats.org/officeDocument/2006/relationships/image" Target="../media/image207.emf"/><Relationship Id="rId4" Type="http://schemas.openxmlformats.org/officeDocument/2006/relationships/oleObject" Target="../embeddings/oleObject251.bin"/></Relationships>
</file>

<file path=ppt/slides/_rels/slide164.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101.vml"/><Relationship Id="rId6" Type="http://schemas.openxmlformats.org/officeDocument/2006/relationships/oleObject" Target="../embeddings/oleObject253.bin"/><Relationship Id="rId5" Type="http://schemas.openxmlformats.org/officeDocument/2006/relationships/image" Target="../media/image207.emf"/><Relationship Id="rId4" Type="http://schemas.openxmlformats.org/officeDocument/2006/relationships/oleObject" Target="../embeddings/oleObject252.bin"/></Relationships>
</file>

<file path=ppt/slides/_rels/slide165.xml.rels><?xml version="1.0" encoding="UTF-8" standalone="yes"?>
<Relationships xmlns="http://schemas.openxmlformats.org/package/2006/relationships"><Relationship Id="rId3" Type="http://schemas.openxmlformats.org/officeDocument/2006/relationships/oleObject" Target="../embeddings/oleObject254.bin"/><Relationship Id="rId2" Type="http://schemas.openxmlformats.org/officeDocument/2006/relationships/slideLayout" Target="../slideLayouts/slideLayout2.xml"/><Relationship Id="rId1" Type="http://schemas.openxmlformats.org/officeDocument/2006/relationships/vmlDrawing" Target="../drawings/vmlDrawing102.vml"/><Relationship Id="rId4" Type="http://schemas.openxmlformats.org/officeDocument/2006/relationships/image" Target="../media/image208.wmf"/></Relationships>
</file>

<file path=ppt/slides/_rels/slide166.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03.wmf"/><Relationship Id="rId2" Type="http://schemas.openxmlformats.org/officeDocument/2006/relationships/slideLayout" Target="../slideLayouts/slideLayout7.xml"/><Relationship Id="rId1" Type="http://schemas.openxmlformats.org/officeDocument/2006/relationships/vmlDrawing" Target="../drawings/vmlDrawing103.vml"/><Relationship Id="rId6" Type="http://schemas.openxmlformats.org/officeDocument/2006/relationships/oleObject" Target="../embeddings/oleObject256.bin"/><Relationship Id="rId5" Type="http://schemas.openxmlformats.org/officeDocument/2006/relationships/image" Target="../media/image209.wmf"/><Relationship Id="rId4" Type="http://schemas.openxmlformats.org/officeDocument/2006/relationships/oleObject" Target="../embeddings/oleObject255.bin"/></Relationships>
</file>

<file path=ppt/slides/_rels/slide167.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203.wmf"/><Relationship Id="rId2" Type="http://schemas.openxmlformats.org/officeDocument/2006/relationships/slideLayout" Target="../slideLayouts/slideLayout7.xml"/><Relationship Id="rId1" Type="http://schemas.openxmlformats.org/officeDocument/2006/relationships/vmlDrawing" Target="../drawings/vmlDrawing104.vml"/><Relationship Id="rId6" Type="http://schemas.openxmlformats.org/officeDocument/2006/relationships/oleObject" Target="../embeddings/oleObject258.bin"/><Relationship Id="rId5" Type="http://schemas.openxmlformats.org/officeDocument/2006/relationships/image" Target="../media/image210.wmf"/><Relationship Id="rId4" Type="http://schemas.openxmlformats.org/officeDocument/2006/relationships/oleObject" Target="../embeddings/oleObject257.bin"/></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8" Type="http://schemas.openxmlformats.org/officeDocument/2006/relationships/oleObject" Target="../embeddings/oleObject261.bin"/><Relationship Id="rId3" Type="http://schemas.openxmlformats.org/officeDocument/2006/relationships/audio" Target="../media/audio1.wav"/><Relationship Id="rId7" Type="http://schemas.openxmlformats.org/officeDocument/2006/relationships/image" Target="../media/image212.wmf"/><Relationship Id="rId2" Type="http://schemas.openxmlformats.org/officeDocument/2006/relationships/slideLayout" Target="../slideLayouts/slideLayout7.xml"/><Relationship Id="rId1" Type="http://schemas.openxmlformats.org/officeDocument/2006/relationships/vmlDrawing" Target="../drawings/vmlDrawing105.vml"/><Relationship Id="rId6" Type="http://schemas.openxmlformats.org/officeDocument/2006/relationships/oleObject" Target="../embeddings/oleObject260.bin"/><Relationship Id="rId5" Type="http://schemas.openxmlformats.org/officeDocument/2006/relationships/image" Target="../media/image211.wmf"/><Relationship Id="rId4" Type="http://schemas.openxmlformats.org/officeDocument/2006/relationships/oleObject" Target="../embeddings/oleObject259.bin"/><Relationship Id="rId9" Type="http://schemas.openxmlformats.org/officeDocument/2006/relationships/image" Target="../media/image213.wmf"/></Relationships>
</file>

<file path=ppt/slides/_rels/slide17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7.xml"/><Relationship Id="rId1" Type="http://schemas.openxmlformats.org/officeDocument/2006/relationships/vmlDrawing" Target="../drawings/vmlDrawing106.vml"/><Relationship Id="rId5" Type="http://schemas.openxmlformats.org/officeDocument/2006/relationships/image" Target="../media/image214.wmf"/><Relationship Id="rId4" Type="http://schemas.openxmlformats.org/officeDocument/2006/relationships/oleObject" Target="../embeddings/oleObject262.bin"/></Relationships>
</file>

<file path=ppt/slides/_rels/slide172.xml.rels><?xml version="1.0" encoding="UTF-8" standalone="yes"?>
<Relationships xmlns="http://schemas.openxmlformats.org/package/2006/relationships"><Relationship Id="rId8" Type="http://schemas.openxmlformats.org/officeDocument/2006/relationships/image" Target="../media/image214.wmf"/><Relationship Id="rId3" Type="http://schemas.openxmlformats.org/officeDocument/2006/relationships/notesSlide" Target="../notesSlides/notesSlide20.xml"/><Relationship Id="rId7" Type="http://schemas.openxmlformats.org/officeDocument/2006/relationships/oleObject" Target="../embeddings/oleObject264.bin"/><Relationship Id="rId2" Type="http://schemas.openxmlformats.org/officeDocument/2006/relationships/slideLayout" Target="../slideLayouts/slideLayout7.xml"/><Relationship Id="rId1" Type="http://schemas.openxmlformats.org/officeDocument/2006/relationships/vmlDrawing" Target="../drawings/vmlDrawing107.vml"/><Relationship Id="rId6" Type="http://schemas.openxmlformats.org/officeDocument/2006/relationships/image" Target="../media/image215.wmf"/><Relationship Id="rId5" Type="http://schemas.openxmlformats.org/officeDocument/2006/relationships/oleObject" Target="../embeddings/oleObject263.bin"/><Relationship Id="rId4" Type="http://schemas.openxmlformats.org/officeDocument/2006/relationships/audio" Target="../media/audio1.wav"/><Relationship Id="rId9" Type="http://schemas.openxmlformats.org/officeDocument/2006/relationships/hyperlink" Target="../../PLD/2.1.ppt" TargetMode="External"/></Relationships>
</file>

<file path=ppt/slides/_rels/slide173.xml.rels><?xml version="1.0" encoding="UTF-8" standalone="yes"?>
<Relationships xmlns="http://schemas.openxmlformats.org/package/2006/relationships"><Relationship Id="rId8" Type="http://schemas.openxmlformats.org/officeDocument/2006/relationships/oleObject" Target="../embeddings/oleObject267.bin"/><Relationship Id="rId13" Type="http://schemas.openxmlformats.org/officeDocument/2006/relationships/oleObject" Target="../embeddings/oleObject270.bin"/><Relationship Id="rId3" Type="http://schemas.openxmlformats.org/officeDocument/2006/relationships/audio" Target="../media/audio1.wav"/><Relationship Id="rId7" Type="http://schemas.openxmlformats.org/officeDocument/2006/relationships/image" Target="../media/image217.wmf"/><Relationship Id="rId12" Type="http://schemas.openxmlformats.org/officeDocument/2006/relationships/image" Target="../media/image219.wmf"/><Relationship Id="rId2" Type="http://schemas.openxmlformats.org/officeDocument/2006/relationships/slideLayout" Target="../slideLayouts/slideLayout7.xml"/><Relationship Id="rId16" Type="http://schemas.openxmlformats.org/officeDocument/2006/relationships/image" Target="../media/image221.wmf"/><Relationship Id="rId1" Type="http://schemas.openxmlformats.org/officeDocument/2006/relationships/vmlDrawing" Target="../drawings/vmlDrawing108.vml"/><Relationship Id="rId6" Type="http://schemas.openxmlformats.org/officeDocument/2006/relationships/oleObject" Target="../embeddings/oleObject266.bin"/><Relationship Id="rId11" Type="http://schemas.openxmlformats.org/officeDocument/2006/relationships/oleObject" Target="../embeddings/oleObject269.bin"/><Relationship Id="rId5" Type="http://schemas.openxmlformats.org/officeDocument/2006/relationships/image" Target="../media/image216.wmf"/><Relationship Id="rId15" Type="http://schemas.openxmlformats.org/officeDocument/2006/relationships/oleObject" Target="../embeddings/oleObject271.bin"/><Relationship Id="rId10" Type="http://schemas.openxmlformats.org/officeDocument/2006/relationships/image" Target="../media/image218.wmf"/><Relationship Id="rId4" Type="http://schemas.openxmlformats.org/officeDocument/2006/relationships/oleObject" Target="../embeddings/oleObject265.bin"/><Relationship Id="rId9" Type="http://schemas.openxmlformats.org/officeDocument/2006/relationships/oleObject" Target="../embeddings/oleObject268.bin"/><Relationship Id="rId14" Type="http://schemas.openxmlformats.org/officeDocument/2006/relationships/image" Target="../media/image220.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ctrTitle"/>
          </p:nvPr>
        </p:nvSpPr>
        <p:spPr/>
        <p:txBody>
          <a:bodyPr/>
          <a:lstStyle/>
          <a:p>
            <a:r>
              <a:rPr lang="zh-CN" altLang="en-US" dirty="0"/>
              <a:t>电子电路基础</a:t>
            </a:r>
          </a:p>
        </p:txBody>
      </p:sp>
      <p:sp>
        <p:nvSpPr>
          <p:cNvPr id="3" name="副标题 2"/>
          <p:cNvSpPr>
            <a:spLocks noGrp="1"/>
          </p:cNvSpPr>
          <p:nvPr>
            <p:ph type="subTitle" idx="1"/>
          </p:nvPr>
        </p:nvSpPr>
        <p:spPr/>
        <p:txBody>
          <a:bodyPr/>
          <a:lstStyle/>
          <a:p>
            <a:r>
              <a:rPr lang="zh-CN" altLang="en-US" dirty="0"/>
              <a:t>组合逻辑</a:t>
            </a:r>
          </a:p>
        </p:txBody>
      </p:sp>
      <p:sp>
        <p:nvSpPr>
          <p:cNvPr id="5" name="灯片编号占位符 4"/>
          <p:cNvSpPr>
            <a:spLocks noGrp="1"/>
          </p:cNvSpPr>
          <p:nvPr>
            <p:ph type="sldNum" sz="quarter" idx="12"/>
          </p:nvPr>
        </p:nvSpPr>
        <p:spPr/>
        <p:txBody>
          <a:bodyPr/>
          <a:lstStyle/>
          <a:p>
            <a:fld id="{4FAB73BC-B049-4115-A692-8D63A059BFB8}" type="slidenum">
              <a:rPr lang="en-US" smtClean="0"/>
              <a:pPr/>
              <a:t>1</a:t>
            </a:fld>
            <a:endParaRPr lang="en-US" dirty="0"/>
          </a:p>
        </p:txBody>
      </p:sp>
    </p:spTree>
    <p:extLst>
      <p:ext uri="{BB962C8B-B14F-4D97-AF65-F5344CB8AC3E}">
        <p14:creationId xmlns:p14="http://schemas.microsoft.com/office/powerpoint/2010/main" val="31074227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DBC9A5-BD9C-439B-9854-BBB1BE44982B}"/>
              </a:ext>
            </a:extLst>
          </p:cNvPr>
          <p:cNvSpPr>
            <a:spLocks noGrp="1"/>
          </p:cNvSpPr>
          <p:nvPr>
            <p:ph type="title"/>
          </p:nvPr>
        </p:nvSpPr>
        <p:spPr/>
        <p:txBody>
          <a:bodyPr>
            <a:normAutofit/>
          </a:bodyPr>
          <a:lstStyle/>
          <a:p>
            <a:r>
              <a:rPr lang="zh-CN" altLang="en-US" sz="3600" dirty="0"/>
              <a:t>第一个任务，实现一个</a:t>
            </a:r>
            <a:r>
              <a:rPr lang="en-US" altLang="zh-CN" sz="3600" u="sng" dirty="0"/>
              <a:t>4</a:t>
            </a:r>
            <a:r>
              <a:rPr lang="zh-CN" altLang="en-US" sz="3600" u="sng" dirty="0"/>
              <a:t>位加法</a:t>
            </a:r>
            <a:r>
              <a:rPr lang="zh-CN" altLang="en-US" sz="3600" dirty="0"/>
              <a:t>（</a:t>
            </a:r>
            <a:r>
              <a:rPr lang="en-US" altLang="zh-CN" sz="3600" dirty="0"/>
              <a:t>A</a:t>
            </a:r>
            <a:r>
              <a:rPr lang="zh-CN" altLang="en-US" sz="3600" dirty="0"/>
              <a:t>）</a:t>
            </a:r>
          </a:p>
        </p:txBody>
      </p:sp>
      <p:pic>
        <p:nvPicPr>
          <p:cNvPr id="7" name="内容占位符 5">
            <a:extLst>
              <a:ext uri="{FF2B5EF4-FFF2-40B4-BE49-F238E27FC236}">
                <a16:creationId xmlns:a16="http://schemas.microsoft.com/office/drawing/2014/main" id="{52B26A61-6D43-4BEC-A815-B06B2ADCE00D}"/>
              </a:ext>
            </a:extLst>
          </p:cNvPr>
          <p:cNvPicPr>
            <a:picLocks noGrp="1" noChangeAspect="1"/>
          </p:cNvPicPr>
          <p:nvPr>
            <p:ph sz="half" idx="1"/>
          </p:nvPr>
        </p:nvPicPr>
        <p:blipFill>
          <a:blip r:embed="rId3">
            <a:extLst>
              <a:ext uri="{28A0092B-C50C-407E-A947-70E740481C1C}">
                <a14:useLocalDpi xmlns:a14="http://schemas.microsoft.com/office/drawing/2010/main" val="0"/>
              </a:ext>
            </a:extLst>
          </a:blip>
          <a:stretch>
            <a:fillRect/>
          </a:stretch>
        </p:blipFill>
        <p:spPr>
          <a:xfrm>
            <a:off x="249500" y="3791494"/>
            <a:ext cx="4987535" cy="2218508"/>
          </a:xfrm>
          <a:ln>
            <a:solidFill>
              <a:schemeClr val="accent1"/>
            </a:solidFill>
          </a:ln>
        </p:spPr>
      </p:pic>
      <p:sp>
        <p:nvSpPr>
          <p:cNvPr id="3" name="内容占位符 2">
            <a:extLst>
              <a:ext uri="{FF2B5EF4-FFF2-40B4-BE49-F238E27FC236}">
                <a16:creationId xmlns:a16="http://schemas.microsoft.com/office/drawing/2014/main" id="{9440F425-123B-425A-809D-063CD3FC17A7}"/>
              </a:ext>
            </a:extLst>
          </p:cNvPr>
          <p:cNvSpPr>
            <a:spLocks noGrp="1"/>
          </p:cNvSpPr>
          <p:nvPr>
            <p:ph sz="half" idx="2"/>
          </p:nvPr>
        </p:nvSpPr>
        <p:spPr>
          <a:xfrm>
            <a:off x="840125" y="2016772"/>
            <a:ext cx="3657600" cy="3712819"/>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i="0" u="none" strike="noStrike" kern="1200" cap="none" spc="0" normalizeH="0" baseline="0" noProof="0" dirty="0">
                <a:ln>
                  <a:noFill/>
                </a:ln>
                <a:solidFill>
                  <a:srgbClr val="000000"/>
                </a:solidFill>
                <a:effectLst/>
                <a:uLnTx/>
                <a:uFillTx/>
                <a:latin typeface="+mn-ea"/>
              </a:rPr>
              <a:t>已有条件：</a:t>
            </a:r>
            <a:endParaRPr kumimoji="0" lang="en-US" altLang="zh-CN" sz="2000" i="0" u="none" strike="noStrike" kern="1200" cap="none" spc="0" normalizeH="0" baseline="0" noProof="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2000" noProof="0" dirty="0">
                <a:solidFill>
                  <a:srgbClr val="000000"/>
                </a:solidFill>
                <a:latin typeface="+mn-ea"/>
              </a:rPr>
              <a:t>计算机及可编程软件</a:t>
            </a:r>
            <a:endParaRPr lang="en-US" altLang="zh-CN" sz="2000" noProof="0" dirty="0">
              <a:solidFill>
                <a:srgbClr val="000000"/>
              </a:solidFill>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zh-CN" sz="2000" i="0" u="none" strike="noStrike" kern="1200" cap="none" spc="0" normalizeH="0" baseline="0" dirty="0">
                <a:ln>
                  <a:noFill/>
                </a:ln>
                <a:solidFill>
                  <a:srgbClr val="000000"/>
                </a:solidFill>
                <a:effectLst/>
                <a:uLnTx/>
                <a:uFillTx/>
                <a:latin typeface="+mn-ea"/>
              </a:rPr>
              <a:t>FPGA</a:t>
            </a:r>
            <a:r>
              <a:rPr kumimoji="0" lang="zh-CN" altLang="en-US" sz="2000" i="0" u="none" strike="noStrike" kern="1200" cap="none" spc="0" normalizeH="0" baseline="0" dirty="0">
                <a:ln>
                  <a:noFill/>
                </a:ln>
                <a:solidFill>
                  <a:srgbClr val="000000"/>
                </a:solidFill>
                <a:effectLst/>
                <a:uLnTx/>
                <a:uFillTx/>
                <a:latin typeface="+mn-ea"/>
              </a:rPr>
              <a:t>实验板</a:t>
            </a:r>
            <a:endParaRPr kumimoji="0" lang="en-US" altLang="zh-CN" sz="2000" i="0" u="none" strike="noStrike" kern="1200" cap="none" spc="0" normalizeH="0" baseline="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2000" noProof="0" dirty="0">
                <a:solidFill>
                  <a:srgbClr val="000000"/>
                </a:solidFill>
                <a:latin typeface="+mn-ea"/>
              </a:rPr>
              <a:t>其他配套</a:t>
            </a:r>
            <a:endParaRPr kumimoji="0" lang="en-US" altLang="zh-CN" sz="2000" i="0" u="none" strike="noStrike" kern="1200" cap="none" spc="0" normalizeH="0" baseline="0" noProof="0" dirty="0">
              <a:ln>
                <a:noFill/>
              </a:ln>
              <a:solidFill>
                <a:srgbClr val="000000"/>
              </a:solidFill>
              <a:effectLst/>
              <a:uLnTx/>
              <a:uFillTx/>
              <a:latin typeface="+mn-ea"/>
            </a:endParaRPr>
          </a:p>
          <a:p>
            <a:endParaRPr lang="zh-CN" altLang="en-US" dirty="0"/>
          </a:p>
        </p:txBody>
      </p:sp>
      <p:sp>
        <p:nvSpPr>
          <p:cNvPr id="4" name="灯片编号占位符 3">
            <a:extLst>
              <a:ext uri="{FF2B5EF4-FFF2-40B4-BE49-F238E27FC236}">
                <a16:creationId xmlns:a16="http://schemas.microsoft.com/office/drawing/2014/main" id="{47020787-BED2-4169-8D48-1C64CF1E40DE}"/>
              </a:ext>
            </a:extLst>
          </p:cNvPr>
          <p:cNvSpPr>
            <a:spLocks noGrp="1"/>
          </p:cNvSpPr>
          <p:nvPr>
            <p:ph type="sldNum" sz="quarter" idx="12"/>
          </p:nvPr>
        </p:nvSpPr>
        <p:spPr/>
        <p:txBody>
          <a:bodyPr/>
          <a:lstStyle/>
          <a:p>
            <a:fld id="{4FAB73BC-B049-4115-A692-8D63A059BFB8}" type="slidenum">
              <a:rPr lang="en-US" smtClean="0"/>
              <a:t>2</a:t>
            </a:fld>
            <a:endParaRPr lang="en-US" dirty="0"/>
          </a:p>
        </p:txBody>
      </p:sp>
      <p:sp>
        <p:nvSpPr>
          <p:cNvPr id="10" name="文本框 9">
            <a:extLst>
              <a:ext uri="{FF2B5EF4-FFF2-40B4-BE49-F238E27FC236}">
                <a16:creationId xmlns:a16="http://schemas.microsoft.com/office/drawing/2014/main" id="{24C81025-7919-4055-806C-42B0D1C4A0D9}"/>
              </a:ext>
            </a:extLst>
          </p:cNvPr>
          <p:cNvSpPr txBox="1"/>
          <p:nvPr/>
        </p:nvSpPr>
        <p:spPr>
          <a:xfrm rot="20531560">
            <a:off x="2951035" y="5683859"/>
            <a:ext cx="4572000" cy="369332"/>
          </a:xfrm>
          <a:prstGeom prst="rect">
            <a:avLst/>
          </a:prstGeom>
          <a:noFill/>
        </p:spPr>
        <p:txBody>
          <a:bodyPr wrap="square">
            <a:spAutoFit/>
          </a:bodyPr>
          <a:lstStyle/>
          <a:p>
            <a:r>
              <a:rPr lang="en-US" altLang="zh-CN" sz="1800" dirty="0"/>
              <a:t>Verilog HDL</a:t>
            </a:r>
            <a:r>
              <a:rPr lang="zh-CN" altLang="en-US" sz="1800" dirty="0"/>
              <a:t>代码非常简单，而且位数自由</a:t>
            </a:r>
            <a:endParaRPr lang="zh-CN" altLang="en-US" dirty="0"/>
          </a:p>
        </p:txBody>
      </p:sp>
      <p:sp>
        <p:nvSpPr>
          <p:cNvPr id="11" name="内容占位符 2">
            <a:extLst>
              <a:ext uri="{FF2B5EF4-FFF2-40B4-BE49-F238E27FC236}">
                <a16:creationId xmlns:a16="http://schemas.microsoft.com/office/drawing/2014/main" id="{FE7FFEBB-35E5-4762-9CF0-FB710F30ECE9}"/>
              </a:ext>
            </a:extLst>
          </p:cNvPr>
          <p:cNvSpPr txBox="1">
            <a:spLocks/>
          </p:cNvSpPr>
          <p:nvPr/>
        </p:nvSpPr>
        <p:spPr>
          <a:xfrm>
            <a:off x="4952037" y="2016772"/>
            <a:ext cx="3657600" cy="3977640"/>
          </a:xfrm>
          <a:prstGeom prst="rect">
            <a:avLst/>
          </a:prstGeom>
        </p:spPr>
        <p:txBody>
          <a:bodyPr vert="horz" lIns="91440" tIns="45720" rIns="91440" bIns="45720" rtlCol="0">
            <a:norm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marL="0" indent="0" fontAlgn="base">
              <a:lnSpc>
                <a:spcPct val="100000"/>
              </a:lnSpc>
              <a:spcBef>
                <a:spcPct val="0"/>
              </a:spcBef>
              <a:spcAft>
                <a:spcPct val="0"/>
              </a:spcAft>
              <a:buClrTx/>
              <a:buSzTx/>
              <a:buFontTx/>
              <a:buNone/>
              <a:defRPr/>
            </a:pPr>
            <a:r>
              <a:rPr lang="zh-CN" altLang="en-US" dirty="0">
                <a:solidFill>
                  <a:srgbClr val="000000"/>
                </a:solidFill>
                <a:latin typeface="+mn-ea"/>
              </a:rPr>
              <a:t>深入讨论：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代码如何设计？</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拥有</a:t>
            </a:r>
            <a:r>
              <a:rPr lang="en-US" altLang="zh-CN" dirty="0">
                <a:solidFill>
                  <a:srgbClr val="000000"/>
                </a:solidFill>
                <a:latin typeface="+mn-ea"/>
              </a:rPr>
              <a:t>FPGA</a:t>
            </a:r>
            <a:r>
              <a:rPr lang="zh-CN" altLang="en-US" dirty="0">
                <a:solidFill>
                  <a:srgbClr val="000000"/>
                </a:solidFill>
                <a:latin typeface="+mn-ea"/>
              </a:rPr>
              <a:t>实验板前提下，电路是如何实现的？</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FPGA(CPLD</a:t>
            </a:r>
            <a:r>
              <a:rPr lang="zh-CN" altLang="en-US" dirty="0">
                <a:solidFill>
                  <a:srgbClr val="000000"/>
                </a:solidFill>
                <a:latin typeface="+mn-ea"/>
              </a:rPr>
              <a:t>，另一种形式的常用可编程器件</a:t>
            </a:r>
            <a:r>
              <a:rPr lang="en-US" altLang="zh-CN" dirty="0">
                <a:solidFill>
                  <a:srgbClr val="000000"/>
                </a:solidFill>
                <a:latin typeface="+mn-ea"/>
              </a:rPr>
              <a:t>)</a:t>
            </a:r>
            <a:r>
              <a:rPr lang="zh-CN" altLang="en-US" dirty="0">
                <a:solidFill>
                  <a:srgbClr val="000000"/>
                </a:solidFill>
                <a:latin typeface="+mn-ea"/>
              </a:rPr>
              <a:t>是如何物理实现的？</a:t>
            </a:r>
            <a:endParaRPr lang="en-US" altLang="zh-CN" dirty="0">
              <a:solidFill>
                <a:srgbClr val="000000"/>
              </a:solidFill>
              <a:latin typeface="+mn-ea"/>
            </a:endParaRPr>
          </a:p>
          <a:p>
            <a:endParaRPr lang="zh-CN" altLang="en-US" dirty="0"/>
          </a:p>
        </p:txBody>
      </p:sp>
    </p:spTree>
    <p:extLst>
      <p:ext uri="{BB962C8B-B14F-4D97-AF65-F5344CB8AC3E}">
        <p14:creationId xmlns:p14="http://schemas.microsoft.com/office/powerpoint/2010/main" val="154056895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DBC9A5-BD9C-439B-9854-BBB1BE44982B}"/>
              </a:ext>
            </a:extLst>
          </p:cNvPr>
          <p:cNvSpPr>
            <a:spLocks noGrp="1"/>
          </p:cNvSpPr>
          <p:nvPr>
            <p:ph type="title"/>
          </p:nvPr>
        </p:nvSpPr>
        <p:spPr>
          <a:xfrm>
            <a:off x="685800" y="484632"/>
            <a:ext cx="7772400" cy="826235"/>
          </a:xfrm>
        </p:spPr>
        <p:txBody>
          <a:bodyPr>
            <a:normAutofit/>
          </a:bodyPr>
          <a:lstStyle/>
          <a:p>
            <a:r>
              <a:rPr lang="zh-CN" altLang="en-US" sz="3200" dirty="0"/>
              <a:t>第一个任务，实现一个</a:t>
            </a:r>
            <a:r>
              <a:rPr lang="en-US" altLang="zh-CN" sz="3200" u="sng" dirty="0"/>
              <a:t>4</a:t>
            </a:r>
            <a:r>
              <a:rPr lang="zh-CN" altLang="en-US" sz="3200" u="sng" dirty="0"/>
              <a:t>位加法</a:t>
            </a:r>
            <a:r>
              <a:rPr lang="zh-CN" altLang="en-US" sz="3200" dirty="0"/>
              <a:t>（</a:t>
            </a:r>
            <a:r>
              <a:rPr lang="en-US" altLang="zh-CN" sz="3200" dirty="0"/>
              <a:t>B1</a:t>
            </a:r>
            <a:r>
              <a:rPr lang="zh-CN" altLang="en-US" sz="3200" dirty="0"/>
              <a:t>）</a:t>
            </a:r>
          </a:p>
        </p:txBody>
      </p:sp>
      <p:sp>
        <p:nvSpPr>
          <p:cNvPr id="5" name="内容占位符 4">
            <a:extLst>
              <a:ext uri="{FF2B5EF4-FFF2-40B4-BE49-F238E27FC236}">
                <a16:creationId xmlns:a16="http://schemas.microsoft.com/office/drawing/2014/main" id="{6B281C8F-D513-4038-A316-26C08C02E250}"/>
              </a:ext>
            </a:extLst>
          </p:cNvPr>
          <p:cNvSpPr>
            <a:spLocks noGrp="1"/>
          </p:cNvSpPr>
          <p:nvPr>
            <p:ph sz="half" idx="1"/>
          </p:nvPr>
        </p:nvSpPr>
        <p:spPr>
          <a:xfrm>
            <a:off x="685800" y="2008833"/>
            <a:ext cx="3657600" cy="4163367"/>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i="0" u="none" strike="noStrike" kern="1200" cap="none" spc="0" normalizeH="0" baseline="0" noProof="0" dirty="0">
                <a:ln>
                  <a:noFill/>
                </a:ln>
                <a:solidFill>
                  <a:srgbClr val="000000"/>
                </a:solidFill>
                <a:effectLst/>
                <a:uLnTx/>
                <a:uFillTx/>
                <a:latin typeface="+mn-ea"/>
              </a:rPr>
              <a:t>已有条件：</a:t>
            </a:r>
            <a:endParaRPr kumimoji="0" lang="en-US" altLang="zh-CN" sz="2000" i="0" u="none" strike="noStrike" kern="1200" cap="none" spc="0" normalizeH="0" baseline="0" noProof="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dirty="0">
                <a:solidFill>
                  <a:srgbClr val="000000"/>
                </a:solidFill>
                <a:latin typeface="+mn-ea"/>
              </a:rPr>
              <a:t>一块面包板</a:t>
            </a:r>
            <a:r>
              <a:rPr lang="en-US" altLang="zh-CN" dirty="0">
                <a:solidFill>
                  <a:srgbClr val="000000"/>
                </a:solidFill>
                <a:latin typeface="+mn-ea"/>
              </a:rPr>
              <a:t>(</a:t>
            </a:r>
            <a:r>
              <a:rPr lang="zh-CN" altLang="en-US" dirty="0">
                <a:solidFill>
                  <a:srgbClr val="000000"/>
                </a:solidFill>
                <a:latin typeface="+mn-ea"/>
              </a:rPr>
              <a:t>或</a:t>
            </a:r>
            <a:r>
              <a:rPr lang="en-US" altLang="zh-CN" dirty="0">
                <a:solidFill>
                  <a:srgbClr val="000000"/>
                </a:solidFill>
                <a:latin typeface="+mn-ea"/>
              </a:rPr>
              <a:t>PCB</a:t>
            </a:r>
            <a:r>
              <a:rPr lang="zh-CN" altLang="en-US" dirty="0">
                <a:solidFill>
                  <a:srgbClr val="000000"/>
                </a:solidFill>
                <a:latin typeface="+mn-ea"/>
              </a:rPr>
              <a:t>板等</a:t>
            </a:r>
            <a:r>
              <a:rPr lang="en-US" altLang="zh-CN" dirty="0">
                <a:solidFill>
                  <a:srgbClr val="000000"/>
                </a:solidFill>
                <a:latin typeface="+mn-ea"/>
              </a:rPr>
              <a:t>)</a:t>
            </a:r>
            <a:endParaRPr lang="en-US" altLang="zh-CN" sz="2000" noProof="0" dirty="0">
              <a:solidFill>
                <a:srgbClr val="000000"/>
              </a:solidFill>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zh-CN" sz="2000" i="0" u="none" strike="noStrike" kern="1200" cap="none" spc="0" normalizeH="0" baseline="0" dirty="0">
                <a:ln>
                  <a:noFill/>
                </a:ln>
                <a:solidFill>
                  <a:srgbClr val="000000"/>
                </a:solidFill>
                <a:effectLst/>
                <a:uLnTx/>
                <a:uFillTx/>
                <a:latin typeface="+mn-ea"/>
              </a:rPr>
              <a:t>74HC283</a:t>
            </a:r>
            <a:r>
              <a:rPr lang="zh-CN" altLang="en-US" dirty="0">
                <a:solidFill>
                  <a:srgbClr val="000000"/>
                </a:solidFill>
                <a:latin typeface="+mn-ea"/>
              </a:rPr>
              <a:t> </a:t>
            </a:r>
            <a:r>
              <a:rPr kumimoji="0" lang="en-US" altLang="zh-CN" sz="2000" i="0" u="none" strike="noStrike" kern="1200" cap="none" spc="0" normalizeH="0" baseline="0" dirty="0">
                <a:ln>
                  <a:noFill/>
                </a:ln>
                <a:solidFill>
                  <a:srgbClr val="000000"/>
                </a:solidFill>
                <a:effectLst/>
                <a:uLnTx/>
                <a:uFillTx/>
                <a:latin typeface="+mn-ea"/>
              </a:rPr>
              <a:t>(4</a:t>
            </a:r>
            <a:r>
              <a:rPr kumimoji="0" lang="zh-CN" altLang="en-US" sz="2000" i="0" u="none" strike="noStrike" kern="1200" cap="none" spc="0" normalizeH="0" baseline="0" dirty="0">
                <a:ln>
                  <a:noFill/>
                </a:ln>
                <a:solidFill>
                  <a:srgbClr val="000000"/>
                </a:solidFill>
                <a:effectLst/>
                <a:uLnTx/>
                <a:uFillTx/>
                <a:latin typeface="+mn-ea"/>
              </a:rPr>
              <a:t>位全加器，常用组合逻辑器件</a:t>
            </a:r>
            <a:r>
              <a:rPr kumimoji="0" lang="en-US" altLang="zh-CN" sz="2000" i="0" u="none" strike="noStrike" kern="1200" cap="none" spc="0" normalizeH="0" baseline="0" dirty="0">
                <a:ln>
                  <a:noFill/>
                </a:ln>
                <a:solidFill>
                  <a:srgbClr val="000000"/>
                </a:solidFill>
                <a:effectLst/>
                <a:uLnTx/>
                <a:uFillTx/>
                <a:latin typeface="+mn-ea"/>
              </a:rPr>
              <a:t>MSI)</a:t>
            </a: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2000" noProof="0" dirty="0">
                <a:solidFill>
                  <a:srgbClr val="000000"/>
                </a:solidFill>
                <a:latin typeface="+mn-ea"/>
              </a:rPr>
              <a:t>其他配套</a:t>
            </a:r>
            <a:r>
              <a:rPr lang="en-US" altLang="zh-CN" sz="2000" noProof="0" dirty="0">
                <a:solidFill>
                  <a:srgbClr val="000000"/>
                </a:solidFill>
                <a:latin typeface="+mn-ea"/>
              </a:rPr>
              <a:t>(</a:t>
            </a:r>
            <a:r>
              <a:rPr lang="zh-CN" altLang="en-US" sz="2000" noProof="0" dirty="0">
                <a:solidFill>
                  <a:srgbClr val="000000"/>
                </a:solidFill>
                <a:latin typeface="+mn-ea"/>
              </a:rPr>
              <a:t>导线等</a:t>
            </a:r>
            <a:r>
              <a:rPr lang="en-US" altLang="zh-CN" sz="2000" noProof="0" dirty="0">
                <a:solidFill>
                  <a:srgbClr val="000000"/>
                </a:solidFill>
                <a:latin typeface="+mn-ea"/>
              </a:rPr>
              <a:t>)</a:t>
            </a:r>
          </a:p>
          <a:p>
            <a:pPr marL="0" indent="0" fontAlgn="base">
              <a:lnSpc>
                <a:spcPct val="100000"/>
              </a:lnSpc>
              <a:spcBef>
                <a:spcPct val="0"/>
              </a:spcBef>
              <a:spcAft>
                <a:spcPct val="0"/>
              </a:spcAft>
              <a:buClrTx/>
              <a:buSzTx/>
              <a:buFontTx/>
              <a:buNone/>
              <a:defRPr/>
            </a:pPr>
            <a:r>
              <a:rPr lang="zh-CN" altLang="en-US" dirty="0">
                <a:solidFill>
                  <a:srgbClr val="000000"/>
                </a:solidFill>
                <a:latin typeface="+mn-ea"/>
              </a:rPr>
              <a:t>深入讨论：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如何布线？</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MSI</a:t>
            </a:r>
            <a:r>
              <a:rPr kumimoji="0" lang="en-US" altLang="zh-CN" sz="2000" i="0" u="none" strike="noStrike" kern="1200" cap="none" spc="0" normalizeH="0" baseline="0" dirty="0">
                <a:ln>
                  <a:noFill/>
                </a:ln>
                <a:solidFill>
                  <a:srgbClr val="000000"/>
                </a:solidFill>
                <a:effectLst/>
                <a:uLnTx/>
                <a:uFillTx/>
                <a:latin typeface="+mn-ea"/>
              </a:rPr>
              <a:t> 74HC283</a:t>
            </a:r>
            <a:r>
              <a:rPr kumimoji="0" lang="zh-CN" altLang="en-US" sz="2000" i="0" u="none" strike="noStrike" kern="1200" cap="none" spc="0" normalizeH="0" baseline="0" dirty="0">
                <a:ln>
                  <a:noFill/>
                </a:ln>
                <a:solidFill>
                  <a:srgbClr val="000000"/>
                </a:solidFill>
                <a:effectLst/>
                <a:uLnTx/>
                <a:uFillTx/>
                <a:latin typeface="+mn-ea"/>
              </a:rPr>
              <a:t>的</a:t>
            </a:r>
            <a:r>
              <a:rPr lang="zh-CN" altLang="en-US" dirty="0">
                <a:solidFill>
                  <a:srgbClr val="000000"/>
                </a:solidFill>
                <a:latin typeface="+mn-ea"/>
              </a:rPr>
              <a:t>电路</a:t>
            </a:r>
            <a:r>
              <a:rPr kumimoji="0" lang="zh-CN" altLang="en-US" sz="2000" i="0" u="none" strike="noStrike" kern="1200" cap="none" spc="0" normalizeH="0" baseline="0" dirty="0">
                <a:ln>
                  <a:noFill/>
                </a:ln>
                <a:solidFill>
                  <a:srgbClr val="000000"/>
                </a:solidFill>
                <a:effectLst/>
                <a:uLnTx/>
                <a:uFillTx/>
                <a:latin typeface="+mn-ea"/>
              </a:rPr>
              <a:t>逻辑</a:t>
            </a:r>
            <a:r>
              <a:rPr lang="zh-CN" altLang="en-US" dirty="0">
                <a:solidFill>
                  <a:srgbClr val="000000"/>
                </a:solidFill>
                <a:latin typeface="+mn-ea"/>
              </a:rPr>
              <a:t>构建</a:t>
            </a:r>
            <a:r>
              <a:rPr lang="en-US" altLang="zh-CN" dirty="0">
                <a:solidFill>
                  <a:srgbClr val="000000"/>
                </a:solidFill>
                <a:latin typeface="+mn-ea"/>
              </a:rPr>
              <a:t>(</a:t>
            </a:r>
            <a:r>
              <a:rPr lang="zh-CN" altLang="en-US">
                <a:solidFill>
                  <a:srgbClr val="000000"/>
                </a:solidFill>
                <a:latin typeface="+mn-ea"/>
              </a:rPr>
              <a:t>快速计算</a:t>
            </a:r>
            <a:r>
              <a:rPr lang="en-US" altLang="zh-CN">
                <a:solidFill>
                  <a:srgbClr val="000000"/>
                </a:solidFill>
                <a:latin typeface="+mn-ea"/>
              </a:rPr>
              <a:t>)</a:t>
            </a:r>
            <a:r>
              <a:rPr lang="zh-CN" altLang="en-US" dirty="0">
                <a:solidFill>
                  <a:srgbClr val="000000"/>
                </a:solidFill>
                <a:latin typeface="+mn-ea"/>
              </a:rPr>
              <a:t>？</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MSI</a:t>
            </a:r>
            <a:r>
              <a:rPr kumimoji="0" lang="en-US" altLang="zh-CN" sz="2000" i="0" u="none" strike="noStrike" kern="1200" cap="none" spc="0" normalizeH="0" baseline="0" dirty="0">
                <a:ln>
                  <a:noFill/>
                </a:ln>
                <a:solidFill>
                  <a:srgbClr val="000000"/>
                </a:solidFill>
                <a:effectLst/>
                <a:uLnTx/>
                <a:uFillTx/>
                <a:latin typeface="+mn-ea"/>
              </a:rPr>
              <a:t> 74HC283</a:t>
            </a:r>
            <a:r>
              <a:rPr lang="zh-CN" altLang="en-US" dirty="0">
                <a:solidFill>
                  <a:srgbClr val="000000"/>
                </a:solidFill>
                <a:latin typeface="+mn-ea"/>
              </a:rPr>
              <a:t>的逻辑电路的物理实现？</a:t>
            </a:r>
            <a:endParaRPr kumimoji="0" lang="en-US" altLang="zh-CN" sz="2000" i="0" u="none" strike="noStrike" kern="1200" cap="none" spc="0" normalizeH="0" baseline="0" noProof="0" dirty="0">
              <a:ln>
                <a:noFill/>
              </a:ln>
              <a:solidFill>
                <a:srgbClr val="000000"/>
              </a:solidFill>
              <a:effectLst/>
              <a:uLnTx/>
              <a:uFillTx/>
              <a:latin typeface="+mn-ea"/>
            </a:endParaRPr>
          </a:p>
          <a:p>
            <a:endParaRPr lang="zh-CN" altLang="en-US" dirty="0"/>
          </a:p>
        </p:txBody>
      </p:sp>
      <p:sp>
        <p:nvSpPr>
          <p:cNvPr id="4" name="灯片编号占位符 3">
            <a:extLst>
              <a:ext uri="{FF2B5EF4-FFF2-40B4-BE49-F238E27FC236}">
                <a16:creationId xmlns:a16="http://schemas.microsoft.com/office/drawing/2014/main" id="{47020787-BED2-4169-8D48-1C64CF1E40DE}"/>
              </a:ext>
            </a:extLst>
          </p:cNvPr>
          <p:cNvSpPr>
            <a:spLocks noGrp="1"/>
          </p:cNvSpPr>
          <p:nvPr>
            <p:ph type="sldNum" sz="quarter" idx="12"/>
          </p:nvPr>
        </p:nvSpPr>
        <p:spPr/>
        <p:txBody>
          <a:bodyPr/>
          <a:lstStyle/>
          <a:p>
            <a:fld id="{4FAB73BC-B049-4115-A692-8D63A059BFB8}" type="slidenum">
              <a:rPr lang="en-US" smtClean="0"/>
              <a:t>3</a:t>
            </a:fld>
            <a:endParaRPr lang="en-US" dirty="0"/>
          </a:p>
        </p:txBody>
      </p:sp>
      <p:grpSp>
        <p:nvGrpSpPr>
          <p:cNvPr id="61" name="Group 16">
            <a:extLst>
              <a:ext uri="{FF2B5EF4-FFF2-40B4-BE49-F238E27FC236}">
                <a16:creationId xmlns:a16="http://schemas.microsoft.com/office/drawing/2014/main" id="{63378FC5-D22B-4256-A7B8-79DC7C024D6D}"/>
              </a:ext>
            </a:extLst>
          </p:cNvPr>
          <p:cNvGrpSpPr>
            <a:grpSpLocks/>
          </p:cNvGrpSpPr>
          <p:nvPr/>
        </p:nvGrpSpPr>
        <p:grpSpPr bwMode="auto">
          <a:xfrm>
            <a:off x="5035899" y="2008833"/>
            <a:ext cx="3170238" cy="3475038"/>
            <a:chOff x="-124" y="4135"/>
            <a:chExt cx="1997" cy="2189"/>
          </a:xfrm>
        </p:grpSpPr>
        <p:graphicFrame>
          <p:nvGraphicFramePr>
            <p:cNvPr id="62" name="Object 17">
              <a:extLst>
                <a:ext uri="{FF2B5EF4-FFF2-40B4-BE49-F238E27FC236}">
                  <a16:creationId xmlns:a16="http://schemas.microsoft.com/office/drawing/2014/main" id="{C2F23A1E-B016-4BA6-B7D9-D4562EEF9A62}"/>
                </a:ext>
              </a:extLst>
            </p:cNvPr>
            <p:cNvGraphicFramePr>
              <a:graphicFrameLocks noChangeAspect="1"/>
            </p:cNvGraphicFramePr>
            <p:nvPr>
              <p:extLst>
                <p:ext uri="{D42A27DB-BD31-4B8C-83A1-F6EECF244321}">
                  <p14:modId xmlns:p14="http://schemas.microsoft.com/office/powerpoint/2010/main" val="4226840638"/>
                </p:ext>
              </p:extLst>
            </p:nvPr>
          </p:nvGraphicFramePr>
          <p:xfrm>
            <a:off x="-124" y="4502"/>
            <a:ext cx="1747" cy="1822"/>
          </p:xfrm>
          <a:graphic>
            <a:graphicData uri="http://schemas.openxmlformats.org/presentationml/2006/ole">
              <mc:AlternateContent xmlns:mc="http://schemas.openxmlformats.org/markup-compatibility/2006">
                <mc:Choice xmlns:v="urn:schemas-microsoft-com:vml" Requires="v">
                  <p:oleObj spid="_x0000_s149549" name="Picture" r:id="rId4" imgW="1314360" imgH="1609560" progId="Word.Picture.8">
                    <p:embed/>
                  </p:oleObj>
                </mc:Choice>
                <mc:Fallback>
                  <p:oleObj name="Picture" r:id="rId4" imgW="1314360" imgH="1609560" progId="Word.Picture.8">
                    <p:embed/>
                    <p:pic>
                      <p:nvPicPr>
                        <p:cNvPr id="461841" name="Object 17"/>
                        <p:cNvPicPr>
                          <a:picLocks noChangeAspect="1" noChangeArrowheads="1"/>
                        </p:cNvPicPr>
                        <p:nvPr/>
                      </p:nvPicPr>
                      <p:blipFill>
                        <a:blip r:embed="rId5">
                          <a:extLst>
                            <a:ext uri="{28A0092B-C50C-407E-A947-70E740481C1C}">
                              <a14:useLocalDpi xmlns:a14="http://schemas.microsoft.com/office/drawing/2010/main" val="0"/>
                            </a:ext>
                          </a:extLst>
                        </a:blip>
                        <a:srcRect t="-1878"/>
                        <a:stretch>
                          <a:fillRect/>
                        </a:stretch>
                      </p:blipFill>
                      <p:spPr bwMode="auto">
                        <a:xfrm>
                          <a:off x="-124" y="4502"/>
                          <a:ext cx="1747" cy="18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3" name="Rectangle 18">
              <a:extLst>
                <a:ext uri="{FF2B5EF4-FFF2-40B4-BE49-F238E27FC236}">
                  <a16:creationId xmlns:a16="http://schemas.microsoft.com/office/drawing/2014/main" id="{7EB89D6F-DF54-4F02-A126-468189B0C978}"/>
                </a:ext>
              </a:extLst>
            </p:cNvPr>
            <p:cNvSpPr>
              <a:spLocks noChangeArrowheads="1"/>
            </p:cNvSpPr>
            <p:nvPr/>
          </p:nvSpPr>
          <p:spPr bwMode="auto">
            <a:xfrm>
              <a:off x="1" y="4135"/>
              <a:ext cx="18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00"/>
                  </a:solidFill>
                  <a:effectLst/>
                  <a:uLnTx/>
                  <a:uFillTx/>
                  <a:latin typeface="+mn-ea"/>
                  <a:cs typeface="+mn-cs"/>
                </a:rPr>
                <a:t> </a:t>
              </a:r>
              <a:r>
                <a:rPr kumimoji="0" lang="en-US" altLang="zh-CN" sz="2400" b="1" i="0" u="none" strike="noStrike" kern="1200" cap="none" spc="0" normalizeH="0" baseline="0" noProof="0" dirty="0">
                  <a:ln>
                    <a:noFill/>
                  </a:ln>
                  <a:solidFill>
                    <a:srgbClr val="000066"/>
                  </a:solidFill>
                  <a:effectLst/>
                  <a:uLnTx/>
                  <a:uFillTx/>
                  <a:latin typeface="+mn-ea"/>
                  <a:cs typeface="+mn-cs"/>
                </a:rPr>
                <a:t>74HC283</a:t>
              </a:r>
              <a:r>
                <a:rPr kumimoji="0" lang="zh-CN" altLang="en-US" sz="2400" b="1" i="0" u="none" strike="noStrike" kern="1200" cap="none" spc="0" normalizeH="0" baseline="0" noProof="0" dirty="0">
                  <a:ln>
                    <a:noFill/>
                  </a:ln>
                  <a:solidFill>
                    <a:srgbClr val="000066"/>
                  </a:solidFill>
                  <a:effectLst/>
                  <a:uLnTx/>
                  <a:uFillTx/>
                  <a:latin typeface="+mn-ea"/>
                  <a:cs typeface="+mn-cs"/>
                </a:rPr>
                <a:t>逻辑框图</a:t>
              </a:r>
            </a:p>
          </p:txBody>
        </p:sp>
      </p:grpSp>
      <p:sp>
        <p:nvSpPr>
          <p:cNvPr id="65" name="内容占位符 2">
            <a:extLst>
              <a:ext uri="{FF2B5EF4-FFF2-40B4-BE49-F238E27FC236}">
                <a16:creationId xmlns:a16="http://schemas.microsoft.com/office/drawing/2014/main" id="{791D8888-6B8A-4BFA-969C-5B536B4AD181}"/>
              </a:ext>
            </a:extLst>
          </p:cNvPr>
          <p:cNvSpPr txBox="1">
            <a:spLocks/>
          </p:cNvSpPr>
          <p:nvPr/>
        </p:nvSpPr>
        <p:spPr>
          <a:xfrm>
            <a:off x="4952037" y="2016772"/>
            <a:ext cx="3657600" cy="3977640"/>
          </a:xfrm>
          <a:prstGeom prst="rect">
            <a:avLst/>
          </a:prstGeom>
        </p:spPr>
        <p:txBody>
          <a:bodyPr vert="horz" lIns="91440" tIns="45720" rIns="91440" bIns="45720" rtlCol="0">
            <a:norm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endParaRPr lang="zh-CN" altLang="en-US" dirty="0"/>
          </a:p>
        </p:txBody>
      </p:sp>
    </p:spTree>
    <p:extLst>
      <p:ext uri="{BB962C8B-B14F-4D97-AF65-F5344CB8AC3E}">
        <p14:creationId xmlns:p14="http://schemas.microsoft.com/office/powerpoint/2010/main" val="91606151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DBC9A5-BD9C-439B-9854-BBB1BE44982B}"/>
              </a:ext>
            </a:extLst>
          </p:cNvPr>
          <p:cNvSpPr>
            <a:spLocks noGrp="1"/>
          </p:cNvSpPr>
          <p:nvPr>
            <p:ph type="title"/>
          </p:nvPr>
        </p:nvSpPr>
        <p:spPr>
          <a:xfrm>
            <a:off x="685800" y="484632"/>
            <a:ext cx="7772400" cy="851799"/>
          </a:xfrm>
        </p:spPr>
        <p:txBody>
          <a:bodyPr>
            <a:normAutofit/>
          </a:bodyPr>
          <a:lstStyle/>
          <a:p>
            <a:r>
              <a:rPr lang="zh-CN" altLang="en-US" sz="3200" dirty="0"/>
              <a:t>第一个任务，实现一个</a:t>
            </a:r>
            <a:r>
              <a:rPr lang="en-US" altLang="zh-CN" sz="3200" u="sng" dirty="0"/>
              <a:t>4</a:t>
            </a:r>
            <a:r>
              <a:rPr lang="zh-CN" altLang="en-US" sz="3200" u="sng" dirty="0"/>
              <a:t>位加法</a:t>
            </a:r>
            <a:r>
              <a:rPr lang="zh-CN" altLang="en-US" sz="3200" dirty="0"/>
              <a:t>（</a:t>
            </a:r>
            <a:r>
              <a:rPr lang="en-US" altLang="zh-CN" sz="3200" dirty="0"/>
              <a:t>B2</a:t>
            </a:r>
            <a:r>
              <a:rPr lang="zh-CN" altLang="en-US" sz="3200" dirty="0"/>
              <a:t>）</a:t>
            </a:r>
          </a:p>
        </p:txBody>
      </p:sp>
      <p:sp>
        <p:nvSpPr>
          <p:cNvPr id="4" name="灯片编号占位符 3">
            <a:extLst>
              <a:ext uri="{FF2B5EF4-FFF2-40B4-BE49-F238E27FC236}">
                <a16:creationId xmlns:a16="http://schemas.microsoft.com/office/drawing/2014/main" id="{47020787-BED2-4169-8D48-1C64CF1E40DE}"/>
              </a:ext>
            </a:extLst>
          </p:cNvPr>
          <p:cNvSpPr>
            <a:spLocks noGrp="1"/>
          </p:cNvSpPr>
          <p:nvPr>
            <p:ph type="sldNum" sz="quarter" idx="12"/>
          </p:nvPr>
        </p:nvSpPr>
        <p:spPr/>
        <p:txBody>
          <a:bodyPr/>
          <a:lstStyle/>
          <a:p>
            <a:fld id="{4FAB73BC-B049-4115-A692-8D63A059BFB8}" type="slidenum">
              <a:rPr lang="en-US" smtClean="0"/>
              <a:t>4</a:t>
            </a:fld>
            <a:endParaRPr lang="en-US" dirty="0"/>
          </a:p>
        </p:txBody>
      </p:sp>
      <p:grpSp>
        <p:nvGrpSpPr>
          <p:cNvPr id="19" name="组合 18">
            <a:extLst>
              <a:ext uri="{FF2B5EF4-FFF2-40B4-BE49-F238E27FC236}">
                <a16:creationId xmlns:a16="http://schemas.microsoft.com/office/drawing/2014/main" id="{7F28DBED-9B43-416E-BB03-C9DA744F33D0}"/>
              </a:ext>
            </a:extLst>
          </p:cNvPr>
          <p:cNvGrpSpPr/>
          <p:nvPr/>
        </p:nvGrpSpPr>
        <p:grpSpPr>
          <a:xfrm>
            <a:off x="1209740" y="3130864"/>
            <a:ext cx="2338179" cy="1030509"/>
            <a:chOff x="1359615" y="5098898"/>
            <a:chExt cx="2338179" cy="1030509"/>
          </a:xfrm>
        </p:grpSpPr>
        <p:sp>
          <p:nvSpPr>
            <p:cNvPr id="10" name="文本框 9">
              <a:extLst>
                <a:ext uri="{FF2B5EF4-FFF2-40B4-BE49-F238E27FC236}">
                  <a16:creationId xmlns:a16="http://schemas.microsoft.com/office/drawing/2014/main" id="{44375C38-3A3E-47B6-AF22-6133455D5DC3}"/>
                </a:ext>
              </a:extLst>
            </p:cNvPr>
            <p:cNvSpPr txBox="1"/>
            <p:nvPr/>
          </p:nvSpPr>
          <p:spPr>
            <a:xfrm>
              <a:off x="1669757" y="5098898"/>
              <a:ext cx="2028037" cy="646331"/>
            </a:xfrm>
            <a:prstGeom prst="rect">
              <a:avLst/>
            </a:prstGeom>
            <a:noFill/>
          </p:spPr>
          <p:txBody>
            <a:bodyPr wrap="square" rtlCol="0">
              <a:spAutoFit/>
            </a:bodyPr>
            <a:lstStyle/>
            <a:p>
              <a:pPr algn="ctr"/>
              <a:r>
                <a:rPr lang="en-US" altLang="zh-CN" sz="3600" dirty="0"/>
                <a:t>1 1 1 1</a:t>
              </a:r>
              <a:endParaRPr lang="zh-CN" altLang="en-US" sz="3600" dirty="0"/>
            </a:p>
          </p:txBody>
        </p:sp>
        <p:sp>
          <p:nvSpPr>
            <p:cNvPr id="12" name="文本框 11">
              <a:extLst>
                <a:ext uri="{FF2B5EF4-FFF2-40B4-BE49-F238E27FC236}">
                  <a16:creationId xmlns:a16="http://schemas.microsoft.com/office/drawing/2014/main" id="{A2B1EE0F-8A7E-4F00-B9BF-AC6F1B6B3187}"/>
                </a:ext>
              </a:extLst>
            </p:cNvPr>
            <p:cNvSpPr txBox="1"/>
            <p:nvPr/>
          </p:nvSpPr>
          <p:spPr>
            <a:xfrm>
              <a:off x="1669756" y="5483076"/>
              <a:ext cx="2028037" cy="646331"/>
            </a:xfrm>
            <a:prstGeom prst="rect">
              <a:avLst/>
            </a:prstGeom>
            <a:noFill/>
          </p:spPr>
          <p:txBody>
            <a:bodyPr wrap="square" rtlCol="0">
              <a:spAutoFit/>
            </a:bodyPr>
            <a:lstStyle/>
            <a:p>
              <a:pPr algn="ctr"/>
              <a:r>
                <a:rPr lang="en-US" altLang="zh-CN" sz="3600" dirty="0"/>
                <a:t>1 1 1 1</a:t>
              </a:r>
              <a:endParaRPr lang="zh-CN" altLang="en-US" sz="3600" dirty="0"/>
            </a:p>
          </p:txBody>
        </p:sp>
        <p:cxnSp>
          <p:nvCxnSpPr>
            <p:cNvPr id="14" name="直接连接符 13">
              <a:extLst>
                <a:ext uri="{FF2B5EF4-FFF2-40B4-BE49-F238E27FC236}">
                  <a16:creationId xmlns:a16="http://schemas.microsoft.com/office/drawing/2014/main" id="{7682527B-8AB4-40A3-97D0-78A8E8B24EEB}"/>
                </a:ext>
              </a:extLst>
            </p:cNvPr>
            <p:cNvCxnSpPr>
              <a:cxnSpLocks/>
            </p:cNvCxnSpPr>
            <p:nvPr/>
          </p:nvCxnSpPr>
          <p:spPr>
            <a:xfrm>
              <a:off x="1359615" y="6085414"/>
              <a:ext cx="217138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文本框 14">
              <a:extLst>
                <a:ext uri="{FF2B5EF4-FFF2-40B4-BE49-F238E27FC236}">
                  <a16:creationId xmlns:a16="http://schemas.microsoft.com/office/drawing/2014/main" id="{BC37D5A4-ABB2-4918-AB77-7F6D974CB489}"/>
                </a:ext>
              </a:extLst>
            </p:cNvPr>
            <p:cNvSpPr txBox="1"/>
            <p:nvPr/>
          </p:nvSpPr>
          <p:spPr>
            <a:xfrm>
              <a:off x="1781013" y="5847994"/>
              <a:ext cx="1716214" cy="276999"/>
            </a:xfrm>
            <a:prstGeom prst="rect">
              <a:avLst/>
            </a:prstGeom>
            <a:noFill/>
          </p:spPr>
          <p:txBody>
            <a:bodyPr wrap="square" rtlCol="0">
              <a:spAutoFit/>
            </a:bodyPr>
            <a:lstStyle/>
            <a:p>
              <a:r>
                <a:rPr lang="en-US" altLang="zh-CN" sz="1200" dirty="0"/>
                <a:t>1       1       1        1</a:t>
              </a:r>
              <a:endParaRPr lang="zh-CN" altLang="en-US" sz="1200" dirty="0"/>
            </a:p>
          </p:txBody>
        </p:sp>
      </p:grpSp>
      <p:sp>
        <p:nvSpPr>
          <p:cNvPr id="17" name="矩形 16">
            <a:extLst>
              <a:ext uri="{FF2B5EF4-FFF2-40B4-BE49-F238E27FC236}">
                <a16:creationId xmlns:a16="http://schemas.microsoft.com/office/drawing/2014/main" id="{722A903F-C8F5-4B7E-BA28-29A2BAA6AC95}"/>
              </a:ext>
            </a:extLst>
          </p:cNvPr>
          <p:cNvSpPr/>
          <p:nvPr/>
        </p:nvSpPr>
        <p:spPr>
          <a:xfrm>
            <a:off x="2221536" y="3130864"/>
            <a:ext cx="361741" cy="1173887"/>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noFill/>
            </a:endParaRPr>
          </a:p>
        </p:txBody>
      </p:sp>
      <p:sp>
        <p:nvSpPr>
          <p:cNvPr id="13" name="文本框 12">
            <a:extLst>
              <a:ext uri="{FF2B5EF4-FFF2-40B4-BE49-F238E27FC236}">
                <a16:creationId xmlns:a16="http://schemas.microsoft.com/office/drawing/2014/main" id="{F31EB6B8-DB41-4BA2-943B-35EC8BD06E58}"/>
              </a:ext>
            </a:extLst>
          </p:cNvPr>
          <p:cNvSpPr txBox="1"/>
          <p:nvPr/>
        </p:nvSpPr>
        <p:spPr>
          <a:xfrm>
            <a:off x="763368" y="1320504"/>
            <a:ext cx="4059745" cy="1477328"/>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800" i="0" u="none" strike="noStrike" kern="1200" cap="none" spc="0" normalizeH="0" baseline="0" noProof="0" dirty="0">
                <a:ln>
                  <a:noFill/>
                </a:ln>
                <a:solidFill>
                  <a:srgbClr val="000000"/>
                </a:solidFill>
                <a:effectLst/>
                <a:uLnTx/>
                <a:uFillTx/>
                <a:latin typeface="+mn-ea"/>
              </a:rPr>
              <a:t>已有条件：</a:t>
            </a:r>
            <a:endParaRPr kumimoji="0" lang="en-US" altLang="zh-CN" sz="1800" i="0" u="none" strike="noStrike" kern="1200" cap="none" spc="0" normalizeH="0" baseline="0" noProof="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dirty="0">
                <a:solidFill>
                  <a:srgbClr val="000000"/>
                </a:solidFill>
                <a:latin typeface="+mn-ea"/>
              </a:rPr>
              <a:t>一块面包板</a:t>
            </a:r>
            <a:r>
              <a:rPr lang="en-US" altLang="zh-CN" dirty="0">
                <a:solidFill>
                  <a:srgbClr val="000000"/>
                </a:solidFill>
                <a:latin typeface="+mn-ea"/>
              </a:rPr>
              <a:t>(</a:t>
            </a:r>
            <a:r>
              <a:rPr lang="zh-CN" altLang="en-US" dirty="0">
                <a:solidFill>
                  <a:srgbClr val="000000"/>
                </a:solidFill>
                <a:latin typeface="+mn-ea"/>
              </a:rPr>
              <a:t>或</a:t>
            </a:r>
            <a:r>
              <a:rPr lang="en-US" altLang="zh-CN" dirty="0">
                <a:solidFill>
                  <a:srgbClr val="000000"/>
                </a:solidFill>
                <a:latin typeface="+mn-ea"/>
              </a:rPr>
              <a:t>PCB</a:t>
            </a:r>
            <a:r>
              <a:rPr lang="zh-CN" altLang="en-US" dirty="0">
                <a:solidFill>
                  <a:srgbClr val="000000"/>
                </a:solidFill>
                <a:latin typeface="+mn-ea"/>
              </a:rPr>
              <a:t>板等</a:t>
            </a:r>
            <a:r>
              <a:rPr lang="en-US" altLang="zh-CN" dirty="0">
                <a:solidFill>
                  <a:srgbClr val="000000"/>
                </a:solidFill>
                <a:latin typeface="+mn-ea"/>
              </a:rPr>
              <a:t>)</a:t>
            </a:r>
            <a:endParaRPr lang="en-US" altLang="zh-CN" sz="1800" noProof="0" dirty="0">
              <a:solidFill>
                <a:srgbClr val="000000"/>
              </a:solidFill>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zh-CN" sz="1800" i="0" u="none" strike="noStrike" kern="1200" cap="none" spc="0" normalizeH="0" baseline="0" dirty="0">
                <a:ln>
                  <a:noFill/>
                </a:ln>
                <a:solidFill>
                  <a:srgbClr val="000000"/>
                </a:solidFill>
                <a:effectLst/>
                <a:uLnTx/>
                <a:uFillTx/>
                <a:latin typeface="+mn-ea"/>
              </a:rPr>
              <a:t>74HC183(1</a:t>
            </a:r>
            <a:r>
              <a:rPr kumimoji="0" lang="zh-CN" altLang="en-US" sz="1800" i="0" u="none" strike="noStrike" kern="1200" cap="none" spc="0" normalizeH="0" baseline="0" dirty="0">
                <a:ln>
                  <a:noFill/>
                </a:ln>
                <a:solidFill>
                  <a:srgbClr val="000000"/>
                </a:solidFill>
                <a:effectLst/>
                <a:uLnTx/>
                <a:uFillTx/>
                <a:latin typeface="+mn-ea"/>
              </a:rPr>
              <a:t>位全加器，常用组合逻辑器件</a:t>
            </a:r>
            <a:r>
              <a:rPr kumimoji="0" lang="en-US" altLang="zh-CN" sz="1800" i="0" u="none" strike="noStrike" kern="1200" cap="none" spc="0" normalizeH="0" baseline="0" dirty="0">
                <a:ln>
                  <a:noFill/>
                </a:ln>
                <a:solidFill>
                  <a:srgbClr val="000000"/>
                </a:solidFill>
                <a:effectLst/>
                <a:uLnTx/>
                <a:uFillTx/>
                <a:latin typeface="+mn-ea"/>
              </a:rPr>
              <a:t>MSI)</a:t>
            </a: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1800" noProof="0" dirty="0">
                <a:solidFill>
                  <a:srgbClr val="000000"/>
                </a:solidFill>
                <a:latin typeface="+mn-ea"/>
              </a:rPr>
              <a:t>其他配套</a:t>
            </a:r>
            <a:r>
              <a:rPr lang="en-US" altLang="zh-CN" sz="1800" noProof="0" dirty="0">
                <a:solidFill>
                  <a:srgbClr val="000000"/>
                </a:solidFill>
                <a:latin typeface="+mn-ea"/>
              </a:rPr>
              <a:t>(</a:t>
            </a:r>
            <a:r>
              <a:rPr lang="zh-CN" altLang="en-US" sz="1800" noProof="0" dirty="0">
                <a:solidFill>
                  <a:srgbClr val="000000"/>
                </a:solidFill>
                <a:latin typeface="+mn-ea"/>
              </a:rPr>
              <a:t>导线等</a:t>
            </a:r>
            <a:r>
              <a:rPr lang="en-US" altLang="zh-CN" sz="1800" noProof="0" dirty="0">
                <a:solidFill>
                  <a:srgbClr val="000000"/>
                </a:solidFill>
                <a:latin typeface="+mn-ea"/>
              </a:rPr>
              <a:t>)</a:t>
            </a:r>
            <a:endParaRPr kumimoji="0" lang="en-US" altLang="zh-CN" sz="1800" i="0" u="none" strike="noStrike" kern="1200" cap="none" spc="0" normalizeH="0" baseline="0" noProof="0" dirty="0">
              <a:ln>
                <a:noFill/>
              </a:ln>
              <a:solidFill>
                <a:srgbClr val="000000"/>
              </a:solidFill>
              <a:effectLst/>
              <a:uLnTx/>
              <a:uFillTx/>
              <a:latin typeface="+mn-ea"/>
            </a:endParaRPr>
          </a:p>
        </p:txBody>
      </p:sp>
      <p:grpSp>
        <p:nvGrpSpPr>
          <p:cNvPr id="23" name="Group 38">
            <a:extLst>
              <a:ext uri="{FF2B5EF4-FFF2-40B4-BE49-F238E27FC236}">
                <a16:creationId xmlns:a16="http://schemas.microsoft.com/office/drawing/2014/main" id="{3764AF12-F4E0-4F80-A25A-484A25DD2687}"/>
              </a:ext>
            </a:extLst>
          </p:cNvPr>
          <p:cNvGrpSpPr>
            <a:grpSpLocks/>
          </p:cNvGrpSpPr>
          <p:nvPr/>
        </p:nvGrpSpPr>
        <p:grpSpPr bwMode="auto">
          <a:xfrm>
            <a:off x="293437" y="4590531"/>
            <a:ext cx="6175375" cy="2024063"/>
            <a:chOff x="882" y="2106"/>
            <a:chExt cx="3890" cy="1275"/>
          </a:xfrm>
        </p:grpSpPr>
        <p:sp>
          <p:nvSpPr>
            <p:cNvPr id="24" name="Oval 4">
              <a:extLst>
                <a:ext uri="{FF2B5EF4-FFF2-40B4-BE49-F238E27FC236}">
                  <a16:creationId xmlns:a16="http://schemas.microsoft.com/office/drawing/2014/main" id="{E64EF4C7-ABF5-4299-8E2B-12569B158AAA}"/>
                </a:ext>
              </a:extLst>
            </p:cNvPr>
            <p:cNvSpPr>
              <a:spLocks noChangeArrowheads="1"/>
            </p:cNvSpPr>
            <p:nvPr/>
          </p:nvSpPr>
          <p:spPr bwMode="auto">
            <a:xfrm>
              <a:off x="1367"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5" name="Oval 5">
              <a:extLst>
                <a:ext uri="{FF2B5EF4-FFF2-40B4-BE49-F238E27FC236}">
                  <a16:creationId xmlns:a16="http://schemas.microsoft.com/office/drawing/2014/main" id="{0631E21B-033B-480D-8DD7-31D1C5AE5219}"/>
                </a:ext>
              </a:extLst>
            </p:cNvPr>
            <p:cNvSpPr>
              <a:spLocks noChangeArrowheads="1"/>
            </p:cNvSpPr>
            <p:nvPr/>
          </p:nvSpPr>
          <p:spPr bwMode="auto">
            <a:xfrm>
              <a:off x="2302"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6" name="Oval 6">
              <a:extLst>
                <a:ext uri="{FF2B5EF4-FFF2-40B4-BE49-F238E27FC236}">
                  <a16:creationId xmlns:a16="http://schemas.microsoft.com/office/drawing/2014/main" id="{207367F7-77CC-4011-A7EA-DB46DC159972}"/>
                </a:ext>
              </a:extLst>
            </p:cNvPr>
            <p:cNvSpPr>
              <a:spLocks noChangeArrowheads="1"/>
            </p:cNvSpPr>
            <p:nvPr/>
          </p:nvSpPr>
          <p:spPr bwMode="auto">
            <a:xfrm>
              <a:off x="3210"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7" name="Oval 7">
              <a:extLst>
                <a:ext uri="{FF2B5EF4-FFF2-40B4-BE49-F238E27FC236}">
                  <a16:creationId xmlns:a16="http://schemas.microsoft.com/office/drawing/2014/main" id="{B25D7952-A5B1-49A4-82B0-25B4758D51CA}"/>
                </a:ext>
              </a:extLst>
            </p:cNvPr>
            <p:cNvSpPr>
              <a:spLocks noChangeArrowheads="1"/>
            </p:cNvSpPr>
            <p:nvPr/>
          </p:nvSpPr>
          <p:spPr bwMode="auto">
            <a:xfrm>
              <a:off x="4088"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8" name="Rectangle 8">
              <a:extLst>
                <a:ext uri="{FF2B5EF4-FFF2-40B4-BE49-F238E27FC236}">
                  <a16:creationId xmlns:a16="http://schemas.microsoft.com/office/drawing/2014/main" id="{FC6B728C-3362-4237-8783-31175A4AED53}"/>
                </a:ext>
              </a:extLst>
            </p:cNvPr>
            <p:cNvSpPr>
              <a:spLocks noChangeArrowheads="1"/>
            </p:cNvSpPr>
            <p:nvPr/>
          </p:nvSpPr>
          <p:spPr bwMode="auto">
            <a:xfrm>
              <a:off x="4230" y="2120"/>
              <a:ext cx="170" cy="172"/>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9" name="Rectangle 9">
              <a:extLst>
                <a:ext uri="{FF2B5EF4-FFF2-40B4-BE49-F238E27FC236}">
                  <a16:creationId xmlns:a16="http://schemas.microsoft.com/office/drawing/2014/main" id="{8DBCDC1B-CDC3-48A5-A7D8-270C8371F9CE}"/>
                </a:ext>
              </a:extLst>
            </p:cNvPr>
            <p:cNvSpPr>
              <a:spLocks noChangeArrowheads="1"/>
            </p:cNvSpPr>
            <p:nvPr/>
          </p:nvSpPr>
          <p:spPr bwMode="auto">
            <a:xfrm>
              <a:off x="3323"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0" name="Rectangle 10">
              <a:extLst>
                <a:ext uri="{FF2B5EF4-FFF2-40B4-BE49-F238E27FC236}">
                  <a16:creationId xmlns:a16="http://schemas.microsoft.com/office/drawing/2014/main" id="{899C187B-97DE-4639-B6C8-164BB930395C}"/>
                </a:ext>
              </a:extLst>
            </p:cNvPr>
            <p:cNvSpPr>
              <a:spLocks noChangeArrowheads="1"/>
            </p:cNvSpPr>
            <p:nvPr/>
          </p:nvSpPr>
          <p:spPr bwMode="auto">
            <a:xfrm>
              <a:off x="2416"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 name="Rectangle 11">
              <a:extLst>
                <a:ext uri="{FF2B5EF4-FFF2-40B4-BE49-F238E27FC236}">
                  <a16:creationId xmlns:a16="http://schemas.microsoft.com/office/drawing/2014/main" id="{227597D4-5B6D-4526-833D-CBE8D5A07C1E}"/>
                </a:ext>
              </a:extLst>
            </p:cNvPr>
            <p:cNvSpPr>
              <a:spLocks noChangeArrowheads="1"/>
            </p:cNvSpPr>
            <p:nvPr/>
          </p:nvSpPr>
          <p:spPr bwMode="auto">
            <a:xfrm>
              <a:off x="1565"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 name="Rectangle 12">
              <a:extLst>
                <a:ext uri="{FF2B5EF4-FFF2-40B4-BE49-F238E27FC236}">
                  <a16:creationId xmlns:a16="http://schemas.microsoft.com/office/drawing/2014/main" id="{E8B9256D-1C40-4BDE-B2E9-65912543F930}"/>
                </a:ext>
              </a:extLst>
            </p:cNvPr>
            <p:cNvSpPr>
              <a:spLocks noChangeArrowheads="1"/>
            </p:cNvSpPr>
            <p:nvPr/>
          </p:nvSpPr>
          <p:spPr bwMode="auto">
            <a:xfrm>
              <a:off x="3975" y="2148"/>
              <a:ext cx="170" cy="172"/>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 name="Rectangle 13">
              <a:extLst>
                <a:ext uri="{FF2B5EF4-FFF2-40B4-BE49-F238E27FC236}">
                  <a16:creationId xmlns:a16="http://schemas.microsoft.com/office/drawing/2014/main" id="{3717BE06-A56C-47C3-8BED-910F4EFDAD69}"/>
                </a:ext>
              </a:extLst>
            </p:cNvPr>
            <p:cNvSpPr>
              <a:spLocks noChangeArrowheads="1"/>
            </p:cNvSpPr>
            <p:nvPr/>
          </p:nvSpPr>
          <p:spPr bwMode="auto">
            <a:xfrm>
              <a:off x="3068"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 name="Rectangle 14">
              <a:extLst>
                <a:ext uri="{FF2B5EF4-FFF2-40B4-BE49-F238E27FC236}">
                  <a16:creationId xmlns:a16="http://schemas.microsoft.com/office/drawing/2014/main" id="{0FB2FFA0-4C9F-4009-9D22-3B284861CAE7}"/>
                </a:ext>
              </a:extLst>
            </p:cNvPr>
            <p:cNvSpPr>
              <a:spLocks noChangeArrowheads="1"/>
            </p:cNvSpPr>
            <p:nvPr/>
          </p:nvSpPr>
          <p:spPr bwMode="auto">
            <a:xfrm>
              <a:off x="2161"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 name="Rectangle 15">
              <a:extLst>
                <a:ext uri="{FF2B5EF4-FFF2-40B4-BE49-F238E27FC236}">
                  <a16:creationId xmlns:a16="http://schemas.microsoft.com/office/drawing/2014/main" id="{E83A8D68-A423-4359-826E-3275F0A40278}"/>
                </a:ext>
              </a:extLst>
            </p:cNvPr>
            <p:cNvSpPr>
              <a:spLocks noChangeArrowheads="1"/>
            </p:cNvSpPr>
            <p:nvPr/>
          </p:nvSpPr>
          <p:spPr bwMode="auto">
            <a:xfrm>
              <a:off x="1282"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2" name="Object 17">
              <a:extLst>
                <a:ext uri="{FF2B5EF4-FFF2-40B4-BE49-F238E27FC236}">
                  <a16:creationId xmlns:a16="http://schemas.microsoft.com/office/drawing/2014/main" id="{FA6DE388-3151-44A6-9A7C-39100EB9DFBA}"/>
                </a:ext>
              </a:extLst>
            </p:cNvPr>
            <p:cNvGraphicFramePr>
              <a:graphicFrameLocks noChangeAspect="1"/>
            </p:cNvGraphicFramePr>
            <p:nvPr>
              <p:extLst>
                <p:ext uri="{D42A27DB-BD31-4B8C-83A1-F6EECF244321}">
                  <p14:modId xmlns:p14="http://schemas.microsoft.com/office/powerpoint/2010/main" val="2917064494"/>
                </p:ext>
              </p:extLst>
            </p:nvPr>
          </p:nvGraphicFramePr>
          <p:xfrm>
            <a:off x="1233" y="2115"/>
            <a:ext cx="3461" cy="1254"/>
          </p:xfrm>
          <a:graphic>
            <a:graphicData uri="http://schemas.openxmlformats.org/presentationml/2006/ole">
              <mc:AlternateContent xmlns:mc="http://schemas.openxmlformats.org/markup-compatibility/2006">
                <mc:Choice xmlns:v="urn:schemas-microsoft-com:vml" Requires="v">
                  <p:oleObj spid="_x0000_s155672" name="图片" r:id="rId4" imgW="4390920" imgH="1590840" progId="Word.Picture.8">
                    <p:embed/>
                  </p:oleObj>
                </mc:Choice>
                <mc:Fallback>
                  <p:oleObj name="图片" r:id="rId4" imgW="4390920" imgH="1590840" progId="Word.Picture.8">
                    <p:embed/>
                    <p:pic>
                      <p:nvPicPr>
                        <p:cNvPr id="42" name="Object 17">
                          <a:extLst>
                            <a:ext uri="{FF2B5EF4-FFF2-40B4-BE49-F238E27FC236}">
                              <a16:creationId xmlns:a16="http://schemas.microsoft.com/office/drawing/2014/main" id="{FA6DE388-3151-44A6-9A7C-39100EB9DFB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33" y="2115"/>
                          <a:ext cx="3461" cy="125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3" name="Group 18">
              <a:extLst>
                <a:ext uri="{FF2B5EF4-FFF2-40B4-BE49-F238E27FC236}">
                  <a16:creationId xmlns:a16="http://schemas.microsoft.com/office/drawing/2014/main" id="{D8D3C10E-8A02-4E98-A5FD-128833F0CE61}"/>
                </a:ext>
              </a:extLst>
            </p:cNvPr>
            <p:cNvGrpSpPr>
              <a:grpSpLocks/>
            </p:cNvGrpSpPr>
            <p:nvPr/>
          </p:nvGrpSpPr>
          <p:grpSpPr bwMode="auto">
            <a:xfrm rot="10800000" flipH="1" flipV="1">
              <a:off x="1837" y="2750"/>
              <a:ext cx="259" cy="27"/>
              <a:chOff x="8475" y="10188"/>
              <a:chExt cx="540" cy="57"/>
            </a:xfrm>
          </p:grpSpPr>
          <p:sp>
            <p:nvSpPr>
              <p:cNvPr id="58" name="AutoShape 19">
                <a:extLst>
                  <a:ext uri="{FF2B5EF4-FFF2-40B4-BE49-F238E27FC236}">
                    <a16:creationId xmlns:a16="http://schemas.microsoft.com/office/drawing/2014/main" id="{C92BA590-0312-4775-AC27-86E1D11C48CB}"/>
                  </a:ext>
                </a:extLst>
              </p:cNvPr>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59" name="Line 20">
                <a:extLst>
                  <a:ext uri="{FF2B5EF4-FFF2-40B4-BE49-F238E27FC236}">
                    <a16:creationId xmlns:a16="http://schemas.microsoft.com/office/drawing/2014/main" id="{3072E89B-21C5-413B-87D0-75F9EAD99586}"/>
                  </a:ext>
                </a:extLst>
              </p:cNvPr>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4" name="Group 21">
              <a:extLst>
                <a:ext uri="{FF2B5EF4-FFF2-40B4-BE49-F238E27FC236}">
                  <a16:creationId xmlns:a16="http://schemas.microsoft.com/office/drawing/2014/main" id="{6A32AC67-290F-48C0-B4CE-FE4183EB93E1}"/>
                </a:ext>
              </a:extLst>
            </p:cNvPr>
            <p:cNvGrpSpPr>
              <a:grpSpLocks/>
            </p:cNvGrpSpPr>
            <p:nvPr/>
          </p:nvGrpSpPr>
          <p:grpSpPr bwMode="auto">
            <a:xfrm rot="10800000" flipH="1" flipV="1">
              <a:off x="2744" y="2750"/>
              <a:ext cx="259" cy="27"/>
              <a:chOff x="8475" y="10188"/>
              <a:chExt cx="540" cy="57"/>
            </a:xfrm>
          </p:grpSpPr>
          <p:sp>
            <p:nvSpPr>
              <p:cNvPr id="56" name="AutoShape 22">
                <a:extLst>
                  <a:ext uri="{FF2B5EF4-FFF2-40B4-BE49-F238E27FC236}">
                    <a16:creationId xmlns:a16="http://schemas.microsoft.com/office/drawing/2014/main" id="{51269BF0-1D6B-4E6A-AF9A-CCADEF1B0407}"/>
                  </a:ext>
                </a:extLst>
              </p:cNvPr>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57" name="Line 23">
                <a:extLst>
                  <a:ext uri="{FF2B5EF4-FFF2-40B4-BE49-F238E27FC236}">
                    <a16:creationId xmlns:a16="http://schemas.microsoft.com/office/drawing/2014/main" id="{BB70CFCA-F506-4C47-99B9-6A7C004CE5C9}"/>
                  </a:ext>
                </a:extLst>
              </p:cNvPr>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5" name="Group 24">
              <a:extLst>
                <a:ext uri="{FF2B5EF4-FFF2-40B4-BE49-F238E27FC236}">
                  <a16:creationId xmlns:a16="http://schemas.microsoft.com/office/drawing/2014/main" id="{22E34DDC-58E7-40D5-BDF2-CD200330D28F}"/>
                </a:ext>
              </a:extLst>
            </p:cNvPr>
            <p:cNvGrpSpPr>
              <a:grpSpLocks/>
            </p:cNvGrpSpPr>
            <p:nvPr/>
          </p:nvGrpSpPr>
          <p:grpSpPr bwMode="auto">
            <a:xfrm rot="10800000" flipH="1" flipV="1">
              <a:off x="3606" y="2750"/>
              <a:ext cx="259" cy="27"/>
              <a:chOff x="8475" y="10188"/>
              <a:chExt cx="540" cy="57"/>
            </a:xfrm>
          </p:grpSpPr>
          <p:sp>
            <p:nvSpPr>
              <p:cNvPr id="54" name="AutoShape 25">
                <a:extLst>
                  <a:ext uri="{FF2B5EF4-FFF2-40B4-BE49-F238E27FC236}">
                    <a16:creationId xmlns:a16="http://schemas.microsoft.com/office/drawing/2014/main" id="{90E20FCE-4601-4C0C-AEE0-DF583B74A458}"/>
                  </a:ext>
                </a:extLst>
              </p:cNvPr>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55" name="Line 26">
                <a:extLst>
                  <a:ext uri="{FF2B5EF4-FFF2-40B4-BE49-F238E27FC236}">
                    <a16:creationId xmlns:a16="http://schemas.microsoft.com/office/drawing/2014/main" id="{8808C318-BDF8-40D8-B82D-4F21DC2878E1}"/>
                  </a:ext>
                </a:extLst>
              </p:cNvPr>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6" name="Group 27">
              <a:extLst>
                <a:ext uri="{FF2B5EF4-FFF2-40B4-BE49-F238E27FC236}">
                  <a16:creationId xmlns:a16="http://schemas.microsoft.com/office/drawing/2014/main" id="{55314618-2F89-44B0-90DB-05B078CD01DC}"/>
                </a:ext>
              </a:extLst>
            </p:cNvPr>
            <p:cNvGrpSpPr>
              <a:grpSpLocks/>
            </p:cNvGrpSpPr>
            <p:nvPr/>
          </p:nvGrpSpPr>
          <p:grpSpPr bwMode="auto">
            <a:xfrm rot="10800000" flipH="1" flipV="1">
              <a:off x="4513" y="2723"/>
              <a:ext cx="259" cy="27"/>
              <a:chOff x="8475" y="10188"/>
              <a:chExt cx="540" cy="57"/>
            </a:xfrm>
          </p:grpSpPr>
          <p:sp>
            <p:nvSpPr>
              <p:cNvPr id="52" name="AutoShape 28">
                <a:extLst>
                  <a:ext uri="{FF2B5EF4-FFF2-40B4-BE49-F238E27FC236}">
                    <a16:creationId xmlns:a16="http://schemas.microsoft.com/office/drawing/2014/main" id="{05A9E436-D358-47BD-A908-F7DD8C5BC81A}"/>
                  </a:ext>
                </a:extLst>
              </p:cNvPr>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53" name="Line 29">
                <a:extLst>
                  <a:ext uri="{FF2B5EF4-FFF2-40B4-BE49-F238E27FC236}">
                    <a16:creationId xmlns:a16="http://schemas.microsoft.com/office/drawing/2014/main" id="{CFBBA040-D332-4C9D-870B-50817080D4A0}"/>
                  </a:ext>
                </a:extLst>
              </p:cNvPr>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7" name="Group 33">
              <a:extLst>
                <a:ext uri="{FF2B5EF4-FFF2-40B4-BE49-F238E27FC236}">
                  <a16:creationId xmlns:a16="http://schemas.microsoft.com/office/drawing/2014/main" id="{B723D0F6-6653-4D53-B1D7-E3F82847CEBA}"/>
                </a:ext>
              </a:extLst>
            </p:cNvPr>
            <p:cNvGrpSpPr>
              <a:grpSpLocks/>
            </p:cNvGrpSpPr>
            <p:nvPr/>
          </p:nvGrpSpPr>
          <p:grpSpPr bwMode="auto">
            <a:xfrm>
              <a:off x="882" y="2568"/>
              <a:ext cx="365" cy="288"/>
              <a:chOff x="882" y="2568"/>
              <a:chExt cx="365" cy="288"/>
            </a:xfrm>
          </p:grpSpPr>
          <p:sp>
            <p:nvSpPr>
              <p:cNvPr id="48" name="Line 34">
                <a:extLst>
                  <a:ext uri="{FF2B5EF4-FFF2-40B4-BE49-F238E27FC236}">
                    <a16:creationId xmlns:a16="http://schemas.microsoft.com/office/drawing/2014/main" id="{31F5F078-0267-4E4A-A3BA-3D2900DCB6E8}"/>
                  </a:ext>
                </a:extLst>
              </p:cNvPr>
              <p:cNvSpPr>
                <a:spLocks noChangeShapeType="1"/>
              </p:cNvSpPr>
              <p:nvPr/>
            </p:nvSpPr>
            <p:spPr bwMode="auto">
              <a:xfrm>
                <a:off x="1156" y="275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9" name="Group 35">
                <a:extLst>
                  <a:ext uri="{FF2B5EF4-FFF2-40B4-BE49-F238E27FC236}">
                    <a16:creationId xmlns:a16="http://schemas.microsoft.com/office/drawing/2014/main" id="{0A9D7865-01AC-47C6-A0A3-F7D416F21C13}"/>
                  </a:ext>
                </a:extLst>
              </p:cNvPr>
              <p:cNvGrpSpPr>
                <a:grpSpLocks/>
              </p:cNvGrpSpPr>
              <p:nvPr/>
            </p:nvGrpSpPr>
            <p:grpSpPr bwMode="auto">
              <a:xfrm>
                <a:off x="882" y="2568"/>
                <a:ext cx="229" cy="288"/>
                <a:chOff x="717" y="2568"/>
                <a:chExt cx="229" cy="288"/>
              </a:xfrm>
            </p:grpSpPr>
            <p:sp>
              <p:nvSpPr>
                <p:cNvPr id="50" name="Oval 36">
                  <a:extLst>
                    <a:ext uri="{FF2B5EF4-FFF2-40B4-BE49-F238E27FC236}">
                      <a16:creationId xmlns:a16="http://schemas.microsoft.com/office/drawing/2014/main" id="{B5B622D3-DF5D-4963-9247-0AE1951A46FA}"/>
                    </a:ext>
                  </a:extLst>
                </p:cNvPr>
                <p:cNvSpPr>
                  <a:spLocks noChangeArrowheads="1"/>
                </p:cNvSpPr>
                <p:nvPr/>
              </p:nvSpPr>
              <p:spPr bwMode="auto">
                <a:xfrm>
                  <a:off x="748" y="2614"/>
                  <a:ext cx="198" cy="227"/>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rgbClr val="99663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51" name="Rectangle 37">
                  <a:extLst>
                    <a:ext uri="{FF2B5EF4-FFF2-40B4-BE49-F238E27FC236}">
                      <a16:creationId xmlns:a16="http://schemas.microsoft.com/office/drawing/2014/main" id="{FDD117B2-9F14-4AE1-BD2F-DE113BECE3AC}"/>
                    </a:ext>
                  </a:extLst>
                </p:cNvPr>
                <p:cNvSpPr>
                  <a:spLocks noChangeArrowheads="1"/>
                </p:cNvSpPr>
                <p:nvPr/>
              </p:nvSpPr>
              <p:spPr bwMode="auto">
                <a:xfrm>
                  <a:off x="717" y="2568"/>
                  <a:ext cx="21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0</a:t>
                  </a:r>
                </a:p>
              </p:txBody>
            </p:sp>
          </p:grpSp>
        </p:grpSp>
      </p:grpSp>
      <p:grpSp>
        <p:nvGrpSpPr>
          <p:cNvPr id="3" name="组合 2">
            <a:extLst>
              <a:ext uri="{FF2B5EF4-FFF2-40B4-BE49-F238E27FC236}">
                <a16:creationId xmlns:a16="http://schemas.microsoft.com/office/drawing/2014/main" id="{8D3CE84E-F962-4008-B2BB-0CDB3C209986}"/>
              </a:ext>
            </a:extLst>
          </p:cNvPr>
          <p:cNvGrpSpPr/>
          <p:nvPr/>
        </p:nvGrpSpPr>
        <p:grpSpPr>
          <a:xfrm>
            <a:off x="5878262" y="3285760"/>
            <a:ext cx="3660233" cy="1742398"/>
            <a:chOff x="2870742" y="2310842"/>
            <a:chExt cx="3660233" cy="1742398"/>
          </a:xfrm>
        </p:grpSpPr>
        <p:graphicFrame>
          <p:nvGraphicFramePr>
            <p:cNvPr id="60" name="Object 25">
              <a:extLst>
                <a:ext uri="{FF2B5EF4-FFF2-40B4-BE49-F238E27FC236}">
                  <a16:creationId xmlns:a16="http://schemas.microsoft.com/office/drawing/2014/main" id="{12ED64B1-2280-453D-AAF9-AE7D8A660359}"/>
                </a:ext>
              </a:extLst>
            </p:cNvPr>
            <p:cNvGraphicFramePr>
              <a:graphicFrameLocks noChangeAspect="1"/>
            </p:cNvGraphicFramePr>
            <p:nvPr>
              <p:extLst>
                <p:ext uri="{D42A27DB-BD31-4B8C-83A1-F6EECF244321}">
                  <p14:modId xmlns:p14="http://schemas.microsoft.com/office/powerpoint/2010/main" val="1852694568"/>
                </p:ext>
              </p:extLst>
            </p:nvPr>
          </p:nvGraphicFramePr>
          <p:xfrm>
            <a:off x="2870742" y="2818165"/>
            <a:ext cx="3258480" cy="1235075"/>
          </p:xfrm>
          <a:graphic>
            <a:graphicData uri="http://schemas.openxmlformats.org/presentationml/2006/ole">
              <mc:AlternateContent xmlns:mc="http://schemas.openxmlformats.org/markup-compatibility/2006">
                <mc:Choice xmlns:v="urn:schemas-microsoft-com:vml" Requires="v">
                  <p:oleObj spid="_x0000_s155673" name="图片" r:id="rId6" imgW="2438280" imgH="857160" progId="Word.Picture.8">
                    <p:embed/>
                  </p:oleObj>
                </mc:Choice>
                <mc:Fallback>
                  <p:oleObj name="图片" r:id="rId6" imgW="2438280" imgH="857160" progId="Word.Picture.8">
                    <p:embed/>
                    <p:pic>
                      <p:nvPicPr>
                        <p:cNvPr id="60" name="Object 25">
                          <a:extLst>
                            <a:ext uri="{FF2B5EF4-FFF2-40B4-BE49-F238E27FC236}">
                              <a16:creationId xmlns:a16="http://schemas.microsoft.com/office/drawing/2014/main" id="{12ED64B1-2280-453D-AAF9-AE7D8A66035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70742" y="2818165"/>
                          <a:ext cx="3258480" cy="1235075"/>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sp>
          <p:nvSpPr>
            <p:cNvPr id="64" name="Rectangle 18">
              <a:extLst>
                <a:ext uri="{FF2B5EF4-FFF2-40B4-BE49-F238E27FC236}">
                  <a16:creationId xmlns:a16="http://schemas.microsoft.com/office/drawing/2014/main" id="{635C4CD0-882E-4797-AFE3-E26093CC579A}"/>
                </a:ext>
              </a:extLst>
            </p:cNvPr>
            <p:cNvSpPr>
              <a:spLocks noChangeArrowheads="1"/>
            </p:cNvSpPr>
            <p:nvPr/>
          </p:nvSpPr>
          <p:spPr bwMode="auto">
            <a:xfrm>
              <a:off x="3559175" y="2310842"/>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00"/>
                  </a:solidFill>
                  <a:effectLst/>
                  <a:uLnTx/>
                  <a:uFillTx/>
                  <a:latin typeface="+mn-ea"/>
                  <a:cs typeface="+mn-cs"/>
                </a:rPr>
                <a:t> </a:t>
              </a:r>
              <a:r>
                <a:rPr kumimoji="0" lang="en-US" altLang="zh-CN" sz="2400" b="1" i="0" u="none" strike="noStrike" kern="1200" cap="none" spc="0" normalizeH="0" baseline="0" noProof="0" dirty="0">
                  <a:ln>
                    <a:noFill/>
                  </a:ln>
                  <a:solidFill>
                    <a:srgbClr val="000066"/>
                  </a:solidFill>
                  <a:effectLst/>
                  <a:uLnTx/>
                  <a:uFillTx/>
                  <a:latin typeface="+mn-ea"/>
                  <a:cs typeface="+mn-cs"/>
                </a:rPr>
                <a:t>74HC183</a:t>
              </a:r>
              <a:r>
                <a:rPr kumimoji="0" lang="zh-CN" altLang="en-US" sz="2400" b="1" i="0" u="none" strike="noStrike" kern="1200" cap="none" spc="0" normalizeH="0" baseline="0" noProof="0" dirty="0">
                  <a:ln>
                    <a:noFill/>
                  </a:ln>
                  <a:solidFill>
                    <a:srgbClr val="000066"/>
                  </a:solidFill>
                  <a:effectLst/>
                  <a:uLnTx/>
                  <a:uFillTx/>
                  <a:latin typeface="+mn-ea"/>
                  <a:cs typeface="+mn-cs"/>
                </a:rPr>
                <a:t>逻辑框图</a:t>
              </a:r>
            </a:p>
          </p:txBody>
        </p:sp>
      </p:grpSp>
      <p:sp>
        <p:nvSpPr>
          <p:cNvPr id="65" name="内容占位符 4">
            <a:extLst>
              <a:ext uri="{FF2B5EF4-FFF2-40B4-BE49-F238E27FC236}">
                <a16:creationId xmlns:a16="http://schemas.microsoft.com/office/drawing/2014/main" id="{AAA1012C-AA93-4A88-AD1F-131A464AAC7F}"/>
              </a:ext>
            </a:extLst>
          </p:cNvPr>
          <p:cNvSpPr txBox="1">
            <a:spLocks/>
          </p:cNvSpPr>
          <p:nvPr/>
        </p:nvSpPr>
        <p:spPr>
          <a:xfrm>
            <a:off x="4785832" y="1336431"/>
            <a:ext cx="3657600" cy="4163367"/>
          </a:xfrm>
          <a:prstGeom prst="rect">
            <a:avLst/>
          </a:prstGeom>
        </p:spPr>
        <p:txBody>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marL="0" indent="0" fontAlgn="base">
              <a:lnSpc>
                <a:spcPct val="100000"/>
              </a:lnSpc>
              <a:spcBef>
                <a:spcPct val="0"/>
              </a:spcBef>
              <a:spcAft>
                <a:spcPct val="0"/>
              </a:spcAft>
              <a:buClrTx/>
              <a:buSzTx/>
              <a:buFontTx/>
              <a:buNone/>
              <a:defRPr/>
            </a:pPr>
            <a:r>
              <a:rPr lang="zh-CN" altLang="en-US" dirty="0">
                <a:solidFill>
                  <a:srgbClr val="000000"/>
                </a:solidFill>
                <a:latin typeface="+mn-ea"/>
              </a:rPr>
              <a:t>深入讨论：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基于</a:t>
            </a:r>
            <a:r>
              <a:rPr lang="en-US" altLang="zh-CN" dirty="0">
                <a:solidFill>
                  <a:srgbClr val="000000"/>
                </a:solidFill>
                <a:latin typeface="+mn-ea"/>
              </a:rPr>
              <a:t>1</a:t>
            </a:r>
            <a:r>
              <a:rPr lang="zh-CN" altLang="en-US" dirty="0">
                <a:solidFill>
                  <a:srgbClr val="000000"/>
                </a:solidFill>
                <a:latin typeface="+mn-ea"/>
              </a:rPr>
              <a:t>位，</a:t>
            </a:r>
            <a:r>
              <a:rPr lang="en-US" altLang="zh-CN" dirty="0">
                <a:solidFill>
                  <a:srgbClr val="000000"/>
                </a:solidFill>
                <a:latin typeface="+mn-ea"/>
              </a:rPr>
              <a:t>4</a:t>
            </a:r>
            <a:r>
              <a:rPr lang="zh-CN" altLang="en-US" dirty="0">
                <a:solidFill>
                  <a:srgbClr val="000000"/>
                </a:solidFill>
                <a:latin typeface="+mn-ea"/>
              </a:rPr>
              <a:t>位如何实现？</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MSI 74HC183</a:t>
            </a:r>
            <a:r>
              <a:rPr lang="zh-CN" altLang="en-US" dirty="0">
                <a:solidFill>
                  <a:srgbClr val="000000"/>
                </a:solidFill>
                <a:latin typeface="+mn-ea"/>
              </a:rPr>
              <a:t>的电路逻辑构建？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MSI 74HC183</a:t>
            </a:r>
            <a:r>
              <a:rPr lang="zh-CN" altLang="en-US" dirty="0">
                <a:solidFill>
                  <a:srgbClr val="000000"/>
                </a:solidFill>
                <a:latin typeface="+mn-ea"/>
              </a:rPr>
              <a:t>的逻辑电路的物理实现？</a:t>
            </a:r>
            <a:endParaRPr lang="en-US" altLang="zh-CN" dirty="0">
              <a:solidFill>
                <a:srgbClr val="000000"/>
              </a:solidFill>
              <a:latin typeface="+mn-ea"/>
            </a:endParaRPr>
          </a:p>
          <a:p>
            <a:endParaRPr lang="zh-CN" altLang="en-US" dirty="0"/>
          </a:p>
        </p:txBody>
      </p:sp>
    </p:spTree>
    <p:extLst>
      <p:ext uri="{BB962C8B-B14F-4D97-AF65-F5344CB8AC3E}">
        <p14:creationId xmlns:p14="http://schemas.microsoft.com/office/powerpoint/2010/main" val="2991777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wipe(left)">
                                      <p:cBhvr>
                                        <p:cTn id="19"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DBC9A5-BD9C-439B-9854-BBB1BE44982B}"/>
              </a:ext>
            </a:extLst>
          </p:cNvPr>
          <p:cNvSpPr>
            <a:spLocks noGrp="1"/>
          </p:cNvSpPr>
          <p:nvPr>
            <p:ph type="title"/>
          </p:nvPr>
        </p:nvSpPr>
        <p:spPr/>
        <p:txBody>
          <a:bodyPr>
            <a:normAutofit/>
          </a:bodyPr>
          <a:lstStyle/>
          <a:p>
            <a:r>
              <a:rPr lang="zh-CN" altLang="en-US" sz="3200" dirty="0"/>
              <a:t>第一个任务，实现一个</a:t>
            </a:r>
            <a:r>
              <a:rPr lang="en-US" altLang="zh-CN" sz="3200" u="sng" dirty="0"/>
              <a:t>1</a:t>
            </a:r>
            <a:r>
              <a:rPr lang="zh-CN" altLang="en-US" sz="3200" u="sng" dirty="0"/>
              <a:t>位加法</a:t>
            </a:r>
            <a:r>
              <a:rPr lang="zh-CN" altLang="en-US" sz="3200" dirty="0"/>
              <a:t>（</a:t>
            </a:r>
            <a:r>
              <a:rPr lang="en-US" altLang="zh-CN" sz="3200" dirty="0"/>
              <a:t>C</a:t>
            </a:r>
            <a:r>
              <a:rPr lang="zh-CN" altLang="en-US" sz="3200" dirty="0"/>
              <a:t>）</a:t>
            </a:r>
          </a:p>
        </p:txBody>
      </p:sp>
      <p:sp>
        <p:nvSpPr>
          <p:cNvPr id="3" name="内容占位符 2">
            <a:extLst>
              <a:ext uri="{FF2B5EF4-FFF2-40B4-BE49-F238E27FC236}">
                <a16:creationId xmlns:a16="http://schemas.microsoft.com/office/drawing/2014/main" id="{9F32D37D-F892-4284-80DF-A7383C237969}"/>
              </a:ext>
            </a:extLst>
          </p:cNvPr>
          <p:cNvSpPr>
            <a:spLocks noGrp="1"/>
          </p:cNvSpPr>
          <p:nvPr>
            <p:ph idx="1"/>
          </p:nvPr>
        </p:nvSpPr>
        <p:spPr>
          <a:xfrm>
            <a:off x="685800" y="2121408"/>
            <a:ext cx="3358790" cy="4050792"/>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i="0" u="none" strike="noStrike" kern="1200" cap="none" spc="0" normalizeH="0" baseline="0" noProof="0" dirty="0">
                <a:ln>
                  <a:noFill/>
                </a:ln>
                <a:solidFill>
                  <a:srgbClr val="000000"/>
                </a:solidFill>
                <a:effectLst/>
                <a:uLnTx/>
                <a:uFillTx/>
                <a:latin typeface="+mn-ea"/>
              </a:rPr>
              <a:t>已有条件：</a:t>
            </a:r>
            <a:endParaRPr kumimoji="0" lang="en-US" altLang="zh-CN" sz="2000" i="0" u="none" strike="noStrike" kern="1200" cap="none" spc="0" normalizeH="0" baseline="0" noProof="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dirty="0">
                <a:solidFill>
                  <a:srgbClr val="000000"/>
                </a:solidFill>
                <a:latin typeface="+mn-ea"/>
              </a:rPr>
              <a:t>一块面包板</a:t>
            </a:r>
            <a:r>
              <a:rPr lang="en-US" altLang="zh-CN" dirty="0">
                <a:solidFill>
                  <a:srgbClr val="000000"/>
                </a:solidFill>
                <a:latin typeface="+mn-ea"/>
              </a:rPr>
              <a:t>(</a:t>
            </a:r>
            <a:r>
              <a:rPr lang="zh-CN" altLang="en-US" dirty="0">
                <a:solidFill>
                  <a:srgbClr val="000000"/>
                </a:solidFill>
                <a:latin typeface="+mn-ea"/>
              </a:rPr>
              <a:t>或</a:t>
            </a:r>
            <a:r>
              <a:rPr lang="en-US" altLang="zh-CN" dirty="0">
                <a:solidFill>
                  <a:srgbClr val="000000"/>
                </a:solidFill>
                <a:latin typeface="+mn-ea"/>
              </a:rPr>
              <a:t>PCB</a:t>
            </a:r>
            <a:r>
              <a:rPr lang="zh-CN" altLang="en-US" dirty="0">
                <a:solidFill>
                  <a:srgbClr val="000000"/>
                </a:solidFill>
                <a:latin typeface="+mn-ea"/>
              </a:rPr>
              <a:t>板等</a:t>
            </a:r>
            <a:r>
              <a:rPr lang="en-US" altLang="zh-CN" dirty="0">
                <a:solidFill>
                  <a:srgbClr val="000000"/>
                </a:solidFill>
                <a:latin typeface="+mn-ea"/>
              </a:rPr>
              <a:t>)</a:t>
            </a:r>
            <a:endParaRPr lang="en-US" altLang="zh-CN" sz="2000" noProof="0" dirty="0">
              <a:solidFill>
                <a:srgbClr val="000000"/>
              </a:solidFill>
              <a:latin typeface="+mn-ea"/>
            </a:endParaRPr>
          </a:p>
          <a:p>
            <a:pPr marL="342900" lvl="0" indent="-342900" defTabSz="914400" fontAlgn="base">
              <a:spcBef>
                <a:spcPct val="0"/>
              </a:spcBef>
              <a:spcAft>
                <a:spcPct val="0"/>
              </a:spcAft>
              <a:buFont typeface="Arial" panose="020B0604020202020204" pitchFamily="34" charset="0"/>
              <a:buChar char="•"/>
              <a:defRPr/>
            </a:pPr>
            <a:r>
              <a:rPr lang="en-US" altLang="zh-CN" dirty="0">
                <a:solidFill>
                  <a:srgbClr val="000000"/>
                </a:solidFill>
                <a:latin typeface="+mn-ea"/>
              </a:rPr>
              <a:t>74HC00, 74HC08 ,</a:t>
            </a:r>
            <a:r>
              <a:rPr kumimoji="0" lang="en-US" altLang="zh-CN" sz="2000" i="0" u="none" strike="noStrike" kern="1200" cap="none" spc="0" normalizeH="0" baseline="0" dirty="0">
                <a:ln>
                  <a:noFill/>
                </a:ln>
                <a:solidFill>
                  <a:srgbClr val="000000"/>
                </a:solidFill>
                <a:effectLst/>
                <a:uLnTx/>
                <a:uFillTx/>
                <a:latin typeface="+mn-ea"/>
              </a:rPr>
              <a:t>74HC86</a:t>
            </a:r>
            <a:r>
              <a:rPr kumimoji="0" lang="zh-CN" altLang="en-US" sz="2000" i="0" u="none" strike="noStrike" kern="1200" cap="none" spc="0" normalizeH="0" baseline="0" dirty="0">
                <a:ln>
                  <a:noFill/>
                </a:ln>
                <a:solidFill>
                  <a:srgbClr val="000000"/>
                </a:solidFill>
                <a:effectLst/>
                <a:uLnTx/>
                <a:uFillTx/>
                <a:latin typeface="+mn-ea"/>
              </a:rPr>
              <a:t>等</a:t>
            </a:r>
            <a:r>
              <a:rPr kumimoji="0" lang="en-US" altLang="zh-CN" sz="2000" i="0" u="none" strike="noStrike" kern="1200" cap="none" spc="0" normalizeH="0" baseline="0" dirty="0">
                <a:ln>
                  <a:noFill/>
                </a:ln>
                <a:solidFill>
                  <a:srgbClr val="000000"/>
                </a:solidFill>
                <a:effectLst/>
                <a:uLnTx/>
                <a:uFillTx/>
                <a:latin typeface="+mn-ea"/>
              </a:rPr>
              <a:t>(SSI)</a:t>
            </a: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2000" noProof="0" dirty="0">
                <a:solidFill>
                  <a:srgbClr val="000000"/>
                </a:solidFill>
                <a:latin typeface="+mn-ea"/>
              </a:rPr>
              <a:t>其他配套</a:t>
            </a:r>
            <a:r>
              <a:rPr lang="en-US" altLang="zh-CN" sz="2000" noProof="0" dirty="0">
                <a:solidFill>
                  <a:srgbClr val="000000"/>
                </a:solidFill>
                <a:latin typeface="+mn-ea"/>
              </a:rPr>
              <a:t>(</a:t>
            </a:r>
            <a:r>
              <a:rPr lang="zh-CN" altLang="en-US" sz="2000" noProof="0" dirty="0">
                <a:solidFill>
                  <a:srgbClr val="000000"/>
                </a:solidFill>
                <a:latin typeface="+mn-ea"/>
              </a:rPr>
              <a:t>导线等</a:t>
            </a:r>
            <a:r>
              <a:rPr lang="en-US" altLang="zh-CN" sz="2000" noProof="0" dirty="0">
                <a:solidFill>
                  <a:srgbClr val="000000"/>
                </a:solidFill>
                <a:latin typeface="+mn-ea"/>
              </a:rPr>
              <a:t>)</a:t>
            </a:r>
            <a:endParaRPr kumimoji="0" lang="en-US" altLang="zh-CN" sz="2000" i="0" u="none" strike="noStrike" kern="1200" cap="none" spc="0" normalizeH="0" baseline="0" noProof="0" dirty="0">
              <a:ln>
                <a:noFill/>
              </a:ln>
              <a:solidFill>
                <a:srgbClr val="000000"/>
              </a:solidFill>
              <a:effectLst/>
              <a:uLnTx/>
              <a:uFillTx/>
              <a:latin typeface="+mn-ea"/>
            </a:endParaRPr>
          </a:p>
          <a:p>
            <a:pPr marL="0" indent="0" fontAlgn="base">
              <a:lnSpc>
                <a:spcPct val="100000"/>
              </a:lnSpc>
              <a:spcBef>
                <a:spcPct val="0"/>
              </a:spcBef>
              <a:spcAft>
                <a:spcPct val="0"/>
              </a:spcAft>
              <a:buClrTx/>
              <a:buSzTx/>
              <a:buFontTx/>
              <a:buNone/>
              <a:defRPr/>
            </a:pPr>
            <a:r>
              <a:rPr lang="zh-CN" altLang="en-US" dirty="0">
                <a:solidFill>
                  <a:srgbClr val="000000"/>
                </a:solidFill>
                <a:latin typeface="+mn-ea"/>
              </a:rPr>
              <a:t>深入讨论：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如何通过逻辑门实现</a:t>
            </a:r>
            <a:r>
              <a:rPr lang="en-US" altLang="zh-CN" dirty="0">
                <a:solidFill>
                  <a:srgbClr val="000000"/>
                </a:solidFill>
                <a:latin typeface="+mn-ea"/>
              </a:rPr>
              <a:t>1</a:t>
            </a:r>
            <a:r>
              <a:rPr lang="zh-CN" altLang="en-US" dirty="0">
                <a:solidFill>
                  <a:srgbClr val="000000"/>
                </a:solidFill>
                <a:latin typeface="+mn-ea"/>
              </a:rPr>
              <a:t>位加法器</a:t>
            </a:r>
            <a:r>
              <a:rPr lang="en-US" altLang="zh-CN" dirty="0">
                <a:solidFill>
                  <a:srgbClr val="000000"/>
                </a:solidFill>
                <a:latin typeface="+mn-ea"/>
              </a:rPr>
              <a:t> </a:t>
            </a:r>
            <a:r>
              <a:rPr lang="zh-CN" altLang="en-US" dirty="0">
                <a:solidFill>
                  <a:srgbClr val="000000"/>
                </a:solidFill>
                <a:latin typeface="+mn-ea"/>
              </a:rPr>
              <a:t>？</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全与非逻辑电路、与或逻辑电路？</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SSI</a:t>
            </a:r>
            <a:r>
              <a:rPr lang="zh-CN" altLang="en-US" dirty="0">
                <a:solidFill>
                  <a:srgbClr val="000000"/>
                </a:solidFill>
                <a:latin typeface="+mn-ea"/>
              </a:rPr>
              <a:t>逻辑门的物理实现？</a:t>
            </a:r>
            <a:endParaRPr lang="en-US" altLang="zh-CN" dirty="0">
              <a:solidFill>
                <a:srgbClr val="000000"/>
              </a:solidFill>
              <a:latin typeface="+mn-ea"/>
            </a:endParaRPr>
          </a:p>
          <a:p>
            <a:endParaRPr lang="zh-CN" altLang="en-US" dirty="0"/>
          </a:p>
        </p:txBody>
      </p:sp>
      <p:sp>
        <p:nvSpPr>
          <p:cNvPr id="4" name="灯片编号占位符 3">
            <a:extLst>
              <a:ext uri="{FF2B5EF4-FFF2-40B4-BE49-F238E27FC236}">
                <a16:creationId xmlns:a16="http://schemas.microsoft.com/office/drawing/2014/main" id="{47020787-BED2-4169-8D48-1C64CF1E40DE}"/>
              </a:ext>
            </a:extLst>
          </p:cNvPr>
          <p:cNvSpPr>
            <a:spLocks noGrp="1"/>
          </p:cNvSpPr>
          <p:nvPr>
            <p:ph type="sldNum" sz="quarter" idx="12"/>
          </p:nvPr>
        </p:nvSpPr>
        <p:spPr/>
        <p:txBody>
          <a:bodyPr/>
          <a:lstStyle/>
          <a:p>
            <a:fld id="{4FAB73BC-B049-4115-A692-8D63A059BFB8}" type="slidenum">
              <a:rPr lang="en-US" smtClean="0"/>
              <a:t>5</a:t>
            </a:fld>
            <a:endParaRPr lang="en-US" dirty="0"/>
          </a:p>
        </p:txBody>
      </p:sp>
      <p:grpSp>
        <p:nvGrpSpPr>
          <p:cNvPr id="7" name="组合 6">
            <a:extLst>
              <a:ext uri="{FF2B5EF4-FFF2-40B4-BE49-F238E27FC236}">
                <a16:creationId xmlns:a16="http://schemas.microsoft.com/office/drawing/2014/main" id="{13C55D09-DA61-4C87-A5F4-5714CBCC2E12}"/>
              </a:ext>
            </a:extLst>
          </p:cNvPr>
          <p:cNvGrpSpPr/>
          <p:nvPr/>
        </p:nvGrpSpPr>
        <p:grpSpPr>
          <a:xfrm>
            <a:off x="3979679" y="2719908"/>
            <a:ext cx="4983727" cy="2653406"/>
            <a:chOff x="3877024" y="3116684"/>
            <a:chExt cx="4983727" cy="2653406"/>
          </a:xfrm>
        </p:grpSpPr>
        <p:sp>
          <p:nvSpPr>
            <p:cNvPr id="31" name="文本框 30">
              <a:extLst>
                <a:ext uri="{FF2B5EF4-FFF2-40B4-BE49-F238E27FC236}">
                  <a16:creationId xmlns:a16="http://schemas.microsoft.com/office/drawing/2014/main" id="{DBCAFBE7-E0E6-44F3-A7E4-755712D5A20E}"/>
                </a:ext>
              </a:extLst>
            </p:cNvPr>
            <p:cNvSpPr txBox="1"/>
            <p:nvPr/>
          </p:nvSpPr>
          <p:spPr>
            <a:xfrm>
              <a:off x="4278995" y="3116684"/>
              <a:ext cx="1439632"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99"/>
                  </a:solidFill>
                  <a:effectLst/>
                  <a:uLnTx/>
                  <a:uFillTx/>
                  <a:latin typeface="+mn-ea"/>
                  <a:cs typeface="+mn-cs"/>
                </a:rPr>
                <a:t>半加器</a:t>
              </a:r>
              <a:endParaRPr lang="zh-CN" altLang="en-US" dirty="0"/>
            </a:p>
          </p:txBody>
        </p:sp>
        <mc:AlternateContent xmlns:mc="http://schemas.openxmlformats.org/markup-compatibility/2006" xmlns:a14="http://schemas.microsoft.com/office/drawing/2010/main">
          <mc:Choice Requires="a14">
            <p:sp>
              <p:nvSpPr>
                <p:cNvPr id="32" name="Rectangle 30">
                  <a:extLst>
                    <a:ext uri="{FF2B5EF4-FFF2-40B4-BE49-F238E27FC236}">
                      <a16:creationId xmlns:a16="http://schemas.microsoft.com/office/drawing/2014/main" id="{45E8CDF0-B59D-42F0-9B76-FADC5BEC54DF}"/>
                    </a:ext>
                  </a:extLst>
                </p:cNvPr>
                <p:cNvSpPr>
                  <a:spLocks noChangeArrowheads="1"/>
                </p:cNvSpPr>
                <p:nvPr/>
              </p:nvSpPr>
              <p:spPr bwMode="auto">
                <a:xfrm>
                  <a:off x="3877024" y="4670418"/>
                  <a:ext cx="4907876" cy="647485"/>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nchor="ctr">
                  <a:spAutoFit/>
                </a:bodyPr>
                <a:lstStyle/>
                <a:p>
                  <a:pPr lvl="0" defTabSz="914400" fontAlgn="base">
                    <a:lnSpc>
                      <a:spcPct val="150000"/>
                    </a:lnSpc>
                    <a:spcBef>
                      <a:spcPct val="0"/>
                    </a:spcBef>
                    <a:spcAft>
                      <a:spcPct val="0"/>
                    </a:spcAft>
                    <a:defRPr/>
                  </a:pPr>
                  <a14:m>
                    <m:oMathPara xmlns:m="http://schemas.openxmlformats.org/officeDocument/2006/math">
                      <m:oMathParaPr>
                        <m:jc m:val="centerGroup"/>
                      </m:oMathParaPr>
                      <m:oMath xmlns:m="http://schemas.openxmlformats.org/officeDocument/2006/math">
                        <m:r>
                          <m:rPr>
                            <m:sty m:val="p"/>
                          </m:rPr>
                          <a:rPr lang="en-US" altLang="zh-CN" sz="2400" b="1" i="1" smtClean="0">
                            <a:solidFill>
                              <a:srgbClr val="000099"/>
                            </a:solidFill>
                            <a:latin typeface="Cambria Math" panose="02040503050406030204" pitchFamily="18" charset="0"/>
                          </a:rPr>
                          <m:t>S</m:t>
                        </m:r>
                        <m:r>
                          <a:rPr lang="en-US" altLang="zh-CN" sz="2400" b="1" i="1" smtClean="0">
                            <a:solidFill>
                              <a:srgbClr val="000099"/>
                            </a:solidFill>
                            <a:latin typeface="Cambria Math" panose="02040503050406030204" pitchFamily="18" charset="0"/>
                          </a:rPr>
                          <m:t>=</m:t>
                        </m:r>
                        <m:acc>
                          <m:accPr>
                            <m:chr m:val="̅"/>
                            <m:ctrlPr>
                              <a:rPr lang="en-US" altLang="zh-CN" sz="2400" b="1" i="1" smtClean="0">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A</m:t>
                            </m:r>
                          </m:e>
                        </m:acc>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B</m:t>
                            </m:r>
                          </m:e>
                        </m:acc>
                        <m:sSub>
                          <m:sSubPr>
                            <m:ctrlPr>
                              <a:rPr lang="en-US" altLang="zh-CN" sz="2400" b="1" i="1" smtClean="0">
                                <a:solidFill>
                                  <a:srgbClr val="000099"/>
                                </a:solidFill>
                                <a:latin typeface="Cambria Math" panose="02040503050406030204" pitchFamily="18" charset="0"/>
                              </a:rPr>
                            </m:ctrlPr>
                          </m:sSubPr>
                          <m:e>
                            <m:r>
                              <m:rPr>
                                <m:sty m:val="p"/>
                              </m:rPr>
                              <a:rPr lang="en-US" altLang="zh-CN" sz="2400" b="1" i="1">
                                <a:solidFill>
                                  <a:srgbClr val="000099"/>
                                </a:solidFill>
                                <a:latin typeface="Cambria Math" panose="02040503050406030204" pitchFamily="18" charset="0"/>
                              </a:rPr>
                              <m:t>C</m:t>
                            </m:r>
                          </m:e>
                          <m:sub>
                            <m:r>
                              <a:rPr lang="en-US" altLang="zh-CN" sz="2400" b="1" i="1" smtClean="0">
                                <a:solidFill>
                                  <a:srgbClr val="000099"/>
                                </a:solidFill>
                                <a:latin typeface="Cambria Math" panose="02040503050406030204" pitchFamily="18" charset="0"/>
                              </a:rPr>
                              <m:t>𝒊</m:t>
                            </m:r>
                          </m:sub>
                        </m:sSub>
                        <m:r>
                          <a:rPr lang="en-US" altLang="zh-CN" sz="2400" b="1" i="1" smtClean="0">
                            <a:solidFill>
                              <a:srgbClr val="000099"/>
                            </a:solidFill>
                            <a:latin typeface="Cambria Math" panose="02040503050406030204" pitchFamily="18" charset="0"/>
                          </a:rPr>
                          <m:t>+</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A</m:t>
                            </m:r>
                          </m:e>
                        </m:acc>
                        <m:r>
                          <m:rPr>
                            <m:sty m:val="p"/>
                          </m:rPr>
                          <a:rPr lang="en-US" altLang="zh-CN" sz="2400" b="0" i="0" smtClean="0">
                            <a:solidFill>
                              <a:srgbClr val="000099"/>
                            </a:solidFill>
                            <a:latin typeface="Cambria Math" panose="02040503050406030204" pitchFamily="18" charset="0"/>
                          </a:rPr>
                          <m:t>B</m:t>
                        </m:r>
                        <m:acc>
                          <m:accPr>
                            <m:chr m:val="̅"/>
                            <m:ctrlPr>
                              <a:rPr lang="en-US" altLang="zh-CN" sz="2400" b="1" i="1">
                                <a:solidFill>
                                  <a:srgbClr val="000099"/>
                                </a:solidFill>
                                <a:latin typeface="Cambria Math" panose="02040503050406030204" pitchFamily="18" charset="0"/>
                              </a:rPr>
                            </m:ctrlPr>
                          </m:accPr>
                          <m:e>
                            <m:sSub>
                              <m:sSubPr>
                                <m:ctrlPr>
                                  <a:rPr lang="en-US" altLang="zh-CN" sz="2400" b="0" i="1" smtClean="0">
                                    <a:solidFill>
                                      <a:srgbClr val="000099"/>
                                    </a:solidFill>
                                    <a:latin typeface="Cambria Math" panose="02040503050406030204" pitchFamily="18" charset="0"/>
                                  </a:rPr>
                                </m:ctrlPr>
                              </m:sSubPr>
                              <m:e>
                                <m:r>
                                  <m:rPr>
                                    <m:sty m:val="p"/>
                                  </m:rPr>
                                  <a:rPr lang="en-US" altLang="zh-CN" sz="2400" b="0" i="0" smtClean="0">
                                    <a:solidFill>
                                      <a:srgbClr val="000099"/>
                                    </a:solidFill>
                                    <a:latin typeface="Cambria Math" panose="02040503050406030204" pitchFamily="18" charset="0"/>
                                  </a:rPr>
                                  <m:t>C</m:t>
                                </m:r>
                              </m:e>
                              <m:sub>
                                <m:r>
                                  <m:rPr>
                                    <m:sty m:val="p"/>
                                  </m:rPr>
                                  <a:rPr lang="en-US" altLang="zh-CN" sz="2400" b="0" i="0" smtClean="0">
                                    <a:solidFill>
                                      <a:srgbClr val="000099"/>
                                    </a:solidFill>
                                    <a:latin typeface="Cambria Math" panose="02040503050406030204" pitchFamily="18" charset="0"/>
                                  </a:rPr>
                                  <m:t>i</m:t>
                                </m:r>
                              </m:sub>
                            </m:sSub>
                          </m:e>
                        </m:acc>
                        <m:r>
                          <a:rPr lang="en-US" altLang="zh-CN" sz="2400" b="1" i="1" smtClean="0">
                            <a:solidFill>
                              <a:srgbClr val="000099"/>
                            </a:solidFill>
                            <a:latin typeface="Cambria Math" panose="02040503050406030204" pitchFamily="18" charset="0"/>
                          </a:rPr>
                          <m:t>+</m:t>
                        </m:r>
                        <m:r>
                          <m:rPr>
                            <m:sty m:val="p"/>
                          </m:rPr>
                          <a:rPr lang="en-US" altLang="zh-CN" sz="2400" b="1" i="1">
                            <a:solidFill>
                              <a:srgbClr val="000099"/>
                            </a:solidFill>
                            <a:latin typeface="Cambria Math" panose="02040503050406030204" pitchFamily="18" charset="0"/>
                          </a:rPr>
                          <m:t>A</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B</m:t>
                            </m:r>
                          </m:e>
                        </m:acc>
                        <m:acc>
                          <m:accPr>
                            <m:chr m:val="̅"/>
                            <m:ctrlPr>
                              <a:rPr lang="en-US" altLang="zh-CN" sz="2400" b="1" i="1">
                                <a:solidFill>
                                  <a:srgbClr val="000099"/>
                                </a:solidFill>
                                <a:latin typeface="Cambria Math" panose="02040503050406030204" pitchFamily="18" charset="0"/>
                              </a:rPr>
                            </m:ctrlPr>
                          </m:accPr>
                          <m:e>
                            <m:sSub>
                              <m:sSubPr>
                                <m:ctrlPr>
                                  <a:rPr lang="en-US" altLang="zh-CN" sz="2400" i="1">
                                    <a:solidFill>
                                      <a:srgbClr val="000099"/>
                                    </a:solidFill>
                                    <a:latin typeface="Cambria Math" panose="02040503050406030204" pitchFamily="18" charset="0"/>
                                  </a:rPr>
                                </m:ctrlPr>
                              </m:sSubPr>
                              <m:e>
                                <m:r>
                                  <m:rPr>
                                    <m:sty m:val="p"/>
                                  </m:rPr>
                                  <a:rPr lang="en-US" altLang="zh-CN" sz="2400">
                                    <a:solidFill>
                                      <a:srgbClr val="000099"/>
                                    </a:solidFill>
                                    <a:latin typeface="Cambria Math" panose="02040503050406030204" pitchFamily="18" charset="0"/>
                                  </a:rPr>
                                  <m:t>C</m:t>
                                </m:r>
                              </m:e>
                              <m:sub>
                                <m:r>
                                  <m:rPr>
                                    <m:sty m:val="p"/>
                                  </m:rPr>
                                  <a:rPr lang="en-US" altLang="zh-CN" sz="2400">
                                    <a:solidFill>
                                      <a:srgbClr val="000099"/>
                                    </a:solidFill>
                                    <a:latin typeface="Cambria Math" panose="02040503050406030204" pitchFamily="18" charset="0"/>
                                  </a:rPr>
                                  <m:t>i</m:t>
                                </m:r>
                              </m:sub>
                            </m:sSub>
                          </m:e>
                        </m:acc>
                        <m:r>
                          <a:rPr lang="en-US" altLang="zh-CN" sz="2400" b="1" i="0" smtClean="0">
                            <a:solidFill>
                              <a:srgbClr val="000099"/>
                            </a:solidFill>
                            <a:latin typeface="Cambria Math" panose="02040503050406030204" pitchFamily="18" charset="0"/>
                          </a:rPr>
                          <m:t>+</m:t>
                        </m:r>
                        <m:r>
                          <m:rPr>
                            <m:sty m:val="p"/>
                          </m:rPr>
                          <a:rPr lang="en-US" altLang="zh-CN" sz="2400" b="0" i="0" smtClean="0">
                            <a:solidFill>
                              <a:srgbClr val="000099"/>
                            </a:solidFill>
                            <a:latin typeface="Cambria Math" panose="02040503050406030204" pitchFamily="18" charset="0"/>
                          </a:rPr>
                          <m:t>AB</m:t>
                        </m:r>
                        <m:sSub>
                          <m:sSubPr>
                            <m:ctrlPr>
                              <a:rPr lang="en-US" altLang="zh-CN" sz="2400" b="1" i="1" smtClean="0">
                                <a:solidFill>
                                  <a:srgbClr val="000099"/>
                                </a:solidFill>
                                <a:latin typeface="Cambria Math" panose="02040503050406030204" pitchFamily="18" charset="0"/>
                              </a:rPr>
                            </m:ctrlPr>
                          </m:sSubPr>
                          <m:e>
                            <m:r>
                              <m:rPr>
                                <m:sty m:val="p"/>
                              </m:rPr>
                              <a:rPr lang="en-US" altLang="zh-CN" sz="2400" b="0" i="0">
                                <a:solidFill>
                                  <a:srgbClr val="000099"/>
                                </a:solidFill>
                                <a:latin typeface="Cambria Math" panose="02040503050406030204" pitchFamily="18" charset="0"/>
                              </a:rPr>
                              <m:t>C</m:t>
                            </m:r>
                          </m:e>
                          <m:sub>
                            <m:r>
                              <a:rPr lang="en-US" altLang="zh-CN" sz="2400" b="1" i="1" smtClean="0">
                                <a:solidFill>
                                  <a:srgbClr val="000099"/>
                                </a:solidFill>
                                <a:latin typeface="Cambria Math" panose="02040503050406030204" pitchFamily="18" charset="0"/>
                              </a:rPr>
                              <m:t>𝒊</m:t>
                            </m:r>
                          </m:sub>
                        </m:sSub>
                      </m:oMath>
                    </m:oMathPara>
                  </a14:m>
                  <a:endParaRPr lang="en-US" altLang="zh-CN" sz="2400" b="1" i="0" dirty="0">
                    <a:solidFill>
                      <a:srgbClr val="000099"/>
                    </a:solidFill>
                    <a:latin typeface="+mn-ea"/>
                  </a:endParaRPr>
                </a:p>
              </p:txBody>
            </p:sp>
          </mc:Choice>
          <mc:Fallback xmlns="">
            <p:sp>
              <p:nvSpPr>
                <p:cNvPr id="32" name="Rectangle 30">
                  <a:extLst>
                    <a:ext uri="{FF2B5EF4-FFF2-40B4-BE49-F238E27FC236}">
                      <a16:creationId xmlns:a16="http://schemas.microsoft.com/office/drawing/2014/main" id="{45E8CDF0-B59D-42F0-9B76-FADC5BEC54DF}"/>
                    </a:ext>
                  </a:extLst>
                </p:cNvPr>
                <p:cNvSpPr>
                  <a:spLocks noRot="1" noChangeAspect="1" noMove="1" noResize="1" noEditPoints="1" noAdjustHandles="1" noChangeArrowheads="1" noChangeShapeType="1" noTextEdit="1"/>
                </p:cNvSpPr>
                <p:nvPr/>
              </p:nvSpPr>
              <p:spPr bwMode="auto">
                <a:xfrm>
                  <a:off x="3877024" y="4670418"/>
                  <a:ext cx="4907876" cy="647485"/>
                </a:xfrm>
                <a:prstGeom prst="rect">
                  <a:avLst/>
                </a:prstGeom>
                <a:blipFill>
                  <a:blip r:embed="rId4"/>
                  <a:stretch>
                    <a:fillRect/>
                  </a:stretch>
                </a:blip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3" name="Rectangle 30">
                  <a:extLst>
                    <a:ext uri="{FF2B5EF4-FFF2-40B4-BE49-F238E27FC236}">
                      <a16:creationId xmlns:a16="http://schemas.microsoft.com/office/drawing/2014/main" id="{0AE15F1A-D97E-4ED6-B35E-53C1B371326F}"/>
                    </a:ext>
                  </a:extLst>
                </p:cNvPr>
                <p:cNvSpPr>
                  <a:spLocks noChangeArrowheads="1"/>
                </p:cNvSpPr>
                <p:nvPr/>
              </p:nvSpPr>
              <p:spPr bwMode="auto">
                <a:xfrm>
                  <a:off x="3952875" y="5122605"/>
                  <a:ext cx="4907876" cy="647485"/>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nchor="ctr">
                  <a:spAutoFit/>
                </a:bodyPr>
                <a:lstStyle/>
                <a:p>
                  <a:pPr lvl="0" defTabSz="914400" fontAlgn="base">
                    <a:lnSpc>
                      <a:spcPct val="150000"/>
                    </a:lnSpc>
                    <a:spcBef>
                      <a:spcPct val="0"/>
                    </a:spcBef>
                    <a:spcAft>
                      <a:spcPct val="0"/>
                    </a:spcAft>
                    <a:defRPr/>
                  </a:pPr>
                  <a14:m>
                    <m:oMathPara xmlns:m="http://schemas.openxmlformats.org/officeDocument/2006/math">
                      <m:oMathParaPr>
                        <m:jc m:val="centerGroup"/>
                      </m:oMathParaPr>
                      <m:oMath xmlns:m="http://schemas.openxmlformats.org/officeDocument/2006/math">
                        <m:sSub>
                          <m:sSubPr>
                            <m:ctrlPr>
                              <a:rPr lang="en-US" altLang="zh-CN" sz="2400" b="0" i="1" smtClean="0">
                                <a:solidFill>
                                  <a:srgbClr val="000099"/>
                                </a:solidFill>
                                <a:latin typeface="Cambria Math" panose="02040503050406030204" pitchFamily="18" charset="0"/>
                              </a:rPr>
                            </m:ctrlPr>
                          </m:sSubPr>
                          <m:e>
                            <m:r>
                              <m:rPr>
                                <m:sty m:val="p"/>
                              </m:rPr>
                              <a:rPr lang="en-US" altLang="zh-CN" sz="2400" b="0" i="0" smtClean="0">
                                <a:solidFill>
                                  <a:srgbClr val="000099"/>
                                </a:solidFill>
                                <a:latin typeface="Cambria Math" panose="02040503050406030204" pitchFamily="18" charset="0"/>
                              </a:rPr>
                              <m:t>C</m:t>
                            </m:r>
                          </m:e>
                          <m:sub>
                            <m:r>
                              <a:rPr lang="en-US" altLang="zh-CN" sz="2400" b="0" i="1" smtClean="0">
                                <a:solidFill>
                                  <a:srgbClr val="000099"/>
                                </a:solidFill>
                                <a:latin typeface="Cambria Math" panose="02040503050406030204" pitchFamily="18" charset="0"/>
                              </a:rPr>
                              <m:t>𝑜</m:t>
                            </m:r>
                          </m:sub>
                        </m:sSub>
                        <m:r>
                          <a:rPr lang="en-US" altLang="zh-CN" sz="2400" b="1" i="1">
                            <a:solidFill>
                              <a:srgbClr val="000099"/>
                            </a:solidFill>
                            <a:latin typeface="Cambria Math" panose="02040503050406030204" pitchFamily="18" charset="0"/>
                          </a:rPr>
                          <m:t>=</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A</m:t>
                            </m:r>
                          </m:e>
                        </m:acc>
                        <m:r>
                          <m:rPr>
                            <m:sty m:val="p"/>
                          </m:rPr>
                          <a:rPr lang="en-US" altLang="zh-CN" sz="2400">
                            <a:solidFill>
                              <a:srgbClr val="000099"/>
                            </a:solidFill>
                            <a:latin typeface="Cambria Math" panose="02040503050406030204" pitchFamily="18" charset="0"/>
                          </a:rPr>
                          <m:t>B</m:t>
                        </m:r>
                        <m:sSub>
                          <m:sSubPr>
                            <m:ctrlPr>
                              <a:rPr lang="en-US" altLang="zh-CN" sz="2400" b="1" i="1">
                                <a:solidFill>
                                  <a:srgbClr val="000099"/>
                                </a:solidFill>
                                <a:latin typeface="Cambria Math" panose="02040503050406030204" pitchFamily="18" charset="0"/>
                              </a:rPr>
                            </m:ctrlPr>
                          </m:sSubPr>
                          <m:e>
                            <m:r>
                              <m:rPr>
                                <m:sty m:val="p"/>
                              </m:rPr>
                              <a:rPr lang="en-US" altLang="zh-CN" sz="2400" b="1" i="1">
                                <a:solidFill>
                                  <a:srgbClr val="000099"/>
                                </a:solidFill>
                                <a:latin typeface="Cambria Math" panose="02040503050406030204" pitchFamily="18" charset="0"/>
                              </a:rPr>
                              <m:t>C</m:t>
                            </m:r>
                          </m:e>
                          <m:sub>
                            <m:r>
                              <a:rPr lang="en-US" altLang="zh-CN" sz="2400" b="1" i="1">
                                <a:solidFill>
                                  <a:srgbClr val="000099"/>
                                </a:solidFill>
                                <a:latin typeface="Cambria Math" panose="02040503050406030204" pitchFamily="18" charset="0"/>
                              </a:rPr>
                              <m:t>𝒊</m:t>
                            </m:r>
                          </m:sub>
                        </m:sSub>
                        <m:r>
                          <a:rPr lang="en-US" altLang="zh-CN" sz="2400" b="1" i="1">
                            <a:solidFill>
                              <a:srgbClr val="000099"/>
                            </a:solidFill>
                            <a:latin typeface="Cambria Math" panose="02040503050406030204" pitchFamily="18" charset="0"/>
                          </a:rPr>
                          <m:t>+</m:t>
                        </m:r>
                        <m:r>
                          <m:rPr>
                            <m:sty m:val="p"/>
                          </m:rPr>
                          <a:rPr lang="en-US" altLang="zh-CN" sz="2400" b="1" i="1">
                            <a:solidFill>
                              <a:srgbClr val="000099"/>
                            </a:solidFill>
                            <a:latin typeface="Cambria Math" panose="02040503050406030204" pitchFamily="18" charset="0"/>
                          </a:rPr>
                          <m:t>A</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B</m:t>
                            </m:r>
                          </m:e>
                        </m:acc>
                        <m:sSub>
                          <m:sSubPr>
                            <m:ctrlPr>
                              <a:rPr lang="en-US" altLang="zh-CN" sz="2400" b="1" i="1">
                                <a:solidFill>
                                  <a:srgbClr val="000099"/>
                                </a:solidFill>
                                <a:latin typeface="Cambria Math" panose="02040503050406030204" pitchFamily="18" charset="0"/>
                              </a:rPr>
                            </m:ctrlPr>
                          </m:sSubPr>
                          <m:e>
                            <m:r>
                              <m:rPr>
                                <m:sty m:val="p"/>
                              </m:rPr>
                              <a:rPr lang="en-US" altLang="zh-CN" sz="2400" b="1" i="1">
                                <a:solidFill>
                                  <a:srgbClr val="000099"/>
                                </a:solidFill>
                                <a:latin typeface="Cambria Math" panose="02040503050406030204" pitchFamily="18" charset="0"/>
                              </a:rPr>
                              <m:t>C</m:t>
                            </m:r>
                          </m:e>
                          <m:sub>
                            <m:r>
                              <a:rPr lang="en-US" altLang="zh-CN" sz="2400" b="1" i="1">
                                <a:solidFill>
                                  <a:srgbClr val="000099"/>
                                </a:solidFill>
                                <a:latin typeface="Cambria Math" panose="02040503050406030204" pitchFamily="18" charset="0"/>
                              </a:rPr>
                              <m:t>𝒊</m:t>
                            </m:r>
                          </m:sub>
                        </m:sSub>
                        <m:r>
                          <a:rPr lang="en-US" altLang="zh-CN" sz="2400" b="1" i="1">
                            <a:solidFill>
                              <a:srgbClr val="000099"/>
                            </a:solidFill>
                            <a:latin typeface="Cambria Math" panose="02040503050406030204" pitchFamily="18" charset="0"/>
                          </a:rPr>
                          <m:t>+</m:t>
                        </m:r>
                        <m:r>
                          <m:rPr>
                            <m:sty m:val="p"/>
                          </m:rPr>
                          <a:rPr lang="en-US" altLang="zh-CN" sz="2400" b="1" i="1" smtClean="0">
                            <a:solidFill>
                              <a:srgbClr val="000099"/>
                            </a:solidFill>
                            <a:latin typeface="Cambria Math" panose="02040503050406030204" pitchFamily="18" charset="0"/>
                          </a:rPr>
                          <m:t>A</m:t>
                        </m:r>
                        <m:r>
                          <m:rPr>
                            <m:sty m:val="p"/>
                          </m:rPr>
                          <a:rPr lang="en-US" altLang="zh-CN" sz="2400">
                            <a:solidFill>
                              <a:srgbClr val="000099"/>
                            </a:solidFill>
                            <a:latin typeface="Cambria Math" panose="02040503050406030204" pitchFamily="18" charset="0"/>
                          </a:rPr>
                          <m:t>B</m:t>
                        </m:r>
                        <m:acc>
                          <m:accPr>
                            <m:chr m:val="̅"/>
                            <m:ctrlPr>
                              <a:rPr lang="en-US" altLang="zh-CN" sz="2400" b="1" i="1">
                                <a:solidFill>
                                  <a:srgbClr val="000099"/>
                                </a:solidFill>
                                <a:latin typeface="Cambria Math" panose="02040503050406030204" pitchFamily="18" charset="0"/>
                              </a:rPr>
                            </m:ctrlPr>
                          </m:accPr>
                          <m:e>
                            <m:sSub>
                              <m:sSubPr>
                                <m:ctrlPr>
                                  <a:rPr lang="en-US" altLang="zh-CN" sz="2400" i="1">
                                    <a:solidFill>
                                      <a:srgbClr val="000099"/>
                                    </a:solidFill>
                                    <a:latin typeface="Cambria Math" panose="02040503050406030204" pitchFamily="18" charset="0"/>
                                  </a:rPr>
                                </m:ctrlPr>
                              </m:sSubPr>
                              <m:e>
                                <m:r>
                                  <m:rPr>
                                    <m:sty m:val="p"/>
                                  </m:rPr>
                                  <a:rPr lang="en-US" altLang="zh-CN" sz="2400">
                                    <a:solidFill>
                                      <a:srgbClr val="000099"/>
                                    </a:solidFill>
                                    <a:latin typeface="Cambria Math" panose="02040503050406030204" pitchFamily="18" charset="0"/>
                                  </a:rPr>
                                  <m:t>C</m:t>
                                </m:r>
                              </m:e>
                              <m:sub>
                                <m:r>
                                  <m:rPr>
                                    <m:sty m:val="p"/>
                                  </m:rPr>
                                  <a:rPr lang="en-US" altLang="zh-CN" sz="2400">
                                    <a:solidFill>
                                      <a:srgbClr val="000099"/>
                                    </a:solidFill>
                                    <a:latin typeface="Cambria Math" panose="02040503050406030204" pitchFamily="18" charset="0"/>
                                  </a:rPr>
                                  <m:t>i</m:t>
                                </m:r>
                              </m:sub>
                            </m:sSub>
                          </m:e>
                        </m:acc>
                        <m:r>
                          <a:rPr lang="en-US" altLang="zh-CN" sz="2400" b="1">
                            <a:solidFill>
                              <a:srgbClr val="000099"/>
                            </a:solidFill>
                            <a:latin typeface="Cambria Math" panose="02040503050406030204" pitchFamily="18" charset="0"/>
                          </a:rPr>
                          <m:t>+</m:t>
                        </m:r>
                        <m:r>
                          <m:rPr>
                            <m:sty m:val="p"/>
                          </m:rPr>
                          <a:rPr lang="en-US" altLang="zh-CN" sz="2400">
                            <a:solidFill>
                              <a:srgbClr val="000099"/>
                            </a:solidFill>
                            <a:latin typeface="Cambria Math" panose="02040503050406030204" pitchFamily="18" charset="0"/>
                          </a:rPr>
                          <m:t>AB</m:t>
                        </m:r>
                        <m:sSub>
                          <m:sSubPr>
                            <m:ctrlPr>
                              <a:rPr lang="en-US" altLang="zh-CN" sz="2400" b="1" i="1">
                                <a:solidFill>
                                  <a:srgbClr val="000099"/>
                                </a:solidFill>
                                <a:latin typeface="Cambria Math" panose="02040503050406030204" pitchFamily="18" charset="0"/>
                              </a:rPr>
                            </m:ctrlPr>
                          </m:sSubPr>
                          <m:e>
                            <m:r>
                              <m:rPr>
                                <m:sty m:val="p"/>
                              </m:rPr>
                              <a:rPr lang="en-US" altLang="zh-CN" sz="2400">
                                <a:solidFill>
                                  <a:srgbClr val="000099"/>
                                </a:solidFill>
                                <a:latin typeface="Cambria Math" panose="02040503050406030204" pitchFamily="18" charset="0"/>
                              </a:rPr>
                              <m:t>C</m:t>
                            </m:r>
                          </m:e>
                          <m:sub>
                            <m:r>
                              <a:rPr lang="en-US" altLang="zh-CN" sz="2400" b="1" i="1">
                                <a:solidFill>
                                  <a:srgbClr val="000099"/>
                                </a:solidFill>
                                <a:latin typeface="Cambria Math" panose="02040503050406030204" pitchFamily="18" charset="0"/>
                              </a:rPr>
                              <m:t>𝒊</m:t>
                            </m:r>
                          </m:sub>
                        </m:sSub>
                      </m:oMath>
                    </m:oMathPara>
                  </a14:m>
                  <a:endParaRPr kumimoji="0" lang="zh-CN" altLang="en-US" sz="2400" b="1" i="0" u="none" strike="noStrike" kern="1200" cap="none" spc="0" normalizeH="0" baseline="0" noProof="0" dirty="0">
                    <a:ln>
                      <a:noFill/>
                    </a:ln>
                    <a:solidFill>
                      <a:srgbClr val="000099"/>
                    </a:solidFill>
                    <a:effectLst/>
                    <a:uLnTx/>
                    <a:uFillTx/>
                    <a:latin typeface="+mn-ea"/>
                    <a:cs typeface="+mn-cs"/>
                  </a:endParaRPr>
                </a:p>
              </p:txBody>
            </p:sp>
          </mc:Choice>
          <mc:Fallback xmlns="">
            <p:sp>
              <p:nvSpPr>
                <p:cNvPr id="33" name="Rectangle 30">
                  <a:extLst>
                    <a:ext uri="{FF2B5EF4-FFF2-40B4-BE49-F238E27FC236}">
                      <a16:creationId xmlns:a16="http://schemas.microsoft.com/office/drawing/2014/main" id="{0AE15F1A-D97E-4ED6-B35E-53C1B371326F}"/>
                    </a:ext>
                  </a:extLst>
                </p:cNvPr>
                <p:cNvSpPr>
                  <a:spLocks noRot="1" noChangeAspect="1" noMove="1" noResize="1" noEditPoints="1" noAdjustHandles="1" noChangeArrowheads="1" noChangeShapeType="1" noTextEdit="1"/>
                </p:cNvSpPr>
                <p:nvPr/>
              </p:nvSpPr>
              <p:spPr bwMode="auto">
                <a:xfrm>
                  <a:off x="3952875" y="5122605"/>
                  <a:ext cx="4907876" cy="647485"/>
                </a:xfrm>
                <a:prstGeom prst="rect">
                  <a:avLst/>
                </a:prstGeom>
                <a:blipFill>
                  <a:blip r:embed="rId5"/>
                  <a:stretch>
                    <a:fillRect/>
                  </a:stretch>
                </a:blip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a:noFill/>
                    </a:rPr>
                    <a:t> </a:t>
                  </a:r>
                </a:p>
              </p:txBody>
            </p:sp>
          </mc:Fallback>
        </mc:AlternateContent>
        <p:sp>
          <p:nvSpPr>
            <p:cNvPr id="34" name="文本框 33">
              <a:extLst>
                <a:ext uri="{FF2B5EF4-FFF2-40B4-BE49-F238E27FC236}">
                  <a16:creationId xmlns:a16="http://schemas.microsoft.com/office/drawing/2014/main" id="{451FB38C-95AD-4414-80AD-1A3EA5E3D87E}"/>
                </a:ext>
              </a:extLst>
            </p:cNvPr>
            <p:cNvSpPr txBox="1"/>
            <p:nvPr/>
          </p:nvSpPr>
          <p:spPr>
            <a:xfrm>
              <a:off x="4278995" y="4202490"/>
              <a:ext cx="1599291"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99"/>
                  </a:solidFill>
                  <a:effectLst/>
                  <a:uLnTx/>
                  <a:uFillTx/>
                  <a:latin typeface="+mn-ea"/>
                  <a:cs typeface="+mn-cs"/>
                </a:rPr>
                <a:t>全加器</a:t>
              </a:r>
              <a:endParaRPr lang="zh-CN" altLang="en-US" dirty="0"/>
            </a:p>
          </p:txBody>
        </p:sp>
        <mc:AlternateContent xmlns:mc="http://schemas.openxmlformats.org/markup-compatibility/2006" xmlns:a14="http://schemas.microsoft.com/office/drawing/2010/main">
          <mc:Choice Requires="a14">
            <p:sp>
              <p:nvSpPr>
                <p:cNvPr id="35" name="Rectangle 30">
                  <a:extLst>
                    <a:ext uri="{FF2B5EF4-FFF2-40B4-BE49-F238E27FC236}">
                      <a16:creationId xmlns:a16="http://schemas.microsoft.com/office/drawing/2014/main" id="{952CDC32-BB63-4F4C-918B-4548E28B9DCC}"/>
                    </a:ext>
                  </a:extLst>
                </p:cNvPr>
                <p:cNvSpPr>
                  <a:spLocks noChangeArrowheads="1"/>
                </p:cNvSpPr>
                <p:nvPr/>
              </p:nvSpPr>
              <p:spPr bwMode="auto">
                <a:xfrm>
                  <a:off x="5426109" y="3349366"/>
                  <a:ext cx="3358790" cy="647485"/>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nchor="ctr">
                  <a:spAutoFit/>
                </a:bodyPr>
                <a:lstStyle/>
                <a:p>
                  <a:pPr lvl="0" defTabSz="914400" fontAlgn="base">
                    <a:lnSpc>
                      <a:spcPct val="150000"/>
                    </a:lnSpc>
                    <a:spcBef>
                      <a:spcPct val="0"/>
                    </a:spcBef>
                    <a:spcAft>
                      <a:spcPct val="0"/>
                    </a:spcAft>
                    <a:defRPr/>
                  </a:pPr>
                  <a14:m>
                    <m:oMathPara xmlns:m="http://schemas.openxmlformats.org/officeDocument/2006/math">
                      <m:oMathParaPr>
                        <m:jc m:val="left"/>
                      </m:oMathParaPr>
                      <m:oMath xmlns:m="http://schemas.openxmlformats.org/officeDocument/2006/math">
                        <m:r>
                          <m:rPr>
                            <m:sty m:val="p"/>
                          </m:rPr>
                          <a:rPr lang="en-US" altLang="zh-CN" sz="2400" b="1" i="1" smtClean="0">
                            <a:solidFill>
                              <a:srgbClr val="000099"/>
                            </a:solidFill>
                            <a:latin typeface="Cambria Math" panose="02040503050406030204" pitchFamily="18" charset="0"/>
                          </a:rPr>
                          <m:t>S</m:t>
                        </m:r>
                        <m:r>
                          <a:rPr lang="en-US" altLang="zh-CN" sz="2400" b="1" i="1" smtClean="0">
                            <a:solidFill>
                              <a:srgbClr val="000099"/>
                            </a:solidFill>
                            <a:latin typeface="Cambria Math" panose="02040503050406030204" pitchFamily="18" charset="0"/>
                          </a:rPr>
                          <m:t>=</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A</m:t>
                            </m:r>
                          </m:e>
                        </m:acc>
                        <m:r>
                          <m:rPr>
                            <m:sty m:val="p"/>
                          </m:rPr>
                          <a:rPr lang="en-US" altLang="zh-CN" sz="2400" b="0" i="0" smtClean="0">
                            <a:solidFill>
                              <a:srgbClr val="000099"/>
                            </a:solidFill>
                            <a:latin typeface="Cambria Math" panose="02040503050406030204" pitchFamily="18" charset="0"/>
                          </a:rPr>
                          <m:t>B</m:t>
                        </m:r>
                        <m:r>
                          <a:rPr lang="en-US" altLang="zh-CN" sz="2400" b="1" i="1" smtClean="0">
                            <a:solidFill>
                              <a:srgbClr val="000099"/>
                            </a:solidFill>
                            <a:latin typeface="Cambria Math" panose="02040503050406030204" pitchFamily="18" charset="0"/>
                          </a:rPr>
                          <m:t>+</m:t>
                        </m:r>
                        <m:r>
                          <m:rPr>
                            <m:sty m:val="p"/>
                          </m:rPr>
                          <a:rPr lang="en-US" altLang="zh-CN" sz="2400" b="1" i="1">
                            <a:solidFill>
                              <a:srgbClr val="000099"/>
                            </a:solidFill>
                            <a:latin typeface="Cambria Math" panose="02040503050406030204" pitchFamily="18" charset="0"/>
                          </a:rPr>
                          <m:t>A</m:t>
                        </m:r>
                        <m:acc>
                          <m:accPr>
                            <m:chr m:val="̅"/>
                            <m:ctrlPr>
                              <a:rPr lang="en-US" altLang="zh-CN" sz="2400" b="1" i="1">
                                <a:solidFill>
                                  <a:srgbClr val="000099"/>
                                </a:solidFill>
                                <a:latin typeface="Cambria Math" panose="02040503050406030204" pitchFamily="18" charset="0"/>
                              </a:rPr>
                            </m:ctrlPr>
                          </m:accPr>
                          <m:e>
                            <m:r>
                              <m:rPr>
                                <m:sty m:val="p"/>
                              </m:rPr>
                              <a:rPr lang="en-US" altLang="zh-CN" sz="2400" b="1" i="1">
                                <a:solidFill>
                                  <a:srgbClr val="000099"/>
                                </a:solidFill>
                                <a:latin typeface="Cambria Math" panose="02040503050406030204" pitchFamily="18" charset="0"/>
                              </a:rPr>
                              <m:t>B</m:t>
                            </m:r>
                          </m:e>
                        </m:acc>
                      </m:oMath>
                    </m:oMathPara>
                  </a14:m>
                  <a:endParaRPr lang="en-US" altLang="zh-CN" sz="2400" b="1" i="0" dirty="0">
                    <a:solidFill>
                      <a:srgbClr val="000099"/>
                    </a:solidFill>
                    <a:latin typeface="+mn-ea"/>
                  </a:endParaRPr>
                </a:p>
              </p:txBody>
            </p:sp>
          </mc:Choice>
          <mc:Fallback xmlns="">
            <p:sp>
              <p:nvSpPr>
                <p:cNvPr id="35" name="Rectangle 30">
                  <a:extLst>
                    <a:ext uri="{FF2B5EF4-FFF2-40B4-BE49-F238E27FC236}">
                      <a16:creationId xmlns:a16="http://schemas.microsoft.com/office/drawing/2014/main" id="{952CDC32-BB63-4F4C-918B-4548E28B9DCC}"/>
                    </a:ext>
                  </a:extLst>
                </p:cNvPr>
                <p:cNvSpPr>
                  <a:spLocks noRot="1" noChangeAspect="1" noMove="1" noResize="1" noEditPoints="1" noAdjustHandles="1" noChangeArrowheads="1" noChangeShapeType="1" noTextEdit="1"/>
                </p:cNvSpPr>
                <p:nvPr/>
              </p:nvSpPr>
              <p:spPr bwMode="auto">
                <a:xfrm>
                  <a:off x="5426109" y="3349366"/>
                  <a:ext cx="3358790" cy="647485"/>
                </a:xfrm>
                <a:prstGeom prst="rect">
                  <a:avLst/>
                </a:prstGeom>
                <a:blipFill>
                  <a:blip r:embed="rId6"/>
                  <a:stretch>
                    <a:fillRect/>
                  </a:stretch>
                </a:blip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6" name="Rectangle 30">
                  <a:extLst>
                    <a:ext uri="{FF2B5EF4-FFF2-40B4-BE49-F238E27FC236}">
                      <a16:creationId xmlns:a16="http://schemas.microsoft.com/office/drawing/2014/main" id="{5E1FAFA8-986A-46D5-944E-8C0DA63D8FF4}"/>
                    </a:ext>
                  </a:extLst>
                </p:cNvPr>
                <p:cNvSpPr>
                  <a:spLocks noChangeArrowheads="1"/>
                </p:cNvSpPr>
                <p:nvPr/>
              </p:nvSpPr>
              <p:spPr bwMode="auto">
                <a:xfrm>
                  <a:off x="5426109" y="3633593"/>
                  <a:ext cx="1599292" cy="646331"/>
                </a:xfrm>
                <a:prstGeom prst="rect">
                  <a:avLst/>
                </a:prstGeom>
                <a:noFill/>
                <a:ln>
                  <a:noFill/>
                </a:ln>
                <a:effectLst/>
                <a:extLst>
                  <a:ext uri="{909E8E84-426E-40DD-AFC4-6F175D3DCCD1}">
                    <a14:hiddenFill>
                      <a:solidFill>
                        <a:schemeClr val="accent1"/>
                      </a:solidFill>
                    </a14:hiddenFill>
                  </a:ext>
                  <a:ext uri="{91240B29-F687-4F45-9708-019B960494DF}">
                    <a14:hiddenLine w="9525">
                      <a:solidFill>
                        <a:schemeClr val="tx1"/>
                      </a:solidFill>
                      <a:miter lim="800000"/>
                      <a:headEnd/>
                      <a:tailEnd/>
                    </a14:hiddenLine>
                  </a:ext>
                  <a:ext uri="{AF507438-7753-43E0-B8FC-AC1667EBCBE1}">
                    <a14:hiddenEffects>
                      <a:effectLst>
                        <a:outerShdw dist="35921" dir="2700000" algn="ctr" rotWithShape="0">
                          <a:schemeClr val="bg2"/>
                        </a:outerShdw>
                      </a:effectLst>
                    </a14:hiddenEffects>
                  </a:ext>
                </a:extLst>
              </p:spPr>
              <p:txBody>
                <a:bodyPr wrap="square" anchor="ctr">
                  <a:spAutoFit/>
                </a:bodyPr>
                <a:lstStyle/>
                <a:p>
                  <a:pPr lvl="0" defTabSz="914400" fontAlgn="base">
                    <a:lnSpc>
                      <a:spcPct val="150000"/>
                    </a:lnSpc>
                    <a:spcBef>
                      <a:spcPct val="0"/>
                    </a:spcBef>
                    <a:spcAft>
                      <a:spcPct val="0"/>
                    </a:spcAft>
                    <a:defRPr/>
                  </a:pPr>
                  <a14:m>
                    <m:oMathPara xmlns:m="http://schemas.openxmlformats.org/officeDocument/2006/math">
                      <m:oMathParaPr>
                        <m:jc m:val="centerGroup"/>
                      </m:oMathParaPr>
                      <m:oMath xmlns:m="http://schemas.openxmlformats.org/officeDocument/2006/math">
                        <m:r>
                          <m:rPr>
                            <m:sty m:val="p"/>
                          </m:rPr>
                          <a:rPr lang="en-US" altLang="zh-CN" sz="2400" b="0" i="0" smtClean="0">
                            <a:solidFill>
                              <a:srgbClr val="000099"/>
                            </a:solidFill>
                            <a:latin typeface="Cambria Math" panose="02040503050406030204" pitchFamily="18" charset="0"/>
                          </a:rPr>
                          <m:t>C</m:t>
                        </m:r>
                        <m:r>
                          <a:rPr lang="en-US" altLang="zh-CN" sz="2400" b="1" i="1">
                            <a:solidFill>
                              <a:srgbClr val="000099"/>
                            </a:solidFill>
                            <a:latin typeface="Cambria Math" panose="02040503050406030204" pitchFamily="18" charset="0"/>
                          </a:rPr>
                          <m:t>=</m:t>
                        </m:r>
                        <m:r>
                          <m:rPr>
                            <m:sty m:val="p"/>
                          </m:rPr>
                          <a:rPr lang="en-US" altLang="zh-CN" sz="2400" b="0" i="0">
                            <a:solidFill>
                              <a:srgbClr val="000099"/>
                            </a:solidFill>
                            <a:latin typeface="Cambria Math" panose="02040503050406030204" pitchFamily="18" charset="0"/>
                          </a:rPr>
                          <m:t>A</m:t>
                        </m:r>
                        <m:r>
                          <m:rPr>
                            <m:sty m:val="p"/>
                          </m:rPr>
                          <a:rPr lang="en-US" altLang="zh-CN" sz="2400" b="0" i="0" smtClean="0">
                            <a:solidFill>
                              <a:srgbClr val="000099"/>
                            </a:solidFill>
                            <a:latin typeface="Cambria Math" panose="02040503050406030204" pitchFamily="18" charset="0"/>
                          </a:rPr>
                          <m:t>B</m:t>
                        </m:r>
                      </m:oMath>
                    </m:oMathPara>
                  </a14:m>
                  <a:endParaRPr kumimoji="0" lang="zh-CN" altLang="en-US" sz="2400" u="none" strike="noStrike" kern="1200" cap="none" spc="0" normalizeH="0" baseline="0" noProof="0" dirty="0">
                    <a:ln>
                      <a:noFill/>
                    </a:ln>
                    <a:solidFill>
                      <a:srgbClr val="000099"/>
                    </a:solidFill>
                    <a:effectLst/>
                    <a:uLnTx/>
                    <a:uFillTx/>
                    <a:latin typeface="+mn-ea"/>
                  </a:endParaRPr>
                </a:p>
              </p:txBody>
            </p:sp>
          </mc:Choice>
          <mc:Fallback xmlns="">
            <p:sp>
              <p:nvSpPr>
                <p:cNvPr id="36" name="Rectangle 30">
                  <a:extLst>
                    <a:ext uri="{FF2B5EF4-FFF2-40B4-BE49-F238E27FC236}">
                      <a16:creationId xmlns:a16="http://schemas.microsoft.com/office/drawing/2014/main" id="{5E1FAFA8-986A-46D5-944E-8C0DA63D8FF4}"/>
                    </a:ext>
                  </a:extLst>
                </p:cNvPr>
                <p:cNvSpPr>
                  <a:spLocks noRot="1" noChangeAspect="1" noMove="1" noResize="1" noEditPoints="1" noAdjustHandles="1" noChangeArrowheads="1" noChangeShapeType="1" noTextEdit="1"/>
                </p:cNvSpPr>
                <p:nvPr/>
              </p:nvSpPr>
              <p:spPr bwMode="auto">
                <a:xfrm>
                  <a:off x="5426109" y="3633593"/>
                  <a:ext cx="1599292" cy="646331"/>
                </a:xfrm>
                <a:prstGeom prst="rect">
                  <a:avLst/>
                </a:prstGeom>
                <a:blipFill>
                  <a:blip r:embed="rId7"/>
                  <a:stretch>
                    <a:fillRect/>
                  </a:stretch>
                </a:blip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r>
                    <a:rPr lang="zh-CN" altLang="en-US">
                      <a:noFill/>
                    </a:rPr>
                    <a:t> </a:t>
                  </a:r>
                </a:p>
              </p:txBody>
            </p:sp>
          </mc:Fallback>
        </mc:AlternateContent>
      </p:grpSp>
    </p:spTree>
    <p:extLst>
      <p:ext uri="{BB962C8B-B14F-4D97-AF65-F5344CB8AC3E}">
        <p14:creationId xmlns:p14="http://schemas.microsoft.com/office/powerpoint/2010/main" val="1741618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DDBC9A5-BD9C-439B-9854-BBB1BE44982B}"/>
              </a:ext>
            </a:extLst>
          </p:cNvPr>
          <p:cNvSpPr>
            <a:spLocks noGrp="1"/>
          </p:cNvSpPr>
          <p:nvPr>
            <p:ph type="title"/>
          </p:nvPr>
        </p:nvSpPr>
        <p:spPr/>
        <p:txBody>
          <a:bodyPr>
            <a:normAutofit/>
          </a:bodyPr>
          <a:lstStyle/>
          <a:p>
            <a:r>
              <a:rPr lang="zh-CN" altLang="en-US" sz="3200" dirty="0"/>
              <a:t>第一个任务，实现一个</a:t>
            </a:r>
            <a:r>
              <a:rPr lang="en-US" altLang="zh-CN" sz="3200" u="sng" dirty="0"/>
              <a:t>1</a:t>
            </a:r>
            <a:r>
              <a:rPr lang="zh-CN" altLang="en-US" sz="3200" u="sng" dirty="0"/>
              <a:t>位加法</a:t>
            </a:r>
            <a:r>
              <a:rPr lang="zh-CN" altLang="en-US" sz="3200" dirty="0"/>
              <a:t>（</a:t>
            </a:r>
            <a:r>
              <a:rPr lang="en-US" altLang="zh-CN" sz="3200" dirty="0"/>
              <a:t>D</a:t>
            </a:r>
            <a:r>
              <a:rPr lang="zh-CN" altLang="en-US" sz="3200" dirty="0"/>
              <a:t>）</a:t>
            </a:r>
          </a:p>
        </p:txBody>
      </p:sp>
      <p:sp>
        <p:nvSpPr>
          <p:cNvPr id="3" name="内容占位符 2">
            <a:extLst>
              <a:ext uri="{FF2B5EF4-FFF2-40B4-BE49-F238E27FC236}">
                <a16:creationId xmlns:a16="http://schemas.microsoft.com/office/drawing/2014/main" id="{087EE1CF-8CB6-4A57-BB36-4DE71196C197}"/>
              </a:ext>
            </a:extLst>
          </p:cNvPr>
          <p:cNvSpPr>
            <a:spLocks noGrp="1"/>
          </p:cNvSpPr>
          <p:nvPr>
            <p:ph idx="1"/>
          </p:nvPr>
        </p:nvSpPr>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000" i="0" u="none" strike="noStrike" kern="1200" cap="none" spc="0" normalizeH="0" baseline="0" noProof="0" dirty="0">
                <a:ln>
                  <a:noFill/>
                </a:ln>
                <a:solidFill>
                  <a:srgbClr val="000000"/>
                </a:solidFill>
                <a:effectLst/>
                <a:uLnTx/>
                <a:uFillTx/>
                <a:latin typeface="+mn-ea"/>
              </a:rPr>
              <a:t>已有条件：</a:t>
            </a:r>
            <a:endParaRPr kumimoji="0" lang="en-US" altLang="zh-CN" sz="2000" i="0" u="none" strike="noStrike" kern="1200" cap="none" spc="0" normalizeH="0" baseline="0" noProof="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dirty="0">
                <a:solidFill>
                  <a:srgbClr val="000000"/>
                </a:solidFill>
                <a:latin typeface="+mn-ea"/>
              </a:rPr>
              <a:t>一块面包板</a:t>
            </a:r>
            <a:r>
              <a:rPr lang="en-US" altLang="zh-CN" dirty="0">
                <a:solidFill>
                  <a:srgbClr val="000000"/>
                </a:solidFill>
                <a:latin typeface="+mn-ea"/>
              </a:rPr>
              <a:t>(</a:t>
            </a:r>
            <a:r>
              <a:rPr lang="zh-CN" altLang="en-US" dirty="0">
                <a:solidFill>
                  <a:srgbClr val="000000"/>
                </a:solidFill>
                <a:latin typeface="+mn-ea"/>
              </a:rPr>
              <a:t>或</a:t>
            </a:r>
            <a:r>
              <a:rPr lang="en-US" altLang="zh-CN" dirty="0">
                <a:solidFill>
                  <a:srgbClr val="000000"/>
                </a:solidFill>
                <a:latin typeface="+mn-ea"/>
              </a:rPr>
              <a:t>PCB</a:t>
            </a:r>
            <a:r>
              <a:rPr lang="zh-CN" altLang="en-US" dirty="0">
                <a:solidFill>
                  <a:srgbClr val="000000"/>
                </a:solidFill>
                <a:latin typeface="+mn-ea"/>
              </a:rPr>
              <a:t>板等</a:t>
            </a:r>
            <a:r>
              <a:rPr lang="en-US" altLang="zh-CN" dirty="0">
                <a:solidFill>
                  <a:srgbClr val="000000"/>
                </a:solidFill>
                <a:latin typeface="+mn-ea"/>
              </a:rPr>
              <a:t>)</a:t>
            </a:r>
            <a:endParaRPr lang="en-US" altLang="zh-CN" sz="2000" noProof="0" dirty="0">
              <a:solidFill>
                <a:srgbClr val="000000"/>
              </a:solidFill>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zh-CN" altLang="en-US" sz="2000" i="0" u="none" strike="noStrike" kern="1200" cap="none" spc="0" normalizeH="0" baseline="0" dirty="0">
                <a:ln>
                  <a:noFill/>
                </a:ln>
                <a:solidFill>
                  <a:srgbClr val="000000"/>
                </a:solidFill>
                <a:effectLst/>
                <a:uLnTx/>
                <a:uFillTx/>
                <a:latin typeface="+mn-ea"/>
              </a:rPr>
              <a:t>二极管、三极管（</a:t>
            </a:r>
            <a:r>
              <a:rPr kumimoji="0" lang="en-US" altLang="zh-CN" sz="2000" i="0" u="none" strike="noStrike" kern="1200" cap="none" spc="0" normalizeH="0" baseline="0" dirty="0">
                <a:ln>
                  <a:noFill/>
                </a:ln>
                <a:solidFill>
                  <a:srgbClr val="000000"/>
                </a:solidFill>
                <a:effectLst/>
                <a:uLnTx/>
                <a:uFillTx/>
                <a:latin typeface="+mn-ea"/>
              </a:rPr>
              <a:t>NMOS</a:t>
            </a:r>
            <a:r>
              <a:rPr kumimoji="0" lang="zh-CN" altLang="en-US" sz="2000" i="0" u="none" strike="noStrike" kern="1200" cap="none" spc="0" normalizeH="0" baseline="0" dirty="0">
                <a:ln>
                  <a:noFill/>
                </a:ln>
                <a:solidFill>
                  <a:srgbClr val="000000"/>
                </a:solidFill>
                <a:effectLst/>
                <a:uLnTx/>
                <a:uFillTx/>
                <a:latin typeface="+mn-ea"/>
              </a:rPr>
              <a:t>管）</a:t>
            </a:r>
            <a:endParaRPr kumimoji="0" lang="en-US" altLang="zh-CN" sz="2000" i="0" u="none" strike="noStrike" kern="1200" cap="none" spc="0" normalizeH="0" baseline="0" dirty="0">
              <a:ln>
                <a:noFill/>
              </a:ln>
              <a:solidFill>
                <a:srgbClr val="000000"/>
              </a:solidFill>
              <a:effectLst/>
              <a:uLnTx/>
              <a:uFillTx/>
              <a:latin typeface="+mn-ea"/>
            </a:endParaRPr>
          </a:p>
          <a:p>
            <a:pPr marL="342900" marR="0" lvl="0" indent="-34290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lang="zh-CN" altLang="en-US" sz="2000" noProof="0" dirty="0">
                <a:solidFill>
                  <a:srgbClr val="000000"/>
                </a:solidFill>
                <a:latin typeface="+mn-ea"/>
              </a:rPr>
              <a:t>其他配套</a:t>
            </a:r>
            <a:r>
              <a:rPr lang="en-US" altLang="zh-CN" sz="2000" noProof="0" dirty="0">
                <a:solidFill>
                  <a:srgbClr val="000000"/>
                </a:solidFill>
                <a:latin typeface="+mn-ea"/>
              </a:rPr>
              <a:t>(</a:t>
            </a:r>
            <a:r>
              <a:rPr lang="zh-CN" altLang="en-US" sz="2000" noProof="0" dirty="0">
                <a:solidFill>
                  <a:srgbClr val="000000"/>
                </a:solidFill>
                <a:latin typeface="+mn-ea"/>
              </a:rPr>
              <a:t>导线等</a:t>
            </a:r>
            <a:r>
              <a:rPr lang="en-US" altLang="zh-CN" sz="2000" noProof="0" dirty="0">
                <a:solidFill>
                  <a:srgbClr val="000000"/>
                </a:solidFill>
                <a:latin typeface="+mn-ea"/>
              </a:rPr>
              <a:t>)</a:t>
            </a:r>
          </a:p>
          <a:p>
            <a:pPr marL="0" indent="0" fontAlgn="base">
              <a:lnSpc>
                <a:spcPct val="100000"/>
              </a:lnSpc>
              <a:spcBef>
                <a:spcPct val="0"/>
              </a:spcBef>
              <a:spcAft>
                <a:spcPct val="0"/>
              </a:spcAft>
              <a:buClrTx/>
              <a:buSzTx/>
              <a:buFontTx/>
              <a:buNone/>
              <a:defRPr/>
            </a:pPr>
            <a:r>
              <a:rPr lang="zh-CN" altLang="en-US" dirty="0">
                <a:solidFill>
                  <a:srgbClr val="000000"/>
                </a:solidFill>
                <a:latin typeface="+mn-ea"/>
              </a:rPr>
              <a:t>深入讨论：</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简述半导体基础知识</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简述</a:t>
            </a:r>
            <a:r>
              <a:rPr lang="en-US" altLang="zh-CN" dirty="0">
                <a:solidFill>
                  <a:srgbClr val="000000"/>
                </a:solidFill>
                <a:latin typeface="+mn-ea"/>
              </a:rPr>
              <a:t>PN</a:t>
            </a:r>
            <a:r>
              <a:rPr lang="zh-CN" altLang="en-US" dirty="0">
                <a:solidFill>
                  <a:srgbClr val="000000"/>
                </a:solidFill>
                <a:latin typeface="+mn-ea"/>
              </a:rPr>
              <a:t>结工作原理</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简述二极管门电路</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zh-CN" altLang="en-US" dirty="0">
                <a:solidFill>
                  <a:srgbClr val="000000"/>
                </a:solidFill>
                <a:latin typeface="+mn-ea"/>
              </a:rPr>
              <a:t>减速</a:t>
            </a:r>
            <a:r>
              <a:rPr lang="en-US" altLang="zh-CN" dirty="0">
                <a:solidFill>
                  <a:srgbClr val="000000"/>
                </a:solidFill>
                <a:latin typeface="+mn-ea"/>
              </a:rPr>
              <a:t>NMOS</a:t>
            </a:r>
            <a:r>
              <a:rPr lang="zh-CN" altLang="en-US" dirty="0">
                <a:solidFill>
                  <a:srgbClr val="000000"/>
                </a:solidFill>
                <a:latin typeface="+mn-ea"/>
              </a:rPr>
              <a:t>管开关特性</a:t>
            </a:r>
            <a:endParaRPr lang="en-US" altLang="zh-CN" dirty="0">
              <a:solidFill>
                <a:srgbClr val="000000"/>
              </a:solidFill>
              <a:latin typeface="+mn-ea"/>
            </a:endParaRPr>
          </a:p>
          <a:p>
            <a:pPr marL="342900" indent="-342900" fontAlgn="base">
              <a:lnSpc>
                <a:spcPct val="100000"/>
              </a:lnSpc>
              <a:spcBef>
                <a:spcPct val="0"/>
              </a:spcBef>
              <a:spcAft>
                <a:spcPct val="0"/>
              </a:spcAft>
              <a:buClrTx/>
              <a:buSzTx/>
              <a:buFont typeface="Arial" panose="020B0604020202020204" pitchFamily="34" charset="0"/>
              <a:buChar char="•"/>
              <a:defRPr/>
            </a:pPr>
            <a:r>
              <a:rPr lang="en-US" altLang="zh-CN" dirty="0">
                <a:solidFill>
                  <a:srgbClr val="000000"/>
                </a:solidFill>
                <a:latin typeface="+mn-ea"/>
              </a:rPr>
              <a:t>NMOS</a:t>
            </a:r>
            <a:r>
              <a:rPr lang="zh-CN" altLang="en-US" dirty="0">
                <a:solidFill>
                  <a:srgbClr val="000000"/>
                </a:solidFill>
                <a:latin typeface="+mn-ea"/>
              </a:rPr>
              <a:t>反相电路</a:t>
            </a:r>
            <a:endParaRPr lang="zh-CN" altLang="en-US" dirty="0"/>
          </a:p>
        </p:txBody>
      </p:sp>
      <p:sp>
        <p:nvSpPr>
          <p:cNvPr id="4" name="灯片编号占位符 3">
            <a:extLst>
              <a:ext uri="{FF2B5EF4-FFF2-40B4-BE49-F238E27FC236}">
                <a16:creationId xmlns:a16="http://schemas.microsoft.com/office/drawing/2014/main" id="{47020787-BED2-4169-8D48-1C64CF1E40DE}"/>
              </a:ext>
            </a:extLst>
          </p:cNvPr>
          <p:cNvSpPr>
            <a:spLocks noGrp="1"/>
          </p:cNvSpPr>
          <p:nvPr>
            <p:ph type="sldNum" sz="quarter" idx="12"/>
          </p:nvPr>
        </p:nvSpPr>
        <p:spPr/>
        <p:txBody>
          <a:bodyPr/>
          <a:lstStyle/>
          <a:p>
            <a:fld id="{4FAB73BC-B049-4115-A692-8D63A059BFB8}" type="slidenum">
              <a:rPr lang="en-US" smtClean="0"/>
              <a:t>6</a:t>
            </a:fld>
            <a:endParaRPr lang="en-US" dirty="0"/>
          </a:p>
        </p:txBody>
      </p:sp>
    </p:spTree>
    <p:extLst>
      <p:ext uri="{BB962C8B-B14F-4D97-AF65-F5344CB8AC3E}">
        <p14:creationId xmlns:p14="http://schemas.microsoft.com/office/powerpoint/2010/main" val="37649380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625" name="Rectangle 33"/>
          <p:cNvSpPr>
            <a:spLocks noChangeArrowheads="1"/>
          </p:cNvSpPr>
          <p:nvPr/>
        </p:nvSpPr>
        <p:spPr bwMode="auto">
          <a:xfrm>
            <a:off x="4643438" y="1458913"/>
            <a:ext cx="4103687"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zh-CN" altLang="en-US" sz="2400">
                <a:solidFill>
                  <a:srgbClr val="000066"/>
                </a:solidFill>
                <a:latin typeface="+mn-ea"/>
              </a:rPr>
              <a:t>组合逻辑电路的一般框图</a:t>
            </a:r>
          </a:p>
        </p:txBody>
      </p:sp>
      <p:sp>
        <p:nvSpPr>
          <p:cNvPr id="366626" name="Rectangle 34"/>
          <p:cNvSpPr>
            <a:spLocks noChangeArrowheads="1"/>
          </p:cNvSpPr>
          <p:nvPr/>
        </p:nvSpPr>
        <p:spPr bwMode="auto">
          <a:xfrm>
            <a:off x="4140200" y="3548063"/>
            <a:ext cx="5113338"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en-US" altLang="zh-CN" sz="2400" i="1" dirty="0">
                <a:solidFill>
                  <a:srgbClr val="000066"/>
                </a:solidFill>
                <a:latin typeface="Times New Roman" panose="02020603050405020304" pitchFamily="18" charset="0"/>
                <a:ea typeface="楷体_GB2312" pitchFamily="49" charset="-122"/>
              </a:rPr>
              <a:t>L</a:t>
            </a:r>
            <a:r>
              <a:rPr lang="en-US" altLang="zh-CN" sz="2400" i="1" baseline="-30000" dirty="0">
                <a:solidFill>
                  <a:srgbClr val="000066"/>
                </a:solidFill>
                <a:latin typeface="Times New Roman" panose="02020603050405020304" pitchFamily="18" charset="0"/>
                <a:ea typeface="楷体_GB2312" pitchFamily="49" charset="-122"/>
              </a:rPr>
              <a:t>i</a:t>
            </a:r>
            <a:r>
              <a:rPr lang="en-US" altLang="zh-CN" sz="2400" i="1" dirty="0">
                <a:solidFill>
                  <a:srgbClr val="000066"/>
                </a:solidFill>
                <a:latin typeface="Times New Roman" panose="02020603050405020304" pitchFamily="18" charset="0"/>
                <a:ea typeface="楷体_GB2312" pitchFamily="49" charset="-122"/>
              </a:rPr>
              <a:t> = f </a:t>
            </a:r>
            <a:r>
              <a:rPr lang="en-US" altLang="zh-CN" sz="2400" dirty="0">
                <a:solidFill>
                  <a:srgbClr val="000066"/>
                </a:solidFill>
                <a:latin typeface="Times New Roman" panose="02020603050405020304" pitchFamily="18" charset="0"/>
                <a:ea typeface="楷体_GB2312" pitchFamily="49" charset="-122"/>
              </a:rPr>
              <a:t>(</a:t>
            </a:r>
            <a:r>
              <a:rPr lang="en-US" altLang="zh-CN" sz="2400" i="1" dirty="0">
                <a:solidFill>
                  <a:srgbClr val="000066"/>
                </a:solidFill>
                <a:latin typeface="Times New Roman" panose="02020603050405020304" pitchFamily="18" charset="0"/>
                <a:ea typeface="楷体_GB2312" pitchFamily="49" charset="-122"/>
              </a:rPr>
              <a:t>A</a:t>
            </a:r>
            <a:r>
              <a:rPr lang="en-US" altLang="zh-CN" sz="2400" i="1" baseline="-30000" dirty="0">
                <a:solidFill>
                  <a:srgbClr val="000066"/>
                </a:solidFill>
                <a:latin typeface="Times New Roman" panose="02020603050405020304" pitchFamily="18" charset="0"/>
                <a:ea typeface="楷体_GB2312" pitchFamily="49" charset="-122"/>
              </a:rPr>
              <a:t>1</a:t>
            </a:r>
            <a:r>
              <a:rPr lang="en-US" altLang="zh-CN" sz="2400" i="1" dirty="0">
                <a:solidFill>
                  <a:srgbClr val="000066"/>
                </a:solidFill>
                <a:latin typeface="Times New Roman" panose="02020603050405020304" pitchFamily="18" charset="0"/>
                <a:ea typeface="楷体_GB2312" pitchFamily="49" charset="-122"/>
              </a:rPr>
              <a:t>, A</a:t>
            </a:r>
            <a:r>
              <a:rPr lang="en-US" altLang="zh-CN" sz="2400" i="1" baseline="-30000" dirty="0">
                <a:solidFill>
                  <a:srgbClr val="000066"/>
                </a:solidFill>
                <a:latin typeface="Times New Roman" panose="02020603050405020304" pitchFamily="18" charset="0"/>
                <a:ea typeface="楷体_GB2312" pitchFamily="49" charset="-122"/>
              </a:rPr>
              <a:t>2 </a:t>
            </a:r>
            <a:r>
              <a:rPr lang="en-US" altLang="zh-CN" sz="2400" i="1" dirty="0">
                <a:solidFill>
                  <a:srgbClr val="000066"/>
                </a:solidFill>
                <a:latin typeface="Times New Roman" panose="02020603050405020304" pitchFamily="18" charset="0"/>
                <a:ea typeface="楷体_GB2312" pitchFamily="49" charset="-122"/>
              </a:rPr>
              <a:t>, …, A</a:t>
            </a:r>
            <a:r>
              <a:rPr lang="en-US" altLang="zh-CN" sz="2400" i="1" baseline="-30000" dirty="0">
                <a:solidFill>
                  <a:srgbClr val="000066"/>
                </a:solidFill>
                <a:latin typeface="Times New Roman" panose="02020603050405020304" pitchFamily="18" charset="0"/>
                <a:ea typeface="楷体_GB2312" pitchFamily="49" charset="-122"/>
              </a:rPr>
              <a:t>n </a:t>
            </a:r>
            <a:r>
              <a:rPr lang="en-US" altLang="zh-CN" sz="2400" dirty="0">
                <a:solidFill>
                  <a:srgbClr val="000066"/>
                </a:solidFill>
                <a:latin typeface="Times New Roman" panose="02020603050405020304" pitchFamily="18" charset="0"/>
                <a:ea typeface="楷体_GB2312" pitchFamily="49" charset="-122"/>
              </a:rPr>
              <a:t>)  (</a:t>
            </a:r>
            <a:r>
              <a:rPr lang="en-US" altLang="zh-CN" sz="2400" i="1" dirty="0" err="1">
                <a:solidFill>
                  <a:srgbClr val="000066"/>
                </a:solidFill>
                <a:latin typeface="Times New Roman" panose="02020603050405020304" pitchFamily="18" charset="0"/>
                <a:ea typeface="楷体_GB2312" pitchFamily="49" charset="-122"/>
              </a:rPr>
              <a:t>i</a:t>
            </a:r>
            <a:r>
              <a:rPr lang="en-US" altLang="zh-CN" sz="2400" i="1" dirty="0">
                <a:solidFill>
                  <a:srgbClr val="000066"/>
                </a:solidFill>
                <a:latin typeface="Times New Roman" panose="02020603050405020304" pitchFamily="18" charset="0"/>
                <a:ea typeface="楷体_GB2312" pitchFamily="49" charset="-122"/>
              </a:rPr>
              <a:t>=1</a:t>
            </a:r>
            <a:r>
              <a:rPr lang="en-US" altLang="zh-CN" sz="2400" dirty="0">
                <a:solidFill>
                  <a:srgbClr val="000066"/>
                </a:solidFill>
                <a:latin typeface="Times New Roman" panose="02020603050405020304" pitchFamily="18" charset="0"/>
                <a:ea typeface="楷体_GB2312" pitchFamily="49" charset="-122"/>
              </a:rPr>
              <a:t>, 2, …, m)</a:t>
            </a:r>
          </a:p>
        </p:txBody>
      </p:sp>
      <p:sp>
        <p:nvSpPr>
          <p:cNvPr id="366627" name="Rectangle 35"/>
          <p:cNvSpPr>
            <a:spLocks noChangeArrowheads="1"/>
          </p:cNvSpPr>
          <p:nvPr/>
        </p:nvSpPr>
        <p:spPr bwMode="auto">
          <a:xfrm>
            <a:off x="684213" y="5157788"/>
            <a:ext cx="7993062" cy="12003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zh-CN" altLang="en-US" sz="2400">
                <a:solidFill>
                  <a:srgbClr val="000066"/>
                </a:solidFill>
                <a:latin typeface="+mn-ea"/>
              </a:rPr>
              <a:t>工作特征</a:t>
            </a:r>
            <a:r>
              <a:rPr lang="en-US" altLang="zh-CN" sz="2400">
                <a:solidFill>
                  <a:srgbClr val="000066"/>
                </a:solidFill>
                <a:latin typeface="+mn-ea"/>
              </a:rPr>
              <a:t>:</a:t>
            </a:r>
          </a:p>
          <a:p>
            <a:pPr algn="l"/>
            <a:r>
              <a:rPr lang="zh-CN" altLang="en-US" sz="2400">
                <a:solidFill>
                  <a:srgbClr val="000066"/>
                </a:solidFill>
                <a:latin typeface="+mn-ea"/>
              </a:rPr>
              <a:t>组合逻辑电路工作特点</a:t>
            </a:r>
            <a:r>
              <a:rPr lang="en-US" altLang="zh-CN" sz="2400">
                <a:solidFill>
                  <a:srgbClr val="000066"/>
                </a:solidFill>
                <a:latin typeface="+mn-ea"/>
              </a:rPr>
              <a:t>:</a:t>
            </a:r>
            <a:r>
              <a:rPr lang="zh-CN" altLang="en-US" sz="2400">
                <a:solidFill>
                  <a:srgbClr val="000066"/>
                </a:solidFill>
                <a:latin typeface="+mn-ea"/>
              </a:rPr>
              <a:t>在任何时刻，电路的输出状态只取决于同一时刻的输入状态而与电路原来的状态无关。</a:t>
            </a:r>
          </a:p>
        </p:txBody>
      </p:sp>
      <p:sp>
        <p:nvSpPr>
          <p:cNvPr id="366628" name="Rectangle 36"/>
          <p:cNvSpPr>
            <a:spLocks noChangeArrowheads="1"/>
          </p:cNvSpPr>
          <p:nvPr/>
        </p:nvSpPr>
        <p:spPr bwMode="auto">
          <a:xfrm>
            <a:off x="114300" y="2097088"/>
            <a:ext cx="1574800" cy="10366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endParaRPr lang="zh-CN" altLang="en-US"/>
          </a:p>
        </p:txBody>
      </p:sp>
      <p:sp>
        <p:nvSpPr>
          <p:cNvPr id="366629" name="Rectangle 37"/>
          <p:cNvSpPr>
            <a:spLocks noChangeArrowheads="1"/>
          </p:cNvSpPr>
          <p:nvPr/>
        </p:nvSpPr>
        <p:spPr bwMode="auto">
          <a:xfrm>
            <a:off x="539750" y="1196975"/>
            <a:ext cx="6477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en-US" altLang="zh-CN" sz="2400" dirty="0">
                <a:solidFill>
                  <a:srgbClr val="000066"/>
                </a:solidFill>
                <a:latin typeface="+mn-ea"/>
              </a:rPr>
              <a:t>4.1.1 </a:t>
            </a:r>
            <a:r>
              <a:rPr lang="zh-CN" altLang="en-US" sz="2400" dirty="0">
                <a:solidFill>
                  <a:srgbClr val="000066"/>
                </a:solidFill>
                <a:latin typeface="+mn-ea"/>
              </a:rPr>
              <a:t>组合逻辑电路的定义</a:t>
            </a:r>
          </a:p>
        </p:txBody>
      </p:sp>
      <p:sp>
        <p:nvSpPr>
          <p:cNvPr id="366631" name="Rectangle 39"/>
          <p:cNvSpPr>
            <a:spLocks noChangeArrowheads="1"/>
          </p:cNvSpPr>
          <p:nvPr/>
        </p:nvSpPr>
        <p:spPr bwMode="auto">
          <a:xfrm>
            <a:off x="684213" y="3933825"/>
            <a:ext cx="5616575" cy="12003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zh-CN" altLang="en-US" sz="2400">
                <a:solidFill>
                  <a:srgbClr val="000066"/>
                </a:solidFill>
                <a:latin typeface="+mn-ea"/>
              </a:rPr>
              <a:t>结构特征</a:t>
            </a:r>
            <a:r>
              <a:rPr lang="en-US" altLang="zh-CN" sz="2400">
                <a:solidFill>
                  <a:srgbClr val="000066"/>
                </a:solidFill>
                <a:latin typeface="+mn-ea"/>
              </a:rPr>
              <a:t>:</a:t>
            </a:r>
          </a:p>
          <a:p>
            <a:pPr algn="l"/>
            <a:r>
              <a:rPr lang="en-US" altLang="zh-CN" sz="2400">
                <a:solidFill>
                  <a:srgbClr val="000066"/>
                </a:solidFill>
                <a:latin typeface="+mn-ea"/>
              </a:rPr>
              <a:t>1</a:t>
            </a:r>
            <a:r>
              <a:rPr lang="zh-CN" altLang="en-US" sz="2400">
                <a:solidFill>
                  <a:srgbClr val="000066"/>
                </a:solidFill>
                <a:latin typeface="+mn-ea"/>
              </a:rPr>
              <a:t>、输出、输入之间没有反馈延迟通路，</a:t>
            </a:r>
          </a:p>
          <a:p>
            <a:pPr algn="l"/>
            <a:r>
              <a:rPr lang="en-US" altLang="zh-CN" sz="2400">
                <a:solidFill>
                  <a:srgbClr val="000066"/>
                </a:solidFill>
                <a:latin typeface="+mn-ea"/>
              </a:rPr>
              <a:t>2</a:t>
            </a:r>
            <a:r>
              <a:rPr lang="zh-CN" altLang="en-US" sz="2400">
                <a:solidFill>
                  <a:srgbClr val="000066"/>
                </a:solidFill>
                <a:latin typeface="+mn-ea"/>
              </a:rPr>
              <a:t>、不含记忆单元</a:t>
            </a:r>
          </a:p>
        </p:txBody>
      </p:sp>
      <p:sp>
        <p:nvSpPr>
          <p:cNvPr id="366632" name="Rectangle 40"/>
          <p:cNvSpPr>
            <a:spLocks noChangeArrowheads="1"/>
          </p:cNvSpPr>
          <p:nvPr/>
        </p:nvSpPr>
        <p:spPr bwMode="auto">
          <a:xfrm>
            <a:off x="0" y="31194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graphicFrame>
        <p:nvGraphicFramePr>
          <p:cNvPr id="366635" name="Object 43"/>
          <p:cNvGraphicFramePr>
            <a:graphicFrameLocks noChangeAspect="1"/>
          </p:cNvGraphicFramePr>
          <p:nvPr/>
        </p:nvGraphicFramePr>
        <p:xfrm>
          <a:off x="4643438" y="2108200"/>
          <a:ext cx="3962400" cy="1390650"/>
        </p:xfrm>
        <a:graphic>
          <a:graphicData uri="http://schemas.openxmlformats.org/presentationml/2006/ole">
            <mc:AlternateContent xmlns:mc="http://schemas.openxmlformats.org/markup-compatibility/2006">
              <mc:Choice xmlns:v="urn:schemas-microsoft-com:vml" Requires="v">
                <p:oleObj spid="_x0000_s37970" name="图片" r:id="rId5" imgW="2086200" imgH="723960" progId="Word.Picture.8">
                  <p:embed/>
                </p:oleObj>
              </mc:Choice>
              <mc:Fallback>
                <p:oleObj name="图片" r:id="rId5" imgW="2086200" imgH="723960" progId="Word.Picture.8">
                  <p:embed/>
                  <p:pic>
                    <p:nvPicPr>
                      <p:cNvPr id="366635" name="Object 4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3438" y="2108200"/>
                        <a:ext cx="3962400" cy="1390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6638" name="Rectangle 4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graphicFrame>
        <p:nvGraphicFramePr>
          <p:cNvPr id="366637" name="Object 45"/>
          <p:cNvGraphicFramePr>
            <a:graphicFrameLocks noChangeAspect="1"/>
          </p:cNvGraphicFramePr>
          <p:nvPr/>
        </p:nvGraphicFramePr>
        <p:xfrm>
          <a:off x="611188" y="2276475"/>
          <a:ext cx="3024187" cy="1220788"/>
        </p:xfrm>
        <a:graphic>
          <a:graphicData uri="http://schemas.openxmlformats.org/presentationml/2006/ole">
            <mc:AlternateContent xmlns:mc="http://schemas.openxmlformats.org/markup-compatibility/2006">
              <mc:Choice xmlns:v="urn:schemas-microsoft-com:vml" Requires="v">
                <p:oleObj spid="_x0000_s37971" name="图片" r:id="rId7" imgW="1726936" imgH="683487" progId="Word.Picture.8">
                  <p:embed/>
                </p:oleObj>
              </mc:Choice>
              <mc:Fallback>
                <p:oleObj name="图片" r:id="rId7" imgW="1726936" imgH="683487" progId="Word.Picture.8">
                  <p:embed/>
                  <p:pic>
                    <p:nvPicPr>
                      <p:cNvPr id="366637" name="Object 45"/>
                      <p:cNvPicPr>
                        <a:picLocks noChangeAspect="1" noChangeArrowheads="1"/>
                      </p:cNvPicPr>
                      <p:nvPr/>
                    </p:nvPicPr>
                    <p:blipFill>
                      <a:blip r:embed="rId8">
                        <a:extLst>
                          <a:ext uri="{28A0092B-C50C-407E-A947-70E740481C1C}">
                            <a14:useLocalDpi xmlns:a14="http://schemas.microsoft.com/office/drawing/2010/main" val="0"/>
                          </a:ext>
                        </a:extLst>
                      </a:blip>
                      <a:srcRect t="-1581"/>
                      <a:stretch>
                        <a:fillRect/>
                      </a:stretch>
                    </p:blipFill>
                    <p:spPr bwMode="auto">
                      <a:xfrm>
                        <a:off x="611188" y="2276475"/>
                        <a:ext cx="3024187" cy="1220788"/>
                      </a:xfrm>
                      <a:prstGeom prst="rect">
                        <a:avLst/>
                      </a:prstGeom>
                      <a:solidFill>
                        <a:schemeClr val="bg1"/>
                      </a:solidFill>
                    </p:spPr>
                  </p:pic>
                </p:oleObj>
              </mc:Fallback>
            </mc:AlternateContent>
          </a:graphicData>
        </a:graphic>
      </p:graphicFrame>
      <p:sp>
        <p:nvSpPr>
          <p:cNvPr id="2" name="标题 1">
            <a:extLst>
              <a:ext uri="{FF2B5EF4-FFF2-40B4-BE49-F238E27FC236}">
                <a16:creationId xmlns:a16="http://schemas.microsoft.com/office/drawing/2014/main" id="{C5501BA4-B479-42DF-BACD-F4AEB4194FED}"/>
              </a:ext>
            </a:extLst>
          </p:cNvPr>
          <p:cNvSpPr>
            <a:spLocks noGrp="1"/>
          </p:cNvSpPr>
          <p:nvPr>
            <p:ph type="title"/>
          </p:nvPr>
        </p:nvSpPr>
        <p:spPr>
          <a:xfrm>
            <a:off x="685800" y="484632"/>
            <a:ext cx="7772400" cy="885380"/>
          </a:xfrm>
        </p:spPr>
        <p:txBody>
          <a:bodyPr/>
          <a:lstStyle/>
          <a:p>
            <a:r>
              <a:rPr kumimoji="0" lang="en-US" altLang="zh-CN" sz="4400" dirty="0">
                <a:solidFill>
                  <a:schemeClr val="accent2"/>
                </a:solidFill>
                <a:ea typeface="楷体_GB2312" pitchFamily="49" charset="-122"/>
              </a:rPr>
              <a:t> 4.1  </a:t>
            </a:r>
            <a:r>
              <a:rPr kumimoji="0" lang="zh-CN" altLang="en-US" sz="4400" dirty="0">
                <a:solidFill>
                  <a:schemeClr val="accent2"/>
                </a:solidFill>
                <a:latin typeface="楷体_GB2312" pitchFamily="49" charset="-122"/>
                <a:ea typeface="楷体_GB2312" pitchFamily="49" charset="-122"/>
              </a:rPr>
              <a:t>组合逻辑电路分析</a:t>
            </a:r>
            <a:endParaRPr lang="zh-CN" altLang="en-US" dirty="0"/>
          </a:p>
        </p:txBody>
      </p:sp>
      <p:sp>
        <p:nvSpPr>
          <p:cNvPr id="3" name="灯片编号占位符 2">
            <a:extLst>
              <a:ext uri="{FF2B5EF4-FFF2-40B4-BE49-F238E27FC236}">
                <a16:creationId xmlns:a16="http://schemas.microsoft.com/office/drawing/2014/main" id="{3A317981-0AD2-4D0D-A344-B3A67FB4198D}"/>
              </a:ext>
            </a:extLst>
          </p:cNvPr>
          <p:cNvSpPr>
            <a:spLocks noGrp="1"/>
          </p:cNvSpPr>
          <p:nvPr>
            <p:ph type="sldNum" sz="quarter" idx="12"/>
          </p:nvPr>
        </p:nvSpPr>
        <p:spPr/>
        <p:txBody>
          <a:bodyPr/>
          <a:lstStyle/>
          <a:p>
            <a:fld id="{4FAB73BC-B049-4115-A692-8D63A059BFB8}" type="slidenum">
              <a:rPr lang="en-US" smtClean="0"/>
              <a:t>7</a:t>
            </a:fld>
            <a:endParaRPr lang="en-US" dirty="0"/>
          </a:p>
        </p:txBody>
      </p:sp>
    </p:spTree>
    <p:custDataLst>
      <p:tags r:id="rId2"/>
    </p:custData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66637"/>
                                        </p:tgtEl>
                                        <p:attrNameLst>
                                          <p:attrName>style.visibility</p:attrName>
                                        </p:attrNameLst>
                                      </p:cBhvr>
                                      <p:to>
                                        <p:strVal val="visible"/>
                                      </p:to>
                                    </p:set>
                                    <p:animEffect transition="in" filter="box(in)">
                                      <p:cBhvr>
                                        <p:cTn id="7" dur="500"/>
                                        <p:tgtEl>
                                          <p:spTgt spid="36663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66625"/>
                                        </p:tgtEl>
                                        <p:attrNameLst>
                                          <p:attrName>style.visibility</p:attrName>
                                        </p:attrNameLst>
                                      </p:cBhvr>
                                      <p:to>
                                        <p:strVal val="visible"/>
                                      </p:to>
                                    </p:set>
                                    <p:animEffect transition="in" filter="strips(downRight)">
                                      <p:cBhvr>
                                        <p:cTn id="12" dur="500"/>
                                        <p:tgtEl>
                                          <p:spTgt spid="3666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66635"/>
                                        </p:tgtEl>
                                        <p:attrNameLst>
                                          <p:attrName>style.visibility</p:attrName>
                                        </p:attrNameLst>
                                      </p:cBhvr>
                                      <p:to>
                                        <p:strVal val="visible"/>
                                      </p:to>
                                    </p:set>
                                    <p:animEffect transition="in" filter="box(in)">
                                      <p:cBhvr>
                                        <p:cTn id="17" dur="500"/>
                                        <p:tgtEl>
                                          <p:spTgt spid="3666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66631"/>
                                        </p:tgtEl>
                                        <p:attrNameLst>
                                          <p:attrName>style.visibility</p:attrName>
                                        </p:attrNameLst>
                                      </p:cBhvr>
                                      <p:to>
                                        <p:strVal val="visible"/>
                                      </p:to>
                                    </p:set>
                                    <p:animEffect transition="in" filter="wipe(up)">
                                      <p:cBhvr>
                                        <p:cTn id="22" dur="2000"/>
                                        <p:tgtEl>
                                          <p:spTgt spid="36663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66626"/>
                                        </p:tgtEl>
                                        <p:attrNameLst>
                                          <p:attrName>style.visibility</p:attrName>
                                        </p:attrNameLst>
                                      </p:cBhvr>
                                      <p:to>
                                        <p:strVal val="visible"/>
                                      </p:to>
                                    </p:set>
                                    <p:animEffect transition="in" filter="strips(downRight)">
                                      <p:cBhvr>
                                        <p:cTn id="27" dur="500"/>
                                        <p:tgtEl>
                                          <p:spTgt spid="3666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66627"/>
                                        </p:tgtEl>
                                        <p:attrNameLst>
                                          <p:attrName>style.visibility</p:attrName>
                                        </p:attrNameLst>
                                      </p:cBhvr>
                                      <p:to>
                                        <p:strVal val="visible"/>
                                      </p:to>
                                    </p:set>
                                    <p:animEffect transition="in" filter="strips(downRight)">
                                      <p:cBhvr>
                                        <p:cTn id="32" dur="500"/>
                                        <p:tgtEl>
                                          <p:spTgt spid="366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625" grpId="0" autoUpdateAnimBg="0"/>
      <p:bldP spid="366626" grpId="0" autoUpdateAnimBg="0"/>
      <p:bldP spid="366627" grpId="0" autoUpdateAnimBg="0"/>
      <p:bldP spid="366631"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87" name="Rectangle 23"/>
          <p:cNvSpPr>
            <a:spLocks noChangeArrowheads="1"/>
          </p:cNvSpPr>
          <p:nvPr/>
        </p:nvSpPr>
        <p:spPr bwMode="auto">
          <a:xfrm>
            <a:off x="611188" y="2565400"/>
            <a:ext cx="4872037"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3429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1pPr>
            <a:lvl2pPr marL="8001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2pPr>
            <a:lvl3pPr marL="12573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3pPr>
            <a:lvl4pPr marL="17145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4pPr>
            <a:lvl5pPr marL="21717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5pPr>
            <a:lvl6pPr marL="26289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6pPr>
            <a:lvl7pPr marL="30861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7pPr>
            <a:lvl8pPr marL="35433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8pPr>
            <a:lvl9pPr marL="40005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9pPr>
          </a:lstStyle>
          <a:p>
            <a:pPr algn="ctr"/>
            <a:r>
              <a:rPr kumimoji="0" lang="zh-CN" altLang="en-US" dirty="0">
                <a:solidFill>
                  <a:srgbClr val="000066"/>
                </a:solidFill>
                <a:latin typeface="+mn-ea"/>
                <a:ea typeface="+mn-ea"/>
              </a:rPr>
              <a:t>二</a:t>
            </a:r>
            <a:r>
              <a:rPr kumimoji="0" lang="en-US" altLang="zh-CN" dirty="0">
                <a:solidFill>
                  <a:srgbClr val="000066"/>
                </a:solidFill>
                <a:latin typeface="+mn-ea"/>
                <a:ea typeface="+mn-ea"/>
              </a:rPr>
              <a:t>. </a:t>
            </a:r>
            <a:r>
              <a:rPr kumimoji="0" lang="zh-CN" altLang="en-US" dirty="0">
                <a:solidFill>
                  <a:srgbClr val="000066"/>
                </a:solidFill>
                <a:latin typeface="+mn-ea"/>
                <a:ea typeface="+mn-ea"/>
              </a:rPr>
              <a:t>组合逻辑电路的分析步骤：</a:t>
            </a:r>
          </a:p>
        </p:txBody>
      </p:sp>
      <p:sp>
        <p:nvSpPr>
          <p:cNvPr id="369689" name="Rectangle 25"/>
          <p:cNvSpPr>
            <a:spLocks noChangeArrowheads="1"/>
          </p:cNvSpPr>
          <p:nvPr/>
        </p:nvSpPr>
        <p:spPr bwMode="auto">
          <a:xfrm>
            <a:off x="971550" y="3213100"/>
            <a:ext cx="6384925" cy="498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lnSpc>
                <a:spcPct val="130000"/>
              </a:lnSpc>
            </a:pPr>
            <a:r>
              <a:rPr lang="en-US" altLang="zh-CN" sz="2400">
                <a:solidFill>
                  <a:srgbClr val="000066"/>
                </a:solidFill>
                <a:latin typeface="+mn-ea"/>
              </a:rPr>
              <a:t>1</a:t>
            </a:r>
            <a:r>
              <a:rPr lang="zh-CN" altLang="en-US" sz="2400">
                <a:solidFill>
                  <a:srgbClr val="000066"/>
                </a:solidFill>
                <a:latin typeface="+mn-ea"/>
              </a:rPr>
              <a:t>、 由逻辑图写出各输出端的逻辑表达式；</a:t>
            </a:r>
          </a:p>
        </p:txBody>
      </p:sp>
      <p:sp>
        <p:nvSpPr>
          <p:cNvPr id="369690" name="Rectangle 26"/>
          <p:cNvSpPr>
            <a:spLocks noChangeArrowheads="1"/>
          </p:cNvSpPr>
          <p:nvPr/>
        </p:nvSpPr>
        <p:spPr bwMode="auto">
          <a:xfrm>
            <a:off x="971550" y="3860800"/>
            <a:ext cx="4432300" cy="498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lnSpc>
                <a:spcPct val="130000"/>
              </a:lnSpc>
            </a:pPr>
            <a:r>
              <a:rPr lang="en-US" altLang="zh-CN" sz="2400">
                <a:solidFill>
                  <a:srgbClr val="000066"/>
                </a:solidFill>
                <a:latin typeface="+mn-ea"/>
              </a:rPr>
              <a:t>2</a:t>
            </a:r>
            <a:r>
              <a:rPr lang="zh-CN" altLang="en-US" sz="2400">
                <a:solidFill>
                  <a:srgbClr val="000066"/>
                </a:solidFill>
                <a:latin typeface="+mn-ea"/>
              </a:rPr>
              <a:t>、 化简和变换逻辑表达式；</a:t>
            </a:r>
          </a:p>
        </p:txBody>
      </p:sp>
      <p:sp>
        <p:nvSpPr>
          <p:cNvPr id="369691" name="Rectangle 27"/>
          <p:cNvSpPr>
            <a:spLocks noChangeArrowheads="1"/>
          </p:cNvSpPr>
          <p:nvPr/>
        </p:nvSpPr>
        <p:spPr bwMode="auto">
          <a:xfrm>
            <a:off x="971550" y="4581525"/>
            <a:ext cx="280352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r>
              <a:rPr lang="en-US" altLang="zh-CN" sz="2400">
                <a:solidFill>
                  <a:srgbClr val="000066"/>
                </a:solidFill>
                <a:latin typeface="+mn-ea"/>
              </a:rPr>
              <a:t>3</a:t>
            </a:r>
            <a:r>
              <a:rPr lang="zh-CN" altLang="en-US" sz="2400">
                <a:solidFill>
                  <a:srgbClr val="000066"/>
                </a:solidFill>
                <a:latin typeface="+mn-ea"/>
              </a:rPr>
              <a:t>、 列出真值表；</a:t>
            </a:r>
          </a:p>
        </p:txBody>
      </p:sp>
      <p:sp>
        <p:nvSpPr>
          <p:cNvPr id="369692" name="Rectangle 28"/>
          <p:cNvSpPr>
            <a:spLocks noChangeArrowheads="1"/>
          </p:cNvSpPr>
          <p:nvPr/>
        </p:nvSpPr>
        <p:spPr bwMode="auto">
          <a:xfrm>
            <a:off x="971550" y="5300663"/>
            <a:ext cx="8016875" cy="498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lnSpc>
                <a:spcPct val="130000"/>
              </a:lnSpc>
              <a:spcBef>
                <a:spcPct val="50000"/>
              </a:spcBef>
            </a:pPr>
            <a:r>
              <a:rPr lang="en-US" altLang="zh-CN" sz="2400">
                <a:solidFill>
                  <a:srgbClr val="000066"/>
                </a:solidFill>
                <a:latin typeface="+mn-ea"/>
              </a:rPr>
              <a:t>4</a:t>
            </a:r>
            <a:r>
              <a:rPr lang="zh-CN" altLang="en-US" sz="2400">
                <a:solidFill>
                  <a:srgbClr val="000066"/>
                </a:solidFill>
                <a:latin typeface="+mn-ea"/>
              </a:rPr>
              <a:t>、 根据真值表或逻辑表达式，经分析最后确定其功能。</a:t>
            </a:r>
          </a:p>
        </p:txBody>
      </p:sp>
      <p:sp>
        <p:nvSpPr>
          <p:cNvPr id="369693" name="Rectangle 29"/>
          <p:cNvSpPr>
            <a:spLocks noChangeArrowheads="1"/>
          </p:cNvSpPr>
          <p:nvPr/>
        </p:nvSpPr>
        <p:spPr bwMode="auto">
          <a:xfrm>
            <a:off x="827088" y="1844675"/>
            <a:ext cx="74882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zh-CN" altLang="en-US" sz="2400">
                <a:solidFill>
                  <a:srgbClr val="000066"/>
                </a:solidFill>
                <a:latin typeface="+mn-ea"/>
              </a:rPr>
              <a:t>根据已知逻辑电路，经分析确定电路的逻辑功能。</a:t>
            </a:r>
          </a:p>
        </p:txBody>
      </p:sp>
      <p:sp>
        <p:nvSpPr>
          <p:cNvPr id="369694" name="Rectangle 30"/>
          <p:cNvSpPr>
            <a:spLocks noChangeArrowheads="1"/>
          </p:cNvSpPr>
          <p:nvPr/>
        </p:nvSpPr>
        <p:spPr bwMode="auto">
          <a:xfrm>
            <a:off x="900113" y="1341438"/>
            <a:ext cx="35528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zh-CN" altLang="en-US" sz="2400">
                <a:solidFill>
                  <a:srgbClr val="000066"/>
                </a:solidFill>
                <a:latin typeface="+mn-ea"/>
              </a:rPr>
              <a:t>一</a:t>
            </a:r>
            <a:r>
              <a:rPr lang="en-US" altLang="zh-CN" sz="2400">
                <a:solidFill>
                  <a:srgbClr val="000066"/>
                </a:solidFill>
                <a:latin typeface="+mn-ea"/>
              </a:rPr>
              <a:t>. </a:t>
            </a:r>
            <a:r>
              <a:rPr lang="zh-CN" altLang="en-US" sz="2400">
                <a:solidFill>
                  <a:srgbClr val="000066"/>
                </a:solidFill>
                <a:latin typeface="+mn-ea"/>
              </a:rPr>
              <a:t>组合逻辑电路分析</a:t>
            </a:r>
          </a:p>
        </p:txBody>
      </p:sp>
      <p:sp>
        <p:nvSpPr>
          <p:cNvPr id="2" name="标题 1">
            <a:extLst>
              <a:ext uri="{FF2B5EF4-FFF2-40B4-BE49-F238E27FC236}">
                <a16:creationId xmlns:a16="http://schemas.microsoft.com/office/drawing/2014/main" id="{7AF26336-211F-42F9-B9DD-AAFDD0F475B4}"/>
              </a:ext>
            </a:extLst>
          </p:cNvPr>
          <p:cNvSpPr>
            <a:spLocks noGrp="1"/>
          </p:cNvSpPr>
          <p:nvPr>
            <p:ph type="title"/>
          </p:nvPr>
        </p:nvSpPr>
        <p:spPr>
          <a:xfrm>
            <a:off x="685800" y="484632"/>
            <a:ext cx="7772400" cy="946135"/>
          </a:xfrm>
        </p:spPr>
        <p:txBody>
          <a:bodyPr/>
          <a:lstStyle/>
          <a:p>
            <a:r>
              <a:rPr lang="en-US" altLang="zh-CN" sz="4400" dirty="0">
                <a:solidFill>
                  <a:srgbClr val="000066"/>
                </a:solidFill>
                <a:latin typeface="+mn-ea"/>
              </a:rPr>
              <a:t>4.1.2 </a:t>
            </a:r>
            <a:r>
              <a:rPr lang="zh-CN" altLang="en-US" sz="4400" dirty="0">
                <a:solidFill>
                  <a:srgbClr val="000066"/>
                </a:solidFill>
                <a:latin typeface="+mn-ea"/>
              </a:rPr>
              <a:t>组合逻辑电路的分析方法</a:t>
            </a:r>
            <a:endParaRPr lang="zh-CN" altLang="en-US" dirty="0"/>
          </a:p>
        </p:txBody>
      </p:sp>
      <p:sp>
        <p:nvSpPr>
          <p:cNvPr id="3" name="灯片编号占位符 2">
            <a:extLst>
              <a:ext uri="{FF2B5EF4-FFF2-40B4-BE49-F238E27FC236}">
                <a16:creationId xmlns:a16="http://schemas.microsoft.com/office/drawing/2014/main" id="{1D0082EF-8575-4E56-BD6D-9E61B51779C6}"/>
              </a:ext>
            </a:extLst>
          </p:cNvPr>
          <p:cNvSpPr>
            <a:spLocks noGrp="1"/>
          </p:cNvSpPr>
          <p:nvPr>
            <p:ph type="sldNum" sz="quarter" idx="12"/>
          </p:nvPr>
        </p:nvSpPr>
        <p:spPr/>
        <p:txBody>
          <a:bodyPr/>
          <a:lstStyle/>
          <a:p>
            <a:fld id="{4FAB73BC-B049-4115-A692-8D63A059BFB8}" type="slidenum">
              <a:rPr lang="en-US" smtClean="0"/>
              <a:t>8</a:t>
            </a:fld>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69694"/>
                                        </p:tgtEl>
                                        <p:attrNameLst>
                                          <p:attrName>style.visibility</p:attrName>
                                        </p:attrNameLst>
                                      </p:cBhvr>
                                      <p:to>
                                        <p:strVal val="visible"/>
                                      </p:to>
                                    </p:set>
                                    <p:animEffect transition="in" filter="strips(downRight)">
                                      <p:cBhvr>
                                        <p:cTn id="7" dur="500"/>
                                        <p:tgtEl>
                                          <p:spTgt spid="3696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69693"/>
                                        </p:tgtEl>
                                        <p:attrNameLst>
                                          <p:attrName>style.visibility</p:attrName>
                                        </p:attrNameLst>
                                      </p:cBhvr>
                                      <p:to>
                                        <p:strVal val="visible"/>
                                      </p:to>
                                    </p:set>
                                    <p:animEffect transition="in" filter="strips(downRight)">
                                      <p:cBhvr>
                                        <p:cTn id="12" dur="500"/>
                                        <p:tgtEl>
                                          <p:spTgt spid="3696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69687"/>
                                        </p:tgtEl>
                                        <p:attrNameLst>
                                          <p:attrName>style.visibility</p:attrName>
                                        </p:attrNameLst>
                                      </p:cBhvr>
                                      <p:to>
                                        <p:strVal val="visible"/>
                                      </p:to>
                                    </p:set>
                                    <p:animEffect transition="in" filter="strips(downRight)">
                                      <p:cBhvr>
                                        <p:cTn id="17" dur="500"/>
                                        <p:tgtEl>
                                          <p:spTgt spid="36968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69689"/>
                                        </p:tgtEl>
                                        <p:attrNameLst>
                                          <p:attrName>style.visibility</p:attrName>
                                        </p:attrNameLst>
                                      </p:cBhvr>
                                      <p:to>
                                        <p:strVal val="visible"/>
                                      </p:to>
                                    </p:set>
                                    <p:animEffect transition="in" filter="strips(downRight)">
                                      <p:cBhvr>
                                        <p:cTn id="22" dur="500"/>
                                        <p:tgtEl>
                                          <p:spTgt spid="36968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69690"/>
                                        </p:tgtEl>
                                        <p:attrNameLst>
                                          <p:attrName>style.visibility</p:attrName>
                                        </p:attrNameLst>
                                      </p:cBhvr>
                                      <p:to>
                                        <p:strVal val="visible"/>
                                      </p:to>
                                    </p:set>
                                    <p:animEffect transition="in" filter="strips(downRight)">
                                      <p:cBhvr>
                                        <p:cTn id="27" dur="500"/>
                                        <p:tgtEl>
                                          <p:spTgt spid="3696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69691"/>
                                        </p:tgtEl>
                                        <p:attrNameLst>
                                          <p:attrName>style.visibility</p:attrName>
                                        </p:attrNameLst>
                                      </p:cBhvr>
                                      <p:to>
                                        <p:strVal val="visible"/>
                                      </p:to>
                                    </p:set>
                                    <p:animEffect transition="in" filter="strips(downRight)">
                                      <p:cBhvr>
                                        <p:cTn id="32" dur="500"/>
                                        <p:tgtEl>
                                          <p:spTgt spid="36969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grpId="0" nodeType="clickEffect">
                                  <p:stCondLst>
                                    <p:cond delay="0"/>
                                  </p:stCondLst>
                                  <p:childTnLst>
                                    <p:set>
                                      <p:cBhvr>
                                        <p:cTn id="36" dur="1" fill="hold">
                                          <p:stCondLst>
                                            <p:cond delay="0"/>
                                          </p:stCondLst>
                                        </p:cTn>
                                        <p:tgtEl>
                                          <p:spTgt spid="369692"/>
                                        </p:tgtEl>
                                        <p:attrNameLst>
                                          <p:attrName>style.visibility</p:attrName>
                                        </p:attrNameLst>
                                      </p:cBhvr>
                                      <p:to>
                                        <p:strVal val="visible"/>
                                      </p:to>
                                    </p:set>
                                    <p:animEffect transition="in" filter="strips(downRight)">
                                      <p:cBhvr>
                                        <p:cTn id="37" dur="500"/>
                                        <p:tgtEl>
                                          <p:spTgt spid="3696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687" grpId="0" autoUpdateAnimBg="0"/>
      <p:bldP spid="369689" grpId="0" autoUpdateAnimBg="0"/>
      <p:bldP spid="369690" grpId="0" autoUpdateAnimBg="0"/>
      <p:bldP spid="369691" grpId="0" autoUpdateAnimBg="0"/>
      <p:bldP spid="369692" grpId="0" autoUpdateAnimBg="0"/>
      <p:bldP spid="369693" grpId="0"/>
      <p:bldP spid="36969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19" name="Rectangle 31"/>
          <p:cNvSpPr>
            <a:spLocks noChangeArrowheads="1"/>
          </p:cNvSpPr>
          <p:nvPr/>
        </p:nvSpPr>
        <p:spPr bwMode="auto">
          <a:xfrm>
            <a:off x="4232275" y="3340100"/>
            <a:ext cx="4800600" cy="762000"/>
          </a:xfrm>
          <a:prstGeom prst="rect">
            <a:avLst/>
          </a:prstGeom>
          <a:solidFill>
            <a:srgbClr val="99CCF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70720" name="Rectangle 32"/>
          <p:cNvSpPr>
            <a:spLocks noChangeArrowheads="1"/>
          </p:cNvSpPr>
          <p:nvPr/>
        </p:nvSpPr>
        <p:spPr bwMode="auto">
          <a:xfrm>
            <a:off x="4289425" y="5646738"/>
            <a:ext cx="4800600" cy="360362"/>
          </a:xfrm>
          <a:prstGeom prst="rect">
            <a:avLst/>
          </a:prstGeom>
          <a:solidFill>
            <a:srgbClr val="99CCF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70721" name="Rectangle 33"/>
          <p:cNvSpPr>
            <a:spLocks noChangeArrowheads="1"/>
          </p:cNvSpPr>
          <p:nvPr/>
        </p:nvSpPr>
        <p:spPr bwMode="auto">
          <a:xfrm>
            <a:off x="4308475" y="4503738"/>
            <a:ext cx="4800600" cy="360362"/>
          </a:xfrm>
          <a:prstGeom prst="rect">
            <a:avLst/>
          </a:prstGeom>
          <a:solidFill>
            <a:srgbClr val="99CCFF"/>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70723" name="Rectangle 35"/>
          <p:cNvSpPr>
            <a:spLocks noChangeArrowheads="1"/>
          </p:cNvSpPr>
          <p:nvPr/>
        </p:nvSpPr>
        <p:spPr bwMode="auto">
          <a:xfrm>
            <a:off x="250825" y="1268413"/>
            <a:ext cx="5545138" cy="4707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3429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1pPr>
            <a:lvl2pPr marL="8001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2pPr>
            <a:lvl3pPr marL="12573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3pPr>
            <a:lvl4pPr marL="17145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4pPr>
            <a:lvl5pPr marL="21717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5pPr>
            <a:lvl6pPr marL="26289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6pPr>
            <a:lvl7pPr marL="30861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7pPr>
            <a:lvl8pPr marL="35433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8pPr>
            <a:lvl9pPr marL="40005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9pPr>
          </a:lstStyle>
          <a:p>
            <a:pPr>
              <a:lnSpc>
                <a:spcPct val="120000"/>
              </a:lnSpc>
            </a:pPr>
            <a:r>
              <a:rPr kumimoji="0" lang="zh-CN" altLang="en-US" dirty="0">
                <a:solidFill>
                  <a:srgbClr val="000066"/>
                </a:solidFill>
                <a:latin typeface="+mn-ea"/>
                <a:ea typeface="+mn-ea"/>
              </a:rPr>
              <a:t>例</a:t>
            </a:r>
            <a:r>
              <a:rPr kumimoji="0" lang="en-US" altLang="zh-CN" dirty="0">
                <a:solidFill>
                  <a:srgbClr val="000066"/>
                </a:solidFill>
                <a:latin typeface="+mn-ea"/>
                <a:ea typeface="+mn-ea"/>
              </a:rPr>
              <a:t>1 </a:t>
            </a:r>
            <a:r>
              <a:rPr kumimoji="0" lang="zh-CN" altLang="en-US" dirty="0">
                <a:solidFill>
                  <a:srgbClr val="000066"/>
                </a:solidFill>
                <a:latin typeface="+mn-ea"/>
                <a:ea typeface="+mn-ea"/>
              </a:rPr>
              <a:t>分析如图所示逻辑电路的功能。</a:t>
            </a:r>
          </a:p>
        </p:txBody>
      </p:sp>
      <p:graphicFrame>
        <p:nvGraphicFramePr>
          <p:cNvPr id="370727" name="Object 39"/>
          <p:cNvGraphicFramePr>
            <a:graphicFrameLocks noChangeAspect="1"/>
          </p:cNvGraphicFramePr>
          <p:nvPr/>
        </p:nvGraphicFramePr>
        <p:xfrm>
          <a:off x="787400" y="2428875"/>
          <a:ext cx="1377950" cy="369888"/>
        </p:xfrm>
        <a:graphic>
          <a:graphicData uri="http://schemas.openxmlformats.org/presentationml/2006/ole">
            <mc:AlternateContent xmlns:mc="http://schemas.openxmlformats.org/markup-compatibility/2006">
              <mc:Choice xmlns:v="urn:schemas-microsoft-com:vml" Requires="v">
                <p:oleObj spid="_x0000_s39160" name="Equation" r:id="rId5" imgW="672840" imgH="177480" progId="Equation.DSMT4">
                  <p:embed/>
                </p:oleObj>
              </mc:Choice>
              <mc:Fallback>
                <p:oleObj name="Equation" r:id="rId5" imgW="672840" imgH="177480" progId="Equation.DSMT4">
                  <p:embed/>
                  <p:pic>
                    <p:nvPicPr>
                      <p:cNvPr id="370727" name="Object 3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7400" y="2428875"/>
                        <a:ext cx="1377950" cy="3698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28" name="Rectangle 40"/>
          <p:cNvSpPr>
            <a:spLocks noChangeArrowheads="1"/>
          </p:cNvSpPr>
          <p:nvPr/>
        </p:nvSpPr>
        <p:spPr bwMode="auto">
          <a:xfrm>
            <a:off x="646113" y="1920472"/>
            <a:ext cx="5803900" cy="4707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a:lnSpc>
                <a:spcPct val="120000"/>
              </a:lnSpc>
            </a:pPr>
            <a:r>
              <a:rPr kumimoji="0" lang="en-US" altLang="zh-CN">
                <a:solidFill>
                  <a:srgbClr val="000066"/>
                </a:solidFill>
                <a:latin typeface="+mn-ea"/>
                <a:ea typeface="+mn-ea"/>
              </a:rPr>
              <a:t>1.</a:t>
            </a:r>
            <a:r>
              <a:rPr kumimoji="0" lang="zh-CN" altLang="en-US">
                <a:solidFill>
                  <a:srgbClr val="000066"/>
                </a:solidFill>
                <a:latin typeface="+mn-ea"/>
                <a:ea typeface="+mn-ea"/>
              </a:rPr>
              <a:t>根据逻辑图写出输出函数的逻辑表达式</a:t>
            </a:r>
          </a:p>
        </p:txBody>
      </p:sp>
      <p:sp>
        <p:nvSpPr>
          <p:cNvPr id="370729" name="Rectangle 41"/>
          <p:cNvSpPr>
            <a:spLocks noChangeArrowheads="1"/>
          </p:cNvSpPr>
          <p:nvPr/>
        </p:nvSpPr>
        <p:spPr bwMode="auto">
          <a:xfrm>
            <a:off x="665163" y="3860800"/>
            <a:ext cx="24034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r>
              <a:rPr kumimoji="0" lang="en-US" altLang="zh-CN">
                <a:solidFill>
                  <a:srgbClr val="000066"/>
                </a:solidFill>
                <a:latin typeface="+mn-ea"/>
                <a:ea typeface="+mn-ea"/>
              </a:rPr>
              <a:t>2. </a:t>
            </a:r>
            <a:r>
              <a:rPr kumimoji="0" lang="zh-CN" altLang="en-US">
                <a:solidFill>
                  <a:srgbClr val="000066"/>
                </a:solidFill>
                <a:latin typeface="+mn-ea"/>
                <a:ea typeface="+mn-ea"/>
              </a:rPr>
              <a:t>列写真值表。 </a:t>
            </a:r>
          </a:p>
        </p:txBody>
      </p:sp>
      <p:sp>
        <p:nvSpPr>
          <p:cNvPr id="370730" name="Line 42"/>
          <p:cNvSpPr>
            <a:spLocks noChangeShapeType="1"/>
          </p:cNvSpPr>
          <p:nvPr/>
        </p:nvSpPr>
        <p:spPr bwMode="auto">
          <a:xfrm>
            <a:off x="3429000" y="2497138"/>
            <a:ext cx="0" cy="3557587"/>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70731" name="Line 43"/>
          <p:cNvSpPr>
            <a:spLocks noChangeShapeType="1"/>
          </p:cNvSpPr>
          <p:nvPr/>
        </p:nvSpPr>
        <p:spPr bwMode="auto">
          <a:xfrm>
            <a:off x="8575675" y="2535238"/>
            <a:ext cx="0" cy="3557587"/>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grpSp>
        <p:nvGrpSpPr>
          <p:cNvPr id="370732" name="Group 44"/>
          <p:cNvGrpSpPr>
            <a:grpSpLocks/>
          </p:cNvGrpSpPr>
          <p:nvPr/>
        </p:nvGrpSpPr>
        <p:grpSpPr bwMode="auto">
          <a:xfrm>
            <a:off x="6975475" y="2501900"/>
            <a:ext cx="1905000" cy="3557588"/>
            <a:chOff x="4320" y="1824"/>
            <a:chExt cx="1200" cy="2241"/>
          </a:xfrm>
        </p:grpSpPr>
        <p:graphicFrame>
          <p:nvGraphicFramePr>
            <p:cNvPr id="370733" name="Object 45"/>
            <p:cNvGraphicFramePr>
              <a:graphicFrameLocks noChangeAspect="1"/>
            </p:cNvGraphicFramePr>
            <p:nvPr/>
          </p:nvGraphicFramePr>
          <p:xfrm>
            <a:off x="4368" y="1852"/>
            <a:ext cx="1134" cy="218"/>
          </p:xfrm>
          <a:graphic>
            <a:graphicData uri="http://schemas.openxmlformats.org/presentationml/2006/ole">
              <mc:AlternateContent xmlns:mc="http://schemas.openxmlformats.org/markup-compatibility/2006">
                <mc:Choice xmlns:v="urn:schemas-microsoft-com:vml" Requires="v">
                  <p:oleObj spid="_x0000_s39161" name="公式" r:id="rId7" imgW="1079280" imgH="203040" progId="Equation.3">
                    <p:embed/>
                  </p:oleObj>
                </mc:Choice>
                <mc:Fallback>
                  <p:oleObj name="公式" r:id="rId7" imgW="1079280" imgH="203040" progId="Equation.3">
                    <p:embed/>
                    <p:pic>
                      <p:nvPicPr>
                        <p:cNvPr id="370733" name="Object 4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8" y="1852"/>
                          <a:ext cx="1134" cy="21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34" name="Rectangle 46"/>
            <p:cNvSpPr>
              <a:spLocks noChangeArrowheads="1"/>
            </p:cNvSpPr>
            <p:nvPr/>
          </p:nvSpPr>
          <p:spPr bwMode="auto">
            <a:xfrm>
              <a:off x="4320" y="3816"/>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35" name="Rectangle 47"/>
            <p:cNvSpPr>
              <a:spLocks noChangeArrowheads="1"/>
            </p:cNvSpPr>
            <p:nvPr/>
          </p:nvSpPr>
          <p:spPr bwMode="auto">
            <a:xfrm>
              <a:off x="4320" y="3567"/>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36" name="Rectangle 48"/>
            <p:cNvSpPr>
              <a:spLocks noChangeArrowheads="1"/>
            </p:cNvSpPr>
            <p:nvPr/>
          </p:nvSpPr>
          <p:spPr bwMode="auto">
            <a:xfrm>
              <a:off x="4320" y="3318"/>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37" name="Rectangle 49"/>
            <p:cNvSpPr>
              <a:spLocks noChangeArrowheads="1"/>
            </p:cNvSpPr>
            <p:nvPr/>
          </p:nvSpPr>
          <p:spPr bwMode="auto">
            <a:xfrm>
              <a:off x="4320" y="3069"/>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38" name="Rectangle 50"/>
            <p:cNvSpPr>
              <a:spLocks noChangeArrowheads="1"/>
            </p:cNvSpPr>
            <p:nvPr/>
          </p:nvSpPr>
          <p:spPr bwMode="auto">
            <a:xfrm>
              <a:off x="4320" y="2820"/>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39" name="Rectangle 51"/>
            <p:cNvSpPr>
              <a:spLocks noChangeArrowheads="1"/>
            </p:cNvSpPr>
            <p:nvPr/>
          </p:nvSpPr>
          <p:spPr bwMode="auto">
            <a:xfrm>
              <a:off x="4320" y="2571"/>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40" name="Rectangle 52"/>
            <p:cNvSpPr>
              <a:spLocks noChangeArrowheads="1"/>
            </p:cNvSpPr>
            <p:nvPr/>
          </p:nvSpPr>
          <p:spPr bwMode="auto">
            <a:xfrm>
              <a:off x="4320" y="2322"/>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41" name="Rectangle 53"/>
            <p:cNvSpPr>
              <a:spLocks noChangeArrowheads="1"/>
            </p:cNvSpPr>
            <p:nvPr/>
          </p:nvSpPr>
          <p:spPr bwMode="auto">
            <a:xfrm>
              <a:off x="4320" y="2073"/>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42" name="Rectangle 54"/>
            <p:cNvSpPr>
              <a:spLocks noChangeArrowheads="1"/>
            </p:cNvSpPr>
            <p:nvPr/>
          </p:nvSpPr>
          <p:spPr bwMode="auto">
            <a:xfrm>
              <a:off x="4320" y="1824"/>
              <a:ext cx="1200"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000">
                <a:solidFill>
                  <a:srgbClr val="000066"/>
                </a:solidFill>
                <a:latin typeface="Times New Roman" panose="02020603050405020304" pitchFamily="18" charset="0"/>
              </a:endParaRPr>
            </a:p>
          </p:txBody>
        </p:sp>
      </p:grpSp>
      <p:grpSp>
        <p:nvGrpSpPr>
          <p:cNvPr id="370743" name="Group 55"/>
          <p:cNvGrpSpPr>
            <a:grpSpLocks/>
          </p:cNvGrpSpPr>
          <p:nvPr/>
        </p:nvGrpSpPr>
        <p:grpSpPr bwMode="auto">
          <a:xfrm>
            <a:off x="4156075" y="2501900"/>
            <a:ext cx="4876800" cy="3557588"/>
            <a:chOff x="2448" y="1824"/>
            <a:chExt cx="3072" cy="2241"/>
          </a:xfrm>
        </p:grpSpPr>
        <p:grpSp>
          <p:nvGrpSpPr>
            <p:cNvPr id="370744" name="Group 56"/>
            <p:cNvGrpSpPr>
              <a:grpSpLocks/>
            </p:cNvGrpSpPr>
            <p:nvPr/>
          </p:nvGrpSpPr>
          <p:grpSpPr bwMode="auto">
            <a:xfrm>
              <a:off x="2448" y="1824"/>
              <a:ext cx="1004" cy="2241"/>
              <a:chOff x="2448" y="1824"/>
              <a:chExt cx="1004" cy="2241"/>
            </a:xfrm>
          </p:grpSpPr>
          <p:sp>
            <p:nvSpPr>
              <p:cNvPr id="370745" name="Rectangle 57"/>
              <p:cNvSpPr>
                <a:spLocks noChangeArrowheads="1"/>
              </p:cNvSpPr>
              <p:nvPr/>
            </p:nvSpPr>
            <p:spPr bwMode="auto">
              <a:xfrm>
                <a:off x="3075" y="3816"/>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46" name="Rectangle 58"/>
              <p:cNvSpPr>
                <a:spLocks noChangeArrowheads="1"/>
              </p:cNvSpPr>
              <p:nvPr/>
            </p:nvSpPr>
            <p:spPr bwMode="auto">
              <a:xfrm>
                <a:off x="2771" y="3816"/>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47" name="Rectangle 59"/>
              <p:cNvSpPr>
                <a:spLocks noChangeArrowheads="1"/>
              </p:cNvSpPr>
              <p:nvPr/>
            </p:nvSpPr>
            <p:spPr bwMode="auto">
              <a:xfrm>
                <a:off x="2448" y="3816"/>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48" name="Rectangle 60"/>
              <p:cNvSpPr>
                <a:spLocks noChangeArrowheads="1"/>
              </p:cNvSpPr>
              <p:nvPr/>
            </p:nvSpPr>
            <p:spPr bwMode="auto">
              <a:xfrm>
                <a:off x="3075" y="3567"/>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49" name="Rectangle 61"/>
              <p:cNvSpPr>
                <a:spLocks noChangeArrowheads="1"/>
              </p:cNvSpPr>
              <p:nvPr/>
            </p:nvSpPr>
            <p:spPr bwMode="auto">
              <a:xfrm>
                <a:off x="2771" y="3567"/>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0" name="Rectangle 62"/>
              <p:cNvSpPr>
                <a:spLocks noChangeArrowheads="1"/>
              </p:cNvSpPr>
              <p:nvPr/>
            </p:nvSpPr>
            <p:spPr bwMode="auto">
              <a:xfrm>
                <a:off x="2448" y="3567"/>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1" name="Rectangle 63"/>
              <p:cNvSpPr>
                <a:spLocks noChangeArrowheads="1"/>
              </p:cNvSpPr>
              <p:nvPr/>
            </p:nvSpPr>
            <p:spPr bwMode="auto">
              <a:xfrm>
                <a:off x="3075" y="3318"/>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2" name="Rectangle 64"/>
              <p:cNvSpPr>
                <a:spLocks noChangeArrowheads="1"/>
              </p:cNvSpPr>
              <p:nvPr/>
            </p:nvSpPr>
            <p:spPr bwMode="auto">
              <a:xfrm>
                <a:off x="2771" y="3318"/>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53" name="Rectangle 65"/>
              <p:cNvSpPr>
                <a:spLocks noChangeArrowheads="1"/>
              </p:cNvSpPr>
              <p:nvPr/>
            </p:nvSpPr>
            <p:spPr bwMode="auto">
              <a:xfrm>
                <a:off x="2448" y="3318"/>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4" name="Rectangle 66"/>
              <p:cNvSpPr>
                <a:spLocks noChangeArrowheads="1"/>
              </p:cNvSpPr>
              <p:nvPr/>
            </p:nvSpPr>
            <p:spPr bwMode="auto">
              <a:xfrm>
                <a:off x="3075" y="3069"/>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55" name="Rectangle 67"/>
              <p:cNvSpPr>
                <a:spLocks noChangeArrowheads="1"/>
              </p:cNvSpPr>
              <p:nvPr/>
            </p:nvSpPr>
            <p:spPr bwMode="auto">
              <a:xfrm>
                <a:off x="2771" y="3069"/>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56" name="Rectangle 68"/>
              <p:cNvSpPr>
                <a:spLocks noChangeArrowheads="1"/>
              </p:cNvSpPr>
              <p:nvPr/>
            </p:nvSpPr>
            <p:spPr bwMode="auto">
              <a:xfrm>
                <a:off x="2448" y="3069"/>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7" name="Rectangle 69"/>
              <p:cNvSpPr>
                <a:spLocks noChangeArrowheads="1"/>
              </p:cNvSpPr>
              <p:nvPr/>
            </p:nvSpPr>
            <p:spPr bwMode="auto">
              <a:xfrm>
                <a:off x="3075" y="2820"/>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8" name="Rectangle 70"/>
              <p:cNvSpPr>
                <a:spLocks noChangeArrowheads="1"/>
              </p:cNvSpPr>
              <p:nvPr/>
            </p:nvSpPr>
            <p:spPr bwMode="auto">
              <a:xfrm>
                <a:off x="2771" y="2820"/>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59" name="Rectangle 71"/>
              <p:cNvSpPr>
                <a:spLocks noChangeArrowheads="1"/>
              </p:cNvSpPr>
              <p:nvPr/>
            </p:nvSpPr>
            <p:spPr bwMode="auto">
              <a:xfrm>
                <a:off x="2448" y="2820"/>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0" name="Rectangle 72"/>
              <p:cNvSpPr>
                <a:spLocks noChangeArrowheads="1"/>
              </p:cNvSpPr>
              <p:nvPr/>
            </p:nvSpPr>
            <p:spPr bwMode="auto">
              <a:xfrm>
                <a:off x="3075" y="2571"/>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1" name="Rectangle 73"/>
              <p:cNvSpPr>
                <a:spLocks noChangeArrowheads="1"/>
              </p:cNvSpPr>
              <p:nvPr/>
            </p:nvSpPr>
            <p:spPr bwMode="auto">
              <a:xfrm>
                <a:off x="2771" y="2571"/>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62" name="Rectangle 74"/>
              <p:cNvSpPr>
                <a:spLocks noChangeArrowheads="1"/>
              </p:cNvSpPr>
              <p:nvPr/>
            </p:nvSpPr>
            <p:spPr bwMode="auto">
              <a:xfrm>
                <a:off x="2448" y="2571"/>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3" name="Rectangle 75"/>
              <p:cNvSpPr>
                <a:spLocks noChangeArrowheads="1"/>
              </p:cNvSpPr>
              <p:nvPr/>
            </p:nvSpPr>
            <p:spPr bwMode="auto">
              <a:xfrm>
                <a:off x="3075" y="2322"/>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64" name="Rectangle 76"/>
              <p:cNvSpPr>
                <a:spLocks noChangeArrowheads="1"/>
              </p:cNvSpPr>
              <p:nvPr/>
            </p:nvSpPr>
            <p:spPr bwMode="auto">
              <a:xfrm>
                <a:off x="2771" y="2322"/>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5" name="Rectangle 77"/>
              <p:cNvSpPr>
                <a:spLocks noChangeArrowheads="1"/>
              </p:cNvSpPr>
              <p:nvPr/>
            </p:nvSpPr>
            <p:spPr bwMode="auto">
              <a:xfrm>
                <a:off x="2448" y="2322"/>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6" name="Rectangle 78"/>
              <p:cNvSpPr>
                <a:spLocks noChangeArrowheads="1"/>
              </p:cNvSpPr>
              <p:nvPr/>
            </p:nvSpPr>
            <p:spPr bwMode="auto">
              <a:xfrm>
                <a:off x="3075" y="2073"/>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7" name="Rectangle 79"/>
              <p:cNvSpPr>
                <a:spLocks noChangeArrowheads="1"/>
              </p:cNvSpPr>
              <p:nvPr/>
            </p:nvSpPr>
            <p:spPr bwMode="auto">
              <a:xfrm>
                <a:off x="2771" y="2073"/>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8" name="Rectangle 80"/>
              <p:cNvSpPr>
                <a:spLocks noChangeArrowheads="1"/>
              </p:cNvSpPr>
              <p:nvPr/>
            </p:nvSpPr>
            <p:spPr bwMode="auto">
              <a:xfrm>
                <a:off x="2448" y="2073"/>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69" name="Rectangle 81"/>
              <p:cNvSpPr>
                <a:spLocks noChangeArrowheads="1"/>
              </p:cNvSpPr>
              <p:nvPr/>
            </p:nvSpPr>
            <p:spPr bwMode="auto">
              <a:xfrm>
                <a:off x="3075" y="1824"/>
                <a:ext cx="377"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C</a:t>
                </a:r>
              </a:p>
            </p:txBody>
          </p:sp>
          <p:sp>
            <p:nvSpPr>
              <p:cNvPr id="370770" name="Rectangle 82"/>
              <p:cNvSpPr>
                <a:spLocks noChangeArrowheads="1"/>
              </p:cNvSpPr>
              <p:nvPr/>
            </p:nvSpPr>
            <p:spPr bwMode="auto">
              <a:xfrm>
                <a:off x="2771" y="1824"/>
                <a:ext cx="304"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B</a:t>
                </a:r>
              </a:p>
            </p:txBody>
          </p:sp>
          <p:sp>
            <p:nvSpPr>
              <p:cNvPr id="370771" name="Rectangle 83"/>
              <p:cNvSpPr>
                <a:spLocks noChangeArrowheads="1"/>
              </p:cNvSpPr>
              <p:nvPr/>
            </p:nvSpPr>
            <p:spPr bwMode="auto">
              <a:xfrm>
                <a:off x="2448" y="1824"/>
                <a:ext cx="323"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A</a:t>
                </a:r>
              </a:p>
            </p:txBody>
          </p:sp>
        </p:grpSp>
        <p:sp>
          <p:nvSpPr>
            <p:cNvPr id="370772" name="Line 84"/>
            <p:cNvSpPr>
              <a:spLocks noChangeShapeType="1"/>
            </p:cNvSpPr>
            <p:nvPr/>
          </p:nvSpPr>
          <p:spPr bwMode="auto">
            <a:xfrm>
              <a:off x="2448" y="1824"/>
              <a:ext cx="3072"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70773" name="Line 85"/>
            <p:cNvSpPr>
              <a:spLocks noChangeShapeType="1"/>
            </p:cNvSpPr>
            <p:nvPr/>
          </p:nvSpPr>
          <p:spPr bwMode="auto">
            <a:xfrm>
              <a:off x="2448" y="4065"/>
              <a:ext cx="3072"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70774" name="Line 86"/>
            <p:cNvSpPr>
              <a:spLocks noChangeShapeType="1"/>
            </p:cNvSpPr>
            <p:nvPr/>
          </p:nvSpPr>
          <p:spPr bwMode="auto">
            <a:xfrm>
              <a:off x="2448" y="2073"/>
              <a:ext cx="307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grpSp>
      <p:grpSp>
        <p:nvGrpSpPr>
          <p:cNvPr id="370775" name="Group 87"/>
          <p:cNvGrpSpPr>
            <a:grpSpLocks/>
          </p:cNvGrpSpPr>
          <p:nvPr/>
        </p:nvGrpSpPr>
        <p:grpSpPr bwMode="auto">
          <a:xfrm>
            <a:off x="5527675" y="2501900"/>
            <a:ext cx="1377950" cy="3557588"/>
            <a:chOff x="3452" y="1824"/>
            <a:chExt cx="868" cy="2241"/>
          </a:xfrm>
        </p:grpSpPr>
        <p:graphicFrame>
          <p:nvGraphicFramePr>
            <p:cNvPr id="370776" name="Object 88"/>
            <p:cNvGraphicFramePr>
              <a:graphicFrameLocks noChangeAspect="1"/>
            </p:cNvGraphicFramePr>
            <p:nvPr/>
          </p:nvGraphicFramePr>
          <p:xfrm>
            <a:off x="3456" y="1852"/>
            <a:ext cx="827" cy="205"/>
          </p:xfrm>
          <a:graphic>
            <a:graphicData uri="http://schemas.openxmlformats.org/presentationml/2006/ole">
              <mc:AlternateContent xmlns:mc="http://schemas.openxmlformats.org/markup-compatibility/2006">
                <mc:Choice xmlns:v="urn:schemas-microsoft-com:vml" Requires="v">
                  <p:oleObj spid="_x0000_s39162" name="Equation" r:id="rId9" imgW="711000" imgH="177480" progId="Equation.3">
                    <p:embed/>
                  </p:oleObj>
                </mc:Choice>
                <mc:Fallback>
                  <p:oleObj name="Equation" r:id="rId9" imgW="711000" imgH="177480" progId="Equation.3">
                    <p:embed/>
                    <p:pic>
                      <p:nvPicPr>
                        <p:cNvPr id="370776" name="Object 8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56" y="1852"/>
                          <a:ext cx="827" cy="20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77" name="Rectangle 89"/>
            <p:cNvSpPr>
              <a:spLocks noChangeArrowheads="1"/>
            </p:cNvSpPr>
            <p:nvPr/>
          </p:nvSpPr>
          <p:spPr bwMode="auto">
            <a:xfrm>
              <a:off x="3452" y="3816"/>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78" name="Rectangle 90"/>
            <p:cNvSpPr>
              <a:spLocks noChangeArrowheads="1"/>
            </p:cNvSpPr>
            <p:nvPr/>
          </p:nvSpPr>
          <p:spPr bwMode="auto">
            <a:xfrm>
              <a:off x="3452" y="3567"/>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79" name="Rectangle 91"/>
            <p:cNvSpPr>
              <a:spLocks noChangeArrowheads="1"/>
            </p:cNvSpPr>
            <p:nvPr/>
          </p:nvSpPr>
          <p:spPr bwMode="auto">
            <a:xfrm>
              <a:off x="3452" y="3318"/>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80" name="Rectangle 92"/>
            <p:cNvSpPr>
              <a:spLocks noChangeArrowheads="1"/>
            </p:cNvSpPr>
            <p:nvPr/>
          </p:nvSpPr>
          <p:spPr bwMode="auto">
            <a:xfrm>
              <a:off x="3452" y="3069"/>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81" name="Rectangle 93"/>
            <p:cNvSpPr>
              <a:spLocks noChangeArrowheads="1"/>
            </p:cNvSpPr>
            <p:nvPr/>
          </p:nvSpPr>
          <p:spPr bwMode="auto">
            <a:xfrm>
              <a:off x="3452" y="2820"/>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82" name="Rectangle 94"/>
            <p:cNvSpPr>
              <a:spLocks noChangeArrowheads="1"/>
            </p:cNvSpPr>
            <p:nvPr/>
          </p:nvSpPr>
          <p:spPr bwMode="auto">
            <a:xfrm>
              <a:off x="3452" y="2571"/>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1</a:t>
              </a:r>
            </a:p>
          </p:txBody>
        </p:sp>
        <p:sp>
          <p:nvSpPr>
            <p:cNvPr id="370783" name="Rectangle 95"/>
            <p:cNvSpPr>
              <a:spLocks noChangeArrowheads="1"/>
            </p:cNvSpPr>
            <p:nvPr/>
          </p:nvSpPr>
          <p:spPr bwMode="auto">
            <a:xfrm>
              <a:off x="3452" y="2322"/>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84" name="Rectangle 96"/>
            <p:cNvSpPr>
              <a:spLocks noChangeArrowheads="1"/>
            </p:cNvSpPr>
            <p:nvPr/>
          </p:nvSpPr>
          <p:spPr bwMode="auto">
            <a:xfrm>
              <a:off x="3452" y="2073"/>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algn="ctr">
                <a:spcBef>
                  <a:spcPct val="0"/>
                </a:spcBef>
                <a:buFont typeface="Wingdings" panose="05000000000000000000" pitchFamily="2" charset="2"/>
                <a:buNone/>
              </a:pPr>
              <a:r>
                <a:rPr lang="en-US" altLang="zh-CN" sz="2000">
                  <a:solidFill>
                    <a:srgbClr val="000066"/>
                  </a:solidFill>
                  <a:latin typeface="Times New Roman" panose="02020603050405020304" pitchFamily="18" charset="0"/>
                  <a:cs typeface="Times New Roman" panose="02020603050405020304" pitchFamily="18" charset="0"/>
                </a:rPr>
                <a:t>0</a:t>
              </a:r>
            </a:p>
          </p:txBody>
        </p:sp>
        <p:sp>
          <p:nvSpPr>
            <p:cNvPr id="370785" name="Rectangle 97"/>
            <p:cNvSpPr>
              <a:spLocks noChangeArrowheads="1"/>
            </p:cNvSpPr>
            <p:nvPr/>
          </p:nvSpPr>
          <p:spPr bwMode="auto">
            <a:xfrm>
              <a:off x="3452" y="1824"/>
              <a:ext cx="868" cy="24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000">
                <a:solidFill>
                  <a:srgbClr val="000066"/>
                </a:solidFill>
                <a:latin typeface="Times New Roman" panose="02020603050405020304" pitchFamily="18" charset="0"/>
              </a:endParaRPr>
            </a:p>
          </p:txBody>
        </p:sp>
        <p:sp>
          <p:nvSpPr>
            <p:cNvPr id="370786" name="Line 98"/>
            <p:cNvSpPr>
              <a:spLocks noChangeShapeType="1"/>
            </p:cNvSpPr>
            <p:nvPr/>
          </p:nvSpPr>
          <p:spPr bwMode="auto">
            <a:xfrm>
              <a:off x="3452" y="1824"/>
              <a:ext cx="0" cy="2241"/>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sp>
          <p:nvSpPr>
            <p:cNvPr id="370787" name="Line 99"/>
            <p:cNvSpPr>
              <a:spLocks noChangeShapeType="1"/>
            </p:cNvSpPr>
            <p:nvPr/>
          </p:nvSpPr>
          <p:spPr bwMode="auto">
            <a:xfrm>
              <a:off x="4320" y="1824"/>
              <a:ext cx="0" cy="2241"/>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zh-CN" altLang="en-US"/>
            </a:p>
          </p:txBody>
        </p:sp>
      </p:grpSp>
      <p:sp>
        <p:nvSpPr>
          <p:cNvPr id="370788" name="Rectangle 100"/>
          <p:cNvSpPr>
            <a:spLocks noChangeArrowheads="1"/>
          </p:cNvSpPr>
          <p:nvPr/>
        </p:nvSpPr>
        <p:spPr bwMode="auto">
          <a:xfrm>
            <a:off x="684213" y="4255328"/>
            <a:ext cx="2877711" cy="498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a:lnSpc>
                <a:spcPct val="130000"/>
              </a:lnSpc>
            </a:pPr>
            <a:r>
              <a:rPr kumimoji="0" lang="en-US" altLang="zh-CN">
                <a:solidFill>
                  <a:srgbClr val="000066"/>
                </a:solidFill>
                <a:latin typeface="+mn-ea"/>
                <a:ea typeface="+mn-ea"/>
              </a:rPr>
              <a:t>3. </a:t>
            </a:r>
            <a:r>
              <a:rPr kumimoji="0" lang="zh-CN" altLang="en-US">
                <a:solidFill>
                  <a:srgbClr val="000066"/>
                </a:solidFill>
                <a:latin typeface="+mn-ea"/>
                <a:ea typeface="+mn-ea"/>
              </a:rPr>
              <a:t>确定逻辑功能：   </a:t>
            </a:r>
          </a:p>
        </p:txBody>
      </p:sp>
      <p:sp>
        <p:nvSpPr>
          <p:cNvPr id="370789" name="Rectangle 101"/>
          <p:cNvSpPr>
            <a:spLocks noChangeArrowheads="1"/>
          </p:cNvSpPr>
          <p:nvPr/>
        </p:nvSpPr>
        <p:spPr bwMode="auto">
          <a:xfrm>
            <a:off x="107950" y="1963738"/>
            <a:ext cx="79692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marL="3429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1pPr>
            <a:lvl2pPr marL="8001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2pPr>
            <a:lvl3pPr marL="12573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3pPr>
            <a:lvl4pPr marL="17145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4pPr>
            <a:lvl5pPr marL="21717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5pPr>
            <a:lvl6pPr marL="26289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6pPr>
            <a:lvl7pPr marL="30861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7pPr>
            <a:lvl8pPr marL="35433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8pPr>
            <a:lvl9pPr marL="40005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9pPr>
          </a:lstStyle>
          <a:p>
            <a:pPr algn="ctr"/>
            <a:r>
              <a:rPr kumimoji="0" lang="zh-CN" altLang="en-US">
                <a:solidFill>
                  <a:srgbClr val="000066"/>
                </a:solidFill>
                <a:ea typeface="楷体_GB2312" pitchFamily="49" charset="-122"/>
              </a:rPr>
              <a:t>解：</a:t>
            </a:r>
          </a:p>
        </p:txBody>
      </p:sp>
      <p:graphicFrame>
        <p:nvGraphicFramePr>
          <p:cNvPr id="370790" name="Object 102"/>
          <p:cNvGraphicFramePr>
            <a:graphicFrameLocks noChangeAspect="1"/>
          </p:cNvGraphicFramePr>
          <p:nvPr/>
        </p:nvGraphicFramePr>
        <p:xfrm>
          <a:off x="1016000" y="2886075"/>
          <a:ext cx="1871663" cy="422275"/>
        </p:xfrm>
        <a:graphic>
          <a:graphicData uri="http://schemas.openxmlformats.org/presentationml/2006/ole">
            <mc:AlternateContent xmlns:mc="http://schemas.openxmlformats.org/markup-compatibility/2006">
              <mc:Choice xmlns:v="urn:schemas-microsoft-com:vml" Requires="v">
                <p:oleObj spid="_x0000_s39163" name="Equation" r:id="rId11" imgW="914400" imgH="203040" progId="Equation.DSMT4">
                  <p:embed/>
                </p:oleObj>
              </mc:Choice>
              <mc:Fallback>
                <p:oleObj name="Equation" r:id="rId11" imgW="914400" imgH="203040" progId="Equation.DSMT4">
                  <p:embed/>
                  <p:pic>
                    <p:nvPicPr>
                      <p:cNvPr id="370790" name="Object 10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016000" y="2886075"/>
                        <a:ext cx="1871663" cy="422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91" name="Object 103"/>
          <p:cNvGraphicFramePr>
            <a:graphicFrameLocks noChangeAspect="1"/>
          </p:cNvGraphicFramePr>
          <p:nvPr/>
        </p:nvGraphicFramePr>
        <p:xfrm>
          <a:off x="1036638" y="3419475"/>
          <a:ext cx="1663700" cy="369888"/>
        </p:xfrm>
        <a:graphic>
          <a:graphicData uri="http://schemas.openxmlformats.org/presentationml/2006/ole">
            <mc:AlternateContent xmlns:mc="http://schemas.openxmlformats.org/markup-compatibility/2006">
              <mc:Choice xmlns:v="urn:schemas-microsoft-com:vml" Requires="v">
                <p:oleObj spid="_x0000_s39164" name="Equation" r:id="rId13" imgW="812520" imgH="177480" progId="Equation.DSMT4">
                  <p:embed/>
                </p:oleObj>
              </mc:Choice>
              <mc:Fallback>
                <p:oleObj name="Equation" r:id="rId13" imgW="812520" imgH="177480" progId="Equation.DSMT4">
                  <p:embed/>
                  <p:pic>
                    <p:nvPicPr>
                      <p:cNvPr id="370791" name="Object 10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36638" y="3419475"/>
                        <a:ext cx="1663700" cy="3698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92" name="Rectangle 104"/>
          <p:cNvSpPr>
            <a:spLocks noChangeArrowheads="1"/>
          </p:cNvSpPr>
          <p:nvPr/>
        </p:nvSpPr>
        <p:spPr bwMode="auto">
          <a:xfrm>
            <a:off x="395288" y="4759325"/>
            <a:ext cx="3554412" cy="140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lnSpc>
                <a:spcPct val="120000"/>
              </a:lnSpc>
            </a:pPr>
            <a:r>
              <a:rPr lang="zh-CN" altLang="en-US" sz="2400">
                <a:solidFill>
                  <a:srgbClr val="000066"/>
                </a:solidFill>
                <a:latin typeface="+mn-ea"/>
              </a:rPr>
              <a:t>输入变量的取值中有奇数</a:t>
            </a:r>
          </a:p>
          <a:p>
            <a:pPr algn="l">
              <a:lnSpc>
                <a:spcPct val="120000"/>
              </a:lnSpc>
            </a:pPr>
            <a:r>
              <a:rPr lang="zh-CN" altLang="en-US" sz="2400">
                <a:solidFill>
                  <a:srgbClr val="000066"/>
                </a:solidFill>
                <a:latin typeface="+mn-ea"/>
              </a:rPr>
              <a:t>个</a:t>
            </a:r>
            <a:r>
              <a:rPr lang="en-US" altLang="zh-CN" sz="2400">
                <a:solidFill>
                  <a:srgbClr val="000066"/>
                </a:solidFill>
                <a:latin typeface="+mn-ea"/>
              </a:rPr>
              <a:t>1</a:t>
            </a:r>
            <a:r>
              <a:rPr lang="zh-CN" altLang="en-US" sz="2400">
                <a:solidFill>
                  <a:srgbClr val="000066"/>
                </a:solidFill>
                <a:latin typeface="+mn-ea"/>
              </a:rPr>
              <a:t>时，</a:t>
            </a:r>
            <a:r>
              <a:rPr lang="en-US" altLang="zh-CN" sz="2400" i="1">
                <a:solidFill>
                  <a:srgbClr val="000066"/>
                </a:solidFill>
                <a:latin typeface="+mn-ea"/>
              </a:rPr>
              <a:t>L</a:t>
            </a:r>
            <a:r>
              <a:rPr lang="zh-CN" altLang="en-US" sz="2400">
                <a:solidFill>
                  <a:srgbClr val="000066"/>
                </a:solidFill>
                <a:latin typeface="+mn-ea"/>
              </a:rPr>
              <a:t>为</a:t>
            </a:r>
            <a:r>
              <a:rPr lang="en-US" altLang="zh-CN" sz="2400">
                <a:solidFill>
                  <a:srgbClr val="000066"/>
                </a:solidFill>
                <a:latin typeface="+mn-ea"/>
              </a:rPr>
              <a:t>1</a:t>
            </a:r>
            <a:r>
              <a:rPr lang="zh-CN" altLang="en-US" sz="2400">
                <a:solidFill>
                  <a:srgbClr val="000066"/>
                </a:solidFill>
                <a:latin typeface="+mn-ea"/>
              </a:rPr>
              <a:t>，否则</a:t>
            </a:r>
            <a:r>
              <a:rPr lang="en-US" altLang="zh-CN" sz="2400" i="1">
                <a:solidFill>
                  <a:srgbClr val="000066"/>
                </a:solidFill>
                <a:latin typeface="+mn-ea"/>
              </a:rPr>
              <a:t>L</a:t>
            </a:r>
            <a:r>
              <a:rPr lang="zh-CN" altLang="en-US" sz="2400">
                <a:solidFill>
                  <a:srgbClr val="000066"/>
                </a:solidFill>
                <a:latin typeface="+mn-ea"/>
              </a:rPr>
              <a:t>为</a:t>
            </a:r>
            <a:r>
              <a:rPr lang="en-US" altLang="zh-CN" sz="2400">
                <a:solidFill>
                  <a:srgbClr val="000066"/>
                </a:solidFill>
                <a:latin typeface="+mn-ea"/>
              </a:rPr>
              <a:t>0,</a:t>
            </a:r>
          </a:p>
          <a:p>
            <a:pPr algn="l">
              <a:lnSpc>
                <a:spcPct val="120000"/>
              </a:lnSpc>
            </a:pPr>
            <a:r>
              <a:rPr lang="zh-CN" altLang="en-US" sz="2400">
                <a:solidFill>
                  <a:srgbClr val="000066"/>
                </a:solidFill>
                <a:latin typeface="+mn-ea"/>
              </a:rPr>
              <a:t>电路具有为奇校验功能。</a:t>
            </a:r>
          </a:p>
        </p:txBody>
      </p:sp>
      <p:graphicFrame>
        <p:nvGraphicFramePr>
          <p:cNvPr id="370794" name="Object 106"/>
          <p:cNvGraphicFramePr>
            <a:graphicFrameLocks noChangeAspect="1"/>
          </p:cNvGraphicFramePr>
          <p:nvPr/>
        </p:nvGraphicFramePr>
        <p:xfrm>
          <a:off x="5651500" y="765175"/>
          <a:ext cx="3024188" cy="1220788"/>
        </p:xfrm>
        <a:graphic>
          <a:graphicData uri="http://schemas.openxmlformats.org/presentationml/2006/ole">
            <mc:AlternateContent xmlns:mc="http://schemas.openxmlformats.org/markup-compatibility/2006">
              <mc:Choice xmlns:v="urn:schemas-microsoft-com:vml" Requires="v">
                <p:oleObj spid="_x0000_s39165" name="图片" r:id="rId15" imgW="1726936" imgH="683487" progId="Word.Picture.8">
                  <p:embed/>
                </p:oleObj>
              </mc:Choice>
              <mc:Fallback>
                <p:oleObj name="图片" r:id="rId15" imgW="1726936" imgH="683487" progId="Word.Picture.8">
                  <p:embed/>
                  <p:pic>
                    <p:nvPicPr>
                      <p:cNvPr id="370794" name="Object 106"/>
                      <p:cNvPicPr>
                        <a:picLocks noChangeAspect="1" noChangeArrowheads="1"/>
                      </p:cNvPicPr>
                      <p:nvPr/>
                    </p:nvPicPr>
                    <p:blipFill>
                      <a:blip r:embed="rId16">
                        <a:extLst>
                          <a:ext uri="{28A0092B-C50C-407E-A947-70E740481C1C}">
                            <a14:useLocalDpi xmlns:a14="http://schemas.microsoft.com/office/drawing/2010/main" val="0"/>
                          </a:ext>
                        </a:extLst>
                      </a:blip>
                      <a:srcRect t="-1581"/>
                      <a:stretch>
                        <a:fillRect/>
                      </a:stretch>
                    </p:blipFill>
                    <p:spPr bwMode="auto">
                      <a:xfrm>
                        <a:off x="5651500" y="765175"/>
                        <a:ext cx="3024188" cy="1220788"/>
                      </a:xfrm>
                      <a:prstGeom prst="rect">
                        <a:avLst/>
                      </a:prstGeom>
                      <a:solidFill>
                        <a:schemeClr val="bg1"/>
                      </a:solidFill>
                    </p:spPr>
                  </p:pic>
                </p:oleObj>
              </mc:Fallback>
            </mc:AlternateContent>
          </a:graphicData>
        </a:graphic>
      </p:graphicFrame>
      <p:sp>
        <p:nvSpPr>
          <p:cNvPr id="2" name="标题 1">
            <a:extLst>
              <a:ext uri="{FF2B5EF4-FFF2-40B4-BE49-F238E27FC236}">
                <a16:creationId xmlns:a16="http://schemas.microsoft.com/office/drawing/2014/main" id="{B8A8698F-170E-45AF-90EB-23A5D37786ED}"/>
              </a:ext>
            </a:extLst>
          </p:cNvPr>
          <p:cNvSpPr>
            <a:spLocks noGrp="1"/>
          </p:cNvSpPr>
          <p:nvPr>
            <p:ph type="title"/>
          </p:nvPr>
        </p:nvSpPr>
        <p:spPr>
          <a:xfrm>
            <a:off x="250825" y="111344"/>
            <a:ext cx="7772400" cy="992929"/>
          </a:xfrm>
        </p:spPr>
        <p:txBody>
          <a:bodyPr/>
          <a:lstStyle/>
          <a:p>
            <a:r>
              <a:rPr lang="en-US" altLang="zh-CN" sz="4400" dirty="0">
                <a:solidFill>
                  <a:srgbClr val="000066"/>
                </a:solidFill>
                <a:latin typeface="+mn-ea"/>
                <a:ea typeface="+mn-ea"/>
              </a:rPr>
              <a:t> </a:t>
            </a:r>
            <a:r>
              <a:rPr lang="zh-CN" altLang="en-US" sz="4400" dirty="0">
                <a:solidFill>
                  <a:srgbClr val="000066"/>
                </a:solidFill>
                <a:latin typeface="+mn-ea"/>
                <a:ea typeface="+mn-ea"/>
              </a:rPr>
              <a:t>三、组合逻辑电路的分析举例 </a:t>
            </a:r>
            <a:endParaRPr lang="zh-CN" altLang="en-US" dirty="0"/>
          </a:p>
        </p:txBody>
      </p:sp>
      <p:sp>
        <p:nvSpPr>
          <p:cNvPr id="3" name="灯片编号占位符 2">
            <a:extLst>
              <a:ext uri="{FF2B5EF4-FFF2-40B4-BE49-F238E27FC236}">
                <a16:creationId xmlns:a16="http://schemas.microsoft.com/office/drawing/2014/main" id="{518F615A-61AA-4179-94E2-06117A2B1A31}"/>
              </a:ext>
            </a:extLst>
          </p:cNvPr>
          <p:cNvSpPr>
            <a:spLocks noGrp="1"/>
          </p:cNvSpPr>
          <p:nvPr>
            <p:ph type="sldNum" sz="quarter" idx="12"/>
          </p:nvPr>
        </p:nvSpPr>
        <p:spPr/>
        <p:txBody>
          <a:bodyPr/>
          <a:lstStyle/>
          <a:p>
            <a:fld id="{4FAB73BC-B049-4115-A692-8D63A059BFB8}" type="slidenum">
              <a:rPr lang="en-US" smtClean="0"/>
              <a:t>9</a:t>
            </a:fld>
            <a:endParaRPr lang="en-US" dirty="0"/>
          </a:p>
        </p:txBody>
      </p:sp>
    </p:spTree>
    <p:custDataLst>
      <p:tags r:id="rId2"/>
    </p:custData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0789"/>
                                        </p:tgtEl>
                                        <p:attrNameLst>
                                          <p:attrName>style.visibility</p:attrName>
                                        </p:attrNameLst>
                                      </p:cBhvr>
                                      <p:to>
                                        <p:strVal val="visible"/>
                                      </p:to>
                                    </p:set>
                                    <p:animEffect transition="in" filter="strips(downRight)">
                                      <p:cBhvr>
                                        <p:cTn id="7" dur="500"/>
                                        <p:tgtEl>
                                          <p:spTgt spid="3707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0728"/>
                                        </p:tgtEl>
                                        <p:attrNameLst>
                                          <p:attrName>style.visibility</p:attrName>
                                        </p:attrNameLst>
                                      </p:cBhvr>
                                      <p:to>
                                        <p:strVal val="visible"/>
                                      </p:to>
                                    </p:set>
                                    <p:animEffect transition="in" filter="strips(downRight)">
                                      <p:cBhvr>
                                        <p:cTn id="12" dur="500"/>
                                        <p:tgtEl>
                                          <p:spTgt spid="3707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70727"/>
                                        </p:tgtEl>
                                        <p:attrNameLst>
                                          <p:attrName>style.visibility</p:attrName>
                                        </p:attrNameLst>
                                      </p:cBhvr>
                                      <p:to>
                                        <p:strVal val="visible"/>
                                      </p:to>
                                    </p:set>
                                    <p:animEffect transition="in" filter="strips(downRight)">
                                      <p:cBhvr>
                                        <p:cTn id="17" dur="500"/>
                                        <p:tgtEl>
                                          <p:spTgt spid="37072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70790"/>
                                        </p:tgtEl>
                                        <p:attrNameLst>
                                          <p:attrName>style.visibility</p:attrName>
                                        </p:attrNameLst>
                                      </p:cBhvr>
                                      <p:to>
                                        <p:strVal val="visible"/>
                                      </p:to>
                                    </p:set>
                                    <p:animEffect transition="in" filter="strips(downRight)">
                                      <p:cBhvr>
                                        <p:cTn id="22" dur="500"/>
                                        <p:tgtEl>
                                          <p:spTgt spid="3707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70791"/>
                                        </p:tgtEl>
                                        <p:attrNameLst>
                                          <p:attrName>style.visibility</p:attrName>
                                        </p:attrNameLst>
                                      </p:cBhvr>
                                      <p:to>
                                        <p:strVal val="visible"/>
                                      </p:to>
                                    </p:set>
                                    <p:animEffect transition="in" filter="strips(downRight)">
                                      <p:cBhvr>
                                        <p:cTn id="27" dur="500"/>
                                        <p:tgtEl>
                                          <p:spTgt spid="37079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70729"/>
                                        </p:tgtEl>
                                        <p:attrNameLst>
                                          <p:attrName>style.visibility</p:attrName>
                                        </p:attrNameLst>
                                      </p:cBhvr>
                                      <p:to>
                                        <p:strVal val="visible"/>
                                      </p:to>
                                    </p:set>
                                    <p:animEffect transition="in" filter="strips(downRight)">
                                      <p:cBhvr>
                                        <p:cTn id="32" dur="500"/>
                                        <p:tgtEl>
                                          <p:spTgt spid="3707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70743"/>
                                        </p:tgtEl>
                                        <p:attrNameLst>
                                          <p:attrName>style.visibility</p:attrName>
                                        </p:attrNameLst>
                                      </p:cBhvr>
                                      <p:to>
                                        <p:strVal val="visible"/>
                                      </p:to>
                                    </p:set>
                                    <p:animEffect transition="in" filter="wipe(up)">
                                      <p:cBhvr>
                                        <p:cTn id="37" dur="500"/>
                                        <p:tgtEl>
                                          <p:spTgt spid="37074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370775"/>
                                        </p:tgtEl>
                                        <p:attrNameLst>
                                          <p:attrName>style.visibility</p:attrName>
                                        </p:attrNameLst>
                                      </p:cBhvr>
                                      <p:to>
                                        <p:strVal val="visible"/>
                                      </p:to>
                                    </p:set>
                                    <p:animEffect transition="in" filter="wipe(up)">
                                      <p:cBhvr>
                                        <p:cTn id="42" dur="500"/>
                                        <p:tgtEl>
                                          <p:spTgt spid="37077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370732"/>
                                        </p:tgtEl>
                                        <p:attrNameLst>
                                          <p:attrName>style.visibility</p:attrName>
                                        </p:attrNameLst>
                                      </p:cBhvr>
                                      <p:to>
                                        <p:strVal val="visible"/>
                                      </p:to>
                                    </p:set>
                                    <p:animEffect transition="in" filter="wipe(up)">
                                      <p:cBhvr>
                                        <p:cTn id="47" dur="500"/>
                                        <p:tgtEl>
                                          <p:spTgt spid="370732"/>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8" presetClass="entr" presetSubtype="6" fill="hold" grpId="0" nodeType="clickEffect">
                                  <p:stCondLst>
                                    <p:cond delay="0"/>
                                  </p:stCondLst>
                                  <p:childTnLst>
                                    <p:set>
                                      <p:cBhvr>
                                        <p:cTn id="51" dur="1" fill="hold">
                                          <p:stCondLst>
                                            <p:cond delay="0"/>
                                          </p:stCondLst>
                                        </p:cTn>
                                        <p:tgtEl>
                                          <p:spTgt spid="370788"/>
                                        </p:tgtEl>
                                        <p:attrNameLst>
                                          <p:attrName>style.visibility</p:attrName>
                                        </p:attrNameLst>
                                      </p:cBhvr>
                                      <p:to>
                                        <p:strVal val="visible"/>
                                      </p:to>
                                    </p:set>
                                    <p:animEffect transition="in" filter="strips(downRight)">
                                      <p:cBhvr>
                                        <p:cTn id="52" dur="500"/>
                                        <p:tgtEl>
                                          <p:spTgt spid="37078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nodeType="clickEffect">
                                  <p:stCondLst>
                                    <p:cond delay="0"/>
                                  </p:stCondLst>
                                  <p:childTnLst>
                                    <p:set>
                                      <p:cBhvr>
                                        <p:cTn id="56" dur="1" fill="hold">
                                          <p:stCondLst>
                                            <p:cond delay="0"/>
                                          </p:stCondLst>
                                        </p:cTn>
                                        <p:tgtEl>
                                          <p:spTgt spid="370719"/>
                                        </p:tgtEl>
                                        <p:attrNameLst>
                                          <p:attrName>style.visibility</p:attrName>
                                        </p:attrNameLst>
                                      </p:cBhvr>
                                      <p:to>
                                        <p:strVal val="visible"/>
                                      </p:to>
                                    </p:set>
                                    <p:animEffect transition="in" filter="checkerboard(across)">
                                      <p:cBhvr>
                                        <p:cTn id="57" dur="500"/>
                                        <p:tgtEl>
                                          <p:spTgt spid="37071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5" presetClass="entr" presetSubtype="10" fill="hold" nodeType="clickEffect">
                                  <p:stCondLst>
                                    <p:cond delay="0"/>
                                  </p:stCondLst>
                                  <p:childTnLst>
                                    <p:set>
                                      <p:cBhvr>
                                        <p:cTn id="61" dur="1" fill="hold">
                                          <p:stCondLst>
                                            <p:cond delay="0"/>
                                          </p:stCondLst>
                                        </p:cTn>
                                        <p:tgtEl>
                                          <p:spTgt spid="370720"/>
                                        </p:tgtEl>
                                        <p:attrNameLst>
                                          <p:attrName>style.visibility</p:attrName>
                                        </p:attrNameLst>
                                      </p:cBhvr>
                                      <p:to>
                                        <p:strVal val="visible"/>
                                      </p:to>
                                    </p:set>
                                    <p:animEffect transition="in" filter="checkerboard(across)">
                                      <p:cBhvr>
                                        <p:cTn id="62" dur="500"/>
                                        <p:tgtEl>
                                          <p:spTgt spid="37072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370721"/>
                                        </p:tgtEl>
                                        <p:attrNameLst>
                                          <p:attrName>style.visibility</p:attrName>
                                        </p:attrNameLst>
                                      </p:cBhvr>
                                      <p:to>
                                        <p:strVal val="visible"/>
                                      </p:to>
                                    </p:set>
                                    <p:animEffect transition="in" filter="checkerboard(across)">
                                      <p:cBhvr>
                                        <p:cTn id="67" dur="500"/>
                                        <p:tgtEl>
                                          <p:spTgt spid="370721"/>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370792"/>
                                        </p:tgtEl>
                                        <p:attrNameLst>
                                          <p:attrName>style.visibility</p:attrName>
                                        </p:attrNameLst>
                                      </p:cBhvr>
                                      <p:to>
                                        <p:strVal val="visible"/>
                                      </p:to>
                                    </p:set>
                                    <p:animEffect transition="in" filter="wipe(up)">
                                      <p:cBhvr>
                                        <p:cTn id="72" dur="2000"/>
                                        <p:tgtEl>
                                          <p:spTgt spid="3707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28" grpId="0" autoUpdateAnimBg="0"/>
      <p:bldP spid="370729" grpId="0" autoUpdateAnimBg="0"/>
      <p:bldP spid="370788" grpId="0" autoUpdateAnimBg="0"/>
      <p:bldP spid="370789" grpId="0" autoUpdateAnimBg="0"/>
      <p:bldP spid="37079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24" name="Rectangle 12"/>
          <p:cNvSpPr>
            <a:spLocks noChangeArrowheads="1"/>
          </p:cNvSpPr>
          <p:nvPr/>
        </p:nvSpPr>
        <p:spPr bwMode="auto">
          <a:xfrm>
            <a:off x="564356" y="1654113"/>
            <a:ext cx="82438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5397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r>
              <a:rPr kumimoji="0" lang="zh-CN" altLang="en-US" dirty="0">
                <a:solidFill>
                  <a:srgbClr val="000066"/>
                </a:solidFill>
                <a:latin typeface="+mn-ea"/>
                <a:ea typeface="+mn-ea"/>
                <a:cs typeface="Times New Roman" panose="02020603050405020304" pitchFamily="18" charset="0"/>
              </a:rPr>
              <a:t>解：</a:t>
            </a:r>
            <a:r>
              <a:rPr kumimoji="0" lang="en-US" altLang="zh-CN" dirty="0">
                <a:solidFill>
                  <a:srgbClr val="000066"/>
                </a:solidFill>
                <a:latin typeface="+mn-ea"/>
                <a:ea typeface="+mn-ea"/>
                <a:cs typeface="Times New Roman" panose="02020603050405020304" pitchFamily="18" charset="0"/>
              </a:rPr>
              <a:t>1</a:t>
            </a:r>
            <a:r>
              <a:rPr kumimoji="0" lang="zh-CN" altLang="en-US" dirty="0">
                <a:solidFill>
                  <a:srgbClr val="000066"/>
                </a:solidFill>
                <a:latin typeface="+mn-ea"/>
                <a:ea typeface="+mn-ea"/>
                <a:cs typeface="Times New Roman" panose="02020603050405020304" pitchFamily="18" charset="0"/>
              </a:rPr>
              <a:t>、根据逻辑电路写出各输出端的逻辑表达式，并进行化简和变换。</a:t>
            </a:r>
          </a:p>
        </p:txBody>
      </p:sp>
      <p:sp>
        <p:nvSpPr>
          <p:cNvPr id="371725" name="Rectangle 13"/>
          <p:cNvSpPr>
            <a:spLocks noChangeArrowheads="1"/>
          </p:cNvSpPr>
          <p:nvPr/>
        </p:nvSpPr>
        <p:spPr bwMode="auto">
          <a:xfrm>
            <a:off x="6443663" y="2152650"/>
            <a:ext cx="1038225"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800" i="1">
                <a:latin typeface="Times New Roman" panose="02020603050405020304" pitchFamily="18" charset="0"/>
              </a:rPr>
              <a:t>X </a:t>
            </a:r>
            <a:r>
              <a:rPr lang="en-US" altLang="zh-CN" sz="2800">
                <a:latin typeface="Times New Roman" panose="02020603050405020304" pitchFamily="18" charset="0"/>
              </a:rPr>
              <a:t>= </a:t>
            </a:r>
            <a:r>
              <a:rPr lang="en-US" altLang="zh-CN" sz="2800" i="1">
                <a:latin typeface="Times New Roman" panose="02020603050405020304" pitchFamily="18" charset="0"/>
              </a:rPr>
              <a:t>A</a:t>
            </a:r>
          </a:p>
        </p:txBody>
      </p:sp>
      <p:graphicFrame>
        <p:nvGraphicFramePr>
          <p:cNvPr id="371726" name="Object 14"/>
          <p:cNvGraphicFramePr>
            <a:graphicFrameLocks noChangeAspect="1"/>
          </p:cNvGraphicFramePr>
          <p:nvPr/>
        </p:nvGraphicFramePr>
        <p:xfrm>
          <a:off x="6429375" y="3284538"/>
          <a:ext cx="2030413" cy="633412"/>
        </p:xfrm>
        <a:graphic>
          <a:graphicData uri="http://schemas.openxmlformats.org/presentationml/2006/ole">
            <mc:AlternateContent xmlns:mc="http://schemas.openxmlformats.org/markup-compatibility/2006">
              <mc:Choice xmlns:v="urn:schemas-microsoft-com:vml" Requires="v">
                <p:oleObj spid="_x0000_s41085" name="公式" r:id="rId5" imgW="723600" imgH="228600" progId="Equation.3">
                  <p:embed/>
                </p:oleObj>
              </mc:Choice>
              <mc:Fallback>
                <p:oleObj name="公式" r:id="rId5" imgW="723600" imgH="228600" progId="Equation.3">
                  <p:embed/>
                  <p:pic>
                    <p:nvPicPr>
                      <p:cNvPr id="371726" name="Object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29375" y="3284538"/>
                        <a:ext cx="2030413" cy="633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7" name="Object 15"/>
          <p:cNvGraphicFramePr>
            <a:graphicFrameLocks noChangeAspect="1"/>
          </p:cNvGraphicFramePr>
          <p:nvPr/>
        </p:nvGraphicFramePr>
        <p:xfrm>
          <a:off x="6462713" y="4564063"/>
          <a:ext cx="1781175" cy="663575"/>
        </p:xfrm>
        <a:graphic>
          <a:graphicData uri="http://schemas.openxmlformats.org/presentationml/2006/ole">
            <mc:AlternateContent xmlns:mc="http://schemas.openxmlformats.org/markup-compatibility/2006">
              <mc:Choice xmlns:v="urn:schemas-microsoft-com:vml" Requires="v">
                <p:oleObj spid="_x0000_s41086" name="公式" r:id="rId7" imgW="749160" imgH="241200" progId="Equation.3">
                  <p:embed/>
                </p:oleObj>
              </mc:Choice>
              <mc:Fallback>
                <p:oleObj name="公式" r:id="rId7" imgW="749160" imgH="241200" progId="Equation.3">
                  <p:embed/>
                  <p:pic>
                    <p:nvPicPr>
                      <p:cNvPr id="371727" name="Object 1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62713" y="4564063"/>
                        <a:ext cx="1781175" cy="663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8" name="Object 16"/>
          <p:cNvGraphicFramePr>
            <a:graphicFrameLocks noChangeAspect="1"/>
          </p:cNvGraphicFramePr>
          <p:nvPr/>
        </p:nvGraphicFramePr>
        <p:xfrm>
          <a:off x="755650" y="2565400"/>
          <a:ext cx="4248150" cy="2820988"/>
        </p:xfrm>
        <a:graphic>
          <a:graphicData uri="http://schemas.openxmlformats.org/presentationml/2006/ole">
            <mc:AlternateContent xmlns:mc="http://schemas.openxmlformats.org/markup-compatibility/2006">
              <mc:Choice xmlns:v="urn:schemas-microsoft-com:vml" Requires="v">
                <p:oleObj spid="_x0000_s41087" name="图片" r:id="rId9" imgW="2356683" imgH="1538205" progId="Word.Picture.8">
                  <p:embed/>
                </p:oleObj>
              </mc:Choice>
              <mc:Fallback>
                <p:oleObj name="图片" r:id="rId9" imgW="2356683" imgH="1538205" progId="Word.Picture.8">
                  <p:embed/>
                  <p:pic>
                    <p:nvPicPr>
                      <p:cNvPr id="371728" name="Object 16"/>
                      <p:cNvPicPr>
                        <a:picLocks noChangeAspect="1" noChangeArrowheads="1"/>
                      </p:cNvPicPr>
                      <p:nvPr/>
                    </p:nvPicPr>
                    <p:blipFill>
                      <a:blip r:embed="rId10">
                        <a:extLst>
                          <a:ext uri="{28A0092B-C50C-407E-A947-70E740481C1C}">
                            <a14:useLocalDpi xmlns:a14="http://schemas.microsoft.com/office/drawing/2010/main" val="0"/>
                          </a:ext>
                        </a:extLst>
                      </a:blip>
                      <a:srcRect t="-1390"/>
                      <a:stretch>
                        <a:fillRect/>
                      </a:stretch>
                    </p:blipFill>
                    <p:spPr bwMode="auto">
                      <a:xfrm>
                        <a:off x="755650" y="2565400"/>
                        <a:ext cx="4248150" cy="2820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标题 1">
            <a:extLst>
              <a:ext uri="{FF2B5EF4-FFF2-40B4-BE49-F238E27FC236}">
                <a16:creationId xmlns:a16="http://schemas.microsoft.com/office/drawing/2014/main" id="{FDFB1EA8-BA0C-4DCC-A9F2-89551390B296}"/>
              </a:ext>
            </a:extLst>
          </p:cNvPr>
          <p:cNvSpPr>
            <a:spLocks noGrp="1"/>
          </p:cNvSpPr>
          <p:nvPr>
            <p:ph type="title"/>
          </p:nvPr>
        </p:nvSpPr>
        <p:spPr>
          <a:xfrm>
            <a:off x="685800" y="484632"/>
            <a:ext cx="7772400" cy="902041"/>
          </a:xfrm>
        </p:spPr>
        <p:txBody>
          <a:bodyPr>
            <a:normAutofit fontScale="90000"/>
          </a:bodyPr>
          <a:lstStyle/>
          <a:p>
            <a:r>
              <a:rPr kumimoji="0" lang="zh-CN" altLang="en-US" dirty="0">
                <a:solidFill>
                  <a:srgbClr val="000066"/>
                </a:solidFill>
                <a:latin typeface="+mn-ea"/>
                <a:ea typeface="+mn-ea"/>
                <a:cs typeface="Times New Roman" panose="02020603050405020304" pitchFamily="18" charset="0"/>
              </a:rPr>
              <a:t>例</a:t>
            </a:r>
            <a:r>
              <a:rPr kumimoji="0" lang="en-US" altLang="zh-CN" dirty="0">
                <a:solidFill>
                  <a:srgbClr val="000066"/>
                </a:solidFill>
                <a:latin typeface="+mn-ea"/>
                <a:ea typeface="+mn-ea"/>
                <a:cs typeface="Times New Roman" panose="02020603050405020304" pitchFamily="18" charset="0"/>
              </a:rPr>
              <a:t>2 </a:t>
            </a:r>
            <a:r>
              <a:rPr kumimoji="0" lang="zh-CN" altLang="en-US" dirty="0">
                <a:solidFill>
                  <a:srgbClr val="000066"/>
                </a:solidFill>
                <a:latin typeface="+mn-ea"/>
                <a:ea typeface="+mn-ea"/>
                <a:cs typeface="Times New Roman" panose="02020603050405020304" pitchFamily="18" charset="0"/>
              </a:rPr>
              <a:t>试分析下图所示组合逻辑电路的逻辑功能。</a:t>
            </a:r>
            <a:endParaRPr lang="zh-CN" altLang="en-US" dirty="0"/>
          </a:p>
        </p:txBody>
      </p:sp>
      <p:sp>
        <p:nvSpPr>
          <p:cNvPr id="3" name="灯片编号占位符 2">
            <a:extLst>
              <a:ext uri="{FF2B5EF4-FFF2-40B4-BE49-F238E27FC236}">
                <a16:creationId xmlns:a16="http://schemas.microsoft.com/office/drawing/2014/main" id="{873317B3-B99E-4940-8DA0-94CFC8C38095}"/>
              </a:ext>
            </a:extLst>
          </p:cNvPr>
          <p:cNvSpPr>
            <a:spLocks noGrp="1"/>
          </p:cNvSpPr>
          <p:nvPr>
            <p:ph type="sldNum" sz="quarter" idx="12"/>
          </p:nvPr>
        </p:nvSpPr>
        <p:spPr/>
        <p:txBody>
          <a:bodyPr/>
          <a:lstStyle/>
          <a:p>
            <a:fld id="{4FAB73BC-B049-4115-A692-8D63A059BFB8}" type="slidenum">
              <a:rPr lang="en-US" smtClean="0"/>
              <a:t>10</a:t>
            </a:fld>
            <a:endParaRPr lang="en-US" dirty="0"/>
          </a:p>
        </p:txBody>
      </p:sp>
    </p:spTree>
    <p:custDataLst>
      <p:tags r:id="rId2"/>
    </p:custDataLst>
  </p:cSld>
  <p:clrMapOvr>
    <a:masterClrMapping/>
  </p:clrMapOvr>
  <p:transition>
    <p:wipe dir="d"/>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1724"/>
                                        </p:tgtEl>
                                        <p:attrNameLst>
                                          <p:attrName>style.visibility</p:attrName>
                                        </p:attrNameLst>
                                      </p:cBhvr>
                                      <p:to>
                                        <p:strVal val="visible"/>
                                      </p:to>
                                    </p:set>
                                    <p:animEffect transition="in" filter="strips(downRight)">
                                      <p:cBhvr>
                                        <p:cTn id="7" dur="500"/>
                                        <p:tgtEl>
                                          <p:spTgt spid="3717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1725"/>
                                        </p:tgtEl>
                                        <p:attrNameLst>
                                          <p:attrName>style.visibility</p:attrName>
                                        </p:attrNameLst>
                                      </p:cBhvr>
                                      <p:to>
                                        <p:strVal val="visible"/>
                                      </p:to>
                                    </p:set>
                                    <p:animEffect transition="in" filter="wipe(up)">
                                      <p:cBhvr>
                                        <p:cTn id="12" dur="500"/>
                                        <p:tgtEl>
                                          <p:spTgt spid="3717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71726"/>
                                        </p:tgtEl>
                                        <p:attrNameLst>
                                          <p:attrName>style.visibility</p:attrName>
                                        </p:attrNameLst>
                                      </p:cBhvr>
                                      <p:to>
                                        <p:strVal val="visible"/>
                                      </p:to>
                                    </p:set>
                                    <p:animEffect transition="in" filter="strips(downRight)">
                                      <p:cBhvr>
                                        <p:cTn id="17" dur="500"/>
                                        <p:tgtEl>
                                          <p:spTgt spid="37172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71727"/>
                                        </p:tgtEl>
                                        <p:attrNameLst>
                                          <p:attrName>style.visibility</p:attrName>
                                        </p:attrNameLst>
                                      </p:cBhvr>
                                      <p:to>
                                        <p:strVal val="visible"/>
                                      </p:to>
                                    </p:set>
                                    <p:animEffect transition="in" filter="strips(downRight)">
                                      <p:cBhvr>
                                        <p:cTn id="22" dur="500"/>
                                        <p:tgtEl>
                                          <p:spTgt spid="3717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24" grpId="0"/>
      <p:bldP spid="37172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60" name="Rectangle 24"/>
          <p:cNvSpPr>
            <a:spLocks noChangeArrowheads="1"/>
          </p:cNvSpPr>
          <p:nvPr/>
        </p:nvSpPr>
        <p:spPr bwMode="auto">
          <a:xfrm>
            <a:off x="539750" y="1773238"/>
            <a:ext cx="36734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tLang="zh-CN" sz="2800" dirty="0">
                <a:solidFill>
                  <a:srgbClr val="000066"/>
                </a:solidFill>
                <a:latin typeface="方正姚体" panose="02010601030101010101" pitchFamily="2" charset="-122"/>
                <a:ea typeface="方正姚体" panose="02010601030101010101" pitchFamily="2" charset="-122"/>
              </a:rPr>
              <a:t>2</a:t>
            </a:r>
            <a:r>
              <a:rPr lang="zh-CN" altLang="en-US" sz="2800" dirty="0">
                <a:solidFill>
                  <a:srgbClr val="000066"/>
                </a:solidFill>
                <a:latin typeface="方正姚体" panose="02010601030101010101" pitchFamily="2" charset="-122"/>
                <a:ea typeface="方正姚体" panose="02010601030101010101" pitchFamily="2" charset="-122"/>
              </a:rPr>
              <a:t>、列写真值表</a:t>
            </a:r>
            <a:endParaRPr lang="zh-CN" altLang="en-US" sz="2800" b="0" dirty="0">
              <a:solidFill>
                <a:srgbClr val="000066"/>
              </a:solidFill>
              <a:latin typeface="方正姚体" panose="02010601030101010101" pitchFamily="2" charset="-122"/>
              <a:ea typeface="方正姚体" panose="02010601030101010101" pitchFamily="2" charset="-122"/>
            </a:endParaRPr>
          </a:p>
        </p:txBody>
      </p:sp>
      <p:graphicFrame>
        <p:nvGraphicFramePr>
          <p:cNvPr id="372833" name="Object 97"/>
          <p:cNvGraphicFramePr>
            <a:graphicFrameLocks noChangeAspect="1"/>
          </p:cNvGraphicFramePr>
          <p:nvPr/>
        </p:nvGraphicFramePr>
        <p:xfrm>
          <a:off x="2627313" y="3338513"/>
          <a:ext cx="1944687" cy="519112"/>
        </p:xfrm>
        <a:graphic>
          <a:graphicData uri="http://schemas.openxmlformats.org/presentationml/2006/ole">
            <mc:AlternateContent xmlns:mc="http://schemas.openxmlformats.org/markup-compatibility/2006">
              <mc:Choice xmlns:v="urn:schemas-microsoft-com:vml" Requires="v">
                <p:oleObj spid="_x0000_s42158" name="公式" r:id="rId6" imgW="660240" imgH="177480" progId="Equation.3">
                  <p:embed/>
                </p:oleObj>
              </mc:Choice>
              <mc:Fallback>
                <p:oleObj name="公式" r:id="rId6" imgW="660240" imgH="177480" progId="Equation.3">
                  <p:embed/>
                  <p:pic>
                    <p:nvPicPr>
                      <p:cNvPr id="372833" name="Object 9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27313" y="3338513"/>
                        <a:ext cx="1944687" cy="519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2834" name="Object 98"/>
          <p:cNvGraphicFramePr>
            <a:graphicFrameLocks noChangeAspect="1"/>
          </p:cNvGraphicFramePr>
          <p:nvPr/>
        </p:nvGraphicFramePr>
        <p:xfrm>
          <a:off x="2411413" y="4157663"/>
          <a:ext cx="1728787" cy="566737"/>
        </p:xfrm>
        <a:graphic>
          <a:graphicData uri="http://schemas.openxmlformats.org/presentationml/2006/ole">
            <mc:AlternateContent xmlns:mc="http://schemas.openxmlformats.org/markup-compatibility/2006">
              <mc:Choice xmlns:v="urn:schemas-microsoft-com:vml" Requires="v">
                <p:oleObj spid="_x0000_s42159" name="公式" r:id="rId8" imgW="672840" imgH="190440" progId="Equation.3">
                  <p:embed/>
                </p:oleObj>
              </mc:Choice>
              <mc:Fallback>
                <p:oleObj name="公式" r:id="rId8" imgW="672840" imgH="190440" progId="Equation.3">
                  <p:embed/>
                  <p:pic>
                    <p:nvPicPr>
                      <p:cNvPr id="372834" name="Object 9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11413" y="4157663"/>
                        <a:ext cx="1728787" cy="5667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2835" name="Rectangle 99"/>
          <p:cNvSpPr>
            <a:spLocks noChangeArrowheads="1"/>
          </p:cNvSpPr>
          <p:nvPr/>
        </p:nvSpPr>
        <p:spPr bwMode="auto">
          <a:xfrm>
            <a:off x="539750" y="2636838"/>
            <a:ext cx="13541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en-US" altLang="zh-CN" sz="2800" i="1">
                <a:latin typeface="Times New Roman" panose="02020603050405020304" pitchFamily="18" charset="0"/>
              </a:rPr>
              <a:t>X </a:t>
            </a:r>
            <a:r>
              <a:rPr lang="en-US" altLang="zh-CN" sz="2800">
                <a:latin typeface="Times New Roman" panose="02020603050405020304" pitchFamily="18" charset="0"/>
              </a:rPr>
              <a:t>= </a:t>
            </a:r>
            <a:r>
              <a:rPr lang="en-US" altLang="zh-CN" sz="2800" i="1">
                <a:latin typeface="Times New Roman" panose="02020603050405020304" pitchFamily="18" charset="0"/>
              </a:rPr>
              <a:t>A</a:t>
            </a:r>
          </a:p>
        </p:txBody>
      </p:sp>
      <p:sp>
        <p:nvSpPr>
          <p:cNvPr id="372836" name="Rectangle 100"/>
          <p:cNvSpPr>
            <a:spLocks noChangeArrowheads="1"/>
          </p:cNvSpPr>
          <p:nvPr/>
        </p:nvSpPr>
        <p:spPr bwMode="auto">
          <a:xfrm>
            <a:off x="6083300" y="1484313"/>
            <a:ext cx="21605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zh-CN" altLang="en-US" sz="2800">
                <a:solidFill>
                  <a:srgbClr val="000066"/>
                </a:solidFill>
                <a:latin typeface="方正姚体" panose="02010601030101010101" pitchFamily="2" charset="-122"/>
                <a:ea typeface="方正姚体" panose="02010601030101010101" pitchFamily="2" charset="-122"/>
              </a:rPr>
              <a:t>真值表</a:t>
            </a:r>
          </a:p>
        </p:txBody>
      </p:sp>
      <p:grpSp>
        <p:nvGrpSpPr>
          <p:cNvPr id="372863" name="Group 127"/>
          <p:cNvGrpSpPr>
            <a:grpSpLocks/>
          </p:cNvGrpSpPr>
          <p:nvPr/>
        </p:nvGrpSpPr>
        <p:grpSpPr bwMode="auto">
          <a:xfrm>
            <a:off x="4859338" y="2152650"/>
            <a:ext cx="3816350" cy="4013200"/>
            <a:chOff x="3061" y="1356"/>
            <a:chExt cx="2404" cy="2528"/>
          </a:xfrm>
        </p:grpSpPr>
        <p:sp>
          <p:nvSpPr>
            <p:cNvPr id="372762" name="Rectangle 26"/>
            <p:cNvSpPr>
              <a:spLocks noChangeArrowheads="1"/>
            </p:cNvSpPr>
            <p:nvPr/>
          </p:nvSpPr>
          <p:spPr bwMode="auto">
            <a:xfrm>
              <a:off x="5065" y="3554"/>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63" name="Rectangle 27"/>
            <p:cNvSpPr>
              <a:spLocks noChangeArrowheads="1"/>
            </p:cNvSpPr>
            <p:nvPr/>
          </p:nvSpPr>
          <p:spPr bwMode="auto">
            <a:xfrm>
              <a:off x="4647" y="3554"/>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64" name="Rectangle 28"/>
            <p:cNvSpPr>
              <a:spLocks noChangeArrowheads="1"/>
            </p:cNvSpPr>
            <p:nvPr/>
          </p:nvSpPr>
          <p:spPr bwMode="auto">
            <a:xfrm>
              <a:off x="4263" y="3554"/>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65" name="Rectangle 29"/>
            <p:cNvSpPr>
              <a:spLocks noChangeArrowheads="1"/>
            </p:cNvSpPr>
            <p:nvPr/>
          </p:nvSpPr>
          <p:spPr bwMode="auto">
            <a:xfrm>
              <a:off x="3862" y="3554"/>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66" name="Rectangle 30"/>
            <p:cNvSpPr>
              <a:spLocks noChangeArrowheads="1"/>
            </p:cNvSpPr>
            <p:nvPr/>
          </p:nvSpPr>
          <p:spPr bwMode="auto">
            <a:xfrm>
              <a:off x="3447" y="3554"/>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67" name="Rectangle 31"/>
            <p:cNvSpPr>
              <a:spLocks noChangeArrowheads="1"/>
            </p:cNvSpPr>
            <p:nvPr/>
          </p:nvSpPr>
          <p:spPr bwMode="auto">
            <a:xfrm>
              <a:off x="3061" y="3554"/>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68" name="Rectangle 32"/>
            <p:cNvSpPr>
              <a:spLocks noChangeArrowheads="1"/>
            </p:cNvSpPr>
            <p:nvPr/>
          </p:nvSpPr>
          <p:spPr bwMode="auto">
            <a:xfrm>
              <a:off x="5065" y="3286"/>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69" name="Rectangle 33"/>
            <p:cNvSpPr>
              <a:spLocks noChangeArrowheads="1"/>
            </p:cNvSpPr>
            <p:nvPr/>
          </p:nvSpPr>
          <p:spPr bwMode="auto">
            <a:xfrm>
              <a:off x="4647" y="3286"/>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70" name="Rectangle 34"/>
            <p:cNvSpPr>
              <a:spLocks noChangeArrowheads="1"/>
            </p:cNvSpPr>
            <p:nvPr/>
          </p:nvSpPr>
          <p:spPr bwMode="auto">
            <a:xfrm>
              <a:off x="4263" y="3286"/>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71" name="Rectangle 35"/>
            <p:cNvSpPr>
              <a:spLocks noChangeArrowheads="1"/>
            </p:cNvSpPr>
            <p:nvPr/>
          </p:nvSpPr>
          <p:spPr bwMode="auto">
            <a:xfrm>
              <a:off x="3862" y="3286"/>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72" name="Rectangle 36"/>
            <p:cNvSpPr>
              <a:spLocks noChangeArrowheads="1"/>
            </p:cNvSpPr>
            <p:nvPr/>
          </p:nvSpPr>
          <p:spPr bwMode="auto">
            <a:xfrm>
              <a:off x="3447" y="3286"/>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73" name="Rectangle 37"/>
            <p:cNvSpPr>
              <a:spLocks noChangeArrowheads="1"/>
            </p:cNvSpPr>
            <p:nvPr/>
          </p:nvSpPr>
          <p:spPr bwMode="auto">
            <a:xfrm>
              <a:off x="3061" y="3286"/>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74" name="Rectangle 38"/>
            <p:cNvSpPr>
              <a:spLocks noChangeArrowheads="1"/>
            </p:cNvSpPr>
            <p:nvPr/>
          </p:nvSpPr>
          <p:spPr bwMode="auto">
            <a:xfrm>
              <a:off x="5065" y="3018"/>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75" name="Rectangle 39"/>
            <p:cNvSpPr>
              <a:spLocks noChangeArrowheads="1"/>
            </p:cNvSpPr>
            <p:nvPr/>
          </p:nvSpPr>
          <p:spPr bwMode="auto">
            <a:xfrm>
              <a:off x="4647" y="3018"/>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76" name="Rectangle 40"/>
            <p:cNvSpPr>
              <a:spLocks noChangeArrowheads="1"/>
            </p:cNvSpPr>
            <p:nvPr/>
          </p:nvSpPr>
          <p:spPr bwMode="auto">
            <a:xfrm>
              <a:off x="4263" y="3018"/>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77" name="Rectangle 41"/>
            <p:cNvSpPr>
              <a:spLocks noChangeArrowheads="1"/>
            </p:cNvSpPr>
            <p:nvPr/>
          </p:nvSpPr>
          <p:spPr bwMode="auto">
            <a:xfrm>
              <a:off x="3862" y="3018"/>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78" name="Rectangle 42"/>
            <p:cNvSpPr>
              <a:spLocks noChangeArrowheads="1"/>
            </p:cNvSpPr>
            <p:nvPr/>
          </p:nvSpPr>
          <p:spPr bwMode="auto">
            <a:xfrm>
              <a:off x="3447" y="3018"/>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79" name="Rectangle 43"/>
            <p:cNvSpPr>
              <a:spLocks noChangeArrowheads="1"/>
            </p:cNvSpPr>
            <p:nvPr/>
          </p:nvSpPr>
          <p:spPr bwMode="auto">
            <a:xfrm>
              <a:off x="3061" y="3018"/>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80" name="Rectangle 44"/>
            <p:cNvSpPr>
              <a:spLocks noChangeArrowheads="1"/>
            </p:cNvSpPr>
            <p:nvPr/>
          </p:nvSpPr>
          <p:spPr bwMode="auto">
            <a:xfrm>
              <a:off x="5065" y="2750"/>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1" name="Rectangle 45"/>
            <p:cNvSpPr>
              <a:spLocks noChangeArrowheads="1"/>
            </p:cNvSpPr>
            <p:nvPr/>
          </p:nvSpPr>
          <p:spPr bwMode="auto">
            <a:xfrm>
              <a:off x="4647" y="2750"/>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2" name="Rectangle 46"/>
            <p:cNvSpPr>
              <a:spLocks noChangeArrowheads="1"/>
            </p:cNvSpPr>
            <p:nvPr/>
          </p:nvSpPr>
          <p:spPr bwMode="auto">
            <a:xfrm>
              <a:off x="4263" y="2750"/>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3" name="Rectangle 47"/>
            <p:cNvSpPr>
              <a:spLocks noChangeArrowheads="1"/>
            </p:cNvSpPr>
            <p:nvPr/>
          </p:nvSpPr>
          <p:spPr bwMode="auto">
            <a:xfrm>
              <a:off x="3862" y="2750"/>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84" name="Rectangle 48"/>
            <p:cNvSpPr>
              <a:spLocks noChangeArrowheads="1"/>
            </p:cNvSpPr>
            <p:nvPr/>
          </p:nvSpPr>
          <p:spPr bwMode="auto">
            <a:xfrm>
              <a:off x="3447" y="2750"/>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85" name="Rectangle 49"/>
            <p:cNvSpPr>
              <a:spLocks noChangeArrowheads="1"/>
            </p:cNvSpPr>
            <p:nvPr/>
          </p:nvSpPr>
          <p:spPr bwMode="auto">
            <a:xfrm>
              <a:off x="3061" y="2750"/>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86" name="Rectangle 50"/>
            <p:cNvSpPr>
              <a:spLocks noChangeArrowheads="1"/>
            </p:cNvSpPr>
            <p:nvPr/>
          </p:nvSpPr>
          <p:spPr bwMode="auto">
            <a:xfrm>
              <a:off x="5065" y="2469"/>
              <a:ext cx="40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7" name="Rectangle 51"/>
            <p:cNvSpPr>
              <a:spLocks noChangeArrowheads="1"/>
            </p:cNvSpPr>
            <p:nvPr/>
          </p:nvSpPr>
          <p:spPr bwMode="auto">
            <a:xfrm>
              <a:off x="4647" y="2469"/>
              <a:ext cx="41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8" name="Rectangle 52"/>
            <p:cNvSpPr>
              <a:spLocks noChangeArrowheads="1"/>
            </p:cNvSpPr>
            <p:nvPr/>
          </p:nvSpPr>
          <p:spPr bwMode="auto">
            <a:xfrm>
              <a:off x="4263" y="2469"/>
              <a:ext cx="38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89" name="Rectangle 53"/>
            <p:cNvSpPr>
              <a:spLocks noChangeArrowheads="1"/>
            </p:cNvSpPr>
            <p:nvPr/>
          </p:nvSpPr>
          <p:spPr bwMode="auto">
            <a:xfrm>
              <a:off x="3862" y="2469"/>
              <a:ext cx="401"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90" name="Rectangle 54"/>
            <p:cNvSpPr>
              <a:spLocks noChangeArrowheads="1"/>
            </p:cNvSpPr>
            <p:nvPr/>
          </p:nvSpPr>
          <p:spPr bwMode="auto">
            <a:xfrm>
              <a:off x="3447" y="2469"/>
              <a:ext cx="415"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91" name="Rectangle 55"/>
            <p:cNvSpPr>
              <a:spLocks noChangeArrowheads="1"/>
            </p:cNvSpPr>
            <p:nvPr/>
          </p:nvSpPr>
          <p:spPr bwMode="auto">
            <a:xfrm>
              <a:off x="3061" y="2469"/>
              <a:ext cx="386"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92" name="Rectangle 56"/>
            <p:cNvSpPr>
              <a:spLocks noChangeArrowheads="1"/>
            </p:cNvSpPr>
            <p:nvPr/>
          </p:nvSpPr>
          <p:spPr bwMode="auto">
            <a:xfrm>
              <a:off x="5065" y="2201"/>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93" name="Rectangle 57"/>
            <p:cNvSpPr>
              <a:spLocks noChangeArrowheads="1"/>
            </p:cNvSpPr>
            <p:nvPr/>
          </p:nvSpPr>
          <p:spPr bwMode="auto">
            <a:xfrm>
              <a:off x="4647" y="2201"/>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94" name="Rectangle 58"/>
            <p:cNvSpPr>
              <a:spLocks noChangeArrowheads="1"/>
            </p:cNvSpPr>
            <p:nvPr/>
          </p:nvSpPr>
          <p:spPr bwMode="auto">
            <a:xfrm>
              <a:off x="4263" y="2201"/>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95" name="Rectangle 59"/>
            <p:cNvSpPr>
              <a:spLocks noChangeArrowheads="1"/>
            </p:cNvSpPr>
            <p:nvPr/>
          </p:nvSpPr>
          <p:spPr bwMode="auto">
            <a:xfrm>
              <a:off x="3862" y="2201"/>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96" name="Rectangle 60"/>
            <p:cNvSpPr>
              <a:spLocks noChangeArrowheads="1"/>
            </p:cNvSpPr>
            <p:nvPr/>
          </p:nvSpPr>
          <p:spPr bwMode="auto">
            <a:xfrm>
              <a:off x="3447" y="2201"/>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797" name="Rectangle 61"/>
            <p:cNvSpPr>
              <a:spLocks noChangeArrowheads="1"/>
            </p:cNvSpPr>
            <p:nvPr/>
          </p:nvSpPr>
          <p:spPr bwMode="auto">
            <a:xfrm>
              <a:off x="3061" y="2201"/>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798" name="Rectangle 62"/>
            <p:cNvSpPr>
              <a:spLocks noChangeArrowheads="1"/>
            </p:cNvSpPr>
            <p:nvPr/>
          </p:nvSpPr>
          <p:spPr bwMode="auto">
            <a:xfrm>
              <a:off x="5065" y="1933"/>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799" name="Rectangle 63"/>
            <p:cNvSpPr>
              <a:spLocks noChangeArrowheads="1"/>
            </p:cNvSpPr>
            <p:nvPr/>
          </p:nvSpPr>
          <p:spPr bwMode="auto">
            <a:xfrm>
              <a:off x="4647" y="1933"/>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800" name="Rectangle 64"/>
            <p:cNvSpPr>
              <a:spLocks noChangeArrowheads="1"/>
            </p:cNvSpPr>
            <p:nvPr/>
          </p:nvSpPr>
          <p:spPr bwMode="auto">
            <a:xfrm>
              <a:off x="4263" y="1933"/>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801" name="Rectangle 65"/>
            <p:cNvSpPr>
              <a:spLocks noChangeArrowheads="1"/>
            </p:cNvSpPr>
            <p:nvPr/>
          </p:nvSpPr>
          <p:spPr bwMode="auto">
            <a:xfrm>
              <a:off x="3862" y="1933"/>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2802" name="Rectangle 66"/>
            <p:cNvSpPr>
              <a:spLocks noChangeArrowheads="1"/>
            </p:cNvSpPr>
            <p:nvPr/>
          </p:nvSpPr>
          <p:spPr bwMode="auto">
            <a:xfrm>
              <a:off x="3447" y="1933"/>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803" name="Rectangle 67"/>
            <p:cNvSpPr>
              <a:spLocks noChangeArrowheads="1"/>
            </p:cNvSpPr>
            <p:nvPr/>
          </p:nvSpPr>
          <p:spPr bwMode="auto">
            <a:xfrm>
              <a:off x="3061" y="1933"/>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804" name="Rectangle 68"/>
            <p:cNvSpPr>
              <a:spLocks noChangeArrowheads="1"/>
            </p:cNvSpPr>
            <p:nvPr/>
          </p:nvSpPr>
          <p:spPr bwMode="auto">
            <a:xfrm>
              <a:off x="5065" y="1624"/>
              <a:ext cx="400"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805" name="Rectangle 69"/>
            <p:cNvSpPr>
              <a:spLocks noChangeArrowheads="1"/>
            </p:cNvSpPr>
            <p:nvPr/>
          </p:nvSpPr>
          <p:spPr bwMode="auto">
            <a:xfrm>
              <a:off x="4647" y="1624"/>
              <a:ext cx="418"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806" name="Rectangle 70"/>
            <p:cNvSpPr>
              <a:spLocks noChangeArrowheads="1"/>
            </p:cNvSpPr>
            <p:nvPr/>
          </p:nvSpPr>
          <p:spPr bwMode="auto">
            <a:xfrm>
              <a:off x="4263" y="1624"/>
              <a:ext cx="384"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2807" name="Rectangle 71"/>
            <p:cNvSpPr>
              <a:spLocks noChangeArrowheads="1"/>
            </p:cNvSpPr>
            <p:nvPr/>
          </p:nvSpPr>
          <p:spPr bwMode="auto">
            <a:xfrm>
              <a:off x="3862" y="1624"/>
              <a:ext cx="401"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808" name="Rectangle 72"/>
            <p:cNvSpPr>
              <a:spLocks noChangeArrowheads="1"/>
            </p:cNvSpPr>
            <p:nvPr/>
          </p:nvSpPr>
          <p:spPr bwMode="auto">
            <a:xfrm>
              <a:off x="3447" y="1624"/>
              <a:ext cx="415"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809" name="Rectangle 73"/>
            <p:cNvSpPr>
              <a:spLocks noChangeArrowheads="1"/>
            </p:cNvSpPr>
            <p:nvPr/>
          </p:nvSpPr>
          <p:spPr bwMode="auto">
            <a:xfrm>
              <a:off x="3061" y="1624"/>
              <a:ext cx="386"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2810" name="Rectangle 74"/>
            <p:cNvSpPr>
              <a:spLocks noChangeArrowheads="1"/>
            </p:cNvSpPr>
            <p:nvPr/>
          </p:nvSpPr>
          <p:spPr bwMode="auto">
            <a:xfrm>
              <a:off x="5065" y="1356"/>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Z</a:t>
              </a:r>
            </a:p>
          </p:txBody>
        </p:sp>
        <p:sp>
          <p:nvSpPr>
            <p:cNvPr id="372811" name="Rectangle 75"/>
            <p:cNvSpPr>
              <a:spLocks noChangeArrowheads="1"/>
            </p:cNvSpPr>
            <p:nvPr/>
          </p:nvSpPr>
          <p:spPr bwMode="auto">
            <a:xfrm>
              <a:off x="4647" y="1356"/>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Y</a:t>
              </a:r>
            </a:p>
          </p:txBody>
        </p:sp>
        <p:sp>
          <p:nvSpPr>
            <p:cNvPr id="372812" name="Rectangle 76"/>
            <p:cNvSpPr>
              <a:spLocks noChangeArrowheads="1"/>
            </p:cNvSpPr>
            <p:nvPr/>
          </p:nvSpPr>
          <p:spPr bwMode="auto">
            <a:xfrm>
              <a:off x="4263" y="1356"/>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X</a:t>
              </a:r>
            </a:p>
          </p:txBody>
        </p:sp>
        <p:sp>
          <p:nvSpPr>
            <p:cNvPr id="372813" name="Rectangle 77"/>
            <p:cNvSpPr>
              <a:spLocks noChangeArrowheads="1"/>
            </p:cNvSpPr>
            <p:nvPr/>
          </p:nvSpPr>
          <p:spPr bwMode="auto">
            <a:xfrm>
              <a:off x="3862" y="1356"/>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C</a:t>
              </a:r>
            </a:p>
          </p:txBody>
        </p:sp>
        <p:sp>
          <p:nvSpPr>
            <p:cNvPr id="372814" name="Rectangle 78"/>
            <p:cNvSpPr>
              <a:spLocks noChangeArrowheads="1"/>
            </p:cNvSpPr>
            <p:nvPr/>
          </p:nvSpPr>
          <p:spPr bwMode="auto">
            <a:xfrm>
              <a:off x="3447" y="1356"/>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B</a:t>
              </a:r>
            </a:p>
          </p:txBody>
        </p:sp>
        <p:sp>
          <p:nvSpPr>
            <p:cNvPr id="372815" name="Rectangle 79"/>
            <p:cNvSpPr>
              <a:spLocks noChangeArrowheads="1"/>
            </p:cNvSpPr>
            <p:nvPr/>
          </p:nvSpPr>
          <p:spPr bwMode="auto">
            <a:xfrm>
              <a:off x="3061" y="1356"/>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A</a:t>
              </a:r>
            </a:p>
          </p:txBody>
        </p:sp>
        <p:sp>
          <p:nvSpPr>
            <p:cNvPr id="372816" name="Line 80"/>
            <p:cNvSpPr>
              <a:spLocks noChangeShapeType="1"/>
            </p:cNvSpPr>
            <p:nvPr/>
          </p:nvSpPr>
          <p:spPr bwMode="auto">
            <a:xfrm>
              <a:off x="3061" y="1356"/>
              <a:ext cx="2404"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17" name="Line 81"/>
            <p:cNvSpPr>
              <a:spLocks noChangeShapeType="1"/>
            </p:cNvSpPr>
            <p:nvPr/>
          </p:nvSpPr>
          <p:spPr bwMode="auto">
            <a:xfrm>
              <a:off x="3061" y="1624"/>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18" name="Line 82"/>
            <p:cNvSpPr>
              <a:spLocks noChangeShapeType="1"/>
            </p:cNvSpPr>
            <p:nvPr/>
          </p:nvSpPr>
          <p:spPr bwMode="auto">
            <a:xfrm>
              <a:off x="3061" y="1933"/>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19" name="Line 83"/>
            <p:cNvSpPr>
              <a:spLocks noChangeShapeType="1"/>
            </p:cNvSpPr>
            <p:nvPr/>
          </p:nvSpPr>
          <p:spPr bwMode="auto">
            <a:xfrm>
              <a:off x="3061" y="2201"/>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0" name="Line 84"/>
            <p:cNvSpPr>
              <a:spLocks noChangeShapeType="1"/>
            </p:cNvSpPr>
            <p:nvPr/>
          </p:nvSpPr>
          <p:spPr bwMode="auto">
            <a:xfrm>
              <a:off x="3061" y="2469"/>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1" name="Line 85"/>
            <p:cNvSpPr>
              <a:spLocks noChangeShapeType="1"/>
            </p:cNvSpPr>
            <p:nvPr/>
          </p:nvSpPr>
          <p:spPr bwMode="auto">
            <a:xfrm>
              <a:off x="3061" y="2750"/>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2" name="Line 86"/>
            <p:cNvSpPr>
              <a:spLocks noChangeShapeType="1"/>
            </p:cNvSpPr>
            <p:nvPr/>
          </p:nvSpPr>
          <p:spPr bwMode="auto">
            <a:xfrm>
              <a:off x="3061" y="3018"/>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3" name="Line 87"/>
            <p:cNvSpPr>
              <a:spLocks noChangeShapeType="1"/>
            </p:cNvSpPr>
            <p:nvPr/>
          </p:nvSpPr>
          <p:spPr bwMode="auto">
            <a:xfrm>
              <a:off x="3061" y="3286"/>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4" name="Line 88"/>
            <p:cNvSpPr>
              <a:spLocks noChangeShapeType="1"/>
            </p:cNvSpPr>
            <p:nvPr/>
          </p:nvSpPr>
          <p:spPr bwMode="auto">
            <a:xfrm>
              <a:off x="3061" y="3554"/>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5" name="Line 89"/>
            <p:cNvSpPr>
              <a:spLocks noChangeShapeType="1"/>
            </p:cNvSpPr>
            <p:nvPr/>
          </p:nvSpPr>
          <p:spPr bwMode="auto">
            <a:xfrm>
              <a:off x="3061" y="3822"/>
              <a:ext cx="2404"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6" name="Line 90"/>
            <p:cNvSpPr>
              <a:spLocks noChangeShapeType="1"/>
            </p:cNvSpPr>
            <p:nvPr/>
          </p:nvSpPr>
          <p:spPr bwMode="auto">
            <a:xfrm>
              <a:off x="3061" y="1356"/>
              <a:ext cx="0" cy="2466"/>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7" name="Line 91"/>
            <p:cNvSpPr>
              <a:spLocks noChangeShapeType="1"/>
            </p:cNvSpPr>
            <p:nvPr/>
          </p:nvSpPr>
          <p:spPr bwMode="auto">
            <a:xfrm>
              <a:off x="3447"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8" name="Line 92"/>
            <p:cNvSpPr>
              <a:spLocks noChangeShapeType="1"/>
            </p:cNvSpPr>
            <p:nvPr/>
          </p:nvSpPr>
          <p:spPr bwMode="auto">
            <a:xfrm>
              <a:off x="3862"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29" name="Line 93"/>
            <p:cNvSpPr>
              <a:spLocks noChangeShapeType="1"/>
            </p:cNvSpPr>
            <p:nvPr/>
          </p:nvSpPr>
          <p:spPr bwMode="auto">
            <a:xfrm>
              <a:off x="4263"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30" name="Line 94"/>
            <p:cNvSpPr>
              <a:spLocks noChangeShapeType="1"/>
            </p:cNvSpPr>
            <p:nvPr/>
          </p:nvSpPr>
          <p:spPr bwMode="auto">
            <a:xfrm>
              <a:off x="4647"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31" name="Line 95"/>
            <p:cNvSpPr>
              <a:spLocks noChangeShapeType="1"/>
            </p:cNvSpPr>
            <p:nvPr/>
          </p:nvSpPr>
          <p:spPr bwMode="auto">
            <a:xfrm>
              <a:off x="5065"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32" name="Line 96"/>
            <p:cNvSpPr>
              <a:spLocks noChangeShapeType="1"/>
            </p:cNvSpPr>
            <p:nvPr/>
          </p:nvSpPr>
          <p:spPr bwMode="auto">
            <a:xfrm>
              <a:off x="5465" y="1356"/>
              <a:ext cx="0" cy="2466"/>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2837" name="Rectangle 101"/>
            <p:cNvSpPr>
              <a:spLocks noChangeArrowheads="1"/>
            </p:cNvSpPr>
            <p:nvPr/>
          </p:nvSpPr>
          <p:spPr bwMode="auto">
            <a:xfrm>
              <a:off x="4376" y="166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38" name="Rectangle 102"/>
            <p:cNvSpPr>
              <a:spLocks noChangeArrowheads="1"/>
            </p:cNvSpPr>
            <p:nvPr/>
          </p:nvSpPr>
          <p:spPr bwMode="auto">
            <a:xfrm>
              <a:off x="4376" y="193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39" name="Rectangle 103"/>
            <p:cNvSpPr>
              <a:spLocks noChangeArrowheads="1"/>
            </p:cNvSpPr>
            <p:nvPr/>
          </p:nvSpPr>
          <p:spPr bwMode="auto">
            <a:xfrm>
              <a:off x="4376" y="220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40" name="Rectangle 104"/>
            <p:cNvSpPr>
              <a:spLocks noChangeArrowheads="1"/>
            </p:cNvSpPr>
            <p:nvPr/>
          </p:nvSpPr>
          <p:spPr bwMode="auto">
            <a:xfrm>
              <a:off x="4376" y="246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41" name="Rectangle 105"/>
            <p:cNvSpPr>
              <a:spLocks noChangeArrowheads="1"/>
            </p:cNvSpPr>
            <p:nvPr/>
          </p:nvSpPr>
          <p:spPr bwMode="auto">
            <a:xfrm>
              <a:off x="4376" y="275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2" name="Rectangle 106"/>
            <p:cNvSpPr>
              <a:spLocks noChangeArrowheads="1"/>
            </p:cNvSpPr>
            <p:nvPr/>
          </p:nvSpPr>
          <p:spPr bwMode="auto">
            <a:xfrm>
              <a:off x="4376" y="302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3" name="Rectangle 107"/>
            <p:cNvSpPr>
              <a:spLocks noChangeArrowheads="1"/>
            </p:cNvSpPr>
            <p:nvPr/>
          </p:nvSpPr>
          <p:spPr bwMode="auto">
            <a:xfrm>
              <a:off x="4376" y="329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4" name="Rectangle 108"/>
            <p:cNvSpPr>
              <a:spLocks noChangeArrowheads="1"/>
            </p:cNvSpPr>
            <p:nvPr/>
          </p:nvSpPr>
          <p:spPr bwMode="auto">
            <a:xfrm>
              <a:off x="4376" y="356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5" name="Rectangle 109"/>
            <p:cNvSpPr>
              <a:spLocks noChangeArrowheads="1"/>
            </p:cNvSpPr>
            <p:nvPr/>
          </p:nvSpPr>
          <p:spPr bwMode="auto">
            <a:xfrm>
              <a:off x="4739" y="166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46" name="Rectangle 110"/>
            <p:cNvSpPr>
              <a:spLocks noChangeArrowheads="1"/>
            </p:cNvSpPr>
            <p:nvPr/>
          </p:nvSpPr>
          <p:spPr bwMode="auto">
            <a:xfrm>
              <a:off x="4739" y="193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47" name="Rectangle 111"/>
            <p:cNvSpPr>
              <a:spLocks noChangeArrowheads="1"/>
            </p:cNvSpPr>
            <p:nvPr/>
          </p:nvSpPr>
          <p:spPr bwMode="auto">
            <a:xfrm>
              <a:off x="4739" y="223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8" name="Rectangle 112"/>
            <p:cNvSpPr>
              <a:spLocks noChangeArrowheads="1"/>
            </p:cNvSpPr>
            <p:nvPr/>
          </p:nvSpPr>
          <p:spPr bwMode="auto">
            <a:xfrm>
              <a:off x="4739" y="250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49" name="Rectangle 113"/>
            <p:cNvSpPr>
              <a:spLocks noChangeArrowheads="1"/>
            </p:cNvSpPr>
            <p:nvPr/>
          </p:nvSpPr>
          <p:spPr bwMode="auto">
            <a:xfrm>
              <a:off x="4739" y="278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50" name="Rectangle 114"/>
            <p:cNvSpPr>
              <a:spLocks noChangeArrowheads="1"/>
            </p:cNvSpPr>
            <p:nvPr/>
          </p:nvSpPr>
          <p:spPr bwMode="auto">
            <a:xfrm>
              <a:off x="4739" y="305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51" name="Rectangle 115"/>
            <p:cNvSpPr>
              <a:spLocks noChangeArrowheads="1"/>
            </p:cNvSpPr>
            <p:nvPr/>
          </p:nvSpPr>
          <p:spPr bwMode="auto">
            <a:xfrm>
              <a:off x="4739" y="330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52" name="Rectangle 116"/>
            <p:cNvSpPr>
              <a:spLocks noChangeArrowheads="1"/>
            </p:cNvSpPr>
            <p:nvPr/>
          </p:nvSpPr>
          <p:spPr bwMode="auto">
            <a:xfrm>
              <a:off x="4739" y="359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53" name="Rectangle 117"/>
            <p:cNvSpPr>
              <a:spLocks noChangeArrowheads="1"/>
            </p:cNvSpPr>
            <p:nvPr/>
          </p:nvSpPr>
          <p:spPr bwMode="auto">
            <a:xfrm>
              <a:off x="5193" y="166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54" name="Rectangle 118"/>
            <p:cNvSpPr>
              <a:spLocks noChangeArrowheads="1"/>
            </p:cNvSpPr>
            <p:nvPr/>
          </p:nvSpPr>
          <p:spPr bwMode="auto">
            <a:xfrm>
              <a:off x="5193" y="193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55" name="Rectangle 119"/>
            <p:cNvSpPr>
              <a:spLocks noChangeArrowheads="1"/>
            </p:cNvSpPr>
            <p:nvPr/>
          </p:nvSpPr>
          <p:spPr bwMode="auto">
            <a:xfrm>
              <a:off x="5193" y="220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56" name="Rectangle 120"/>
            <p:cNvSpPr>
              <a:spLocks noChangeArrowheads="1"/>
            </p:cNvSpPr>
            <p:nvPr/>
          </p:nvSpPr>
          <p:spPr bwMode="auto">
            <a:xfrm>
              <a:off x="5193" y="252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57" name="Rectangle 121"/>
            <p:cNvSpPr>
              <a:spLocks noChangeArrowheads="1"/>
            </p:cNvSpPr>
            <p:nvPr/>
          </p:nvSpPr>
          <p:spPr bwMode="auto">
            <a:xfrm>
              <a:off x="5193" y="279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58" name="Rectangle 122"/>
            <p:cNvSpPr>
              <a:spLocks noChangeArrowheads="1"/>
            </p:cNvSpPr>
            <p:nvPr/>
          </p:nvSpPr>
          <p:spPr bwMode="auto">
            <a:xfrm>
              <a:off x="5193" y="306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2859" name="Rectangle 123"/>
            <p:cNvSpPr>
              <a:spLocks noChangeArrowheads="1"/>
            </p:cNvSpPr>
            <p:nvPr/>
          </p:nvSpPr>
          <p:spPr bwMode="auto">
            <a:xfrm>
              <a:off x="5193" y="329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2860" name="Rectangle 124"/>
            <p:cNvSpPr>
              <a:spLocks noChangeArrowheads="1"/>
            </p:cNvSpPr>
            <p:nvPr/>
          </p:nvSpPr>
          <p:spPr bwMode="auto">
            <a:xfrm>
              <a:off x="5193" y="359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grpSp>
      <p:graphicFrame>
        <p:nvGraphicFramePr>
          <p:cNvPr id="372861" name="Object 125"/>
          <p:cNvGraphicFramePr>
            <a:graphicFrameLocks noChangeAspect="1"/>
          </p:cNvGraphicFramePr>
          <p:nvPr/>
        </p:nvGraphicFramePr>
        <p:xfrm>
          <a:off x="468313" y="3213100"/>
          <a:ext cx="2087562" cy="652463"/>
        </p:xfrm>
        <a:graphic>
          <a:graphicData uri="http://schemas.openxmlformats.org/presentationml/2006/ole">
            <mc:AlternateContent xmlns:mc="http://schemas.openxmlformats.org/markup-compatibility/2006">
              <mc:Choice xmlns:v="urn:schemas-microsoft-com:vml" Requires="v">
                <p:oleObj spid="_x0000_s42160" name="公式" r:id="rId10" imgW="723600" imgH="228600" progId="Equation.3">
                  <p:embed/>
                </p:oleObj>
              </mc:Choice>
              <mc:Fallback>
                <p:oleObj name="公式" r:id="rId10" imgW="723600" imgH="228600" progId="Equation.3">
                  <p:embed/>
                  <p:pic>
                    <p:nvPicPr>
                      <p:cNvPr id="372861" name="Object 1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68313" y="3213100"/>
                        <a:ext cx="2087562" cy="652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2862" name="Object 126"/>
          <p:cNvGraphicFramePr>
            <a:graphicFrameLocks noChangeAspect="1"/>
          </p:cNvGraphicFramePr>
          <p:nvPr/>
        </p:nvGraphicFramePr>
        <p:xfrm>
          <a:off x="539750" y="4076700"/>
          <a:ext cx="1781175" cy="663575"/>
        </p:xfrm>
        <a:graphic>
          <a:graphicData uri="http://schemas.openxmlformats.org/presentationml/2006/ole">
            <mc:AlternateContent xmlns:mc="http://schemas.openxmlformats.org/markup-compatibility/2006">
              <mc:Choice xmlns:v="urn:schemas-microsoft-com:vml" Requires="v">
                <p:oleObj spid="_x0000_s42161" name="公式" r:id="rId12" imgW="749160" imgH="241200" progId="Equation.3">
                  <p:embed/>
                </p:oleObj>
              </mc:Choice>
              <mc:Fallback>
                <p:oleObj name="公式" r:id="rId12" imgW="749160" imgH="241200" progId="Equation.3">
                  <p:embed/>
                  <p:pic>
                    <p:nvPicPr>
                      <p:cNvPr id="372862" name="Object 12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9750" y="4076700"/>
                        <a:ext cx="1781175" cy="663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05" name="组合 104">
            <a:extLst>
              <a:ext uri="{FF2B5EF4-FFF2-40B4-BE49-F238E27FC236}">
                <a16:creationId xmlns:a16="http://schemas.microsoft.com/office/drawing/2014/main" id="{34CE7BAD-C2AB-46A4-BD4C-A5CAD1B74F14}"/>
              </a:ext>
            </a:extLst>
          </p:cNvPr>
          <p:cNvGrpSpPr/>
          <p:nvPr/>
        </p:nvGrpSpPr>
        <p:grpSpPr>
          <a:xfrm>
            <a:off x="148657" y="651128"/>
            <a:ext cx="4710681" cy="707774"/>
            <a:chOff x="3352647" y="6197296"/>
            <a:chExt cx="4710681" cy="707774"/>
          </a:xfrm>
        </p:grpSpPr>
        <p:sp>
          <p:nvSpPr>
            <p:cNvPr id="106" name="文本框 105">
              <a:extLst>
                <a:ext uri="{FF2B5EF4-FFF2-40B4-BE49-F238E27FC236}">
                  <a16:creationId xmlns:a16="http://schemas.microsoft.com/office/drawing/2014/main" id="{006785A5-E146-4C7D-AEC2-385B9A6F4353}"/>
                </a:ext>
              </a:extLst>
            </p:cNvPr>
            <p:cNvSpPr txBox="1"/>
            <p:nvPr/>
          </p:nvSpPr>
          <p:spPr>
            <a:xfrm>
              <a:off x="3352647" y="6530120"/>
              <a:ext cx="1737095" cy="369332"/>
            </a:xfrm>
            <a:prstGeom prst="rect">
              <a:avLst/>
            </a:prstGeom>
            <a:noFill/>
          </p:spPr>
          <p:txBody>
            <a:bodyPr wrap="square">
              <a:spAutoFit/>
            </a:bodyPr>
            <a:lstStyle/>
            <a:p>
              <a:pPr algn="ctr"/>
              <a:r>
                <a:rPr lang="zh-CN" altLang="en-US" dirty="0"/>
                <a:t>化简</a:t>
              </a:r>
              <a:r>
                <a:rPr lang="en-US" altLang="zh-CN" dirty="0"/>
                <a:t>&amp;</a:t>
              </a:r>
              <a:r>
                <a:rPr lang="zh-CN" altLang="en-US" dirty="0"/>
                <a:t>变换理由</a:t>
              </a:r>
            </a:p>
          </p:txBody>
        </p:sp>
        <p:sp>
          <p:nvSpPr>
            <p:cNvPr id="107" name="动作按钮: 前进或下一项 106">
              <a:hlinkClick r:id="rId14" action="ppaction://hlinkpres?slideindex=23&amp;slidetitle= 2.3 逻辑函数的代数法化简" highlightClick="1"/>
              <a:extLst>
                <a:ext uri="{FF2B5EF4-FFF2-40B4-BE49-F238E27FC236}">
                  <a16:creationId xmlns:a16="http://schemas.microsoft.com/office/drawing/2014/main" id="{4D1EDF4A-5118-4F2E-AECF-C6A4E3DF7D0A}"/>
                </a:ext>
              </a:extLst>
            </p:cNvPr>
            <p:cNvSpPr/>
            <p:nvPr/>
          </p:nvSpPr>
          <p:spPr>
            <a:xfrm>
              <a:off x="4095629" y="6217549"/>
              <a:ext cx="251129" cy="286816"/>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动作按钮: 前进或下一项 107">
              <a:hlinkClick r:id="rId15" action="ppaction://hlinkpres?slideindex=3&amp;slidetitle=2.1  逻辑代数的基本定理和规则" highlightClick="1"/>
              <a:extLst>
                <a:ext uri="{FF2B5EF4-FFF2-40B4-BE49-F238E27FC236}">
                  <a16:creationId xmlns:a16="http://schemas.microsoft.com/office/drawing/2014/main" id="{FD66E820-63E9-468D-A8EB-EB2C08F00454}"/>
                </a:ext>
              </a:extLst>
            </p:cNvPr>
            <p:cNvSpPr/>
            <p:nvPr/>
          </p:nvSpPr>
          <p:spPr>
            <a:xfrm>
              <a:off x="5831865" y="6197296"/>
              <a:ext cx="269959" cy="286816"/>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文本框 108">
              <a:extLst>
                <a:ext uri="{FF2B5EF4-FFF2-40B4-BE49-F238E27FC236}">
                  <a16:creationId xmlns:a16="http://schemas.microsoft.com/office/drawing/2014/main" id="{D2A0F6DA-1012-45DE-BB98-92A969CC81A5}"/>
                </a:ext>
              </a:extLst>
            </p:cNvPr>
            <p:cNvSpPr txBox="1"/>
            <p:nvPr/>
          </p:nvSpPr>
          <p:spPr>
            <a:xfrm>
              <a:off x="5152545" y="6535738"/>
              <a:ext cx="1628601" cy="369332"/>
            </a:xfrm>
            <a:prstGeom prst="rect">
              <a:avLst/>
            </a:prstGeom>
            <a:noFill/>
          </p:spPr>
          <p:txBody>
            <a:bodyPr wrap="square">
              <a:spAutoFit/>
            </a:bodyPr>
            <a:lstStyle/>
            <a:p>
              <a:pPr algn="ctr"/>
              <a:r>
                <a:rPr lang="zh-CN" altLang="en-US" dirty="0"/>
                <a:t>逻辑代数公式</a:t>
              </a:r>
            </a:p>
          </p:txBody>
        </p:sp>
        <p:sp>
          <p:nvSpPr>
            <p:cNvPr id="110" name="动作按钮: 前进或下一项 109">
              <a:hlinkClick r:id="rId16" action="ppaction://hlinkpres?slideindex=25&amp;slidetitle=PowerPoint 演示文稿" highlightClick="1"/>
              <a:extLst>
                <a:ext uri="{FF2B5EF4-FFF2-40B4-BE49-F238E27FC236}">
                  <a16:creationId xmlns:a16="http://schemas.microsoft.com/office/drawing/2014/main" id="{92087F24-ADDC-4E31-9054-5C9E15CD759C}"/>
                </a:ext>
              </a:extLst>
            </p:cNvPr>
            <p:cNvSpPr/>
            <p:nvPr/>
          </p:nvSpPr>
          <p:spPr>
            <a:xfrm>
              <a:off x="7275283" y="6217488"/>
              <a:ext cx="254967" cy="246432"/>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文本框 110">
              <a:extLst>
                <a:ext uri="{FF2B5EF4-FFF2-40B4-BE49-F238E27FC236}">
                  <a16:creationId xmlns:a16="http://schemas.microsoft.com/office/drawing/2014/main" id="{DA1C2420-3444-4AE9-9D94-7B9433327A76}"/>
                </a:ext>
              </a:extLst>
            </p:cNvPr>
            <p:cNvSpPr txBox="1"/>
            <p:nvPr/>
          </p:nvSpPr>
          <p:spPr>
            <a:xfrm>
              <a:off x="6807679" y="6503649"/>
              <a:ext cx="1255649" cy="369332"/>
            </a:xfrm>
            <a:prstGeom prst="rect">
              <a:avLst/>
            </a:prstGeom>
            <a:noFill/>
          </p:spPr>
          <p:txBody>
            <a:bodyPr wrap="square">
              <a:spAutoFit/>
            </a:bodyPr>
            <a:lstStyle/>
            <a:p>
              <a:pPr algn="ctr"/>
              <a:r>
                <a:rPr lang="zh-CN" altLang="en-US" dirty="0"/>
                <a:t>化简方法</a:t>
              </a:r>
            </a:p>
          </p:txBody>
        </p:sp>
      </p:grpSp>
      <p:sp>
        <p:nvSpPr>
          <p:cNvPr id="2" name="灯片编号占位符 1">
            <a:extLst>
              <a:ext uri="{FF2B5EF4-FFF2-40B4-BE49-F238E27FC236}">
                <a16:creationId xmlns:a16="http://schemas.microsoft.com/office/drawing/2014/main" id="{53722D84-6A41-4ED0-A453-5916BDB5FF40}"/>
              </a:ext>
            </a:extLst>
          </p:cNvPr>
          <p:cNvSpPr>
            <a:spLocks noGrp="1"/>
          </p:cNvSpPr>
          <p:nvPr>
            <p:ph type="sldNum" sz="quarter" idx="12"/>
          </p:nvPr>
        </p:nvSpPr>
        <p:spPr/>
        <p:txBody>
          <a:bodyPr/>
          <a:lstStyle/>
          <a:p>
            <a:fld id="{4FAB73BC-B049-4115-A692-8D63A059BFB8}" type="slidenum">
              <a:rPr lang="en-US" smtClean="0"/>
              <a:t>11</a:t>
            </a:fld>
            <a:endParaRPr lang="en-US" dirty="0"/>
          </a:p>
        </p:txBody>
      </p:sp>
    </p:spTree>
    <p:custDataLst>
      <p:tags r:id="rId2"/>
    </p:custDataLst>
  </p:cSld>
  <p:clrMapOvr>
    <a:masterClrMapping/>
  </p:clrMapOvr>
  <p:transition>
    <p:wipe dir="d"/>
    <p:sndAc>
      <p:stSnd>
        <p:snd r:embed="rId5"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372833"/>
                                        </p:tgtEl>
                                        <p:attrNameLst>
                                          <p:attrName>style.visibility</p:attrName>
                                        </p:attrNameLst>
                                      </p:cBhvr>
                                      <p:to>
                                        <p:strVal val="visible"/>
                                      </p:to>
                                    </p:set>
                                    <p:animEffect transition="in" filter="strips(downRight)">
                                      <p:cBhvr>
                                        <p:cTn id="7" dur="500"/>
                                        <p:tgtEl>
                                          <p:spTgt spid="3728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72834"/>
                                        </p:tgtEl>
                                        <p:attrNameLst>
                                          <p:attrName>style.visibility</p:attrName>
                                        </p:attrNameLst>
                                      </p:cBhvr>
                                      <p:to>
                                        <p:strVal val="visible"/>
                                      </p:to>
                                    </p:set>
                                    <p:animEffect transition="in" filter="strips(downRight)">
                                      <p:cBhvr>
                                        <p:cTn id="12" dur="500"/>
                                        <p:tgtEl>
                                          <p:spTgt spid="37283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72760"/>
                                        </p:tgtEl>
                                        <p:attrNameLst>
                                          <p:attrName>style.visibility</p:attrName>
                                        </p:attrNameLst>
                                      </p:cBhvr>
                                      <p:to>
                                        <p:strVal val="visible"/>
                                      </p:to>
                                    </p:set>
                                    <p:animEffect transition="in" filter="strips(downRight)">
                                      <p:cBhvr>
                                        <p:cTn id="17" dur="500"/>
                                        <p:tgtEl>
                                          <p:spTgt spid="3727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2836"/>
                                        </p:tgtEl>
                                        <p:attrNameLst>
                                          <p:attrName>style.visibility</p:attrName>
                                        </p:attrNameLst>
                                      </p:cBhvr>
                                      <p:to>
                                        <p:strVal val="visible"/>
                                      </p:to>
                                    </p:set>
                                    <p:animEffect transition="in" filter="strips(downRight)">
                                      <p:cBhvr>
                                        <p:cTn id="22" dur="500"/>
                                        <p:tgtEl>
                                          <p:spTgt spid="37283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372863"/>
                                        </p:tgtEl>
                                        <p:attrNameLst>
                                          <p:attrName>style.visibility</p:attrName>
                                        </p:attrNameLst>
                                      </p:cBhvr>
                                      <p:to>
                                        <p:strVal val="visible"/>
                                      </p:to>
                                    </p:set>
                                    <p:animEffect transition="in" filter="wipe(up)">
                                      <p:cBhvr>
                                        <p:cTn id="27" dur="500"/>
                                        <p:tgtEl>
                                          <p:spTgt spid="3728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760" grpId="0" autoUpdateAnimBg="0"/>
      <p:bldP spid="372836"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97" name="Rectangle 13"/>
          <p:cNvSpPr>
            <a:spLocks noChangeArrowheads="1"/>
          </p:cNvSpPr>
          <p:nvPr/>
        </p:nvSpPr>
        <p:spPr bwMode="auto">
          <a:xfrm>
            <a:off x="250825" y="1714500"/>
            <a:ext cx="4176713" cy="4035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a:lnSpc>
                <a:spcPct val="180000"/>
              </a:lnSpc>
            </a:pPr>
            <a:r>
              <a:rPr kumimoji="0" lang="zh-CN" altLang="en-US" dirty="0">
                <a:solidFill>
                  <a:srgbClr val="000066"/>
                </a:solidFill>
                <a:latin typeface="+mn-ea"/>
                <a:ea typeface="+mn-ea"/>
              </a:rPr>
              <a:t>这个电路逻辑功能是对输入的二进制码求反码。最高位为符号位，</a:t>
            </a:r>
            <a:r>
              <a:rPr kumimoji="0" lang="en-US" altLang="zh-CN" dirty="0">
                <a:solidFill>
                  <a:srgbClr val="000066"/>
                </a:solidFill>
                <a:latin typeface="+mn-ea"/>
                <a:ea typeface="+mn-ea"/>
              </a:rPr>
              <a:t>0</a:t>
            </a:r>
            <a:r>
              <a:rPr kumimoji="0" lang="zh-CN" altLang="en-US" dirty="0">
                <a:solidFill>
                  <a:srgbClr val="000066"/>
                </a:solidFill>
                <a:latin typeface="+mn-ea"/>
                <a:ea typeface="+mn-ea"/>
              </a:rPr>
              <a:t>表示正数，</a:t>
            </a:r>
            <a:r>
              <a:rPr kumimoji="0" lang="en-US" altLang="zh-CN" dirty="0">
                <a:solidFill>
                  <a:srgbClr val="000066"/>
                </a:solidFill>
                <a:latin typeface="+mn-ea"/>
                <a:ea typeface="+mn-ea"/>
              </a:rPr>
              <a:t>1</a:t>
            </a:r>
            <a:r>
              <a:rPr kumimoji="0" lang="zh-CN" altLang="en-US" dirty="0">
                <a:solidFill>
                  <a:srgbClr val="000066"/>
                </a:solidFill>
                <a:latin typeface="+mn-ea"/>
                <a:ea typeface="+mn-ea"/>
              </a:rPr>
              <a:t>表示负数，正数的反码与原码相同；负数的数值部分是在原码的基础上逐位求反。</a:t>
            </a:r>
          </a:p>
        </p:txBody>
      </p:sp>
      <p:sp>
        <p:nvSpPr>
          <p:cNvPr id="374871" name="Rectangle 87"/>
          <p:cNvSpPr>
            <a:spLocks noChangeArrowheads="1"/>
          </p:cNvSpPr>
          <p:nvPr/>
        </p:nvSpPr>
        <p:spPr bwMode="auto">
          <a:xfrm>
            <a:off x="6083300" y="1484313"/>
            <a:ext cx="216058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lang="zh-CN" altLang="en-US" sz="2800">
                <a:solidFill>
                  <a:srgbClr val="000066"/>
                </a:solidFill>
                <a:latin typeface="+mn-ea"/>
              </a:rPr>
              <a:t>真值表</a:t>
            </a:r>
          </a:p>
        </p:txBody>
      </p:sp>
      <p:grpSp>
        <p:nvGrpSpPr>
          <p:cNvPr id="374872" name="Group 88"/>
          <p:cNvGrpSpPr>
            <a:grpSpLocks/>
          </p:cNvGrpSpPr>
          <p:nvPr/>
        </p:nvGrpSpPr>
        <p:grpSpPr bwMode="auto">
          <a:xfrm>
            <a:off x="4859338" y="2152650"/>
            <a:ext cx="3816350" cy="4013200"/>
            <a:chOff x="3061" y="1356"/>
            <a:chExt cx="2404" cy="2528"/>
          </a:xfrm>
        </p:grpSpPr>
        <p:sp>
          <p:nvSpPr>
            <p:cNvPr id="374873" name="Rectangle 89"/>
            <p:cNvSpPr>
              <a:spLocks noChangeArrowheads="1"/>
            </p:cNvSpPr>
            <p:nvPr/>
          </p:nvSpPr>
          <p:spPr bwMode="auto">
            <a:xfrm>
              <a:off x="5065" y="3554"/>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74" name="Rectangle 90"/>
            <p:cNvSpPr>
              <a:spLocks noChangeArrowheads="1"/>
            </p:cNvSpPr>
            <p:nvPr/>
          </p:nvSpPr>
          <p:spPr bwMode="auto">
            <a:xfrm>
              <a:off x="4647" y="3554"/>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75" name="Rectangle 91"/>
            <p:cNvSpPr>
              <a:spLocks noChangeArrowheads="1"/>
            </p:cNvSpPr>
            <p:nvPr/>
          </p:nvSpPr>
          <p:spPr bwMode="auto">
            <a:xfrm>
              <a:off x="4263" y="3554"/>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76" name="Rectangle 92"/>
            <p:cNvSpPr>
              <a:spLocks noChangeArrowheads="1"/>
            </p:cNvSpPr>
            <p:nvPr/>
          </p:nvSpPr>
          <p:spPr bwMode="auto">
            <a:xfrm>
              <a:off x="3862" y="3554"/>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77" name="Rectangle 93"/>
            <p:cNvSpPr>
              <a:spLocks noChangeArrowheads="1"/>
            </p:cNvSpPr>
            <p:nvPr/>
          </p:nvSpPr>
          <p:spPr bwMode="auto">
            <a:xfrm>
              <a:off x="3447" y="3554"/>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78" name="Rectangle 94"/>
            <p:cNvSpPr>
              <a:spLocks noChangeArrowheads="1"/>
            </p:cNvSpPr>
            <p:nvPr/>
          </p:nvSpPr>
          <p:spPr bwMode="auto">
            <a:xfrm>
              <a:off x="3061" y="3554"/>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79" name="Rectangle 95"/>
            <p:cNvSpPr>
              <a:spLocks noChangeArrowheads="1"/>
            </p:cNvSpPr>
            <p:nvPr/>
          </p:nvSpPr>
          <p:spPr bwMode="auto">
            <a:xfrm>
              <a:off x="5065" y="3286"/>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0" name="Rectangle 96"/>
            <p:cNvSpPr>
              <a:spLocks noChangeArrowheads="1"/>
            </p:cNvSpPr>
            <p:nvPr/>
          </p:nvSpPr>
          <p:spPr bwMode="auto">
            <a:xfrm>
              <a:off x="4647" y="3286"/>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1" name="Rectangle 97"/>
            <p:cNvSpPr>
              <a:spLocks noChangeArrowheads="1"/>
            </p:cNvSpPr>
            <p:nvPr/>
          </p:nvSpPr>
          <p:spPr bwMode="auto">
            <a:xfrm>
              <a:off x="4263" y="3286"/>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2" name="Rectangle 98"/>
            <p:cNvSpPr>
              <a:spLocks noChangeArrowheads="1"/>
            </p:cNvSpPr>
            <p:nvPr/>
          </p:nvSpPr>
          <p:spPr bwMode="auto">
            <a:xfrm>
              <a:off x="3862" y="3286"/>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883" name="Rectangle 99"/>
            <p:cNvSpPr>
              <a:spLocks noChangeArrowheads="1"/>
            </p:cNvSpPr>
            <p:nvPr/>
          </p:nvSpPr>
          <p:spPr bwMode="auto">
            <a:xfrm>
              <a:off x="3447" y="3286"/>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84" name="Rectangle 100"/>
            <p:cNvSpPr>
              <a:spLocks noChangeArrowheads="1"/>
            </p:cNvSpPr>
            <p:nvPr/>
          </p:nvSpPr>
          <p:spPr bwMode="auto">
            <a:xfrm>
              <a:off x="3061" y="3286"/>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85" name="Rectangle 101"/>
            <p:cNvSpPr>
              <a:spLocks noChangeArrowheads="1"/>
            </p:cNvSpPr>
            <p:nvPr/>
          </p:nvSpPr>
          <p:spPr bwMode="auto">
            <a:xfrm>
              <a:off x="5065" y="3018"/>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6" name="Rectangle 102"/>
            <p:cNvSpPr>
              <a:spLocks noChangeArrowheads="1"/>
            </p:cNvSpPr>
            <p:nvPr/>
          </p:nvSpPr>
          <p:spPr bwMode="auto">
            <a:xfrm>
              <a:off x="4647" y="3018"/>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7" name="Rectangle 103"/>
            <p:cNvSpPr>
              <a:spLocks noChangeArrowheads="1"/>
            </p:cNvSpPr>
            <p:nvPr/>
          </p:nvSpPr>
          <p:spPr bwMode="auto">
            <a:xfrm>
              <a:off x="4263" y="3018"/>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88" name="Rectangle 104"/>
            <p:cNvSpPr>
              <a:spLocks noChangeArrowheads="1"/>
            </p:cNvSpPr>
            <p:nvPr/>
          </p:nvSpPr>
          <p:spPr bwMode="auto">
            <a:xfrm>
              <a:off x="3862" y="3018"/>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89" name="Rectangle 105"/>
            <p:cNvSpPr>
              <a:spLocks noChangeArrowheads="1"/>
            </p:cNvSpPr>
            <p:nvPr/>
          </p:nvSpPr>
          <p:spPr bwMode="auto">
            <a:xfrm>
              <a:off x="3447" y="3018"/>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890" name="Rectangle 106"/>
            <p:cNvSpPr>
              <a:spLocks noChangeArrowheads="1"/>
            </p:cNvSpPr>
            <p:nvPr/>
          </p:nvSpPr>
          <p:spPr bwMode="auto">
            <a:xfrm>
              <a:off x="3061" y="3018"/>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91" name="Rectangle 107"/>
            <p:cNvSpPr>
              <a:spLocks noChangeArrowheads="1"/>
            </p:cNvSpPr>
            <p:nvPr/>
          </p:nvSpPr>
          <p:spPr bwMode="auto">
            <a:xfrm>
              <a:off x="5065" y="2750"/>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92" name="Rectangle 108"/>
            <p:cNvSpPr>
              <a:spLocks noChangeArrowheads="1"/>
            </p:cNvSpPr>
            <p:nvPr/>
          </p:nvSpPr>
          <p:spPr bwMode="auto">
            <a:xfrm>
              <a:off x="4647" y="2750"/>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93" name="Rectangle 109"/>
            <p:cNvSpPr>
              <a:spLocks noChangeArrowheads="1"/>
            </p:cNvSpPr>
            <p:nvPr/>
          </p:nvSpPr>
          <p:spPr bwMode="auto">
            <a:xfrm>
              <a:off x="4263" y="2750"/>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94" name="Rectangle 110"/>
            <p:cNvSpPr>
              <a:spLocks noChangeArrowheads="1"/>
            </p:cNvSpPr>
            <p:nvPr/>
          </p:nvSpPr>
          <p:spPr bwMode="auto">
            <a:xfrm>
              <a:off x="3862" y="2750"/>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895" name="Rectangle 111"/>
            <p:cNvSpPr>
              <a:spLocks noChangeArrowheads="1"/>
            </p:cNvSpPr>
            <p:nvPr/>
          </p:nvSpPr>
          <p:spPr bwMode="auto">
            <a:xfrm>
              <a:off x="3447" y="2750"/>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896" name="Rectangle 112"/>
            <p:cNvSpPr>
              <a:spLocks noChangeArrowheads="1"/>
            </p:cNvSpPr>
            <p:nvPr/>
          </p:nvSpPr>
          <p:spPr bwMode="auto">
            <a:xfrm>
              <a:off x="3061" y="2750"/>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897" name="Rectangle 113"/>
            <p:cNvSpPr>
              <a:spLocks noChangeArrowheads="1"/>
            </p:cNvSpPr>
            <p:nvPr/>
          </p:nvSpPr>
          <p:spPr bwMode="auto">
            <a:xfrm>
              <a:off x="5065" y="2469"/>
              <a:ext cx="400"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98" name="Rectangle 114"/>
            <p:cNvSpPr>
              <a:spLocks noChangeArrowheads="1"/>
            </p:cNvSpPr>
            <p:nvPr/>
          </p:nvSpPr>
          <p:spPr bwMode="auto">
            <a:xfrm>
              <a:off x="4647" y="2469"/>
              <a:ext cx="418"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899" name="Rectangle 115"/>
            <p:cNvSpPr>
              <a:spLocks noChangeArrowheads="1"/>
            </p:cNvSpPr>
            <p:nvPr/>
          </p:nvSpPr>
          <p:spPr bwMode="auto">
            <a:xfrm>
              <a:off x="4263" y="2469"/>
              <a:ext cx="384"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00" name="Rectangle 116"/>
            <p:cNvSpPr>
              <a:spLocks noChangeArrowheads="1"/>
            </p:cNvSpPr>
            <p:nvPr/>
          </p:nvSpPr>
          <p:spPr bwMode="auto">
            <a:xfrm>
              <a:off x="3862" y="2469"/>
              <a:ext cx="401"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901" name="Rectangle 117"/>
            <p:cNvSpPr>
              <a:spLocks noChangeArrowheads="1"/>
            </p:cNvSpPr>
            <p:nvPr/>
          </p:nvSpPr>
          <p:spPr bwMode="auto">
            <a:xfrm>
              <a:off x="3447" y="2469"/>
              <a:ext cx="415"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902" name="Rectangle 118"/>
            <p:cNvSpPr>
              <a:spLocks noChangeArrowheads="1"/>
            </p:cNvSpPr>
            <p:nvPr/>
          </p:nvSpPr>
          <p:spPr bwMode="auto">
            <a:xfrm>
              <a:off x="3061" y="2469"/>
              <a:ext cx="386" cy="2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03" name="Rectangle 119"/>
            <p:cNvSpPr>
              <a:spLocks noChangeArrowheads="1"/>
            </p:cNvSpPr>
            <p:nvPr/>
          </p:nvSpPr>
          <p:spPr bwMode="auto">
            <a:xfrm>
              <a:off x="5065" y="2201"/>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04" name="Rectangle 120"/>
            <p:cNvSpPr>
              <a:spLocks noChangeArrowheads="1"/>
            </p:cNvSpPr>
            <p:nvPr/>
          </p:nvSpPr>
          <p:spPr bwMode="auto">
            <a:xfrm>
              <a:off x="4647" y="2201"/>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05" name="Rectangle 121"/>
            <p:cNvSpPr>
              <a:spLocks noChangeArrowheads="1"/>
            </p:cNvSpPr>
            <p:nvPr/>
          </p:nvSpPr>
          <p:spPr bwMode="auto">
            <a:xfrm>
              <a:off x="4263" y="2201"/>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06" name="Rectangle 122"/>
            <p:cNvSpPr>
              <a:spLocks noChangeArrowheads="1"/>
            </p:cNvSpPr>
            <p:nvPr/>
          </p:nvSpPr>
          <p:spPr bwMode="auto">
            <a:xfrm>
              <a:off x="3862" y="2201"/>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07" name="Rectangle 123"/>
            <p:cNvSpPr>
              <a:spLocks noChangeArrowheads="1"/>
            </p:cNvSpPr>
            <p:nvPr/>
          </p:nvSpPr>
          <p:spPr bwMode="auto">
            <a:xfrm>
              <a:off x="3447" y="2201"/>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908" name="Rectangle 124"/>
            <p:cNvSpPr>
              <a:spLocks noChangeArrowheads="1"/>
            </p:cNvSpPr>
            <p:nvPr/>
          </p:nvSpPr>
          <p:spPr bwMode="auto">
            <a:xfrm>
              <a:off x="3061" y="2201"/>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09" name="Rectangle 125"/>
            <p:cNvSpPr>
              <a:spLocks noChangeArrowheads="1"/>
            </p:cNvSpPr>
            <p:nvPr/>
          </p:nvSpPr>
          <p:spPr bwMode="auto">
            <a:xfrm>
              <a:off x="5065" y="1933"/>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0" name="Rectangle 126"/>
            <p:cNvSpPr>
              <a:spLocks noChangeArrowheads="1"/>
            </p:cNvSpPr>
            <p:nvPr/>
          </p:nvSpPr>
          <p:spPr bwMode="auto">
            <a:xfrm>
              <a:off x="4647" y="1933"/>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1" name="Rectangle 127"/>
            <p:cNvSpPr>
              <a:spLocks noChangeArrowheads="1"/>
            </p:cNvSpPr>
            <p:nvPr/>
          </p:nvSpPr>
          <p:spPr bwMode="auto">
            <a:xfrm>
              <a:off x="4263" y="1933"/>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2" name="Rectangle 128"/>
            <p:cNvSpPr>
              <a:spLocks noChangeArrowheads="1"/>
            </p:cNvSpPr>
            <p:nvPr/>
          </p:nvSpPr>
          <p:spPr bwMode="auto">
            <a:xfrm>
              <a:off x="3862" y="1933"/>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1</a:t>
              </a:r>
            </a:p>
          </p:txBody>
        </p:sp>
        <p:sp>
          <p:nvSpPr>
            <p:cNvPr id="374913" name="Rectangle 129"/>
            <p:cNvSpPr>
              <a:spLocks noChangeArrowheads="1"/>
            </p:cNvSpPr>
            <p:nvPr/>
          </p:nvSpPr>
          <p:spPr bwMode="auto">
            <a:xfrm>
              <a:off x="3447" y="1933"/>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14" name="Rectangle 130"/>
            <p:cNvSpPr>
              <a:spLocks noChangeArrowheads="1"/>
            </p:cNvSpPr>
            <p:nvPr/>
          </p:nvSpPr>
          <p:spPr bwMode="auto">
            <a:xfrm>
              <a:off x="3061" y="1933"/>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15" name="Rectangle 131"/>
            <p:cNvSpPr>
              <a:spLocks noChangeArrowheads="1"/>
            </p:cNvSpPr>
            <p:nvPr/>
          </p:nvSpPr>
          <p:spPr bwMode="auto">
            <a:xfrm>
              <a:off x="5065" y="1624"/>
              <a:ext cx="400"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6" name="Rectangle 132"/>
            <p:cNvSpPr>
              <a:spLocks noChangeArrowheads="1"/>
            </p:cNvSpPr>
            <p:nvPr/>
          </p:nvSpPr>
          <p:spPr bwMode="auto">
            <a:xfrm>
              <a:off x="4647" y="1624"/>
              <a:ext cx="418"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7" name="Rectangle 133"/>
            <p:cNvSpPr>
              <a:spLocks noChangeArrowheads="1"/>
            </p:cNvSpPr>
            <p:nvPr/>
          </p:nvSpPr>
          <p:spPr bwMode="auto">
            <a:xfrm>
              <a:off x="4263" y="1624"/>
              <a:ext cx="384"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endParaRPr lang="en-GB" altLang="zh-CN" sz="2200">
                <a:solidFill>
                  <a:srgbClr val="000066"/>
                </a:solidFill>
                <a:latin typeface="Times New Roman" panose="02020603050405020304" pitchFamily="18" charset="0"/>
              </a:endParaRPr>
            </a:p>
          </p:txBody>
        </p:sp>
        <p:sp>
          <p:nvSpPr>
            <p:cNvPr id="374918" name="Rectangle 134"/>
            <p:cNvSpPr>
              <a:spLocks noChangeArrowheads="1"/>
            </p:cNvSpPr>
            <p:nvPr/>
          </p:nvSpPr>
          <p:spPr bwMode="auto">
            <a:xfrm>
              <a:off x="3862" y="1624"/>
              <a:ext cx="401"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19" name="Rectangle 135"/>
            <p:cNvSpPr>
              <a:spLocks noChangeArrowheads="1"/>
            </p:cNvSpPr>
            <p:nvPr/>
          </p:nvSpPr>
          <p:spPr bwMode="auto">
            <a:xfrm>
              <a:off x="3447" y="1624"/>
              <a:ext cx="415"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20" name="Rectangle 136"/>
            <p:cNvSpPr>
              <a:spLocks noChangeArrowheads="1"/>
            </p:cNvSpPr>
            <p:nvPr/>
          </p:nvSpPr>
          <p:spPr bwMode="auto">
            <a:xfrm>
              <a:off x="3061" y="1624"/>
              <a:ext cx="386" cy="3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a:solidFill>
                    <a:srgbClr val="000066"/>
                  </a:solidFill>
                  <a:latin typeface="Times New Roman" panose="02020603050405020304" pitchFamily="18" charset="0"/>
                  <a:ea typeface="宋体" panose="02010600030101010101" pitchFamily="2" charset="-122"/>
                </a:rPr>
                <a:t>  0</a:t>
              </a:r>
            </a:p>
          </p:txBody>
        </p:sp>
        <p:sp>
          <p:nvSpPr>
            <p:cNvPr id="374921" name="Rectangle 137"/>
            <p:cNvSpPr>
              <a:spLocks noChangeArrowheads="1"/>
            </p:cNvSpPr>
            <p:nvPr/>
          </p:nvSpPr>
          <p:spPr bwMode="auto">
            <a:xfrm>
              <a:off x="5065" y="1356"/>
              <a:ext cx="400"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Z</a:t>
              </a:r>
            </a:p>
          </p:txBody>
        </p:sp>
        <p:sp>
          <p:nvSpPr>
            <p:cNvPr id="374922" name="Rectangle 138"/>
            <p:cNvSpPr>
              <a:spLocks noChangeArrowheads="1"/>
            </p:cNvSpPr>
            <p:nvPr/>
          </p:nvSpPr>
          <p:spPr bwMode="auto">
            <a:xfrm>
              <a:off x="4647" y="1356"/>
              <a:ext cx="418"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Y</a:t>
              </a:r>
            </a:p>
          </p:txBody>
        </p:sp>
        <p:sp>
          <p:nvSpPr>
            <p:cNvPr id="374923" name="Rectangle 139"/>
            <p:cNvSpPr>
              <a:spLocks noChangeArrowheads="1"/>
            </p:cNvSpPr>
            <p:nvPr/>
          </p:nvSpPr>
          <p:spPr bwMode="auto">
            <a:xfrm>
              <a:off x="4263" y="1356"/>
              <a:ext cx="384"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X</a:t>
              </a:r>
            </a:p>
          </p:txBody>
        </p:sp>
        <p:sp>
          <p:nvSpPr>
            <p:cNvPr id="374924" name="Rectangle 140"/>
            <p:cNvSpPr>
              <a:spLocks noChangeArrowheads="1"/>
            </p:cNvSpPr>
            <p:nvPr/>
          </p:nvSpPr>
          <p:spPr bwMode="auto">
            <a:xfrm>
              <a:off x="3862" y="1356"/>
              <a:ext cx="401"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C</a:t>
              </a:r>
            </a:p>
          </p:txBody>
        </p:sp>
        <p:sp>
          <p:nvSpPr>
            <p:cNvPr id="374925" name="Rectangle 141"/>
            <p:cNvSpPr>
              <a:spLocks noChangeArrowheads="1"/>
            </p:cNvSpPr>
            <p:nvPr/>
          </p:nvSpPr>
          <p:spPr bwMode="auto">
            <a:xfrm>
              <a:off x="3447" y="1356"/>
              <a:ext cx="415"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B</a:t>
              </a:r>
            </a:p>
          </p:txBody>
        </p:sp>
        <p:sp>
          <p:nvSpPr>
            <p:cNvPr id="374926" name="Rectangle 142"/>
            <p:cNvSpPr>
              <a:spLocks noChangeArrowheads="1"/>
            </p:cNvSpPr>
            <p:nvPr/>
          </p:nvSpPr>
          <p:spPr bwMode="auto">
            <a:xfrm>
              <a:off x="3061" y="1356"/>
              <a:ext cx="386" cy="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indent="142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indent="-4763"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indent="-65088"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indent="-1333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indent="-1333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a:buFont typeface="Wingdings" panose="05000000000000000000" pitchFamily="2" charset="2"/>
                <a:buNone/>
              </a:pPr>
              <a:r>
                <a:rPr lang="en-US" altLang="zh-CN" sz="2200" i="1">
                  <a:solidFill>
                    <a:srgbClr val="000066"/>
                  </a:solidFill>
                  <a:latin typeface="Times New Roman" panose="02020603050405020304" pitchFamily="18" charset="0"/>
                  <a:ea typeface="宋体" panose="02010600030101010101" pitchFamily="2" charset="-122"/>
                </a:rPr>
                <a:t>  A</a:t>
              </a:r>
            </a:p>
          </p:txBody>
        </p:sp>
        <p:sp>
          <p:nvSpPr>
            <p:cNvPr id="374927" name="Line 143"/>
            <p:cNvSpPr>
              <a:spLocks noChangeShapeType="1"/>
            </p:cNvSpPr>
            <p:nvPr/>
          </p:nvSpPr>
          <p:spPr bwMode="auto">
            <a:xfrm>
              <a:off x="3061" y="1356"/>
              <a:ext cx="2404"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28" name="Line 144"/>
            <p:cNvSpPr>
              <a:spLocks noChangeShapeType="1"/>
            </p:cNvSpPr>
            <p:nvPr/>
          </p:nvSpPr>
          <p:spPr bwMode="auto">
            <a:xfrm>
              <a:off x="3061" y="1624"/>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29" name="Line 145"/>
            <p:cNvSpPr>
              <a:spLocks noChangeShapeType="1"/>
            </p:cNvSpPr>
            <p:nvPr/>
          </p:nvSpPr>
          <p:spPr bwMode="auto">
            <a:xfrm>
              <a:off x="3061" y="1933"/>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0" name="Line 146"/>
            <p:cNvSpPr>
              <a:spLocks noChangeShapeType="1"/>
            </p:cNvSpPr>
            <p:nvPr/>
          </p:nvSpPr>
          <p:spPr bwMode="auto">
            <a:xfrm>
              <a:off x="3061" y="2201"/>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1" name="Line 147"/>
            <p:cNvSpPr>
              <a:spLocks noChangeShapeType="1"/>
            </p:cNvSpPr>
            <p:nvPr/>
          </p:nvSpPr>
          <p:spPr bwMode="auto">
            <a:xfrm>
              <a:off x="3061" y="2469"/>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2" name="Line 148"/>
            <p:cNvSpPr>
              <a:spLocks noChangeShapeType="1"/>
            </p:cNvSpPr>
            <p:nvPr/>
          </p:nvSpPr>
          <p:spPr bwMode="auto">
            <a:xfrm>
              <a:off x="3061" y="2750"/>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3" name="Line 149"/>
            <p:cNvSpPr>
              <a:spLocks noChangeShapeType="1"/>
            </p:cNvSpPr>
            <p:nvPr/>
          </p:nvSpPr>
          <p:spPr bwMode="auto">
            <a:xfrm>
              <a:off x="3061" y="3018"/>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4" name="Line 150"/>
            <p:cNvSpPr>
              <a:spLocks noChangeShapeType="1"/>
            </p:cNvSpPr>
            <p:nvPr/>
          </p:nvSpPr>
          <p:spPr bwMode="auto">
            <a:xfrm>
              <a:off x="3061" y="3286"/>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5" name="Line 151"/>
            <p:cNvSpPr>
              <a:spLocks noChangeShapeType="1"/>
            </p:cNvSpPr>
            <p:nvPr/>
          </p:nvSpPr>
          <p:spPr bwMode="auto">
            <a:xfrm>
              <a:off x="3061" y="3554"/>
              <a:ext cx="240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6" name="Line 152"/>
            <p:cNvSpPr>
              <a:spLocks noChangeShapeType="1"/>
            </p:cNvSpPr>
            <p:nvPr/>
          </p:nvSpPr>
          <p:spPr bwMode="auto">
            <a:xfrm>
              <a:off x="3061" y="3822"/>
              <a:ext cx="2404" cy="0"/>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7" name="Line 153"/>
            <p:cNvSpPr>
              <a:spLocks noChangeShapeType="1"/>
            </p:cNvSpPr>
            <p:nvPr/>
          </p:nvSpPr>
          <p:spPr bwMode="auto">
            <a:xfrm>
              <a:off x="3061" y="1356"/>
              <a:ext cx="0" cy="2466"/>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8" name="Line 154"/>
            <p:cNvSpPr>
              <a:spLocks noChangeShapeType="1"/>
            </p:cNvSpPr>
            <p:nvPr/>
          </p:nvSpPr>
          <p:spPr bwMode="auto">
            <a:xfrm>
              <a:off x="3447"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39" name="Line 155"/>
            <p:cNvSpPr>
              <a:spLocks noChangeShapeType="1"/>
            </p:cNvSpPr>
            <p:nvPr/>
          </p:nvSpPr>
          <p:spPr bwMode="auto">
            <a:xfrm>
              <a:off x="3862"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40" name="Line 156"/>
            <p:cNvSpPr>
              <a:spLocks noChangeShapeType="1"/>
            </p:cNvSpPr>
            <p:nvPr/>
          </p:nvSpPr>
          <p:spPr bwMode="auto">
            <a:xfrm>
              <a:off x="4263"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41" name="Line 157"/>
            <p:cNvSpPr>
              <a:spLocks noChangeShapeType="1"/>
            </p:cNvSpPr>
            <p:nvPr/>
          </p:nvSpPr>
          <p:spPr bwMode="auto">
            <a:xfrm>
              <a:off x="4647"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42" name="Line 158"/>
            <p:cNvSpPr>
              <a:spLocks noChangeShapeType="1"/>
            </p:cNvSpPr>
            <p:nvPr/>
          </p:nvSpPr>
          <p:spPr bwMode="auto">
            <a:xfrm>
              <a:off x="5065" y="1356"/>
              <a:ext cx="0" cy="2466"/>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43" name="Line 159"/>
            <p:cNvSpPr>
              <a:spLocks noChangeShapeType="1"/>
            </p:cNvSpPr>
            <p:nvPr/>
          </p:nvSpPr>
          <p:spPr bwMode="auto">
            <a:xfrm>
              <a:off x="5465" y="1356"/>
              <a:ext cx="0" cy="2466"/>
            </a:xfrm>
            <a:prstGeom prst="line">
              <a:avLst/>
            </a:prstGeom>
            <a:noFill/>
            <a:ln w="28575" cap="sq">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74944" name="Rectangle 160"/>
            <p:cNvSpPr>
              <a:spLocks noChangeArrowheads="1"/>
            </p:cNvSpPr>
            <p:nvPr/>
          </p:nvSpPr>
          <p:spPr bwMode="auto">
            <a:xfrm>
              <a:off x="4376" y="166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45" name="Rectangle 161"/>
            <p:cNvSpPr>
              <a:spLocks noChangeArrowheads="1"/>
            </p:cNvSpPr>
            <p:nvPr/>
          </p:nvSpPr>
          <p:spPr bwMode="auto">
            <a:xfrm>
              <a:off x="4376" y="193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46" name="Rectangle 162"/>
            <p:cNvSpPr>
              <a:spLocks noChangeArrowheads="1"/>
            </p:cNvSpPr>
            <p:nvPr/>
          </p:nvSpPr>
          <p:spPr bwMode="auto">
            <a:xfrm>
              <a:off x="4376" y="220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47" name="Rectangle 163"/>
            <p:cNvSpPr>
              <a:spLocks noChangeArrowheads="1"/>
            </p:cNvSpPr>
            <p:nvPr/>
          </p:nvSpPr>
          <p:spPr bwMode="auto">
            <a:xfrm>
              <a:off x="4376" y="246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48" name="Rectangle 164"/>
            <p:cNvSpPr>
              <a:spLocks noChangeArrowheads="1"/>
            </p:cNvSpPr>
            <p:nvPr/>
          </p:nvSpPr>
          <p:spPr bwMode="auto">
            <a:xfrm>
              <a:off x="4376" y="275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49" name="Rectangle 165"/>
            <p:cNvSpPr>
              <a:spLocks noChangeArrowheads="1"/>
            </p:cNvSpPr>
            <p:nvPr/>
          </p:nvSpPr>
          <p:spPr bwMode="auto">
            <a:xfrm>
              <a:off x="4376" y="302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0" name="Rectangle 166"/>
            <p:cNvSpPr>
              <a:spLocks noChangeArrowheads="1"/>
            </p:cNvSpPr>
            <p:nvPr/>
          </p:nvSpPr>
          <p:spPr bwMode="auto">
            <a:xfrm>
              <a:off x="4376" y="3294"/>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1" name="Rectangle 167"/>
            <p:cNvSpPr>
              <a:spLocks noChangeArrowheads="1"/>
            </p:cNvSpPr>
            <p:nvPr/>
          </p:nvSpPr>
          <p:spPr bwMode="auto">
            <a:xfrm>
              <a:off x="4376" y="356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2" name="Rectangle 168"/>
            <p:cNvSpPr>
              <a:spLocks noChangeArrowheads="1"/>
            </p:cNvSpPr>
            <p:nvPr/>
          </p:nvSpPr>
          <p:spPr bwMode="auto">
            <a:xfrm>
              <a:off x="4739" y="166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53" name="Rectangle 169"/>
            <p:cNvSpPr>
              <a:spLocks noChangeArrowheads="1"/>
            </p:cNvSpPr>
            <p:nvPr/>
          </p:nvSpPr>
          <p:spPr bwMode="auto">
            <a:xfrm>
              <a:off x="4739" y="193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54" name="Rectangle 170"/>
            <p:cNvSpPr>
              <a:spLocks noChangeArrowheads="1"/>
            </p:cNvSpPr>
            <p:nvPr/>
          </p:nvSpPr>
          <p:spPr bwMode="auto">
            <a:xfrm>
              <a:off x="4739" y="223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5" name="Rectangle 171"/>
            <p:cNvSpPr>
              <a:spLocks noChangeArrowheads="1"/>
            </p:cNvSpPr>
            <p:nvPr/>
          </p:nvSpPr>
          <p:spPr bwMode="auto">
            <a:xfrm>
              <a:off x="4739" y="250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6" name="Rectangle 172"/>
            <p:cNvSpPr>
              <a:spLocks noChangeArrowheads="1"/>
            </p:cNvSpPr>
            <p:nvPr/>
          </p:nvSpPr>
          <p:spPr bwMode="auto">
            <a:xfrm>
              <a:off x="4739" y="2780"/>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7" name="Rectangle 173"/>
            <p:cNvSpPr>
              <a:spLocks noChangeArrowheads="1"/>
            </p:cNvSpPr>
            <p:nvPr/>
          </p:nvSpPr>
          <p:spPr bwMode="auto">
            <a:xfrm>
              <a:off x="4739" y="3052"/>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58" name="Rectangle 174"/>
            <p:cNvSpPr>
              <a:spLocks noChangeArrowheads="1"/>
            </p:cNvSpPr>
            <p:nvPr/>
          </p:nvSpPr>
          <p:spPr bwMode="auto">
            <a:xfrm>
              <a:off x="4739" y="3308"/>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59" name="Rectangle 175"/>
            <p:cNvSpPr>
              <a:spLocks noChangeArrowheads="1"/>
            </p:cNvSpPr>
            <p:nvPr/>
          </p:nvSpPr>
          <p:spPr bwMode="auto">
            <a:xfrm>
              <a:off x="4739" y="3596"/>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60" name="Rectangle 176"/>
            <p:cNvSpPr>
              <a:spLocks noChangeArrowheads="1"/>
            </p:cNvSpPr>
            <p:nvPr/>
          </p:nvSpPr>
          <p:spPr bwMode="auto">
            <a:xfrm>
              <a:off x="5193" y="1661"/>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61" name="Rectangle 177"/>
            <p:cNvSpPr>
              <a:spLocks noChangeArrowheads="1"/>
            </p:cNvSpPr>
            <p:nvPr/>
          </p:nvSpPr>
          <p:spPr bwMode="auto">
            <a:xfrm>
              <a:off x="5193" y="193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62" name="Rectangle 178"/>
            <p:cNvSpPr>
              <a:spLocks noChangeArrowheads="1"/>
            </p:cNvSpPr>
            <p:nvPr/>
          </p:nvSpPr>
          <p:spPr bwMode="auto">
            <a:xfrm>
              <a:off x="5193" y="220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63" name="Rectangle 179"/>
            <p:cNvSpPr>
              <a:spLocks noChangeArrowheads="1"/>
            </p:cNvSpPr>
            <p:nvPr/>
          </p:nvSpPr>
          <p:spPr bwMode="auto">
            <a:xfrm>
              <a:off x="5193" y="252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64" name="Rectangle 180"/>
            <p:cNvSpPr>
              <a:spLocks noChangeArrowheads="1"/>
            </p:cNvSpPr>
            <p:nvPr/>
          </p:nvSpPr>
          <p:spPr bwMode="auto">
            <a:xfrm>
              <a:off x="5193" y="279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65" name="Rectangle 181"/>
            <p:cNvSpPr>
              <a:spLocks noChangeArrowheads="1"/>
            </p:cNvSpPr>
            <p:nvPr/>
          </p:nvSpPr>
          <p:spPr bwMode="auto">
            <a:xfrm>
              <a:off x="5193" y="3067"/>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sp>
          <p:nvSpPr>
            <p:cNvPr id="374966" name="Rectangle 182"/>
            <p:cNvSpPr>
              <a:spLocks noChangeArrowheads="1"/>
            </p:cNvSpPr>
            <p:nvPr/>
          </p:nvSpPr>
          <p:spPr bwMode="auto">
            <a:xfrm>
              <a:off x="5193" y="3293"/>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1</a:t>
              </a:r>
            </a:p>
          </p:txBody>
        </p:sp>
        <p:sp>
          <p:nvSpPr>
            <p:cNvPr id="374967" name="Rectangle 183"/>
            <p:cNvSpPr>
              <a:spLocks noChangeArrowheads="1"/>
            </p:cNvSpPr>
            <p:nvPr/>
          </p:nvSpPr>
          <p:spPr bwMode="auto">
            <a:xfrm>
              <a:off x="5193" y="3595"/>
              <a:ext cx="2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en-US" altLang="zh-CN" sz="2400">
                  <a:solidFill>
                    <a:srgbClr val="000066"/>
                  </a:solidFill>
                  <a:latin typeface="Times New Roman" panose="02020603050405020304" pitchFamily="18" charset="0"/>
                </a:rPr>
                <a:t>0</a:t>
              </a:r>
            </a:p>
          </p:txBody>
        </p:sp>
      </p:grpSp>
      <p:sp>
        <p:nvSpPr>
          <p:cNvPr id="2" name="标题 1">
            <a:extLst>
              <a:ext uri="{FF2B5EF4-FFF2-40B4-BE49-F238E27FC236}">
                <a16:creationId xmlns:a16="http://schemas.microsoft.com/office/drawing/2014/main" id="{718DF3E3-374B-468C-B539-32510A5DC716}"/>
              </a:ext>
            </a:extLst>
          </p:cNvPr>
          <p:cNvSpPr>
            <a:spLocks noGrp="1"/>
          </p:cNvSpPr>
          <p:nvPr>
            <p:ph type="title"/>
          </p:nvPr>
        </p:nvSpPr>
        <p:spPr>
          <a:xfrm>
            <a:off x="685800" y="484632"/>
            <a:ext cx="7772400" cy="790132"/>
          </a:xfrm>
        </p:spPr>
        <p:txBody>
          <a:bodyPr/>
          <a:lstStyle/>
          <a:p>
            <a:r>
              <a:rPr lang="en-US" altLang="zh-CN" sz="4400" dirty="0">
                <a:solidFill>
                  <a:srgbClr val="000066"/>
                </a:solidFill>
                <a:latin typeface="+mn-ea"/>
                <a:ea typeface="+mn-ea"/>
              </a:rPr>
              <a:t>3</a:t>
            </a:r>
            <a:r>
              <a:rPr lang="zh-CN" altLang="en-US" sz="4400" dirty="0">
                <a:solidFill>
                  <a:srgbClr val="000066"/>
                </a:solidFill>
                <a:latin typeface="+mn-ea"/>
                <a:ea typeface="+mn-ea"/>
              </a:rPr>
              <a:t>、确定电路逻辑功能</a:t>
            </a:r>
            <a:endParaRPr lang="zh-CN" altLang="en-US" dirty="0">
              <a:latin typeface="+mn-ea"/>
              <a:ea typeface="+mn-ea"/>
            </a:endParaRPr>
          </a:p>
        </p:txBody>
      </p:sp>
      <p:sp>
        <p:nvSpPr>
          <p:cNvPr id="102" name="动作按钮: 前进或下一项 101">
            <a:hlinkClick r:id="rId3" action="ppaction://hlinkpres?slideindex=36&amp;slidetitle=1.2　数制" highlightClick="1"/>
            <a:extLst>
              <a:ext uri="{FF2B5EF4-FFF2-40B4-BE49-F238E27FC236}">
                <a16:creationId xmlns:a16="http://schemas.microsoft.com/office/drawing/2014/main" id="{B14C899D-AF15-4B2D-8E98-3043C61D87A5}"/>
              </a:ext>
            </a:extLst>
          </p:cNvPr>
          <p:cNvSpPr/>
          <p:nvPr/>
        </p:nvSpPr>
        <p:spPr>
          <a:xfrm>
            <a:off x="7157149" y="433875"/>
            <a:ext cx="403468" cy="3059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3" name="文本框 102">
            <a:extLst>
              <a:ext uri="{FF2B5EF4-FFF2-40B4-BE49-F238E27FC236}">
                <a16:creationId xmlns:a16="http://schemas.microsoft.com/office/drawing/2014/main" id="{E9FDBCDE-79BD-4C4F-AF25-3807714EF7EC}"/>
              </a:ext>
            </a:extLst>
          </p:cNvPr>
          <p:cNvSpPr txBox="1"/>
          <p:nvPr/>
        </p:nvSpPr>
        <p:spPr>
          <a:xfrm>
            <a:off x="6677078" y="880675"/>
            <a:ext cx="1363610" cy="369332"/>
          </a:xfrm>
          <a:prstGeom prst="rect">
            <a:avLst/>
          </a:prstGeom>
          <a:noFill/>
        </p:spPr>
        <p:txBody>
          <a:bodyPr wrap="square" rtlCol="0">
            <a:spAutoFit/>
          </a:bodyPr>
          <a:lstStyle/>
          <a:p>
            <a:r>
              <a:rPr lang="zh-CN" altLang="en-US" dirty="0"/>
              <a:t>数制与码制</a:t>
            </a:r>
          </a:p>
        </p:txBody>
      </p:sp>
      <p:sp>
        <p:nvSpPr>
          <p:cNvPr id="3" name="灯片编号占位符 2">
            <a:extLst>
              <a:ext uri="{FF2B5EF4-FFF2-40B4-BE49-F238E27FC236}">
                <a16:creationId xmlns:a16="http://schemas.microsoft.com/office/drawing/2014/main" id="{12E7E568-DFC7-482F-982E-07D328393744}"/>
              </a:ext>
            </a:extLst>
          </p:cNvPr>
          <p:cNvSpPr>
            <a:spLocks noGrp="1"/>
          </p:cNvSpPr>
          <p:nvPr>
            <p:ph type="sldNum" sz="quarter" idx="12"/>
          </p:nvPr>
        </p:nvSpPr>
        <p:spPr/>
        <p:txBody>
          <a:bodyPr/>
          <a:lstStyle/>
          <a:p>
            <a:fld id="{4FAB73BC-B049-4115-A692-8D63A059BFB8}" type="slidenum">
              <a:rPr lang="en-US" smtClean="0"/>
              <a:t>12</a:t>
            </a:fld>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74797"/>
                                        </p:tgtEl>
                                        <p:attrNameLst>
                                          <p:attrName>style.visibility</p:attrName>
                                        </p:attrNameLst>
                                      </p:cBhvr>
                                      <p:to>
                                        <p:strVal val="visible"/>
                                      </p:to>
                                    </p:set>
                                    <p:animEffect transition="in" filter="wipe(up)">
                                      <p:cBhvr>
                                        <p:cTn id="7" dur="500"/>
                                        <p:tgtEl>
                                          <p:spTgt spid="3747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797"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76" name="Rectangle 20"/>
          <p:cNvSpPr>
            <a:spLocks noChangeArrowheads="1"/>
          </p:cNvSpPr>
          <p:nvPr/>
        </p:nvSpPr>
        <p:spPr bwMode="auto">
          <a:xfrm>
            <a:off x="466725" y="4355819"/>
            <a:ext cx="7696200" cy="50353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lvl="0" defTabSz="914400" fontAlgn="base">
              <a:lnSpc>
                <a:spcPct val="130000"/>
              </a:lnSpc>
              <a:spcBef>
                <a:spcPct val="0"/>
              </a:spcBef>
              <a:spcAft>
                <a:spcPct val="0"/>
              </a:spcAft>
              <a:defRPr/>
            </a:pPr>
            <a:r>
              <a:rPr kumimoji="0" lang="en-US" altLang="zh-CN" sz="2400" b="1" i="0" u="none" strike="noStrike" kern="1200" cap="none" spc="0" normalizeH="0" baseline="0" noProof="0" dirty="0">
                <a:ln>
                  <a:noFill/>
                </a:ln>
                <a:solidFill>
                  <a:srgbClr val="000066"/>
                </a:solidFill>
                <a:effectLst/>
                <a:uLnTx/>
                <a:uFillTx/>
                <a:latin typeface="+mn-ea"/>
                <a:ea typeface="+mn-ea"/>
              </a:rPr>
              <a:t>1</a:t>
            </a:r>
            <a:r>
              <a:rPr kumimoji="0" lang="zh-CN" altLang="en-US" sz="2400" b="1" i="0" u="none" strike="noStrike" kern="1200" cap="none" spc="0" normalizeH="0" baseline="0" noProof="0" dirty="0">
                <a:ln>
                  <a:noFill/>
                </a:ln>
                <a:solidFill>
                  <a:srgbClr val="000066"/>
                </a:solidFill>
                <a:effectLst/>
                <a:uLnTx/>
                <a:uFillTx/>
                <a:latin typeface="+mn-ea"/>
                <a:ea typeface="+mn-ea"/>
              </a:rPr>
              <a:t>、</a:t>
            </a:r>
            <a:r>
              <a:rPr kumimoji="0" lang="zh-CN" altLang="en-US" b="1" dirty="0">
                <a:solidFill>
                  <a:srgbClr val="000066"/>
                </a:solidFill>
                <a:latin typeface="+mn-ea"/>
                <a:ea typeface="+mn-ea"/>
              </a:rPr>
              <a:t>基于小规模数字集成器件的设计</a:t>
            </a:r>
            <a:endParaRPr kumimoji="0" lang="zh-CN" altLang="en-US" sz="2400" b="1" i="0" u="none" strike="noStrike" kern="1200" cap="none" spc="0" normalizeH="0" baseline="0" noProof="0" dirty="0">
              <a:ln>
                <a:noFill/>
              </a:ln>
              <a:solidFill>
                <a:srgbClr val="000066"/>
              </a:solidFill>
              <a:effectLst/>
              <a:uLnTx/>
              <a:uFillTx/>
              <a:latin typeface="+mn-ea"/>
              <a:ea typeface="+mn-ea"/>
            </a:endParaRPr>
          </a:p>
        </p:txBody>
      </p:sp>
      <p:sp>
        <p:nvSpPr>
          <p:cNvPr id="377877" name="Rectangle 21"/>
          <p:cNvSpPr>
            <a:spLocks noChangeArrowheads="1"/>
          </p:cNvSpPr>
          <p:nvPr/>
        </p:nvSpPr>
        <p:spPr bwMode="auto">
          <a:xfrm>
            <a:off x="466725" y="5177500"/>
            <a:ext cx="4980851"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defTabSz="914400" fontAlgn="base">
              <a:spcBef>
                <a:spcPct val="0"/>
              </a:spcBef>
              <a:spcAft>
                <a:spcPct val="0"/>
              </a:spcAft>
              <a:defRPr/>
            </a:pPr>
            <a:r>
              <a:rPr kumimoji="0" lang="en-US" altLang="zh-CN" sz="2400" b="1" i="0" u="none" strike="noStrike" kern="1200" cap="none" spc="0" normalizeH="0" baseline="0" noProof="0" dirty="0">
                <a:ln>
                  <a:noFill/>
                </a:ln>
                <a:solidFill>
                  <a:srgbClr val="000066"/>
                </a:solidFill>
                <a:effectLst/>
                <a:uLnTx/>
                <a:uFillTx/>
                <a:latin typeface="+mn-ea"/>
                <a:cs typeface="+mn-cs"/>
              </a:rPr>
              <a:t>2</a:t>
            </a:r>
            <a:r>
              <a:rPr kumimoji="0" lang="zh-CN" altLang="en-US" sz="2400" b="1" i="0" u="none" strike="noStrike" kern="1200" cap="none" spc="0" normalizeH="0" baseline="0" noProof="0" dirty="0">
                <a:ln>
                  <a:noFill/>
                </a:ln>
                <a:solidFill>
                  <a:srgbClr val="000066"/>
                </a:solidFill>
                <a:effectLst/>
                <a:uLnTx/>
                <a:uFillTx/>
                <a:latin typeface="+mn-ea"/>
                <a:cs typeface="+mn-cs"/>
              </a:rPr>
              <a:t>、</a:t>
            </a:r>
            <a:r>
              <a:rPr lang="zh-CN" altLang="en-US" sz="2400" b="1" dirty="0">
                <a:solidFill>
                  <a:srgbClr val="000066"/>
                </a:solidFill>
                <a:latin typeface="+mn-ea"/>
              </a:rPr>
              <a:t>基于中规模数字集成器件的设计</a:t>
            </a:r>
          </a:p>
        </p:txBody>
      </p:sp>
      <p:sp>
        <p:nvSpPr>
          <p:cNvPr id="377884" name="Rectangle 28"/>
          <p:cNvSpPr>
            <a:spLocks noChangeArrowheads="1"/>
          </p:cNvSpPr>
          <p:nvPr/>
        </p:nvSpPr>
        <p:spPr bwMode="auto">
          <a:xfrm>
            <a:off x="539750" y="3536025"/>
            <a:ext cx="429797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二、组合逻辑电路的设计方式</a:t>
            </a:r>
            <a:r>
              <a:rPr kumimoji="0" lang="zh-CN" altLang="en-US" sz="2800" b="1" i="0" u="none" strike="noStrike" kern="1200" cap="none" spc="0" normalizeH="0" baseline="0" noProof="0" dirty="0">
                <a:ln>
                  <a:noFill/>
                </a:ln>
                <a:solidFill>
                  <a:srgbClr val="000066"/>
                </a:solidFill>
                <a:effectLst/>
                <a:uLnTx/>
                <a:uFillTx/>
                <a:latin typeface="+mn-ea"/>
                <a:cs typeface="+mn-cs"/>
              </a:rPr>
              <a:t> </a:t>
            </a:r>
          </a:p>
        </p:txBody>
      </p:sp>
      <p:sp>
        <p:nvSpPr>
          <p:cNvPr id="377885" name="Rectangle 29"/>
          <p:cNvSpPr>
            <a:spLocks noChangeArrowheads="1"/>
          </p:cNvSpPr>
          <p:nvPr/>
        </p:nvSpPr>
        <p:spPr bwMode="auto">
          <a:xfrm>
            <a:off x="466725" y="2283056"/>
            <a:ext cx="8214696" cy="1172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60000"/>
              </a:lnSpc>
              <a:spcBef>
                <a:spcPct val="0"/>
              </a:spcBef>
              <a:spcAft>
                <a:spcPct val="0"/>
              </a:spcAft>
              <a:buClrTx/>
              <a:buSzTx/>
              <a:buFontTx/>
              <a:buNone/>
              <a:tabLst>
                <a:tab pos="971550" algn="l"/>
                <a:tab pos="4392613" algn="r"/>
              </a:tabLst>
              <a:defRPr/>
            </a:pPr>
            <a:r>
              <a:rPr kumimoji="0" lang="zh-CN" altLang="en-US" sz="2400" b="1" i="0" u="none" strike="noStrike" kern="1200" cap="none" spc="0" normalizeH="0" baseline="0" noProof="0" dirty="0">
                <a:ln>
                  <a:noFill/>
                </a:ln>
                <a:solidFill>
                  <a:srgbClr val="000066"/>
                </a:solidFill>
                <a:effectLst/>
                <a:uLnTx/>
                <a:uFillTx/>
                <a:latin typeface="+mn-ea"/>
                <a:ea typeface="+mn-ea"/>
                <a:cs typeface="+mn-cs"/>
              </a:rPr>
              <a:t>组合逻辑电路的设计：根据实际逻辑问题，求出所要求逻辑功能的最简单逻辑电路。</a:t>
            </a:r>
          </a:p>
        </p:txBody>
      </p:sp>
      <p:sp>
        <p:nvSpPr>
          <p:cNvPr id="377886" name="Rectangle 30"/>
          <p:cNvSpPr>
            <a:spLocks noGrp="1" noChangeArrowheads="1"/>
          </p:cNvSpPr>
          <p:nvPr/>
        </p:nvSpPr>
        <p:spPr bwMode="auto">
          <a:xfrm>
            <a:off x="755650" y="476250"/>
            <a:ext cx="6515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3200" b="1" i="0" u="none" strike="noStrike" kern="1200" cap="none" spc="0" normalizeH="0" baseline="0" noProof="0" dirty="0">
              <a:ln>
                <a:noFill/>
              </a:ln>
              <a:solidFill>
                <a:srgbClr val="CC0000"/>
              </a:solidFill>
              <a:effectLst/>
              <a:uLnTx/>
              <a:uFillTx/>
              <a:latin typeface="+mn-ea"/>
              <a:cs typeface="+mn-cs"/>
            </a:endParaRPr>
          </a:p>
        </p:txBody>
      </p:sp>
      <p:sp>
        <p:nvSpPr>
          <p:cNvPr id="377887" name="Rectangle 31"/>
          <p:cNvSpPr>
            <a:spLocks noChangeArrowheads="1"/>
          </p:cNvSpPr>
          <p:nvPr/>
        </p:nvSpPr>
        <p:spPr bwMode="auto">
          <a:xfrm>
            <a:off x="539750" y="1880262"/>
            <a:ext cx="6477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4.2.1 </a:t>
            </a:r>
            <a:r>
              <a:rPr kumimoji="0" lang="zh-CN" altLang="en-US" sz="2400" b="1" i="0" u="none" strike="noStrike" kern="1200" cap="none" spc="0" normalizeH="0" baseline="0" noProof="0" dirty="0">
                <a:ln>
                  <a:noFill/>
                </a:ln>
                <a:solidFill>
                  <a:srgbClr val="000066"/>
                </a:solidFill>
                <a:effectLst/>
                <a:uLnTx/>
                <a:uFillTx/>
                <a:latin typeface="+mn-ea"/>
                <a:cs typeface="+mn-cs"/>
              </a:rPr>
              <a:t>组合逻辑电路的设计过程</a:t>
            </a:r>
          </a:p>
        </p:txBody>
      </p:sp>
      <p:sp>
        <p:nvSpPr>
          <p:cNvPr id="2" name="标题 1">
            <a:extLst>
              <a:ext uri="{FF2B5EF4-FFF2-40B4-BE49-F238E27FC236}">
                <a16:creationId xmlns:a16="http://schemas.microsoft.com/office/drawing/2014/main" id="{CBD180EC-0834-4554-8540-412FB1D7801C}"/>
              </a:ext>
            </a:extLst>
          </p:cNvPr>
          <p:cNvSpPr>
            <a:spLocks noGrp="1"/>
          </p:cNvSpPr>
          <p:nvPr>
            <p:ph type="title"/>
          </p:nvPr>
        </p:nvSpPr>
        <p:spPr>
          <a:xfrm>
            <a:off x="685800" y="484632"/>
            <a:ext cx="7772400" cy="807593"/>
          </a:xfrm>
        </p:spPr>
        <p:txBody>
          <a:bodyPr/>
          <a:lstStyle/>
          <a:p>
            <a:r>
              <a:rPr kumimoji="0" lang="en-US" altLang="zh-CN" sz="4400" b="1" i="0" u="none" strike="noStrike" kern="1200" cap="none" spc="0" normalizeH="0" baseline="0" noProof="0" dirty="0">
                <a:ln>
                  <a:noFill/>
                </a:ln>
                <a:solidFill>
                  <a:srgbClr val="CC0000"/>
                </a:solidFill>
                <a:effectLst/>
                <a:uLnTx/>
                <a:uFillTx/>
                <a:latin typeface="+mn-ea"/>
                <a:ea typeface="+mn-ea"/>
                <a:cs typeface="+mn-cs"/>
              </a:rPr>
              <a:t>4.2  </a:t>
            </a:r>
            <a:r>
              <a:rPr kumimoji="0" lang="zh-CN" altLang="en-US" sz="4400" b="1" i="0" u="none" strike="noStrike" kern="1200" cap="none" spc="0" normalizeH="0" baseline="0" noProof="0" dirty="0">
                <a:ln>
                  <a:noFill/>
                </a:ln>
                <a:solidFill>
                  <a:srgbClr val="CC0000"/>
                </a:solidFill>
                <a:effectLst/>
                <a:uLnTx/>
                <a:uFillTx/>
                <a:latin typeface="+mn-ea"/>
                <a:ea typeface="+mn-ea"/>
                <a:cs typeface="+mn-cs"/>
              </a:rPr>
              <a:t>组合逻辑电路的设计</a:t>
            </a:r>
            <a:endParaRPr lang="zh-CN" altLang="en-US" dirty="0">
              <a:latin typeface="+mn-ea"/>
              <a:ea typeface="+mn-ea"/>
            </a:endParaRPr>
          </a:p>
        </p:txBody>
      </p:sp>
      <p:sp>
        <p:nvSpPr>
          <p:cNvPr id="3" name="灯片编号占位符 2">
            <a:extLst>
              <a:ext uri="{FF2B5EF4-FFF2-40B4-BE49-F238E27FC236}">
                <a16:creationId xmlns:a16="http://schemas.microsoft.com/office/drawing/2014/main" id="{7A477E21-48DA-4247-82FA-9DB15E4D7A42}"/>
              </a:ext>
            </a:extLst>
          </p:cNvPr>
          <p:cNvSpPr>
            <a:spLocks noGrp="1"/>
          </p:cNvSpPr>
          <p:nvPr>
            <p:ph type="sldNum" sz="quarter" idx="12"/>
          </p:nvPr>
        </p:nvSpPr>
        <p:spPr/>
        <p:txBody>
          <a:bodyPr/>
          <a:lstStyle/>
          <a:p>
            <a:fld id="{4FAB73BC-B049-4115-A692-8D63A059BFB8}" type="slidenum">
              <a:rPr lang="en-US" smtClean="0"/>
              <a:t>13</a:t>
            </a:fld>
            <a:endParaRPr lang="en-US" dirty="0"/>
          </a:p>
        </p:txBody>
      </p:sp>
      <p:sp>
        <p:nvSpPr>
          <p:cNvPr id="10" name="Rectangle 21">
            <a:extLst>
              <a:ext uri="{FF2B5EF4-FFF2-40B4-BE49-F238E27FC236}">
                <a16:creationId xmlns:a16="http://schemas.microsoft.com/office/drawing/2014/main" id="{FDBF70DB-02B0-4ED1-B658-C34369B2C7F5}"/>
              </a:ext>
            </a:extLst>
          </p:cNvPr>
          <p:cNvSpPr>
            <a:spLocks noChangeArrowheads="1"/>
          </p:cNvSpPr>
          <p:nvPr/>
        </p:nvSpPr>
        <p:spPr bwMode="auto">
          <a:xfrm>
            <a:off x="466725" y="5911703"/>
            <a:ext cx="273023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defTabSz="914400" fontAlgn="base">
              <a:spcBef>
                <a:spcPct val="0"/>
              </a:spcBef>
              <a:spcAft>
                <a:spcPct val="0"/>
              </a:spcAft>
              <a:defRPr/>
            </a:pPr>
            <a:r>
              <a:rPr kumimoji="0" lang="en-US" altLang="zh-CN" sz="2400" b="1" i="0" u="none" strike="noStrike" kern="1200" cap="none" spc="0" normalizeH="0" baseline="0" noProof="0" dirty="0">
                <a:ln>
                  <a:noFill/>
                </a:ln>
                <a:solidFill>
                  <a:srgbClr val="000066"/>
                </a:solidFill>
                <a:effectLst/>
                <a:uLnTx/>
                <a:uFillTx/>
                <a:latin typeface="+mn-ea"/>
                <a:cs typeface="+mn-cs"/>
              </a:rPr>
              <a:t>3</a:t>
            </a:r>
            <a:r>
              <a:rPr kumimoji="0" lang="zh-CN" altLang="en-US" sz="2400" b="1" i="0" u="none" strike="noStrike" kern="1200" cap="none" spc="0" normalizeH="0" baseline="0" noProof="0" dirty="0">
                <a:ln>
                  <a:noFill/>
                </a:ln>
                <a:solidFill>
                  <a:srgbClr val="000066"/>
                </a:solidFill>
                <a:effectLst/>
                <a:uLnTx/>
                <a:uFillTx/>
                <a:latin typeface="+mn-ea"/>
                <a:cs typeface="+mn-cs"/>
              </a:rPr>
              <a:t>、</a:t>
            </a:r>
            <a:r>
              <a:rPr lang="zh-CN" altLang="en-US" sz="2400" b="1" dirty="0">
                <a:solidFill>
                  <a:srgbClr val="000066"/>
                </a:solidFill>
                <a:latin typeface="+mn-ea"/>
              </a:rPr>
              <a:t>基于</a:t>
            </a:r>
            <a:r>
              <a:rPr lang="en-US" altLang="zh-CN" sz="2400" b="1" dirty="0">
                <a:solidFill>
                  <a:srgbClr val="000066"/>
                </a:solidFill>
                <a:latin typeface="+mn-ea"/>
              </a:rPr>
              <a:t>HDL</a:t>
            </a:r>
            <a:r>
              <a:rPr lang="zh-CN" altLang="en-US" sz="2400" b="1" dirty="0">
                <a:solidFill>
                  <a:srgbClr val="000066"/>
                </a:solidFill>
                <a:latin typeface="+mn-ea"/>
              </a:rPr>
              <a:t>的设计</a:t>
            </a:r>
          </a:p>
        </p:txBody>
      </p:sp>
    </p:spTree>
    <p:extLst>
      <p:ext uri="{BB962C8B-B14F-4D97-AF65-F5344CB8AC3E}">
        <p14:creationId xmlns:p14="http://schemas.microsoft.com/office/powerpoint/2010/main" val="3631010633"/>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7885"/>
                                        </p:tgtEl>
                                        <p:attrNameLst>
                                          <p:attrName>style.visibility</p:attrName>
                                        </p:attrNameLst>
                                      </p:cBhvr>
                                      <p:to>
                                        <p:strVal val="visible"/>
                                      </p:to>
                                    </p:set>
                                    <p:animEffect transition="in" filter="strips(downRight)">
                                      <p:cBhvr>
                                        <p:cTn id="7" dur="500"/>
                                        <p:tgtEl>
                                          <p:spTgt spid="3778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7884"/>
                                        </p:tgtEl>
                                        <p:attrNameLst>
                                          <p:attrName>style.visibility</p:attrName>
                                        </p:attrNameLst>
                                      </p:cBhvr>
                                      <p:to>
                                        <p:strVal val="visible"/>
                                      </p:to>
                                    </p:set>
                                    <p:animEffect transition="in" filter="strips(downRight)">
                                      <p:cBhvr>
                                        <p:cTn id="12" dur="500"/>
                                        <p:tgtEl>
                                          <p:spTgt spid="37788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77876"/>
                                        </p:tgtEl>
                                        <p:attrNameLst>
                                          <p:attrName>style.visibility</p:attrName>
                                        </p:attrNameLst>
                                      </p:cBhvr>
                                      <p:to>
                                        <p:strVal val="visible"/>
                                      </p:to>
                                    </p:set>
                                    <p:animEffect transition="in" filter="strips(downRight)">
                                      <p:cBhvr>
                                        <p:cTn id="17" dur="500"/>
                                        <p:tgtEl>
                                          <p:spTgt spid="3778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7877"/>
                                        </p:tgtEl>
                                        <p:attrNameLst>
                                          <p:attrName>style.visibility</p:attrName>
                                        </p:attrNameLst>
                                      </p:cBhvr>
                                      <p:to>
                                        <p:strVal val="visible"/>
                                      </p:to>
                                    </p:set>
                                    <p:animEffect transition="in" filter="strips(downRight)">
                                      <p:cBhvr>
                                        <p:cTn id="22" dur="500"/>
                                        <p:tgtEl>
                                          <p:spTgt spid="377877"/>
                                        </p:tgtEl>
                                      </p:cBhvr>
                                    </p:animEffect>
                                  </p:childTnLst>
                                </p:cTn>
                              </p:par>
                            </p:childTnLst>
                          </p:cTn>
                        </p:par>
                      </p:childTnLst>
                    </p:cTn>
                  </p:par>
                  <p:par>
                    <p:cTn id="23" fill="hold">
                      <p:stCondLst>
                        <p:cond delay="indefinite"/>
                      </p:stCondLst>
                      <p:childTnLst>
                        <p:par>
                          <p:cTn id="24" fill="hold">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strips(downRight)">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autoUpdateAnimBg="0"/>
      <p:bldP spid="377877" grpId="0" autoUpdateAnimBg="0"/>
      <p:bldP spid="377884" grpId="0"/>
      <p:bldP spid="377885" grpId="0" autoUpdateAnimBg="0"/>
      <p:bldP spid="10"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76" name="Rectangle 20"/>
          <p:cNvSpPr>
            <a:spLocks noChangeArrowheads="1"/>
          </p:cNvSpPr>
          <p:nvPr/>
        </p:nvSpPr>
        <p:spPr bwMode="auto">
          <a:xfrm>
            <a:off x="466725" y="2054381"/>
            <a:ext cx="7696200" cy="978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en-US" altLang="zh-CN" sz="2400" b="1" i="0" u="none" strike="noStrike" kern="1200" cap="none" spc="0" normalizeH="0" baseline="0" noProof="0" dirty="0">
                <a:ln>
                  <a:noFill/>
                </a:ln>
                <a:solidFill>
                  <a:srgbClr val="000066"/>
                </a:solidFill>
                <a:effectLst/>
                <a:uLnTx/>
                <a:uFillTx/>
                <a:latin typeface="+mn-ea"/>
                <a:ea typeface="+mn-ea"/>
                <a:cs typeface="+mn-cs"/>
              </a:rPr>
              <a:t>1</a:t>
            </a:r>
            <a:r>
              <a:rPr kumimoji="0" lang="zh-CN" altLang="en-US" sz="2400" b="1" i="0" u="none" strike="noStrike" kern="1200" cap="none" spc="0" normalizeH="0" baseline="0" noProof="0" dirty="0">
                <a:ln>
                  <a:noFill/>
                </a:ln>
                <a:solidFill>
                  <a:srgbClr val="000066"/>
                </a:solidFill>
                <a:effectLst/>
                <a:uLnTx/>
                <a:uFillTx/>
                <a:latin typeface="+mn-ea"/>
                <a:ea typeface="+mn-ea"/>
                <a:cs typeface="+mn-cs"/>
              </a:rPr>
              <a:t>、逻辑抽象：根据实际逻辑问题的因果关系确定输入、输出变量，并定义逻辑状态的含义；</a:t>
            </a:r>
          </a:p>
        </p:txBody>
      </p:sp>
      <p:sp>
        <p:nvSpPr>
          <p:cNvPr id="377877" name="Rectangle 21"/>
          <p:cNvSpPr>
            <a:spLocks noChangeArrowheads="1"/>
          </p:cNvSpPr>
          <p:nvPr/>
        </p:nvSpPr>
        <p:spPr bwMode="auto">
          <a:xfrm>
            <a:off x="488950" y="3305224"/>
            <a:ext cx="4362092"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2</a:t>
            </a:r>
            <a:r>
              <a:rPr kumimoji="0" lang="zh-CN" altLang="en-US" sz="2400" b="1" i="0" u="none" strike="noStrike" kern="1200" cap="none" spc="0" normalizeH="0" baseline="0" noProof="0" dirty="0">
                <a:ln>
                  <a:noFill/>
                </a:ln>
                <a:solidFill>
                  <a:srgbClr val="000066"/>
                </a:solidFill>
                <a:effectLst/>
                <a:uLnTx/>
                <a:uFillTx/>
                <a:latin typeface="+mn-ea"/>
                <a:cs typeface="+mn-cs"/>
              </a:rPr>
              <a:t>、根据逻辑描述列出真值表；</a:t>
            </a:r>
          </a:p>
        </p:txBody>
      </p:sp>
      <p:sp>
        <p:nvSpPr>
          <p:cNvPr id="377878" name="Rectangle 22"/>
          <p:cNvSpPr>
            <a:spLocks noChangeArrowheads="1"/>
          </p:cNvSpPr>
          <p:nvPr/>
        </p:nvSpPr>
        <p:spPr bwMode="auto">
          <a:xfrm>
            <a:off x="488950" y="4400426"/>
            <a:ext cx="47021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3</a:t>
            </a:r>
            <a:r>
              <a:rPr kumimoji="0" lang="zh-CN" altLang="en-US" sz="2400" b="1" i="0" u="none" strike="noStrike" kern="1200" cap="none" spc="0" normalizeH="0" baseline="0" noProof="0" dirty="0">
                <a:ln>
                  <a:noFill/>
                </a:ln>
                <a:solidFill>
                  <a:srgbClr val="000066"/>
                </a:solidFill>
                <a:effectLst/>
                <a:uLnTx/>
                <a:uFillTx/>
                <a:latin typeface="+mn-ea"/>
                <a:cs typeface="+mn-cs"/>
              </a:rPr>
              <a:t>、由真值表写出逻辑表达式</a:t>
            </a:r>
            <a:r>
              <a:rPr kumimoji="0" lang="en-US" altLang="zh-CN" sz="2400" b="1" i="0" u="none" strike="noStrike" kern="1200" cap="none" spc="0" normalizeH="0" baseline="0" noProof="0" dirty="0">
                <a:ln>
                  <a:noFill/>
                </a:ln>
                <a:solidFill>
                  <a:srgbClr val="000066"/>
                </a:solidFill>
                <a:effectLst/>
                <a:uLnTx/>
                <a:uFillTx/>
                <a:latin typeface="+mn-ea"/>
                <a:cs typeface="+mn-cs"/>
              </a:rPr>
              <a:t>;</a:t>
            </a:r>
          </a:p>
        </p:txBody>
      </p:sp>
      <p:sp>
        <p:nvSpPr>
          <p:cNvPr id="377881" name="Rectangle 25"/>
          <p:cNvSpPr>
            <a:spLocks noChangeArrowheads="1"/>
          </p:cNvSpPr>
          <p:nvPr/>
        </p:nvSpPr>
        <p:spPr bwMode="auto">
          <a:xfrm>
            <a:off x="488950" y="5491163"/>
            <a:ext cx="787082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4</a:t>
            </a:r>
            <a:r>
              <a:rPr kumimoji="0" lang="zh-CN" altLang="en-US" sz="2400" b="1" i="0" u="none" strike="noStrike" kern="1200" cap="none" spc="0" normalizeH="0" baseline="0" noProof="0" dirty="0">
                <a:ln>
                  <a:noFill/>
                </a:ln>
                <a:solidFill>
                  <a:srgbClr val="000066"/>
                </a:solidFill>
                <a:effectLst/>
                <a:uLnTx/>
                <a:uFillTx/>
                <a:latin typeface="+mn-ea"/>
                <a:cs typeface="+mn-cs"/>
              </a:rPr>
              <a:t>、简化和变换逻辑表达式，画出逻辑图。</a:t>
            </a:r>
          </a:p>
        </p:txBody>
      </p:sp>
      <p:sp>
        <p:nvSpPr>
          <p:cNvPr id="377886" name="Rectangle 30"/>
          <p:cNvSpPr>
            <a:spLocks noGrp="1" noChangeArrowheads="1"/>
          </p:cNvSpPr>
          <p:nvPr/>
        </p:nvSpPr>
        <p:spPr bwMode="auto">
          <a:xfrm>
            <a:off x="755650" y="476250"/>
            <a:ext cx="6515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3200" b="1" i="0" u="none" strike="noStrike" kern="1200" cap="none" spc="0" normalizeH="0" baseline="0" noProof="0" dirty="0">
              <a:ln>
                <a:noFill/>
              </a:ln>
              <a:solidFill>
                <a:srgbClr val="CC0000"/>
              </a:solidFill>
              <a:effectLst/>
              <a:uLnTx/>
              <a:uFillTx/>
              <a:latin typeface="+mn-ea"/>
              <a:cs typeface="+mn-cs"/>
            </a:endParaRPr>
          </a:p>
        </p:txBody>
      </p:sp>
      <p:sp>
        <p:nvSpPr>
          <p:cNvPr id="2" name="标题 1">
            <a:extLst>
              <a:ext uri="{FF2B5EF4-FFF2-40B4-BE49-F238E27FC236}">
                <a16:creationId xmlns:a16="http://schemas.microsoft.com/office/drawing/2014/main" id="{CBD180EC-0834-4554-8540-412FB1D7801C}"/>
              </a:ext>
            </a:extLst>
          </p:cNvPr>
          <p:cNvSpPr>
            <a:spLocks noGrp="1"/>
          </p:cNvSpPr>
          <p:nvPr>
            <p:ph type="title"/>
          </p:nvPr>
        </p:nvSpPr>
        <p:spPr>
          <a:xfrm>
            <a:off x="685800" y="484632"/>
            <a:ext cx="7772400" cy="807593"/>
          </a:xfrm>
        </p:spPr>
        <p:txBody>
          <a:bodyPr>
            <a:normAutofit/>
          </a:bodyPr>
          <a:lstStyle/>
          <a:p>
            <a:r>
              <a:rPr lang="zh-CN" altLang="en-US" sz="4400" b="1" cap="none" dirty="0">
                <a:solidFill>
                  <a:srgbClr val="CC0000"/>
                </a:solidFill>
                <a:latin typeface="+mn-ea"/>
                <a:ea typeface="+mn-ea"/>
                <a:cs typeface="+mn-cs"/>
              </a:rPr>
              <a:t>基于小规模器件的设计步骤</a:t>
            </a:r>
            <a:endParaRPr lang="zh-CN" altLang="en-US" dirty="0">
              <a:latin typeface="+mn-ea"/>
              <a:ea typeface="+mn-ea"/>
            </a:endParaRPr>
          </a:p>
        </p:txBody>
      </p:sp>
      <p:sp>
        <p:nvSpPr>
          <p:cNvPr id="3" name="灯片编号占位符 2">
            <a:extLst>
              <a:ext uri="{FF2B5EF4-FFF2-40B4-BE49-F238E27FC236}">
                <a16:creationId xmlns:a16="http://schemas.microsoft.com/office/drawing/2014/main" id="{07143245-6684-4604-8AC7-02ED1ED0F757}"/>
              </a:ext>
            </a:extLst>
          </p:cNvPr>
          <p:cNvSpPr>
            <a:spLocks noGrp="1"/>
          </p:cNvSpPr>
          <p:nvPr>
            <p:ph type="sldNum" sz="quarter" idx="12"/>
          </p:nvPr>
        </p:nvSpPr>
        <p:spPr/>
        <p:txBody>
          <a:bodyPr/>
          <a:lstStyle/>
          <a:p>
            <a:fld id="{4FAB73BC-B049-4115-A692-8D63A059BFB8}" type="slidenum">
              <a:rPr lang="en-US" smtClean="0"/>
              <a:t>14</a:t>
            </a:fld>
            <a:endParaRPr lang="en-US" dirty="0"/>
          </a:p>
        </p:txBody>
      </p:sp>
    </p:spTree>
    <p:extLst>
      <p:ext uri="{BB962C8B-B14F-4D97-AF65-F5344CB8AC3E}">
        <p14:creationId xmlns:p14="http://schemas.microsoft.com/office/powerpoint/2010/main" val="3938691600"/>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7876"/>
                                        </p:tgtEl>
                                        <p:attrNameLst>
                                          <p:attrName>style.visibility</p:attrName>
                                        </p:attrNameLst>
                                      </p:cBhvr>
                                      <p:to>
                                        <p:strVal val="visible"/>
                                      </p:to>
                                    </p:set>
                                    <p:animEffect transition="in" filter="strips(downRight)">
                                      <p:cBhvr>
                                        <p:cTn id="7" dur="500"/>
                                        <p:tgtEl>
                                          <p:spTgt spid="3778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7877"/>
                                        </p:tgtEl>
                                        <p:attrNameLst>
                                          <p:attrName>style.visibility</p:attrName>
                                        </p:attrNameLst>
                                      </p:cBhvr>
                                      <p:to>
                                        <p:strVal val="visible"/>
                                      </p:to>
                                    </p:set>
                                    <p:animEffect transition="in" filter="strips(downRight)">
                                      <p:cBhvr>
                                        <p:cTn id="12" dur="500"/>
                                        <p:tgtEl>
                                          <p:spTgt spid="3778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77878"/>
                                        </p:tgtEl>
                                        <p:attrNameLst>
                                          <p:attrName>style.visibility</p:attrName>
                                        </p:attrNameLst>
                                      </p:cBhvr>
                                      <p:to>
                                        <p:strVal val="visible"/>
                                      </p:to>
                                    </p:set>
                                    <p:animEffect transition="in" filter="strips(downRight)">
                                      <p:cBhvr>
                                        <p:cTn id="17" dur="500"/>
                                        <p:tgtEl>
                                          <p:spTgt spid="37787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7881"/>
                                        </p:tgtEl>
                                        <p:attrNameLst>
                                          <p:attrName>style.visibility</p:attrName>
                                        </p:attrNameLst>
                                      </p:cBhvr>
                                      <p:to>
                                        <p:strVal val="visible"/>
                                      </p:to>
                                    </p:set>
                                    <p:animEffect transition="in" filter="strips(downRight)">
                                      <p:cBhvr>
                                        <p:cTn id="22" dur="500"/>
                                        <p:tgtEl>
                                          <p:spTgt spid="3778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autoUpdateAnimBg="0"/>
      <p:bldP spid="377877" grpId="0" autoUpdateAnimBg="0"/>
      <p:bldP spid="377878" grpId="0" autoUpdateAnimBg="0"/>
      <p:bldP spid="377881"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86" name="Rectangle 30"/>
          <p:cNvSpPr>
            <a:spLocks noGrp="1" noChangeArrowheads="1"/>
          </p:cNvSpPr>
          <p:nvPr/>
        </p:nvSpPr>
        <p:spPr bwMode="auto">
          <a:xfrm>
            <a:off x="755650" y="476250"/>
            <a:ext cx="6515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3200" b="1" i="0" u="none" strike="noStrike" kern="1200" cap="none" spc="0" normalizeH="0" baseline="0" noProof="0" dirty="0">
              <a:ln>
                <a:noFill/>
              </a:ln>
              <a:solidFill>
                <a:srgbClr val="CC0000"/>
              </a:solidFill>
              <a:effectLst/>
              <a:uLnTx/>
              <a:uFillTx/>
              <a:latin typeface="+mn-ea"/>
              <a:cs typeface="+mn-cs"/>
            </a:endParaRPr>
          </a:p>
        </p:txBody>
      </p:sp>
      <p:sp>
        <p:nvSpPr>
          <p:cNvPr id="2" name="标题 1">
            <a:extLst>
              <a:ext uri="{FF2B5EF4-FFF2-40B4-BE49-F238E27FC236}">
                <a16:creationId xmlns:a16="http://schemas.microsoft.com/office/drawing/2014/main" id="{CBD180EC-0834-4554-8540-412FB1D7801C}"/>
              </a:ext>
            </a:extLst>
          </p:cNvPr>
          <p:cNvSpPr>
            <a:spLocks noGrp="1"/>
          </p:cNvSpPr>
          <p:nvPr>
            <p:ph type="title"/>
          </p:nvPr>
        </p:nvSpPr>
        <p:spPr>
          <a:xfrm>
            <a:off x="685800" y="484632"/>
            <a:ext cx="7772400" cy="670877"/>
          </a:xfrm>
        </p:spPr>
        <p:txBody>
          <a:bodyPr>
            <a:normAutofit fontScale="90000"/>
          </a:bodyPr>
          <a:lstStyle/>
          <a:p>
            <a:r>
              <a:rPr lang="zh-CN" altLang="en-US" sz="4400" b="1" cap="none" dirty="0">
                <a:solidFill>
                  <a:srgbClr val="CC0000"/>
                </a:solidFill>
                <a:latin typeface="+mn-ea"/>
                <a:ea typeface="+mn-ea"/>
                <a:cs typeface="+mn-cs"/>
              </a:rPr>
              <a:t>基于中规模器件的设计步骤</a:t>
            </a:r>
            <a:endParaRPr lang="zh-CN" altLang="en-US" dirty="0">
              <a:latin typeface="+mn-ea"/>
              <a:ea typeface="+mn-ea"/>
            </a:endParaRPr>
          </a:p>
        </p:txBody>
      </p:sp>
      <p:sp>
        <p:nvSpPr>
          <p:cNvPr id="4" name="内容占位符 3">
            <a:extLst>
              <a:ext uri="{FF2B5EF4-FFF2-40B4-BE49-F238E27FC236}">
                <a16:creationId xmlns:a16="http://schemas.microsoft.com/office/drawing/2014/main" id="{B23A8F0D-6099-45C7-8DD4-378AC609E541}"/>
              </a:ext>
            </a:extLst>
          </p:cNvPr>
          <p:cNvSpPr>
            <a:spLocks noGrp="1"/>
          </p:cNvSpPr>
          <p:nvPr>
            <p:ph idx="1"/>
          </p:nvPr>
        </p:nvSpPr>
        <p:spPr/>
        <p:txBody>
          <a:bodyPr/>
          <a:lstStyle/>
          <a:p>
            <a:pPr marL="0" indent="0">
              <a:buNone/>
            </a:pPr>
            <a:r>
              <a:rPr kumimoji="0" lang="en-US" altLang="zh-CN" sz="2000" b="1" i="0" u="none" strike="noStrike" kern="1200" cap="none" spc="0" normalizeH="0" baseline="0" noProof="0" dirty="0">
                <a:ln>
                  <a:noFill/>
                </a:ln>
                <a:solidFill>
                  <a:srgbClr val="000066"/>
                </a:solidFill>
                <a:effectLst/>
                <a:uLnTx/>
                <a:uFillTx/>
                <a:latin typeface="+mn-ea"/>
                <a:ea typeface="+mn-ea"/>
                <a:cs typeface="+mn-cs"/>
              </a:rPr>
              <a:t>0</a:t>
            </a:r>
            <a:r>
              <a:rPr kumimoji="0" lang="zh-CN" altLang="en-US" sz="2000" b="1" i="0" u="none" strike="noStrike" kern="1200" cap="none" spc="0" normalizeH="0" baseline="0" noProof="0" dirty="0">
                <a:ln>
                  <a:noFill/>
                </a:ln>
                <a:solidFill>
                  <a:srgbClr val="000066"/>
                </a:solidFill>
                <a:effectLst/>
                <a:uLnTx/>
                <a:uFillTx/>
                <a:latin typeface="+mn-ea"/>
                <a:ea typeface="+mn-ea"/>
                <a:cs typeface="+mn-cs"/>
              </a:rPr>
              <a:t>、知识准备：了解中</a:t>
            </a:r>
            <a:r>
              <a:rPr kumimoji="0" lang="zh-CN" altLang="en-US" sz="2000" b="1" i="0" u="none" strike="noStrike" kern="1200" cap="none" spc="0" normalizeH="0" baseline="0" noProof="0">
                <a:ln>
                  <a:noFill/>
                </a:ln>
                <a:solidFill>
                  <a:srgbClr val="000066"/>
                </a:solidFill>
                <a:effectLst/>
                <a:uLnTx/>
                <a:uFillTx/>
                <a:latin typeface="+mn-ea"/>
                <a:ea typeface="+mn-ea"/>
                <a:cs typeface="+mn-cs"/>
              </a:rPr>
              <a:t>规模器件分类及各自设计</a:t>
            </a:r>
            <a:r>
              <a:rPr kumimoji="0" lang="zh-CN" altLang="en-US" sz="2000" b="1" i="0" u="none" strike="noStrike" kern="1200" cap="none" spc="0" normalizeH="0" baseline="0" noProof="0" dirty="0">
                <a:ln>
                  <a:noFill/>
                </a:ln>
                <a:solidFill>
                  <a:srgbClr val="000066"/>
                </a:solidFill>
                <a:effectLst/>
                <a:uLnTx/>
                <a:uFillTx/>
                <a:latin typeface="+mn-ea"/>
                <a:ea typeface="+mn-ea"/>
                <a:cs typeface="+mn-cs"/>
              </a:rPr>
              <a:t>原理，掌握中规模器件功能表及各种功能性逻辑表达式；</a:t>
            </a:r>
          </a:p>
          <a:p>
            <a:pPr marL="0" indent="0">
              <a:buNone/>
            </a:pPr>
            <a:r>
              <a:rPr kumimoji="0" lang="en-US" altLang="zh-CN" sz="2000" b="1" i="0" u="none" strike="noStrike" kern="1200" cap="none" spc="0" normalizeH="0" baseline="0" noProof="0" dirty="0">
                <a:ln>
                  <a:noFill/>
                </a:ln>
                <a:solidFill>
                  <a:srgbClr val="000066"/>
                </a:solidFill>
                <a:effectLst/>
                <a:uLnTx/>
                <a:uFillTx/>
                <a:latin typeface="+mn-ea"/>
                <a:ea typeface="+mn-ea"/>
                <a:cs typeface="+mn-cs"/>
              </a:rPr>
              <a:t>1</a:t>
            </a:r>
            <a:r>
              <a:rPr kumimoji="0" lang="zh-CN" altLang="en-US" sz="2000" b="1" i="0" u="none" strike="noStrike" kern="1200" cap="none" spc="0" normalizeH="0" baseline="0" noProof="0" dirty="0">
                <a:ln>
                  <a:noFill/>
                </a:ln>
                <a:solidFill>
                  <a:srgbClr val="000066"/>
                </a:solidFill>
                <a:effectLst/>
                <a:uLnTx/>
                <a:uFillTx/>
                <a:latin typeface="+mn-ea"/>
                <a:ea typeface="+mn-ea"/>
                <a:cs typeface="+mn-cs"/>
              </a:rPr>
              <a:t>、逻辑抽象：根据实际逻辑问题的因果关系确定输入、输出变量，并定义逻辑状态的含义；</a:t>
            </a:r>
          </a:p>
          <a:p>
            <a:pPr marL="0" indent="0">
              <a:buNone/>
            </a:pPr>
            <a:r>
              <a:rPr kumimoji="0" lang="en-US" altLang="zh-CN" sz="2000" b="1" i="0" u="none" strike="noStrike" kern="1200" cap="none" spc="0" normalizeH="0" baseline="0" noProof="0" dirty="0">
                <a:ln>
                  <a:noFill/>
                </a:ln>
                <a:solidFill>
                  <a:srgbClr val="000066"/>
                </a:solidFill>
                <a:effectLst/>
                <a:uLnTx/>
                <a:uFillTx/>
                <a:latin typeface="+mn-ea"/>
                <a:cs typeface="+mn-cs"/>
              </a:rPr>
              <a:t>2</a:t>
            </a:r>
            <a:r>
              <a:rPr kumimoji="0" lang="zh-CN" altLang="en-US" sz="2000" b="1" i="0" u="none" strike="noStrike" kern="1200" cap="none" spc="0" normalizeH="0" baseline="0" noProof="0" dirty="0">
                <a:ln>
                  <a:noFill/>
                </a:ln>
                <a:solidFill>
                  <a:srgbClr val="000066"/>
                </a:solidFill>
                <a:effectLst/>
                <a:uLnTx/>
                <a:uFillTx/>
                <a:latin typeface="+mn-ea"/>
                <a:cs typeface="+mn-cs"/>
              </a:rPr>
              <a:t>、根据逻辑描述列出真值表</a:t>
            </a:r>
            <a:endParaRPr kumimoji="0" lang="en-US" altLang="zh-CN" sz="2000" b="1" i="0" u="none" strike="noStrike" kern="1200" cap="none" spc="0" normalizeH="0" baseline="0" noProof="0" dirty="0">
              <a:ln>
                <a:noFill/>
              </a:ln>
              <a:solidFill>
                <a:srgbClr val="000066"/>
              </a:solidFill>
              <a:effectLst/>
              <a:uLnTx/>
              <a:uFillTx/>
              <a:latin typeface="+mn-ea"/>
              <a:cs typeface="+mn-cs"/>
            </a:endParaRPr>
          </a:p>
          <a:p>
            <a:pPr marL="0" indent="0">
              <a:buNone/>
            </a:pPr>
            <a:r>
              <a:rPr lang="en-US" altLang="zh-CN" b="1" dirty="0">
                <a:solidFill>
                  <a:srgbClr val="000066"/>
                </a:solidFill>
                <a:latin typeface="+mn-ea"/>
              </a:rPr>
              <a:t>3</a:t>
            </a:r>
            <a:r>
              <a:rPr lang="zh-CN" altLang="en-US" b="1" dirty="0">
                <a:solidFill>
                  <a:srgbClr val="000066"/>
                </a:solidFill>
                <a:latin typeface="+mn-ea"/>
              </a:rPr>
              <a:t>、</a:t>
            </a:r>
            <a:r>
              <a:rPr kumimoji="0" lang="zh-CN" altLang="en-US" sz="2000" b="1" i="0" u="none" strike="noStrike" kern="1200" cap="none" spc="0" normalizeH="0" baseline="0" noProof="0" dirty="0">
                <a:ln>
                  <a:noFill/>
                </a:ln>
                <a:solidFill>
                  <a:srgbClr val="000066"/>
                </a:solidFill>
                <a:effectLst/>
                <a:uLnTx/>
                <a:uFillTx/>
                <a:latin typeface="+mn-ea"/>
                <a:cs typeface="+mn-cs"/>
              </a:rPr>
              <a:t>根据任务特性及</a:t>
            </a:r>
            <a:r>
              <a:rPr kumimoji="0" lang="en-US" altLang="zh-CN" sz="2000" b="1" i="0" u="none" strike="noStrike" kern="1200" cap="none" spc="0" normalizeH="0" baseline="0" noProof="0" dirty="0">
                <a:ln>
                  <a:noFill/>
                </a:ln>
                <a:solidFill>
                  <a:srgbClr val="000066"/>
                </a:solidFill>
                <a:effectLst/>
                <a:uLnTx/>
                <a:uFillTx/>
                <a:latin typeface="+mn-ea"/>
                <a:cs typeface="+mn-cs"/>
              </a:rPr>
              <a:t>MSI</a:t>
            </a:r>
            <a:r>
              <a:rPr kumimoji="0" lang="zh-CN" altLang="en-US" sz="2000" b="1" i="0" u="none" strike="noStrike" kern="1200" cap="none" spc="0" normalizeH="0" baseline="0" noProof="0" dirty="0">
                <a:ln>
                  <a:noFill/>
                </a:ln>
                <a:solidFill>
                  <a:srgbClr val="000066"/>
                </a:solidFill>
                <a:effectLst/>
                <a:uLnTx/>
                <a:uFillTx/>
                <a:latin typeface="+mn-ea"/>
                <a:cs typeface="+mn-cs"/>
              </a:rPr>
              <a:t>功能性逻辑表达式进行器件选型；</a:t>
            </a:r>
          </a:p>
          <a:p>
            <a:pPr marL="0" indent="0">
              <a:buNone/>
            </a:pPr>
            <a:r>
              <a:rPr kumimoji="0" lang="en-US" altLang="zh-CN" sz="2000" b="1" i="0" u="none" strike="noStrike" kern="1200" cap="none" spc="0" normalizeH="0" baseline="0" noProof="0" dirty="0">
                <a:ln>
                  <a:noFill/>
                </a:ln>
                <a:solidFill>
                  <a:srgbClr val="000066"/>
                </a:solidFill>
                <a:effectLst/>
                <a:uLnTx/>
                <a:uFillTx/>
                <a:latin typeface="+mn-ea"/>
                <a:cs typeface="+mn-cs"/>
              </a:rPr>
              <a:t>4</a:t>
            </a:r>
            <a:r>
              <a:rPr kumimoji="0" lang="zh-CN" altLang="en-US" sz="2000" b="1" i="0" u="none" strike="noStrike" kern="1200" cap="none" spc="0" normalizeH="0" baseline="0" noProof="0" dirty="0">
                <a:ln>
                  <a:noFill/>
                </a:ln>
                <a:solidFill>
                  <a:srgbClr val="000066"/>
                </a:solidFill>
                <a:effectLst/>
                <a:uLnTx/>
                <a:uFillTx/>
                <a:latin typeface="+mn-ea"/>
                <a:cs typeface="+mn-cs"/>
              </a:rPr>
              <a:t>、根据功能性逻辑表达式与真值表写出逻辑子表达式</a:t>
            </a:r>
            <a:r>
              <a:rPr kumimoji="0" lang="en-US" altLang="zh-CN" sz="2000" b="1" i="0" u="none" strike="noStrike" kern="1200" cap="none" spc="0" normalizeH="0" baseline="0" noProof="0" dirty="0">
                <a:ln>
                  <a:noFill/>
                </a:ln>
                <a:solidFill>
                  <a:srgbClr val="000066"/>
                </a:solidFill>
                <a:effectLst/>
                <a:uLnTx/>
                <a:uFillTx/>
                <a:latin typeface="+mn-ea"/>
                <a:cs typeface="+mn-cs"/>
              </a:rPr>
              <a:t>;</a:t>
            </a:r>
          </a:p>
          <a:p>
            <a:pPr marL="0" indent="0">
              <a:buNone/>
            </a:pPr>
            <a:r>
              <a:rPr kumimoji="0" lang="en-US" altLang="zh-CN" sz="2000" b="1" i="0" u="none" strike="noStrike" kern="1200" cap="none" spc="0" normalizeH="0" baseline="0" noProof="0" dirty="0">
                <a:ln>
                  <a:noFill/>
                </a:ln>
                <a:solidFill>
                  <a:srgbClr val="000066"/>
                </a:solidFill>
                <a:effectLst/>
                <a:uLnTx/>
                <a:uFillTx/>
                <a:latin typeface="+mn-ea"/>
                <a:cs typeface="+mn-cs"/>
              </a:rPr>
              <a:t>5</a:t>
            </a:r>
            <a:r>
              <a:rPr kumimoji="0" lang="zh-CN" altLang="en-US" sz="2000" b="1" i="0" u="none" strike="noStrike" kern="1200" cap="none" spc="0" normalizeH="0" baseline="0" noProof="0" dirty="0">
                <a:ln>
                  <a:noFill/>
                </a:ln>
                <a:solidFill>
                  <a:srgbClr val="000066"/>
                </a:solidFill>
                <a:effectLst/>
                <a:uLnTx/>
                <a:uFillTx/>
                <a:latin typeface="+mn-ea"/>
                <a:cs typeface="+mn-cs"/>
              </a:rPr>
              <a:t>、画出逻辑图。</a:t>
            </a:r>
          </a:p>
          <a:p>
            <a:endParaRPr lang="zh-CN" altLang="en-US" dirty="0"/>
          </a:p>
        </p:txBody>
      </p:sp>
      <p:sp>
        <p:nvSpPr>
          <p:cNvPr id="3" name="灯片编号占位符 2">
            <a:extLst>
              <a:ext uri="{FF2B5EF4-FFF2-40B4-BE49-F238E27FC236}">
                <a16:creationId xmlns:a16="http://schemas.microsoft.com/office/drawing/2014/main" id="{07143245-6684-4604-8AC7-02ED1ED0F757}"/>
              </a:ext>
            </a:extLst>
          </p:cNvPr>
          <p:cNvSpPr>
            <a:spLocks noGrp="1"/>
          </p:cNvSpPr>
          <p:nvPr>
            <p:ph type="sldNum" sz="quarter" idx="12"/>
          </p:nvPr>
        </p:nvSpPr>
        <p:spPr/>
        <p:txBody>
          <a:bodyPr/>
          <a:lstStyle/>
          <a:p>
            <a:fld id="{4FAB73BC-B049-4115-A692-8D63A059BFB8}" type="slidenum">
              <a:rPr lang="en-US" smtClean="0"/>
              <a:t>15</a:t>
            </a:fld>
            <a:endParaRPr lang="en-US" dirty="0"/>
          </a:p>
        </p:txBody>
      </p:sp>
    </p:spTree>
    <p:extLst>
      <p:ext uri="{BB962C8B-B14F-4D97-AF65-F5344CB8AC3E}">
        <p14:creationId xmlns:p14="http://schemas.microsoft.com/office/powerpoint/2010/main" val="17566024"/>
      </p:ext>
    </p:extLst>
  </p:cSld>
  <p:clrMapOvr>
    <a:masterClrMapping/>
  </p:clrMapOvr>
  <p:transition>
    <p:wipe dir="r"/>
    <p:sndAc>
      <p:stSnd>
        <p:snd r:embed="rId2" name="PROJCTOR.WAV"/>
      </p:stSnd>
    </p:sndAc>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85" name="Rectangle 29"/>
          <p:cNvSpPr>
            <a:spLocks noChangeArrowheads="1"/>
          </p:cNvSpPr>
          <p:nvPr/>
        </p:nvSpPr>
        <p:spPr bwMode="auto">
          <a:xfrm>
            <a:off x="539750" y="2178246"/>
            <a:ext cx="7287916" cy="176336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60000"/>
              </a:lnSpc>
              <a:spcBef>
                <a:spcPct val="0"/>
              </a:spcBef>
              <a:spcAft>
                <a:spcPct val="0"/>
              </a:spcAft>
              <a:buClrTx/>
              <a:buSzTx/>
              <a:buFontTx/>
              <a:buNone/>
              <a:tabLst>
                <a:tab pos="971550" algn="l"/>
                <a:tab pos="4392613" algn="r"/>
              </a:tabLst>
              <a:defRPr/>
            </a:pPr>
            <a:r>
              <a:rPr kumimoji="0" lang="zh-CN" altLang="en-US" sz="2400" b="1" i="0" u="none" strike="noStrike" kern="1200" cap="none" spc="0" normalizeH="0" baseline="0" noProof="0" dirty="0">
                <a:ln>
                  <a:noFill/>
                </a:ln>
                <a:solidFill>
                  <a:srgbClr val="000066"/>
                </a:solidFill>
                <a:effectLst/>
                <a:uLnTx/>
                <a:uFillTx/>
                <a:latin typeface="+mn-ea"/>
                <a:ea typeface="+mn-ea"/>
                <a:cs typeface="+mn-cs"/>
              </a:rPr>
              <a:t>在传统中小规模器件设计方式的任意节点，随时介入</a:t>
            </a:r>
            <a:endParaRPr kumimoji="0" lang="en-US" altLang="zh-CN" b="1" dirty="0">
              <a:solidFill>
                <a:srgbClr val="000066"/>
              </a:solidFill>
              <a:latin typeface="+mn-ea"/>
              <a:ea typeface="+mn-ea"/>
            </a:endParaRPr>
          </a:p>
          <a:p>
            <a:pPr lvl="0" defTabSz="914400" fontAlgn="base">
              <a:lnSpc>
                <a:spcPct val="160000"/>
              </a:lnSpc>
              <a:spcBef>
                <a:spcPct val="0"/>
              </a:spcBef>
              <a:spcAft>
                <a:spcPct val="0"/>
              </a:spcAft>
              <a:defRPr/>
            </a:pPr>
            <a:r>
              <a:rPr kumimoji="0" lang="zh-CN" altLang="en-US" b="1" dirty="0">
                <a:solidFill>
                  <a:srgbClr val="000066"/>
                </a:solidFill>
                <a:latin typeface="+mn-ea"/>
                <a:ea typeface="+mn-ea"/>
              </a:rPr>
              <a:t>节点</a:t>
            </a:r>
            <a:r>
              <a:rPr kumimoji="0" lang="zh-CN" altLang="en-US" sz="2400" b="1" i="0" u="none" strike="noStrike" kern="1200" cap="none" spc="0" normalizeH="0" baseline="0" noProof="0" dirty="0">
                <a:ln>
                  <a:noFill/>
                </a:ln>
                <a:solidFill>
                  <a:srgbClr val="000066"/>
                </a:solidFill>
                <a:effectLst/>
                <a:uLnTx/>
                <a:uFillTx/>
                <a:latin typeface="+mn-ea"/>
                <a:ea typeface="+mn-ea"/>
                <a:cs typeface="+mn-cs"/>
              </a:rPr>
              <a:t>包括且不</a:t>
            </a:r>
            <a:r>
              <a:rPr kumimoji="0" lang="zh-CN" altLang="en-US" b="1" dirty="0">
                <a:solidFill>
                  <a:srgbClr val="000066"/>
                </a:solidFill>
                <a:latin typeface="+mn-ea"/>
                <a:ea typeface="+mn-ea"/>
              </a:rPr>
              <a:t>限于“逻辑抽象”、“真值表”、“逻辑式”“原理图”</a:t>
            </a:r>
            <a:endParaRPr kumimoji="0" lang="zh-CN" altLang="en-US" sz="2400" b="1" i="0" u="none" strike="noStrike" kern="1200" cap="none" spc="0" normalizeH="0" baseline="0" noProof="0" dirty="0">
              <a:ln>
                <a:noFill/>
              </a:ln>
              <a:solidFill>
                <a:srgbClr val="000066"/>
              </a:solidFill>
              <a:effectLst/>
              <a:uLnTx/>
              <a:uFillTx/>
              <a:latin typeface="+mn-ea"/>
              <a:ea typeface="+mn-ea"/>
              <a:cs typeface="+mn-cs"/>
            </a:endParaRPr>
          </a:p>
        </p:txBody>
      </p:sp>
      <p:sp>
        <p:nvSpPr>
          <p:cNvPr id="377886" name="Rectangle 30"/>
          <p:cNvSpPr>
            <a:spLocks noGrp="1" noChangeArrowheads="1"/>
          </p:cNvSpPr>
          <p:nvPr/>
        </p:nvSpPr>
        <p:spPr bwMode="auto">
          <a:xfrm>
            <a:off x="755650" y="476250"/>
            <a:ext cx="6515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3200" b="1" i="0" u="none" strike="noStrike" kern="1200" cap="none" spc="0" normalizeH="0" baseline="0" noProof="0" dirty="0">
              <a:ln>
                <a:noFill/>
              </a:ln>
              <a:solidFill>
                <a:srgbClr val="CC0000"/>
              </a:solidFill>
              <a:effectLst/>
              <a:uLnTx/>
              <a:uFillTx/>
              <a:latin typeface="+mn-ea"/>
              <a:cs typeface="+mn-cs"/>
            </a:endParaRPr>
          </a:p>
        </p:txBody>
      </p:sp>
      <p:sp>
        <p:nvSpPr>
          <p:cNvPr id="377887" name="Rectangle 31"/>
          <p:cNvSpPr>
            <a:spLocks noChangeArrowheads="1"/>
          </p:cNvSpPr>
          <p:nvPr/>
        </p:nvSpPr>
        <p:spPr bwMode="auto">
          <a:xfrm>
            <a:off x="539750" y="1721046"/>
            <a:ext cx="6477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代码设计具有多样性</a:t>
            </a:r>
          </a:p>
        </p:txBody>
      </p:sp>
      <p:sp>
        <p:nvSpPr>
          <p:cNvPr id="2" name="标题 1">
            <a:extLst>
              <a:ext uri="{FF2B5EF4-FFF2-40B4-BE49-F238E27FC236}">
                <a16:creationId xmlns:a16="http://schemas.microsoft.com/office/drawing/2014/main" id="{CBD180EC-0834-4554-8540-412FB1D7801C}"/>
              </a:ext>
            </a:extLst>
          </p:cNvPr>
          <p:cNvSpPr>
            <a:spLocks noGrp="1"/>
          </p:cNvSpPr>
          <p:nvPr>
            <p:ph type="title"/>
          </p:nvPr>
        </p:nvSpPr>
        <p:spPr>
          <a:xfrm>
            <a:off x="685800" y="484632"/>
            <a:ext cx="7772400" cy="807593"/>
          </a:xfrm>
        </p:spPr>
        <p:txBody>
          <a:bodyPr/>
          <a:lstStyle/>
          <a:p>
            <a:r>
              <a:rPr kumimoji="0" lang="zh-CN" altLang="en-US" sz="4400" b="1" i="0" u="none" strike="noStrike" kern="1200" cap="none" spc="0" normalizeH="0" baseline="0" noProof="0" dirty="0">
                <a:ln>
                  <a:noFill/>
                </a:ln>
                <a:solidFill>
                  <a:srgbClr val="CC0000"/>
                </a:solidFill>
                <a:effectLst/>
                <a:uLnTx/>
                <a:uFillTx/>
                <a:latin typeface="+mn-ea"/>
                <a:ea typeface="+mn-ea"/>
                <a:cs typeface="+mn-cs"/>
              </a:rPr>
              <a:t>基于</a:t>
            </a:r>
            <a:r>
              <a:rPr kumimoji="0" lang="en-US" altLang="zh-CN" sz="4400" b="1" i="0" u="none" strike="noStrike" kern="1200" cap="none" spc="0" normalizeH="0" baseline="0" noProof="0" dirty="0">
                <a:ln>
                  <a:noFill/>
                </a:ln>
                <a:solidFill>
                  <a:srgbClr val="CC0000"/>
                </a:solidFill>
                <a:effectLst/>
                <a:uLnTx/>
                <a:uFillTx/>
                <a:latin typeface="+mn-ea"/>
                <a:ea typeface="+mn-ea"/>
                <a:cs typeface="+mn-cs"/>
              </a:rPr>
              <a:t>HDL</a:t>
            </a:r>
            <a:r>
              <a:rPr kumimoji="0" lang="zh-CN" altLang="en-US" sz="4400" b="1" i="0" u="none" strike="noStrike" kern="1200" cap="none" spc="0" normalizeH="0" baseline="0" noProof="0" dirty="0">
                <a:ln>
                  <a:noFill/>
                </a:ln>
                <a:solidFill>
                  <a:srgbClr val="CC0000"/>
                </a:solidFill>
                <a:effectLst/>
                <a:uLnTx/>
                <a:uFillTx/>
                <a:latin typeface="+mn-ea"/>
                <a:ea typeface="+mn-ea"/>
                <a:cs typeface="+mn-cs"/>
              </a:rPr>
              <a:t>的设计及步骤</a:t>
            </a:r>
            <a:endParaRPr lang="zh-CN" altLang="en-US" dirty="0">
              <a:latin typeface="+mn-ea"/>
              <a:ea typeface="+mn-ea"/>
            </a:endParaRPr>
          </a:p>
        </p:txBody>
      </p:sp>
      <p:sp>
        <p:nvSpPr>
          <p:cNvPr id="3" name="灯片编号占位符 2">
            <a:extLst>
              <a:ext uri="{FF2B5EF4-FFF2-40B4-BE49-F238E27FC236}">
                <a16:creationId xmlns:a16="http://schemas.microsoft.com/office/drawing/2014/main" id="{C36CE0FF-40E2-4302-8101-86C0FAE12EE2}"/>
              </a:ext>
            </a:extLst>
          </p:cNvPr>
          <p:cNvSpPr>
            <a:spLocks noGrp="1"/>
          </p:cNvSpPr>
          <p:nvPr>
            <p:ph type="sldNum" sz="quarter" idx="12"/>
          </p:nvPr>
        </p:nvSpPr>
        <p:spPr/>
        <p:txBody>
          <a:bodyPr/>
          <a:lstStyle/>
          <a:p>
            <a:fld id="{4FAB73BC-B049-4115-A692-8D63A059BFB8}" type="slidenum">
              <a:rPr lang="en-US" smtClean="0"/>
              <a:t>16</a:t>
            </a:fld>
            <a:endParaRPr lang="en-US" dirty="0"/>
          </a:p>
        </p:txBody>
      </p:sp>
    </p:spTree>
    <p:extLst>
      <p:ext uri="{BB962C8B-B14F-4D97-AF65-F5344CB8AC3E}">
        <p14:creationId xmlns:p14="http://schemas.microsoft.com/office/powerpoint/2010/main" val="4190415150"/>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7885"/>
                                        </p:tgtEl>
                                        <p:attrNameLst>
                                          <p:attrName>style.visibility</p:attrName>
                                        </p:attrNameLst>
                                      </p:cBhvr>
                                      <p:to>
                                        <p:strVal val="visible"/>
                                      </p:to>
                                    </p:set>
                                    <p:animEffect transition="in" filter="strips(downRight)">
                                      <p:cBhvr>
                                        <p:cTn id="7" dur="500"/>
                                        <p:tgtEl>
                                          <p:spTgt spid="3778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85"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56" name="Rectangle 48"/>
          <p:cNvSpPr>
            <a:spLocks noChangeArrowheads="1"/>
          </p:cNvSpPr>
          <p:nvPr/>
        </p:nvSpPr>
        <p:spPr bwMode="auto">
          <a:xfrm>
            <a:off x="1091625" y="1817287"/>
            <a:ext cx="712792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mn-ea"/>
                <a:cs typeface="+mn-cs"/>
              </a:rPr>
              <a:t>某火车站有特快、直快和慢车三种类型的客运列车进出，试设计一个指示列车等待进站的逻辑电路，当有两种或以上的列车等待进站时，要求发出信号，提示工作人员安排进站事宜。</a:t>
            </a:r>
          </a:p>
        </p:txBody>
      </p:sp>
      <p:sp>
        <p:nvSpPr>
          <p:cNvPr id="2" name="标题 1">
            <a:extLst>
              <a:ext uri="{FF2B5EF4-FFF2-40B4-BE49-F238E27FC236}">
                <a16:creationId xmlns:a16="http://schemas.microsoft.com/office/drawing/2014/main" id="{70938932-AEFC-49C7-B610-3B57277CFF94}"/>
              </a:ext>
            </a:extLst>
          </p:cNvPr>
          <p:cNvSpPr>
            <a:spLocks noGrp="1"/>
          </p:cNvSpPr>
          <p:nvPr>
            <p:ph type="title"/>
          </p:nvPr>
        </p:nvSpPr>
        <p:spPr>
          <a:xfrm>
            <a:off x="685800" y="484632"/>
            <a:ext cx="7772400" cy="732980"/>
          </a:xfrm>
        </p:spPr>
        <p:txBody>
          <a:bodyPr/>
          <a:lstStyle/>
          <a:p>
            <a:r>
              <a:rPr kumimoji="1" lang="zh-CN" altLang="en-US" sz="4400" b="1" i="0" u="none" strike="noStrike" kern="1200" cap="none" spc="0" normalizeH="0" baseline="0" noProof="0" dirty="0">
                <a:ln>
                  <a:noFill/>
                </a:ln>
                <a:solidFill>
                  <a:srgbClr val="000066"/>
                </a:solidFill>
                <a:effectLst/>
                <a:uLnTx/>
                <a:uFillTx/>
                <a:latin typeface="+mn-ea"/>
                <a:ea typeface="+mn-ea"/>
                <a:cs typeface="+mn-cs"/>
              </a:rPr>
              <a:t>例</a:t>
            </a:r>
            <a:r>
              <a:rPr kumimoji="1" lang="en-US" altLang="zh-CN" sz="4400" b="1" i="0" u="none" strike="noStrike" kern="1200" cap="none" spc="0" normalizeH="0" baseline="0" noProof="0" dirty="0">
                <a:ln>
                  <a:noFill/>
                </a:ln>
                <a:solidFill>
                  <a:srgbClr val="000066"/>
                </a:solidFill>
                <a:effectLst/>
                <a:uLnTx/>
                <a:uFillTx/>
                <a:latin typeface="+mn-ea"/>
                <a:ea typeface="+mn-ea"/>
                <a:cs typeface="+mn-cs"/>
              </a:rPr>
              <a:t>1</a:t>
            </a:r>
            <a:endParaRPr lang="zh-CN" altLang="en-US" dirty="0">
              <a:latin typeface="+mn-ea"/>
              <a:ea typeface="+mn-ea"/>
            </a:endParaRPr>
          </a:p>
        </p:txBody>
      </p:sp>
      <p:sp>
        <p:nvSpPr>
          <p:cNvPr id="3" name="灯片编号占位符 2">
            <a:extLst>
              <a:ext uri="{FF2B5EF4-FFF2-40B4-BE49-F238E27FC236}">
                <a16:creationId xmlns:a16="http://schemas.microsoft.com/office/drawing/2014/main" id="{04C0335D-08CA-4431-B13F-DD3D0166D54D}"/>
              </a:ext>
            </a:extLst>
          </p:cNvPr>
          <p:cNvSpPr>
            <a:spLocks noGrp="1"/>
          </p:cNvSpPr>
          <p:nvPr>
            <p:ph type="sldNum" sz="quarter" idx="12"/>
          </p:nvPr>
        </p:nvSpPr>
        <p:spPr/>
        <p:txBody>
          <a:bodyPr/>
          <a:lstStyle/>
          <a:p>
            <a:fld id="{4FAB73BC-B049-4115-A692-8D63A059BFB8}" type="slidenum">
              <a:rPr lang="en-US" smtClean="0"/>
              <a:t>17</a:t>
            </a:fld>
            <a:endParaRPr lang="en-US" dirty="0"/>
          </a:p>
        </p:txBody>
      </p:sp>
    </p:spTree>
    <p:extLst>
      <p:ext uri="{BB962C8B-B14F-4D97-AF65-F5344CB8AC3E}">
        <p14:creationId xmlns:p14="http://schemas.microsoft.com/office/powerpoint/2010/main" val="1923475841"/>
      </p:ext>
    </p:extLst>
  </p:cSld>
  <p:clrMapOvr>
    <a:masterClrMapping/>
  </p:clrMapOvr>
  <p:transition>
    <p:wipe dir="r"/>
    <p:sndAc>
      <p:stSnd>
        <p:snd r:embed="rId3" name="PROJCTOR.WAV"/>
      </p:stSnd>
    </p:sndAc>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58" name="Rectangle 50"/>
          <p:cNvSpPr>
            <a:spLocks noChangeArrowheads="1"/>
          </p:cNvSpPr>
          <p:nvPr/>
        </p:nvSpPr>
        <p:spPr bwMode="auto">
          <a:xfrm>
            <a:off x="346145" y="1443841"/>
            <a:ext cx="3421987"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输入信号</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 </a:t>
            </a:r>
            <a:r>
              <a:rPr kumimoji="1" lang="en-US" altLang="zh-CN" sz="2400" b="1" i="1"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B</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C</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分别表示特快、直快和慢车，且有进站请求时为</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1</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，没有请求时为</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0</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p>
        </p:txBody>
      </p:sp>
      <p:sp>
        <p:nvSpPr>
          <p:cNvPr id="375859" name="Rectangle 51"/>
          <p:cNvSpPr>
            <a:spLocks noChangeArrowheads="1"/>
          </p:cNvSpPr>
          <p:nvPr/>
        </p:nvSpPr>
        <p:spPr bwMode="auto">
          <a:xfrm>
            <a:off x="346145" y="3239730"/>
            <a:ext cx="3279149"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输出信号</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 </a:t>
            </a:r>
            <a:r>
              <a:rPr kumimoji="1" lang="en-US" altLang="zh-CN" sz="2400" b="1" i="1"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L</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表示进站状况，有两种以上的车进站为</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1</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，否则为</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0</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p>
        </p:txBody>
      </p:sp>
      <p:sp>
        <p:nvSpPr>
          <p:cNvPr id="2" name="标题 1">
            <a:extLst>
              <a:ext uri="{FF2B5EF4-FFF2-40B4-BE49-F238E27FC236}">
                <a16:creationId xmlns:a16="http://schemas.microsoft.com/office/drawing/2014/main" id="{70938932-AEFC-49C7-B610-3B57277CFF94}"/>
              </a:ext>
            </a:extLst>
          </p:cNvPr>
          <p:cNvSpPr>
            <a:spLocks noGrp="1"/>
          </p:cNvSpPr>
          <p:nvPr>
            <p:ph type="title"/>
          </p:nvPr>
        </p:nvSpPr>
        <p:spPr>
          <a:xfrm>
            <a:off x="685800" y="484632"/>
            <a:ext cx="7772400" cy="732980"/>
          </a:xfrm>
        </p:spPr>
        <p:txBody>
          <a:bodyPr/>
          <a:lstStyle/>
          <a:p>
            <a:r>
              <a:rPr kumimoji="1" lang="zh-CN" altLang="en-US" sz="4400" b="1" i="0" u="none" strike="noStrike" kern="1200" cap="none" spc="0" normalizeH="0" baseline="0" noProof="0" dirty="0">
                <a:ln>
                  <a:noFill/>
                </a:ln>
                <a:solidFill>
                  <a:srgbClr val="000066"/>
                </a:solidFill>
                <a:effectLst/>
                <a:uLnTx/>
                <a:uFillTx/>
                <a:latin typeface="+mn-ea"/>
                <a:ea typeface="+mn-ea"/>
                <a:cs typeface="+mn-cs"/>
              </a:rPr>
              <a:t>（</a:t>
            </a:r>
            <a:r>
              <a:rPr kumimoji="1" lang="en-US" altLang="zh-CN" sz="4400" b="1" i="0" u="none" strike="noStrike" kern="1200" cap="none" spc="0" normalizeH="0" baseline="0" noProof="0" dirty="0">
                <a:ln>
                  <a:noFill/>
                </a:ln>
                <a:solidFill>
                  <a:srgbClr val="000066"/>
                </a:solidFill>
                <a:effectLst/>
                <a:uLnTx/>
                <a:uFillTx/>
                <a:latin typeface="+mn-ea"/>
                <a:ea typeface="+mn-ea"/>
                <a:cs typeface="+mn-cs"/>
              </a:rPr>
              <a:t>1</a:t>
            </a:r>
            <a:r>
              <a:rPr kumimoji="1" lang="zh-CN" altLang="en-US" sz="4400" b="1" i="0" u="none" strike="noStrike" kern="1200" cap="none" spc="0" normalizeH="0" baseline="0" noProof="0" dirty="0">
                <a:ln>
                  <a:noFill/>
                </a:ln>
                <a:solidFill>
                  <a:srgbClr val="000066"/>
                </a:solidFill>
                <a:effectLst/>
                <a:uLnTx/>
                <a:uFillTx/>
                <a:latin typeface="+mn-ea"/>
                <a:ea typeface="+mn-ea"/>
                <a:cs typeface="+mn-cs"/>
              </a:rPr>
              <a:t>） 逻辑抽象</a:t>
            </a:r>
            <a:endParaRPr lang="zh-CN" altLang="en-US" dirty="0">
              <a:latin typeface="+mn-ea"/>
              <a:ea typeface="+mn-ea"/>
            </a:endParaRPr>
          </a:p>
        </p:txBody>
      </p:sp>
      <p:sp>
        <p:nvSpPr>
          <p:cNvPr id="5" name="箭头: 右 4">
            <a:extLst>
              <a:ext uri="{FF2B5EF4-FFF2-40B4-BE49-F238E27FC236}">
                <a16:creationId xmlns:a16="http://schemas.microsoft.com/office/drawing/2014/main" id="{6950C133-D9F7-46CF-9C7D-B687E0399962}"/>
              </a:ext>
            </a:extLst>
          </p:cNvPr>
          <p:cNvSpPr/>
          <p:nvPr/>
        </p:nvSpPr>
        <p:spPr>
          <a:xfrm>
            <a:off x="5747658" y="1808703"/>
            <a:ext cx="542611" cy="25120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文本框 10">
            <a:extLst>
              <a:ext uri="{FF2B5EF4-FFF2-40B4-BE49-F238E27FC236}">
                <a16:creationId xmlns:a16="http://schemas.microsoft.com/office/drawing/2014/main" id="{AEE36A98-CC3C-4B85-A0EE-CB389579C673}"/>
              </a:ext>
            </a:extLst>
          </p:cNvPr>
          <p:cNvSpPr txBox="1"/>
          <p:nvPr/>
        </p:nvSpPr>
        <p:spPr>
          <a:xfrm>
            <a:off x="6516356" y="1763852"/>
            <a:ext cx="1271117" cy="369332"/>
          </a:xfrm>
          <a:prstGeom prst="rect">
            <a:avLst/>
          </a:prstGeom>
          <a:noFill/>
        </p:spPr>
        <p:txBody>
          <a:bodyPr wrap="square">
            <a:spAutoFit/>
          </a:bodyPr>
          <a:lstStyle/>
          <a:p>
            <a:r>
              <a:rPr kumimoji="1" lang="en-US" altLang="zh-CN" sz="1800" b="1" i="0" u="none" strike="noStrike" kern="1200" cap="none" spc="0" normalizeH="0" baseline="0" noProof="0" dirty="0">
                <a:ln>
                  <a:noFill/>
                </a:ln>
                <a:solidFill>
                  <a:srgbClr val="000066"/>
                </a:solidFill>
                <a:effectLst/>
                <a:uLnTx/>
                <a:uFillTx/>
                <a:latin typeface="+mn-ea"/>
                <a:ea typeface="+mn-ea"/>
                <a:cs typeface="+mn-cs"/>
              </a:rPr>
              <a:t>HDL</a:t>
            </a:r>
            <a:endParaRPr lang="zh-CN" altLang="en-US" dirty="0"/>
          </a:p>
        </p:txBody>
      </p:sp>
      <p:pic>
        <p:nvPicPr>
          <p:cNvPr id="7" name="图片 6">
            <a:extLst>
              <a:ext uri="{FF2B5EF4-FFF2-40B4-BE49-F238E27FC236}">
                <a16:creationId xmlns:a16="http://schemas.microsoft.com/office/drawing/2014/main" id="{059A5C6B-C7CF-4A3F-97AB-200AA452356C}"/>
              </a:ext>
            </a:extLst>
          </p:cNvPr>
          <p:cNvPicPr>
            <a:picLocks noChangeAspect="1"/>
          </p:cNvPicPr>
          <p:nvPr/>
        </p:nvPicPr>
        <p:blipFill>
          <a:blip r:embed="rId4"/>
          <a:stretch>
            <a:fillRect/>
          </a:stretch>
        </p:blipFill>
        <p:spPr>
          <a:xfrm>
            <a:off x="4368468" y="2268269"/>
            <a:ext cx="4295775" cy="3143250"/>
          </a:xfrm>
          <a:prstGeom prst="rect">
            <a:avLst/>
          </a:prstGeom>
        </p:spPr>
      </p:pic>
      <p:sp>
        <p:nvSpPr>
          <p:cNvPr id="3" name="灯片编号占位符 2">
            <a:extLst>
              <a:ext uri="{FF2B5EF4-FFF2-40B4-BE49-F238E27FC236}">
                <a16:creationId xmlns:a16="http://schemas.microsoft.com/office/drawing/2014/main" id="{836E2F53-A77F-4A69-8628-2ADB1A2652B3}"/>
              </a:ext>
            </a:extLst>
          </p:cNvPr>
          <p:cNvSpPr>
            <a:spLocks noGrp="1"/>
          </p:cNvSpPr>
          <p:nvPr>
            <p:ph type="sldNum" sz="quarter" idx="12"/>
          </p:nvPr>
        </p:nvSpPr>
        <p:spPr/>
        <p:txBody>
          <a:bodyPr/>
          <a:lstStyle/>
          <a:p>
            <a:fld id="{4FAB73BC-B049-4115-A692-8D63A059BFB8}" type="slidenum">
              <a:rPr lang="en-US" smtClean="0"/>
              <a:t>18</a:t>
            </a:fld>
            <a:endParaRPr lang="en-US" dirty="0"/>
          </a:p>
        </p:txBody>
      </p:sp>
    </p:spTree>
    <p:extLst>
      <p:ext uri="{BB962C8B-B14F-4D97-AF65-F5344CB8AC3E}">
        <p14:creationId xmlns:p14="http://schemas.microsoft.com/office/powerpoint/2010/main" val="674425520"/>
      </p:ext>
    </p:extLst>
  </p:cSld>
  <p:clrMapOvr>
    <a:masterClrMapping/>
  </p:clrMapOvr>
  <p:transition>
    <p:wipe dir="r"/>
    <p:sndAc>
      <p:stSnd>
        <p:snd r:embed="rId3" name="PROJCTOR.WAV"/>
      </p:stSnd>
    </p:sndAc>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9472" name="Group 592"/>
          <p:cNvGraphicFramePr>
            <a:graphicFrameLocks noGrp="1"/>
          </p:cNvGraphicFramePr>
          <p:nvPr>
            <p:extLst>
              <p:ext uri="{D42A27DB-BD31-4B8C-83A1-F6EECF244321}">
                <p14:modId xmlns:p14="http://schemas.microsoft.com/office/powerpoint/2010/main" val="1341324991"/>
              </p:ext>
            </p:extLst>
          </p:nvPr>
        </p:nvGraphicFramePr>
        <p:xfrm>
          <a:off x="755650" y="1700213"/>
          <a:ext cx="2808288" cy="3999548"/>
        </p:xfrm>
        <a:graphic>
          <a:graphicData uri="http://schemas.openxmlformats.org/drawingml/2006/table">
            <a:tbl>
              <a:tblPr/>
              <a:tblGrid>
                <a:gridCol w="498475">
                  <a:extLst>
                    <a:ext uri="{9D8B030D-6E8A-4147-A177-3AD203B41FA5}">
                      <a16:colId xmlns:a16="http://schemas.microsoft.com/office/drawing/2014/main" val="2073957798"/>
                    </a:ext>
                  </a:extLst>
                </a:gridCol>
                <a:gridCol w="498475">
                  <a:extLst>
                    <a:ext uri="{9D8B030D-6E8A-4147-A177-3AD203B41FA5}">
                      <a16:colId xmlns:a16="http://schemas.microsoft.com/office/drawing/2014/main" val="3390045230"/>
                    </a:ext>
                  </a:extLst>
                </a:gridCol>
                <a:gridCol w="658813">
                  <a:extLst>
                    <a:ext uri="{9D8B030D-6E8A-4147-A177-3AD203B41FA5}">
                      <a16:colId xmlns:a16="http://schemas.microsoft.com/office/drawing/2014/main" val="1474133959"/>
                    </a:ext>
                  </a:extLst>
                </a:gridCol>
                <a:gridCol w="1152525">
                  <a:extLst>
                    <a:ext uri="{9D8B030D-6E8A-4147-A177-3AD203B41FA5}">
                      <a16:colId xmlns:a16="http://schemas.microsoft.com/office/drawing/2014/main" val="123717768"/>
                    </a:ext>
                  </a:extLst>
                </a:gridCol>
              </a:tblGrid>
              <a:tr h="433388">
                <a:tc gridSpan="3">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zh-CN" altLang="en-US" sz="2000" b="1" i="0" u="none" strike="noStrike" cap="none" normalizeH="0" baseline="0" dirty="0">
                          <a:ln>
                            <a:noFill/>
                          </a:ln>
                          <a:solidFill>
                            <a:srgbClr val="000066"/>
                          </a:solidFill>
                          <a:effectLst/>
                          <a:latin typeface="+mn-ea"/>
                          <a:ea typeface="+mn-ea"/>
                          <a:cs typeface="Times New Roman" panose="02020603050405020304" pitchFamily="18" charset="0"/>
                        </a:rPr>
                        <a:t>输  入</a:t>
                      </a:r>
                    </a:p>
                  </a:txBody>
                  <a:tcPr anchor="ctr" horzOverflow="overflow">
                    <a:lnL cap="flat">
                      <a:noFill/>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zh-CN" altLang="en-US" sz="2000" b="1" i="0" u="none" strike="noStrike" cap="none" normalizeH="0" baseline="0" dirty="0">
                          <a:ln>
                            <a:noFill/>
                          </a:ln>
                          <a:solidFill>
                            <a:srgbClr val="000066"/>
                          </a:solidFill>
                          <a:effectLst/>
                          <a:latin typeface="+mn-ea"/>
                          <a:ea typeface="+mn-ea"/>
                          <a:cs typeface="Times New Roman" panose="02020603050405020304" pitchFamily="18" charset="0"/>
                        </a:rPr>
                        <a:t>输  出</a:t>
                      </a:r>
                    </a:p>
                  </a:txBody>
                  <a:tcPr horzOverflow="overflow">
                    <a:lnL w="12700" cap="flat" cmpd="sng" algn="ctr">
                      <a:solidFill>
                        <a:srgbClr val="000000"/>
                      </a:solidFill>
                      <a:prstDash val="solid"/>
                      <a:round/>
                      <a:headEnd type="none" w="med" len="med"/>
                      <a:tailEnd type="none" w="med" len="med"/>
                    </a:lnL>
                    <a:lnR cap="flat">
                      <a:noFill/>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98866786"/>
                  </a:ext>
                </a:extLst>
              </a:tr>
              <a:tr h="290513">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A</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B</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dirty="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C</a:t>
                      </a:r>
                      <a:endParaRPr kumimoji="1" lang="en-US" altLang="zh-CN" sz="2000" b="1" i="0" u="none" strike="noStrike" cap="none" normalizeH="0" baseline="0" dirty="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L</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88680198"/>
                  </a:ext>
                </a:extLst>
              </a:tr>
              <a:tr h="290513">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cap="flat">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379900694"/>
                  </a:ext>
                </a:extLst>
              </a:tr>
              <a:tr h="288925">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3899808731"/>
                  </a:ext>
                </a:extLst>
              </a:tr>
              <a:tr h="290513">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dirty="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dirty="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503629837"/>
                  </a:ext>
                </a:extLst>
              </a:tr>
              <a:tr h="384175">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1713209187"/>
                  </a:ext>
                </a:extLst>
              </a:tr>
              <a:tr h="288925">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861629566"/>
                  </a:ext>
                </a:extLst>
              </a:tr>
              <a:tr h="290513">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2610156951"/>
                  </a:ext>
                </a:extLst>
              </a:tr>
              <a:tr h="288925">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4123331030"/>
                  </a:ext>
                </a:extLst>
              </a:tr>
              <a:tr h="290513">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cap="flat">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a:noFill/>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a:noFill/>
                    </a:lnL>
                    <a:lnR w="12700" cap="flat" cmpd="sng" algn="ctr">
                      <a:solidFill>
                        <a:srgbClr val="000000"/>
                      </a:solidFill>
                      <a:prstDash val="solid"/>
                      <a:round/>
                      <a:headEnd type="none" w="med" len="med"/>
                      <a:tailEnd type="none" w="med" len="med"/>
                    </a:lnR>
                    <a:lnT>
                      <a:noFill/>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dirty="0">
                          <a:ln>
                            <a:noFill/>
                          </a:ln>
                          <a:solidFill>
                            <a:srgbClr val="000066"/>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dirty="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cap="flat">
                      <a:noFill/>
                    </a:lnR>
                    <a:lnT>
                      <a:noFill/>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53073489"/>
                  </a:ext>
                </a:extLst>
              </a:tr>
            </a:tbl>
          </a:graphicData>
        </a:graphic>
      </p:graphicFrame>
      <p:sp>
        <p:nvSpPr>
          <p:cNvPr id="2" name="标题 1">
            <a:extLst>
              <a:ext uri="{FF2B5EF4-FFF2-40B4-BE49-F238E27FC236}">
                <a16:creationId xmlns:a16="http://schemas.microsoft.com/office/drawing/2014/main" id="{FEE732B4-ED0D-4FB5-A238-DB2E65FABE27}"/>
              </a:ext>
            </a:extLst>
          </p:cNvPr>
          <p:cNvSpPr>
            <a:spLocks noGrp="1"/>
          </p:cNvSpPr>
          <p:nvPr>
            <p:ph type="title"/>
          </p:nvPr>
        </p:nvSpPr>
        <p:spPr>
          <a:xfrm>
            <a:off x="685800" y="484632"/>
            <a:ext cx="7772400" cy="673606"/>
          </a:xfrm>
        </p:spPr>
        <p:txBody>
          <a:bodyPr>
            <a:normAutofit fontScale="90000"/>
          </a:bodyPr>
          <a:lstStyle/>
          <a:p>
            <a:r>
              <a:rPr kumimoji="1" lang="zh-CN" altLang="en-US" sz="4400" b="1" i="0" u="none" strike="noStrike" kern="1200" cap="none" spc="0" normalizeH="0" baseline="0" noProof="0" dirty="0">
                <a:ln>
                  <a:noFill/>
                </a:ln>
                <a:solidFill>
                  <a:srgbClr val="000066"/>
                </a:solidFill>
                <a:effectLst/>
                <a:uLnTx/>
                <a:uFillTx/>
                <a:latin typeface="+mn-ea"/>
                <a:cs typeface="+mn-cs"/>
              </a:rPr>
              <a:t>（</a:t>
            </a:r>
            <a:r>
              <a:rPr kumimoji="1" lang="en-US" altLang="zh-CN" sz="4400" b="1" i="0" u="none" strike="noStrike" kern="1200" cap="none" spc="0" normalizeH="0" baseline="0" noProof="0" dirty="0">
                <a:ln>
                  <a:noFill/>
                </a:ln>
                <a:solidFill>
                  <a:srgbClr val="000066"/>
                </a:solidFill>
                <a:effectLst/>
                <a:uLnTx/>
                <a:uFillTx/>
                <a:latin typeface="+mn-ea"/>
                <a:cs typeface="+mn-cs"/>
              </a:rPr>
              <a:t>2</a:t>
            </a:r>
            <a:r>
              <a:rPr kumimoji="1" lang="zh-CN" altLang="en-US" sz="4400" b="1" i="0" u="none" strike="noStrike" kern="1200" cap="none" spc="0" normalizeH="0" baseline="0" noProof="0" dirty="0">
                <a:ln>
                  <a:noFill/>
                </a:ln>
                <a:solidFill>
                  <a:srgbClr val="000066"/>
                </a:solidFill>
                <a:effectLst/>
                <a:uLnTx/>
                <a:uFillTx/>
                <a:latin typeface="+mn-ea"/>
                <a:cs typeface="+mn-cs"/>
              </a:rPr>
              <a:t>）根据题意列出真值表</a:t>
            </a:r>
            <a:endParaRPr lang="zh-CN" altLang="en-US" dirty="0"/>
          </a:p>
        </p:txBody>
      </p:sp>
      <p:pic>
        <p:nvPicPr>
          <p:cNvPr id="4" name="图片 3">
            <a:extLst>
              <a:ext uri="{FF2B5EF4-FFF2-40B4-BE49-F238E27FC236}">
                <a16:creationId xmlns:a16="http://schemas.microsoft.com/office/drawing/2014/main" id="{25738228-BE9D-4649-BEBC-CB4B882AC088}"/>
              </a:ext>
            </a:extLst>
          </p:cNvPr>
          <p:cNvPicPr>
            <a:picLocks noChangeAspect="1"/>
          </p:cNvPicPr>
          <p:nvPr/>
        </p:nvPicPr>
        <p:blipFill>
          <a:blip r:embed="rId3"/>
          <a:stretch>
            <a:fillRect/>
          </a:stretch>
        </p:blipFill>
        <p:spPr>
          <a:xfrm>
            <a:off x="5075674" y="1294924"/>
            <a:ext cx="2971800" cy="4810125"/>
          </a:xfrm>
          <a:prstGeom prst="rect">
            <a:avLst/>
          </a:prstGeom>
        </p:spPr>
      </p:pic>
      <p:sp>
        <p:nvSpPr>
          <p:cNvPr id="16" name="箭头: 右 15">
            <a:extLst>
              <a:ext uri="{FF2B5EF4-FFF2-40B4-BE49-F238E27FC236}">
                <a16:creationId xmlns:a16="http://schemas.microsoft.com/office/drawing/2014/main" id="{F0304DE4-DB39-41CB-9682-91884551FF4F}"/>
              </a:ext>
            </a:extLst>
          </p:cNvPr>
          <p:cNvSpPr/>
          <p:nvPr/>
        </p:nvSpPr>
        <p:spPr>
          <a:xfrm>
            <a:off x="4190164" y="3637503"/>
            <a:ext cx="542611" cy="25120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95896B49-C22E-4987-93A3-CABB74A6EA10}"/>
              </a:ext>
            </a:extLst>
          </p:cNvPr>
          <p:cNvSpPr txBox="1"/>
          <p:nvPr/>
        </p:nvSpPr>
        <p:spPr>
          <a:xfrm>
            <a:off x="4958862" y="3592652"/>
            <a:ext cx="1271117" cy="369332"/>
          </a:xfrm>
          <a:prstGeom prst="rect">
            <a:avLst/>
          </a:prstGeom>
          <a:noFill/>
        </p:spPr>
        <p:txBody>
          <a:bodyPr wrap="square">
            <a:spAutoFit/>
          </a:bodyPr>
          <a:lstStyle/>
          <a:p>
            <a:r>
              <a:rPr kumimoji="1" lang="en-US" altLang="zh-CN" sz="1800" b="1" i="0" u="none" strike="noStrike" kern="1200" cap="none" spc="0" normalizeH="0" baseline="0" noProof="0" dirty="0">
                <a:ln>
                  <a:noFill/>
                </a:ln>
                <a:solidFill>
                  <a:srgbClr val="000066"/>
                </a:solidFill>
                <a:effectLst/>
                <a:uLnTx/>
                <a:uFillTx/>
                <a:latin typeface="+mn-ea"/>
                <a:ea typeface="+mn-ea"/>
                <a:cs typeface="+mn-cs"/>
              </a:rPr>
              <a:t>HDL</a:t>
            </a:r>
            <a:endParaRPr lang="zh-CN" altLang="en-US" dirty="0"/>
          </a:p>
        </p:txBody>
      </p:sp>
      <p:sp>
        <p:nvSpPr>
          <p:cNvPr id="3" name="灯片编号占位符 2">
            <a:extLst>
              <a:ext uri="{FF2B5EF4-FFF2-40B4-BE49-F238E27FC236}">
                <a16:creationId xmlns:a16="http://schemas.microsoft.com/office/drawing/2014/main" id="{A3F5A90F-4E36-4623-BDBF-FA903D0DE377}"/>
              </a:ext>
            </a:extLst>
          </p:cNvPr>
          <p:cNvSpPr>
            <a:spLocks noGrp="1"/>
          </p:cNvSpPr>
          <p:nvPr>
            <p:ph type="sldNum" sz="quarter" idx="12"/>
          </p:nvPr>
        </p:nvSpPr>
        <p:spPr/>
        <p:txBody>
          <a:bodyPr/>
          <a:lstStyle/>
          <a:p>
            <a:fld id="{4FAB73BC-B049-4115-A692-8D63A059BFB8}" type="slidenum">
              <a:rPr lang="en-US" smtClean="0"/>
              <a:t>19</a:t>
            </a:fld>
            <a:endParaRPr lang="en-US" dirty="0"/>
          </a:p>
        </p:txBody>
      </p:sp>
    </p:spTree>
    <p:extLst>
      <p:ext uri="{BB962C8B-B14F-4D97-AF65-F5344CB8AC3E}">
        <p14:creationId xmlns:p14="http://schemas.microsoft.com/office/powerpoint/2010/main" val="3958826807"/>
      </p:ext>
    </p:extLst>
  </p:cSld>
  <p:clrMapOvr>
    <a:masterClrMapping/>
  </p:clrMapOvr>
  <p:transition>
    <p:wipe dir="r"/>
    <p:sndAc>
      <p:stSnd>
        <p:snd r:embed="rId2" name="PROJCTOR.WAV"/>
      </p:stSnd>
    </p:sndAc>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477" name="Rectangle 597"/>
          <p:cNvSpPr>
            <a:spLocks noChangeArrowheads="1"/>
          </p:cNvSpPr>
          <p:nvPr/>
        </p:nvSpPr>
        <p:spPr bwMode="auto">
          <a:xfrm>
            <a:off x="0" y="33194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79476" name="Object 596"/>
          <p:cNvGraphicFramePr>
            <a:graphicFrameLocks noChangeAspect="1"/>
          </p:cNvGraphicFramePr>
          <p:nvPr>
            <p:extLst>
              <p:ext uri="{D42A27DB-BD31-4B8C-83A1-F6EECF244321}">
                <p14:modId xmlns:p14="http://schemas.microsoft.com/office/powerpoint/2010/main" val="4175066468"/>
              </p:ext>
            </p:extLst>
          </p:nvPr>
        </p:nvGraphicFramePr>
        <p:xfrm>
          <a:off x="276190" y="2731059"/>
          <a:ext cx="4427538" cy="492125"/>
        </p:xfrm>
        <a:graphic>
          <a:graphicData uri="http://schemas.openxmlformats.org/presentationml/2006/ole">
            <mc:AlternateContent xmlns:mc="http://schemas.openxmlformats.org/markup-compatibility/2006">
              <mc:Choice xmlns:v="urn:schemas-microsoft-com:vml" Requires="v">
                <p:oleObj spid="_x0000_s148511" name="公式" r:id="rId4" imgW="1966793" imgH="215713" progId="Equation.3">
                  <p:embed/>
                </p:oleObj>
              </mc:Choice>
              <mc:Fallback>
                <p:oleObj name="公式" r:id="rId4" imgW="1966793" imgH="215713" progId="Equation.3">
                  <p:embed/>
                  <p:pic>
                    <p:nvPicPr>
                      <p:cNvPr id="379476" name="Object 59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6190" y="2731059"/>
                        <a:ext cx="4427538" cy="492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9478" name="Rectangle 598"/>
          <p:cNvSpPr>
            <a:spLocks noChangeArrowheads="1"/>
          </p:cNvSpPr>
          <p:nvPr/>
        </p:nvSpPr>
        <p:spPr bwMode="auto">
          <a:xfrm>
            <a:off x="-23701" y="3345449"/>
            <a:ext cx="3095625"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tab pos="971550" algn="l"/>
                <a:tab pos="4392613" algn="r"/>
              </a:tabLst>
              <a:defRPr/>
            </a:pPr>
            <a:endParaRPr kumimoji="1" lang="en-US" altLang="zh-CN" sz="1000" b="0" i="0" u="none" strike="noStrike" kern="1200" cap="none" spc="0" normalizeH="0" baseline="0" noProof="0" dirty="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a:p>
            <a:pPr marL="0" marR="0" lvl="0" indent="269875" algn="l" defTabSz="914400" rtl="0" eaLnBrk="0" fontAlgn="base" latinLnBrk="0" hangingPunct="0">
              <a:lnSpc>
                <a:spcPct val="100000"/>
              </a:lnSpc>
              <a:spcBef>
                <a:spcPct val="0"/>
              </a:spcBef>
              <a:spcAft>
                <a:spcPct val="0"/>
              </a:spcAft>
              <a:buClrTx/>
              <a:buSzTx/>
              <a:buFontTx/>
              <a:buNone/>
              <a:tabLst>
                <a:tab pos="971550" algn="l"/>
                <a:tab pos="4392613" algn="r"/>
              </a:tabLst>
              <a:defRPr/>
            </a:pPr>
            <a:r>
              <a:rPr kumimoji="1" lang="en-US" altLang="zh-CN" sz="2800" b="1" i="1" u="none" strike="noStrike" kern="1200" cap="none" spc="0" normalizeH="0" baseline="0" noProof="0" dirty="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L</a:t>
            </a:r>
            <a:r>
              <a:rPr kumimoji="1"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 </a:t>
            </a:r>
            <a:r>
              <a:rPr kumimoji="1" lang="en-US" altLang="zh-CN" sz="2800" b="1" i="1" u="none" strike="noStrike" kern="1200" cap="none" spc="0" normalizeH="0" baseline="0" noProof="0" dirty="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AB+AC+BC</a:t>
            </a:r>
            <a:r>
              <a:rPr kumimoji="1"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	</a:t>
            </a:r>
          </a:p>
        </p:txBody>
      </p:sp>
      <p:grpSp>
        <p:nvGrpSpPr>
          <p:cNvPr id="8" name="组合 7">
            <a:extLst>
              <a:ext uri="{FF2B5EF4-FFF2-40B4-BE49-F238E27FC236}">
                <a16:creationId xmlns:a16="http://schemas.microsoft.com/office/drawing/2014/main" id="{950483A5-732B-4DA5-B631-E5C1C30F75F7}"/>
              </a:ext>
            </a:extLst>
          </p:cNvPr>
          <p:cNvGrpSpPr/>
          <p:nvPr/>
        </p:nvGrpSpPr>
        <p:grpSpPr>
          <a:xfrm>
            <a:off x="420928" y="4456498"/>
            <a:ext cx="2650996" cy="863299"/>
            <a:chOff x="2222455" y="1365165"/>
            <a:chExt cx="2650996" cy="863299"/>
          </a:xfrm>
        </p:grpSpPr>
        <p:sp>
          <p:nvSpPr>
            <p:cNvPr id="11" name="动作按钮: 前进或下一项 10">
              <a:hlinkClick r:id="rId6" action="ppaction://hlinkpres?slideindex=11&amp;slidetitle=PowerPoint 演示文稿" highlightClick="1"/>
              <a:extLst>
                <a:ext uri="{FF2B5EF4-FFF2-40B4-BE49-F238E27FC236}">
                  <a16:creationId xmlns:a16="http://schemas.microsoft.com/office/drawing/2014/main" id="{F6982180-EE98-4E9F-90D6-27CD7CF132B0}"/>
                </a:ext>
              </a:extLst>
            </p:cNvPr>
            <p:cNvSpPr/>
            <p:nvPr/>
          </p:nvSpPr>
          <p:spPr>
            <a:xfrm>
              <a:off x="2453499" y="1365165"/>
              <a:ext cx="403468" cy="3059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 name="文本框 11">
              <a:extLst>
                <a:ext uri="{FF2B5EF4-FFF2-40B4-BE49-F238E27FC236}">
                  <a16:creationId xmlns:a16="http://schemas.microsoft.com/office/drawing/2014/main" id="{8AF3AE04-F5FA-42F0-A48D-8562D174CA33}"/>
                </a:ext>
              </a:extLst>
            </p:cNvPr>
            <p:cNvSpPr txBox="1"/>
            <p:nvPr/>
          </p:nvSpPr>
          <p:spPr>
            <a:xfrm>
              <a:off x="2222455" y="1856287"/>
              <a:ext cx="932963" cy="369332"/>
            </a:xfrm>
            <a:prstGeom prst="rect">
              <a:avLst/>
            </a:prstGeom>
            <a:noFill/>
          </p:spPr>
          <p:txBody>
            <a:bodyPr wrap="square" rtlCol="0">
              <a:spAutoFit/>
            </a:bodyPr>
            <a:lstStyle/>
            <a:p>
              <a:r>
                <a:rPr lang="zh-CN" altLang="en-US" dirty="0"/>
                <a:t>最小项</a:t>
              </a:r>
            </a:p>
          </p:txBody>
        </p:sp>
        <p:sp>
          <p:nvSpPr>
            <p:cNvPr id="13" name="动作按钮: 前进或下一项 12">
              <a:hlinkClick r:id="rId6" action="ppaction://hlinkpres?slideindex=11&amp;slidetitle=PowerPoint 演示文稿" highlightClick="1"/>
              <a:extLst>
                <a:ext uri="{FF2B5EF4-FFF2-40B4-BE49-F238E27FC236}">
                  <a16:creationId xmlns:a16="http://schemas.microsoft.com/office/drawing/2014/main" id="{300D50E4-98D8-475F-B44D-B4D21AAC6015}"/>
                </a:ext>
              </a:extLst>
            </p:cNvPr>
            <p:cNvSpPr/>
            <p:nvPr/>
          </p:nvSpPr>
          <p:spPr>
            <a:xfrm>
              <a:off x="3920247" y="1365165"/>
              <a:ext cx="403468" cy="3059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4" name="文本框 13">
              <a:extLst>
                <a:ext uri="{FF2B5EF4-FFF2-40B4-BE49-F238E27FC236}">
                  <a16:creationId xmlns:a16="http://schemas.microsoft.com/office/drawing/2014/main" id="{CFD403AC-81E9-497E-99B7-1F93B10180A5}"/>
                </a:ext>
              </a:extLst>
            </p:cNvPr>
            <p:cNvSpPr txBox="1"/>
            <p:nvPr/>
          </p:nvSpPr>
          <p:spPr>
            <a:xfrm>
              <a:off x="3460994" y="1859132"/>
              <a:ext cx="1412457" cy="369332"/>
            </a:xfrm>
            <a:prstGeom prst="rect">
              <a:avLst/>
            </a:prstGeom>
            <a:noFill/>
          </p:spPr>
          <p:txBody>
            <a:bodyPr wrap="square" rtlCol="0">
              <a:spAutoFit/>
            </a:bodyPr>
            <a:lstStyle/>
            <a:p>
              <a:r>
                <a:rPr lang="zh-CN" altLang="en-US" dirty="0"/>
                <a:t>卡诺图化简</a:t>
              </a:r>
            </a:p>
          </p:txBody>
        </p:sp>
      </p:grpSp>
      <p:sp>
        <p:nvSpPr>
          <p:cNvPr id="2" name="标题 1">
            <a:extLst>
              <a:ext uri="{FF2B5EF4-FFF2-40B4-BE49-F238E27FC236}">
                <a16:creationId xmlns:a16="http://schemas.microsoft.com/office/drawing/2014/main" id="{AF2E541F-5925-4AB2-AD28-8A7E1D16B48B}"/>
              </a:ext>
            </a:extLst>
          </p:cNvPr>
          <p:cNvSpPr>
            <a:spLocks noGrp="1"/>
          </p:cNvSpPr>
          <p:nvPr>
            <p:ph type="title"/>
          </p:nvPr>
        </p:nvSpPr>
        <p:spPr>
          <a:xfrm>
            <a:off x="685800" y="484633"/>
            <a:ext cx="7772400" cy="723848"/>
          </a:xfrm>
        </p:spPr>
        <p:txBody>
          <a:bodyPr>
            <a:normAutofit fontScale="90000"/>
          </a:bodyPr>
          <a:lstStyle/>
          <a:p>
            <a:r>
              <a:rPr kumimoji="1" lang="en-US" altLang="zh-CN" sz="4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(3) </a:t>
            </a:r>
            <a:r>
              <a:rPr kumimoji="1" lang="zh-CN" altLang="en-US" sz="4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写出输出逻辑表达式</a:t>
            </a:r>
            <a:r>
              <a:rPr kumimoji="1" lang="en-US" altLang="zh-CN" sz="4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r>
              <a:rPr kumimoji="1" lang="zh-CN" altLang="en-US" sz="4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并化简</a:t>
            </a:r>
            <a:endParaRPr lang="zh-CN" altLang="en-US" dirty="0"/>
          </a:p>
        </p:txBody>
      </p:sp>
      <p:pic>
        <p:nvPicPr>
          <p:cNvPr id="4" name="图片 3">
            <a:extLst>
              <a:ext uri="{FF2B5EF4-FFF2-40B4-BE49-F238E27FC236}">
                <a16:creationId xmlns:a16="http://schemas.microsoft.com/office/drawing/2014/main" id="{13E88F10-CAFB-4214-A883-46B1C8CD3B46}"/>
              </a:ext>
            </a:extLst>
          </p:cNvPr>
          <p:cNvPicPr>
            <a:picLocks noChangeAspect="1"/>
          </p:cNvPicPr>
          <p:nvPr/>
        </p:nvPicPr>
        <p:blipFill>
          <a:blip r:embed="rId7"/>
          <a:stretch>
            <a:fillRect/>
          </a:stretch>
        </p:blipFill>
        <p:spPr>
          <a:xfrm>
            <a:off x="4936357" y="3480770"/>
            <a:ext cx="3752850" cy="1466850"/>
          </a:xfrm>
          <a:prstGeom prst="rect">
            <a:avLst/>
          </a:prstGeom>
        </p:spPr>
      </p:pic>
      <p:sp>
        <p:nvSpPr>
          <p:cNvPr id="16" name="箭头: 右 15">
            <a:extLst>
              <a:ext uri="{FF2B5EF4-FFF2-40B4-BE49-F238E27FC236}">
                <a16:creationId xmlns:a16="http://schemas.microsoft.com/office/drawing/2014/main" id="{0D3A2B01-E51F-4F24-BB45-3F5FEA900C77}"/>
              </a:ext>
            </a:extLst>
          </p:cNvPr>
          <p:cNvSpPr/>
          <p:nvPr/>
        </p:nvSpPr>
        <p:spPr>
          <a:xfrm>
            <a:off x="6189786" y="2994982"/>
            <a:ext cx="542611" cy="25120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a:extLst>
              <a:ext uri="{FF2B5EF4-FFF2-40B4-BE49-F238E27FC236}">
                <a16:creationId xmlns:a16="http://schemas.microsoft.com/office/drawing/2014/main" id="{50E87D51-2B2C-46E6-8344-0A2AB8BBE902}"/>
              </a:ext>
            </a:extLst>
          </p:cNvPr>
          <p:cNvSpPr txBox="1"/>
          <p:nvPr/>
        </p:nvSpPr>
        <p:spPr>
          <a:xfrm>
            <a:off x="6958484" y="2950131"/>
            <a:ext cx="1271117" cy="369332"/>
          </a:xfrm>
          <a:prstGeom prst="rect">
            <a:avLst/>
          </a:prstGeom>
          <a:noFill/>
        </p:spPr>
        <p:txBody>
          <a:bodyPr wrap="square">
            <a:spAutoFit/>
          </a:bodyPr>
          <a:lstStyle/>
          <a:p>
            <a:r>
              <a:rPr kumimoji="1" lang="en-US" altLang="zh-CN" sz="1800" b="1" i="0" u="none" strike="noStrike" kern="1200" cap="none" spc="0" normalizeH="0" baseline="0" noProof="0" dirty="0">
                <a:ln>
                  <a:noFill/>
                </a:ln>
                <a:solidFill>
                  <a:srgbClr val="000066"/>
                </a:solidFill>
                <a:effectLst/>
                <a:uLnTx/>
                <a:uFillTx/>
                <a:latin typeface="+mn-ea"/>
                <a:ea typeface="+mn-ea"/>
                <a:cs typeface="+mn-cs"/>
              </a:rPr>
              <a:t>HDL</a:t>
            </a:r>
            <a:endParaRPr lang="zh-CN" altLang="en-US" dirty="0"/>
          </a:p>
        </p:txBody>
      </p:sp>
      <p:sp>
        <p:nvSpPr>
          <p:cNvPr id="3" name="灯片编号占位符 2">
            <a:extLst>
              <a:ext uri="{FF2B5EF4-FFF2-40B4-BE49-F238E27FC236}">
                <a16:creationId xmlns:a16="http://schemas.microsoft.com/office/drawing/2014/main" id="{78CD2F44-35E0-4434-9C37-DB2AB050B725}"/>
              </a:ext>
            </a:extLst>
          </p:cNvPr>
          <p:cNvSpPr>
            <a:spLocks noGrp="1"/>
          </p:cNvSpPr>
          <p:nvPr>
            <p:ph type="sldNum" sz="quarter" idx="12"/>
          </p:nvPr>
        </p:nvSpPr>
        <p:spPr/>
        <p:txBody>
          <a:bodyPr/>
          <a:lstStyle/>
          <a:p>
            <a:fld id="{4FAB73BC-B049-4115-A692-8D63A059BFB8}" type="slidenum">
              <a:rPr lang="en-US" smtClean="0"/>
              <a:t>20</a:t>
            </a:fld>
            <a:endParaRPr lang="en-US" dirty="0"/>
          </a:p>
        </p:txBody>
      </p:sp>
    </p:spTree>
    <p:extLst>
      <p:ext uri="{BB962C8B-B14F-4D97-AF65-F5344CB8AC3E}">
        <p14:creationId xmlns:p14="http://schemas.microsoft.com/office/powerpoint/2010/main" val="1620390833"/>
      </p:ext>
    </p:extLst>
  </p:cSld>
  <p:clrMapOvr>
    <a:masterClrMapping/>
  </p:clrMapOvr>
  <p:transition>
    <p:wipe dir="r"/>
    <p:sndAc>
      <p:stSnd>
        <p:snd r:embed="rId3" name="PROJCTOR.WAV"/>
      </p:stSnd>
    </p:sndAc>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43" name="Rectangle 39"/>
          <p:cNvSpPr>
            <a:spLocks noChangeArrowheads="1"/>
          </p:cNvSpPr>
          <p:nvPr/>
        </p:nvSpPr>
        <p:spPr bwMode="auto">
          <a:xfrm>
            <a:off x="-373063" y="2374900"/>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79950" name="Object 46"/>
          <p:cNvGraphicFramePr>
            <a:graphicFrameLocks noChangeAspect="1"/>
          </p:cNvGraphicFramePr>
          <p:nvPr>
            <p:extLst>
              <p:ext uri="{D42A27DB-BD31-4B8C-83A1-F6EECF244321}">
                <p14:modId xmlns:p14="http://schemas.microsoft.com/office/powerpoint/2010/main" val="2827001498"/>
              </p:ext>
            </p:extLst>
          </p:nvPr>
        </p:nvGraphicFramePr>
        <p:xfrm>
          <a:off x="538956" y="3330148"/>
          <a:ext cx="3889375" cy="1990725"/>
        </p:xfrm>
        <a:graphic>
          <a:graphicData uri="http://schemas.openxmlformats.org/presentationml/2006/ole">
            <mc:AlternateContent xmlns:mc="http://schemas.openxmlformats.org/markup-compatibility/2006">
              <mc:Choice xmlns:v="urn:schemas-microsoft-com:vml" Requires="v">
                <p:oleObj spid="_x0000_s44077" name="图片" r:id="rId3" imgW="2051548" imgH="1044256" progId="Word.Picture.8">
                  <p:embed/>
                </p:oleObj>
              </mc:Choice>
              <mc:Fallback>
                <p:oleObj name="图片" r:id="rId3" imgW="2051548" imgH="1044256" progId="Word.Picture.8">
                  <p:embed/>
                  <p:pic>
                    <p:nvPicPr>
                      <p:cNvPr id="379950" name="Object 46"/>
                      <p:cNvPicPr>
                        <a:picLocks noChangeAspect="1" noChangeArrowheads="1"/>
                      </p:cNvPicPr>
                      <p:nvPr/>
                    </p:nvPicPr>
                    <p:blipFill>
                      <a:blip r:embed="rId4">
                        <a:extLst>
                          <a:ext uri="{28A0092B-C50C-407E-A947-70E740481C1C}">
                            <a14:useLocalDpi xmlns:a14="http://schemas.microsoft.com/office/drawing/2010/main" val="0"/>
                          </a:ext>
                        </a:extLst>
                      </a:blip>
                      <a:srcRect t="-1340"/>
                      <a:stretch>
                        <a:fillRect/>
                      </a:stretch>
                    </p:blipFill>
                    <p:spPr bwMode="auto">
                      <a:xfrm>
                        <a:off x="538956" y="3330148"/>
                        <a:ext cx="3889375" cy="1990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9952" name="Rectangle 48"/>
          <p:cNvSpPr>
            <a:spLocks noChangeArrowheads="1"/>
          </p:cNvSpPr>
          <p:nvPr/>
        </p:nvSpPr>
        <p:spPr bwMode="auto">
          <a:xfrm>
            <a:off x="539750" y="1352461"/>
            <a:ext cx="3888581"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indent="276225"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276225"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表达式为最简与或式，用与门和或门实现两级“与</a:t>
            </a:r>
            <a:r>
              <a:rPr kumimoji="1" lang="en-US" altLang="zh-CN"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a:t>
            </a:r>
            <a:r>
              <a:rPr kumimoji="1" lang="zh-CN" altLang="en-US" sz="24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或”结构的最简电路如图。</a:t>
            </a:r>
          </a:p>
        </p:txBody>
      </p:sp>
      <p:sp>
        <p:nvSpPr>
          <p:cNvPr id="6" name="箭头: 右 5">
            <a:extLst>
              <a:ext uri="{FF2B5EF4-FFF2-40B4-BE49-F238E27FC236}">
                <a16:creationId xmlns:a16="http://schemas.microsoft.com/office/drawing/2014/main" id="{073AEC2B-F8F4-492A-A2E2-EA34987DDEED}"/>
              </a:ext>
            </a:extLst>
          </p:cNvPr>
          <p:cNvSpPr/>
          <p:nvPr/>
        </p:nvSpPr>
        <p:spPr>
          <a:xfrm>
            <a:off x="6109398" y="2412975"/>
            <a:ext cx="542611" cy="25120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a:extLst>
              <a:ext uri="{FF2B5EF4-FFF2-40B4-BE49-F238E27FC236}">
                <a16:creationId xmlns:a16="http://schemas.microsoft.com/office/drawing/2014/main" id="{5122E11E-0D43-442B-B1A0-239C8FA02090}"/>
              </a:ext>
            </a:extLst>
          </p:cNvPr>
          <p:cNvSpPr txBox="1"/>
          <p:nvPr/>
        </p:nvSpPr>
        <p:spPr>
          <a:xfrm>
            <a:off x="6878096" y="2368124"/>
            <a:ext cx="1271117" cy="369332"/>
          </a:xfrm>
          <a:prstGeom prst="rect">
            <a:avLst/>
          </a:prstGeom>
          <a:noFill/>
        </p:spPr>
        <p:txBody>
          <a:bodyPr wrap="square">
            <a:spAutoFit/>
          </a:bodyPr>
          <a:lstStyle/>
          <a:p>
            <a:r>
              <a:rPr kumimoji="1" lang="en-US" altLang="zh-CN" sz="1800" b="1" i="0" u="none" strike="noStrike" kern="1200" cap="none" spc="0" normalizeH="0" baseline="0" noProof="0" dirty="0">
                <a:ln>
                  <a:noFill/>
                </a:ln>
                <a:solidFill>
                  <a:srgbClr val="000066"/>
                </a:solidFill>
                <a:effectLst/>
                <a:uLnTx/>
                <a:uFillTx/>
                <a:latin typeface="+mn-ea"/>
                <a:ea typeface="+mn-ea"/>
                <a:cs typeface="+mn-cs"/>
              </a:rPr>
              <a:t>HDL</a:t>
            </a:r>
            <a:endParaRPr lang="zh-CN" altLang="en-US" dirty="0"/>
          </a:p>
        </p:txBody>
      </p:sp>
      <p:pic>
        <p:nvPicPr>
          <p:cNvPr id="3" name="图片 2">
            <a:extLst>
              <a:ext uri="{FF2B5EF4-FFF2-40B4-BE49-F238E27FC236}">
                <a16:creationId xmlns:a16="http://schemas.microsoft.com/office/drawing/2014/main" id="{E0E11955-9FB4-4A87-81C8-62138378ECE9}"/>
              </a:ext>
            </a:extLst>
          </p:cNvPr>
          <p:cNvPicPr>
            <a:picLocks noChangeAspect="1"/>
          </p:cNvPicPr>
          <p:nvPr/>
        </p:nvPicPr>
        <p:blipFill>
          <a:blip r:embed="rId5"/>
          <a:stretch>
            <a:fillRect/>
          </a:stretch>
        </p:blipFill>
        <p:spPr>
          <a:xfrm>
            <a:off x="5594419" y="3044397"/>
            <a:ext cx="2895600" cy="2562225"/>
          </a:xfrm>
          <a:prstGeom prst="rect">
            <a:avLst/>
          </a:prstGeom>
        </p:spPr>
      </p:pic>
      <p:sp>
        <p:nvSpPr>
          <p:cNvPr id="4" name="标题 3">
            <a:extLst>
              <a:ext uri="{FF2B5EF4-FFF2-40B4-BE49-F238E27FC236}">
                <a16:creationId xmlns:a16="http://schemas.microsoft.com/office/drawing/2014/main" id="{C1745542-8EC3-4B94-99B8-5B8DB4CFBE33}"/>
              </a:ext>
            </a:extLst>
          </p:cNvPr>
          <p:cNvSpPr>
            <a:spLocks noGrp="1"/>
          </p:cNvSpPr>
          <p:nvPr>
            <p:ph type="title"/>
          </p:nvPr>
        </p:nvSpPr>
        <p:spPr>
          <a:xfrm>
            <a:off x="685800" y="484632"/>
            <a:ext cx="7772400" cy="487615"/>
          </a:xfrm>
        </p:spPr>
        <p:txBody>
          <a:bodyPr>
            <a:noAutofit/>
          </a:bodyPr>
          <a:lstStyle/>
          <a:p>
            <a:r>
              <a:rPr kumimoji="1" lang="en-US" altLang="zh-CN" sz="36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(4) </a:t>
            </a:r>
            <a:r>
              <a:rPr kumimoji="1" lang="zh-CN" altLang="en-US" sz="3600" b="1" i="0" u="none" strike="noStrike" kern="1200" cap="none" spc="0" normalizeH="0" baseline="0" noProof="0" dirty="0">
                <a:ln>
                  <a:noFill/>
                </a:ln>
                <a:solidFill>
                  <a:srgbClr val="000066"/>
                </a:solidFill>
                <a:effectLst/>
                <a:uLnTx/>
                <a:uFillTx/>
                <a:latin typeface="+mn-ea"/>
                <a:ea typeface="+mn-ea"/>
                <a:cs typeface="Times New Roman" panose="02020603050405020304" pitchFamily="18" charset="0"/>
              </a:rPr>
              <a:t>根据输出逻辑表达式画出逻辑图。</a:t>
            </a:r>
            <a:endParaRPr lang="zh-CN" altLang="en-US" sz="3600" dirty="0"/>
          </a:p>
        </p:txBody>
      </p:sp>
      <p:sp>
        <p:nvSpPr>
          <p:cNvPr id="2" name="灯片编号占位符 1">
            <a:extLst>
              <a:ext uri="{FF2B5EF4-FFF2-40B4-BE49-F238E27FC236}">
                <a16:creationId xmlns:a16="http://schemas.microsoft.com/office/drawing/2014/main" id="{42915B3C-3884-40DC-AC14-3987411368D8}"/>
              </a:ext>
            </a:extLst>
          </p:cNvPr>
          <p:cNvSpPr>
            <a:spLocks noGrp="1"/>
          </p:cNvSpPr>
          <p:nvPr>
            <p:ph type="sldNum" sz="quarter" idx="12"/>
          </p:nvPr>
        </p:nvSpPr>
        <p:spPr/>
        <p:txBody>
          <a:bodyPr/>
          <a:lstStyle/>
          <a:p>
            <a:fld id="{4FAB73BC-B049-4115-A692-8D63A059BFB8}" type="slidenum">
              <a:rPr lang="en-US" smtClean="0"/>
              <a:t>21</a:t>
            </a:fld>
            <a:endParaRPr lang="en-US" dirty="0"/>
          </a:p>
        </p:txBody>
      </p:sp>
    </p:spTree>
    <p:extLst>
      <p:ext uri="{BB962C8B-B14F-4D97-AF65-F5344CB8AC3E}">
        <p14:creationId xmlns:p14="http://schemas.microsoft.com/office/powerpoint/2010/main" val="321571417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80939" name="Rectangle 11"/>
          <p:cNvSpPr>
            <a:spLocks noChangeArrowheads="1"/>
          </p:cNvSpPr>
          <p:nvPr/>
        </p:nvSpPr>
        <p:spPr bwMode="auto">
          <a:xfrm>
            <a:off x="538163" y="309932"/>
            <a:ext cx="7979536" cy="1453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2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例</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2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试设计一个码转换电路，将</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位格雷码转换为自然二进制码。可以采用任何逻辑门电路来实现。</a:t>
            </a:r>
          </a:p>
        </p:txBody>
      </p:sp>
      <p:sp>
        <p:nvSpPr>
          <p:cNvPr id="380941" name="Rectangle 13"/>
          <p:cNvSpPr>
            <a:spLocks noChangeArrowheads="1"/>
          </p:cNvSpPr>
          <p:nvPr/>
        </p:nvSpPr>
        <p:spPr bwMode="auto">
          <a:xfrm>
            <a:off x="611188" y="2060575"/>
            <a:ext cx="6408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6700"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解：</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明确逻辑功能，列出真值表。</a:t>
            </a:r>
          </a:p>
        </p:txBody>
      </p:sp>
      <p:sp>
        <p:nvSpPr>
          <p:cNvPr id="381067" name="Rectangle 139"/>
          <p:cNvSpPr>
            <a:spLocks noChangeArrowheads="1"/>
          </p:cNvSpPr>
          <p:nvPr/>
        </p:nvSpPr>
        <p:spPr bwMode="auto">
          <a:xfrm>
            <a:off x="1116013" y="2924175"/>
            <a:ext cx="6408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设输入变量为</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为格雷码，</a:t>
            </a:r>
          </a:p>
        </p:txBody>
      </p:sp>
      <p:sp>
        <p:nvSpPr>
          <p:cNvPr id="381119" name="Rectangle 191"/>
          <p:cNvSpPr>
            <a:spLocks noChangeArrowheads="1"/>
          </p:cNvSpPr>
          <p:nvPr/>
        </p:nvSpPr>
        <p:spPr bwMode="auto">
          <a:xfrm>
            <a:off x="755650" y="4423758"/>
            <a:ext cx="648072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2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当输入格雷码按照从</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0</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到</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15</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递增排序时，可列出逻辑电路真值表</a:t>
            </a:r>
          </a:p>
        </p:txBody>
      </p:sp>
      <p:sp>
        <p:nvSpPr>
          <p:cNvPr id="381120" name="Rectangle 192"/>
          <p:cNvSpPr>
            <a:spLocks noChangeArrowheads="1"/>
          </p:cNvSpPr>
          <p:nvPr/>
        </p:nvSpPr>
        <p:spPr bwMode="auto">
          <a:xfrm>
            <a:off x="684213" y="3835400"/>
            <a:ext cx="63357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输出变量</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和</a:t>
            </a:r>
            <a:r>
              <a:rPr kumimoji="1" lang="en-US" altLang="zh-CN" sz="2400" b="1" i="1"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400" b="1" i="0" u="none" strike="noStrike" kern="1200" cap="none" spc="0" normalizeH="0" baseline="-3000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为自然二进制码。</a:t>
            </a:r>
          </a:p>
        </p:txBody>
      </p:sp>
      <p:sp>
        <p:nvSpPr>
          <p:cNvPr id="2" name="灯片编号占位符 1">
            <a:extLst>
              <a:ext uri="{FF2B5EF4-FFF2-40B4-BE49-F238E27FC236}">
                <a16:creationId xmlns:a16="http://schemas.microsoft.com/office/drawing/2014/main" id="{A8FDFB7D-2F4C-4D9D-8263-AC20DB5B5A39}"/>
              </a:ext>
            </a:extLst>
          </p:cNvPr>
          <p:cNvSpPr>
            <a:spLocks noGrp="1"/>
          </p:cNvSpPr>
          <p:nvPr>
            <p:ph type="sldNum" sz="quarter" idx="12"/>
          </p:nvPr>
        </p:nvSpPr>
        <p:spPr/>
        <p:txBody>
          <a:bodyPr/>
          <a:lstStyle/>
          <a:p>
            <a:fld id="{4FAB73BC-B049-4115-A692-8D63A059BFB8}" type="slidenum">
              <a:rPr lang="en-US" smtClean="0"/>
              <a:t>22</a:t>
            </a:fld>
            <a:endParaRPr lang="en-US" dirty="0"/>
          </a:p>
        </p:txBody>
      </p:sp>
    </p:spTree>
    <p:extLst>
      <p:ext uri="{BB962C8B-B14F-4D97-AF65-F5344CB8AC3E}">
        <p14:creationId xmlns:p14="http://schemas.microsoft.com/office/powerpoint/2010/main" val="1936882706"/>
      </p:ext>
    </p:extLst>
  </p:cSld>
  <p:clrMapOvr>
    <a:masterClrMapping/>
  </p:clrMapOvr>
  <p:transition>
    <p:wipe dir="r"/>
    <p:sndAc>
      <p:stSnd>
        <p:snd r:embed="rId2" name="PROJCTOR.WAV"/>
      </p:stSnd>
    </p:sndAc>
  </p:transition>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82002" name="Line 50"/>
          <p:cNvSpPr>
            <a:spLocks noChangeShapeType="1"/>
          </p:cNvSpPr>
          <p:nvPr/>
        </p:nvSpPr>
        <p:spPr bwMode="auto">
          <a:xfrm>
            <a:off x="5148263" y="-26988"/>
            <a:ext cx="0" cy="6572251"/>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03" name="Line 51"/>
          <p:cNvSpPr>
            <a:spLocks noChangeShapeType="1"/>
          </p:cNvSpPr>
          <p:nvPr/>
        </p:nvSpPr>
        <p:spPr bwMode="auto">
          <a:xfrm>
            <a:off x="9109075" y="-26988"/>
            <a:ext cx="0" cy="6572251"/>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2071" name="Group 119"/>
          <p:cNvGrpSpPr>
            <a:grpSpLocks/>
          </p:cNvGrpSpPr>
          <p:nvPr/>
        </p:nvGrpSpPr>
        <p:grpSpPr bwMode="auto">
          <a:xfrm>
            <a:off x="466725" y="1341438"/>
            <a:ext cx="8316913" cy="4573587"/>
            <a:chOff x="521" y="1071"/>
            <a:chExt cx="4809" cy="2337"/>
          </a:xfrm>
        </p:grpSpPr>
        <p:sp>
          <p:nvSpPr>
            <p:cNvPr id="381980" name="Rectangle 28"/>
            <p:cNvSpPr>
              <a:spLocks noChangeArrowheads="1"/>
            </p:cNvSpPr>
            <p:nvPr/>
          </p:nvSpPr>
          <p:spPr bwMode="auto">
            <a:xfrm>
              <a:off x="1529" y="314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1" name="Rectangle 29"/>
            <p:cNvSpPr>
              <a:spLocks noChangeArrowheads="1"/>
            </p:cNvSpPr>
            <p:nvPr/>
          </p:nvSpPr>
          <p:spPr bwMode="auto">
            <a:xfrm>
              <a:off x="521" y="314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2" name="Rectangle 30"/>
            <p:cNvSpPr>
              <a:spLocks noChangeArrowheads="1"/>
            </p:cNvSpPr>
            <p:nvPr/>
          </p:nvSpPr>
          <p:spPr bwMode="auto">
            <a:xfrm>
              <a:off x="1529" y="291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3" name="Rectangle 31"/>
            <p:cNvSpPr>
              <a:spLocks noChangeArrowheads="1"/>
            </p:cNvSpPr>
            <p:nvPr/>
          </p:nvSpPr>
          <p:spPr bwMode="auto">
            <a:xfrm>
              <a:off x="521" y="291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4" name="Rectangle 32"/>
            <p:cNvSpPr>
              <a:spLocks noChangeArrowheads="1"/>
            </p:cNvSpPr>
            <p:nvPr/>
          </p:nvSpPr>
          <p:spPr bwMode="auto">
            <a:xfrm>
              <a:off x="1529" y="268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5" name="Rectangle 33"/>
            <p:cNvSpPr>
              <a:spLocks noChangeArrowheads="1"/>
            </p:cNvSpPr>
            <p:nvPr/>
          </p:nvSpPr>
          <p:spPr bwMode="auto">
            <a:xfrm>
              <a:off x="521" y="268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6" name="Rectangle 34"/>
            <p:cNvSpPr>
              <a:spLocks noChangeArrowheads="1"/>
            </p:cNvSpPr>
            <p:nvPr/>
          </p:nvSpPr>
          <p:spPr bwMode="auto">
            <a:xfrm>
              <a:off x="1529" y="245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7" name="Rectangle 35"/>
            <p:cNvSpPr>
              <a:spLocks noChangeArrowheads="1"/>
            </p:cNvSpPr>
            <p:nvPr/>
          </p:nvSpPr>
          <p:spPr bwMode="auto">
            <a:xfrm>
              <a:off x="521" y="245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0  1  1  0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8" name="Rectangle 36"/>
            <p:cNvSpPr>
              <a:spLocks noChangeArrowheads="1"/>
            </p:cNvSpPr>
            <p:nvPr/>
          </p:nvSpPr>
          <p:spPr bwMode="auto">
            <a:xfrm>
              <a:off x="1529" y="222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89" name="Rectangle 37"/>
            <p:cNvSpPr>
              <a:spLocks noChangeArrowheads="1"/>
            </p:cNvSpPr>
            <p:nvPr/>
          </p:nvSpPr>
          <p:spPr bwMode="auto">
            <a:xfrm>
              <a:off x="521" y="222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0" name="Rectangle 38"/>
            <p:cNvSpPr>
              <a:spLocks noChangeArrowheads="1"/>
            </p:cNvSpPr>
            <p:nvPr/>
          </p:nvSpPr>
          <p:spPr bwMode="auto">
            <a:xfrm>
              <a:off x="1529" y="199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1" name="Rectangle 39"/>
            <p:cNvSpPr>
              <a:spLocks noChangeArrowheads="1"/>
            </p:cNvSpPr>
            <p:nvPr/>
          </p:nvSpPr>
          <p:spPr bwMode="auto">
            <a:xfrm>
              <a:off x="521" y="199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2" name="Rectangle 40"/>
            <p:cNvSpPr>
              <a:spLocks noChangeArrowheads="1"/>
            </p:cNvSpPr>
            <p:nvPr/>
          </p:nvSpPr>
          <p:spPr bwMode="auto">
            <a:xfrm>
              <a:off x="1529" y="176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3" name="Rectangle 41"/>
            <p:cNvSpPr>
              <a:spLocks noChangeArrowheads="1"/>
            </p:cNvSpPr>
            <p:nvPr/>
          </p:nvSpPr>
          <p:spPr bwMode="auto">
            <a:xfrm>
              <a:off x="521" y="176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4" name="Rectangle 42"/>
            <p:cNvSpPr>
              <a:spLocks noChangeArrowheads="1"/>
            </p:cNvSpPr>
            <p:nvPr/>
          </p:nvSpPr>
          <p:spPr bwMode="auto">
            <a:xfrm>
              <a:off x="1529" y="153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5" name="Rectangle 43"/>
            <p:cNvSpPr>
              <a:spLocks noChangeArrowheads="1"/>
            </p:cNvSpPr>
            <p:nvPr/>
          </p:nvSpPr>
          <p:spPr bwMode="auto">
            <a:xfrm>
              <a:off x="521" y="153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0  0  0  0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05" name="Line 53"/>
            <p:cNvSpPr>
              <a:spLocks noChangeShapeType="1"/>
            </p:cNvSpPr>
            <p:nvPr/>
          </p:nvSpPr>
          <p:spPr bwMode="auto">
            <a:xfrm flipH="1">
              <a:off x="1701" y="1071"/>
              <a:ext cx="10" cy="2268"/>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60" name="Rectangle 108"/>
            <p:cNvSpPr>
              <a:spLocks noChangeArrowheads="1"/>
            </p:cNvSpPr>
            <p:nvPr/>
          </p:nvSpPr>
          <p:spPr bwMode="auto">
            <a:xfrm>
              <a:off x="1529" y="1318"/>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61" name="Rectangle 109"/>
            <p:cNvSpPr>
              <a:spLocks noChangeArrowheads="1"/>
            </p:cNvSpPr>
            <p:nvPr/>
          </p:nvSpPr>
          <p:spPr bwMode="auto">
            <a:xfrm>
              <a:off x="521" y="1318"/>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62" name="Rectangle 110"/>
            <p:cNvSpPr>
              <a:spLocks noChangeArrowheads="1"/>
            </p:cNvSpPr>
            <p:nvPr/>
          </p:nvSpPr>
          <p:spPr bwMode="auto">
            <a:xfrm>
              <a:off x="1529" y="1088"/>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出</a:t>
              </a:r>
              <a:endPar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63" name="Rectangle 111"/>
            <p:cNvSpPr>
              <a:spLocks noChangeArrowheads="1"/>
            </p:cNvSpPr>
            <p:nvPr/>
          </p:nvSpPr>
          <p:spPr bwMode="auto">
            <a:xfrm>
              <a:off x="521" y="1088"/>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入</a:t>
              </a:r>
              <a:endPar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64" name="Line 112"/>
            <p:cNvSpPr>
              <a:spLocks noChangeShapeType="1"/>
            </p:cNvSpPr>
            <p:nvPr/>
          </p:nvSpPr>
          <p:spPr bwMode="auto">
            <a:xfrm>
              <a:off x="521" y="1088"/>
              <a:ext cx="4672"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65" name="Line 113"/>
            <p:cNvSpPr>
              <a:spLocks noChangeShapeType="1"/>
            </p:cNvSpPr>
            <p:nvPr/>
          </p:nvSpPr>
          <p:spPr bwMode="auto">
            <a:xfrm>
              <a:off x="521" y="1318"/>
              <a:ext cx="467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66" name="Line 114"/>
            <p:cNvSpPr>
              <a:spLocks noChangeShapeType="1"/>
            </p:cNvSpPr>
            <p:nvPr/>
          </p:nvSpPr>
          <p:spPr bwMode="auto">
            <a:xfrm>
              <a:off x="521" y="1548"/>
              <a:ext cx="467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1964" name="Rectangle 12"/>
            <p:cNvSpPr>
              <a:spLocks noChangeArrowheads="1"/>
            </p:cNvSpPr>
            <p:nvPr/>
          </p:nvSpPr>
          <p:spPr bwMode="auto">
            <a:xfrm>
              <a:off x="3843" y="316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65" name="Rectangle 13"/>
            <p:cNvSpPr>
              <a:spLocks noChangeArrowheads="1"/>
            </p:cNvSpPr>
            <p:nvPr/>
          </p:nvSpPr>
          <p:spPr bwMode="auto">
            <a:xfrm>
              <a:off x="2835" y="316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66" name="Rectangle 14"/>
            <p:cNvSpPr>
              <a:spLocks noChangeArrowheads="1"/>
            </p:cNvSpPr>
            <p:nvPr/>
          </p:nvSpPr>
          <p:spPr bwMode="auto">
            <a:xfrm>
              <a:off x="3843" y="293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67" name="Rectangle 15"/>
            <p:cNvSpPr>
              <a:spLocks noChangeArrowheads="1"/>
            </p:cNvSpPr>
            <p:nvPr/>
          </p:nvSpPr>
          <p:spPr bwMode="auto">
            <a:xfrm>
              <a:off x="2835" y="293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68" name="Rectangle 16"/>
            <p:cNvSpPr>
              <a:spLocks noChangeArrowheads="1"/>
            </p:cNvSpPr>
            <p:nvPr/>
          </p:nvSpPr>
          <p:spPr bwMode="auto">
            <a:xfrm>
              <a:off x="3843" y="270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69" name="Rectangle 17"/>
            <p:cNvSpPr>
              <a:spLocks noChangeArrowheads="1"/>
            </p:cNvSpPr>
            <p:nvPr/>
          </p:nvSpPr>
          <p:spPr bwMode="auto">
            <a:xfrm>
              <a:off x="2835" y="270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0" name="Rectangle 18"/>
            <p:cNvSpPr>
              <a:spLocks noChangeArrowheads="1"/>
            </p:cNvSpPr>
            <p:nvPr/>
          </p:nvSpPr>
          <p:spPr bwMode="auto">
            <a:xfrm>
              <a:off x="3843" y="247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1" name="Rectangle 19"/>
            <p:cNvSpPr>
              <a:spLocks noChangeArrowheads="1"/>
            </p:cNvSpPr>
            <p:nvPr/>
          </p:nvSpPr>
          <p:spPr bwMode="auto">
            <a:xfrm>
              <a:off x="2835" y="247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2" name="Rectangle 20"/>
            <p:cNvSpPr>
              <a:spLocks noChangeArrowheads="1"/>
            </p:cNvSpPr>
            <p:nvPr/>
          </p:nvSpPr>
          <p:spPr bwMode="auto">
            <a:xfrm>
              <a:off x="3843" y="224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3" name="Rectangle 21"/>
            <p:cNvSpPr>
              <a:spLocks noChangeArrowheads="1"/>
            </p:cNvSpPr>
            <p:nvPr/>
          </p:nvSpPr>
          <p:spPr bwMode="auto">
            <a:xfrm>
              <a:off x="2835" y="224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4" name="Rectangle 22"/>
            <p:cNvSpPr>
              <a:spLocks noChangeArrowheads="1"/>
            </p:cNvSpPr>
            <p:nvPr/>
          </p:nvSpPr>
          <p:spPr bwMode="auto">
            <a:xfrm>
              <a:off x="3843" y="201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1  0  1  0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5" name="Rectangle 23"/>
            <p:cNvSpPr>
              <a:spLocks noChangeArrowheads="1"/>
            </p:cNvSpPr>
            <p:nvPr/>
          </p:nvSpPr>
          <p:spPr bwMode="auto">
            <a:xfrm>
              <a:off x="2835" y="201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1  1  1  1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6" name="Rectangle 24"/>
            <p:cNvSpPr>
              <a:spLocks noChangeArrowheads="1"/>
            </p:cNvSpPr>
            <p:nvPr/>
          </p:nvSpPr>
          <p:spPr bwMode="auto">
            <a:xfrm>
              <a:off x="3843" y="178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7" name="Rectangle 25"/>
            <p:cNvSpPr>
              <a:spLocks noChangeArrowheads="1"/>
            </p:cNvSpPr>
            <p:nvPr/>
          </p:nvSpPr>
          <p:spPr bwMode="auto">
            <a:xfrm>
              <a:off x="2835" y="178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1  1  0  1</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8" name="Rectangle 26"/>
            <p:cNvSpPr>
              <a:spLocks noChangeArrowheads="1"/>
            </p:cNvSpPr>
            <p:nvPr/>
          </p:nvSpPr>
          <p:spPr bwMode="auto">
            <a:xfrm>
              <a:off x="3843" y="1557"/>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1  0  0  0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79" name="Rectangle 27"/>
            <p:cNvSpPr>
              <a:spLocks noChangeArrowheads="1"/>
            </p:cNvSpPr>
            <p:nvPr/>
          </p:nvSpPr>
          <p:spPr bwMode="auto">
            <a:xfrm>
              <a:off x="2835" y="1557"/>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1  1  0  0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6" name="Rectangle 44"/>
            <p:cNvSpPr>
              <a:spLocks noChangeArrowheads="1"/>
            </p:cNvSpPr>
            <p:nvPr/>
          </p:nvSpPr>
          <p:spPr bwMode="auto">
            <a:xfrm>
              <a:off x="3833" y="130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7" name="Rectangle 45"/>
            <p:cNvSpPr>
              <a:spLocks noChangeArrowheads="1"/>
            </p:cNvSpPr>
            <p:nvPr/>
          </p:nvSpPr>
          <p:spPr bwMode="auto">
            <a:xfrm>
              <a:off x="2880" y="130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G</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8" name="Rectangle 46"/>
            <p:cNvSpPr>
              <a:spLocks noChangeArrowheads="1"/>
            </p:cNvSpPr>
            <p:nvPr/>
          </p:nvSpPr>
          <p:spPr bwMode="auto">
            <a:xfrm>
              <a:off x="3787" y="1071"/>
              <a:ext cx="148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出</a:t>
              </a:r>
              <a:endPar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1999" name="Rectangle 47"/>
            <p:cNvSpPr>
              <a:spLocks noChangeArrowheads="1"/>
            </p:cNvSpPr>
            <p:nvPr/>
          </p:nvSpPr>
          <p:spPr bwMode="auto">
            <a:xfrm>
              <a:off x="2880" y="1071"/>
              <a:ext cx="100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tabLst>
                  <a:tab pos="971550" algn="l"/>
                  <a:tab pos="4392613" algn="r"/>
                </a:tabLst>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入</a:t>
              </a:r>
              <a:endPar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82001" name="Line 49"/>
            <p:cNvSpPr>
              <a:spLocks noChangeShapeType="1"/>
            </p:cNvSpPr>
            <p:nvPr/>
          </p:nvSpPr>
          <p:spPr bwMode="auto">
            <a:xfrm flipV="1">
              <a:off x="793" y="3384"/>
              <a:ext cx="4468" cy="24"/>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67" name="Line 115"/>
            <p:cNvSpPr>
              <a:spLocks noChangeShapeType="1"/>
            </p:cNvSpPr>
            <p:nvPr/>
          </p:nvSpPr>
          <p:spPr bwMode="auto">
            <a:xfrm flipH="1">
              <a:off x="4059" y="1071"/>
              <a:ext cx="10" cy="2313"/>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070" name="Line 118"/>
            <p:cNvSpPr>
              <a:spLocks noChangeShapeType="1"/>
            </p:cNvSpPr>
            <p:nvPr/>
          </p:nvSpPr>
          <p:spPr bwMode="auto">
            <a:xfrm flipH="1">
              <a:off x="2880" y="1071"/>
              <a:ext cx="10" cy="2314"/>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2072" name="Rectangle 120"/>
          <p:cNvSpPr>
            <a:spLocks noChangeArrowheads="1"/>
          </p:cNvSpPr>
          <p:nvPr/>
        </p:nvSpPr>
        <p:spPr bwMode="auto">
          <a:xfrm>
            <a:off x="2843213" y="188913"/>
            <a:ext cx="25955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2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逻辑电路真值表</a:t>
            </a:r>
          </a:p>
        </p:txBody>
      </p:sp>
      <p:sp>
        <p:nvSpPr>
          <p:cNvPr id="2" name="灯片编号占位符 1">
            <a:extLst>
              <a:ext uri="{FF2B5EF4-FFF2-40B4-BE49-F238E27FC236}">
                <a16:creationId xmlns:a16="http://schemas.microsoft.com/office/drawing/2014/main" id="{3B355C92-C1F8-441B-9EBF-E28918A035B2}"/>
              </a:ext>
            </a:extLst>
          </p:cNvPr>
          <p:cNvSpPr>
            <a:spLocks noGrp="1"/>
          </p:cNvSpPr>
          <p:nvPr>
            <p:ph type="sldNum" sz="quarter" idx="12"/>
          </p:nvPr>
        </p:nvSpPr>
        <p:spPr/>
        <p:txBody>
          <a:bodyPr/>
          <a:lstStyle/>
          <a:p>
            <a:fld id="{4FAB73BC-B049-4115-A692-8D63A059BFB8}" type="slidenum">
              <a:rPr lang="en-US" smtClean="0"/>
              <a:t>23</a:t>
            </a:fld>
            <a:endParaRPr lang="en-US" dirty="0"/>
          </a:p>
        </p:txBody>
      </p:sp>
    </p:spTree>
    <p:extLst>
      <p:ext uri="{BB962C8B-B14F-4D97-AF65-F5344CB8AC3E}">
        <p14:creationId xmlns:p14="http://schemas.microsoft.com/office/powerpoint/2010/main" val="3169000052"/>
      </p:ext>
    </p:extLst>
  </p:cSld>
  <p:clrMapOvr>
    <a:masterClrMapping/>
  </p:clrMapOvr>
  <p:transition>
    <p:pull dir="d"/>
    <p:sndAc>
      <p:stSnd>
        <p:snd r:embed="rId2" name="PROJCTOR.WAV"/>
      </p:stSnd>
    </p:sndAc>
  </p:transition>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82989" name="Object 13"/>
          <p:cNvGraphicFramePr>
            <a:graphicFrameLocks noChangeAspect="1"/>
          </p:cNvGraphicFramePr>
          <p:nvPr/>
        </p:nvGraphicFramePr>
        <p:xfrm>
          <a:off x="1155700" y="2051050"/>
          <a:ext cx="6008688" cy="2701925"/>
        </p:xfrm>
        <a:graphic>
          <a:graphicData uri="http://schemas.openxmlformats.org/presentationml/2006/ole">
            <mc:AlternateContent xmlns:mc="http://schemas.openxmlformats.org/markup-compatibility/2006">
              <mc:Choice xmlns:v="urn:schemas-microsoft-com:vml" Requires="v">
                <p:oleObj spid="_x0000_s45099" name="图片" r:id="rId4" imgW="3304080" imgH="1487520" progId="Word.Picture.8">
                  <p:embed/>
                </p:oleObj>
              </mc:Choice>
              <mc:Fallback>
                <p:oleObj name="图片" r:id="rId4" imgW="3304080" imgH="1487520" progId="Word.Picture.8">
                  <p:embed/>
                  <p:pic>
                    <p:nvPicPr>
                      <p:cNvPr id="382989" name="Object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55700" y="2051050"/>
                        <a:ext cx="6008688" cy="2701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0" name="Rectangle 14"/>
          <p:cNvSpPr>
            <a:spLocks noChangeArrowheads="1"/>
          </p:cNvSpPr>
          <p:nvPr/>
        </p:nvSpPr>
        <p:spPr bwMode="auto">
          <a:xfrm>
            <a:off x="611188" y="1123950"/>
            <a:ext cx="67071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画出各输出函数的卡诺图，并化简和变换。</a:t>
            </a:r>
          </a:p>
        </p:txBody>
      </p:sp>
      <p:grpSp>
        <p:nvGrpSpPr>
          <p:cNvPr id="383146" name="Group 170"/>
          <p:cNvGrpSpPr>
            <a:grpSpLocks/>
          </p:cNvGrpSpPr>
          <p:nvPr/>
        </p:nvGrpSpPr>
        <p:grpSpPr bwMode="auto">
          <a:xfrm>
            <a:off x="1835150" y="5157788"/>
            <a:ext cx="1017588" cy="504825"/>
            <a:chOff x="1655" y="1071"/>
            <a:chExt cx="641" cy="318"/>
          </a:xfrm>
        </p:grpSpPr>
        <p:sp>
          <p:nvSpPr>
            <p:cNvPr id="383147" name="Rectangle 171"/>
            <p:cNvSpPr>
              <a:spLocks noChangeArrowheads="1"/>
            </p:cNvSpPr>
            <p:nvPr/>
          </p:nvSpPr>
          <p:spPr bwMode="auto">
            <a:xfrm>
              <a:off x="2200" y="115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48" name="Rectangle 172"/>
            <p:cNvSpPr>
              <a:spLocks noChangeArrowheads="1"/>
            </p:cNvSpPr>
            <p:nvPr/>
          </p:nvSpPr>
          <p:spPr bwMode="auto">
            <a:xfrm>
              <a:off x="1786" y="1159"/>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49" name="Rectangle 173"/>
            <p:cNvSpPr>
              <a:spLocks noChangeArrowheads="1"/>
            </p:cNvSpPr>
            <p:nvPr/>
          </p:nvSpPr>
          <p:spPr bwMode="auto">
            <a:xfrm>
              <a:off x="2064" y="1071"/>
              <a:ext cx="13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50" name="Rectangle 174"/>
            <p:cNvSpPr>
              <a:spLocks noChangeArrowheads="1"/>
            </p:cNvSpPr>
            <p:nvPr/>
          </p:nvSpPr>
          <p:spPr bwMode="auto">
            <a:xfrm>
              <a:off x="1655" y="107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51" name="Rectangle 175"/>
            <p:cNvSpPr>
              <a:spLocks noChangeArrowheads="1"/>
            </p:cNvSpPr>
            <p:nvPr/>
          </p:nvSpPr>
          <p:spPr bwMode="auto">
            <a:xfrm>
              <a:off x="1927" y="1071"/>
              <a:ext cx="16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 </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3152" name="Group 176"/>
          <p:cNvGrpSpPr>
            <a:grpSpLocks/>
          </p:cNvGrpSpPr>
          <p:nvPr/>
        </p:nvGrpSpPr>
        <p:grpSpPr bwMode="auto">
          <a:xfrm>
            <a:off x="4787900" y="5157788"/>
            <a:ext cx="2665413" cy="514350"/>
            <a:chOff x="1882" y="932"/>
            <a:chExt cx="1679" cy="324"/>
          </a:xfrm>
        </p:grpSpPr>
        <p:sp>
          <p:nvSpPr>
            <p:cNvPr id="383153" name="Rectangle 177"/>
            <p:cNvSpPr>
              <a:spLocks noChangeArrowheads="1"/>
            </p:cNvSpPr>
            <p:nvPr/>
          </p:nvSpPr>
          <p:spPr bwMode="auto">
            <a:xfrm>
              <a:off x="2154" y="93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3154" name="Group 178"/>
            <p:cNvGrpSpPr>
              <a:grpSpLocks/>
            </p:cNvGrpSpPr>
            <p:nvPr/>
          </p:nvGrpSpPr>
          <p:grpSpPr bwMode="auto">
            <a:xfrm>
              <a:off x="1882" y="932"/>
              <a:ext cx="227" cy="321"/>
              <a:chOff x="1388" y="890"/>
              <a:chExt cx="227" cy="321"/>
            </a:xfrm>
          </p:grpSpPr>
          <p:sp>
            <p:nvSpPr>
              <p:cNvPr id="383155" name="Rectangle 179"/>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56" name="Rectangle 180"/>
              <p:cNvSpPr>
                <a:spLocks noChangeArrowheads="1"/>
              </p:cNvSpPr>
              <p:nvPr/>
            </p:nvSpPr>
            <p:spPr bwMode="auto">
              <a:xfrm>
                <a:off x="1388" y="890"/>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3157" name="Rectangle 181"/>
            <p:cNvSpPr>
              <a:spLocks noChangeArrowheads="1"/>
            </p:cNvSpPr>
            <p:nvPr/>
          </p:nvSpPr>
          <p:spPr bwMode="auto">
            <a:xfrm>
              <a:off x="2866" y="93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3158" name="Group 182"/>
            <p:cNvGrpSpPr>
              <a:grpSpLocks/>
            </p:cNvGrpSpPr>
            <p:nvPr/>
          </p:nvGrpSpPr>
          <p:grpSpPr bwMode="auto">
            <a:xfrm>
              <a:off x="3329" y="935"/>
              <a:ext cx="232" cy="321"/>
              <a:chOff x="1383" y="890"/>
              <a:chExt cx="232" cy="321"/>
            </a:xfrm>
          </p:grpSpPr>
          <p:sp>
            <p:nvSpPr>
              <p:cNvPr id="383159" name="Rectangle 183"/>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60" name="Rectangle 184"/>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3161" name="Group 185"/>
            <p:cNvGrpSpPr>
              <a:grpSpLocks/>
            </p:cNvGrpSpPr>
            <p:nvPr/>
          </p:nvGrpSpPr>
          <p:grpSpPr bwMode="auto">
            <a:xfrm>
              <a:off x="3057" y="935"/>
              <a:ext cx="226" cy="321"/>
              <a:chOff x="930" y="890"/>
              <a:chExt cx="226" cy="321"/>
            </a:xfrm>
          </p:grpSpPr>
          <p:sp>
            <p:nvSpPr>
              <p:cNvPr id="383162" name="Rectangle 186"/>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63" name="Rectangle 187"/>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3164" name="Line 188"/>
            <p:cNvSpPr>
              <a:spLocks noChangeShapeType="1"/>
            </p:cNvSpPr>
            <p:nvPr/>
          </p:nvSpPr>
          <p:spPr bwMode="auto">
            <a:xfrm>
              <a:off x="3102" y="935"/>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3165" name="Group 189"/>
            <p:cNvGrpSpPr>
              <a:grpSpLocks/>
            </p:cNvGrpSpPr>
            <p:nvPr/>
          </p:nvGrpSpPr>
          <p:grpSpPr bwMode="auto">
            <a:xfrm>
              <a:off x="2608" y="935"/>
              <a:ext cx="232" cy="321"/>
              <a:chOff x="1383" y="890"/>
              <a:chExt cx="232" cy="321"/>
            </a:xfrm>
          </p:grpSpPr>
          <p:sp>
            <p:nvSpPr>
              <p:cNvPr id="383166" name="Rectangle 190"/>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67" name="Rectangle 191"/>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3168" name="Group 192"/>
            <p:cNvGrpSpPr>
              <a:grpSpLocks/>
            </p:cNvGrpSpPr>
            <p:nvPr/>
          </p:nvGrpSpPr>
          <p:grpSpPr bwMode="auto">
            <a:xfrm>
              <a:off x="2336" y="935"/>
              <a:ext cx="226" cy="321"/>
              <a:chOff x="930" y="890"/>
              <a:chExt cx="226" cy="321"/>
            </a:xfrm>
          </p:grpSpPr>
          <p:sp>
            <p:nvSpPr>
              <p:cNvPr id="383169" name="Rectangle 193"/>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3170" name="Rectangle 194"/>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3171" name="Line 195"/>
            <p:cNvSpPr>
              <a:spLocks noChangeShapeType="1"/>
            </p:cNvSpPr>
            <p:nvPr/>
          </p:nvSpPr>
          <p:spPr bwMode="auto">
            <a:xfrm>
              <a:off x="2381" y="935"/>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2" name="灯片编号占位符 1">
            <a:extLst>
              <a:ext uri="{FF2B5EF4-FFF2-40B4-BE49-F238E27FC236}">
                <a16:creationId xmlns:a16="http://schemas.microsoft.com/office/drawing/2014/main" id="{563535E3-3BC2-48A1-9118-F20FDC469887}"/>
              </a:ext>
            </a:extLst>
          </p:cNvPr>
          <p:cNvSpPr>
            <a:spLocks noGrp="1"/>
          </p:cNvSpPr>
          <p:nvPr>
            <p:ph type="sldNum" sz="quarter" idx="12"/>
          </p:nvPr>
        </p:nvSpPr>
        <p:spPr/>
        <p:txBody>
          <a:bodyPr/>
          <a:lstStyle/>
          <a:p>
            <a:fld id="{4FAB73BC-B049-4115-A692-8D63A059BFB8}" type="slidenum">
              <a:rPr lang="en-US" smtClean="0"/>
              <a:t>24</a:t>
            </a:fld>
            <a:endParaRPr lang="en-US" dirty="0"/>
          </a:p>
        </p:txBody>
      </p:sp>
    </p:spTree>
    <p:extLst>
      <p:ext uri="{BB962C8B-B14F-4D97-AF65-F5344CB8AC3E}">
        <p14:creationId xmlns:p14="http://schemas.microsoft.com/office/powerpoint/2010/main" val="3840265339"/>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2989"/>
                                        </p:tgtEl>
                                        <p:attrNameLst>
                                          <p:attrName>style.visibility</p:attrName>
                                        </p:attrNameLst>
                                      </p:cBhvr>
                                      <p:to>
                                        <p:strVal val="visible"/>
                                      </p:to>
                                    </p:set>
                                    <p:animEffect transition="in" filter="wipe(up)">
                                      <p:cBhvr>
                                        <p:cTn id="7" dur="500"/>
                                        <p:tgtEl>
                                          <p:spTgt spid="3829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83146"/>
                                        </p:tgtEl>
                                        <p:attrNameLst>
                                          <p:attrName>style.visibility</p:attrName>
                                        </p:attrNameLst>
                                      </p:cBhvr>
                                      <p:to>
                                        <p:strVal val="visible"/>
                                      </p:to>
                                    </p:set>
                                    <p:animEffect transition="in" filter="strips(downRight)">
                                      <p:cBhvr>
                                        <p:cTn id="12" dur="500"/>
                                        <p:tgtEl>
                                          <p:spTgt spid="38314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83152"/>
                                        </p:tgtEl>
                                        <p:attrNameLst>
                                          <p:attrName>style.visibility</p:attrName>
                                        </p:attrNameLst>
                                      </p:cBhvr>
                                      <p:to>
                                        <p:strVal val="visible"/>
                                      </p:to>
                                    </p:set>
                                    <p:animEffect transition="in" filter="strips(downRight)">
                                      <p:cBhvr>
                                        <p:cTn id="17" dur="500"/>
                                        <p:tgtEl>
                                          <p:spTgt spid="383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84514" name="Group 514"/>
          <p:cNvGrpSpPr>
            <a:grpSpLocks/>
          </p:cNvGrpSpPr>
          <p:nvPr/>
        </p:nvGrpSpPr>
        <p:grpSpPr bwMode="auto">
          <a:xfrm>
            <a:off x="971550" y="3856038"/>
            <a:ext cx="6488113" cy="652462"/>
            <a:chOff x="612" y="1480"/>
            <a:chExt cx="4087" cy="411"/>
          </a:xfrm>
        </p:grpSpPr>
        <p:sp>
          <p:nvSpPr>
            <p:cNvPr id="384226" name="Rectangle 226"/>
            <p:cNvSpPr>
              <a:spLocks noChangeArrowheads="1"/>
            </p:cNvSpPr>
            <p:nvPr/>
          </p:nvSpPr>
          <p:spPr bwMode="auto">
            <a:xfrm>
              <a:off x="2789" y="152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361" name="Group 361"/>
            <p:cNvGrpSpPr>
              <a:grpSpLocks/>
            </p:cNvGrpSpPr>
            <p:nvPr/>
          </p:nvGrpSpPr>
          <p:grpSpPr bwMode="auto">
            <a:xfrm>
              <a:off x="1293" y="1480"/>
              <a:ext cx="232" cy="321"/>
              <a:chOff x="1383" y="890"/>
              <a:chExt cx="232" cy="321"/>
            </a:xfrm>
          </p:grpSpPr>
          <p:sp>
            <p:nvSpPr>
              <p:cNvPr id="384362" name="Rectangle 362"/>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63" name="Rectangle 363"/>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364" name="Group 364"/>
            <p:cNvGrpSpPr>
              <a:grpSpLocks/>
            </p:cNvGrpSpPr>
            <p:nvPr/>
          </p:nvGrpSpPr>
          <p:grpSpPr bwMode="auto">
            <a:xfrm>
              <a:off x="1021" y="1480"/>
              <a:ext cx="226" cy="321"/>
              <a:chOff x="930" y="890"/>
              <a:chExt cx="226" cy="321"/>
            </a:xfrm>
          </p:grpSpPr>
          <p:sp>
            <p:nvSpPr>
              <p:cNvPr id="384365" name="Rectangle 365"/>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66" name="Rectangle 366"/>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367" name="Group 367"/>
            <p:cNvGrpSpPr>
              <a:grpSpLocks/>
            </p:cNvGrpSpPr>
            <p:nvPr/>
          </p:nvGrpSpPr>
          <p:grpSpPr bwMode="auto">
            <a:xfrm>
              <a:off x="612" y="1521"/>
              <a:ext cx="227" cy="321"/>
              <a:chOff x="521" y="890"/>
              <a:chExt cx="227" cy="321"/>
            </a:xfrm>
          </p:grpSpPr>
          <p:sp>
            <p:nvSpPr>
              <p:cNvPr id="384368" name="Rectangle 368"/>
              <p:cNvSpPr>
                <a:spLocks noChangeArrowheads="1"/>
              </p:cNvSpPr>
              <p:nvPr/>
            </p:nvSpPr>
            <p:spPr bwMode="auto">
              <a:xfrm>
                <a:off x="652"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69" name="Rectangle 369"/>
              <p:cNvSpPr>
                <a:spLocks noChangeArrowheads="1"/>
              </p:cNvSpPr>
              <p:nvPr/>
            </p:nvSpPr>
            <p:spPr bwMode="auto">
              <a:xfrm>
                <a:off x="521" y="890"/>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372" name="Rectangle 372"/>
            <p:cNvSpPr>
              <a:spLocks noChangeArrowheads="1"/>
            </p:cNvSpPr>
            <p:nvPr/>
          </p:nvSpPr>
          <p:spPr bwMode="auto">
            <a:xfrm>
              <a:off x="884" y="1521"/>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73" name="Line 373"/>
            <p:cNvSpPr>
              <a:spLocks noChangeShapeType="1"/>
            </p:cNvSpPr>
            <p:nvPr/>
          </p:nvSpPr>
          <p:spPr bwMode="auto">
            <a:xfrm>
              <a:off x="1338" y="1480"/>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385" name="Group 385"/>
            <p:cNvGrpSpPr>
              <a:grpSpLocks/>
            </p:cNvGrpSpPr>
            <p:nvPr/>
          </p:nvGrpSpPr>
          <p:grpSpPr bwMode="auto">
            <a:xfrm>
              <a:off x="1565" y="1480"/>
              <a:ext cx="232" cy="321"/>
              <a:chOff x="1383" y="890"/>
              <a:chExt cx="232" cy="321"/>
            </a:xfrm>
          </p:grpSpPr>
          <p:sp>
            <p:nvSpPr>
              <p:cNvPr id="384386" name="Rectangle 386"/>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87" name="Rectangle 387"/>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388" name="Line 388"/>
            <p:cNvSpPr>
              <a:spLocks noChangeShapeType="1"/>
            </p:cNvSpPr>
            <p:nvPr/>
          </p:nvSpPr>
          <p:spPr bwMode="auto">
            <a:xfrm>
              <a:off x="1565" y="1480"/>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89" name="Rectangle 389"/>
            <p:cNvSpPr>
              <a:spLocks noChangeArrowheads="1"/>
            </p:cNvSpPr>
            <p:nvPr/>
          </p:nvSpPr>
          <p:spPr bwMode="auto">
            <a:xfrm>
              <a:off x="1837" y="1525"/>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390" name="Group 390"/>
            <p:cNvGrpSpPr>
              <a:grpSpLocks/>
            </p:cNvGrpSpPr>
            <p:nvPr/>
          </p:nvGrpSpPr>
          <p:grpSpPr bwMode="auto">
            <a:xfrm>
              <a:off x="2245" y="1525"/>
              <a:ext cx="232" cy="321"/>
              <a:chOff x="1383" y="890"/>
              <a:chExt cx="232" cy="321"/>
            </a:xfrm>
          </p:grpSpPr>
          <p:sp>
            <p:nvSpPr>
              <p:cNvPr id="384391" name="Rectangle 391"/>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92" name="Rectangle 392"/>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393" name="Group 393"/>
            <p:cNvGrpSpPr>
              <a:grpSpLocks/>
            </p:cNvGrpSpPr>
            <p:nvPr/>
          </p:nvGrpSpPr>
          <p:grpSpPr bwMode="auto">
            <a:xfrm>
              <a:off x="1973" y="1525"/>
              <a:ext cx="226" cy="321"/>
              <a:chOff x="930" y="890"/>
              <a:chExt cx="226" cy="321"/>
            </a:xfrm>
          </p:grpSpPr>
          <p:sp>
            <p:nvSpPr>
              <p:cNvPr id="384394" name="Rectangle 394"/>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95" name="Rectangle 395"/>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396" name="Line 396"/>
            <p:cNvSpPr>
              <a:spLocks noChangeShapeType="1"/>
            </p:cNvSpPr>
            <p:nvPr/>
          </p:nvSpPr>
          <p:spPr bwMode="auto">
            <a:xfrm>
              <a:off x="2018" y="1525"/>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397" name="Group 397"/>
            <p:cNvGrpSpPr>
              <a:grpSpLocks/>
            </p:cNvGrpSpPr>
            <p:nvPr/>
          </p:nvGrpSpPr>
          <p:grpSpPr bwMode="auto">
            <a:xfrm>
              <a:off x="2517" y="1525"/>
              <a:ext cx="232" cy="321"/>
              <a:chOff x="1383" y="890"/>
              <a:chExt cx="232" cy="321"/>
            </a:xfrm>
          </p:grpSpPr>
          <p:sp>
            <p:nvSpPr>
              <p:cNvPr id="384398" name="Rectangle 398"/>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399" name="Rectangle 399"/>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00" name="Line 400"/>
            <p:cNvSpPr>
              <a:spLocks noChangeShapeType="1"/>
            </p:cNvSpPr>
            <p:nvPr/>
          </p:nvSpPr>
          <p:spPr bwMode="auto">
            <a:xfrm>
              <a:off x="2517" y="1525"/>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01" name="Group 401"/>
            <p:cNvGrpSpPr>
              <a:grpSpLocks/>
            </p:cNvGrpSpPr>
            <p:nvPr/>
          </p:nvGrpSpPr>
          <p:grpSpPr bwMode="auto">
            <a:xfrm>
              <a:off x="3198" y="1525"/>
              <a:ext cx="232" cy="321"/>
              <a:chOff x="1383" y="890"/>
              <a:chExt cx="232" cy="321"/>
            </a:xfrm>
          </p:grpSpPr>
          <p:sp>
            <p:nvSpPr>
              <p:cNvPr id="384402" name="Rectangle 402"/>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03" name="Rectangle 403"/>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04" name="Group 404"/>
            <p:cNvGrpSpPr>
              <a:grpSpLocks/>
            </p:cNvGrpSpPr>
            <p:nvPr/>
          </p:nvGrpSpPr>
          <p:grpSpPr bwMode="auto">
            <a:xfrm>
              <a:off x="2926" y="1525"/>
              <a:ext cx="226" cy="321"/>
              <a:chOff x="930" y="890"/>
              <a:chExt cx="226" cy="321"/>
            </a:xfrm>
          </p:grpSpPr>
          <p:sp>
            <p:nvSpPr>
              <p:cNvPr id="384405" name="Rectangle 405"/>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06" name="Rectangle 406"/>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08" name="Group 408"/>
            <p:cNvGrpSpPr>
              <a:grpSpLocks/>
            </p:cNvGrpSpPr>
            <p:nvPr/>
          </p:nvGrpSpPr>
          <p:grpSpPr bwMode="auto">
            <a:xfrm>
              <a:off x="3470" y="1525"/>
              <a:ext cx="232" cy="321"/>
              <a:chOff x="1383" y="890"/>
              <a:chExt cx="232" cy="321"/>
            </a:xfrm>
          </p:grpSpPr>
          <p:sp>
            <p:nvSpPr>
              <p:cNvPr id="384409" name="Rectangle 409"/>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10" name="Rectangle 410"/>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12" name="Rectangle 412"/>
            <p:cNvSpPr>
              <a:spLocks noChangeArrowheads="1"/>
            </p:cNvSpPr>
            <p:nvPr/>
          </p:nvSpPr>
          <p:spPr bwMode="auto">
            <a:xfrm>
              <a:off x="3786" y="1570"/>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13" name="Group 413"/>
            <p:cNvGrpSpPr>
              <a:grpSpLocks/>
            </p:cNvGrpSpPr>
            <p:nvPr/>
          </p:nvGrpSpPr>
          <p:grpSpPr bwMode="auto">
            <a:xfrm>
              <a:off x="4195" y="1570"/>
              <a:ext cx="232" cy="321"/>
              <a:chOff x="1383" y="890"/>
              <a:chExt cx="232" cy="321"/>
            </a:xfrm>
          </p:grpSpPr>
          <p:sp>
            <p:nvSpPr>
              <p:cNvPr id="384414" name="Rectangle 414"/>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15" name="Rectangle 415"/>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16" name="Group 416"/>
            <p:cNvGrpSpPr>
              <a:grpSpLocks/>
            </p:cNvGrpSpPr>
            <p:nvPr/>
          </p:nvGrpSpPr>
          <p:grpSpPr bwMode="auto">
            <a:xfrm>
              <a:off x="3923" y="1570"/>
              <a:ext cx="226" cy="321"/>
              <a:chOff x="930" y="890"/>
              <a:chExt cx="226" cy="321"/>
            </a:xfrm>
          </p:grpSpPr>
          <p:sp>
            <p:nvSpPr>
              <p:cNvPr id="384417" name="Rectangle 417"/>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18" name="Rectangle 418"/>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19" name="Line 419"/>
            <p:cNvSpPr>
              <a:spLocks noChangeShapeType="1"/>
            </p:cNvSpPr>
            <p:nvPr/>
          </p:nvSpPr>
          <p:spPr bwMode="auto">
            <a:xfrm>
              <a:off x="3968" y="1570"/>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20" name="Group 420"/>
            <p:cNvGrpSpPr>
              <a:grpSpLocks/>
            </p:cNvGrpSpPr>
            <p:nvPr/>
          </p:nvGrpSpPr>
          <p:grpSpPr bwMode="auto">
            <a:xfrm>
              <a:off x="4467" y="1570"/>
              <a:ext cx="232" cy="321"/>
              <a:chOff x="1383" y="890"/>
              <a:chExt cx="232" cy="321"/>
            </a:xfrm>
          </p:grpSpPr>
          <p:sp>
            <p:nvSpPr>
              <p:cNvPr id="384421" name="Rectangle 421"/>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22" name="Rectangle 422"/>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23" name="Line 423"/>
            <p:cNvSpPr>
              <a:spLocks noChangeShapeType="1"/>
            </p:cNvSpPr>
            <p:nvPr/>
          </p:nvSpPr>
          <p:spPr bwMode="auto">
            <a:xfrm>
              <a:off x="4195" y="1570"/>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513" name="Group 513"/>
          <p:cNvGrpSpPr>
            <a:grpSpLocks/>
          </p:cNvGrpSpPr>
          <p:nvPr/>
        </p:nvGrpSpPr>
        <p:grpSpPr bwMode="auto">
          <a:xfrm>
            <a:off x="1423988" y="4646613"/>
            <a:ext cx="5532437" cy="654050"/>
            <a:chOff x="852" y="1933"/>
            <a:chExt cx="3485" cy="412"/>
          </a:xfrm>
        </p:grpSpPr>
        <p:sp>
          <p:nvSpPr>
            <p:cNvPr id="384424" name="Rectangle 424"/>
            <p:cNvSpPr>
              <a:spLocks noChangeArrowheads="1"/>
            </p:cNvSpPr>
            <p:nvPr/>
          </p:nvSpPr>
          <p:spPr bwMode="auto">
            <a:xfrm>
              <a:off x="852" y="1933"/>
              <a:ext cx="16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25" name="Group 425"/>
            <p:cNvGrpSpPr>
              <a:grpSpLocks/>
            </p:cNvGrpSpPr>
            <p:nvPr/>
          </p:nvGrpSpPr>
          <p:grpSpPr bwMode="auto">
            <a:xfrm>
              <a:off x="1338" y="1937"/>
              <a:ext cx="232" cy="321"/>
              <a:chOff x="1383" y="890"/>
              <a:chExt cx="232" cy="321"/>
            </a:xfrm>
          </p:grpSpPr>
          <p:sp>
            <p:nvSpPr>
              <p:cNvPr id="384426" name="Rectangle 426"/>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27" name="Rectangle 427"/>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28" name="Group 428"/>
            <p:cNvGrpSpPr>
              <a:grpSpLocks/>
            </p:cNvGrpSpPr>
            <p:nvPr/>
          </p:nvGrpSpPr>
          <p:grpSpPr bwMode="auto">
            <a:xfrm>
              <a:off x="1066" y="1937"/>
              <a:ext cx="226" cy="321"/>
              <a:chOff x="930" y="890"/>
              <a:chExt cx="226" cy="321"/>
            </a:xfrm>
          </p:grpSpPr>
          <p:sp>
            <p:nvSpPr>
              <p:cNvPr id="384429" name="Rectangle 429"/>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30" name="Rectangle 430"/>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31" name="Rectangle 431"/>
            <p:cNvSpPr>
              <a:spLocks noChangeArrowheads="1"/>
            </p:cNvSpPr>
            <p:nvPr/>
          </p:nvSpPr>
          <p:spPr bwMode="auto">
            <a:xfrm>
              <a:off x="2245" y="1933"/>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32" name="Line 432"/>
            <p:cNvSpPr>
              <a:spLocks noChangeShapeType="1"/>
            </p:cNvSpPr>
            <p:nvPr/>
          </p:nvSpPr>
          <p:spPr bwMode="auto">
            <a:xfrm>
              <a:off x="1383" y="1937"/>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33" name="Rectangle 433"/>
            <p:cNvSpPr>
              <a:spLocks noChangeArrowheads="1"/>
            </p:cNvSpPr>
            <p:nvPr/>
          </p:nvSpPr>
          <p:spPr bwMode="auto">
            <a:xfrm>
              <a:off x="1610" y="1937"/>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34" name="Group 434"/>
            <p:cNvGrpSpPr>
              <a:grpSpLocks/>
            </p:cNvGrpSpPr>
            <p:nvPr/>
          </p:nvGrpSpPr>
          <p:grpSpPr bwMode="auto">
            <a:xfrm>
              <a:off x="2018" y="1979"/>
              <a:ext cx="232" cy="321"/>
              <a:chOff x="1383" y="890"/>
              <a:chExt cx="232" cy="321"/>
            </a:xfrm>
          </p:grpSpPr>
          <p:sp>
            <p:nvSpPr>
              <p:cNvPr id="384435" name="Rectangle 435"/>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36" name="Rectangle 436"/>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37" name="Group 437"/>
            <p:cNvGrpSpPr>
              <a:grpSpLocks/>
            </p:cNvGrpSpPr>
            <p:nvPr/>
          </p:nvGrpSpPr>
          <p:grpSpPr bwMode="auto">
            <a:xfrm>
              <a:off x="1746" y="1979"/>
              <a:ext cx="226" cy="321"/>
              <a:chOff x="930" y="890"/>
              <a:chExt cx="226" cy="321"/>
            </a:xfrm>
          </p:grpSpPr>
          <p:sp>
            <p:nvSpPr>
              <p:cNvPr id="384438" name="Rectangle 438"/>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39" name="Rectangle 439"/>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40" name="Line 440"/>
            <p:cNvSpPr>
              <a:spLocks noChangeShapeType="1"/>
            </p:cNvSpPr>
            <p:nvPr/>
          </p:nvSpPr>
          <p:spPr bwMode="auto">
            <a:xfrm>
              <a:off x="1791" y="1979"/>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41" name="Group 441"/>
            <p:cNvGrpSpPr>
              <a:grpSpLocks/>
            </p:cNvGrpSpPr>
            <p:nvPr/>
          </p:nvGrpSpPr>
          <p:grpSpPr bwMode="auto">
            <a:xfrm>
              <a:off x="2336" y="1979"/>
              <a:ext cx="232" cy="321"/>
              <a:chOff x="1383" y="890"/>
              <a:chExt cx="232" cy="321"/>
            </a:xfrm>
          </p:grpSpPr>
          <p:sp>
            <p:nvSpPr>
              <p:cNvPr id="384442" name="Rectangle 442"/>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43" name="Rectangle 443"/>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44" name="Line 444"/>
            <p:cNvSpPr>
              <a:spLocks noChangeShapeType="1"/>
            </p:cNvSpPr>
            <p:nvPr/>
          </p:nvSpPr>
          <p:spPr bwMode="auto">
            <a:xfrm>
              <a:off x="2381" y="1979"/>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45" name="Rectangle 445"/>
            <p:cNvSpPr>
              <a:spLocks noChangeArrowheads="1"/>
            </p:cNvSpPr>
            <p:nvPr/>
          </p:nvSpPr>
          <p:spPr bwMode="auto">
            <a:xfrm>
              <a:off x="2653" y="1979"/>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62" name="Group 462"/>
            <p:cNvGrpSpPr>
              <a:grpSpLocks/>
            </p:cNvGrpSpPr>
            <p:nvPr/>
          </p:nvGrpSpPr>
          <p:grpSpPr bwMode="auto">
            <a:xfrm>
              <a:off x="3107" y="1982"/>
              <a:ext cx="232" cy="321"/>
              <a:chOff x="1383" y="890"/>
              <a:chExt cx="232" cy="321"/>
            </a:xfrm>
          </p:grpSpPr>
          <p:sp>
            <p:nvSpPr>
              <p:cNvPr id="384463" name="Rectangle 463"/>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64" name="Rectangle 464"/>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65" name="Group 465"/>
            <p:cNvGrpSpPr>
              <a:grpSpLocks/>
            </p:cNvGrpSpPr>
            <p:nvPr/>
          </p:nvGrpSpPr>
          <p:grpSpPr bwMode="auto">
            <a:xfrm>
              <a:off x="2835" y="1982"/>
              <a:ext cx="226" cy="321"/>
              <a:chOff x="930" y="890"/>
              <a:chExt cx="226" cy="321"/>
            </a:xfrm>
          </p:grpSpPr>
          <p:sp>
            <p:nvSpPr>
              <p:cNvPr id="384466" name="Rectangle 466"/>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67" name="Rectangle 467"/>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68" name="Rectangle 468"/>
            <p:cNvSpPr>
              <a:spLocks noChangeArrowheads="1"/>
            </p:cNvSpPr>
            <p:nvPr/>
          </p:nvSpPr>
          <p:spPr bwMode="auto">
            <a:xfrm>
              <a:off x="4014" y="1978"/>
              <a:ext cx="64"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69" name="Line 469"/>
            <p:cNvSpPr>
              <a:spLocks noChangeShapeType="1"/>
            </p:cNvSpPr>
            <p:nvPr/>
          </p:nvSpPr>
          <p:spPr bwMode="auto">
            <a:xfrm>
              <a:off x="3152" y="1982"/>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70" name="Rectangle 470"/>
            <p:cNvSpPr>
              <a:spLocks noChangeArrowheads="1"/>
            </p:cNvSpPr>
            <p:nvPr/>
          </p:nvSpPr>
          <p:spPr bwMode="auto">
            <a:xfrm>
              <a:off x="3379" y="198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71" name="Group 471"/>
            <p:cNvGrpSpPr>
              <a:grpSpLocks/>
            </p:cNvGrpSpPr>
            <p:nvPr/>
          </p:nvGrpSpPr>
          <p:grpSpPr bwMode="auto">
            <a:xfrm>
              <a:off x="3787" y="2024"/>
              <a:ext cx="232" cy="321"/>
              <a:chOff x="1383" y="890"/>
              <a:chExt cx="232" cy="321"/>
            </a:xfrm>
          </p:grpSpPr>
          <p:sp>
            <p:nvSpPr>
              <p:cNvPr id="384472" name="Rectangle 472"/>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73" name="Rectangle 473"/>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74" name="Group 474"/>
            <p:cNvGrpSpPr>
              <a:grpSpLocks/>
            </p:cNvGrpSpPr>
            <p:nvPr/>
          </p:nvGrpSpPr>
          <p:grpSpPr bwMode="auto">
            <a:xfrm>
              <a:off x="3515" y="2024"/>
              <a:ext cx="226" cy="321"/>
              <a:chOff x="930" y="890"/>
              <a:chExt cx="226" cy="321"/>
            </a:xfrm>
          </p:grpSpPr>
          <p:sp>
            <p:nvSpPr>
              <p:cNvPr id="384475" name="Rectangle 475"/>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76" name="Rectangle 476"/>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77" name="Line 477"/>
            <p:cNvSpPr>
              <a:spLocks noChangeShapeType="1"/>
            </p:cNvSpPr>
            <p:nvPr/>
          </p:nvSpPr>
          <p:spPr bwMode="auto">
            <a:xfrm>
              <a:off x="3560" y="2024"/>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78" name="Group 478"/>
            <p:cNvGrpSpPr>
              <a:grpSpLocks/>
            </p:cNvGrpSpPr>
            <p:nvPr/>
          </p:nvGrpSpPr>
          <p:grpSpPr bwMode="auto">
            <a:xfrm>
              <a:off x="4105" y="2024"/>
              <a:ext cx="232" cy="321"/>
              <a:chOff x="1383" y="890"/>
              <a:chExt cx="232" cy="321"/>
            </a:xfrm>
          </p:grpSpPr>
          <p:sp>
            <p:nvSpPr>
              <p:cNvPr id="384479" name="Rectangle 479"/>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80" name="Rectangle 480"/>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81" name="Line 481"/>
            <p:cNvSpPr>
              <a:spLocks noChangeShapeType="1"/>
            </p:cNvSpPr>
            <p:nvPr/>
          </p:nvSpPr>
          <p:spPr bwMode="auto">
            <a:xfrm>
              <a:off x="4150" y="2024"/>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82" name="Line 482"/>
            <p:cNvSpPr>
              <a:spLocks noChangeShapeType="1"/>
            </p:cNvSpPr>
            <p:nvPr/>
          </p:nvSpPr>
          <p:spPr bwMode="auto">
            <a:xfrm>
              <a:off x="2880" y="1933"/>
              <a:ext cx="113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512" name="Group 512"/>
          <p:cNvGrpSpPr>
            <a:grpSpLocks/>
          </p:cNvGrpSpPr>
          <p:nvPr/>
        </p:nvGrpSpPr>
        <p:grpSpPr bwMode="auto">
          <a:xfrm>
            <a:off x="1474788" y="5224463"/>
            <a:ext cx="2393950" cy="509587"/>
            <a:chOff x="884" y="2432"/>
            <a:chExt cx="1508" cy="321"/>
          </a:xfrm>
        </p:grpSpPr>
        <p:sp>
          <p:nvSpPr>
            <p:cNvPr id="384483" name="Rectangle 483"/>
            <p:cNvSpPr>
              <a:spLocks noChangeArrowheads="1"/>
            </p:cNvSpPr>
            <p:nvPr/>
          </p:nvSpPr>
          <p:spPr bwMode="auto">
            <a:xfrm>
              <a:off x="884" y="2432"/>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84" name="Rectangle 484"/>
            <p:cNvSpPr>
              <a:spLocks noChangeArrowheads="1"/>
            </p:cNvSpPr>
            <p:nvPr/>
          </p:nvSpPr>
          <p:spPr bwMode="auto">
            <a:xfrm>
              <a:off x="1383" y="2432"/>
              <a:ext cx="1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Å</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85" name="Group 485"/>
            <p:cNvGrpSpPr>
              <a:grpSpLocks/>
            </p:cNvGrpSpPr>
            <p:nvPr/>
          </p:nvGrpSpPr>
          <p:grpSpPr bwMode="auto">
            <a:xfrm>
              <a:off x="1111" y="2432"/>
              <a:ext cx="226" cy="321"/>
              <a:chOff x="930" y="890"/>
              <a:chExt cx="226" cy="321"/>
            </a:xfrm>
          </p:grpSpPr>
          <p:sp>
            <p:nvSpPr>
              <p:cNvPr id="384486" name="Rectangle 486"/>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87" name="Rectangle 487"/>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488" name="Group 488"/>
            <p:cNvGrpSpPr>
              <a:grpSpLocks/>
            </p:cNvGrpSpPr>
            <p:nvPr/>
          </p:nvGrpSpPr>
          <p:grpSpPr bwMode="auto">
            <a:xfrm>
              <a:off x="1610" y="2432"/>
              <a:ext cx="232" cy="321"/>
              <a:chOff x="1383" y="890"/>
              <a:chExt cx="232" cy="321"/>
            </a:xfrm>
          </p:grpSpPr>
          <p:sp>
            <p:nvSpPr>
              <p:cNvPr id="384489" name="Rectangle 489"/>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90" name="Rectangle 490"/>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91" name="Rectangle 491"/>
            <p:cNvSpPr>
              <a:spLocks noChangeArrowheads="1"/>
            </p:cNvSpPr>
            <p:nvPr/>
          </p:nvSpPr>
          <p:spPr bwMode="auto">
            <a:xfrm>
              <a:off x="1933" y="2432"/>
              <a:ext cx="1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Å</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92" name="Group 492"/>
            <p:cNvGrpSpPr>
              <a:grpSpLocks/>
            </p:cNvGrpSpPr>
            <p:nvPr/>
          </p:nvGrpSpPr>
          <p:grpSpPr bwMode="auto">
            <a:xfrm>
              <a:off x="2160" y="2432"/>
              <a:ext cx="232" cy="321"/>
              <a:chOff x="1383" y="890"/>
              <a:chExt cx="232" cy="321"/>
            </a:xfrm>
          </p:grpSpPr>
          <p:sp>
            <p:nvSpPr>
              <p:cNvPr id="384493" name="Rectangle 493"/>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94" name="Rectangle 494"/>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84511" name="Group 511"/>
          <p:cNvGrpSpPr>
            <a:grpSpLocks/>
          </p:cNvGrpSpPr>
          <p:nvPr/>
        </p:nvGrpSpPr>
        <p:grpSpPr bwMode="auto">
          <a:xfrm>
            <a:off x="1042988" y="5865813"/>
            <a:ext cx="3608387" cy="515937"/>
            <a:chOff x="612" y="2976"/>
            <a:chExt cx="2273" cy="325"/>
          </a:xfrm>
        </p:grpSpPr>
        <p:grpSp>
          <p:nvGrpSpPr>
            <p:cNvPr id="384335" name="Group 335"/>
            <p:cNvGrpSpPr>
              <a:grpSpLocks/>
            </p:cNvGrpSpPr>
            <p:nvPr/>
          </p:nvGrpSpPr>
          <p:grpSpPr bwMode="auto">
            <a:xfrm>
              <a:off x="612" y="2980"/>
              <a:ext cx="227" cy="321"/>
              <a:chOff x="521" y="890"/>
              <a:chExt cx="227" cy="321"/>
            </a:xfrm>
          </p:grpSpPr>
          <p:sp>
            <p:nvSpPr>
              <p:cNvPr id="384216" name="Rectangle 216"/>
              <p:cNvSpPr>
                <a:spLocks noChangeArrowheads="1"/>
              </p:cNvSpPr>
              <p:nvPr/>
            </p:nvSpPr>
            <p:spPr bwMode="auto">
              <a:xfrm>
                <a:off x="652"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223" name="Rectangle 223"/>
              <p:cNvSpPr>
                <a:spLocks noChangeArrowheads="1"/>
              </p:cNvSpPr>
              <p:nvPr/>
            </p:nvSpPr>
            <p:spPr bwMode="auto">
              <a:xfrm>
                <a:off x="521" y="890"/>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495" name="Rectangle 495"/>
            <p:cNvSpPr>
              <a:spLocks noChangeArrowheads="1"/>
            </p:cNvSpPr>
            <p:nvPr/>
          </p:nvSpPr>
          <p:spPr bwMode="auto">
            <a:xfrm>
              <a:off x="878" y="2976"/>
              <a:ext cx="105"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96" name="Rectangle 496"/>
            <p:cNvSpPr>
              <a:spLocks noChangeArrowheads="1"/>
            </p:cNvSpPr>
            <p:nvPr/>
          </p:nvSpPr>
          <p:spPr bwMode="auto">
            <a:xfrm>
              <a:off x="1377" y="2976"/>
              <a:ext cx="1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Å</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497" name="Group 497"/>
            <p:cNvGrpSpPr>
              <a:grpSpLocks/>
            </p:cNvGrpSpPr>
            <p:nvPr/>
          </p:nvGrpSpPr>
          <p:grpSpPr bwMode="auto">
            <a:xfrm>
              <a:off x="1105" y="2976"/>
              <a:ext cx="226" cy="321"/>
              <a:chOff x="930" y="890"/>
              <a:chExt cx="226" cy="321"/>
            </a:xfrm>
          </p:grpSpPr>
          <p:sp>
            <p:nvSpPr>
              <p:cNvPr id="384498" name="Rectangle 498"/>
              <p:cNvSpPr>
                <a:spLocks noChangeArrowheads="1"/>
              </p:cNvSpPr>
              <p:nvPr/>
            </p:nvSpPr>
            <p:spPr bwMode="auto">
              <a:xfrm>
                <a:off x="1060"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499" name="Rectangle 499"/>
              <p:cNvSpPr>
                <a:spLocks noChangeArrowheads="1"/>
              </p:cNvSpPr>
              <p:nvPr/>
            </p:nvSpPr>
            <p:spPr bwMode="auto">
              <a:xfrm>
                <a:off x="930"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4500" name="Group 500"/>
            <p:cNvGrpSpPr>
              <a:grpSpLocks/>
            </p:cNvGrpSpPr>
            <p:nvPr/>
          </p:nvGrpSpPr>
          <p:grpSpPr bwMode="auto">
            <a:xfrm>
              <a:off x="1604" y="2976"/>
              <a:ext cx="232" cy="321"/>
              <a:chOff x="1383" y="890"/>
              <a:chExt cx="232" cy="321"/>
            </a:xfrm>
          </p:grpSpPr>
          <p:sp>
            <p:nvSpPr>
              <p:cNvPr id="384501" name="Rectangle 501"/>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502" name="Rectangle 502"/>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503" name="Rectangle 503"/>
            <p:cNvSpPr>
              <a:spLocks noChangeArrowheads="1"/>
            </p:cNvSpPr>
            <p:nvPr/>
          </p:nvSpPr>
          <p:spPr bwMode="auto">
            <a:xfrm>
              <a:off x="1927" y="2976"/>
              <a:ext cx="1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Å</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504" name="Group 504"/>
            <p:cNvGrpSpPr>
              <a:grpSpLocks/>
            </p:cNvGrpSpPr>
            <p:nvPr/>
          </p:nvGrpSpPr>
          <p:grpSpPr bwMode="auto">
            <a:xfrm>
              <a:off x="2154" y="2976"/>
              <a:ext cx="232" cy="321"/>
              <a:chOff x="1383" y="890"/>
              <a:chExt cx="232" cy="321"/>
            </a:xfrm>
          </p:grpSpPr>
          <p:sp>
            <p:nvSpPr>
              <p:cNvPr id="384505" name="Rectangle 505"/>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506" name="Rectangle 506"/>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507" name="Rectangle 507"/>
            <p:cNvSpPr>
              <a:spLocks noChangeArrowheads="1"/>
            </p:cNvSpPr>
            <p:nvPr/>
          </p:nvSpPr>
          <p:spPr bwMode="auto">
            <a:xfrm>
              <a:off x="2426" y="2976"/>
              <a:ext cx="14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Å</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4508" name="Group 508"/>
            <p:cNvGrpSpPr>
              <a:grpSpLocks/>
            </p:cNvGrpSpPr>
            <p:nvPr/>
          </p:nvGrpSpPr>
          <p:grpSpPr bwMode="auto">
            <a:xfrm>
              <a:off x="2653" y="2976"/>
              <a:ext cx="232" cy="321"/>
              <a:chOff x="1383" y="890"/>
              <a:chExt cx="232" cy="321"/>
            </a:xfrm>
          </p:grpSpPr>
          <p:sp>
            <p:nvSpPr>
              <p:cNvPr id="384509" name="Rectangle 509"/>
              <p:cNvSpPr>
                <a:spLocks noChangeArrowheads="1"/>
              </p:cNvSpPr>
              <p:nvPr/>
            </p:nvSpPr>
            <p:spPr bwMode="auto">
              <a:xfrm>
                <a:off x="1519" y="981"/>
                <a:ext cx="9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510" name="Rectangle 510"/>
              <p:cNvSpPr>
                <a:spLocks noChangeArrowheads="1"/>
              </p:cNvSpPr>
              <p:nvPr/>
            </p:nvSpPr>
            <p:spPr bwMode="auto">
              <a:xfrm>
                <a:off x="1383" y="890"/>
                <a:ext cx="13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G</a:t>
                </a:r>
                <a:endParaRPr kumimoji="0" lang="en-US" altLang="zh-CN" sz="24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aphicFrame>
        <p:nvGraphicFramePr>
          <p:cNvPr id="384534" name="Object 534"/>
          <p:cNvGraphicFramePr>
            <a:graphicFrameLocks noChangeAspect="1"/>
          </p:cNvGraphicFramePr>
          <p:nvPr/>
        </p:nvGraphicFramePr>
        <p:xfrm>
          <a:off x="1547813" y="1123950"/>
          <a:ext cx="5976937" cy="2703513"/>
        </p:xfrm>
        <a:graphic>
          <a:graphicData uri="http://schemas.openxmlformats.org/presentationml/2006/ole">
            <mc:AlternateContent xmlns:mc="http://schemas.openxmlformats.org/markup-compatibility/2006">
              <mc:Choice xmlns:v="urn:schemas-microsoft-com:vml" Requires="v">
                <p:oleObj spid="_x0000_s46123" name="图片" r:id="rId4" imgW="3285720" imgH="1487520" progId="Word.Picture.8">
                  <p:embed/>
                </p:oleObj>
              </mc:Choice>
              <mc:Fallback>
                <p:oleObj name="图片" r:id="rId4" imgW="3285720" imgH="1487520" progId="Word.Picture.8">
                  <p:embed/>
                  <p:pic>
                    <p:nvPicPr>
                      <p:cNvPr id="384534" name="Object 5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7813" y="1123950"/>
                        <a:ext cx="5976937" cy="27035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15D72164-25A8-4144-A32A-678BE6233151}"/>
              </a:ext>
            </a:extLst>
          </p:cNvPr>
          <p:cNvSpPr>
            <a:spLocks noGrp="1"/>
          </p:cNvSpPr>
          <p:nvPr>
            <p:ph type="sldNum" sz="quarter" idx="12"/>
          </p:nvPr>
        </p:nvSpPr>
        <p:spPr/>
        <p:txBody>
          <a:bodyPr/>
          <a:lstStyle/>
          <a:p>
            <a:fld id="{4FAB73BC-B049-4115-A692-8D63A059BFB8}" type="slidenum">
              <a:rPr lang="en-US" smtClean="0"/>
              <a:t>25</a:t>
            </a:fld>
            <a:endParaRPr lang="en-US" dirty="0"/>
          </a:p>
        </p:txBody>
      </p:sp>
    </p:spTree>
    <p:extLst>
      <p:ext uri="{BB962C8B-B14F-4D97-AF65-F5344CB8AC3E}">
        <p14:creationId xmlns:p14="http://schemas.microsoft.com/office/powerpoint/2010/main" val="2997838458"/>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4534"/>
                                        </p:tgtEl>
                                        <p:attrNameLst>
                                          <p:attrName>style.visibility</p:attrName>
                                        </p:attrNameLst>
                                      </p:cBhvr>
                                      <p:to>
                                        <p:strVal val="visible"/>
                                      </p:to>
                                    </p:set>
                                    <p:animEffect transition="in" filter="wipe(up)">
                                      <p:cBhvr>
                                        <p:cTn id="7" dur="500"/>
                                        <p:tgtEl>
                                          <p:spTgt spid="3845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84514"/>
                                        </p:tgtEl>
                                        <p:attrNameLst>
                                          <p:attrName>style.visibility</p:attrName>
                                        </p:attrNameLst>
                                      </p:cBhvr>
                                      <p:to>
                                        <p:strVal val="visible"/>
                                      </p:to>
                                    </p:set>
                                    <p:animEffect transition="in" filter="strips(downRight)">
                                      <p:cBhvr>
                                        <p:cTn id="12" dur="500"/>
                                        <p:tgtEl>
                                          <p:spTgt spid="3845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84513"/>
                                        </p:tgtEl>
                                        <p:attrNameLst>
                                          <p:attrName>style.visibility</p:attrName>
                                        </p:attrNameLst>
                                      </p:cBhvr>
                                      <p:to>
                                        <p:strVal val="visible"/>
                                      </p:to>
                                    </p:set>
                                    <p:animEffect transition="in" filter="strips(downRight)">
                                      <p:cBhvr>
                                        <p:cTn id="17" dur="500"/>
                                        <p:tgtEl>
                                          <p:spTgt spid="38451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84512"/>
                                        </p:tgtEl>
                                        <p:attrNameLst>
                                          <p:attrName>style.visibility</p:attrName>
                                        </p:attrNameLst>
                                      </p:cBhvr>
                                      <p:to>
                                        <p:strVal val="visible"/>
                                      </p:to>
                                    </p:set>
                                    <p:animEffect transition="in" filter="strips(downRight)">
                                      <p:cBhvr>
                                        <p:cTn id="22" dur="500"/>
                                        <p:tgtEl>
                                          <p:spTgt spid="3845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3" fill="hold" nodeType="clickEffect">
                                  <p:stCondLst>
                                    <p:cond delay="0"/>
                                  </p:stCondLst>
                                  <p:childTnLst>
                                    <p:set>
                                      <p:cBhvr>
                                        <p:cTn id="26" dur="1" fill="hold">
                                          <p:stCondLst>
                                            <p:cond delay="0"/>
                                          </p:stCondLst>
                                        </p:cTn>
                                        <p:tgtEl>
                                          <p:spTgt spid="384511"/>
                                        </p:tgtEl>
                                        <p:attrNameLst>
                                          <p:attrName>style.visibility</p:attrName>
                                        </p:attrNameLst>
                                      </p:cBhvr>
                                      <p:to>
                                        <p:strVal val="visible"/>
                                      </p:to>
                                    </p:set>
                                    <p:animEffect transition="in" filter="strips(upRight)">
                                      <p:cBhvr>
                                        <p:cTn id="27" dur="500"/>
                                        <p:tgtEl>
                                          <p:spTgt spid="384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85044" name="Rectangle 20"/>
          <p:cNvSpPr>
            <a:spLocks noChangeArrowheads="1"/>
          </p:cNvSpPr>
          <p:nvPr/>
        </p:nvSpPr>
        <p:spPr bwMode="auto">
          <a:xfrm>
            <a:off x="755650" y="549275"/>
            <a:ext cx="45989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根据逻辑表达式，画出逻辑图</a:t>
            </a:r>
          </a:p>
        </p:txBody>
      </p:sp>
      <p:sp>
        <p:nvSpPr>
          <p:cNvPr id="385046" name="Rectangle 22"/>
          <p:cNvSpPr>
            <a:spLocks noChangeArrowheads="1"/>
          </p:cNvSpPr>
          <p:nvPr/>
        </p:nvSpPr>
        <p:spPr bwMode="auto">
          <a:xfrm>
            <a:off x="0" y="29194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5048" name="Rectangle 24"/>
          <p:cNvSpPr>
            <a:spLocks noChangeArrowheads="1"/>
          </p:cNvSpPr>
          <p:nvPr/>
        </p:nvSpPr>
        <p:spPr bwMode="auto">
          <a:xfrm>
            <a:off x="0" y="29098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5047" name="Object 23"/>
          <p:cNvGraphicFramePr>
            <a:graphicFrameLocks noChangeAspect="1"/>
          </p:cNvGraphicFramePr>
          <p:nvPr/>
        </p:nvGraphicFramePr>
        <p:xfrm>
          <a:off x="2051050" y="3141663"/>
          <a:ext cx="4824413" cy="2038350"/>
        </p:xfrm>
        <a:graphic>
          <a:graphicData uri="http://schemas.openxmlformats.org/presentationml/2006/ole">
            <mc:AlternateContent xmlns:mc="http://schemas.openxmlformats.org/markup-compatibility/2006">
              <mc:Choice xmlns:v="urn:schemas-microsoft-com:vml" Requires="v">
                <p:oleObj spid="_x0000_s47147" name="图片" r:id="rId5" imgW="2423409" imgH="1015897" progId="Word.Picture.8">
                  <p:embed/>
                </p:oleObj>
              </mc:Choice>
              <mc:Fallback>
                <p:oleObj name="图片" r:id="rId5" imgW="2423409" imgH="1015897" progId="Word.Picture.8">
                  <p:embed/>
                  <p:pic>
                    <p:nvPicPr>
                      <p:cNvPr id="385047" name="Object 23"/>
                      <p:cNvPicPr>
                        <a:picLocks noChangeAspect="1" noChangeArrowheads="1"/>
                      </p:cNvPicPr>
                      <p:nvPr/>
                    </p:nvPicPr>
                    <p:blipFill>
                      <a:blip r:embed="rId6">
                        <a:extLst>
                          <a:ext uri="{28A0092B-C50C-407E-A947-70E740481C1C}">
                            <a14:useLocalDpi xmlns:a14="http://schemas.microsoft.com/office/drawing/2010/main" val="0"/>
                          </a:ext>
                        </a:extLst>
                      </a:blip>
                      <a:srcRect t="-1413"/>
                      <a:stretch>
                        <a:fillRect/>
                      </a:stretch>
                    </p:blipFill>
                    <p:spPr bwMode="auto">
                      <a:xfrm>
                        <a:off x="2051050" y="3141663"/>
                        <a:ext cx="4824413" cy="2038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5049" name="Rectangle 25"/>
          <p:cNvSpPr>
            <a:spLocks noChangeArrowheads="1"/>
          </p:cNvSpPr>
          <p:nvPr/>
        </p:nvSpPr>
        <p:spPr bwMode="auto">
          <a:xfrm>
            <a:off x="755650" y="1700213"/>
            <a:ext cx="80645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tab pos="971550" algn="l"/>
                <a:tab pos="4392613" algn="r"/>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用异或门代替与门和或门能使逻辑电路比较简单。考虑相同乘积项</a:t>
            </a:r>
            <a:r>
              <a:rPr kumimoji="1"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可以减少门电路数目，降低实现电路的成本。</a:t>
            </a:r>
          </a:p>
        </p:txBody>
      </p:sp>
      <p:sp>
        <p:nvSpPr>
          <p:cNvPr id="2" name="灯片编号占位符 1">
            <a:extLst>
              <a:ext uri="{FF2B5EF4-FFF2-40B4-BE49-F238E27FC236}">
                <a16:creationId xmlns:a16="http://schemas.microsoft.com/office/drawing/2014/main" id="{92599DEE-822E-4366-BEB3-014B5C8A81A8}"/>
              </a:ext>
            </a:extLst>
          </p:cNvPr>
          <p:cNvSpPr>
            <a:spLocks noGrp="1"/>
          </p:cNvSpPr>
          <p:nvPr>
            <p:ph type="sldNum" sz="quarter" idx="12"/>
          </p:nvPr>
        </p:nvSpPr>
        <p:spPr/>
        <p:txBody>
          <a:bodyPr/>
          <a:lstStyle/>
          <a:p>
            <a:fld id="{4FAB73BC-B049-4115-A692-8D63A059BFB8}" type="slidenum">
              <a:rPr lang="en-US" smtClean="0"/>
              <a:t>26</a:t>
            </a:fld>
            <a:endParaRPr lang="en-US" dirty="0"/>
          </a:p>
        </p:txBody>
      </p:sp>
    </p:spTree>
    <p:extLst>
      <p:ext uri="{BB962C8B-B14F-4D97-AF65-F5344CB8AC3E}">
        <p14:creationId xmlns:p14="http://schemas.microsoft.com/office/powerpoint/2010/main" val="2778496775"/>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85044"/>
                                        </p:tgtEl>
                                        <p:attrNameLst>
                                          <p:attrName>style.visibility</p:attrName>
                                        </p:attrNameLst>
                                      </p:cBhvr>
                                      <p:to>
                                        <p:strVal val="visible"/>
                                      </p:to>
                                    </p:set>
                                    <p:animEffect transition="in" filter="wipe(left)">
                                      <p:cBhvr>
                                        <p:cTn id="7" dur="500"/>
                                        <p:tgtEl>
                                          <p:spTgt spid="38504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85049"/>
                                        </p:tgtEl>
                                        <p:attrNameLst>
                                          <p:attrName>style.visibility</p:attrName>
                                        </p:attrNameLst>
                                      </p:cBhvr>
                                      <p:to>
                                        <p:strVal val="visible"/>
                                      </p:to>
                                    </p:set>
                                    <p:animEffect transition="in" filter="wipe(left)">
                                      <p:cBhvr>
                                        <p:cTn id="12" dur="500"/>
                                        <p:tgtEl>
                                          <p:spTgt spid="38504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85047"/>
                                        </p:tgtEl>
                                        <p:attrNameLst>
                                          <p:attrName>style.visibility</p:attrName>
                                        </p:attrNameLst>
                                      </p:cBhvr>
                                      <p:to>
                                        <p:strVal val="visible"/>
                                      </p:to>
                                    </p:set>
                                    <p:animEffect transition="in" filter="wipe(left)">
                                      <p:cBhvr>
                                        <p:cTn id="17" dur="500"/>
                                        <p:tgtEl>
                                          <p:spTgt spid="3850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44" grpId="0"/>
      <p:bldP spid="385049" grpId="0"/>
    </p:bld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7314" name="Rectangle 2"/>
          <p:cNvSpPr>
            <a:spLocks noChangeArrowheads="1"/>
          </p:cNvSpPr>
          <p:nvPr/>
        </p:nvSpPr>
        <p:spPr bwMode="auto">
          <a:xfrm>
            <a:off x="466725" y="2852738"/>
            <a:ext cx="5257800" cy="56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、单输出电路</a:t>
            </a:r>
          </a:p>
        </p:txBody>
      </p:sp>
      <p:sp>
        <p:nvSpPr>
          <p:cNvPr id="397315" name="Rectangle 3"/>
          <p:cNvSpPr>
            <a:spLocks noChangeArrowheads="1"/>
          </p:cNvSpPr>
          <p:nvPr/>
        </p:nvSpPr>
        <p:spPr bwMode="auto">
          <a:xfrm>
            <a:off x="539750" y="5157788"/>
            <a:ext cx="8431213"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相同输入端的与非门比与门或者或门所用晶体管少，速度快。图</a:t>
            </a: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(b)</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电路最优 </a:t>
            </a:r>
          </a:p>
        </p:txBody>
      </p:sp>
      <p:sp>
        <p:nvSpPr>
          <p:cNvPr id="397319" name="Rectangle 7"/>
          <p:cNvSpPr>
            <a:spLocks noChangeArrowheads="1"/>
          </p:cNvSpPr>
          <p:nvPr/>
        </p:nvSpPr>
        <p:spPr bwMode="auto">
          <a:xfrm>
            <a:off x="611188" y="1052513"/>
            <a:ext cx="8316912" cy="184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60000"/>
              </a:lnSpc>
              <a:spcBef>
                <a:spcPct val="0"/>
              </a:spcBef>
              <a:spcAft>
                <a:spcPct val="0"/>
              </a:spcAft>
              <a:buClrTx/>
              <a:buSzTx/>
              <a:buFontTx/>
              <a:buNone/>
              <a:tabLst>
                <a:tab pos="971550" algn="l"/>
                <a:tab pos="4392613" algn="r"/>
              </a:tabLst>
              <a:defRPr/>
            </a:pP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用指定芯片中特定资源实现逻辑函数，使电路的成本低并且工作速度快。因此需要对逻辑表达式进行变换，以减少芯片资源的数目和连线。</a:t>
            </a:r>
            <a:r>
              <a:rPr kumimoji="0" lang="zh-CN" altLang="en-US" sz="1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 </a:t>
            </a:r>
          </a:p>
        </p:txBody>
      </p:sp>
      <p:sp>
        <p:nvSpPr>
          <p:cNvPr id="397321" name="Rectangle 9"/>
          <p:cNvSpPr>
            <a:spLocks noChangeArrowheads="1"/>
          </p:cNvSpPr>
          <p:nvPr/>
        </p:nvSpPr>
        <p:spPr bwMode="auto">
          <a:xfrm>
            <a:off x="611188" y="549275"/>
            <a:ext cx="64770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4.2.2</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组合逻辑电路的优化实现</a:t>
            </a:r>
          </a:p>
        </p:txBody>
      </p:sp>
      <p:sp>
        <p:nvSpPr>
          <p:cNvPr id="397323" name="Rectangle 11"/>
          <p:cNvSpPr>
            <a:spLocks noChangeArrowheads="1"/>
          </p:cNvSpPr>
          <p:nvPr/>
        </p:nvSpPr>
        <p:spPr bwMode="auto">
          <a:xfrm>
            <a:off x="0" y="29146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97322" name="Object 10"/>
          <p:cNvGraphicFramePr>
            <a:graphicFrameLocks noChangeAspect="1"/>
          </p:cNvGraphicFramePr>
          <p:nvPr/>
        </p:nvGraphicFramePr>
        <p:xfrm>
          <a:off x="3492500" y="3141663"/>
          <a:ext cx="5465763" cy="1711325"/>
        </p:xfrm>
        <a:graphic>
          <a:graphicData uri="http://schemas.openxmlformats.org/presentationml/2006/ole">
            <mc:AlternateContent xmlns:mc="http://schemas.openxmlformats.org/markup-compatibility/2006">
              <mc:Choice xmlns:v="urn:schemas-microsoft-com:vml" Requires="v">
                <p:oleObj spid="_x0000_s48212" name="图片" r:id="rId4" imgW="3209760" imgH="990720" progId="Word.Picture.8">
                  <p:embed/>
                </p:oleObj>
              </mc:Choice>
              <mc:Fallback>
                <p:oleObj name="图片" r:id="rId4" imgW="3209760" imgH="990720" progId="Word.Picture.8">
                  <p:embed/>
                  <p:pic>
                    <p:nvPicPr>
                      <p:cNvPr id="397322" name="Object 10"/>
                      <p:cNvPicPr>
                        <a:picLocks noChangeAspect="1" noChangeArrowheads="1"/>
                      </p:cNvPicPr>
                      <p:nvPr/>
                    </p:nvPicPr>
                    <p:blipFill>
                      <a:blip r:embed="rId5">
                        <a:extLst>
                          <a:ext uri="{28A0092B-C50C-407E-A947-70E740481C1C}">
                            <a14:useLocalDpi xmlns:a14="http://schemas.microsoft.com/office/drawing/2010/main" val="0"/>
                          </a:ext>
                        </a:extLst>
                      </a:blip>
                      <a:srcRect t="-1254"/>
                      <a:stretch>
                        <a:fillRect/>
                      </a:stretch>
                    </p:blipFill>
                    <p:spPr bwMode="auto">
                      <a:xfrm>
                        <a:off x="3492500" y="3141663"/>
                        <a:ext cx="5465763" cy="1711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7325" name="Object 13"/>
          <p:cNvGraphicFramePr>
            <a:graphicFrameLocks noChangeAspect="1"/>
          </p:cNvGraphicFramePr>
          <p:nvPr/>
        </p:nvGraphicFramePr>
        <p:xfrm>
          <a:off x="1042988" y="3789363"/>
          <a:ext cx="1885950" cy="1041400"/>
        </p:xfrm>
        <a:graphic>
          <a:graphicData uri="http://schemas.openxmlformats.org/presentationml/2006/ole">
            <mc:AlternateContent xmlns:mc="http://schemas.openxmlformats.org/markup-compatibility/2006">
              <mc:Choice xmlns:v="urn:schemas-microsoft-com:vml" Requires="v">
                <p:oleObj spid="_x0000_s48213" name="公式" r:id="rId6" imgW="838080" imgH="457200" progId="Equation.3">
                  <p:embed/>
                </p:oleObj>
              </mc:Choice>
              <mc:Fallback>
                <p:oleObj name="公式" r:id="rId6" imgW="838080" imgH="457200" progId="Equation.3">
                  <p:embed/>
                  <p:pic>
                    <p:nvPicPr>
                      <p:cNvPr id="397325" name="Object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2988" y="3789363"/>
                        <a:ext cx="1885950" cy="1041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D100E2EF-428F-4AD1-B34E-6F4A65E102F8}"/>
              </a:ext>
            </a:extLst>
          </p:cNvPr>
          <p:cNvSpPr>
            <a:spLocks noGrp="1"/>
          </p:cNvSpPr>
          <p:nvPr>
            <p:ph type="sldNum" sz="quarter" idx="12"/>
          </p:nvPr>
        </p:nvSpPr>
        <p:spPr/>
        <p:txBody>
          <a:bodyPr/>
          <a:lstStyle/>
          <a:p>
            <a:fld id="{4FAB73BC-B049-4115-A692-8D63A059BFB8}" type="slidenum">
              <a:rPr lang="en-US" smtClean="0"/>
              <a:t>27</a:t>
            </a:fld>
            <a:endParaRPr lang="en-US" dirty="0"/>
          </a:p>
        </p:txBody>
      </p:sp>
    </p:spTree>
    <p:extLst>
      <p:ext uri="{BB962C8B-B14F-4D97-AF65-F5344CB8AC3E}">
        <p14:creationId xmlns:p14="http://schemas.microsoft.com/office/powerpoint/2010/main" val="1023669510"/>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97314"/>
                                        </p:tgtEl>
                                        <p:attrNameLst>
                                          <p:attrName>style.visibility</p:attrName>
                                        </p:attrNameLst>
                                      </p:cBhvr>
                                      <p:to>
                                        <p:strVal val="visible"/>
                                      </p:to>
                                    </p:set>
                                    <p:animEffect transition="in" filter="strips(downRight)">
                                      <p:cBhvr>
                                        <p:cTn id="7" dur="500"/>
                                        <p:tgtEl>
                                          <p:spTgt spid="3973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97325"/>
                                        </p:tgtEl>
                                        <p:attrNameLst>
                                          <p:attrName>style.visibility</p:attrName>
                                        </p:attrNameLst>
                                      </p:cBhvr>
                                      <p:to>
                                        <p:strVal val="visible"/>
                                      </p:to>
                                    </p:set>
                                    <p:animEffect transition="in" filter="strips(downRight)">
                                      <p:cBhvr>
                                        <p:cTn id="12" dur="500"/>
                                        <p:tgtEl>
                                          <p:spTgt spid="3973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97322"/>
                                        </p:tgtEl>
                                        <p:attrNameLst>
                                          <p:attrName>style.visibility</p:attrName>
                                        </p:attrNameLst>
                                      </p:cBhvr>
                                      <p:to>
                                        <p:strVal val="visible"/>
                                      </p:to>
                                    </p:set>
                                    <p:animEffect transition="in" filter="box(in)">
                                      <p:cBhvr>
                                        <p:cTn id="17" dur="500"/>
                                        <p:tgtEl>
                                          <p:spTgt spid="39732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97315"/>
                                        </p:tgtEl>
                                        <p:attrNameLst>
                                          <p:attrName>style.visibility</p:attrName>
                                        </p:attrNameLst>
                                      </p:cBhvr>
                                      <p:to>
                                        <p:strVal val="visible"/>
                                      </p:to>
                                    </p:set>
                                    <p:animEffect transition="in" filter="strips(downRight)">
                                      <p:cBhvr>
                                        <p:cTn id="22" dur="500"/>
                                        <p:tgtEl>
                                          <p:spTgt spid="3973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314" grpId="0" autoUpdateAnimBg="0"/>
      <p:bldP spid="397315"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8338" name="Rectangle 2"/>
          <p:cNvSpPr>
            <a:spLocks noChangeArrowheads="1"/>
          </p:cNvSpPr>
          <p:nvPr/>
        </p:nvSpPr>
        <p:spPr bwMode="auto">
          <a:xfrm>
            <a:off x="684213" y="404813"/>
            <a:ext cx="5257800" cy="56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、多输出电路</a:t>
            </a:r>
          </a:p>
        </p:txBody>
      </p:sp>
      <p:sp>
        <p:nvSpPr>
          <p:cNvPr id="398339" name="Rectangle 3"/>
          <p:cNvSpPr>
            <a:spLocks noChangeArrowheads="1"/>
          </p:cNvSpPr>
          <p:nvPr/>
        </p:nvSpPr>
        <p:spPr bwMode="auto">
          <a:xfrm>
            <a:off x="712788" y="5670550"/>
            <a:ext cx="8431212" cy="1187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如果分别实现两个逻辑函数，需要</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6</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个与门和两个或门。</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(b)</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如果考虑相同乘积项，需要</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4</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个与门两个或门，如图。</a:t>
            </a:r>
          </a:p>
        </p:txBody>
      </p:sp>
      <p:graphicFrame>
        <p:nvGraphicFramePr>
          <p:cNvPr id="398346" name="Object 10"/>
          <p:cNvGraphicFramePr>
            <a:graphicFrameLocks noChangeAspect="1"/>
          </p:cNvGraphicFramePr>
          <p:nvPr/>
        </p:nvGraphicFramePr>
        <p:xfrm>
          <a:off x="3851275" y="1557338"/>
          <a:ext cx="2724150" cy="515937"/>
        </p:xfrm>
        <a:graphic>
          <a:graphicData uri="http://schemas.openxmlformats.org/presentationml/2006/ole">
            <mc:AlternateContent xmlns:mc="http://schemas.openxmlformats.org/markup-compatibility/2006">
              <mc:Choice xmlns:v="urn:schemas-microsoft-com:vml" Requires="v">
                <p:oleObj spid="_x0000_s49318" name="公式" r:id="rId4" imgW="1257846" imgH="241405" progId="Equation.3">
                  <p:embed/>
                </p:oleObj>
              </mc:Choice>
              <mc:Fallback>
                <p:oleObj name="公式" r:id="rId4" imgW="1257846" imgH="241405" progId="Equation.3">
                  <p:embed/>
                  <p:pic>
                    <p:nvPicPr>
                      <p:cNvPr id="398346" name="Object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51275" y="1557338"/>
                        <a:ext cx="2724150" cy="5159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345" name="Object 9"/>
          <p:cNvGraphicFramePr>
            <a:graphicFrameLocks noChangeAspect="1"/>
          </p:cNvGraphicFramePr>
          <p:nvPr/>
        </p:nvGraphicFramePr>
        <p:xfrm>
          <a:off x="3779838" y="2062163"/>
          <a:ext cx="2952750" cy="515937"/>
        </p:xfrm>
        <a:graphic>
          <a:graphicData uri="http://schemas.openxmlformats.org/presentationml/2006/ole">
            <mc:AlternateContent xmlns:mc="http://schemas.openxmlformats.org/markup-compatibility/2006">
              <mc:Choice xmlns:v="urn:schemas-microsoft-com:vml" Requires="v">
                <p:oleObj spid="_x0000_s49319" name="公式" r:id="rId6" imgW="1359490" imgH="241405" progId="Equation.3">
                  <p:embed/>
                </p:oleObj>
              </mc:Choice>
              <mc:Fallback>
                <p:oleObj name="公式" r:id="rId6" imgW="1359490" imgH="241405" progId="Equation.3">
                  <p:embed/>
                  <p:pic>
                    <p:nvPicPr>
                      <p:cNvPr id="398345" name="Object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79838" y="2062163"/>
                        <a:ext cx="2952750" cy="5159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8349" name="Rectangle 13"/>
          <p:cNvSpPr>
            <a:spLocks noChangeArrowheads="1"/>
          </p:cNvSpPr>
          <p:nvPr/>
        </p:nvSpPr>
        <p:spPr bwMode="auto">
          <a:xfrm>
            <a:off x="611188" y="1054100"/>
            <a:ext cx="8137525" cy="968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20000"/>
              </a:lnSpc>
              <a:spcBef>
                <a:spcPct val="0"/>
              </a:spcBef>
              <a:spcAft>
                <a:spcPct val="0"/>
              </a:spcAft>
              <a:buClrTx/>
              <a:buSzTx/>
              <a:buFontTx/>
              <a:buNone/>
              <a:tabLst>
                <a:tab pos="971550" algn="l"/>
                <a:tab pos="4392613" algn="r"/>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输出多个逻辑函数时需要考虑共享相同乘积项，减少逻辑门数目。</a:t>
            </a:r>
          </a:p>
        </p:txBody>
      </p:sp>
      <p:graphicFrame>
        <p:nvGraphicFramePr>
          <p:cNvPr id="398350" name="Object 14"/>
          <p:cNvGraphicFramePr>
            <a:graphicFrameLocks noChangeAspect="1"/>
          </p:cNvGraphicFramePr>
          <p:nvPr/>
        </p:nvGraphicFramePr>
        <p:xfrm>
          <a:off x="1282700" y="1989138"/>
          <a:ext cx="2905125" cy="3468687"/>
        </p:xfrm>
        <a:graphic>
          <a:graphicData uri="http://schemas.openxmlformats.org/presentationml/2006/ole">
            <mc:AlternateContent xmlns:mc="http://schemas.openxmlformats.org/markup-compatibility/2006">
              <mc:Choice xmlns:v="urn:schemas-microsoft-com:vml" Requires="v">
                <p:oleObj spid="_x0000_s49320" name="图片" r:id="rId8" imgW="1914480" imgH="2266920" progId="Word.Picture.8">
                  <p:embed/>
                </p:oleObj>
              </mc:Choice>
              <mc:Fallback>
                <p:oleObj name="图片" r:id="rId8" imgW="1914480" imgH="2266920" progId="Word.Picture.8">
                  <p:embed/>
                  <p:pic>
                    <p:nvPicPr>
                      <p:cNvPr id="398350" name="Object 14"/>
                      <p:cNvPicPr>
                        <a:picLocks noChangeAspect="1" noChangeArrowheads="1"/>
                      </p:cNvPicPr>
                      <p:nvPr/>
                    </p:nvPicPr>
                    <p:blipFill>
                      <a:blip r:embed="rId9">
                        <a:extLst>
                          <a:ext uri="{28A0092B-C50C-407E-A947-70E740481C1C}">
                            <a14:useLocalDpi xmlns:a14="http://schemas.microsoft.com/office/drawing/2010/main" val="0"/>
                          </a:ext>
                        </a:extLst>
                      </a:blip>
                      <a:srcRect t="-1340"/>
                      <a:stretch>
                        <a:fillRect/>
                      </a:stretch>
                    </p:blipFill>
                    <p:spPr bwMode="auto">
                      <a:xfrm>
                        <a:off x="1282700" y="1989138"/>
                        <a:ext cx="2905125" cy="34686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352" name="Object 16"/>
          <p:cNvGraphicFramePr>
            <a:graphicFrameLocks noChangeAspect="1"/>
          </p:cNvGraphicFramePr>
          <p:nvPr/>
        </p:nvGraphicFramePr>
        <p:xfrm>
          <a:off x="5580063" y="2924175"/>
          <a:ext cx="2808287" cy="2352675"/>
        </p:xfrm>
        <a:graphic>
          <a:graphicData uri="http://schemas.openxmlformats.org/presentationml/2006/ole">
            <mc:AlternateContent xmlns:mc="http://schemas.openxmlformats.org/markup-compatibility/2006">
              <mc:Choice xmlns:v="urn:schemas-microsoft-com:vml" Requires="v">
                <p:oleObj spid="_x0000_s49321" name="图片" r:id="rId10" imgW="1851010" imgH="1538205" progId="Word.Picture.8">
                  <p:embed/>
                </p:oleObj>
              </mc:Choice>
              <mc:Fallback>
                <p:oleObj name="图片" r:id="rId10" imgW="1851010" imgH="1538205" progId="Word.Picture.8">
                  <p:embed/>
                  <p:pic>
                    <p:nvPicPr>
                      <p:cNvPr id="398352" name="Object 16"/>
                      <p:cNvPicPr>
                        <a:picLocks noChangeAspect="1" noChangeArrowheads="1"/>
                      </p:cNvPicPr>
                      <p:nvPr/>
                    </p:nvPicPr>
                    <p:blipFill>
                      <a:blip r:embed="rId11">
                        <a:extLst>
                          <a:ext uri="{28A0092B-C50C-407E-A947-70E740481C1C}">
                            <a14:useLocalDpi xmlns:a14="http://schemas.microsoft.com/office/drawing/2010/main" val="0"/>
                          </a:ext>
                        </a:extLst>
                      </a:blip>
                      <a:srcRect t="-1340"/>
                      <a:stretch>
                        <a:fillRect/>
                      </a:stretch>
                    </p:blipFill>
                    <p:spPr bwMode="auto">
                      <a:xfrm>
                        <a:off x="5580063" y="2924175"/>
                        <a:ext cx="2808287" cy="23526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8AFF746B-E814-4964-A8E2-5D1B47FCB265}"/>
              </a:ext>
            </a:extLst>
          </p:cNvPr>
          <p:cNvSpPr>
            <a:spLocks noGrp="1"/>
          </p:cNvSpPr>
          <p:nvPr>
            <p:ph type="sldNum" sz="quarter" idx="12"/>
          </p:nvPr>
        </p:nvSpPr>
        <p:spPr/>
        <p:txBody>
          <a:bodyPr/>
          <a:lstStyle/>
          <a:p>
            <a:fld id="{4FAB73BC-B049-4115-A692-8D63A059BFB8}" type="slidenum">
              <a:rPr lang="en-US" smtClean="0"/>
              <a:t>28</a:t>
            </a:fld>
            <a:endParaRPr lang="en-US" dirty="0"/>
          </a:p>
        </p:txBody>
      </p:sp>
    </p:spTree>
    <p:extLst>
      <p:ext uri="{BB962C8B-B14F-4D97-AF65-F5344CB8AC3E}">
        <p14:creationId xmlns:p14="http://schemas.microsoft.com/office/powerpoint/2010/main" val="2897711632"/>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98339"/>
                                        </p:tgtEl>
                                        <p:attrNameLst>
                                          <p:attrName>style.visibility</p:attrName>
                                        </p:attrNameLst>
                                      </p:cBhvr>
                                      <p:to>
                                        <p:strVal val="visible"/>
                                      </p:to>
                                    </p:set>
                                    <p:animEffect transition="in" filter="strips(downRight)">
                                      <p:cBhvr>
                                        <p:cTn id="7" dur="500"/>
                                        <p:tgtEl>
                                          <p:spTgt spid="3983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nodeType="clickEffect">
                                  <p:stCondLst>
                                    <p:cond delay="0"/>
                                  </p:stCondLst>
                                  <p:childTnLst>
                                    <p:set>
                                      <p:cBhvr>
                                        <p:cTn id="11" dur="1" fill="hold">
                                          <p:stCondLst>
                                            <p:cond delay="0"/>
                                          </p:stCondLst>
                                        </p:cTn>
                                        <p:tgtEl>
                                          <p:spTgt spid="398350"/>
                                        </p:tgtEl>
                                        <p:attrNameLst>
                                          <p:attrName>style.visibility</p:attrName>
                                        </p:attrNameLst>
                                      </p:cBhvr>
                                      <p:to>
                                        <p:strVal val="visible"/>
                                      </p:to>
                                    </p:set>
                                    <p:animEffect transition="in" filter="box(out)">
                                      <p:cBhvr>
                                        <p:cTn id="12" dur="500"/>
                                        <p:tgtEl>
                                          <p:spTgt spid="3983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32" fill="hold" nodeType="clickEffect">
                                  <p:stCondLst>
                                    <p:cond delay="0"/>
                                  </p:stCondLst>
                                  <p:childTnLst>
                                    <p:set>
                                      <p:cBhvr>
                                        <p:cTn id="16" dur="1" fill="hold">
                                          <p:stCondLst>
                                            <p:cond delay="0"/>
                                          </p:stCondLst>
                                        </p:cTn>
                                        <p:tgtEl>
                                          <p:spTgt spid="398352"/>
                                        </p:tgtEl>
                                        <p:attrNameLst>
                                          <p:attrName>style.visibility</p:attrName>
                                        </p:attrNameLst>
                                      </p:cBhvr>
                                      <p:to>
                                        <p:strVal val="visible"/>
                                      </p:to>
                                    </p:set>
                                    <p:animEffect transition="in" filter="box(out)">
                                      <p:cBhvr>
                                        <p:cTn id="17" dur="500"/>
                                        <p:tgtEl>
                                          <p:spTgt spid="398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339"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00386" name="Rectangle 2"/>
          <p:cNvSpPr>
            <a:spLocks noChangeArrowheads="1"/>
          </p:cNvSpPr>
          <p:nvPr/>
        </p:nvSpPr>
        <p:spPr bwMode="auto">
          <a:xfrm>
            <a:off x="684213" y="404813"/>
            <a:ext cx="5257800" cy="5667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、多级逻辑电路</a:t>
            </a:r>
          </a:p>
        </p:txBody>
      </p:sp>
      <p:sp>
        <p:nvSpPr>
          <p:cNvPr id="400387" name="Rectangle 3"/>
          <p:cNvSpPr>
            <a:spLocks noChangeArrowheads="1"/>
          </p:cNvSpPr>
          <p:nvPr/>
        </p:nvSpPr>
        <p:spPr bwMode="auto">
          <a:xfrm>
            <a:off x="395288" y="2708275"/>
            <a:ext cx="8748712"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用与门、或门实现时，限定逻辑门的扇入数为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，需要变换成：</a:t>
            </a:r>
          </a:p>
        </p:txBody>
      </p:sp>
      <p:sp>
        <p:nvSpPr>
          <p:cNvPr id="400388" name="Rectangle 4"/>
          <p:cNvSpPr>
            <a:spLocks noChangeArrowheads="1"/>
          </p:cNvSpPr>
          <p:nvPr/>
        </p:nvSpPr>
        <p:spPr bwMode="auto">
          <a:xfrm>
            <a:off x="971550" y="1052513"/>
            <a:ext cx="7200900" cy="676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 pos="4392613" algn="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60000"/>
              </a:lnSpc>
              <a:spcBef>
                <a:spcPct val="0"/>
              </a:spcBef>
              <a:spcAft>
                <a:spcPct val="0"/>
              </a:spcAft>
              <a:buClrTx/>
              <a:buSzTx/>
              <a:buFontTx/>
              <a:buNone/>
              <a:tabLst>
                <a:tab pos="971550" algn="l"/>
                <a:tab pos="4392613" algn="r"/>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当限定逻辑门输入端数目，则需要进行逻辑变换。</a:t>
            </a:r>
          </a:p>
        </p:txBody>
      </p:sp>
      <p:sp>
        <p:nvSpPr>
          <p:cNvPr id="400389" name="Rectangle 5"/>
          <p:cNvSpPr>
            <a:spLocks noChangeArrowheads="1"/>
          </p:cNvSpPr>
          <p:nvPr/>
        </p:nvSpPr>
        <p:spPr bwMode="auto">
          <a:xfrm>
            <a:off x="466725" y="1628775"/>
            <a:ext cx="5257800" cy="566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）提取公因子</a:t>
            </a:r>
          </a:p>
        </p:txBody>
      </p:sp>
      <p:graphicFrame>
        <p:nvGraphicFramePr>
          <p:cNvPr id="400390" name="Object 6"/>
          <p:cNvGraphicFramePr>
            <a:graphicFrameLocks noChangeAspect="1"/>
          </p:cNvGraphicFramePr>
          <p:nvPr/>
        </p:nvGraphicFramePr>
        <p:xfrm>
          <a:off x="1258888" y="2276475"/>
          <a:ext cx="3600450" cy="428625"/>
        </p:xfrm>
        <a:graphic>
          <a:graphicData uri="http://schemas.openxmlformats.org/presentationml/2006/ole">
            <mc:AlternateContent xmlns:mc="http://schemas.openxmlformats.org/markup-compatibility/2006">
              <mc:Choice xmlns:v="urn:schemas-microsoft-com:vml" Requires="v">
                <p:oleObj spid="_x0000_s50301" name="公式" r:id="rId4" imgW="1839903" imgH="215713" progId="Equation.3">
                  <p:embed/>
                </p:oleObj>
              </mc:Choice>
              <mc:Fallback>
                <p:oleObj name="公式" r:id="rId4" imgW="1839903" imgH="215713" progId="Equation.3">
                  <p:embed/>
                  <p:pic>
                    <p:nvPicPr>
                      <p:cNvPr id="400390"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8888" y="2276475"/>
                        <a:ext cx="3600450" cy="428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0391" name="Object 7"/>
          <p:cNvGraphicFramePr>
            <a:graphicFrameLocks noChangeAspect="1"/>
          </p:cNvGraphicFramePr>
          <p:nvPr/>
        </p:nvGraphicFramePr>
        <p:xfrm>
          <a:off x="1187450" y="3141663"/>
          <a:ext cx="3384550" cy="519112"/>
        </p:xfrm>
        <a:graphic>
          <a:graphicData uri="http://schemas.openxmlformats.org/presentationml/2006/ole">
            <mc:AlternateContent xmlns:mc="http://schemas.openxmlformats.org/markup-compatibility/2006">
              <mc:Choice xmlns:v="urn:schemas-microsoft-com:vml" Requires="v">
                <p:oleObj spid="_x0000_s50302" name="公式" r:id="rId6" imgW="1549400" imgH="241300" progId="Equation.3">
                  <p:embed/>
                </p:oleObj>
              </mc:Choice>
              <mc:Fallback>
                <p:oleObj name="公式" r:id="rId6" imgW="1549400" imgH="241300" progId="Equation.3">
                  <p:embed/>
                  <p:pic>
                    <p:nvPicPr>
                      <p:cNvPr id="400391"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87450" y="3141663"/>
                        <a:ext cx="3384550" cy="519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0392" name="Object 8"/>
          <p:cNvGraphicFramePr>
            <a:graphicFrameLocks noChangeAspect="1"/>
          </p:cNvGraphicFramePr>
          <p:nvPr/>
        </p:nvGraphicFramePr>
        <p:xfrm>
          <a:off x="2484438" y="3357563"/>
          <a:ext cx="6056312" cy="2600325"/>
        </p:xfrm>
        <a:graphic>
          <a:graphicData uri="http://schemas.openxmlformats.org/presentationml/2006/ole">
            <mc:AlternateContent xmlns:mc="http://schemas.openxmlformats.org/markup-compatibility/2006">
              <mc:Choice xmlns:v="urn:schemas-microsoft-com:vml" Requires="v">
                <p:oleObj spid="_x0000_s50303" name="图片" r:id="rId8" imgW="3828960" imgH="1628640" progId="Word.Picture.8">
                  <p:embed/>
                </p:oleObj>
              </mc:Choice>
              <mc:Fallback>
                <p:oleObj name="图片" r:id="rId8" imgW="3828960" imgH="1628640" progId="Word.Picture.8">
                  <p:embed/>
                  <p:pic>
                    <p:nvPicPr>
                      <p:cNvPr id="400392" name="Object 8"/>
                      <p:cNvPicPr>
                        <a:picLocks noChangeAspect="1" noChangeArrowheads="1"/>
                      </p:cNvPicPr>
                      <p:nvPr/>
                    </p:nvPicPr>
                    <p:blipFill>
                      <a:blip r:embed="rId9">
                        <a:extLst>
                          <a:ext uri="{28A0092B-C50C-407E-A947-70E740481C1C}">
                            <a14:useLocalDpi xmlns:a14="http://schemas.microsoft.com/office/drawing/2010/main" val="0"/>
                          </a:ext>
                        </a:extLst>
                      </a:blip>
                      <a:srcRect t="-1340"/>
                      <a:stretch>
                        <a:fillRect/>
                      </a:stretch>
                    </p:blipFill>
                    <p:spPr bwMode="auto">
                      <a:xfrm>
                        <a:off x="2484438" y="3357563"/>
                        <a:ext cx="6056312" cy="2600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0393" name="Rectangle 9"/>
          <p:cNvSpPr>
            <a:spLocks noChangeArrowheads="1"/>
          </p:cNvSpPr>
          <p:nvPr/>
        </p:nvSpPr>
        <p:spPr bwMode="auto">
          <a:xfrm>
            <a:off x="466725" y="5805488"/>
            <a:ext cx="8431213"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电路为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级，图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(b)</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级，但电路连线减少了。图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(a)16</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根连线，图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(b)13</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根。</a:t>
            </a:r>
          </a:p>
        </p:txBody>
      </p:sp>
      <p:sp>
        <p:nvSpPr>
          <p:cNvPr id="2" name="灯片编号占位符 1">
            <a:extLst>
              <a:ext uri="{FF2B5EF4-FFF2-40B4-BE49-F238E27FC236}">
                <a16:creationId xmlns:a16="http://schemas.microsoft.com/office/drawing/2014/main" id="{B9F4982D-59DC-46CB-AD0C-5A39406FC258}"/>
              </a:ext>
            </a:extLst>
          </p:cNvPr>
          <p:cNvSpPr>
            <a:spLocks noGrp="1"/>
          </p:cNvSpPr>
          <p:nvPr>
            <p:ph type="sldNum" sz="quarter" idx="12"/>
          </p:nvPr>
        </p:nvSpPr>
        <p:spPr/>
        <p:txBody>
          <a:bodyPr/>
          <a:lstStyle/>
          <a:p>
            <a:fld id="{4FAB73BC-B049-4115-A692-8D63A059BFB8}" type="slidenum">
              <a:rPr lang="en-US" smtClean="0"/>
              <a:t>29</a:t>
            </a:fld>
            <a:endParaRPr lang="en-US" dirty="0"/>
          </a:p>
        </p:txBody>
      </p:sp>
    </p:spTree>
    <p:extLst>
      <p:ext uri="{BB962C8B-B14F-4D97-AF65-F5344CB8AC3E}">
        <p14:creationId xmlns:p14="http://schemas.microsoft.com/office/powerpoint/2010/main" val="146367146"/>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0391"/>
                                        </p:tgtEl>
                                        <p:attrNameLst>
                                          <p:attrName>style.visibility</p:attrName>
                                        </p:attrNameLst>
                                      </p:cBhvr>
                                      <p:to>
                                        <p:strVal val="visible"/>
                                      </p:to>
                                    </p:set>
                                    <p:animEffect transition="in" filter="wipe(left)">
                                      <p:cBhvr>
                                        <p:cTn id="7" dur="500"/>
                                        <p:tgtEl>
                                          <p:spTgt spid="40039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nodeType="clickEffect">
                                  <p:stCondLst>
                                    <p:cond delay="0"/>
                                  </p:stCondLst>
                                  <p:childTnLst>
                                    <p:set>
                                      <p:cBhvr>
                                        <p:cTn id="11" dur="1" fill="hold">
                                          <p:stCondLst>
                                            <p:cond delay="0"/>
                                          </p:stCondLst>
                                        </p:cTn>
                                        <p:tgtEl>
                                          <p:spTgt spid="400392"/>
                                        </p:tgtEl>
                                        <p:attrNameLst>
                                          <p:attrName>style.visibility</p:attrName>
                                        </p:attrNameLst>
                                      </p:cBhvr>
                                      <p:to>
                                        <p:strVal val="visible"/>
                                      </p:to>
                                    </p:set>
                                    <p:animEffect transition="in" filter="box(out)">
                                      <p:cBhvr>
                                        <p:cTn id="12" dur="500"/>
                                        <p:tgtEl>
                                          <p:spTgt spid="40039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00393"/>
                                        </p:tgtEl>
                                        <p:attrNameLst>
                                          <p:attrName>style.visibility</p:attrName>
                                        </p:attrNameLst>
                                      </p:cBhvr>
                                      <p:to>
                                        <p:strVal val="visible"/>
                                      </p:to>
                                    </p:set>
                                    <p:animEffect transition="in" filter="strips(downRight)">
                                      <p:cBhvr>
                                        <p:cTn id="17" dur="500"/>
                                        <p:tgtEl>
                                          <p:spTgt spid="400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93"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99363" name="Rectangle 3"/>
          <p:cNvSpPr>
            <a:spLocks noChangeArrowheads="1"/>
          </p:cNvSpPr>
          <p:nvPr/>
        </p:nvSpPr>
        <p:spPr bwMode="auto">
          <a:xfrm>
            <a:off x="395288" y="1628775"/>
            <a:ext cx="8748712"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用与门、或门实现时，限定逻辑门的扇入数为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，需要变换成：</a:t>
            </a:r>
          </a:p>
        </p:txBody>
      </p:sp>
      <p:sp>
        <p:nvSpPr>
          <p:cNvPr id="399369" name="Rectangle 9"/>
          <p:cNvSpPr>
            <a:spLocks noChangeArrowheads="1"/>
          </p:cNvSpPr>
          <p:nvPr/>
        </p:nvSpPr>
        <p:spPr bwMode="auto">
          <a:xfrm>
            <a:off x="395288" y="476250"/>
            <a:ext cx="5257800" cy="566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tabLst>
                <a:tab pos="971550" algn="l"/>
              </a:tabLst>
              <a:defRPr kumimoji="1" sz="2400">
                <a:solidFill>
                  <a:schemeClr val="tx1"/>
                </a:solidFill>
                <a:latin typeface="Times New Roman" panose="02020603050405020304" pitchFamily="18" charset="0"/>
                <a:ea typeface="宋体" panose="02010600030101010101" pitchFamily="2" charset="-122"/>
              </a:defRPr>
            </a:lvl1pPr>
            <a:lvl2pPr algn="l">
              <a:tabLst>
                <a:tab pos="971550" algn="l"/>
              </a:tabLst>
              <a:defRPr kumimoji="1" sz="2400">
                <a:solidFill>
                  <a:schemeClr val="tx1"/>
                </a:solidFill>
                <a:latin typeface="Times New Roman" panose="02020603050405020304" pitchFamily="18" charset="0"/>
                <a:ea typeface="宋体" panose="02010600030101010101" pitchFamily="2" charset="-122"/>
              </a:defRPr>
            </a:lvl2pPr>
            <a:lvl3pPr algn="l">
              <a:tabLst>
                <a:tab pos="971550" algn="l"/>
              </a:tabLst>
              <a:defRPr kumimoji="1" sz="2400">
                <a:solidFill>
                  <a:schemeClr val="tx1"/>
                </a:solidFill>
                <a:latin typeface="Times New Roman" panose="02020603050405020304" pitchFamily="18" charset="0"/>
                <a:ea typeface="宋体" panose="02010600030101010101" pitchFamily="2" charset="-122"/>
              </a:defRPr>
            </a:lvl3pPr>
            <a:lvl4pPr algn="l">
              <a:tabLst>
                <a:tab pos="971550" algn="l"/>
              </a:tabLst>
              <a:defRPr kumimoji="1" sz="2400">
                <a:solidFill>
                  <a:schemeClr val="tx1"/>
                </a:solidFill>
                <a:latin typeface="Times New Roman" panose="02020603050405020304" pitchFamily="18" charset="0"/>
                <a:ea typeface="宋体" panose="02010600030101010101" pitchFamily="2" charset="-122"/>
              </a:defRPr>
            </a:lvl4pPr>
            <a:lvl5pPr algn="l">
              <a:tabLst>
                <a:tab pos="971550" algn="l"/>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971550" algn="l"/>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l" defTabSz="914400" rtl="0" eaLnBrk="1" fontAlgn="base" latinLnBrk="0" hangingPunct="1">
              <a:lnSpc>
                <a:spcPct val="130000"/>
              </a:lnSpc>
              <a:spcBef>
                <a:spcPct val="0"/>
              </a:spcBef>
              <a:spcAft>
                <a:spcPct val="0"/>
              </a:spcAft>
              <a:buClrTx/>
              <a:buSzTx/>
              <a:buFontTx/>
              <a:buNone/>
              <a:tabLst>
                <a:tab pos="971550" algn="l"/>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）函数分解</a:t>
            </a:r>
          </a:p>
        </p:txBody>
      </p:sp>
      <p:graphicFrame>
        <p:nvGraphicFramePr>
          <p:cNvPr id="399374" name="Object 14"/>
          <p:cNvGraphicFramePr>
            <a:graphicFrameLocks noChangeAspect="1"/>
          </p:cNvGraphicFramePr>
          <p:nvPr/>
        </p:nvGraphicFramePr>
        <p:xfrm>
          <a:off x="755650" y="2636838"/>
          <a:ext cx="7953375" cy="2449512"/>
        </p:xfrm>
        <a:graphic>
          <a:graphicData uri="http://schemas.openxmlformats.org/presentationml/2006/ole">
            <mc:AlternateContent xmlns:mc="http://schemas.openxmlformats.org/markup-compatibility/2006">
              <mc:Choice xmlns:v="urn:schemas-microsoft-com:vml" Requires="v">
                <p:oleObj spid="_x0000_s51325" name="图片" r:id="rId4" imgW="5029200" imgH="1533600" progId="Word.Picture.8">
                  <p:embed/>
                </p:oleObj>
              </mc:Choice>
              <mc:Fallback>
                <p:oleObj name="图片" r:id="rId4" imgW="5029200" imgH="1533600" progId="Word.Picture.8">
                  <p:embed/>
                  <p:pic>
                    <p:nvPicPr>
                      <p:cNvPr id="399374" name="Object 14"/>
                      <p:cNvPicPr>
                        <a:picLocks noChangeAspect="1" noChangeArrowheads="1"/>
                      </p:cNvPicPr>
                      <p:nvPr/>
                    </p:nvPicPr>
                    <p:blipFill>
                      <a:blip r:embed="rId5">
                        <a:extLst>
                          <a:ext uri="{28A0092B-C50C-407E-A947-70E740481C1C}">
                            <a14:useLocalDpi xmlns:a14="http://schemas.microsoft.com/office/drawing/2010/main" val="0"/>
                          </a:ext>
                        </a:extLst>
                      </a:blip>
                      <a:srcRect t="-1340"/>
                      <a:stretch>
                        <a:fillRect/>
                      </a:stretch>
                    </p:blipFill>
                    <p:spPr bwMode="auto">
                      <a:xfrm>
                        <a:off x="755650" y="2636838"/>
                        <a:ext cx="7953375" cy="24495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9376" name="Rectangle 16"/>
          <p:cNvSpPr>
            <a:spLocks noChangeArrowheads="1"/>
          </p:cNvSpPr>
          <p:nvPr/>
        </p:nvSpPr>
        <p:spPr bwMode="auto">
          <a:xfrm>
            <a:off x="712788" y="5084763"/>
            <a:ext cx="8431212" cy="1187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电路为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级，图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(b)</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5</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级。</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上述变换方法只适合手工化简，当变量数很多时，优化策略写入程序由计算机完成。</a:t>
            </a:r>
          </a:p>
        </p:txBody>
      </p:sp>
      <p:graphicFrame>
        <p:nvGraphicFramePr>
          <p:cNvPr id="399377" name="Object 17"/>
          <p:cNvGraphicFramePr>
            <a:graphicFrameLocks noChangeAspect="1"/>
          </p:cNvGraphicFramePr>
          <p:nvPr/>
        </p:nvGraphicFramePr>
        <p:xfrm>
          <a:off x="1547813" y="1196975"/>
          <a:ext cx="3816350" cy="423863"/>
        </p:xfrm>
        <a:graphic>
          <a:graphicData uri="http://schemas.openxmlformats.org/presentationml/2006/ole">
            <mc:AlternateContent xmlns:mc="http://schemas.openxmlformats.org/markup-compatibility/2006">
              <mc:Choice xmlns:v="urn:schemas-microsoft-com:vml" Requires="v">
                <p:oleObj spid="_x0000_s51326" name="公式" r:id="rId6" imgW="1966793" imgH="215713" progId="Equation.3">
                  <p:embed/>
                </p:oleObj>
              </mc:Choice>
              <mc:Fallback>
                <p:oleObj name="公式" r:id="rId6" imgW="1966793" imgH="215713" progId="Equation.3">
                  <p:embed/>
                  <p:pic>
                    <p:nvPicPr>
                      <p:cNvPr id="399377" name="Object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813" y="1196975"/>
                        <a:ext cx="3816350" cy="423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9379" name="Object 19"/>
          <p:cNvGraphicFramePr>
            <a:graphicFrameLocks noChangeAspect="1"/>
          </p:cNvGraphicFramePr>
          <p:nvPr/>
        </p:nvGraphicFramePr>
        <p:xfrm>
          <a:off x="1331913" y="2276475"/>
          <a:ext cx="6624637" cy="473075"/>
        </p:xfrm>
        <a:graphic>
          <a:graphicData uri="http://schemas.openxmlformats.org/presentationml/2006/ole">
            <mc:AlternateContent xmlns:mc="http://schemas.openxmlformats.org/markup-compatibility/2006">
              <mc:Choice xmlns:v="urn:schemas-microsoft-com:vml" Requires="v">
                <p:oleObj spid="_x0000_s51327" name="公式" r:id="rId8" imgW="3746160" imgH="266400" progId="Equation.3">
                  <p:embed/>
                </p:oleObj>
              </mc:Choice>
              <mc:Fallback>
                <p:oleObj name="公式" r:id="rId8" imgW="3746160" imgH="266400" progId="Equation.3">
                  <p:embed/>
                  <p:pic>
                    <p:nvPicPr>
                      <p:cNvPr id="399379" name="Object 1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31913" y="2276475"/>
                        <a:ext cx="6624637" cy="473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7B9ECFD6-BB1E-4FE3-A026-B87D74DFE833}"/>
              </a:ext>
            </a:extLst>
          </p:cNvPr>
          <p:cNvSpPr>
            <a:spLocks noGrp="1"/>
          </p:cNvSpPr>
          <p:nvPr>
            <p:ph type="sldNum" sz="quarter" idx="12"/>
          </p:nvPr>
        </p:nvSpPr>
        <p:spPr/>
        <p:txBody>
          <a:bodyPr/>
          <a:lstStyle/>
          <a:p>
            <a:fld id="{4FAB73BC-B049-4115-A692-8D63A059BFB8}" type="slidenum">
              <a:rPr lang="en-US" smtClean="0"/>
              <a:t>30</a:t>
            </a:fld>
            <a:endParaRPr lang="en-US" dirty="0"/>
          </a:p>
        </p:txBody>
      </p:sp>
    </p:spTree>
    <p:extLst>
      <p:ext uri="{BB962C8B-B14F-4D97-AF65-F5344CB8AC3E}">
        <p14:creationId xmlns:p14="http://schemas.microsoft.com/office/powerpoint/2010/main" val="2025123777"/>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9379"/>
                                        </p:tgtEl>
                                        <p:attrNameLst>
                                          <p:attrName>style.visibility</p:attrName>
                                        </p:attrNameLst>
                                      </p:cBhvr>
                                      <p:to>
                                        <p:strVal val="visible"/>
                                      </p:to>
                                    </p:set>
                                    <p:animEffect transition="in" filter="wipe(left)">
                                      <p:cBhvr>
                                        <p:cTn id="7" dur="500"/>
                                        <p:tgtEl>
                                          <p:spTgt spid="39937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nodeType="clickEffect">
                                  <p:stCondLst>
                                    <p:cond delay="0"/>
                                  </p:stCondLst>
                                  <p:childTnLst>
                                    <p:set>
                                      <p:cBhvr>
                                        <p:cTn id="11" dur="1" fill="hold">
                                          <p:stCondLst>
                                            <p:cond delay="0"/>
                                          </p:stCondLst>
                                        </p:cTn>
                                        <p:tgtEl>
                                          <p:spTgt spid="399374"/>
                                        </p:tgtEl>
                                        <p:attrNameLst>
                                          <p:attrName>style.visibility</p:attrName>
                                        </p:attrNameLst>
                                      </p:cBhvr>
                                      <p:to>
                                        <p:strVal val="visible"/>
                                      </p:to>
                                    </p:set>
                                    <p:animEffect transition="in" filter="box(out)">
                                      <p:cBhvr>
                                        <p:cTn id="12" dur="500"/>
                                        <p:tgtEl>
                                          <p:spTgt spid="39937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99376"/>
                                        </p:tgtEl>
                                        <p:attrNameLst>
                                          <p:attrName>style.visibility</p:attrName>
                                        </p:attrNameLst>
                                      </p:cBhvr>
                                      <p:to>
                                        <p:strVal val="visible"/>
                                      </p:to>
                                    </p:set>
                                    <p:animEffect transition="in" filter="strips(downRight)">
                                      <p:cBhvr>
                                        <p:cTn id="17" dur="500"/>
                                        <p:tgtEl>
                                          <p:spTgt spid="399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76"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4" name="Rectangle 4"/>
          <p:cNvSpPr>
            <a:spLocks noChangeArrowheads="1"/>
          </p:cNvSpPr>
          <p:nvPr/>
        </p:nvSpPr>
        <p:spPr bwMode="auto">
          <a:xfrm>
            <a:off x="1116013" y="529019"/>
            <a:ext cx="6096541" cy="10155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228528" bIns="22852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600" b="1" i="0" u="none" strike="noStrike" kern="1200" cap="none" spc="0" normalizeH="0" baseline="0" noProof="0" dirty="0">
                <a:ln>
                  <a:noFill/>
                </a:ln>
                <a:solidFill>
                  <a:srgbClr val="CC0000"/>
                </a:solidFill>
                <a:effectLst/>
                <a:uLnTx/>
                <a:uFillTx/>
                <a:latin typeface="+mn-ea"/>
                <a:cs typeface="+mn-cs"/>
              </a:rPr>
              <a:t>4.4  </a:t>
            </a:r>
            <a:r>
              <a:rPr kumimoji="0" lang="zh-CN" altLang="en-US" sz="3600" b="1" i="0" u="none" strike="noStrike" kern="1200" cap="none" spc="0" normalizeH="0" baseline="0" noProof="0" dirty="0">
                <a:ln>
                  <a:noFill/>
                </a:ln>
                <a:solidFill>
                  <a:srgbClr val="CC0000"/>
                </a:solidFill>
                <a:effectLst/>
                <a:uLnTx/>
                <a:uFillTx/>
                <a:latin typeface="+mn-ea"/>
                <a:cs typeface="+mn-cs"/>
              </a:rPr>
              <a:t>若干典型的组合逻辑电路</a:t>
            </a:r>
          </a:p>
        </p:txBody>
      </p:sp>
      <p:sp>
        <p:nvSpPr>
          <p:cNvPr id="2" name="灯片编号占位符 1">
            <a:extLst>
              <a:ext uri="{FF2B5EF4-FFF2-40B4-BE49-F238E27FC236}">
                <a16:creationId xmlns:a16="http://schemas.microsoft.com/office/drawing/2014/main" id="{FE58925F-E57B-434E-A41A-D219A9F739A5}"/>
              </a:ext>
            </a:extLst>
          </p:cNvPr>
          <p:cNvSpPr>
            <a:spLocks noGrp="1"/>
          </p:cNvSpPr>
          <p:nvPr>
            <p:ph type="sldNum" sz="quarter" idx="12"/>
          </p:nvPr>
        </p:nvSpPr>
        <p:spPr/>
        <p:txBody>
          <a:bodyPr/>
          <a:lstStyle/>
          <a:p>
            <a:fld id="{4FAB73BC-B049-4115-A692-8D63A059BFB8}" type="slidenum">
              <a:rPr lang="en-US" smtClean="0"/>
              <a:pPr/>
              <a:t>31</a:t>
            </a:fld>
            <a:endParaRPr lang="en-US" dirty="0"/>
          </a:p>
        </p:txBody>
      </p:sp>
      <p:sp>
        <p:nvSpPr>
          <p:cNvPr id="10" name="椭圆 9">
            <a:extLst>
              <a:ext uri="{FF2B5EF4-FFF2-40B4-BE49-F238E27FC236}">
                <a16:creationId xmlns:a16="http://schemas.microsoft.com/office/drawing/2014/main" id="{D521478A-1DA4-4598-AA0B-403D2616F3BE}"/>
              </a:ext>
            </a:extLst>
          </p:cNvPr>
          <p:cNvSpPr/>
          <p:nvPr/>
        </p:nvSpPr>
        <p:spPr>
          <a:xfrm>
            <a:off x="1116013" y="5268880"/>
            <a:ext cx="984029" cy="960842"/>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zh-CN" altLang="en-US" sz="1800" b="1" i="0" u="none" strike="noStrike" kern="1200" cap="none" spc="0" normalizeH="0" baseline="0" noProof="0" dirty="0">
                <a:ln>
                  <a:noFill/>
                </a:ln>
                <a:solidFill>
                  <a:schemeClr val="bg1"/>
                </a:solidFill>
                <a:effectLst/>
                <a:uLnTx/>
                <a:uFillTx/>
                <a:latin typeface="+mn-ea"/>
                <a:cs typeface="+mn-cs"/>
              </a:rPr>
              <a:t>编码器</a:t>
            </a:r>
            <a:endParaRPr lang="zh-CN" altLang="en-US" dirty="0">
              <a:solidFill>
                <a:schemeClr val="bg1"/>
              </a:solidFill>
            </a:endParaRPr>
          </a:p>
        </p:txBody>
      </p:sp>
      <p:sp>
        <p:nvSpPr>
          <p:cNvPr id="11" name="椭圆 10">
            <a:extLst>
              <a:ext uri="{FF2B5EF4-FFF2-40B4-BE49-F238E27FC236}">
                <a16:creationId xmlns:a16="http://schemas.microsoft.com/office/drawing/2014/main" id="{71891D50-3178-4E3F-BD35-A0C9A3D13E6D}"/>
              </a:ext>
            </a:extLst>
          </p:cNvPr>
          <p:cNvSpPr/>
          <p:nvPr/>
        </p:nvSpPr>
        <p:spPr>
          <a:xfrm>
            <a:off x="3628047" y="3576745"/>
            <a:ext cx="1274323" cy="101551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zh-CN" altLang="en-US" sz="1800" b="1" i="0" u="none" strike="noStrike" kern="1200" cap="none" spc="0" normalizeH="0" baseline="0" noProof="0" dirty="0">
                <a:ln>
                  <a:noFill/>
                </a:ln>
                <a:solidFill>
                  <a:schemeClr val="bg1"/>
                </a:solidFill>
                <a:effectLst/>
                <a:uLnTx/>
                <a:uFillTx/>
                <a:latin typeface="+mn-ea"/>
                <a:cs typeface="+mn-cs"/>
              </a:rPr>
              <a:t>数据选择器</a:t>
            </a:r>
            <a:endParaRPr lang="zh-CN" altLang="en-US" dirty="0">
              <a:solidFill>
                <a:schemeClr val="bg1"/>
              </a:solidFill>
            </a:endParaRPr>
          </a:p>
        </p:txBody>
      </p:sp>
      <p:sp>
        <p:nvSpPr>
          <p:cNvPr id="12" name="椭圆 11">
            <a:extLst>
              <a:ext uri="{FF2B5EF4-FFF2-40B4-BE49-F238E27FC236}">
                <a16:creationId xmlns:a16="http://schemas.microsoft.com/office/drawing/2014/main" id="{B00D2CB4-261F-4709-825F-F08B03B31A0F}"/>
              </a:ext>
            </a:extLst>
          </p:cNvPr>
          <p:cNvSpPr/>
          <p:nvPr/>
        </p:nvSpPr>
        <p:spPr>
          <a:xfrm>
            <a:off x="7350913" y="1592593"/>
            <a:ext cx="1274324" cy="13618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zh-CN" altLang="en-US" sz="1800" b="1" i="0" u="none" strike="noStrike" kern="1200" cap="none" spc="0" normalizeH="0" baseline="0" noProof="0" dirty="0">
                <a:ln>
                  <a:noFill/>
                </a:ln>
                <a:solidFill>
                  <a:schemeClr val="bg1"/>
                </a:solidFill>
                <a:effectLst/>
                <a:uLnTx/>
                <a:uFillTx/>
                <a:latin typeface="+mn-ea"/>
                <a:cs typeface="+mn-cs"/>
              </a:rPr>
              <a:t>数值比较器</a:t>
            </a:r>
            <a:endParaRPr lang="zh-CN" altLang="en-US" dirty="0">
              <a:solidFill>
                <a:schemeClr val="bg1"/>
              </a:solidFill>
            </a:endParaRPr>
          </a:p>
        </p:txBody>
      </p:sp>
      <p:sp>
        <p:nvSpPr>
          <p:cNvPr id="13" name="椭圆 12">
            <a:extLst>
              <a:ext uri="{FF2B5EF4-FFF2-40B4-BE49-F238E27FC236}">
                <a16:creationId xmlns:a16="http://schemas.microsoft.com/office/drawing/2014/main" id="{E0C0E1DE-ACBE-4E72-8AB1-C9CA29D4FA96}"/>
              </a:ext>
            </a:extLst>
          </p:cNvPr>
          <p:cNvSpPr/>
          <p:nvPr/>
        </p:nvSpPr>
        <p:spPr>
          <a:xfrm>
            <a:off x="5611831" y="3003034"/>
            <a:ext cx="1397190" cy="136187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0" lang="zh-CN" altLang="en-US" sz="1800" b="1" i="0" u="none" strike="noStrike" kern="1200" cap="none" spc="0" normalizeH="0" baseline="0" noProof="0" dirty="0">
                <a:ln>
                  <a:noFill/>
                </a:ln>
                <a:solidFill>
                  <a:schemeClr val="bg1"/>
                </a:solidFill>
                <a:effectLst/>
                <a:uLnTx/>
                <a:uFillTx/>
                <a:latin typeface="+mn-ea"/>
                <a:cs typeface="+mn-cs"/>
              </a:rPr>
              <a:t>算术运算电路</a:t>
            </a:r>
            <a:endParaRPr lang="zh-CN" altLang="en-US" dirty="0">
              <a:solidFill>
                <a:schemeClr val="bg1"/>
              </a:solidFill>
            </a:endParaRPr>
          </a:p>
        </p:txBody>
      </p:sp>
      <p:grpSp>
        <p:nvGrpSpPr>
          <p:cNvPr id="8" name="组合 7">
            <a:extLst>
              <a:ext uri="{FF2B5EF4-FFF2-40B4-BE49-F238E27FC236}">
                <a16:creationId xmlns:a16="http://schemas.microsoft.com/office/drawing/2014/main" id="{4AD6F122-4644-49B6-AB26-C8B35F9E69A5}"/>
              </a:ext>
            </a:extLst>
          </p:cNvPr>
          <p:cNvGrpSpPr/>
          <p:nvPr/>
        </p:nvGrpSpPr>
        <p:grpSpPr>
          <a:xfrm>
            <a:off x="1072353" y="2718703"/>
            <a:ext cx="1890179" cy="1766096"/>
            <a:chOff x="917467" y="2461099"/>
            <a:chExt cx="1890179" cy="1766096"/>
          </a:xfrm>
        </p:grpSpPr>
        <p:sp>
          <p:nvSpPr>
            <p:cNvPr id="14" name="椭圆 13">
              <a:extLst>
                <a:ext uri="{FF2B5EF4-FFF2-40B4-BE49-F238E27FC236}">
                  <a16:creationId xmlns:a16="http://schemas.microsoft.com/office/drawing/2014/main" id="{0445F6A5-EA9C-4989-83F9-DE867B664CA5}"/>
                </a:ext>
              </a:extLst>
            </p:cNvPr>
            <p:cNvSpPr/>
            <p:nvPr/>
          </p:nvSpPr>
          <p:spPr>
            <a:xfrm>
              <a:off x="917467" y="2461099"/>
              <a:ext cx="1867711" cy="176609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bg1"/>
                </a:solidFill>
              </a:endParaRPr>
            </a:p>
          </p:txBody>
        </p:sp>
        <p:sp>
          <p:nvSpPr>
            <p:cNvPr id="4" name="文本框 3">
              <a:extLst>
                <a:ext uri="{FF2B5EF4-FFF2-40B4-BE49-F238E27FC236}">
                  <a16:creationId xmlns:a16="http://schemas.microsoft.com/office/drawing/2014/main" id="{A5F8FA00-6A31-463D-AC9E-5DC09EC432B5}"/>
                </a:ext>
              </a:extLst>
            </p:cNvPr>
            <p:cNvSpPr txBox="1"/>
            <p:nvPr/>
          </p:nvSpPr>
          <p:spPr>
            <a:xfrm>
              <a:off x="2104132" y="2955731"/>
              <a:ext cx="703514" cy="923330"/>
            </a:xfrm>
            <a:prstGeom prst="rect">
              <a:avLst/>
            </a:prstGeom>
            <a:noFill/>
          </p:spPr>
          <p:txBody>
            <a:bodyPr wrap="square" rtlCol="0">
              <a:spAutoFit/>
            </a:bodyPr>
            <a:lstStyle/>
            <a:p>
              <a:pPr algn="ctr"/>
              <a:r>
                <a:rPr kumimoji="0" lang="zh-CN" altLang="en-US" sz="1800" b="1" i="0" strike="noStrike" kern="1200" cap="none" spc="0" normalizeH="0" baseline="0" noProof="0" dirty="0">
                  <a:ln>
                    <a:noFill/>
                  </a:ln>
                  <a:solidFill>
                    <a:schemeClr val="bg1"/>
                  </a:solidFill>
                  <a:effectLst/>
                  <a:uLnTx/>
                  <a:uFillTx/>
                  <a:latin typeface="+mn-ea"/>
                  <a:cs typeface="+mn-cs"/>
                </a:rPr>
                <a:t>数据分配器</a:t>
              </a:r>
              <a:endParaRPr lang="zh-CN" altLang="en-US" dirty="0"/>
            </a:p>
          </p:txBody>
        </p:sp>
        <p:sp>
          <p:nvSpPr>
            <p:cNvPr id="17" name="文本框 16">
              <a:extLst>
                <a:ext uri="{FF2B5EF4-FFF2-40B4-BE49-F238E27FC236}">
                  <a16:creationId xmlns:a16="http://schemas.microsoft.com/office/drawing/2014/main" id="{568001E8-56EC-4BED-B1EF-3964188177A7}"/>
                </a:ext>
              </a:extLst>
            </p:cNvPr>
            <p:cNvSpPr txBox="1"/>
            <p:nvPr/>
          </p:nvSpPr>
          <p:spPr>
            <a:xfrm>
              <a:off x="1302872" y="2903570"/>
              <a:ext cx="464495" cy="923330"/>
            </a:xfrm>
            <a:prstGeom prst="rect">
              <a:avLst/>
            </a:prstGeom>
            <a:noFill/>
          </p:spPr>
          <p:txBody>
            <a:bodyPr wrap="square">
              <a:spAutoFit/>
            </a:bodyPr>
            <a:lstStyle/>
            <a:p>
              <a:pPr algn="ctr"/>
              <a:r>
                <a:rPr kumimoji="0" lang="zh-CN" altLang="en-US" sz="1800" b="1" i="0" strike="noStrike" kern="1200" cap="none" spc="0" normalizeH="0" baseline="0" noProof="0" dirty="0">
                  <a:ln>
                    <a:noFill/>
                  </a:ln>
                  <a:solidFill>
                    <a:schemeClr val="bg1"/>
                  </a:solidFill>
                  <a:effectLst/>
                  <a:uLnTx/>
                  <a:uFillTx/>
                  <a:latin typeface="+mn-ea"/>
                  <a:cs typeface="+mn-cs"/>
                </a:rPr>
                <a:t>译码器</a:t>
              </a:r>
              <a:endParaRPr lang="zh-CN" altLang="en-US" dirty="0">
                <a:solidFill>
                  <a:schemeClr val="bg1"/>
                </a:solidFill>
              </a:endParaRPr>
            </a:p>
          </p:txBody>
        </p:sp>
        <p:cxnSp>
          <p:nvCxnSpPr>
            <p:cNvPr id="7" name="直接连接符 6">
              <a:extLst>
                <a:ext uri="{FF2B5EF4-FFF2-40B4-BE49-F238E27FC236}">
                  <a16:creationId xmlns:a16="http://schemas.microsoft.com/office/drawing/2014/main" id="{BAD77EEA-607F-4DFF-B2EE-183F59A142F9}"/>
                </a:ext>
              </a:extLst>
            </p:cNvPr>
            <p:cNvCxnSpPr>
              <a:cxnSpLocks/>
            </p:cNvCxnSpPr>
            <p:nvPr/>
          </p:nvCxnSpPr>
          <p:spPr>
            <a:xfrm>
              <a:off x="2200762" y="2601922"/>
              <a:ext cx="0" cy="1505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椭圆 8">
            <a:extLst>
              <a:ext uri="{FF2B5EF4-FFF2-40B4-BE49-F238E27FC236}">
                <a16:creationId xmlns:a16="http://schemas.microsoft.com/office/drawing/2014/main" id="{79AA0068-8B84-4D16-82F4-76A4103CD7FF}"/>
              </a:ext>
            </a:extLst>
          </p:cNvPr>
          <p:cNvSpPr/>
          <p:nvPr/>
        </p:nvSpPr>
        <p:spPr>
          <a:xfrm rot="19071953">
            <a:off x="5131364" y="1787818"/>
            <a:ext cx="4107466" cy="2143416"/>
          </a:xfrm>
          <a:prstGeom prst="ellipse">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a:extLst>
              <a:ext uri="{FF2B5EF4-FFF2-40B4-BE49-F238E27FC236}">
                <a16:creationId xmlns:a16="http://schemas.microsoft.com/office/drawing/2014/main" id="{B7F04393-3D5E-4FBD-8D23-D3A5C423BE0C}"/>
              </a:ext>
            </a:extLst>
          </p:cNvPr>
          <p:cNvSpPr/>
          <p:nvPr/>
        </p:nvSpPr>
        <p:spPr>
          <a:xfrm>
            <a:off x="418289" y="1702505"/>
            <a:ext cx="4640094" cy="4999852"/>
          </a:xfrm>
          <a:prstGeom prst="ellipse">
            <a:avLst/>
          </a:prstGeom>
          <a:noFill/>
          <a:ln w="2857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箭头: 上下 15">
            <a:extLst>
              <a:ext uri="{FF2B5EF4-FFF2-40B4-BE49-F238E27FC236}">
                <a16:creationId xmlns:a16="http://schemas.microsoft.com/office/drawing/2014/main" id="{7D9BC183-B499-472D-BFAD-98532FA3640F}"/>
              </a:ext>
            </a:extLst>
          </p:cNvPr>
          <p:cNvSpPr/>
          <p:nvPr/>
        </p:nvSpPr>
        <p:spPr>
          <a:xfrm rot="403790">
            <a:off x="1536751" y="4518831"/>
            <a:ext cx="355958" cy="695689"/>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箭头: 上下 23">
            <a:extLst>
              <a:ext uri="{FF2B5EF4-FFF2-40B4-BE49-F238E27FC236}">
                <a16:creationId xmlns:a16="http://schemas.microsoft.com/office/drawing/2014/main" id="{A75568D7-97E1-4E98-A1E2-1DDB7D2BF43E}"/>
              </a:ext>
            </a:extLst>
          </p:cNvPr>
          <p:cNvSpPr/>
          <p:nvPr/>
        </p:nvSpPr>
        <p:spPr>
          <a:xfrm rot="17193169">
            <a:off x="3101691" y="3586574"/>
            <a:ext cx="355958" cy="578569"/>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53422549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9688" name="Group 24"/>
          <p:cNvGrpSpPr>
            <a:grpSpLocks/>
          </p:cNvGrpSpPr>
          <p:nvPr/>
        </p:nvGrpSpPr>
        <p:grpSpPr bwMode="auto">
          <a:xfrm>
            <a:off x="5003800" y="1868488"/>
            <a:ext cx="3971925" cy="3232150"/>
            <a:chOff x="2958" y="969"/>
            <a:chExt cx="2502" cy="2036"/>
          </a:xfrm>
        </p:grpSpPr>
        <p:sp>
          <p:nvSpPr>
            <p:cNvPr id="369689" name="Rectangle 25" descr="羊皮纸"/>
            <p:cNvSpPr>
              <a:spLocks noChangeArrowheads="1"/>
            </p:cNvSpPr>
            <p:nvPr/>
          </p:nvSpPr>
          <p:spPr bwMode="auto">
            <a:xfrm>
              <a:off x="4608" y="1632"/>
              <a:ext cx="816" cy="1344"/>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en-GB"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9690" name="Rectangle 26" descr="羊皮纸"/>
            <p:cNvSpPr>
              <a:spLocks noChangeArrowheads="1"/>
            </p:cNvSpPr>
            <p:nvPr/>
          </p:nvSpPr>
          <p:spPr bwMode="auto">
            <a:xfrm>
              <a:off x="4216" y="2660"/>
              <a:ext cx="402"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691" name="Rectangle 27" descr="羊皮纸"/>
            <p:cNvSpPr>
              <a:spLocks noChangeArrowheads="1"/>
            </p:cNvSpPr>
            <p:nvPr/>
          </p:nvSpPr>
          <p:spPr bwMode="auto">
            <a:xfrm>
              <a:off x="3779" y="2660"/>
              <a:ext cx="437"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2" name="Rectangle 28" descr="羊皮纸"/>
            <p:cNvSpPr>
              <a:spLocks noChangeArrowheads="1"/>
            </p:cNvSpPr>
            <p:nvPr/>
          </p:nvSpPr>
          <p:spPr bwMode="auto">
            <a:xfrm>
              <a:off x="3368" y="2660"/>
              <a:ext cx="411"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3" name="Rectangle 29" descr="羊皮纸"/>
            <p:cNvSpPr>
              <a:spLocks noChangeArrowheads="1"/>
            </p:cNvSpPr>
            <p:nvPr/>
          </p:nvSpPr>
          <p:spPr bwMode="auto">
            <a:xfrm>
              <a:off x="2958" y="2660"/>
              <a:ext cx="410"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4" name="Rectangle 30" descr="羊皮纸"/>
            <p:cNvSpPr>
              <a:spLocks noChangeArrowheads="1"/>
            </p:cNvSpPr>
            <p:nvPr/>
          </p:nvSpPr>
          <p:spPr bwMode="auto">
            <a:xfrm>
              <a:off x="4216" y="2314"/>
              <a:ext cx="402"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5" name="Rectangle 31" descr="羊皮纸"/>
            <p:cNvSpPr>
              <a:spLocks noChangeArrowheads="1"/>
            </p:cNvSpPr>
            <p:nvPr/>
          </p:nvSpPr>
          <p:spPr bwMode="auto">
            <a:xfrm>
              <a:off x="3792" y="2304"/>
              <a:ext cx="437"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696" name="Rectangle 32" descr="羊皮纸"/>
            <p:cNvSpPr>
              <a:spLocks noChangeArrowheads="1"/>
            </p:cNvSpPr>
            <p:nvPr/>
          </p:nvSpPr>
          <p:spPr bwMode="auto">
            <a:xfrm>
              <a:off x="3368" y="2314"/>
              <a:ext cx="411"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7" name="Rectangle 33" descr="羊皮纸"/>
            <p:cNvSpPr>
              <a:spLocks noChangeArrowheads="1"/>
            </p:cNvSpPr>
            <p:nvPr/>
          </p:nvSpPr>
          <p:spPr bwMode="auto">
            <a:xfrm>
              <a:off x="2958" y="2314"/>
              <a:ext cx="410"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8" name="Rectangle 34" descr="羊皮纸"/>
            <p:cNvSpPr>
              <a:spLocks noChangeArrowheads="1"/>
            </p:cNvSpPr>
            <p:nvPr/>
          </p:nvSpPr>
          <p:spPr bwMode="auto">
            <a:xfrm>
              <a:off x="4216" y="1968"/>
              <a:ext cx="402"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699" name="Rectangle 35" descr="羊皮纸"/>
            <p:cNvSpPr>
              <a:spLocks noChangeArrowheads="1"/>
            </p:cNvSpPr>
            <p:nvPr/>
          </p:nvSpPr>
          <p:spPr bwMode="auto">
            <a:xfrm>
              <a:off x="3779" y="1968"/>
              <a:ext cx="437"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00" name="Rectangle 36" descr="羊皮纸"/>
            <p:cNvSpPr>
              <a:spLocks noChangeArrowheads="1"/>
            </p:cNvSpPr>
            <p:nvPr/>
          </p:nvSpPr>
          <p:spPr bwMode="auto">
            <a:xfrm>
              <a:off x="3381" y="1968"/>
              <a:ext cx="411"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701" name="Rectangle 37" descr="羊皮纸"/>
            <p:cNvSpPr>
              <a:spLocks noChangeArrowheads="1"/>
            </p:cNvSpPr>
            <p:nvPr/>
          </p:nvSpPr>
          <p:spPr bwMode="auto">
            <a:xfrm>
              <a:off x="2958" y="1968"/>
              <a:ext cx="410" cy="346"/>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02" name="Rectangle 38" descr="羊皮纸"/>
            <p:cNvSpPr>
              <a:spLocks noChangeArrowheads="1"/>
            </p:cNvSpPr>
            <p:nvPr/>
          </p:nvSpPr>
          <p:spPr bwMode="auto">
            <a:xfrm>
              <a:off x="4216" y="1627"/>
              <a:ext cx="402" cy="341"/>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03" name="Rectangle 39" descr="羊皮纸"/>
            <p:cNvSpPr>
              <a:spLocks noChangeArrowheads="1"/>
            </p:cNvSpPr>
            <p:nvPr/>
          </p:nvSpPr>
          <p:spPr bwMode="auto">
            <a:xfrm>
              <a:off x="3779" y="1627"/>
              <a:ext cx="437" cy="341"/>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04" name="Rectangle 40" descr="羊皮纸"/>
            <p:cNvSpPr>
              <a:spLocks noChangeArrowheads="1"/>
            </p:cNvSpPr>
            <p:nvPr/>
          </p:nvSpPr>
          <p:spPr bwMode="auto">
            <a:xfrm>
              <a:off x="3368" y="1627"/>
              <a:ext cx="411" cy="341"/>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05" name="Rectangle 41" descr="羊皮纸"/>
            <p:cNvSpPr>
              <a:spLocks noChangeArrowheads="1"/>
            </p:cNvSpPr>
            <p:nvPr/>
          </p:nvSpPr>
          <p:spPr bwMode="auto">
            <a:xfrm>
              <a:off x="2958" y="1627"/>
              <a:ext cx="410" cy="341"/>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706" name="Rectangle 42" descr="羊皮纸"/>
            <p:cNvSpPr>
              <a:spLocks noChangeArrowheads="1"/>
            </p:cNvSpPr>
            <p:nvPr/>
          </p:nvSpPr>
          <p:spPr bwMode="auto">
            <a:xfrm>
              <a:off x="5011" y="1282"/>
              <a:ext cx="410"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69707" name="Rectangle 43" descr="羊皮纸"/>
            <p:cNvSpPr>
              <a:spLocks noChangeArrowheads="1"/>
            </p:cNvSpPr>
            <p:nvPr/>
          </p:nvSpPr>
          <p:spPr bwMode="auto">
            <a:xfrm>
              <a:off x="4618" y="1282"/>
              <a:ext cx="393"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69708" name="Rectangle 44" descr="羊皮纸"/>
            <p:cNvSpPr>
              <a:spLocks noChangeArrowheads="1"/>
            </p:cNvSpPr>
            <p:nvPr/>
          </p:nvSpPr>
          <p:spPr bwMode="auto">
            <a:xfrm>
              <a:off x="4216" y="1282"/>
              <a:ext cx="402"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p>
          </p:txBody>
        </p:sp>
        <p:sp>
          <p:nvSpPr>
            <p:cNvPr id="369709" name="Rectangle 45" descr="羊皮纸"/>
            <p:cNvSpPr>
              <a:spLocks noChangeArrowheads="1"/>
            </p:cNvSpPr>
            <p:nvPr/>
          </p:nvSpPr>
          <p:spPr bwMode="auto">
            <a:xfrm>
              <a:off x="3779" y="1282"/>
              <a:ext cx="437"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p>
          </p:txBody>
        </p:sp>
        <p:sp>
          <p:nvSpPr>
            <p:cNvPr id="369710" name="Rectangle 46" descr="羊皮纸"/>
            <p:cNvSpPr>
              <a:spLocks noChangeArrowheads="1"/>
            </p:cNvSpPr>
            <p:nvPr/>
          </p:nvSpPr>
          <p:spPr bwMode="auto">
            <a:xfrm>
              <a:off x="3368" y="1282"/>
              <a:ext cx="411"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69711" name="Rectangle 47" descr="羊皮纸"/>
            <p:cNvSpPr>
              <a:spLocks noChangeArrowheads="1"/>
            </p:cNvSpPr>
            <p:nvPr/>
          </p:nvSpPr>
          <p:spPr bwMode="auto">
            <a:xfrm>
              <a:off x="2958" y="1282"/>
              <a:ext cx="410" cy="345"/>
            </a:xfrm>
            <a:prstGeom prst="rect">
              <a:avLst/>
            </a:prstGeom>
            <a:blipFill dpi="0" rotWithShape="0">
              <a:blip r:embed="rId4"/>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400" b="0"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p>
          </p:txBody>
        </p:sp>
        <p:sp>
          <p:nvSpPr>
            <p:cNvPr id="369712" name="Line 48" descr="羊皮纸"/>
            <p:cNvSpPr>
              <a:spLocks noChangeShapeType="1"/>
            </p:cNvSpPr>
            <p:nvPr/>
          </p:nvSpPr>
          <p:spPr bwMode="auto">
            <a:xfrm>
              <a:off x="2958" y="1282"/>
              <a:ext cx="2463"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3" name="Line 49" descr="羊皮纸"/>
            <p:cNvSpPr>
              <a:spLocks noChangeShapeType="1"/>
            </p:cNvSpPr>
            <p:nvPr/>
          </p:nvSpPr>
          <p:spPr bwMode="auto">
            <a:xfrm>
              <a:off x="2958" y="1627"/>
              <a:ext cx="2463"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4" name="Line 50" descr="羊皮纸"/>
            <p:cNvSpPr>
              <a:spLocks noChangeShapeType="1"/>
            </p:cNvSpPr>
            <p:nvPr/>
          </p:nvSpPr>
          <p:spPr bwMode="auto">
            <a:xfrm>
              <a:off x="2958" y="1968"/>
              <a:ext cx="2463"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5" name="Line 51" descr="羊皮纸"/>
            <p:cNvSpPr>
              <a:spLocks noChangeShapeType="1"/>
            </p:cNvSpPr>
            <p:nvPr/>
          </p:nvSpPr>
          <p:spPr bwMode="auto">
            <a:xfrm>
              <a:off x="2958" y="2314"/>
              <a:ext cx="2463"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6" name="Line 52" descr="羊皮纸"/>
            <p:cNvSpPr>
              <a:spLocks noChangeShapeType="1"/>
            </p:cNvSpPr>
            <p:nvPr/>
          </p:nvSpPr>
          <p:spPr bwMode="auto">
            <a:xfrm>
              <a:off x="2958" y="2660"/>
              <a:ext cx="2463"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7" name="Line 53" descr="羊皮纸"/>
            <p:cNvSpPr>
              <a:spLocks noChangeShapeType="1"/>
            </p:cNvSpPr>
            <p:nvPr/>
          </p:nvSpPr>
          <p:spPr bwMode="auto">
            <a:xfrm>
              <a:off x="2958" y="3005"/>
              <a:ext cx="2463"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8" name="Line 54" descr="羊皮纸"/>
            <p:cNvSpPr>
              <a:spLocks noChangeShapeType="1"/>
            </p:cNvSpPr>
            <p:nvPr/>
          </p:nvSpPr>
          <p:spPr bwMode="auto">
            <a:xfrm>
              <a:off x="2958" y="1282"/>
              <a:ext cx="0" cy="1723"/>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9" name="Line 55" descr="羊皮纸"/>
            <p:cNvSpPr>
              <a:spLocks noChangeShapeType="1"/>
            </p:cNvSpPr>
            <p:nvPr/>
          </p:nvSpPr>
          <p:spPr bwMode="auto">
            <a:xfrm>
              <a:off x="3368" y="1282"/>
              <a:ext cx="0" cy="1723"/>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0" name="Line 56" descr="羊皮纸"/>
            <p:cNvSpPr>
              <a:spLocks noChangeShapeType="1"/>
            </p:cNvSpPr>
            <p:nvPr/>
          </p:nvSpPr>
          <p:spPr bwMode="auto">
            <a:xfrm>
              <a:off x="3779" y="1282"/>
              <a:ext cx="0" cy="1723"/>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1" name="Line 57" descr="羊皮纸"/>
            <p:cNvSpPr>
              <a:spLocks noChangeShapeType="1"/>
            </p:cNvSpPr>
            <p:nvPr/>
          </p:nvSpPr>
          <p:spPr bwMode="auto">
            <a:xfrm>
              <a:off x="4216" y="1282"/>
              <a:ext cx="0" cy="1723"/>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2" name="Line 58" descr="羊皮纸"/>
            <p:cNvSpPr>
              <a:spLocks noChangeShapeType="1"/>
            </p:cNvSpPr>
            <p:nvPr/>
          </p:nvSpPr>
          <p:spPr bwMode="auto">
            <a:xfrm>
              <a:off x="4618" y="1282"/>
              <a:ext cx="0" cy="1723"/>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3" name="Line 59" descr="羊皮纸"/>
            <p:cNvSpPr>
              <a:spLocks noChangeShapeType="1"/>
            </p:cNvSpPr>
            <p:nvPr/>
          </p:nvSpPr>
          <p:spPr bwMode="auto">
            <a:xfrm>
              <a:off x="5011" y="1282"/>
              <a:ext cx="0" cy="1723"/>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4" name="Line 60" descr="羊皮纸"/>
            <p:cNvSpPr>
              <a:spLocks noChangeShapeType="1"/>
            </p:cNvSpPr>
            <p:nvPr/>
          </p:nvSpPr>
          <p:spPr bwMode="auto">
            <a:xfrm>
              <a:off x="5421" y="1282"/>
              <a:ext cx="0" cy="1723"/>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5" name="Text Box 61"/>
            <p:cNvSpPr txBox="1">
              <a:spLocks noChangeArrowheads="1"/>
            </p:cNvSpPr>
            <p:nvPr/>
          </p:nvSpPr>
          <p:spPr bwMode="auto">
            <a:xfrm>
              <a:off x="3277" y="969"/>
              <a:ext cx="218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a:t>
              </a:r>
              <a:r>
                <a:rPr kumimoji="0" lang="en-US" altLang="zh-CN" sz="2400" b="1" i="0" u="none" strike="noStrike" kern="1200" cap="none" spc="0" normalizeH="0" baseline="0" noProof="0" dirty="0">
                  <a:ln>
                    <a:noFill/>
                  </a:ln>
                  <a:solidFill>
                    <a:srgbClr val="000066"/>
                  </a:solidFill>
                  <a:effectLst/>
                  <a:uLnTx/>
                  <a:uFillTx/>
                  <a:latin typeface="+mn-ea"/>
                  <a:cs typeface="+mn-cs"/>
                </a:rPr>
                <a:t>2</a:t>
              </a:r>
              <a:r>
                <a:rPr kumimoji="0" lang="zh-CN" altLang="en-US" sz="2400" b="1" i="0" u="none" strike="noStrike" kern="1200" cap="none" spc="0" normalizeH="0" baseline="0" noProof="0" dirty="0">
                  <a:ln>
                    <a:noFill/>
                  </a:ln>
                  <a:solidFill>
                    <a:srgbClr val="000066"/>
                  </a:solidFill>
                  <a:effectLst/>
                  <a:uLnTx/>
                  <a:uFillTx/>
                  <a:latin typeface="+mn-ea"/>
                  <a:cs typeface="+mn-cs"/>
                </a:rPr>
                <a:t>）逻辑功能表</a:t>
              </a:r>
            </a:p>
          </p:txBody>
        </p:sp>
      </p:grpSp>
      <p:sp>
        <p:nvSpPr>
          <p:cNvPr id="369726" name="Oval 62"/>
          <p:cNvSpPr>
            <a:spLocks noChangeArrowheads="1"/>
          </p:cNvSpPr>
          <p:nvPr/>
        </p:nvSpPr>
        <p:spPr bwMode="auto">
          <a:xfrm>
            <a:off x="5076825" y="2901950"/>
            <a:ext cx="533400" cy="533400"/>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7" name="Oval 63"/>
          <p:cNvSpPr>
            <a:spLocks noChangeArrowheads="1"/>
          </p:cNvSpPr>
          <p:nvPr/>
        </p:nvSpPr>
        <p:spPr bwMode="auto">
          <a:xfrm>
            <a:off x="5724525" y="3435350"/>
            <a:ext cx="533400" cy="533400"/>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8" name="Oval 64"/>
          <p:cNvSpPr>
            <a:spLocks noChangeArrowheads="1"/>
          </p:cNvSpPr>
          <p:nvPr/>
        </p:nvSpPr>
        <p:spPr bwMode="auto">
          <a:xfrm>
            <a:off x="6372225" y="3968750"/>
            <a:ext cx="533400" cy="533400"/>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9" name="Oval 65"/>
          <p:cNvSpPr>
            <a:spLocks noChangeArrowheads="1"/>
          </p:cNvSpPr>
          <p:nvPr/>
        </p:nvSpPr>
        <p:spPr bwMode="auto">
          <a:xfrm>
            <a:off x="7065963" y="4575175"/>
            <a:ext cx="533400" cy="533400"/>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0" name="Text Box 66"/>
          <p:cNvSpPr txBox="1">
            <a:spLocks noChangeArrowheads="1"/>
          </p:cNvSpPr>
          <p:nvPr/>
        </p:nvSpPr>
        <p:spPr bwMode="auto">
          <a:xfrm>
            <a:off x="4895850" y="5278438"/>
            <a:ext cx="424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编码器的输入为高电平有效。</a:t>
            </a:r>
          </a:p>
        </p:txBody>
      </p:sp>
      <p:grpSp>
        <p:nvGrpSpPr>
          <p:cNvPr id="369731" name="Group 67"/>
          <p:cNvGrpSpPr>
            <a:grpSpLocks/>
          </p:cNvGrpSpPr>
          <p:nvPr/>
        </p:nvGrpSpPr>
        <p:grpSpPr bwMode="auto">
          <a:xfrm>
            <a:off x="250825" y="1826467"/>
            <a:ext cx="3962400" cy="2895600"/>
            <a:chOff x="384" y="1263"/>
            <a:chExt cx="2496" cy="1824"/>
          </a:xfrm>
        </p:grpSpPr>
        <p:sp>
          <p:nvSpPr>
            <p:cNvPr id="369732" name="AutoShape 68"/>
            <p:cNvSpPr>
              <a:spLocks noChangeArrowheads="1"/>
            </p:cNvSpPr>
            <p:nvPr/>
          </p:nvSpPr>
          <p:spPr bwMode="auto">
            <a:xfrm>
              <a:off x="384" y="1263"/>
              <a:ext cx="2496" cy="1824"/>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69733" name="Object 69"/>
            <p:cNvGraphicFramePr>
              <a:graphicFrameLocks noChangeAspect="1"/>
            </p:cNvGraphicFramePr>
            <p:nvPr/>
          </p:nvGraphicFramePr>
          <p:xfrm>
            <a:off x="954" y="1488"/>
            <a:ext cx="1355" cy="1263"/>
          </p:xfrm>
          <a:graphic>
            <a:graphicData uri="http://schemas.openxmlformats.org/presentationml/2006/ole">
              <mc:AlternateContent xmlns:mc="http://schemas.openxmlformats.org/markup-compatibility/2006">
                <mc:Choice xmlns:v="urn:schemas-microsoft-com:vml" Requires="v">
                  <p:oleObj spid="_x0000_s57428" name="图片" r:id="rId5" imgW="866880" imgH="809640" progId="Word.Picture.8">
                    <p:embed/>
                  </p:oleObj>
                </mc:Choice>
                <mc:Fallback>
                  <p:oleObj name="图片" r:id="rId5" imgW="866880" imgH="809640" progId="Word.Picture.8">
                    <p:embed/>
                    <p:pic>
                      <p:nvPicPr>
                        <p:cNvPr id="369733" name="Object 6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4" y="1488"/>
                          <a:ext cx="1355" cy="1263"/>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grpSp>
        <p:nvGrpSpPr>
          <p:cNvPr id="369735" name="Group 71"/>
          <p:cNvGrpSpPr>
            <a:grpSpLocks/>
          </p:cNvGrpSpPr>
          <p:nvPr/>
        </p:nvGrpSpPr>
        <p:grpSpPr bwMode="auto">
          <a:xfrm>
            <a:off x="289718" y="2325502"/>
            <a:ext cx="792163" cy="1505978"/>
            <a:chOff x="3264" y="1135"/>
            <a:chExt cx="477" cy="1259"/>
          </a:xfrm>
        </p:grpSpPr>
        <p:sp>
          <p:nvSpPr>
            <p:cNvPr id="369736" name="Text Box 72"/>
            <p:cNvSpPr txBox="1">
              <a:spLocks noChangeArrowheads="1"/>
            </p:cNvSpPr>
            <p:nvPr/>
          </p:nvSpPr>
          <p:spPr bwMode="auto">
            <a:xfrm>
              <a:off x="3264" y="1135"/>
              <a:ext cx="240" cy="1073"/>
            </a:xfrm>
            <a:prstGeom prst="rect">
              <a:avLst/>
            </a:prstGeom>
            <a:solidFill>
              <a:srgbClr val="FFCC00">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4</a:t>
              </a:r>
              <a:r>
                <a:rPr kumimoji="0" lang="zh-CN" altLang="en-US" sz="2400" b="1" i="0" u="none" strike="noStrike" kern="1200" cap="none" spc="0" normalizeH="0" baseline="0" noProof="0" dirty="0">
                  <a:ln>
                    <a:noFill/>
                  </a:ln>
                  <a:solidFill>
                    <a:srgbClr val="000066"/>
                  </a:solidFill>
                  <a:effectLst/>
                  <a:uLnTx/>
                  <a:uFillTx/>
                  <a:latin typeface="+mn-ea"/>
                  <a:cs typeface="+mn-cs"/>
                </a:rPr>
                <a:t>开关输入</a:t>
              </a:r>
            </a:p>
          </p:txBody>
        </p:sp>
        <p:sp>
          <p:nvSpPr>
            <p:cNvPr id="369737" name="AutoShape 73"/>
            <p:cNvSpPr>
              <a:spLocks/>
            </p:cNvSpPr>
            <p:nvPr/>
          </p:nvSpPr>
          <p:spPr bwMode="auto">
            <a:xfrm>
              <a:off x="3552" y="1392"/>
              <a:ext cx="189" cy="1002"/>
            </a:xfrm>
            <a:prstGeom prst="leftBrace">
              <a:avLst>
                <a:gd name="adj1" fmla="val 44180"/>
                <a:gd name="adj2" fmla="val 50000"/>
              </a:avLst>
            </a:prstGeom>
            <a:noFill/>
            <a:ln w="38100">
              <a:solidFill>
                <a:srgbClr val="000066"/>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grpSp>
        <p:nvGrpSpPr>
          <p:cNvPr id="369738" name="Group 74"/>
          <p:cNvGrpSpPr>
            <a:grpSpLocks/>
          </p:cNvGrpSpPr>
          <p:nvPr/>
        </p:nvGrpSpPr>
        <p:grpSpPr bwMode="auto">
          <a:xfrm>
            <a:off x="3302000" y="2417017"/>
            <a:ext cx="622300" cy="1828800"/>
            <a:chOff x="2304" y="1536"/>
            <a:chExt cx="392" cy="1152"/>
          </a:xfrm>
        </p:grpSpPr>
        <p:sp>
          <p:nvSpPr>
            <p:cNvPr id="369739" name="Text Box 75"/>
            <p:cNvSpPr txBox="1">
              <a:spLocks noChangeArrowheads="1"/>
            </p:cNvSpPr>
            <p:nvPr/>
          </p:nvSpPr>
          <p:spPr bwMode="auto">
            <a:xfrm>
              <a:off x="2428" y="1536"/>
              <a:ext cx="268" cy="1152"/>
            </a:xfrm>
            <a:prstGeom prst="rect">
              <a:avLst/>
            </a:prstGeom>
            <a:solidFill>
              <a:srgbClr val="00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eaVert" lIns="0" tIns="0" rIns="0" bIns="0"/>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二进制码输出</a:t>
              </a:r>
            </a:p>
          </p:txBody>
        </p:sp>
        <p:sp>
          <p:nvSpPr>
            <p:cNvPr id="369740" name="AutoShape 76"/>
            <p:cNvSpPr>
              <a:spLocks/>
            </p:cNvSpPr>
            <p:nvPr/>
          </p:nvSpPr>
          <p:spPr bwMode="auto">
            <a:xfrm>
              <a:off x="2304" y="1755"/>
              <a:ext cx="44" cy="450"/>
            </a:xfrm>
            <a:prstGeom prst="rightBrace">
              <a:avLst>
                <a:gd name="adj1" fmla="val 85227"/>
                <a:gd name="adj2" fmla="val 48213"/>
              </a:avLst>
            </a:prstGeom>
            <a:noFill/>
            <a:ln w="38100">
              <a:solidFill>
                <a:srgbClr val="000066"/>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grpSp>
        <p:nvGrpSpPr>
          <p:cNvPr id="369741" name="Group 77"/>
          <p:cNvGrpSpPr>
            <a:grpSpLocks/>
          </p:cNvGrpSpPr>
          <p:nvPr/>
        </p:nvGrpSpPr>
        <p:grpSpPr bwMode="auto">
          <a:xfrm>
            <a:off x="7740650" y="4567238"/>
            <a:ext cx="1198563" cy="685800"/>
            <a:chOff x="4618" y="2660"/>
            <a:chExt cx="803" cy="345"/>
          </a:xfrm>
        </p:grpSpPr>
        <p:sp>
          <p:nvSpPr>
            <p:cNvPr id="369742" name="Rectangle 78"/>
            <p:cNvSpPr>
              <a:spLocks noChangeArrowheads="1"/>
            </p:cNvSpPr>
            <p:nvPr/>
          </p:nvSpPr>
          <p:spPr bwMode="auto">
            <a:xfrm>
              <a:off x="5011" y="2660"/>
              <a:ext cx="410" cy="345"/>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743" name="Rectangle 79"/>
            <p:cNvSpPr>
              <a:spLocks noChangeArrowheads="1"/>
            </p:cNvSpPr>
            <p:nvPr/>
          </p:nvSpPr>
          <p:spPr bwMode="auto">
            <a:xfrm>
              <a:off x="4618" y="2660"/>
              <a:ext cx="393" cy="345"/>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grpSp>
      <p:grpSp>
        <p:nvGrpSpPr>
          <p:cNvPr id="369744" name="Group 80"/>
          <p:cNvGrpSpPr>
            <a:grpSpLocks/>
          </p:cNvGrpSpPr>
          <p:nvPr/>
        </p:nvGrpSpPr>
        <p:grpSpPr bwMode="auto">
          <a:xfrm>
            <a:off x="7740650" y="3968750"/>
            <a:ext cx="1122363" cy="549275"/>
            <a:chOff x="4618" y="2314"/>
            <a:chExt cx="803" cy="346"/>
          </a:xfrm>
        </p:grpSpPr>
        <p:sp>
          <p:nvSpPr>
            <p:cNvPr id="369745" name="Rectangle 81"/>
            <p:cNvSpPr>
              <a:spLocks noChangeArrowheads="1"/>
            </p:cNvSpPr>
            <p:nvPr/>
          </p:nvSpPr>
          <p:spPr bwMode="auto">
            <a:xfrm>
              <a:off x="5011" y="2314"/>
              <a:ext cx="410" cy="34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46" name="Rectangle 82"/>
            <p:cNvSpPr>
              <a:spLocks noChangeArrowheads="1"/>
            </p:cNvSpPr>
            <p:nvPr/>
          </p:nvSpPr>
          <p:spPr bwMode="auto">
            <a:xfrm>
              <a:off x="4618" y="2314"/>
              <a:ext cx="393" cy="34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grpSp>
      <p:grpSp>
        <p:nvGrpSpPr>
          <p:cNvPr id="369747" name="Group 83"/>
          <p:cNvGrpSpPr>
            <a:grpSpLocks/>
          </p:cNvGrpSpPr>
          <p:nvPr/>
        </p:nvGrpSpPr>
        <p:grpSpPr bwMode="auto">
          <a:xfrm>
            <a:off x="7745413" y="3435350"/>
            <a:ext cx="1219200" cy="549275"/>
            <a:chOff x="4618" y="1968"/>
            <a:chExt cx="803" cy="346"/>
          </a:xfrm>
        </p:grpSpPr>
        <p:sp>
          <p:nvSpPr>
            <p:cNvPr id="369748" name="Rectangle 84"/>
            <p:cNvSpPr>
              <a:spLocks noChangeArrowheads="1"/>
            </p:cNvSpPr>
            <p:nvPr/>
          </p:nvSpPr>
          <p:spPr bwMode="auto">
            <a:xfrm>
              <a:off x="5011" y="1968"/>
              <a:ext cx="410" cy="34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69749" name="Rectangle 85"/>
            <p:cNvSpPr>
              <a:spLocks noChangeArrowheads="1"/>
            </p:cNvSpPr>
            <p:nvPr/>
          </p:nvSpPr>
          <p:spPr bwMode="auto">
            <a:xfrm>
              <a:off x="4618" y="1968"/>
              <a:ext cx="393" cy="34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grpSp>
      <p:grpSp>
        <p:nvGrpSpPr>
          <p:cNvPr id="369750" name="Group 86"/>
          <p:cNvGrpSpPr>
            <a:grpSpLocks/>
          </p:cNvGrpSpPr>
          <p:nvPr/>
        </p:nvGrpSpPr>
        <p:grpSpPr bwMode="auto">
          <a:xfrm>
            <a:off x="7772400" y="2901950"/>
            <a:ext cx="1198563" cy="541338"/>
            <a:chOff x="4618" y="1627"/>
            <a:chExt cx="803" cy="341"/>
          </a:xfrm>
        </p:grpSpPr>
        <p:sp>
          <p:nvSpPr>
            <p:cNvPr id="369751" name="Rectangle 87"/>
            <p:cNvSpPr>
              <a:spLocks noChangeArrowheads="1"/>
            </p:cNvSpPr>
            <p:nvPr/>
          </p:nvSpPr>
          <p:spPr bwMode="auto">
            <a:xfrm>
              <a:off x="5011" y="1627"/>
              <a:ext cx="410" cy="341"/>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69752" name="Rectangle 88"/>
            <p:cNvSpPr>
              <a:spLocks noChangeArrowheads="1"/>
            </p:cNvSpPr>
            <p:nvPr/>
          </p:nvSpPr>
          <p:spPr bwMode="auto">
            <a:xfrm>
              <a:off x="4618" y="1627"/>
              <a:ext cx="393" cy="341"/>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grpSp>
      <p:sp>
        <p:nvSpPr>
          <p:cNvPr id="369754" name="Rectangle 90"/>
          <p:cNvSpPr>
            <a:spLocks noChangeArrowheads="1"/>
          </p:cNvSpPr>
          <p:nvPr/>
        </p:nvSpPr>
        <p:spPr bwMode="auto">
          <a:xfrm>
            <a:off x="0" y="3071813"/>
            <a:ext cx="454025"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graphicFrame>
        <p:nvGraphicFramePr>
          <p:cNvPr id="369755" name="Object 91"/>
          <p:cNvGraphicFramePr>
            <a:graphicFrameLocks noChangeAspect="1"/>
          </p:cNvGraphicFramePr>
          <p:nvPr/>
        </p:nvGraphicFramePr>
        <p:xfrm>
          <a:off x="468313" y="4679950"/>
          <a:ext cx="3816350" cy="1111250"/>
        </p:xfrm>
        <a:graphic>
          <a:graphicData uri="http://schemas.openxmlformats.org/presentationml/2006/ole">
            <mc:AlternateContent xmlns:mc="http://schemas.openxmlformats.org/markup-compatibility/2006">
              <mc:Choice xmlns:v="urn:schemas-microsoft-com:vml" Requires="v">
                <p:oleObj spid="_x0000_s57429" name="公式" r:id="rId7" imgW="1447560" imgH="419040" progId="Equation.3">
                  <p:embed/>
                </p:oleObj>
              </mc:Choice>
              <mc:Fallback>
                <p:oleObj name="公式" r:id="rId7" imgW="1447560" imgH="419040" progId="Equation.3">
                  <p:embed/>
                  <p:pic>
                    <p:nvPicPr>
                      <p:cNvPr id="369755" name="Object 9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68313" y="4679950"/>
                        <a:ext cx="3816350" cy="1111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9757" name="Rectangle 93"/>
          <p:cNvSpPr>
            <a:spLocks noChangeArrowheads="1"/>
          </p:cNvSpPr>
          <p:nvPr/>
        </p:nvSpPr>
        <p:spPr bwMode="auto">
          <a:xfrm>
            <a:off x="1187450" y="5805488"/>
            <a:ext cx="418465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CC0000"/>
                </a:solidFill>
                <a:effectLst/>
                <a:uLnTx/>
                <a:uFillTx/>
                <a:latin typeface="方正姚体" panose="02010601030101010101" pitchFamily="2" charset="-122"/>
                <a:ea typeface="方正姚体" panose="02010601030101010101" pitchFamily="2" charset="-122"/>
              </a:rPr>
              <a:t>该表达式是否可以再简化？</a:t>
            </a:r>
          </a:p>
        </p:txBody>
      </p:sp>
      <p:sp>
        <p:nvSpPr>
          <p:cNvPr id="3" name="标题 2">
            <a:extLst>
              <a:ext uri="{FF2B5EF4-FFF2-40B4-BE49-F238E27FC236}">
                <a16:creationId xmlns:a16="http://schemas.microsoft.com/office/drawing/2014/main" id="{4C802C71-B566-425E-BCBB-CC52F9A584D7}"/>
              </a:ext>
            </a:extLst>
          </p:cNvPr>
          <p:cNvSpPr>
            <a:spLocks noGrp="1"/>
          </p:cNvSpPr>
          <p:nvPr>
            <p:ph type="title"/>
          </p:nvPr>
        </p:nvSpPr>
        <p:spPr/>
        <p:txBody>
          <a:bodyPr/>
          <a:lstStyle/>
          <a:p>
            <a:r>
              <a:rPr lang="zh-CN" altLang="en-US" dirty="0"/>
              <a:t>编码器原始电路</a:t>
            </a:r>
          </a:p>
        </p:txBody>
      </p:sp>
      <p:sp>
        <p:nvSpPr>
          <p:cNvPr id="2" name="灯片编号占位符 1">
            <a:extLst>
              <a:ext uri="{FF2B5EF4-FFF2-40B4-BE49-F238E27FC236}">
                <a16:creationId xmlns:a16="http://schemas.microsoft.com/office/drawing/2014/main" id="{B4F16BEF-AF53-48A3-A5C5-3E5DCC435A80}"/>
              </a:ext>
            </a:extLst>
          </p:cNvPr>
          <p:cNvSpPr>
            <a:spLocks noGrp="1"/>
          </p:cNvSpPr>
          <p:nvPr>
            <p:ph type="sldNum" sz="quarter" idx="12"/>
          </p:nvPr>
        </p:nvSpPr>
        <p:spPr/>
        <p:txBody>
          <a:bodyPr/>
          <a:lstStyle/>
          <a:p>
            <a:fld id="{4FAB73BC-B049-4115-A692-8D63A059BFB8}" type="slidenum">
              <a:rPr lang="en-US" smtClean="0"/>
              <a:t>32</a:t>
            </a:fld>
            <a:endParaRPr lang="en-US" dirty="0"/>
          </a:p>
        </p:txBody>
      </p:sp>
    </p:spTree>
    <p:custDataLst>
      <p:tags r:id="rId2"/>
    </p:custDataLst>
    <p:extLst>
      <p:ext uri="{BB962C8B-B14F-4D97-AF65-F5344CB8AC3E}">
        <p14:creationId xmlns:p14="http://schemas.microsoft.com/office/powerpoint/2010/main" val="39185862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69731"/>
                                        </p:tgtEl>
                                        <p:attrNameLst>
                                          <p:attrName>style.visibility</p:attrName>
                                        </p:attrNameLst>
                                      </p:cBhvr>
                                      <p:to>
                                        <p:strVal val="visible"/>
                                      </p:to>
                                    </p:set>
                                    <p:animEffect transition="in" filter="wipe(left)">
                                      <p:cBhvr>
                                        <p:cTn id="7" dur="500"/>
                                        <p:tgtEl>
                                          <p:spTgt spid="3697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69735"/>
                                        </p:tgtEl>
                                        <p:attrNameLst>
                                          <p:attrName>style.visibility</p:attrName>
                                        </p:attrNameLst>
                                      </p:cBhvr>
                                      <p:to>
                                        <p:strVal val="visible"/>
                                      </p:to>
                                    </p:set>
                                    <p:animEffect transition="in" filter="box(in)">
                                      <p:cBhvr>
                                        <p:cTn id="12" dur="500"/>
                                        <p:tgtEl>
                                          <p:spTgt spid="3697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69738"/>
                                        </p:tgtEl>
                                        <p:attrNameLst>
                                          <p:attrName>style.visibility</p:attrName>
                                        </p:attrNameLst>
                                      </p:cBhvr>
                                      <p:to>
                                        <p:strVal val="visible"/>
                                      </p:to>
                                    </p:set>
                                    <p:animEffect transition="in" filter="wipe(left)">
                                      <p:cBhvr>
                                        <p:cTn id="17" dur="500"/>
                                        <p:tgtEl>
                                          <p:spTgt spid="36973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69688"/>
                                        </p:tgtEl>
                                        <p:attrNameLst>
                                          <p:attrName>style.visibility</p:attrName>
                                        </p:attrNameLst>
                                      </p:cBhvr>
                                      <p:to>
                                        <p:strVal val="visible"/>
                                      </p:to>
                                    </p:set>
                                    <p:animEffect transition="in" filter="wipe(up)">
                                      <p:cBhvr>
                                        <p:cTn id="22" dur="500"/>
                                        <p:tgtEl>
                                          <p:spTgt spid="36968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12" fill="hold" nodeType="clickEffect">
                                  <p:stCondLst>
                                    <p:cond delay="0"/>
                                  </p:stCondLst>
                                  <p:childTnLst>
                                    <p:set>
                                      <p:cBhvr>
                                        <p:cTn id="26" dur="1" fill="hold">
                                          <p:stCondLst>
                                            <p:cond delay="0"/>
                                          </p:stCondLst>
                                        </p:cTn>
                                        <p:tgtEl>
                                          <p:spTgt spid="369726"/>
                                        </p:tgtEl>
                                        <p:attrNameLst>
                                          <p:attrName>style.visibility</p:attrName>
                                        </p:attrNameLst>
                                      </p:cBhvr>
                                      <p:to>
                                        <p:strVal val="visible"/>
                                      </p:to>
                                    </p:set>
                                    <p:animEffect transition="in" filter="strips(downLeft)">
                                      <p:cBhvr>
                                        <p:cTn id="27" dur="500"/>
                                        <p:tgtEl>
                                          <p:spTgt spid="36972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499"/>
                                          </p:stCondLst>
                                        </p:cTn>
                                        <p:tgtEl>
                                          <p:spTgt spid="369750"/>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ntr" presetSubtype="16" fill="hold" nodeType="clickEffect">
                                  <p:stCondLst>
                                    <p:cond delay="0"/>
                                  </p:stCondLst>
                                  <p:childTnLst>
                                    <p:set>
                                      <p:cBhvr>
                                        <p:cTn id="35" dur="1" fill="hold">
                                          <p:stCondLst>
                                            <p:cond delay="0"/>
                                          </p:stCondLst>
                                        </p:cTn>
                                        <p:tgtEl>
                                          <p:spTgt spid="369727"/>
                                        </p:tgtEl>
                                        <p:attrNameLst>
                                          <p:attrName>style.visibility</p:attrName>
                                        </p:attrNameLst>
                                      </p:cBhvr>
                                      <p:to>
                                        <p:strVal val="visible"/>
                                      </p:to>
                                    </p:set>
                                    <p:animEffect transition="in" filter="box(in)">
                                      <p:cBhvr>
                                        <p:cTn id="36" dur="500"/>
                                        <p:tgtEl>
                                          <p:spTgt spid="369727"/>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499"/>
                                          </p:stCondLst>
                                        </p:cTn>
                                        <p:tgtEl>
                                          <p:spTgt spid="369747"/>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16" fill="hold" nodeType="clickEffect">
                                  <p:stCondLst>
                                    <p:cond delay="0"/>
                                  </p:stCondLst>
                                  <p:childTnLst>
                                    <p:set>
                                      <p:cBhvr>
                                        <p:cTn id="44" dur="1" fill="hold">
                                          <p:stCondLst>
                                            <p:cond delay="0"/>
                                          </p:stCondLst>
                                        </p:cTn>
                                        <p:tgtEl>
                                          <p:spTgt spid="369728"/>
                                        </p:tgtEl>
                                        <p:attrNameLst>
                                          <p:attrName>style.visibility</p:attrName>
                                        </p:attrNameLst>
                                      </p:cBhvr>
                                      <p:to>
                                        <p:strVal val="visible"/>
                                      </p:to>
                                    </p:set>
                                    <p:animEffect transition="in" filter="box(in)">
                                      <p:cBhvr>
                                        <p:cTn id="45" dur="500"/>
                                        <p:tgtEl>
                                          <p:spTgt spid="369728"/>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499"/>
                                          </p:stCondLst>
                                        </p:cTn>
                                        <p:tgtEl>
                                          <p:spTgt spid="369744"/>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4" presetClass="entr" presetSubtype="16" fill="hold" nodeType="clickEffect">
                                  <p:stCondLst>
                                    <p:cond delay="0"/>
                                  </p:stCondLst>
                                  <p:childTnLst>
                                    <p:set>
                                      <p:cBhvr>
                                        <p:cTn id="53" dur="1" fill="hold">
                                          <p:stCondLst>
                                            <p:cond delay="0"/>
                                          </p:stCondLst>
                                        </p:cTn>
                                        <p:tgtEl>
                                          <p:spTgt spid="369729"/>
                                        </p:tgtEl>
                                        <p:attrNameLst>
                                          <p:attrName>style.visibility</p:attrName>
                                        </p:attrNameLst>
                                      </p:cBhvr>
                                      <p:to>
                                        <p:strVal val="visible"/>
                                      </p:to>
                                    </p:set>
                                    <p:animEffect transition="in" filter="box(in)">
                                      <p:cBhvr>
                                        <p:cTn id="54" dur="500"/>
                                        <p:tgtEl>
                                          <p:spTgt spid="36972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499"/>
                                          </p:stCondLst>
                                        </p:cTn>
                                        <p:tgtEl>
                                          <p:spTgt spid="369741"/>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16" fill="hold" grpId="0" nodeType="clickEffect">
                                  <p:stCondLst>
                                    <p:cond delay="0"/>
                                  </p:stCondLst>
                                  <p:childTnLst>
                                    <p:set>
                                      <p:cBhvr>
                                        <p:cTn id="62" dur="1" fill="hold">
                                          <p:stCondLst>
                                            <p:cond delay="0"/>
                                          </p:stCondLst>
                                        </p:cTn>
                                        <p:tgtEl>
                                          <p:spTgt spid="369730"/>
                                        </p:tgtEl>
                                        <p:attrNameLst>
                                          <p:attrName>style.visibility</p:attrName>
                                        </p:attrNameLst>
                                      </p:cBhvr>
                                      <p:to>
                                        <p:strVal val="visible"/>
                                      </p:to>
                                    </p:set>
                                    <p:animEffect transition="in" filter="box(in)">
                                      <p:cBhvr>
                                        <p:cTn id="63" dur="500"/>
                                        <p:tgtEl>
                                          <p:spTgt spid="369730"/>
                                        </p:tgtEl>
                                      </p:cBhvr>
                                    </p:animEffect>
                                  </p:childTnLst>
                                  <p:subTnLst>
                                    <p:set>
                                      <p:cBhvr override="childStyle">
                                        <p:cTn dur="1" fill="hold" display="0" masterRel="nextClick" afterEffect="1"/>
                                        <p:tgtEl>
                                          <p:spTgt spid="369730"/>
                                        </p:tgtEl>
                                        <p:attrNameLst>
                                          <p:attrName>style.visibility</p:attrName>
                                        </p:attrNameLst>
                                      </p:cBhvr>
                                      <p:to>
                                        <p:strVal val="hidden"/>
                                      </p:to>
                                    </p:set>
                                  </p:sub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1" fill="hold" nodeType="clickEffect">
                                  <p:stCondLst>
                                    <p:cond delay="0"/>
                                  </p:stCondLst>
                                  <p:childTnLst>
                                    <p:set>
                                      <p:cBhvr>
                                        <p:cTn id="67" dur="1" fill="hold">
                                          <p:stCondLst>
                                            <p:cond delay="0"/>
                                          </p:stCondLst>
                                        </p:cTn>
                                        <p:tgtEl>
                                          <p:spTgt spid="369755"/>
                                        </p:tgtEl>
                                        <p:attrNameLst>
                                          <p:attrName>style.visibility</p:attrName>
                                        </p:attrNameLst>
                                      </p:cBhvr>
                                      <p:to>
                                        <p:strVal val="visible"/>
                                      </p:to>
                                    </p:set>
                                    <p:animEffect transition="in" filter="wipe(up)">
                                      <p:cBhvr>
                                        <p:cTn id="68" dur="500"/>
                                        <p:tgtEl>
                                          <p:spTgt spid="369755"/>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499"/>
                                          </p:stCondLst>
                                        </p:cTn>
                                        <p:tgtEl>
                                          <p:spTgt spid="369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730" grpId="0" autoUpdateAnimBg="0"/>
      <p:bldP spid="369757"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19" name="Rectangle 31"/>
          <p:cNvSpPr>
            <a:spLocks noChangeArrowheads="1"/>
          </p:cNvSpPr>
          <p:nvPr/>
        </p:nvSpPr>
        <p:spPr bwMode="auto">
          <a:xfrm>
            <a:off x="4906895" y="3524756"/>
            <a:ext cx="463550" cy="2087563"/>
          </a:xfrm>
          <a:prstGeom prst="rect">
            <a:avLst/>
          </a:prstGeom>
          <a:noFill/>
          <a:ln w="19050">
            <a:solidFill>
              <a:srgbClr val="FFCC66"/>
            </a:solidFill>
            <a:miter lim="800000"/>
            <a:headEnd/>
            <a:tailEnd type="none" w="lg" len="lg"/>
          </a:ln>
          <a:effectLst/>
          <a:extLst>
            <a:ext uri="{909E8E84-426E-40DD-AFC4-6F175D3DCCD1}">
              <a14:hiddenFill xmlns:a14="http://schemas.microsoft.com/office/drawing/2010/main">
                <a:solidFill>
                  <a:srgbClr val="FFCC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0720" name="Rectangle 32"/>
          <p:cNvSpPr>
            <a:spLocks noChangeArrowheads="1"/>
          </p:cNvSpPr>
          <p:nvPr/>
        </p:nvSpPr>
        <p:spPr bwMode="auto">
          <a:xfrm>
            <a:off x="7253220" y="3740656"/>
            <a:ext cx="431800" cy="1727200"/>
          </a:xfrm>
          <a:prstGeom prst="rect">
            <a:avLst/>
          </a:prstGeom>
          <a:noFill/>
          <a:ln w="19050">
            <a:solidFill>
              <a:srgbClr val="009900"/>
            </a:solidFill>
            <a:miter lim="800000"/>
            <a:headEnd/>
            <a:tailEnd type="none" w="lg" len="lg"/>
          </a:ln>
          <a:effectLst/>
          <a:extLst>
            <a:ext uri="{909E8E84-426E-40DD-AFC4-6F175D3DCCD1}">
              <a14:hiddenFill xmlns:a14="http://schemas.microsoft.com/office/drawing/2010/main">
                <a:solidFill>
                  <a:srgbClr val="FFCC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0724" name="Rectangle 36"/>
          <p:cNvSpPr>
            <a:spLocks noChangeArrowheads="1"/>
          </p:cNvSpPr>
          <p:nvPr/>
        </p:nvSpPr>
        <p:spPr bwMode="auto">
          <a:xfrm>
            <a:off x="-325438" y="1844675"/>
            <a:ext cx="450851"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rgbClr val="003366"/>
              </a:solidFill>
              <a:effectLst/>
              <a:uLnTx/>
              <a:uFillTx/>
              <a:latin typeface="Arial" panose="020B0604020202020204" pitchFamily="34" charset="0"/>
              <a:ea typeface="宋体" panose="02010600030101010101" pitchFamily="2" charset="-122"/>
              <a:cs typeface="+mn-cs"/>
            </a:endParaRPr>
          </a:p>
        </p:txBody>
      </p:sp>
      <p:sp>
        <p:nvSpPr>
          <p:cNvPr id="370725" name="Text Box 37"/>
          <p:cNvSpPr txBox="1">
            <a:spLocks noChangeArrowheads="1"/>
          </p:cNvSpPr>
          <p:nvPr/>
        </p:nvSpPr>
        <p:spPr bwMode="auto">
          <a:xfrm>
            <a:off x="684213" y="1341438"/>
            <a:ext cx="7848600"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如果开关是一种按动排斥的</a:t>
            </a:r>
            <a:r>
              <a:rPr kumimoji="0" lang="en-US" altLang="zh-CN" sz="2400" b="1" i="0" u="none" strike="noStrike" kern="1200" cap="none" spc="0" normalizeH="0" baseline="0" noProof="0" dirty="0">
                <a:ln>
                  <a:noFill/>
                </a:ln>
                <a:solidFill>
                  <a:srgbClr val="000066"/>
                </a:solidFill>
                <a:effectLst/>
                <a:uLnTx/>
                <a:uFillTx/>
                <a:latin typeface="+mn-ea"/>
                <a:cs typeface="+mn-cs"/>
              </a:rPr>
              <a:t>4</a:t>
            </a:r>
            <a:r>
              <a:rPr kumimoji="0" lang="zh-CN" altLang="en-US" sz="2400" b="1" i="0" u="none" strike="noStrike" kern="1200" cap="none" spc="0" normalizeH="0" baseline="0" noProof="0" dirty="0">
                <a:ln>
                  <a:noFill/>
                </a:ln>
                <a:solidFill>
                  <a:srgbClr val="000066"/>
                </a:solidFill>
                <a:effectLst/>
                <a:uLnTx/>
                <a:uFillTx/>
                <a:latin typeface="+mn-ea"/>
                <a:cs typeface="+mn-cs"/>
              </a:rPr>
              <a:t>位开关，上述电路不可能出现</a:t>
            </a:r>
            <a:r>
              <a:rPr kumimoji="0" lang="en-US" altLang="zh-CN" sz="2400" b="1" i="0" u="none" strike="noStrike" kern="1200" cap="none" spc="0" normalizeH="0" baseline="0" noProof="0" dirty="0">
                <a:ln>
                  <a:noFill/>
                </a:ln>
                <a:solidFill>
                  <a:srgbClr val="000066"/>
                </a:solidFill>
                <a:effectLst/>
                <a:uLnTx/>
                <a:uFillTx/>
                <a:latin typeface="+mn-ea"/>
                <a:cs typeface="+mn-cs"/>
              </a:rPr>
              <a:t>2</a:t>
            </a:r>
            <a:r>
              <a:rPr kumimoji="0" lang="zh-CN" altLang="en-US" sz="2400" b="1" i="0" u="none" strike="noStrike" kern="1200" cap="none" spc="0" normalizeH="0" baseline="0" noProof="0" dirty="0">
                <a:ln>
                  <a:noFill/>
                </a:ln>
                <a:solidFill>
                  <a:srgbClr val="000066"/>
                </a:solidFill>
                <a:effectLst/>
                <a:uLnTx/>
                <a:uFillTx/>
                <a:latin typeface="+mn-ea"/>
                <a:cs typeface="+mn-cs"/>
              </a:rPr>
              <a:t>个开关同时按下情况。</a:t>
            </a:r>
            <a:endParaRPr kumimoji="0" lang="en-US" altLang="zh-CN" sz="2400" b="1" i="0" u="none" strike="noStrike" kern="1200" cap="none" spc="0" normalizeH="0" baseline="0" noProof="0" dirty="0">
              <a:ln>
                <a:noFill/>
              </a:ln>
              <a:solidFill>
                <a:srgbClr val="000066"/>
              </a:solidFill>
              <a:effectLst/>
              <a:uLnTx/>
              <a:uFillTx/>
              <a:latin typeface="+mn-ea"/>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12</a:t>
            </a:r>
            <a:r>
              <a:rPr lang="zh-CN" altLang="en-US" sz="2400" b="1" dirty="0">
                <a:solidFill>
                  <a:srgbClr val="000066"/>
                </a:solidFill>
                <a:latin typeface="+mn-ea"/>
              </a:rPr>
              <a:t>种不可能出现的输入组合可以</a:t>
            </a:r>
            <a:r>
              <a:rPr kumimoji="0" lang="zh-CN" altLang="en-US" sz="2400" b="1" i="0" u="none" strike="noStrike" kern="1200" cap="none" spc="0" normalizeH="0" baseline="0" noProof="0" dirty="0">
                <a:ln>
                  <a:noFill/>
                </a:ln>
                <a:solidFill>
                  <a:srgbClr val="000066"/>
                </a:solidFill>
                <a:effectLst/>
                <a:uLnTx/>
                <a:uFillTx/>
                <a:latin typeface="+mn-ea"/>
                <a:cs typeface="+mn-cs"/>
              </a:rPr>
              <a:t>看做无关项，则表达式与原理图为</a:t>
            </a:r>
          </a:p>
        </p:txBody>
      </p:sp>
      <p:graphicFrame>
        <p:nvGraphicFramePr>
          <p:cNvPr id="370726" name="Object 38"/>
          <p:cNvGraphicFramePr>
            <a:graphicFrameLocks noChangeAspect="1"/>
          </p:cNvGraphicFramePr>
          <p:nvPr>
            <p:extLst>
              <p:ext uri="{D42A27DB-BD31-4B8C-83A1-F6EECF244321}">
                <p14:modId xmlns:p14="http://schemas.microsoft.com/office/powerpoint/2010/main" val="1087144919"/>
              </p:ext>
            </p:extLst>
          </p:nvPr>
        </p:nvGraphicFramePr>
        <p:xfrm>
          <a:off x="2399439" y="4045456"/>
          <a:ext cx="1657350" cy="1046162"/>
        </p:xfrm>
        <a:graphic>
          <a:graphicData uri="http://schemas.openxmlformats.org/presentationml/2006/ole">
            <mc:AlternateContent xmlns:mc="http://schemas.openxmlformats.org/markup-compatibility/2006">
              <mc:Choice xmlns:v="urn:schemas-microsoft-com:vml" Requires="v">
                <p:oleObj spid="_x0000_s58454" name="公式" r:id="rId5" imgW="724214" imgH="457399" progId="Equation.3">
                  <p:embed/>
                </p:oleObj>
              </mc:Choice>
              <mc:Fallback>
                <p:oleObj name="公式" r:id="rId5" imgW="724214" imgH="457399" progId="Equation.3">
                  <p:embed/>
                  <p:pic>
                    <p:nvPicPr>
                      <p:cNvPr id="370726" name="Object 3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99439" y="4045456"/>
                        <a:ext cx="1657350" cy="10461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28" name="Object 40"/>
          <p:cNvGraphicFramePr>
            <a:graphicFrameLocks noChangeAspect="1"/>
          </p:cNvGraphicFramePr>
          <p:nvPr>
            <p:extLst>
              <p:ext uri="{D42A27DB-BD31-4B8C-83A1-F6EECF244321}">
                <p14:modId xmlns:p14="http://schemas.microsoft.com/office/powerpoint/2010/main" val="375372253"/>
              </p:ext>
            </p:extLst>
          </p:nvPr>
        </p:nvGraphicFramePr>
        <p:xfrm>
          <a:off x="4949757" y="3596194"/>
          <a:ext cx="2663825" cy="1789112"/>
        </p:xfrm>
        <a:graphic>
          <a:graphicData uri="http://schemas.openxmlformats.org/presentationml/2006/ole">
            <mc:AlternateContent xmlns:mc="http://schemas.openxmlformats.org/markup-compatibility/2006">
              <mc:Choice xmlns:v="urn:schemas-microsoft-com:vml" Requires="v">
                <p:oleObj spid="_x0000_s58455" name="图片" r:id="rId7" imgW="1402324" imgH="930461" progId="Word.Picture.8">
                  <p:embed/>
                </p:oleObj>
              </mc:Choice>
              <mc:Fallback>
                <p:oleObj name="图片" r:id="rId7" imgW="1402324" imgH="930461" progId="Word.Picture.8">
                  <p:embed/>
                  <p:pic>
                    <p:nvPicPr>
                      <p:cNvPr id="370728" name="Object 40"/>
                      <p:cNvPicPr>
                        <a:picLocks noChangeAspect="1" noChangeArrowheads="1"/>
                      </p:cNvPicPr>
                      <p:nvPr/>
                    </p:nvPicPr>
                    <p:blipFill>
                      <a:blip r:embed="rId8">
                        <a:extLst>
                          <a:ext uri="{28A0092B-C50C-407E-A947-70E740481C1C}">
                            <a14:useLocalDpi xmlns:a14="http://schemas.microsoft.com/office/drawing/2010/main" val="0"/>
                          </a:ext>
                        </a:extLst>
                      </a:blip>
                      <a:srcRect t="-1340"/>
                      <a:stretch>
                        <a:fillRect/>
                      </a:stretch>
                    </p:blipFill>
                    <p:spPr bwMode="auto">
                      <a:xfrm>
                        <a:off x="4949757" y="3596194"/>
                        <a:ext cx="2663825" cy="1789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标题 2">
            <a:extLst>
              <a:ext uri="{FF2B5EF4-FFF2-40B4-BE49-F238E27FC236}">
                <a16:creationId xmlns:a16="http://schemas.microsoft.com/office/drawing/2014/main" id="{4659E9F3-F0D8-482A-8796-7B3E89EE2D6F}"/>
              </a:ext>
            </a:extLst>
          </p:cNvPr>
          <p:cNvSpPr>
            <a:spLocks noGrp="1"/>
          </p:cNvSpPr>
          <p:nvPr>
            <p:ph type="title"/>
          </p:nvPr>
        </p:nvSpPr>
        <p:spPr>
          <a:xfrm>
            <a:off x="685800" y="484632"/>
            <a:ext cx="7772400" cy="794893"/>
          </a:xfrm>
        </p:spPr>
        <p:txBody>
          <a:bodyPr/>
          <a:lstStyle/>
          <a:p>
            <a:r>
              <a:rPr lang="zh-CN" altLang="en-US" dirty="0"/>
              <a:t>改进电路</a:t>
            </a:r>
            <a:r>
              <a:rPr lang="en-US" altLang="zh-CN" dirty="0"/>
              <a:t>1</a:t>
            </a:r>
            <a:endParaRPr lang="zh-CN" altLang="en-US" dirty="0"/>
          </a:p>
        </p:txBody>
      </p:sp>
      <p:sp>
        <p:nvSpPr>
          <p:cNvPr id="2" name="灯片编号占位符 1">
            <a:extLst>
              <a:ext uri="{FF2B5EF4-FFF2-40B4-BE49-F238E27FC236}">
                <a16:creationId xmlns:a16="http://schemas.microsoft.com/office/drawing/2014/main" id="{A6B7F3F6-6B92-407B-9A37-CFD2301B6F82}"/>
              </a:ext>
            </a:extLst>
          </p:cNvPr>
          <p:cNvSpPr>
            <a:spLocks noGrp="1"/>
          </p:cNvSpPr>
          <p:nvPr>
            <p:ph type="sldNum" sz="quarter" idx="12"/>
          </p:nvPr>
        </p:nvSpPr>
        <p:spPr/>
        <p:txBody>
          <a:bodyPr/>
          <a:lstStyle/>
          <a:p>
            <a:fld id="{4FAB73BC-B049-4115-A692-8D63A059BFB8}" type="slidenum">
              <a:rPr lang="en-US" smtClean="0"/>
              <a:t>33</a:t>
            </a:fld>
            <a:endParaRPr lang="en-US" dirty="0"/>
          </a:p>
        </p:txBody>
      </p:sp>
      <p:grpSp>
        <p:nvGrpSpPr>
          <p:cNvPr id="10" name="组合 9">
            <a:extLst>
              <a:ext uri="{FF2B5EF4-FFF2-40B4-BE49-F238E27FC236}">
                <a16:creationId xmlns:a16="http://schemas.microsoft.com/office/drawing/2014/main" id="{A3877139-624F-4D0C-8EEB-0A219C7775EC}"/>
              </a:ext>
            </a:extLst>
          </p:cNvPr>
          <p:cNvGrpSpPr/>
          <p:nvPr/>
        </p:nvGrpSpPr>
        <p:grpSpPr>
          <a:xfrm>
            <a:off x="856752" y="3983740"/>
            <a:ext cx="1014171" cy="1169594"/>
            <a:chOff x="2141247" y="1333024"/>
            <a:chExt cx="1014171" cy="1169594"/>
          </a:xfrm>
        </p:grpSpPr>
        <p:sp>
          <p:nvSpPr>
            <p:cNvPr id="11" name="动作按钮: 前进或下一项 10">
              <a:hlinkClick r:id="rId9" action="ppaction://hlinkpres?slideindex=11&amp;slidetitle=PowerPoint 演示文稿" highlightClick="1"/>
              <a:extLst>
                <a:ext uri="{FF2B5EF4-FFF2-40B4-BE49-F238E27FC236}">
                  <a16:creationId xmlns:a16="http://schemas.microsoft.com/office/drawing/2014/main" id="{3621D0C8-7EE3-48F3-9ADD-2CFA10E2E888}"/>
                </a:ext>
              </a:extLst>
            </p:cNvPr>
            <p:cNvSpPr/>
            <p:nvPr/>
          </p:nvSpPr>
          <p:spPr>
            <a:xfrm>
              <a:off x="2326882" y="1333024"/>
              <a:ext cx="403468" cy="3059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 name="文本框 11">
              <a:extLst>
                <a:ext uri="{FF2B5EF4-FFF2-40B4-BE49-F238E27FC236}">
                  <a16:creationId xmlns:a16="http://schemas.microsoft.com/office/drawing/2014/main" id="{D05252A3-4DEC-4E9E-AC25-BCD4B8BD3C48}"/>
                </a:ext>
              </a:extLst>
            </p:cNvPr>
            <p:cNvSpPr txBox="1"/>
            <p:nvPr/>
          </p:nvSpPr>
          <p:spPr>
            <a:xfrm>
              <a:off x="2141247" y="1856287"/>
              <a:ext cx="1014171" cy="646331"/>
            </a:xfrm>
            <a:prstGeom prst="rect">
              <a:avLst/>
            </a:prstGeom>
            <a:noFill/>
          </p:spPr>
          <p:txBody>
            <a:bodyPr wrap="square" rtlCol="0">
              <a:spAutoFit/>
            </a:bodyPr>
            <a:lstStyle/>
            <a:p>
              <a:r>
                <a:rPr lang="zh-CN" altLang="en-US" dirty="0"/>
                <a:t>无关项卡诺图</a:t>
              </a:r>
            </a:p>
          </p:txBody>
        </p:sp>
      </p:grpSp>
    </p:spTree>
    <p:custDataLst>
      <p:tags r:id="rId2"/>
    </p:custDataLst>
    <p:extLst>
      <p:ext uri="{BB962C8B-B14F-4D97-AF65-F5344CB8AC3E}">
        <p14:creationId xmlns:p14="http://schemas.microsoft.com/office/powerpoint/2010/main" val="2705109200"/>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0726"/>
                                        </p:tgtEl>
                                        <p:attrNameLst>
                                          <p:attrName>style.visibility</p:attrName>
                                        </p:attrNameLst>
                                      </p:cBhvr>
                                      <p:to>
                                        <p:strVal val="visible"/>
                                      </p:to>
                                    </p:set>
                                    <p:animEffect transition="in" filter="wipe(left)">
                                      <p:cBhvr>
                                        <p:cTn id="7" dur="500"/>
                                        <p:tgtEl>
                                          <p:spTgt spid="3707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70728"/>
                                        </p:tgtEl>
                                        <p:attrNameLst>
                                          <p:attrName>style.visibility</p:attrName>
                                        </p:attrNameLst>
                                      </p:cBhvr>
                                      <p:to>
                                        <p:strVal val="visible"/>
                                      </p:to>
                                    </p:set>
                                    <p:animEffect transition="in" filter="box(in)">
                                      <p:cBhvr>
                                        <p:cTn id="12" dur="500"/>
                                        <p:tgtEl>
                                          <p:spTgt spid="3707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12" fill="hold" nodeType="clickEffect">
                                  <p:stCondLst>
                                    <p:cond delay="0"/>
                                  </p:stCondLst>
                                  <p:childTnLst>
                                    <p:set>
                                      <p:cBhvr>
                                        <p:cTn id="16" dur="1" fill="hold">
                                          <p:stCondLst>
                                            <p:cond delay="0"/>
                                          </p:stCondLst>
                                        </p:cTn>
                                        <p:tgtEl>
                                          <p:spTgt spid="370719"/>
                                        </p:tgtEl>
                                        <p:attrNameLst>
                                          <p:attrName>style.visibility</p:attrName>
                                        </p:attrNameLst>
                                      </p:cBhvr>
                                      <p:to>
                                        <p:strVal val="visible"/>
                                      </p:to>
                                    </p:set>
                                    <p:animEffect transition="in" filter="strips(downLeft)">
                                      <p:cBhvr>
                                        <p:cTn id="17" dur="500"/>
                                        <p:tgtEl>
                                          <p:spTgt spid="3707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12" fill="hold" nodeType="clickEffect">
                                  <p:stCondLst>
                                    <p:cond delay="0"/>
                                  </p:stCondLst>
                                  <p:childTnLst>
                                    <p:set>
                                      <p:cBhvr>
                                        <p:cTn id="21" dur="1" fill="hold">
                                          <p:stCondLst>
                                            <p:cond delay="0"/>
                                          </p:stCondLst>
                                        </p:cTn>
                                        <p:tgtEl>
                                          <p:spTgt spid="370720"/>
                                        </p:tgtEl>
                                        <p:attrNameLst>
                                          <p:attrName>style.visibility</p:attrName>
                                        </p:attrNameLst>
                                      </p:cBhvr>
                                      <p:to>
                                        <p:strVal val="visible"/>
                                      </p:to>
                                    </p:set>
                                    <p:animEffect transition="in" filter="strips(downLeft)">
                                      <p:cBhvr>
                                        <p:cTn id="22" dur="500"/>
                                        <p:tgtEl>
                                          <p:spTgt spid="3707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97" name="Rectangle 13"/>
          <p:cNvSpPr>
            <a:spLocks noChangeArrowheads="1"/>
          </p:cNvSpPr>
          <p:nvPr/>
        </p:nvSpPr>
        <p:spPr bwMode="auto">
          <a:xfrm>
            <a:off x="978440" y="2841625"/>
            <a:ext cx="3348038" cy="2413000"/>
          </a:xfrm>
          <a:prstGeom prst="rect">
            <a:avLst/>
          </a:prstGeom>
          <a:solidFill>
            <a:srgbClr val="FFFFFF">
              <a:alpha val="0"/>
            </a:srgbClr>
          </a:solidFill>
          <a:ln w="1905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4798" name="Rectangle 14"/>
          <p:cNvSpPr>
            <a:spLocks noChangeArrowheads="1"/>
          </p:cNvSpPr>
          <p:nvPr/>
        </p:nvSpPr>
        <p:spPr bwMode="auto">
          <a:xfrm>
            <a:off x="0" y="25209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4799" name="Rectangle 15"/>
          <p:cNvSpPr>
            <a:spLocks noChangeArrowheads="1"/>
          </p:cNvSpPr>
          <p:nvPr/>
        </p:nvSpPr>
        <p:spPr bwMode="auto">
          <a:xfrm>
            <a:off x="0" y="25209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4800" name="Text Box 16"/>
          <p:cNvSpPr txBox="1">
            <a:spLocks noChangeArrowheads="1"/>
          </p:cNvSpPr>
          <p:nvPr/>
        </p:nvSpPr>
        <p:spPr bwMode="auto">
          <a:xfrm>
            <a:off x="5127625" y="1784350"/>
            <a:ext cx="40163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当只有</a:t>
            </a:r>
            <a:r>
              <a:rPr kumimoji="0" lang="en-US" altLang="zh-CN" sz="2400" b="1" i="1" u="none" strike="noStrike" kern="1200" cap="none" spc="0" normalizeH="0" baseline="0" noProof="0">
                <a:ln>
                  <a:noFill/>
                </a:ln>
                <a:solidFill>
                  <a:srgbClr val="003366"/>
                </a:solidFill>
                <a:effectLst/>
                <a:uLnTx/>
                <a:uFillTx/>
                <a:latin typeface="+mn-ea"/>
                <a:cs typeface="+mn-cs"/>
              </a:rPr>
              <a:t>I</a:t>
            </a:r>
            <a:r>
              <a:rPr kumimoji="0" lang="en-US" altLang="zh-CN" sz="2400" b="1" i="0" u="none" strike="noStrike" kern="1200" cap="none" spc="0" normalizeH="0" baseline="-25000" noProof="0">
                <a:ln>
                  <a:noFill/>
                </a:ln>
                <a:solidFill>
                  <a:srgbClr val="003366"/>
                </a:solidFill>
                <a:effectLst/>
                <a:uLnTx/>
                <a:uFillTx/>
                <a:latin typeface="+mn-ea"/>
                <a:cs typeface="+mn-cs"/>
              </a:rPr>
              <a:t>3</a:t>
            </a:r>
            <a:r>
              <a:rPr kumimoji="0" lang="zh-CN" altLang="en-US" sz="2400" b="1" i="0" u="none" strike="noStrike" kern="1200" cap="none" spc="0" normalizeH="0" baseline="0" noProof="0">
                <a:ln>
                  <a:noFill/>
                </a:ln>
                <a:solidFill>
                  <a:srgbClr val="003366"/>
                </a:solidFill>
                <a:effectLst/>
                <a:uLnTx/>
                <a:uFillTx/>
                <a:latin typeface="+mn-ea"/>
                <a:cs typeface="+mn-cs"/>
              </a:rPr>
              <a:t>为</a:t>
            </a:r>
            <a:r>
              <a:rPr kumimoji="0" lang="en-US" altLang="zh-CN" sz="2400" b="1" i="0" u="none" strike="noStrike" kern="1200" cap="none" spc="0" normalizeH="0" baseline="0" noProof="0">
                <a:ln>
                  <a:noFill/>
                </a:ln>
                <a:solidFill>
                  <a:srgbClr val="003366"/>
                </a:solidFill>
                <a:effectLst/>
                <a:uLnTx/>
                <a:uFillTx/>
                <a:latin typeface="+mn-ea"/>
                <a:cs typeface="+mn-cs"/>
              </a:rPr>
              <a:t>1</a:t>
            </a:r>
            <a:r>
              <a:rPr kumimoji="0" lang="zh-CN" altLang="en-US" sz="2400" b="1" i="0" u="none" strike="noStrike" kern="1200" cap="none" spc="0" normalizeH="0" baseline="0" noProof="0">
                <a:ln>
                  <a:noFill/>
                </a:ln>
                <a:solidFill>
                  <a:srgbClr val="003366"/>
                </a:solidFill>
                <a:effectLst/>
                <a:uLnTx/>
                <a:uFillTx/>
                <a:latin typeface="+mn-ea"/>
                <a:cs typeface="+mn-cs"/>
              </a:rPr>
              <a:t>时，</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mn-ea"/>
                <a:cs typeface="+mn-cs"/>
              </a:rPr>
              <a:t>Y</a:t>
            </a:r>
            <a:r>
              <a:rPr kumimoji="0" lang="en-US" altLang="zh-CN" sz="2400" b="1" i="0" u="none" strike="noStrike" kern="1200" cap="none" spc="0" normalizeH="0" baseline="-25000" noProof="0">
                <a:ln>
                  <a:noFill/>
                </a:ln>
                <a:solidFill>
                  <a:srgbClr val="003366"/>
                </a:solidFill>
                <a:effectLst/>
                <a:uLnTx/>
                <a:uFillTx/>
                <a:latin typeface="+mn-ea"/>
                <a:cs typeface="+mn-cs"/>
              </a:rPr>
              <a:t>1</a:t>
            </a:r>
            <a:r>
              <a:rPr kumimoji="0" lang="en-US" altLang="zh-CN" sz="2400" b="1" i="0" u="none" strike="noStrike" kern="1200" cap="none" spc="0" normalizeH="0" baseline="0" noProof="0">
                <a:ln>
                  <a:noFill/>
                </a:ln>
                <a:solidFill>
                  <a:srgbClr val="003366"/>
                </a:solidFill>
                <a:effectLst/>
                <a:uLnTx/>
                <a:uFillTx/>
                <a:latin typeface="+mn-ea"/>
                <a:cs typeface="+mn-cs"/>
              </a:rPr>
              <a:t>Y</a:t>
            </a:r>
            <a:r>
              <a:rPr kumimoji="0" lang="en-US" altLang="zh-CN" sz="2400" b="1" i="0" u="none" strike="noStrike" kern="1200" cap="none" spc="0" normalizeH="0" baseline="-25000" noProof="0">
                <a:ln>
                  <a:noFill/>
                </a:ln>
                <a:solidFill>
                  <a:srgbClr val="003366"/>
                </a:solidFill>
                <a:effectLst/>
                <a:uLnTx/>
                <a:uFillTx/>
                <a:latin typeface="+mn-ea"/>
                <a:cs typeface="+mn-cs"/>
              </a:rPr>
              <a:t>0 </a:t>
            </a:r>
            <a:r>
              <a:rPr kumimoji="0" lang="en-US" altLang="zh-CN" sz="2400" b="1" i="0" u="none" strike="noStrike" kern="1200" cap="none" spc="0" normalizeH="0" baseline="0" noProof="0">
                <a:ln>
                  <a:noFill/>
                </a:ln>
                <a:solidFill>
                  <a:srgbClr val="003366"/>
                </a:solidFill>
                <a:effectLst/>
                <a:uLnTx/>
                <a:uFillTx/>
                <a:latin typeface="+mn-ea"/>
                <a:cs typeface="+mn-cs"/>
              </a:rPr>
              <a:t>= </a:t>
            </a:r>
            <a:r>
              <a:rPr kumimoji="0" lang="zh-CN" altLang="en-US" sz="2400" b="1" i="0" u="none" strike="noStrike" kern="1200" cap="none" spc="0" normalizeH="0" baseline="0" noProof="0">
                <a:ln>
                  <a:noFill/>
                </a:ln>
                <a:solidFill>
                  <a:srgbClr val="003366"/>
                </a:solidFill>
                <a:effectLst/>
                <a:uLnTx/>
                <a:uFillTx/>
                <a:latin typeface="+mn-ea"/>
                <a:cs typeface="+mn-cs"/>
              </a:rPr>
              <a:t>？</a:t>
            </a:r>
          </a:p>
        </p:txBody>
      </p:sp>
      <p:sp>
        <p:nvSpPr>
          <p:cNvPr id="374801" name="Text Box 17"/>
          <p:cNvSpPr txBox="1">
            <a:spLocks noChangeArrowheads="1"/>
          </p:cNvSpPr>
          <p:nvPr/>
        </p:nvSpPr>
        <p:spPr bwMode="auto">
          <a:xfrm>
            <a:off x="6640513" y="2359025"/>
            <a:ext cx="1654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楷体_GB2312" pitchFamily="49" charset="-122"/>
                <a:cs typeface="+mn-cs"/>
              </a:rPr>
              <a:t>1</a:t>
            </a: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楷体_GB2312" pitchFamily="49" charset="-122"/>
                <a:cs typeface="+mn-cs"/>
              </a:rPr>
              <a:t>0 </a:t>
            </a: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 11</a:t>
            </a:r>
          </a:p>
        </p:txBody>
      </p:sp>
      <p:sp>
        <p:nvSpPr>
          <p:cNvPr id="374802" name="Text Box 18"/>
          <p:cNvSpPr txBox="1">
            <a:spLocks noChangeArrowheads="1"/>
          </p:cNvSpPr>
          <p:nvPr/>
        </p:nvSpPr>
        <p:spPr bwMode="auto">
          <a:xfrm>
            <a:off x="5435600" y="4797425"/>
            <a:ext cx="32400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3366"/>
                </a:solidFill>
                <a:effectLst/>
                <a:uLnTx/>
                <a:uFillTx/>
                <a:latin typeface="+mn-ea"/>
                <a:cs typeface="+mn-cs"/>
              </a:rPr>
              <a:t>无法输出有效编码。</a:t>
            </a:r>
          </a:p>
        </p:txBody>
      </p:sp>
      <p:sp>
        <p:nvSpPr>
          <p:cNvPr id="374803" name="Text Box 19"/>
          <p:cNvSpPr txBox="1">
            <a:spLocks noChangeArrowheads="1"/>
          </p:cNvSpPr>
          <p:nvPr/>
        </p:nvSpPr>
        <p:spPr bwMode="auto">
          <a:xfrm>
            <a:off x="287338" y="5408613"/>
            <a:ext cx="83169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marR="0" lvl="1"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结论：普通编码器不能同时输入两个以上的有效编码信号</a:t>
            </a:r>
          </a:p>
        </p:txBody>
      </p:sp>
      <p:sp>
        <p:nvSpPr>
          <p:cNvPr id="374805" name="Text Box 21"/>
          <p:cNvSpPr txBox="1">
            <a:spLocks noChangeArrowheads="1"/>
          </p:cNvSpPr>
          <p:nvPr/>
        </p:nvSpPr>
        <p:spPr bwMode="auto">
          <a:xfrm>
            <a:off x="5364163" y="3284538"/>
            <a:ext cx="360045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3366"/>
                </a:solidFill>
                <a:effectLst/>
                <a:uLnTx/>
                <a:uFillTx/>
                <a:latin typeface="+mn-ea"/>
                <a:cs typeface="+mn-cs"/>
              </a:rPr>
              <a:t>I</a:t>
            </a:r>
            <a:r>
              <a:rPr kumimoji="0" lang="en-US" altLang="zh-CN" sz="2400" b="1" i="0" u="none" strike="noStrike" kern="1200" cap="none" spc="0" normalizeH="0" baseline="-25000" noProof="0">
                <a:ln>
                  <a:noFill/>
                </a:ln>
                <a:solidFill>
                  <a:srgbClr val="003366"/>
                </a:solidFill>
                <a:effectLst/>
                <a:uLnTx/>
                <a:uFillTx/>
                <a:latin typeface="+mn-ea"/>
                <a:cs typeface="+mn-cs"/>
              </a:rPr>
              <a:t>1</a:t>
            </a:r>
            <a:r>
              <a:rPr kumimoji="0" lang="en-US" altLang="zh-CN" sz="2400" b="1" i="1" u="none" strike="noStrike" kern="1200" cap="none" spc="0" normalizeH="0" baseline="0" noProof="0">
                <a:ln>
                  <a:noFill/>
                </a:ln>
                <a:solidFill>
                  <a:srgbClr val="003366"/>
                </a:solidFill>
                <a:effectLst/>
                <a:uLnTx/>
                <a:uFillTx/>
                <a:latin typeface="+mn-ea"/>
                <a:cs typeface="+mn-cs"/>
              </a:rPr>
              <a:t>= I</a:t>
            </a:r>
            <a:r>
              <a:rPr kumimoji="0" lang="en-US" altLang="zh-CN" sz="2400" b="1" i="0" u="none" strike="noStrike" kern="1200" cap="none" spc="0" normalizeH="0" baseline="-25000" noProof="0">
                <a:ln>
                  <a:noFill/>
                </a:ln>
                <a:solidFill>
                  <a:srgbClr val="003366"/>
                </a:solidFill>
                <a:effectLst/>
                <a:uLnTx/>
                <a:uFillTx/>
                <a:latin typeface="+mn-ea"/>
                <a:cs typeface="+mn-cs"/>
              </a:rPr>
              <a:t>2 </a:t>
            </a:r>
            <a:r>
              <a:rPr kumimoji="0" lang="en-US" altLang="zh-CN" sz="2400" b="1" i="1" u="none" strike="noStrike" kern="1200" cap="none" spc="0" normalizeH="0" baseline="0" noProof="0">
                <a:ln>
                  <a:noFill/>
                </a:ln>
                <a:solidFill>
                  <a:srgbClr val="003366"/>
                </a:solidFill>
                <a:effectLst/>
                <a:uLnTx/>
                <a:uFillTx/>
                <a:latin typeface="+mn-ea"/>
                <a:cs typeface="+mn-cs"/>
              </a:rPr>
              <a:t>= </a:t>
            </a:r>
            <a:r>
              <a:rPr kumimoji="0" lang="en-US" altLang="zh-CN" sz="2400" b="1" i="0" u="none" strike="noStrike" kern="1200" cap="none" spc="0" normalizeH="0" baseline="0" noProof="0">
                <a:ln>
                  <a:noFill/>
                </a:ln>
                <a:solidFill>
                  <a:srgbClr val="003366"/>
                </a:solidFill>
                <a:effectLst/>
                <a:uLnTx/>
                <a:uFillTx/>
                <a:latin typeface="+mn-ea"/>
                <a:cs typeface="+mn-cs"/>
              </a:rPr>
              <a:t>1  , </a:t>
            </a:r>
            <a:r>
              <a:rPr kumimoji="0" lang="en-US" altLang="zh-CN" sz="2400" b="1" i="1" u="none" strike="noStrike" kern="1200" cap="none" spc="0" normalizeH="0" baseline="0" noProof="0">
                <a:ln>
                  <a:noFill/>
                </a:ln>
                <a:solidFill>
                  <a:srgbClr val="003366"/>
                </a:solidFill>
                <a:effectLst/>
                <a:uLnTx/>
                <a:uFillTx/>
                <a:latin typeface="+mn-ea"/>
                <a:cs typeface="+mn-cs"/>
              </a:rPr>
              <a:t>I</a:t>
            </a:r>
            <a:r>
              <a:rPr kumimoji="0" lang="en-US" altLang="zh-CN" sz="2400" b="1" i="0" u="none" strike="noStrike" kern="1200" cap="none" spc="0" normalizeH="0" baseline="-25000" noProof="0">
                <a:ln>
                  <a:noFill/>
                </a:ln>
                <a:solidFill>
                  <a:srgbClr val="003366"/>
                </a:solidFill>
                <a:effectLst/>
                <a:uLnTx/>
                <a:uFillTx/>
                <a:latin typeface="+mn-ea"/>
                <a:cs typeface="+mn-cs"/>
              </a:rPr>
              <a:t>0</a:t>
            </a:r>
            <a:r>
              <a:rPr kumimoji="0" lang="en-US" altLang="zh-CN" sz="2400" b="1" i="1" u="none" strike="noStrike" kern="1200" cap="none" spc="0" normalizeH="0" baseline="0" noProof="0">
                <a:ln>
                  <a:noFill/>
                </a:ln>
                <a:solidFill>
                  <a:srgbClr val="003366"/>
                </a:solidFill>
                <a:effectLst/>
                <a:uLnTx/>
                <a:uFillTx/>
                <a:latin typeface="+mn-ea"/>
                <a:cs typeface="+mn-cs"/>
              </a:rPr>
              <a:t>= I</a:t>
            </a:r>
            <a:r>
              <a:rPr kumimoji="0" lang="en-US" altLang="zh-CN" sz="2400" b="1" i="0" u="none" strike="noStrike" kern="1200" cap="none" spc="0" normalizeH="0" baseline="-25000" noProof="0">
                <a:ln>
                  <a:noFill/>
                </a:ln>
                <a:solidFill>
                  <a:srgbClr val="003366"/>
                </a:solidFill>
                <a:effectLst/>
                <a:uLnTx/>
                <a:uFillTx/>
                <a:latin typeface="+mn-ea"/>
                <a:cs typeface="+mn-cs"/>
              </a:rPr>
              <a:t>1</a:t>
            </a:r>
            <a:r>
              <a:rPr kumimoji="0" lang="en-US" altLang="zh-CN" sz="2400" b="1" i="1" u="none" strike="noStrike" kern="1200" cap="none" spc="0" normalizeH="0" baseline="0" noProof="0">
                <a:ln>
                  <a:noFill/>
                </a:ln>
                <a:solidFill>
                  <a:srgbClr val="003366"/>
                </a:solidFill>
                <a:effectLst/>
                <a:uLnTx/>
                <a:uFillTx/>
                <a:latin typeface="+mn-ea"/>
                <a:cs typeface="+mn-cs"/>
              </a:rPr>
              <a:t>= </a:t>
            </a:r>
            <a:r>
              <a:rPr kumimoji="0" lang="en-US" altLang="zh-CN" sz="2400" b="1" i="0" u="none" strike="noStrike" kern="1200" cap="none" spc="0" normalizeH="0" baseline="0" noProof="0">
                <a:ln>
                  <a:noFill/>
                </a:ln>
                <a:solidFill>
                  <a:srgbClr val="003366"/>
                </a:solidFill>
                <a:effectLst/>
                <a:uLnTx/>
                <a:uFillTx/>
                <a:latin typeface="+mn-ea"/>
                <a:cs typeface="+mn-cs"/>
              </a:rPr>
              <a:t>0</a:t>
            </a:r>
            <a:r>
              <a:rPr kumimoji="0" lang="zh-CN" altLang="en-US" sz="2400" b="1" i="0" u="none" strike="noStrike" kern="1200" cap="none" spc="0" normalizeH="0" baseline="0" noProof="0">
                <a:ln>
                  <a:noFill/>
                </a:ln>
                <a:solidFill>
                  <a:srgbClr val="003366"/>
                </a:solidFill>
                <a:effectLst/>
                <a:uLnTx/>
                <a:uFillTx/>
                <a:latin typeface="+mn-ea"/>
                <a:cs typeface="+mn-cs"/>
              </a:rPr>
              <a:t>时，</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mn-ea"/>
                <a:cs typeface="+mn-cs"/>
              </a:rPr>
              <a:t>Y</a:t>
            </a:r>
            <a:r>
              <a:rPr kumimoji="0" lang="en-US" altLang="zh-CN" sz="2400" b="1" i="0" u="none" strike="noStrike" kern="1200" cap="none" spc="0" normalizeH="0" baseline="-25000" noProof="0">
                <a:ln>
                  <a:noFill/>
                </a:ln>
                <a:solidFill>
                  <a:srgbClr val="003366"/>
                </a:solidFill>
                <a:effectLst/>
                <a:uLnTx/>
                <a:uFillTx/>
                <a:latin typeface="+mn-ea"/>
                <a:cs typeface="+mn-cs"/>
              </a:rPr>
              <a:t>1</a:t>
            </a:r>
            <a:r>
              <a:rPr kumimoji="0" lang="en-US" altLang="zh-CN" sz="2400" b="1" i="0" u="none" strike="noStrike" kern="1200" cap="none" spc="0" normalizeH="0" baseline="0" noProof="0">
                <a:ln>
                  <a:noFill/>
                </a:ln>
                <a:solidFill>
                  <a:srgbClr val="003366"/>
                </a:solidFill>
                <a:effectLst/>
                <a:uLnTx/>
                <a:uFillTx/>
                <a:latin typeface="+mn-ea"/>
                <a:cs typeface="+mn-cs"/>
              </a:rPr>
              <a:t>Y</a:t>
            </a:r>
            <a:r>
              <a:rPr kumimoji="0" lang="en-US" altLang="zh-CN" sz="2400" b="1" i="0" u="none" strike="noStrike" kern="1200" cap="none" spc="0" normalizeH="0" baseline="-25000" noProof="0">
                <a:ln>
                  <a:noFill/>
                </a:ln>
                <a:solidFill>
                  <a:srgbClr val="003366"/>
                </a:solidFill>
                <a:effectLst/>
                <a:uLnTx/>
                <a:uFillTx/>
                <a:latin typeface="+mn-ea"/>
                <a:cs typeface="+mn-cs"/>
              </a:rPr>
              <a:t>0 </a:t>
            </a:r>
            <a:r>
              <a:rPr kumimoji="0" lang="en-US" altLang="zh-CN" sz="2400" b="1" i="0" u="none" strike="noStrike" kern="1200" cap="none" spc="0" normalizeH="0" baseline="0" noProof="0">
                <a:ln>
                  <a:noFill/>
                </a:ln>
                <a:solidFill>
                  <a:srgbClr val="003366"/>
                </a:solidFill>
                <a:effectLst/>
                <a:uLnTx/>
                <a:uFillTx/>
                <a:latin typeface="+mn-ea"/>
                <a:cs typeface="+mn-cs"/>
              </a:rPr>
              <a:t>= </a:t>
            </a:r>
            <a:r>
              <a:rPr kumimoji="0" lang="zh-CN" altLang="en-US" sz="2400" b="1" i="0" u="none" strike="noStrike" kern="1200" cap="none" spc="0" normalizeH="0" baseline="0" noProof="0">
                <a:ln>
                  <a:noFill/>
                </a:ln>
                <a:solidFill>
                  <a:srgbClr val="003366"/>
                </a:solidFill>
                <a:effectLst/>
                <a:uLnTx/>
                <a:uFillTx/>
                <a:latin typeface="+mn-ea"/>
                <a:cs typeface="+mn-cs"/>
              </a:rPr>
              <a:t>？</a:t>
            </a:r>
          </a:p>
        </p:txBody>
      </p:sp>
      <p:sp>
        <p:nvSpPr>
          <p:cNvPr id="374806" name="Text Box 22"/>
          <p:cNvSpPr txBox="1">
            <a:spLocks noChangeArrowheads="1"/>
          </p:cNvSpPr>
          <p:nvPr/>
        </p:nvSpPr>
        <p:spPr bwMode="auto">
          <a:xfrm>
            <a:off x="6948488" y="3789363"/>
            <a:ext cx="1654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楷体_GB2312" pitchFamily="49" charset="-122"/>
                <a:cs typeface="+mn-cs"/>
              </a:rPr>
              <a:t>1</a:t>
            </a: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楷体_GB2312" pitchFamily="49" charset="-122"/>
                <a:cs typeface="+mn-cs"/>
              </a:rPr>
              <a:t>0 </a:t>
            </a:r>
            <a:r>
              <a:rPr kumimoji="0"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 11</a:t>
            </a:r>
          </a:p>
        </p:txBody>
      </p:sp>
      <p:sp>
        <p:nvSpPr>
          <p:cNvPr id="3" name="标题 2">
            <a:extLst>
              <a:ext uri="{FF2B5EF4-FFF2-40B4-BE49-F238E27FC236}">
                <a16:creationId xmlns:a16="http://schemas.microsoft.com/office/drawing/2014/main" id="{FBC2DAAA-2157-4E07-9DE8-839C0FE186A1}"/>
              </a:ext>
            </a:extLst>
          </p:cNvPr>
          <p:cNvSpPr>
            <a:spLocks noGrp="1"/>
          </p:cNvSpPr>
          <p:nvPr>
            <p:ph type="title"/>
          </p:nvPr>
        </p:nvSpPr>
        <p:spPr>
          <a:xfrm>
            <a:off x="685800" y="484632"/>
            <a:ext cx="7772400" cy="773684"/>
          </a:xfrm>
        </p:spPr>
        <p:txBody>
          <a:bodyPr/>
          <a:lstStyle/>
          <a:p>
            <a:r>
              <a:rPr lang="zh-CN" altLang="en-US" dirty="0"/>
              <a:t>改进电路</a:t>
            </a:r>
            <a:r>
              <a:rPr lang="en-US" altLang="zh-CN" dirty="0"/>
              <a:t>1</a:t>
            </a:r>
            <a:r>
              <a:rPr lang="zh-CN" altLang="en-US" dirty="0"/>
              <a:t>的缺陷</a:t>
            </a:r>
          </a:p>
        </p:txBody>
      </p:sp>
      <p:sp>
        <p:nvSpPr>
          <p:cNvPr id="2" name="灯片编号占位符 1">
            <a:extLst>
              <a:ext uri="{FF2B5EF4-FFF2-40B4-BE49-F238E27FC236}">
                <a16:creationId xmlns:a16="http://schemas.microsoft.com/office/drawing/2014/main" id="{B5B8CE7A-CF97-40E0-97B0-EF42138468BE}"/>
              </a:ext>
            </a:extLst>
          </p:cNvPr>
          <p:cNvSpPr>
            <a:spLocks noGrp="1"/>
          </p:cNvSpPr>
          <p:nvPr>
            <p:ph type="sldNum" sz="quarter" idx="12"/>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F3AB8D-7571-4B8F-B808-939CB79165E3}" type="slidenum">
              <a:rPr kumimoji="0" lang="en-US" altLang="zh-CN" sz="1200" b="0" i="0" u="none" strike="noStrike" kern="1200" cap="none" spc="0" normalizeH="0" baseline="0" noProof="0" smtClean="0">
                <a:ln>
                  <a:noFill/>
                </a:ln>
                <a:solidFill>
                  <a:srgbClr val="000000"/>
                </a:solidFill>
                <a:effectLst/>
                <a:uLnTx/>
                <a:uFillTx/>
                <a:latin typeface="Verdana" panose="020B0604030504040204" pitchFamily="34" charset="0"/>
                <a:ea typeface="宋体" panose="02010600030101010101" pitchFamily="2" charset="-122"/>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zh-CN" sz="12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graphicFrame>
        <p:nvGraphicFramePr>
          <p:cNvPr id="374821" name="Object 37"/>
          <p:cNvGraphicFramePr>
            <a:graphicFrameLocks noGrp="1" noChangeAspect="1"/>
          </p:cNvGraphicFramePr>
          <p:nvPr>
            <p:ph idx="4294967295"/>
            <p:extLst>
              <p:ext uri="{D42A27DB-BD31-4B8C-83A1-F6EECF244321}">
                <p14:modId xmlns:p14="http://schemas.microsoft.com/office/powerpoint/2010/main" val="641583873"/>
              </p:ext>
            </p:extLst>
          </p:nvPr>
        </p:nvGraphicFramePr>
        <p:xfrm>
          <a:off x="1016540" y="3055937"/>
          <a:ext cx="2989263" cy="1984375"/>
        </p:xfrm>
        <a:graphic>
          <a:graphicData uri="http://schemas.openxmlformats.org/presentationml/2006/ole">
            <mc:AlternateContent xmlns:mc="http://schemas.openxmlformats.org/markup-compatibility/2006">
              <mc:Choice xmlns:v="urn:schemas-microsoft-com:vml" Requires="v">
                <p:oleObj spid="_x0000_s59436" name="图片" r:id="rId4" imgW="1402324" imgH="930461" progId="Word.Picture.8">
                  <p:embed/>
                </p:oleObj>
              </mc:Choice>
              <mc:Fallback>
                <p:oleObj name="图片" r:id="rId4" imgW="1402324" imgH="930461" progId="Word.Picture.8">
                  <p:embed/>
                  <p:pic>
                    <p:nvPicPr>
                      <p:cNvPr id="374821" name="Object 37"/>
                      <p:cNvPicPr>
                        <a:picLocks noChangeAspect="1" noChangeArrowheads="1"/>
                      </p:cNvPicPr>
                      <p:nvPr/>
                    </p:nvPicPr>
                    <p:blipFill>
                      <a:blip r:embed="rId5">
                        <a:extLst>
                          <a:ext uri="{28A0092B-C50C-407E-A947-70E740481C1C}">
                            <a14:useLocalDpi xmlns:a14="http://schemas.microsoft.com/office/drawing/2010/main" val="0"/>
                          </a:ext>
                        </a:extLst>
                      </a:blip>
                      <a:srcRect t="-1340"/>
                      <a:stretch>
                        <a:fillRect/>
                      </a:stretch>
                    </p:blipFill>
                    <p:spPr bwMode="auto">
                      <a:xfrm>
                        <a:off x="1016540" y="3055937"/>
                        <a:ext cx="2989263" cy="1984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74823" name="Text Box 39"/>
          <p:cNvSpPr txBox="1">
            <a:spLocks noChangeArrowheads="1"/>
          </p:cNvSpPr>
          <p:nvPr/>
        </p:nvSpPr>
        <p:spPr bwMode="auto">
          <a:xfrm>
            <a:off x="446088" y="1513394"/>
            <a:ext cx="784860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CC0000"/>
                </a:solidFill>
                <a:effectLst/>
                <a:uLnTx/>
                <a:uFillTx/>
                <a:latin typeface="+mn-ea"/>
                <a:cs typeface="+mn-cs"/>
              </a:rPr>
              <a:t>互斥开关无法做到标配</a:t>
            </a:r>
            <a:endParaRPr kumimoji="0" lang="en-US" altLang="zh-CN" sz="2400" b="1" i="0" u="none" strike="noStrike" kern="1200" cap="none" spc="0" normalizeH="0" baseline="0" noProof="0" dirty="0">
              <a:ln>
                <a:noFill/>
              </a:ln>
              <a:solidFill>
                <a:srgbClr val="CC0000"/>
              </a:solidFill>
              <a:effectLst/>
              <a:uLnTx/>
              <a:uFillTx/>
              <a:latin typeface="+mn-ea"/>
              <a:cs typeface="+mn-cs"/>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CC0000"/>
                </a:solidFill>
                <a:effectLst/>
                <a:uLnTx/>
                <a:uFillTx/>
                <a:latin typeface="+mn-ea"/>
                <a:cs typeface="+mn-cs"/>
              </a:rPr>
              <a:t>若有</a:t>
            </a:r>
            <a:r>
              <a:rPr kumimoji="0" lang="en-US" altLang="zh-CN" sz="2400" b="1" i="0" u="none" strike="noStrike" kern="1200" cap="none" spc="0" normalizeH="0" baseline="0" noProof="0" dirty="0">
                <a:ln>
                  <a:noFill/>
                </a:ln>
                <a:solidFill>
                  <a:srgbClr val="CC0000"/>
                </a:solidFill>
                <a:effectLst/>
                <a:uLnTx/>
                <a:uFillTx/>
                <a:latin typeface="+mn-ea"/>
                <a:cs typeface="+mn-cs"/>
              </a:rPr>
              <a:t>2</a:t>
            </a:r>
            <a:r>
              <a:rPr kumimoji="0" lang="zh-CN" altLang="en-US" sz="2400" b="1" i="0" u="none" strike="noStrike" kern="1200" cap="none" spc="0" normalizeH="0" baseline="0" noProof="0" dirty="0">
                <a:ln>
                  <a:noFill/>
                </a:ln>
                <a:solidFill>
                  <a:srgbClr val="CC0000"/>
                </a:solidFill>
                <a:effectLst/>
                <a:uLnTx/>
                <a:uFillTx/>
                <a:latin typeface="+mn-ea"/>
                <a:cs typeface="+mn-cs"/>
              </a:rPr>
              <a:t>个以上的输入为有效信号？</a:t>
            </a:r>
          </a:p>
        </p:txBody>
      </p:sp>
    </p:spTree>
    <p:custDataLst>
      <p:tags r:id="rId2"/>
    </p:custDataLst>
    <p:extLst>
      <p:ext uri="{BB962C8B-B14F-4D97-AF65-F5344CB8AC3E}">
        <p14:creationId xmlns:p14="http://schemas.microsoft.com/office/powerpoint/2010/main" val="37699893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4800"/>
                                        </p:tgtEl>
                                        <p:attrNameLst>
                                          <p:attrName>style.visibility</p:attrName>
                                        </p:attrNameLst>
                                      </p:cBhvr>
                                      <p:to>
                                        <p:strVal val="visible"/>
                                      </p:to>
                                    </p:set>
                                    <p:animEffect transition="in" filter="strips(downRight)">
                                      <p:cBhvr>
                                        <p:cTn id="7" dur="500"/>
                                        <p:tgtEl>
                                          <p:spTgt spid="37480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4801"/>
                                        </p:tgtEl>
                                        <p:attrNameLst>
                                          <p:attrName>style.visibility</p:attrName>
                                        </p:attrNameLst>
                                      </p:cBhvr>
                                      <p:to>
                                        <p:strVal val="visible"/>
                                      </p:to>
                                    </p:set>
                                    <p:animEffect transition="in" filter="strips(downRight)">
                                      <p:cBhvr>
                                        <p:cTn id="12" dur="500"/>
                                        <p:tgtEl>
                                          <p:spTgt spid="37480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74805"/>
                                        </p:tgtEl>
                                        <p:attrNameLst>
                                          <p:attrName>style.visibility</p:attrName>
                                        </p:attrNameLst>
                                      </p:cBhvr>
                                      <p:to>
                                        <p:strVal val="visible"/>
                                      </p:to>
                                    </p:set>
                                    <p:animEffect transition="in" filter="strips(downRight)">
                                      <p:cBhvr>
                                        <p:cTn id="17" dur="500"/>
                                        <p:tgtEl>
                                          <p:spTgt spid="37480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4806"/>
                                        </p:tgtEl>
                                        <p:attrNameLst>
                                          <p:attrName>style.visibility</p:attrName>
                                        </p:attrNameLst>
                                      </p:cBhvr>
                                      <p:to>
                                        <p:strVal val="visible"/>
                                      </p:to>
                                    </p:set>
                                    <p:animEffect transition="in" filter="strips(downRight)">
                                      <p:cBhvr>
                                        <p:cTn id="22" dur="500"/>
                                        <p:tgtEl>
                                          <p:spTgt spid="37480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74802"/>
                                        </p:tgtEl>
                                        <p:attrNameLst>
                                          <p:attrName>style.visibility</p:attrName>
                                        </p:attrNameLst>
                                      </p:cBhvr>
                                      <p:to>
                                        <p:strVal val="visible"/>
                                      </p:to>
                                    </p:set>
                                    <p:animEffect transition="in" filter="strips(downRight)">
                                      <p:cBhvr>
                                        <p:cTn id="27" dur="500"/>
                                        <p:tgtEl>
                                          <p:spTgt spid="3748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74803"/>
                                        </p:tgtEl>
                                        <p:attrNameLst>
                                          <p:attrName>style.visibility</p:attrName>
                                        </p:attrNameLst>
                                      </p:cBhvr>
                                      <p:to>
                                        <p:strVal val="visible"/>
                                      </p:to>
                                    </p:set>
                                    <p:animEffect transition="in" filter="strips(downRight)">
                                      <p:cBhvr>
                                        <p:cTn id="32" dur="500"/>
                                        <p:tgtEl>
                                          <p:spTgt spid="3748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800" grpId="0" autoUpdateAnimBg="0"/>
      <p:bldP spid="374801" grpId="0" autoUpdateAnimBg="0"/>
      <p:bldP spid="374802" grpId="0" autoUpdateAnimBg="0"/>
      <p:bldP spid="374803" grpId="0" autoUpdateAnimBg="0"/>
      <p:bldP spid="374805" grpId="0" autoUpdateAnimBg="0"/>
      <p:bldP spid="374806"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45" name="Rectangle 37"/>
          <p:cNvSpPr>
            <a:spLocks noChangeArrowheads="1"/>
          </p:cNvSpPr>
          <p:nvPr/>
        </p:nvSpPr>
        <p:spPr bwMode="auto">
          <a:xfrm>
            <a:off x="827088" y="981075"/>
            <a:ext cx="3887787"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2100" b="1" i="0" u="none" strike="noStrike" kern="1200" cap="none" spc="0" normalizeH="0" baseline="0" noProof="0" dirty="0">
              <a:ln>
                <a:noFill/>
              </a:ln>
              <a:solidFill>
                <a:srgbClr val="003366"/>
              </a:solidFill>
              <a:effectLst/>
              <a:uLnTx/>
              <a:uFillTx/>
              <a:latin typeface="楷体_GB2312" pitchFamily="49" charset="-122"/>
              <a:ea typeface="楷体_GB2312" pitchFamily="49" charset="-122"/>
              <a:cs typeface="+mn-cs"/>
            </a:endParaRPr>
          </a:p>
        </p:txBody>
      </p:sp>
      <p:sp>
        <p:nvSpPr>
          <p:cNvPr id="375846" name="Rectangle 38"/>
          <p:cNvSpPr>
            <a:spLocks noChangeArrowheads="1"/>
          </p:cNvSpPr>
          <p:nvPr/>
        </p:nvSpPr>
        <p:spPr bwMode="auto">
          <a:xfrm>
            <a:off x="657225" y="1922463"/>
            <a:ext cx="37480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3366"/>
                </a:solidFill>
                <a:effectLst/>
                <a:uLnTx/>
                <a:uFillTx/>
                <a:latin typeface="方正姚体" panose="02010601030101010101" pitchFamily="2" charset="-122"/>
                <a:ea typeface="方正姚体" panose="02010601030101010101" pitchFamily="2" charset="-122"/>
              </a:rPr>
              <a:t>优先编码器的提出：</a:t>
            </a:r>
          </a:p>
        </p:txBody>
      </p:sp>
      <p:sp>
        <p:nvSpPr>
          <p:cNvPr id="375847" name="Rectangle 39"/>
          <p:cNvSpPr>
            <a:spLocks noChangeArrowheads="1"/>
          </p:cNvSpPr>
          <p:nvPr/>
        </p:nvSpPr>
        <p:spPr bwMode="auto">
          <a:xfrm>
            <a:off x="476250" y="2590890"/>
            <a:ext cx="3465513" cy="12618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 </a:t>
            </a:r>
            <a:r>
              <a:rPr kumimoji="0" lang="zh-CN" altLang="en-US" sz="24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实际应用中，经常有两个或更多输入编码信号同时有效。</a:t>
            </a:r>
          </a:p>
        </p:txBody>
      </p:sp>
      <p:sp>
        <p:nvSpPr>
          <p:cNvPr id="375848" name="Rectangle 40"/>
          <p:cNvSpPr>
            <a:spLocks noChangeArrowheads="1"/>
          </p:cNvSpPr>
          <p:nvPr/>
        </p:nvSpPr>
        <p:spPr bwMode="auto">
          <a:xfrm>
            <a:off x="468313" y="4000927"/>
            <a:ext cx="825182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  </a:t>
            </a:r>
            <a:r>
              <a:rPr kumimoji="0" lang="zh-CN" altLang="en-US" sz="24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必须根据轻重缓急，规定好这些外设允许操作的先后次  序，即优先级别。</a:t>
            </a:r>
          </a:p>
        </p:txBody>
      </p:sp>
      <p:sp>
        <p:nvSpPr>
          <p:cNvPr id="375849" name="Rectangle 41"/>
          <p:cNvSpPr>
            <a:spLocks noChangeArrowheads="1"/>
          </p:cNvSpPr>
          <p:nvPr/>
        </p:nvSpPr>
        <p:spPr bwMode="auto">
          <a:xfrm>
            <a:off x="468313" y="4941888"/>
            <a:ext cx="83820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  </a:t>
            </a:r>
            <a:r>
              <a:rPr kumimoji="0" lang="zh-CN" altLang="en-US" sz="2400" b="1" i="0" u="none" strike="noStrike" kern="1200" cap="none" spc="0" normalizeH="0" baseline="0" noProof="0">
                <a:ln>
                  <a:noFill/>
                </a:ln>
                <a:solidFill>
                  <a:srgbClr val="003366"/>
                </a:solidFill>
                <a:effectLst/>
                <a:uLnTx/>
                <a:uFillTx/>
                <a:latin typeface="方正姚体" panose="02010601030101010101" pitchFamily="2" charset="-122"/>
                <a:ea typeface="方正姚体" panose="02010601030101010101" pitchFamily="2" charset="-122"/>
              </a:rPr>
              <a:t>识别多个编码请求信号的优先级别，并进行相应编码的逻辑部件称为优先编码器。</a:t>
            </a:r>
          </a:p>
        </p:txBody>
      </p:sp>
      <p:grpSp>
        <p:nvGrpSpPr>
          <p:cNvPr id="375850" name="Group 42"/>
          <p:cNvGrpSpPr>
            <a:grpSpLocks/>
          </p:cNvGrpSpPr>
          <p:nvPr/>
        </p:nvGrpSpPr>
        <p:grpSpPr bwMode="auto">
          <a:xfrm>
            <a:off x="4572000" y="1906588"/>
            <a:ext cx="3995738" cy="1905000"/>
            <a:chOff x="363" y="1525"/>
            <a:chExt cx="2517" cy="1201"/>
          </a:xfrm>
        </p:grpSpPr>
        <p:sp>
          <p:nvSpPr>
            <p:cNvPr id="375851" name="cddrive"/>
            <p:cNvSpPr>
              <a:spLocks noEditPoints="1" noChangeArrowheads="1"/>
            </p:cNvSpPr>
            <p:nvPr/>
          </p:nvSpPr>
          <p:spPr bwMode="auto">
            <a:xfrm>
              <a:off x="1383" y="1525"/>
              <a:ext cx="635" cy="431"/>
            </a:xfrm>
            <a:custGeom>
              <a:avLst/>
              <a:gdLst>
                <a:gd name="T0" fmla="*/ 10800 w 21600"/>
                <a:gd name="T1" fmla="*/ 0 h 21600"/>
                <a:gd name="T2" fmla="*/ 21600 w 21600"/>
                <a:gd name="T3" fmla="*/ 10800 h 21600"/>
                <a:gd name="T4" fmla="*/ 10800 w 21600"/>
                <a:gd name="T5" fmla="*/ 21600 h 21600"/>
                <a:gd name="T6" fmla="*/ 0 w 21600"/>
                <a:gd name="T7" fmla="*/ 10800 h 21600"/>
                <a:gd name="T8" fmla="*/ 686 w 21600"/>
                <a:gd name="T9" fmla="*/ 23059 h 21600"/>
                <a:gd name="T10" fmla="*/ 21005 w 21600"/>
                <a:gd name="T11" fmla="*/ 30503 h 21600"/>
              </a:gdLst>
              <a:ahLst/>
              <a:cxnLst>
                <a:cxn ang="0">
                  <a:pos x="T0" y="T1"/>
                </a:cxn>
                <a:cxn ang="0">
                  <a:pos x="T2" y="T3"/>
                </a:cxn>
                <a:cxn ang="0">
                  <a:pos x="T4" y="T5"/>
                </a:cxn>
                <a:cxn ang="0">
                  <a:pos x="T6" y="T7"/>
                </a:cxn>
              </a:cxnLst>
              <a:rect l="T8" t="T9" r="T10" b="T11"/>
              <a:pathLst>
                <a:path w="21600" h="21600" extrusionOk="0">
                  <a:moveTo>
                    <a:pt x="2563" y="12259"/>
                  </a:moveTo>
                  <a:lnTo>
                    <a:pt x="2563" y="12843"/>
                  </a:lnTo>
                  <a:lnTo>
                    <a:pt x="2746" y="13427"/>
                  </a:lnTo>
                  <a:lnTo>
                    <a:pt x="2929" y="14303"/>
                  </a:lnTo>
                  <a:lnTo>
                    <a:pt x="3112" y="14886"/>
                  </a:lnTo>
                  <a:lnTo>
                    <a:pt x="3478" y="15470"/>
                  </a:lnTo>
                  <a:lnTo>
                    <a:pt x="3844" y="16054"/>
                  </a:lnTo>
                  <a:lnTo>
                    <a:pt x="4393" y="16638"/>
                  </a:lnTo>
                  <a:lnTo>
                    <a:pt x="4942" y="17222"/>
                  </a:lnTo>
                  <a:lnTo>
                    <a:pt x="5492" y="17514"/>
                  </a:lnTo>
                  <a:lnTo>
                    <a:pt x="6224" y="18097"/>
                  </a:lnTo>
                  <a:lnTo>
                    <a:pt x="6773" y="18389"/>
                  </a:lnTo>
                  <a:lnTo>
                    <a:pt x="7505" y="18681"/>
                  </a:lnTo>
                  <a:lnTo>
                    <a:pt x="8237" y="18973"/>
                  </a:lnTo>
                  <a:lnTo>
                    <a:pt x="9153" y="18973"/>
                  </a:lnTo>
                  <a:lnTo>
                    <a:pt x="9885" y="19265"/>
                  </a:lnTo>
                  <a:lnTo>
                    <a:pt x="10800" y="19265"/>
                  </a:lnTo>
                  <a:lnTo>
                    <a:pt x="11532" y="19265"/>
                  </a:lnTo>
                  <a:lnTo>
                    <a:pt x="12447" y="18973"/>
                  </a:lnTo>
                  <a:lnTo>
                    <a:pt x="13180" y="18973"/>
                  </a:lnTo>
                  <a:lnTo>
                    <a:pt x="13912" y="18681"/>
                  </a:lnTo>
                  <a:lnTo>
                    <a:pt x="14644" y="18389"/>
                  </a:lnTo>
                  <a:lnTo>
                    <a:pt x="15376" y="18097"/>
                  </a:lnTo>
                  <a:lnTo>
                    <a:pt x="16108" y="17514"/>
                  </a:lnTo>
                  <a:lnTo>
                    <a:pt x="16658" y="17222"/>
                  </a:lnTo>
                  <a:lnTo>
                    <a:pt x="17207" y="16638"/>
                  </a:lnTo>
                  <a:lnTo>
                    <a:pt x="17573" y="16054"/>
                  </a:lnTo>
                  <a:lnTo>
                    <a:pt x="18122" y="15470"/>
                  </a:lnTo>
                  <a:lnTo>
                    <a:pt x="18305" y="14886"/>
                  </a:lnTo>
                  <a:lnTo>
                    <a:pt x="18671" y="14303"/>
                  </a:lnTo>
                  <a:lnTo>
                    <a:pt x="18854" y="13427"/>
                  </a:lnTo>
                  <a:lnTo>
                    <a:pt x="19037" y="12843"/>
                  </a:lnTo>
                  <a:lnTo>
                    <a:pt x="19037" y="12259"/>
                  </a:lnTo>
                  <a:lnTo>
                    <a:pt x="2563" y="12259"/>
                  </a:lnTo>
                  <a:close/>
                </a:path>
                <a:path w="21600" h="21600" extrusionOk="0">
                  <a:moveTo>
                    <a:pt x="2563" y="12259"/>
                  </a:moveTo>
                  <a:lnTo>
                    <a:pt x="9153" y="12259"/>
                  </a:lnTo>
                  <a:lnTo>
                    <a:pt x="9153" y="12551"/>
                  </a:lnTo>
                  <a:lnTo>
                    <a:pt x="9336" y="12843"/>
                  </a:lnTo>
                  <a:lnTo>
                    <a:pt x="9519" y="13135"/>
                  </a:lnTo>
                  <a:lnTo>
                    <a:pt x="9702" y="13135"/>
                  </a:lnTo>
                  <a:lnTo>
                    <a:pt x="9885" y="13427"/>
                  </a:lnTo>
                  <a:lnTo>
                    <a:pt x="10068" y="13719"/>
                  </a:lnTo>
                  <a:lnTo>
                    <a:pt x="10434" y="13719"/>
                  </a:lnTo>
                  <a:lnTo>
                    <a:pt x="10800" y="13719"/>
                  </a:lnTo>
                  <a:lnTo>
                    <a:pt x="10983" y="13719"/>
                  </a:lnTo>
                  <a:lnTo>
                    <a:pt x="11349" y="13719"/>
                  </a:lnTo>
                  <a:lnTo>
                    <a:pt x="11715" y="13427"/>
                  </a:lnTo>
                  <a:lnTo>
                    <a:pt x="11898" y="13135"/>
                  </a:lnTo>
                  <a:lnTo>
                    <a:pt x="12081" y="13135"/>
                  </a:lnTo>
                  <a:lnTo>
                    <a:pt x="12264" y="12843"/>
                  </a:lnTo>
                  <a:lnTo>
                    <a:pt x="12264" y="12551"/>
                  </a:lnTo>
                  <a:lnTo>
                    <a:pt x="12264" y="12259"/>
                  </a:lnTo>
                  <a:lnTo>
                    <a:pt x="9153" y="12259"/>
                  </a:lnTo>
                  <a:close/>
                </a:path>
                <a:path w="21600" h="21600" extrusionOk="0">
                  <a:moveTo>
                    <a:pt x="21600" y="7589"/>
                  </a:moveTo>
                  <a:lnTo>
                    <a:pt x="17756" y="0"/>
                  </a:lnTo>
                  <a:lnTo>
                    <a:pt x="10800" y="0"/>
                  </a:lnTo>
                  <a:lnTo>
                    <a:pt x="3844" y="0"/>
                  </a:lnTo>
                  <a:lnTo>
                    <a:pt x="0" y="7589"/>
                  </a:lnTo>
                  <a:lnTo>
                    <a:pt x="0" y="10800"/>
                  </a:lnTo>
                  <a:lnTo>
                    <a:pt x="0" y="18097"/>
                  </a:lnTo>
                  <a:lnTo>
                    <a:pt x="1464" y="18097"/>
                  </a:lnTo>
                  <a:lnTo>
                    <a:pt x="1464" y="21600"/>
                  </a:lnTo>
                  <a:lnTo>
                    <a:pt x="10800" y="21600"/>
                  </a:lnTo>
                  <a:lnTo>
                    <a:pt x="19953" y="21600"/>
                  </a:lnTo>
                  <a:lnTo>
                    <a:pt x="19953" y="18097"/>
                  </a:lnTo>
                  <a:lnTo>
                    <a:pt x="21600" y="18097"/>
                  </a:lnTo>
                  <a:lnTo>
                    <a:pt x="21600" y="11092"/>
                  </a:lnTo>
                  <a:lnTo>
                    <a:pt x="21600" y="7589"/>
                  </a:lnTo>
                </a:path>
                <a:path w="21600" h="21600" extrusionOk="0">
                  <a:moveTo>
                    <a:pt x="1647" y="18097"/>
                  </a:moveTo>
                  <a:lnTo>
                    <a:pt x="6407" y="18097"/>
                  </a:lnTo>
                  <a:moveTo>
                    <a:pt x="19953" y="18097"/>
                  </a:moveTo>
                  <a:lnTo>
                    <a:pt x="15010" y="18097"/>
                  </a:lnTo>
                  <a:moveTo>
                    <a:pt x="0" y="7589"/>
                  </a:moveTo>
                  <a:lnTo>
                    <a:pt x="21417" y="7589"/>
                  </a:lnTo>
                  <a:lnTo>
                    <a:pt x="21600" y="7589"/>
                  </a:lnTo>
                </a:path>
              </a:pathLst>
            </a:custGeom>
            <a:solidFill>
              <a:srgbClr val="FF99CC"/>
            </a:solidFill>
            <a:ln w="952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5852" name="printer2"/>
            <p:cNvSpPr>
              <a:spLocks noEditPoints="1" noChangeArrowheads="1"/>
            </p:cNvSpPr>
            <p:nvPr/>
          </p:nvSpPr>
          <p:spPr bwMode="auto">
            <a:xfrm>
              <a:off x="363" y="1865"/>
              <a:ext cx="839" cy="476"/>
            </a:xfrm>
            <a:custGeom>
              <a:avLst/>
              <a:gdLst>
                <a:gd name="T0" fmla="*/ 10673 w 21600"/>
                <a:gd name="T1" fmla="*/ 0 h 21600"/>
                <a:gd name="T2" fmla="*/ 19186 w 21600"/>
                <a:gd name="T3" fmla="*/ 0 h 21600"/>
                <a:gd name="T4" fmla="*/ 21600 w 21600"/>
                <a:gd name="T5" fmla="*/ 4703 h 21600"/>
                <a:gd name="T6" fmla="*/ 21600 w 21600"/>
                <a:gd name="T7" fmla="*/ 10800 h 21600"/>
                <a:gd name="T8" fmla="*/ 21600 w 21600"/>
                <a:gd name="T9" fmla="*/ 16548 h 21600"/>
                <a:gd name="T10" fmla="*/ 18042 w 21600"/>
                <a:gd name="T11" fmla="*/ 21600 h 21600"/>
                <a:gd name="T12" fmla="*/ 10673 w 21600"/>
                <a:gd name="T13" fmla="*/ 21600 h 21600"/>
                <a:gd name="T14" fmla="*/ 3176 w 21600"/>
                <a:gd name="T15" fmla="*/ 21600 h 21600"/>
                <a:gd name="T16" fmla="*/ 0 w 21600"/>
                <a:gd name="T17" fmla="*/ 16548 h 21600"/>
                <a:gd name="T18" fmla="*/ 0 w 21600"/>
                <a:gd name="T19" fmla="*/ 10800 h 21600"/>
                <a:gd name="T20" fmla="*/ 0 w 21600"/>
                <a:gd name="T21" fmla="*/ 4703 h 21600"/>
                <a:gd name="T22" fmla="*/ 2414 w 21600"/>
                <a:gd name="T23" fmla="*/ 0 h 21600"/>
                <a:gd name="T24" fmla="*/ 1397 w 21600"/>
                <a:gd name="T25" fmla="*/ 23298 h 21600"/>
                <a:gd name="T26" fmla="*/ 20266 w 21600"/>
                <a:gd name="T27" fmla="*/ 31137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10673" y="0"/>
                  </a:moveTo>
                  <a:lnTo>
                    <a:pt x="19186" y="0"/>
                  </a:lnTo>
                  <a:lnTo>
                    <a:pt x="21600" y="4703"/>
                  </a:lnTo>
                  <a:lnTo>
                    <a:pt x="21600" y="10800"/>
                  </a:lnTo>
                  <a:lnTo>
                    <a:pt x="21600" y="16548"/>
                  </a:lnTo>
                  <a:lnTo>
                    <a:pt x="18042" y="16548"/>
                  </a:lnTo>
                  <a:lnTo>
                    <a:pt x="18042" y="21600"/>
                  </a:lnTo>
                  <a:lnTo>
                    <a:pt x="10673" y="21600"/>
                  </a:lnTo>
                  <a:lnTo>
                    <a:pt x="3176" y="21600"/>
                  </a:lnTo>
                  <a:lnTo>
                    <a:pt x="3176" y="16548"/>
                  </a:lnTo>
                  <a:lnTo>
                    <a:pt x="0" y="16548"/>
                  </a:lnTo>
                  <a:lnTo>
                    <a:pt x="0" y="10800"/>
                  </a:lnTo>
                  <a:lnTo>
                    <a:pt x="0" y="4703"/>
                  </a:lnTo>
                  <a:lnTo>
                    <a:pt x="2414" y="0"/>
                  </a:lnTo>
                  <a:lnTo>
                    <a:pt x="10673" y="0"/>
                  </a:lnTo>
                  <a:close/>
                </a:path>
                <a:path w="21600" h="21600" extrusionOk="0">
                  <a:moveTo>
                    <a:pt x="0" y="4703"/>
                  </a:moveTo>
                  <a:lnTo>
                    <a:pt x="3558" y="4703"/>
                  </a:lnTo>
                  <a:lnTo>
                    <a:pt x="17026" y="4703"/>
                  </a:lnTo>
                  <a:lnTo>
                    <a:pt x="21600" y="4703"/>
                  </a:lnTo>
                  <a:lnTo>
                    <a:pt x="0" y="4703"/>
                  </a:lnTo>
                  <a:moveTo>
                    <a:pt x="16518" y="4703"/>
                  </a:moveTo>
                  <a:lnTo>
                    <a:pt x="16518" y="10452"/>
                  </a:lnTo>
                  <a:lnTo>
                    <a:pt x="0" y="10452"/>
                  </a:lnTo>
                  <a:moveTo>
                    <a:pt x="4320" y="16548"/>
                  </a:moveTo>
                  <a:lnTo>
                    <a:pt x="4320" y="17419"/>
                  </a:lnTo>
                  <a:lnTo>
                    <a:pt x="4320" y="20555"/>
                  </a:lnTo>
                  <a:lnTo>
                    <a:pt x="4320" y="21600"/>
                  </a:lnTo>
                  <a:lnTo>
                    <a:pt x="4320" y="16548"/>
                  </a:lnTo>
                  <a:moveTo>
                    <a:pt x="16899" y="16548"/>
                  </a:moveTo>
                  <a:lnTo>
                    <a:pt x="16899" y="17419"/>
                  </a:lnTo>
                  <a:lnTo>
                    <a:pt x="16899" y="20555"/>
                  </a:lnTo>
                  <a:lnTo>
                    <a:pt x="16899" y="21600"/>
                  </a:lnTo>
                  <a:lnTo>
                    <a:pt x="16899" y="16548"/>
                  </a:lnTo>
                  <a:moveTo>
                    <a:pt x="15247" y="14981"/>
                  </a:moveTo>
                  <a:lnTo>
                    <a:pt x="15247" y="10452"/>
                  </a:lnTo>
                  <a:lnTo>
                    <a:pt x="16899" y="16548"/>
                  </a:lnTo>
                  <a:lnTo>
                    <a:pt x="18042" y="16548"/>
                  </a:lnTo>
                  <a:lnTo>
                    <a:pt x="16518" y="10452"/>
                  </a:lnTo>
                  <a:moveTo>
                    <a:pt x="15247" y="14981"/>
                  </a:moveTo>
                  <a:lnTo>
                    <a:pt x="15247" y="14981"/>
                  </a:lnTo>
                  <a:lnTo>
                    <a:pt x="16772" y="17942"/>
                  </a:lnTo>
                  <a:lnTo>
                    <a:pt x="4447" y="17942"/>
                  </a:lnTo>
                  <a:lnTo>
                    <a:pt x="5972" y="14981"/>
                  </a:lnTo>
                  <a:lnTo>
                    <a:pt x="5972" y="10452"/>
                  </a:lnTo>
                  <a:lnTo>
                    <a:pt x="4320" y="16548"/>
                  </a:lnTo>
                  <a:lnTo>
                    <a:pt x="3176" y="16548"/>
                  </a:lnTo>
                  <a:lnTo>
                    <a:pt x="4701" y="10452"/>
                  </a:lnTo>
                  <a:moveTo>
                    <a:pt x="20202" y="5574"/>
                  </a:moveTo>
                  <a:lnTo>
                    <a:pt x="20711" y="5574"/>
                  </a:lnTo>
                  <a:lnTo>
                    <a:pt x="20711" y="7839"/>
                  </a:lnTo>
                  <a:lnTo>
                    <a:pt x="20202" y="7839"/>
                  </a:lnTo>
                  <a:lnTo>
                    <a:pt x="20202" y="5574"/>
                  </a:lnTo>
                  <a:moveTo>
                    <a:pt x="5972" y="14981"/>
                  </a:moveTo>
                  <a:lnTo>
                    <a:pt x="7496" y="14981"/>
                  </a:lnTo>
                  <a:lnTo>
                    <a:pt x="13341" y="14981"/>
                  </a:lnTo>
                  <a:lnTo>
                    <a:pt x="15247" y="14981"/>
                  </a:lnTo>
                </a:path>
              </a:pathLst>
            </a:custGeom>
            <a:solidFill>
              <a:srgbClr val="FFFFCC"/>
            </a:solidFill>
            <a:ln w="952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5853" name="scanner1"/>
            <p:cNvSpPr>
              <a:spLocks noEditPoints="1" noChangeArrowheads="1"/>
            </p:cNvSpPr>
            <p:nvPr/>
          </p:nvSpPr>
          <p:spPr bwMode="auto">
            <a:xfrm>
              <a:off x="1270" y="2250"/>
              <a:ext cx="794" cy="476"/>
            </a:xfrm>
            <a:custGeom>
              <a:avLst/>
              <a:gdLst>
                <a:gd name="T0" fmla="*/ 21600 w 21600"/>
                <a:gd name="T1" fmla="*/ 7200 h 21600"/>
                <a:gd name="T2" fmla="*/ 21600 w 21600"/>
                <a:gd name="T3" fmla="*/ 12695 h 21600"/>
                <a:gd name="T4" fmla="*/ 13925 w 21600"/>
                <a:gd name="T5" fmla="*/ 21600 h 21600"/>
                <a:gd name="T6" fmla="*/ 0 w 21600"/>
                <a:gd name="T7" fmla="*/ 11558 h 21600"/>
                <a:gd name="T8" fmla="*/ 0 w 21600"/>
                <a:gd name="T9" fmla="*/ 6063 h 21600"/>
                <a:gd name="T10" fmla="*/ 7456 w 21600"/>
                <a:gd name="T11" fmla="*/ 0 h 21600"/>
                <a:gd name="T12" fmla="*/ 18749 w 21600"/>
                <a:gd name="T13" fmla="*/ 947 h 21600"/>
                <a:gd name="T14" fmla="*/ 1425 w 21600"/>
                <a:gd name="T15" fmla="*/ 23068 h 21600"/>
                <a:gd name="T16" fmla="*/ 20312 w 21600"/>
                <a:gd name="T17" fmla="*/ 30932 h 21600"/>
              </a:gdLst>
              <a:ahLst/>
              <a:cxnLst>
                <a:cxn ang="0">
                  <a:pos x="T0" y="T1"/>
                </a:cxn>
                <a:cxn ang="0">
                  <a:pos x="T2" y="T3"/>
                </a:cxn>
                <a:cxn ang="0">
                  <a:pos x="T4" y="T5"/>
                </a:cxn>
                <a:cxn ang="0">
                  <a:pos x="T6" y="T7"/>
                </a:cxn>
                <a:cxn ang="0">
                  <a:pos x="T8" y="T9"/>
                </a:cxn>
                <a:cxn ang="0">
                  <a:pos x="T10" y="T11"/>
                </a:cxn>
                <a:cxn ang="0">
                  <a:pos x="T12" y="T13"/>
                </a:cxn>
              </a:cxnLst>
              <a:rect l="T14" t="T15" r="T16" b="T17"/>
              <a:pathLst>
                <a:path w="21600" h="21600" extrusionOk="0">
                  <a:moveTo>
                    <a:pt x="15350" y="4547"/>
                  </a:moveTo>
                  <a:lnTo>
                    <a:pt x="21600" y="7200"/>
                  </a:lnTo>
                  <a:lnTo>
                    <a:pt x="21600" y="10800"/>
                  </a:lnTo>
                  <a:lnTo>
                    <a:pt x="21600" y="12695"/>
                  </a:lnTo>
                  <a:lnTo>
                    <a:pt x="13925" y="21600"/>
                  </a:lnTo>
                  <a:lnTo>
                    <a:pt x="10964" y="19326"/>
                  </a:lnTo>
                  <a:lnTo>
                    <a:pt x="0" y="11558"/>
                  </a:lnTo>
                  <a:lnTo>
                    <a:pt x="0" y="10800"/>
                  </a:lnTo>
                  <a:lnTo>
                    <a:pt x="0" y="6063"/>
                  </a:lnTo>
                  <a:lnTo>
                    <a:pt x="7456" y="0"/>
                  </a:lnTo>
                  <a:lnTo>
                    <a:pt x="8552" y="568"/>
                  </a:lnTo>
                  <a:lnTo>
                    <a:pt x="10964" y="568"/>
                  </a:lnTo>
                  <a:lnTo>
                    <a:pt x="18749" y="947"/>
                  </a:lnTo>
                  <a:lnTo>
                    <a:pt x="15350" y="4547"/>
                  </a:lnTo>
                  <a:close/>
                </a:path>
                <a:path w="21600" h="21600" extrusionOk="0">
                  <a:moveTo>
                    <a:pt x="15350" y="4547"/>
                  </a:moveTo>
                  <a:lnTo>
                    <a:pt x="21600" y="7200"/>
                  </a:lnTo>
                  <a:lnTo>
                    <a:pt x="13925" y="15347"/>
                  </a:lnTo>
                  <a:lnTo>
                    <a:pt x="0" y="6063"/>
                  </a:lnTo>
                  <a:moveTo>
                    <a:pt x="8552" y="568"/>
                  </a:moveTo>
                  <a:lnTo>
                    <a:pt x="2083" y="6063"/>
                  </a:lnTo>
                  <a:lnTo>
                    <a:pt x="11951" y="7579"/>
                  </a:lnTo>
                  <a:lnTo>
                    <a:pt x="15350" y="4547"/>
                  </a:lnTo>
                  <a:moveTo>
                    <a:pt x="14254" y="5684"/>
                  </a:moveTo>
                  <a:lnTo>
                    <a:pt x="19078" y="7768"/>
                  </a:lnTo>
                  <a:lnTo>
                    <a:pt x="13815" y="13074"/>
                  </a:lnTo>
                  <a:lnTo>
                    <a:pt x="2083" y="6063"/>
                  </a:lnTo>
                  <a:moveTo>
                    <a:pt x="13925" y="21600"/>
                  </a:moveTo>
                  <a:lnTo>
                    <a:pt x="13925" y="20463"/>
                  </a:lnTo>
                  <a:lnTo>
                    <a:pt x="13925" y="16674"/>
                  </a:lnTo>
                  <a:lnTo>
                    <a:pt x="13925" y="15347"/>
                  </a:lnTo>
                </a:path>
              </a:pathLst>
            </a:custGeom>
            <a:solidFill>
              <a:schemeClr val="accent1"/>
            </a:solidFill>
            <a:ln w="952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5854" name="tower"/>
            <p:cNvSpPr>
              <a:spLocks noEditPoints="1" noChangeArrowheads="1"/>
            </p:cNvSpPr>
            <p:nvPr/>
          </p:nvSpPr>
          <p:spPr bwMode="auto">
            <a:xfrm>
              <a:off x="2336" y="1661"/>
              <a:ext cx="544" cy="930"/>
            </a:xfrm>
            <a:custGeom>
              <a:avLst/>
              <a:gdLst>
                <a:gd name="T0" fmla="*/ 0 w 21600"/>
                <a:gd name="T1" fmla="*/ 2184 h 21600"/>
                <a:gd name="T2" fmla="*/ 6664 w 21600"/>
                <a:gd name="T3" fmla="*/ 0 h 21600"/>
                <a:gd name="T4" fmla="*/ 10800 w 21600"/>
                <a:gd name="T5" fmla="*/ 0 h 21600"/>
                <a:gd name="T6" fmla="*/ 21600 w 21600"/>
                <a:gd name="T7" fmla="*/ 0 h 21600"/>
                <a:gd name="T8" fmla="*/ 21600 w 21600"/>
                <a:gd name="T9" fmla="*/ 11649 h 21600"/>
                <a:gd name="T10" fmla="*/ 21600 w 21600"/>
                <a:gd name="T11" fmla="*/ 19416 h 21600"/>
                <a:gd name="T12" fmla="*/ 15166 w 21600"/>
                <a:gd name="T13" fmla="*/ 21600 h 21600"/>
                <a:gd name="T14" fmla="*/ 10570 w 21600"/>
                <a:gd name="T15" fmla="*/ 21600 h 21600"/>
                <a:gd name="T16" fmla="*/ 0 w 21600"/>
                <a:gd name="T17" fmla="*/ 21600 h 21600"/>
                <a:gd name="T18" fmla="*/ 0 w 21600"/>
                <a:gd name="T19" fmla="*/ 11528 h 21600"/>
                <a:gd name="T20" fmla="*/ 459 w 21600"/>
                <a:gd name="T21" fmla="*/ 22540 h 21600"/>
                <a:gd name="T22" fmla="*/ 21485 w 21600"/>
                <a:gd name="T23" fmla="*/ 27000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21600" h="21600" extrusionOk="0">
                  <a:moveTo>
                    <a:pt x="0" y="2184"/>
                  </a:moveTo>
                  <a:lnTo>
                    <a:pt x="6664" y="0"/>
                  </a:lnTo>
                  <a:lnTo>
                    <a:pt x="10800" y="0"/>
                  </a:lnTo>
                  <a:lnTo>
                    <a:pt x="21600" y="0"/>
                  </a:lnTo>
                  <a:lnTo>
                    <a:pt x="21600" y="11649"/>
                  </a:lnTo>
                  <a:lnTo>
                    <a:pt x="21600" y="19416"/>
                  </a:lnTo>
                  <a:lnTo>
                    <a:pt x="15166" y="21600"/>
                  </a:lnTo>
                  <a:lnTo>
                    <a:pt x="10570" y="21600"/>
                  </a:lnTo>
                  <a:lnTo>
                    <a:pt x="0" y="21600"/>
                  </a:lnTo>
                  <a:lnTo>
                    <a:pt x="0" y="11528"/>
                  </a:lnTo>
                  <a:lnTo>
                    <a:pt x="0" y="2184"/>
                  </a:lnTo>
                  <a:close/>
                </a:path>
                <a:path w="21600" h="21600" extrusionOk="0">
                  <a:moveTo>
                    <a:pt x="0" y="2184"/>
                  </a:moveTo>
                  <a:lnTo>
                    <a:pt x="0" y="2184"/>
                  </a:lnTo>
                  <a:lnTo>
                    <a:pt x="14706" y="2184"/>
                  </a:lnTo>
                  <a:lnTo>
                    <a:pt x="21600" y="0"/>
                  </a:lnTo>
                  <a:moveTo>
                    <a:pt x="0" y="2184"/>
                  </a:moveTo>
                  <a:lnTo>
                    <a:pt x="14706" y="2184"/>
                  </a:lnTo>
                  <a:lnTo>
                    <a:pt x="14706" y="5339"/>
                  </a:lnTo>
                  <a:lnTo>
                    <a:pt x="14706" y="17474"/>
                  </a:lnTo>
                  <a:lnTo>
                    <a:pt x="14706" y="21600"/>
                  </a:lnTo>
                  <a:moveTo>
                    <a:pt x="1149" y="3034"/>
                  </a:moveTo>
                  <a:lnTo>
                    <a:pt x="13328" y="3034"/>
                  </a:lnTo>
                  <a:lnTo>
                    <a:pt x="13328" y="3519"/>
                  </a:lnTo>
                  <a:lnTo>
                    <a:pt x="1149" y="3519"/>
                  </a:lnTo>
                  <a:lnTo>
                    <a:pt x="1149" y="3034"/>
                  </a:lnTo>
                  <a:moveTo>
                    <a:pt x="1149" y="4490"/>
                  </a:moveTo>
                  <a:lnTo>
                    <a:pt x="13328" y="4490"/>
                  </a:lnTo>
                  <a:lnTo>
                    <a:pt x="13328" y="4854"/>
                  </a:lnTo>
                  <a:lnTo>
                    <a:pt x="1149" y="4854"/>
                  </a:lnTo>
                  <a:lnTo>
                    <a:pt x="1149" y="4490"/>
                  </a:lnTo>
                  <a:moveTo>
                    <a:pt x="1149" y="5946"/>
                  </a:moveTo>
                  <a:lnTo>
                    <a:pt x="13328" y="5946"/>
                  </a:lnTo>
                  <a:lnTo>
                    <a:pt x="13328" y="6310"/>
                  </a:lnTo>
                  <a:lnTo>
                    <a:pt x="1149" y="6310"/>
                  </a:lnTo>
                  <a:lnTo>
                    <a:pt x="1149" y="5946"/>
                  </a:lnTo>
                </a:path>
              </a:pathLst>
            </a:custGeom>
            <a:solidFill>
              <a:srgbClr val="FFFFCC"/>
            </a:solidFill>
            <a:ln w="952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 name="标题 2">
            <a:extLst>
              <a:ext uri="{FF2B5EF4-FFF2-40B4-BE49-F238E27FC236}">
                <a16:creationId xmlns:a16="http://schemas.microsoft.com/office/drawing/2014/main" id="{6A162278-92C8-42AF-8AB5-A2A5F091C129}"/>
              </a:ext>
            </a:extLst>
          </p:cNvPr>
          <p:cNvSpPr>
            <a:spLocks noGrp="1"/>
          </p:cNvSpPr>
          <p:nvPr>
            <p:ph type="title"/>
          </p:nvPr>
        </p:nvSpPr>
        <p:spPr>
          <a:xfrm>
            <a:off x="685800" y="484632"/>
            <a:ext cx="7772400" cy="955620"/>
          </a:xfrm>
        </p:spPr>
        <p:txBody>
          <a:bodyPr/>
          <a:lstStyle/>
          <a:p>
            <a:r>
              <a:rPr lang="zh-CN" altLang="en-US" dirty="0"/>
              <a:t>优先编码器 </a:t>
            </a:r>
          </a:p>
        </p:txBody>
      </p:sp>
      <p:sp>
        <p:nvSpPr>
          <p:cNvPr id="2" name="灯片编号占位符 1">
            <a:extLst>
              <a:ext uri="{FF2B5EF4-FFF2-40B4-BE49-F238E27FC236}">
                <a16:creationId xmlns:a16="http://schemas.microsoft.com/office/drawing/2014/main" id="{6791F7DB-608F-4726-95A3-0D6BBB3C263A}"/>
              </a:ext>
            </a:extLst>
          </p:cNvPr>
          <p:cNvSpPr>
            <a:spLocks noGrp="1"/>
          </p:cNvSpPr>
          <p:nvPr>
            <p:ph type="sldNum" sz="quarter" idx="12"/>
          </p:nvPr>
        </p:nvSpPr>
        <p:spPr/>
        <p:txBody>
          <a:bodyPr/>
          <a:lstStyle/>
          <a:p>
            <a:fld id="{4FAB73BC-B049-4115-A692-8D63A059BFB8}" type="slidenum">
              <a:rPr lang="en-US" smtClean="0"/>
              <a:t>35</a:t>
            </a:fld>
            <a:endParaRPr lang="en-US" dirty="0"/>
          </a:p>
        </p:txBody>
      </p:sp>
    </p:spTree>
    <p:custDataLst>
      <p:tags r:id="rId1"/>
    </p:custDataLst>
    <p:extLst>
      <p:ext uri="{BB962C8B-B14F-4D97-AF65-F5344CB8AC3E}">
        <p14:creationId xmlns:p14="http://schemas.microsoft.com/office/powerpoint/2010/main" val="1529287159"/>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375846"/>
                                        </p:tgtEl>
                                        <p:attrNameLst>
                                          <p:attrName>style.visibility</p:attrName>
                                        </p:attrNameLst>
                                      </p:cBhvr>
                                      <p:to>
                                        <p:strVal val="visible"/>
                                      </p:to>
                                    </p:set>
                                    <p:animEffect transition="in" filter="slide(fromBottom)">
                                      <p:cBhvr>
                                        <p:cTn id="7" dur="500"/>
                                        <p:tgtEl>
                                          <p:spTgt spid="3758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75847"/>
                                        </p:tgtEl>
                                        <p:attrNameLst>
                                          <p:attrName>style.visibility</p:attrName>
                                        </p:attrNameLst>
                                      </p:cBhvr>
                                      <p:to>
                                        <p:strVal val="visible"/>
                                      </p:to>
                                    </p:set>
                                    <p:animEffect transition="in" filter="blinds(horizontal)">
                                      <p:cBhvr>
                                        <p:cTn id="12" dur="500"/>
                                        <p:tgtEl>
                                          <p:spTgt spid="3758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0" presetClass="entr" presetSubtype="0" fill="hold" nodeType="clickEffect">
                                  <p:stCondLst>
                                    <p:cond delay="0"/>
                                  </p:stCondLst>
                                  <p:childTnLst>
                                    <p:set>
                                      <p:cBhvr>
                                        <p:cTn id="16" dur="1" fill="hold">
                                          <p:stCondLst>
                                            <p:cond delay="0"/>
                                          </p:stCondLst>
                                        </p:cTn>
                                        <p:tgtEl>
                                          <p:spTgt spid="375850"/>
                                        </p:tgtEl>
                                        <p:attrNameLst>
                                          <p:attrName>style.visibility</p:attrName>
                                        </p:attrNameLst>
                                      </p:cBhvr>
                                      <p:to>
                                        <p:strVal val="visible"/>
                                      </p:to>
                                    </p:set>
                                    <p:animEffect transition="in" filter="wedge">
                                      <p:cBhvr>
                                        <p:cTn id="17" dur="500"/>
                                        <p:tgtEl>
                                          <p:spTgt spid="37585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75848"/>
                                        </p:tgtEl>
                                        <p:attrNameLst>
                                          <p:attrName>style.visibility</p:attrName>
                                        </p:attrNameLst>
                                      </p:cBhvr>
                                      <p:to>
                                        <p:strVal val="visible"/>
                                      </p:to>
                                    </p:set>
                                    <p:animEffect transition="in" filter="blinds(horizontal)">
                                      <p:cBhvr>
                                        <p:cTn id="22" dur="500"/>
                                        <p:tgtEl>
                                          <p:spTgt spid="37584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75849"/>
                                        </p:tgtEl>
                                        <p:attrNameLst>
                                          <p:attrName>style.visibility</p:attrName>
                                        </p:attrNameLst>
                                      </p:cBhvr>
                                      <p:to>
                                        <p:strVal val="visible"/>
                                      </p:to>
                                    </p:set>
                                    <p:animEffect transition="in" filter="blinds(horizontal)">
                                      <p:cBhvr>
                                        <p:cTn id="27" dur="500"/>
                                        <p:tgtEl>
                                          <p:spTgt spid="3758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46" grpId="0" autoUpdateAnimBg="0"/>
      <p:bldP spid="375847" grpId="0" autoUpdateAnimBg="0"/>
      <p:bldP spid="375848" grpId="0" autoUpdateAnimBg="0"/>
      <p:bldP spid="375849" grpId="0"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76" name="Rectangle 20"/>
          <p:cNvSpPr>
            <a:spLocks noChangeArrowheads="1"/>
          </p:cNvSpPr>
          <p:nvPr/>
        </p:nvSpPr>
        <p:spPr bwMode="auto">
          <a:xfrm>
            <a:off x="611188" y="333375"/>
            <a:ext cx="7129462"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3366"/>
              </a:solidFill>
              <a:effectLst/>
              <a:uLnTx/>
              <a:uFillTx/>
              <a:latin typeface="Times New Roman" panose="02020603050405020304" pitchFamily="18" charset="0"/>
              <a:ea typeface="楷体_GB2312" pitchFamily="49" charset="-122"/>
              <a:cs typeface="+mn-cs"/>
            </a:endParaRPr>
          </a:p>
        </p:txBody>
      </p:sp>
      <p:sp>
        <p:nvSpPr>
          <p:cNvPr id="377877" name="Rectangle 21"/>
          <p:cNvSpPr>
            <a:spLocks noChangeArrowheads="1"/>
          </p:cNvSpPr>
          <p:nvPr/>
        </p:nvSpPr>
        <p:spPr bwMode="auto">
          <a:xfrm>
            <a:off x="1143000" y="2634606"/>
            <a:ext cx="250581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a:t>
            </a:r>
            <a:r>
              <a:rPr kumimoji="0" lang="en-US" altLang="zh-CN" sz="2400" b="1" i="0" u="none" strike="noStrike" kern="1200" cap="none" spc="0" normalizeH="0" baseline="0" noProof="0">
                <a:ln>
                  <a:noFill/>
                </a:ln>
                <a:solidFill>
                  <a:srgbClr val="003366"/>
                </a:solidFill>
                <a:effectLst/>
                <a:uLnTx/>
                <a:uFillTx/>
                <a:latin typeface="+mn-ea"/>
                <a:cs typeface="Times New Roman" panose="02020603050405020304" pitchFamily="18" charset="0"/>
              </a:rPr>
              <a:t>1</a:t>
            </a: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）列出功能表</a:t>
            </a:r>
          </a:p>
        </p:txBody>
      </p:sp>
      <p:graphicFrame>
        <p:nvGraphicFramePr>
          <p:cNvPr id="377878" name="Group 22"/>
          <p:cNvGraphicFramePr>
            <a:graphicFrameLocks noGrp="1"/>
          </p:cNvGraphicFramePr>
          <p:nvPr/>
        </p:nvGraphicFramePr>
        <p:xfrm>
          <a:off x="1138238" y="3082925"/>
          <a:ext cx="3505200" cy="3024189"/>
        </p:xfrm>
        <a:graphic>
          <a:graphicData uri="http://schemas.openxmlformats.org/drawingml/2006/table">
            <a:tbl>
              <a:tblPr/>
              <a:tblGrid>
                <a:gridCol w="598487">
                  <a:extLst>
                    <a:ext uri="{9D8B030D-6E8A-4147-A177-3AD203B41FA5}">
                      <a16:colId xmlns:a16="http://schemas.microsoft.com/office/drawing/2014/main" val="3171524032"/>
                    </a:ext>
                  </a:extLst>
                </a:gridCol>
                <a:gridCol w="584200">
                  <a:extLst>
                    <a:ext uri="{9D8B030D-6E8A-4147-A177-3AD203B41FA5}">
                      <a16:colId xmlns:a16="http://schemas.microsoft.com/office/drawing/2014/main" val="4098293439"/>
                    </a:ext>
                  </a:extLst>
                </a:gridCol>
                <a:gridCol w="544513">
                  <a:extLst>
                    <a:ext uri="{9D8B030D-6E8A-4147-A177-3AD203B41FA5}">
                      <a16:colId xmlns:a16="http://schemas.microsoft.com/office/drawing/2014/main" val="1207932945"/>
                    </a:ext>
                  </a:extLst>
                </a:gridCol>
                <a:gridCol w="566737">
                  <a:extLst>
                    <a:ext uri="{9D8B030D-6E8A-4147-A177-3AD203B41FA5}">
                      <a16:colId xmlns:a16="http://schemas.microsoft.com/office/drawing/2014/main" val="2960421858"/>
                    </a:ext>
                  </a:extLst>
                </a:gridCol>
                <a:gridCol w="603250">
                  <a:extLst>
                    <a:ext uri="{9D8B030D-6E8A-4147-A177-3AD203B41FA5}">
                      <a16:colId xmlns:a16="http://schemas.microsoft.com/office/drawing/2014/main" val="3346313399"/>
                    </a:ext>
                  </a:extLst>
                </a:gridCol>
                <a:gridCol w="608013">
                  <a:extLst>
                    <a:ext uri="{9D8B030D-6E8A-4147-A177-3AD203B41FA5}">
                      <a16:colId xmlns:a16="http://schemas.microsoft.com/office/drawing/2014/main" val="3052334150"/>
                    </a:ext>
                  </a:extLst>
                </a:gridCol>
              </a:tblGrid>
              <a:tr h="481013">
                <a:tc gridSpan="4">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输  入</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输  出</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437611874"/>
                  </a:ext>
                </a:extLst>
              </a:tr>
              <a:tr h="4889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2200" b="1" i="0" u="none" strike="noStrike" cap="none" normalizeH="0" baseline="-3000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endPar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2200" b="1" i="0" u="none" strike="noStrike" cap="none" normalizeH="0" baseline="-3000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endPar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2200" b="1" i="0" u="none" strike="noStrike" cap="none" normalizeH="0" baseline="-3000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2</a:t>
                      </a:r>
                      <a:endPar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dirty="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2200" b="1" i="0" u="none" strike="noStrike" cap="none" normalizeH="0" baseline="-30000" dirty="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3</a:t>
                      </a:r>
                      <a:endParaRPr kumimoji="0" lang="en-US" altLang="zh-CN" sz="2200" b="1" i="0" u="none" strike="noStrike" cap="none" normalizeH="0" baseline="0" dirty="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Y</a:t>
                      </a:r>
                      <a:r>
                        <a:rPr kumimoji="0" lang="en-US" altLang="zh-CN" sz="2200" b="1" i="0" u="none" strike="noStrike" cap="none" normalizeH="0" baseline="-3000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endPar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1"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Y</a:t>
                      </a:r>
                      <a:r>
                        <a:rPr kumimoji="0" lang="en-US" altLang="zh-CN" sz="2200" b="1" i="0" u="none" strike="noStrike" cap="none" normalizeH="0" baseline="-3000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endPar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36665777"/>
                  </a:ext>
                </a:extLst>
              </a:tr>
              <a:tr h="49212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730070146"/>
                  </a:ext>
                </a:extLst>
              </a:tr>
              <a:tr h="490538">
                <a:tc>
                  <a:txBody>
                    <a:bodyPr/>
                    <a:lstStyle>
                      <a:lvl1pPr algn="l">
                        <a:spcBef>
                          <a:spcPct val="20000"/>
                        </a:spcBef>
                        <a:buClr>
                          <a:schemeClr val="accent2"/>
                        </a:buClr>
                        <a:buFont typeface="Wingdings" panose="05000000000000000000" pitchFamily="2" charset="2"/>
                        <a:tabLst>
                          <a:tab pos="266700" algn="l"/>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266700" algn="l"/>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266700" algn="l"/>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tab pos="266700" algn="l"/>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10608193"/>
                  </a:ext>
                </a:extLst>
              </a:tr>
              <a:tr h="5286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03989678"/>
                  </a:ext>
                </a:extLst>
              </a:tr>
              <a:tr h="54292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266700" algn="l"/>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266700" algn="l"/>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266700" algn="l"/>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266700" algn="l"/>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tab pos="266700" algn="l"/>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200" b="1" i="0" u="none" strike="noStrike" cap="none" normalizeH="0" baseline="0" dirty="0">
                          <a:ln>
                            <a:noFill/>
                          </a:ln>
                          <a:solidFill>
                            <a:schemeClr val="folHlink"/>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98904558"/>
                  </a:ext>
                </a:extLst>
              </a:tr>
            </a:tbl>
          </a:graphicData>
        </a:graphic>
      </p:graphicFrame>
      <p:sp>
        <p:nvSpPr>
          <p:cNvPr id="377925" name="Line 69"/>
          <p:cNvSpPr>
            <a:spLocks noChangeShapeType="1"/>
          </p:cNvSpPr>
          <p:nvPr/>
        </p:nvSpPr>
        <p:spPr bwMode="auto">
          <a:xfrm flipH="1">
            <a:off x="1417638" y="6237288"/>
            <a:ext cx="2336800" cy="0"/>
          </a:xfrm>
          <a:prstGeom prst="line">
            <a:avLst/>
          </a:prstGeom>
          <a:noFill/>
          <a:ln w="38100">
            <a:solidFill>
              <a:srgbClr val="FF0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26" name="Text Box 70"/>
          <p:cNvSpPr txBox="1">
            <a:spLocks noChangeArrowheads="1"/>
          </p:cNvSpPr>
          <p:nvPr/>
        </p:nvSpPr>
        <p:spPr bwMode="auto">
          <a:xfrm>
            <a:off x="3525838" y="6180138"/>
            <a:ext cx="719137"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高</a:t>
            </a:r>
          </a:p>
        </p:txBody>
      </p:sp>
      <p:sp>
        <p:nvSpPr>
          <p:cNvPr id="377927" name="Text Box 71"/>
          <p:cNvSpPr txBox="1">
            <a:spLocks noChangeArrowheads="1"/>
          </p:cNvSpPr>
          <p:nvPr/>
        </p:nvSpPr>
        <p:spPr bwMode="auto">
          <a:xfrm>
            <a:off x="1087438" y="6256338"/>
            <a:ext cx="657225"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低</a:t>
            </a:r>
          </a:p>
        </p:txBody>
      </p:sp>
      <p:sp>
        <p:nvSpPr>
          <p:cNvPr id="377928" name="Rectangle 72"/>
          <p:cNvSpPr>
            <a:spLocks noChangeArrowheads="1"/>
          </p:cNvSpPr>
          <p:nvPr/>
        </p:nvSpPr>
        <p:spPr bwMode="auto">
          <a:xfrm>
            <a:off x="5292725" y="2852738"/>
            <a:ext cx="34655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a:t>
            </a:r>
            <a:r>
              <a:rPr kumimoji="0" lang="en-US" altLang="zh-CN" sz="2400" b="1" i="0" u="none" strike="noStrike" kern="1200" cap="none" spc="0" normalizeH="0" baseline="0" noProof="0">
                <a:ln>
                  <a:noFill/>
                </a:ln>
                <a:solidFill>
                  <a:srgbClr val="003366"/>
                </a:solidFill>
                <a:effectLst/>
                <a:uLnTx/>
                <a:uFillTx/>
                <a:latin typeface="+mn-ea"/>
                <a:cs typeface="Times New Roman" panose="02020603050405020304" pitchFamily="18" charset="0"/>
              </a:rPr>
              <a:t>2</a:t>
            </a: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）写出逻辑表达式</a:t>
            </a:r>
          </a:p>
        </p:txBody>
      </p:sp>
      <p:sp>
        <p:nvSpPr>
          <p:cNvPr id="377929" name="Rectangle 73"/>
          <p:cNvSpPr>
            <a:spLocks noChangeArrowheads="1"/>
          </p:cNvSpPr>
          <p:nvPr/>
        </p:nvSpPr>
        <p:spPr bwMode="auto">
          <a:xfrm>
            <a:off x="5076825" y="5313363"/>
            <a:ext cx="39862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a:t>
            </a:r>
            <a:r>
              <a:rPr kumimoji="0" lang="en-US" altLang="zh-CN" sz="2400" b="1" i="0" u="none" strike="noStrike" kern="1200" cap="none" spc="0" normalizeH="0" baseline="0" noProof="0">
                <a:ln>
                  <a:noFill/>
                </a:ln>
                <a:solidFill>
                  <a:srgbClr val="003366"/>
                </a:solidFill>
                <a:effectLst/>
                <a:uLnTx/>
                <a:uFillTx/>
                <a:latin typeface="+mn-ea"/>
                <a:cs typeface="Times New Roman" panose="02020603050405020304" pitchFamily="18" charset="0"/>
              </a:rPr>
              <a:t>3</a:t>
            </a:r>
            <a:r>
              <a:rPr kumimoji="0" lang="zh-CN" altLang="en-US" sz="2400" b="1" i="0" u="none" strike="noStrike" kern="1200" cap="none" spc="0" normalizeH="0" baseline="0" noProof="0">
                <a:ln>
                  <a:noFill/>
                </a:ln>
                <a:solidFill>
                  <a:srgbClr val="003366"/>
                </a:solidFill>
                <a:effectLst/>
                <a:uLnTx/>
                <a:uFillTx/>
                <a:latin typeface="+mn-ea"/>
                <a:cs typeface="Times New Roman" panose="02020603050405020304" pitchFamily="18" charset="0"/>
              </a:rPr>
              <a:t>）画出逻辑电路（略）</a:t>
            </a:r>
          </a:p>
        </p:txBody>
      </p:sp>
      <p:sp>
        <p:nvSpPr>
          <p:cNvPr id="377930" name="Rectangle 74"/>
          <p:cNvSpPr>
            <a:spLocks noChangeArrowheads="1"/>
          </p:cNvSpPr>
          <p:nvPr/>
        </p:nvSpPr>
        <p:spPr bwMode="auto">
          <a:xfrm>
            <a:off x="755650" y="1268413"/>
            <a:ext cx="6311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3366"/>
                </a:solidFill>
                <a:effectLst/>
                <a:uLnTx/>
                <a:uFillTx/>
                <a:latin typeface="+mn-ea"/>
                <a:cs typeface="+mn-cs"/>
              </a:rPr>
              <a:t>输入编码信号高电平有效，输出为二进制代码</a:t>
            </a:r>
          </a:p>
        </p:txBody>
      </p:sp>
      <p:grpSp>
        <p:nvGrpSpPr>
          <p:cNvPr id="377931" name="Group 75"/>
          <p:cNvGrpSpPr>
            <a:grpSpLocks/>
          </p:cNvGrpSpPr>
          <p:nvPr/>
        </p:nvGrpSpPr>
        <p:grpSpPr bwMode="auto">
          <a:xfrm>
            <a:off x="755650" y="1752602"/>
            <a:ext cx="5916613" cy="461963"/>
            <a:chOff x="641" y="1056"/>
            <a:chExt cx="3727" cy="291"/>
          </a:xfrm>
        </p:grpSpPr>
        <p:sp>
          <p:nvSpPr>
            <p:cNvPr id="377932" name="Rectangle 76"/>
            <p:cNvSpPr>
              <a:spLocks noChangeArrowheads="1"/>
            </p:cNvSpPr>
            <p:nvPr/>
          </p:nvSpPr>
          <p:spPr bwMode="auto">
            <a:xfrm>
              <a:off x="641" y="1056"/>
              <a:ext cx="372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3366"/>
                  </a:solidFill>
                  <a:effectLst/>
                  <a:uLnTx/>
                  <a:uFillTx/>
                  <a:latin typeface="+mn-ea"/>
                  <a:cs typeface="+mn-cs"/>
                </a:rPr>
                <a:t>输入编码信号优先级从高到低为</a:t>
              </a:r>
            </a:p>
          </p:txBody>
        </p:sp>
        <p:sp>
          <p:nvSpPr>
            <p:cNvPr id="377933" name="Rectangle 77"/>
            <p:cNvSpPr>
              <a:spLocks noChangeArrowheads="1"/>
            </p:cNvSpPr>
            <p:nvPr/>
          </p:nvSpPr>
          <p:spPr bwMode="auto">
            <a:xfrm>
              <a:off x="3792" y="1056"/>
              <a:ext cx="2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3366"/>
                  </a:solidFill>
                  <a:effectLst/>
                  <a:uLnTx/>
                  <a:uFillTx/>
                  <a:latin typeface="+mn-ea"/>
                  <a:cs typeface="Times New Roman" panose="02020603050405020304" pitchFamily="18" charset="0"/>
                </a:rPr>
                <a:t>I</a:t>
              </a:r>
              <a:r>
                <a:rPr kumimoji="0" lang="en-US" altLang="zh-CN" sz="2400" b="1" i="0" u="none" strike="noStrike" kern="1200" cap="none" spc="0" normalizeH="0" baseline="-30000" noProof="0">
                  <a:ln>
                    <a:noFill/>
                  </a:ln>
                  <a:solidFill>
                    <a:srgbClr val="003366"/>
                  </a:solidFill>
                  <a:effectLst/>
                  <a:uLnTx/>
                  <a:uFillTx/>
                  <a:latin typeface="+mn-ea"/>
                  <a:cs typeface="Times New Roman" panose="02020603050405020304" pitchFamily="18" charset="0"/>
                </a:rPr>
                <a:t>0</a:t>
              </a:r>
            </a:p>
          </p:txBody>
        </p:sp>
        <p:sp>
          <p:nvSpPr>
            <p:cNvPr id="377934" name="Rectangle 78"/>
            <p:cNvSpPr>
              <a:spLocks noChangeArrowheads="1"/>
            </p:cNvSpPr>
            <p:nvPr/>
          </p:nvSpPr>
          <p:spPr bwMode="auto">
            <a:xfrm>
              <a:off x="3408" y="1056"/>
              <a:ext cx="236" cy="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3366"/>
                  </a:solidFill>
                  <a:effectLst/>
                  <a:uLnTx/>
                  <a:uFillTx/>
                  <a:latin typeface="+mn-ea"/>
                  <a:cs typeface="Times New Roman" panose="02020603050405020304" pitchFamily="18" charset="0"/>
                </a:rPr>
                <a:t>I</a:t>
              </a:r>
              <a:r>
                <a:rPr kumimoji="0" lang="en-US" altLang="zh-CN" sz="2400" b="1" i="0" u="none" strike="noStrike" kern="1200" cap="none" spc="0" normalizeH="0" baseline="-30000" noProof="0">
                  <a:ln>
                    <a:noFill/>
                  </a:ln>
                  <a:solidFill>
                    <a:srgbClr val="003366"/>
                  </a:solidFill>
                  <a:effectLst/>
                  <a:uLnTx/>
                  <a:uFillTx/>
                  <a:latin typeface="+mn-ea"/>
                  <a:cs typeface="Times New Roman" panose="02020603050405020304" pitchFamily="18" charset="0"/>
                </a:rPr>
                <a:t>3</a:t>
              </a:r>
            </a:p>
          </p:txBody>
        </p:sp>
        <p:sp>
          <p:nvSpPr>
            <p:cNvPr id="377935" name="Rectangle 79"/>
            <p:cNvSpPr>
              <a:spLocks noChangeArrowheads="1"/>
            </p:cNvSpPr>
            <p:nvPr/>
          </p:nvSpPr>
          <p:spPr bwMode="auto">
            <a:xfrm>
              <a:off x="3600" y="1056"/>
              <a:ext cx="2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3366"/>
                  </a:solidFill>
                  <a:effectLst/>
                  <a:uLnTx/>
                  <a:uFillTx/>
                  <a:latin typeface="+mn-ea"/>
                  <a:cs typeface="Times New Roman" panose="02020603050405020304" pitchFamily="18" charset="0"/>
                </a:rPr>
                <a:t>~</a:t>
              </a:r>
              <a:endParaRPr kumimoji="0" lang="en-US" altLang="zh-CN" sz="2400" b="1" i="0" u="none" strike="noStrike" kern="1200" cap="none" spc="0" normalizeH="0" baseline="-30000" noProof="0">
                <a:ln>
                  <a:noFill/>
                </a:ln>
                <a:solidFill>
                  <a:srgbClr val="003366"/>
                </a:solidFill>
                <a:effectLst/>
                <a:uLnTx/>
                <a:uFillTx/>
                <a:latin typeface="+mn-ea"/>
                <a:cs typeface="Times New Roman" panose="02020603050405020304" pitchFamily="18" charset="0"/>
              </a:endParaRPr>
            </a:p>
          </p:txBody>
        </p:sp>
      </p:grpSp>
      <p:sp>
        <p:nvSpPr>
          <p:cNvPr id="377936" name="Rectangle 80"/>
          <p:cNvSpPr>
            <a:spLocks noChangeArrowheads="1"/>
          </p:cNvSpPr>
          <p:nvPr/>
        </p:nvSpPr>
        <p:spPr bwMode="auto">
          <a:xfrm>
            <a:off x="755650" y="2205038"/>
            <a:ext cx="7037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3366"/>
                </a:solidFill>
                <a:effectLst/>
                <a:uLnTx/>
                <a:uFillTx/>
                <a:latin typeface="+mn-ea"/>
                <a:cs typeface="+mn-cs"/>
              </a:rPr>
              <a:t>输入为编码信号</a:t>
            </a:r>
            <a:r>
              <a:rPr kumimoji="1" lang="en-US" altLang="zh-CN" sz="2400" b="1" i="1" u="none" strike="noStrike" kern="1200" cap="none" spc="0" normalizeH="0" baseline="0" noProof="0">
                <a:ln>
                  <a:noFill/>
                </a:ln>
                <a:solidFill>
                  <a:srgbClr val="003366"/>
                </a:solidFill>
                <a:effectLst/>
                <a:uLnTx/>
                <a:uFillTx/>
                <a:latin typeface="+mn-ea"/>
                <a:cs typeface="+mn-cs"/>
              </a:rPr>
              <a:t>I</a:t>
            </a:r>
            <a:r>
              <a:rPr kumimoji="1" lang="en-US" altLang="zh-CN" sz="2400" b="1" i="0" u="none" strike="noStrike" kern="1200" cap="none" spc="0" normalizeH="0" baseline="-25000" noProof="0">
                <a:ln>
                  <a:noFill/>
                </a:ln>
                <a:solidFill>
                  <a:srgbClr val="003366"/>
                </a:solidFill>
                <a:effectLst/>
                <a:uLnTx/>
                <a:uFillTx/>
                <a:latin typeface="+mn-ea"/>
                <a:cs typeface="+mn-cs"/>
              </a:rPr>
              <a:t>3 </a:t>
            </a:r>
            <a:r>
              <a:rPr kumimoji="1" lang="en-US" altLang="zh-CN" sz="2400" b="1" i="0" u="none" strike="noStrike" kern="1200" cap="none" spc="0" normalizeH="0" baseline="0" noProof="0">
                <a:ln>
                  <a:noFill/>
                </a:ln>
                <a:solidFill>
                  <a:srgbClr val="003366"/>
                </a:solidFill>
                <a:effectLst/>
                <a:uLnTx/>
                <a:uFillTx/>
                <a:latin typeface="+mn-ea"/>
                <a:cs typeface="+mn-cs"/>
                <a:sym typeface="Symbol" panose="05050102010706020507" pitchFamily="18" charset="2"/>
              </a:rPr>
              <a:t></a:t>
            </a:r>
            <a:r>
              <a:rPr kumimoji="1" lang="en-US" altLang="zh-CN" sz="2400" b="1" i="0" u="none" strike="noStrike" kern="1200" cap="none" spc="0" normalizeH="0" baseline="-25000" noProof="0">
                <a:ln>
                  <a:noFill/>
                </a:ln>
                <a:solidFill>
                  <a:srgbClr val="003366"/>
                </a:solidFill>
                <a:effectLst/>
                <a:uLnTx/>
                <a:uFillTx/>
                <a:latin typeface="+mn-ea"/>
                <a:cs typeface="+mn-cs"/>
              </a:rPr>
              <a:t> </a:t>
            </a:r>
            <a:r>
              <a:rPr kumimoji="1" lang="en-US" altLang="zh-CN" sz="2400" b="1" i="1" u="none" strike="noStrike" kern="1200" cap="none" spc="0" normalizeH="0" baseline="0" noProof="0">
                <a:ln>
                  <a:noFill/>
                </a:ln>
                <a:solidFill>
                  <a:srgbClr val="003366"/>
                </a:solidFill>
                <a:effectLst/>
                <a:uLnTx/>
                <a:uFillTx/>
                <a:latin typeface="+mn-ea"/>
                <a:cs typeface="+mn-cs"/>
              </a:rPr>
              <a:t>I</a:t>
            </a:r>
            <a:r>
              <a:rPr kumimoji="1" lang="en-US" altLang="zh-CN" sz="2400" b="1" i="0" u="none" strike="noStrike" kern="1200" cap="none" spc="0" normalizeH="0" baseline="-25000" noProof="0">
                <a:ln>
                  <a:noFill/>
                </a:ln>
                <a:solidFill>
                  <a:srgbClr val="003366"/>
                </a:solidFill>
                <a:effectLst/>
                <a:uLnTx/>
                <a:uFillTx/>
                <a:latin typeface="+mn-ea"/>
                <a:cs typeface="+mn-cs"/>
              </a:rPr>
              <a:t>0       </a:t>
            </a:r>
            <a:r>
              <a:rPr kumimoji="1" lang="zh-CN" altLang="en-US" sz="2400" b="1" i="0" u="none" strike="noStrike" kern="1200" cap="none" spc="0" normalizeH="0" baseline="0" noProof="0">
                <a:ln>
                  <a:noFill/>
                </a:ln>
                <a:solidFill>
                  <a:srgbClr val="003366"/>
                </a:solidFill>
                <a:effectLst/>
                <a:uLnTx/>
                <a:uFillTx/>
                <a:latin typeface="+mn-ea"/>
                <a:cs typeface="+mn-cs"/>
              </a:rPr>
              <a:t>输出为</a:t>
            </a:r>
            <a:r>
              <a:rPr kumimoji="1" lang="en-US" altLang="zh-CN" sz="2400" b="1" i="1" u="none" strike="noStrike" kern="1200" cap="none" spc="0" normalizeH="0" baseline="0" noProof="0">
                <a:ln>
                  <a:noFill/>
                </a:ln>
                <a:solidFill>
                  <a:srgbClr val="003366"/>
                </a:solidFill>
                <a:effectLst/>
                <a:uLnTx/>
                <a:uFillTx/>
                <a:latin typeface="+mn-ea"/>
                <a:cs typeface="+mn-cs"/>
              </a:rPr>
              <a:t>Y</a:t>
            </a:r>
            <a:r>
              <a:rPr kumimoji="1" lang="en-US" altLang="zh-CN" sz="2400" b="1" i="0" u="none" strike="noStrike" kern="1200" cap="none" spc="0" normalizeH="0" baseline="-25000" noProof="0">
                <a:ln>
                  <a:noFill/>
                </a:ln>
                <a:solidFill>
                  <a:srgbClr val="003366"/>
                </a:solidFill>
                <a:effectLst/>
                <a:uLnTx/>
                <a:uFillTx/>
                <a:latin typeface="+mn-ea"/>
                <a:cs typeface="+mn-cs"/>
              </a:rPr>
              <a:t>1 </a:t>
            </a:r>
            <a:r>
              <a:rPr kumimoji="1" lang="en-US" altLang="zh-CN" sz="2400" b="1" i="1" u="none" strike="noStrike" kern="1200" cap="none" spc="0" normalizeH="0" baseline="0" noProof="0">
                <a:ln>
                  <a:noFill/>
                </a:ln>
                <a:solidFill>
                  <a:srgbClr val="003366"/>
                </a:solidFill>
                <a:effectLst/>
                <a:uLnTx/>
                <a:uFillTx/>
                <a:latin typeface="+mn-ea"/>
                <a:cs typeface="+mn-cs"/>
              </a:rPr>
              <a:t>Y</a:t>
            </a:r>
            <a:r>
              <a:rPr kumimoji="1" lang="en-US" altLang="zh-CN" sz="2400" b="1" i="0" u="none" strike="noStrike" kern="1200" cap="none" spc="0" normalizeH="0" baseline="-25000" noProof="0">
                <a:ln>
                  <a:noFill/>
                </a:ln>
                <a:solidFill>
                  <a:srgbClr val="003366"/>
                </a:solidFill>
                <a:effectLst/>
                <a:uLnTx/>
                <a:uFillTx/>
                <a:latin typeface="+mn-ea"/>
                <a:cs typeface="+mn-cs"/>
              </a:rPr>
              <a:t>0</a:t>
            </a:r>
          </a:p>
        </p:txBody>
      </p:sp>
      <p:grpSp>
        <p:nvGrpSpPr>
          <p:cNvPr id="377937" name="Group 81"/>
          <p:cNvGrpSpPr>
            <a:grpSpLocks noChangeAspect="1"/>
          </p:cNvGrpSpPr>
          <p:nvPr/>
        </p:nvGrpSpPr>
        <p:grpSpPr bwMode="auto">
          <a:xfrm>
            <a:off x="6003925" y="3513138"/>
            <a:ext cx="1930400" cy="595312"/>
            <a:chOff x="3433" y="2436"/>
            <a:chExt cx="1524" cy="470"/>
          </a:xfrm>
        </p:grpSpPr>
        <p:sp>
          <p:nvSpPr>
            <p:cNvPr id="377938" name="AutoShape 82"/>
            <p:cNvSpPr>
              <a:spLocks noChangeAspect="1" noChangeArrowheads="1" noTextEdit="1"/>
            </p:cNvSpPr>
            <p:nvPr/>
          </p:nvSpPr>
          <p:spPr bwMode="auto">
            <a:xfrm>
              <a:off x="3433" y="2436"/>
              <a:ext cx="1524" cy="435"/>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39" name="Line 83"/>
            <p:cNvSpPr>
              <a:spLocks noChangeShapeType="1"/>
            </p:cNvSpPr>
            <p:nvPr/>
          </p:nvSpPr>
          <p:spPr bwMode="auto">
            <a:xfrm>
              <a:off x="4216" y="2493"/>
              <a:ext cx="222"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0" name="Rectangle 84"/>
            <p:cNvSpPr>
              <a:spLocks noChangeArrowheads="1"/>
            </p:cNvSpPr>
            <p:nvPr/>
          </p:nvSpPr>
          <p:spPr bwMode="auto">
            <a:xfrm>
              <a:off x="4824" y="2667"/>
              <a:ext cx="95" cy="228"/>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3</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1" name="Rectangle 85"/>
            <p:cNvSpPr>
              <a:spLocks noChangeArrowheads="1"/>
            </p:cNvSpPr>
            <p:nvPr/>
          </p:nvSpPr>
          <p:spPr bwMode="auto">
            <a:xfrm>
              <a:off x="4345" y="2667"/>
              <a:ext cx="96" cy="228"/>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3</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2" name="Rectangle 86"/>
            <p:cNvSpPr>
              <a:spLocks noChangeArrowheads="1"/>
            </p:cNvSpPr>
            <p:nvPr/>
          </p:nvSpPr>
          <p:spPr bwMode="auto">
            <a:xfrm>
              <a:off x="4102" y="2667"/>
              <a:ext cx="96" cy="228"/>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2</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3" name="Rectangle 87"/>
            <p:cNvSpPr>
              <a:spLocks noChangeArrowheads="1"/>
            </p:cNvSpPr>
            <p:nvPr/>
          </p:nvSpPr>
          <p:spPr bwMode="auto">
            <a:xfrm>
              <a:off x="3600" y="2667"/>
              <a:ext cx="95" cy="228"/>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1</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4" name="Rectangle 88"/>
            <p:cNvSpPr>
              <a:spLocks noChangeArrowheads="1"/>
            </p:cNvSpPr>
            <p:nvPr/>
          </p:nvSpPr>
          <p:spPr bwMode="auto">
            <a:xfrm>
              <a:off x="4703" y="2509"/>
              <a:ext cx="129"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5" name="Rectangle 89"/>
            <p:cNvSpPr>
              <a:spLocks noChangeArrowheads="1"/>
            </p:cNvSpPr>
            <p:nvPr/>
          </p:nvSpPr>
          <p:spPr bwMode="auto">
            <a:xfrm>
              <a:off x="4224" y="2509"/>
              <a:ext cx="129"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6" name="Rectangle 90"/>
            <p:cNvSpPr>
              <a:spLocks noChangeArrowheads="1"/>
            </p:cNvSpPr>
            <p:nvPr/>
          </p:nvSpPr>
          <p:spPr bwMode="auto">
            <a:xfrm>
              <a:off x="3982" y="2509"/>
              <a:ext cx="129"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7" name="Rectangle 91"/>
            <p:cNvSpPr>
              <a:spLocks noChangeArrowheads="1"/>
            </p:cNvSpPr>
            <p:nvPr/>
          </p:nvSpPr>
          <p:spPr bwMode="auto">
            <a:xfrm>
              <a:off x="3452" y="2509"/>
              <a:ext cx="202"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Y</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8" name="Rectangle 92"/>
            <p:cNvSpPr>
              <a:spLocks noChangeArrowheads="1"/>
            </p:cNvSpPr>
            <p:nvPr/>
          </p:nvSpPr>
          <p:spPr bwMode="auto">
            <a:xfrm>
              <a:off x="4491" y="2479"/>
              <a:ext cx="188"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49" name="Rectangle 93"/>
            <p:cNvSpPr>
              <a:spLocks noChangeArrowheads="1"/>
            </p:cNvSpPr>
            <p:nvPr/>
          </p:nvSpPr>
          <p:spPr bwMode="auto">
            <a:xfrm>
              <a:off x="3758" y="2479"/>
              <a:ext cx="188" cy="39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grpSp>
      <p:grpSp>
        <p:nvGrpSpPr>
          <p:cNvPr id="377950" name="Group 94"/>
          <p:cNvGrpSpPr>
            <a:grpSpLocks noChangeAspect="1"/>
          </p:cNvGrpSpPr>
          <p:nvPr/>
        </p:nvGrpSpPr>
        <p:grpSpPr bwMode="auto">
          <a:xfrm>
            <a:off x="6003925" y="4376738"/>
            <a:ext cx="2290763" cy="598487"/>
            <a:chOff x="3433" y="3156"/>
            <a:chExt cx="1763" cy="460"/>
          </a:xfrm>
        </p:grpSpPr>
        <p:sp>
          <p:nvSpPr>
            <p:cNvPr id="377951" name="AutoShape 95"/>
            <p:cNvSpPr>
              <a:spLocks noChangeAspect="1" noChangeArrowheads="1" noTextEdit="1"/>
            </p:cNvSpPr>
            <p:nvPr/>
          </p:nvSpPr>
          <p:spPr bwMode="auto">
            <a:xfrm>
              <a:off x="3433" y="3156"/>
              <a:ext cx="1763" cy="435"/>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2" name="Line 96"/>
            <p:cNvSpPr>
              <a:spLocks noChangeShapeType="1"/>
            </p:cNvSpPr>
            <p:nvPr/>
          </p:nvSpPr>
          <p:spPr bwMode="auto">
            <a:xfrm>
              <a:off x="4213" y="3213"/>
              <a:ext cx="222"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3" name="Line 97"/>
            <p:cNvSpPr>
              <a:spLocks noChangeShapeType="1"/>
            </p:cNvSpPr>
            <p:nvPr/>
          </p:nvSpPr>
          <p:spPr bwMode="auto">
            <a:xfrm>
              <a:off x="4455" y="3213"/>
              <a:ext cx="222"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4" name="Rectangle 98"/>
            <p:cNvSpPr>
              <a:spLocks noChangeArrowheads="1"/>
            </p:cNvSpPr>
            <p:nvPr/>
          </p:nvSpPr>
          <p:spPr bwMode="auto">
            <a:xfrm>
              <a:off x="5063" y="3387"/>
              <a:ext cx="93" cy="22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3</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55" name="Rectangle 99"/>
            <p:cNvSpPr>
              <a:spLocks noChangeArrowheads="1"/>
            </p:cNvSpPr>
            <p:nvPr/>
          </p:nvSpPr>
          <p:spPr bwMode="auto">
            <a:xfrm>
              <a:off x="4584" y="3387"/>
              <a:ext cx="93" cy="22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3</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56" name="Rectangle 100"/>
            <p:cNvSpPr>
              <a:spLocks noChangeArrowheads="1"/>
            </p:cNvSpPr>
            <p:nvPr/>
          </p:nvSpPr>
          <p:spPr bwMode="auto">
            <a:xfrm>
              <a:off x="4342" y="3387"/>
              <a:ext cx="76" cy="22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2</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57" name="Rectangle 101"/>
            <p:cNvSpPr>
              <a:spLocks noChangeArrowheads="1"/>
            </p:cNvSpPr>
            <p:nvPr/>
          </p:nvSpPr>
          <p:spPr bwMode="auto">
            <a:xfrm>
              <a:off x="4104" y="3387"/>
              <a:ext cx="93" cy="22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1</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58" name="Rectangle 102"/>
            <p:cNvSpPr>
              <a:spLocks noChangeArrowheads="1"/>
            </p:cNvSpPr>
            <p:nvPr/>
          </p:nvSpPr>
          <p:spPr bwMode="auto">
            <a:xfrm>
              <a:off x="3606" y="3387"/>
              <a:ext cx="93" cy="22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0</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59" name="Rectangle 103"/>
            <p:cNvSpPr>
              <a:spLocks noChangeArrowheads="1"/>
            </p:cNvSpPr>
            <p:nvPr/>
          </p:nvSpPr>
          <p:spPr bwMode="auto">
            <a:xfrm>
              <a:off x="4942" y="3229"/>
              <a:ext cx="126"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0" name="Rectangle 104"/>
            <p:cNvSpPr>
              <a:spLocks noChangeArrowheads="1"/>
            </p:cNvSpPr>
            <p:nvPr/>
          </p:nvSpPr>
          <p:spPr bwMode="auto">
            <a:xfrm>
              <a:off x="4463" y="3229"/>
              <a:ext cx="126"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1" name="Rectangle 105"/>
            <p:cNvSpPr>
              <a:spLocks noChangeArrowheads="1"/>
            </p:cNvSpPr>
            <p:nvPr/>
          </p:nvSpPr>
          <p:spPr bwMode="auto">
            <a:xfrm>
              <a:off x="4221" y="3229"/>
              <a:ext cx="126"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2" name="Rectangle 106"/>
            <p:cNvSpPr>
              <a:spLocks noChangeArrowheads="1"/>
            </p:cNvSpPr>
            <p:nvPr/>
          </p:nvSpPr>
          <p:spPr bwMode="auto">
            <a:xfrm>
              <a:off x="3993" y="3229"/>
              <a:ext cx="125"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I</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3" name="Rectangle 107"/>
            <p:cNvSpPr>
              <a:spLocks noChangeArrowheads="1"/>
            </p:cNvSpPr>
            <p:nvPr/>
          </p:nvSpPr>
          <p:spPr bwMode="auto">
            <a:xfrm>
              <a:off x="3453" y="3229"/>
              <a:ext cx="196"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Y</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4" name="Rectangle 108"/>
            <p:cNvSpPr>
              <a:spLocks noChangeArrowheads="1"/>
            </p:cNvSpPr>
            <p:nvPr/>
          </p:nvSpPr>
          <p:spPr bwMode="auto">
            <a:xfrm>
              <a:off x="4731" y="3199"/>
              <a:ext cx="183"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77965" name="Rectangle 109"/>
            <p:cNvSpPr>
              <a:spLocks noChangeArrowheads="1"/>
            </p:cNvSpPr>
            <p:nvPr/>
          </p:nvSpPr>
          <p:spPr bwMode="auto">
            <a:xfrm>
              <a:off x="3769" y="3199"/>
              <a:ext cx="183" cy="38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3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t>
              </a:r>
              <a:endParaRPr kumimoji="0" lang="en-US" altLang="zh-CN" sz="18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grpSp>
      <p:sp>
        <p:nvSpPr>
          <p:cNvPr id="3" name="标题 2">
            <a:extLst>
              <a:ext uri="{FF2B5EF4-FFF2-40B4-BE49-F238E27FC236}">
                <a16:creationId xmlns:a16="http://schemas.microsoft.com/office/drawing/2014/main" id="{11F0D409-76E6-4065-8247-856556FCDA8C}"/>
              </a:ext>
            </a:extLst>
          </p:cNvPr>
          <p:cNvSpPr>
            <a:spLocks noGrp="1"/>
          </p:cNvSpPr>
          <p:nvPr>
            <p:ph type="title"/>
          </p:nvPr>
        </p:nvSpPr>
        <p:spPr>
          <a:xfrm>
            <a:off x="685800" y="484632"/>
            <a:ext cx="7772400" cy="710757"/>
          </a:xfrm>
        </p:spPr>
        <p:txBody>
          <a:bodyPr/>
          <a:lstStyle/>
          <a:p>
            <a:r>
              <a:rPr lang="zh-CN" altLang="en-US" dirty="0"/>
              <a:t>改进电路</a:t>
            </a:r>
            <a:r>
              <a:rPr lang="en-US" altLang="zh-CN" dirty="0"/>
              <a:t>2</a:t>
            </a:r>
            <a:endParaRPr lang="zh-CN" altLang="en-US" dirty="0"/>
          </a:p>
        </p:txBody>
      </p:sp>
      <p:sp>
        <p:nvSpPr>
          <p:cNvPr id="2" name="灯片编号占位符 1">
            <a:extLst>
              <a:ext uri="{FF2B5EF4-FFF2-40B4-BE49-F238E27FC236}">
                <a16:creationId xmlns:a16="http://schemas.microsoft.com/office/drawing/2014/main" id="{C0E953DA-CC2B-4913-A31F-46814BDD8AB0}"/>
              </a:ext>
            </a:extLst>
          </p:cNvPr>
          <p:cNvSpPr>
            <a:spLocks noGrp="1"/>
          </p:cNvSpPr>
          <p:nvPr>
            <p:ph type="sldNum" sz="quarter" idx="12"/>
          </p:nvPr>
        </p:nvSpPr>
        <p:spPr/>
        <p:txBody>
          <a:bodyPr/>
          <a:lstStyle/>
          <a:p>
            <a:fld id="{4FAB73BC-B049-4115-A692-8D63A059BFB8}" type="slidenum">
              <a:rPr lang="en-US" smtClean="0"/>
              <a:t>36</a:t>
            </a:fld>
            <a:endParaRPr lang="en-US" dirty="0"/>
          </a:p>
        </p:txBody>
      </p:sp>
    </p:spTree>
    <p:custDataLst>
      <p:tags r:id="rId1"/>
    </p:custDataLst>
    <p:extLst>
      <p:ext uri="{BB962C8B-B14F-4D97-AF65-F5344CB8AC3E}">
        <p14:creationId xmlns:p14="http://schemas.microsoft.com/office/powerpoint/2010/main" val="651268284"/>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nodePh="1">
                                  <p:stCondLst>
                                    <p:cond delay="0"/>
                                  </p:stCondLst>
                                  <p:endCondLst>
                                    <p:cond evt="begin" delay="0">
                                      <p:tn val="5"/>
                                    </p:cond>
                                  </p:endCondLst>
                                  <p:childTnLst>
                                    <p:set>
                                      <p:cBhvr>
                                        <p:cTn id="6" dur="1" fill="hold">
                                          <p:stCondLst>
                                            <p:cond delay="0"/>
                                          </p:stCondLst>
                                        </p:cTn>
                                        <p:tgtEl>
                                          <p:spTgt spid="377876"/>
                                        </p:tgtEl>
                                        <p:attrNameLst>
                                          <p:attrName>style.visibility</p:attrName>
                                        </p:attrNameLst>
                                      </p:cBhvr>
                                      <p:to>
                                        <p:strVal val="visible"/>
                                      </p:to>
                                    </p:set>
                                    <p:animEffect transition="in" filter="strips(downRight)">
                                      <p:cBhvr>
                                        <p:cTn id="7" dur="500"/>
                                        <p:tgtEl>
                                          <p:spTgt spid="3778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7930"/>
                                        </p:tgtEl>
                                        <p:attrNameLst>
                                          <p:attrName>style.visibility</p:attrName>
                                        </p:attrNameLst>
                                      </p:cBhvr>
                                      <p:to>
                                        <p:strVal val="visible"/>
                                      </p:to>
                                    </p:set>
                                    <p:animEffect transition="in" filter="strips(downRight)">
                                      <p:cBhvr>
                                        <p:cTn id="12" dur="500"/>
                                        <p:tgtEl>
                                          <p:spTgt spid="3779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77931"/>
                                        </p:tgtEl>
                                        <p:attrNameLst>
                                          <p:attrName>style.visibility</p:attrName>
                                        </p:attrNameLst>
                                      </p:cBhvr>
                                      <p:to>
                                        <p:strVal val="visible"/>
                                      </p:to>
                                    </p:set>
                                    <p:animEffect transition="in" filter="strips(downRight)">
                                      <p:cBhvr>
                                        <p:cTn id="17" dur="500"/>
                                        <p:tgtEl>
                                          <p:spTgt spid="3779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7936"/>
                                        </p:tgtEl>
                                        <p:attrNameLst>
                                          <p:attrName>style.visibility</p:attrName>
                                        </p:attrNameLst>
                                      </p:cBhvr>
                                      <p:to>
                                        <p:strVal val="visible"/>
                                      </p:to>
                                    </p:set>
                                    <p:animEffect transition="in" filter="strips(downRight)">
                                      <p:cBhvr>
                                        <p:cTn id="22" dur="500"/>
                                        <p:tgtEl>
                                          <p:spTgt spid="37793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77877"/>
                                        </p:tgtEl>
                                        <p:attrNameLst>
                                          <p:attrName>style.visibility</p:attrName>
                                        </p:attrNameLst>
                                      </p:cBhvr>
                                      <p:to>
                                        <p:strVal val="visible"/>
                                      </p:to>
                                    </p:set>
                                    <p:animEffect transition="in" filter="blinds(horizontal)">
                                      <p:cBhvr>
                                        <p:cTn id="27" dur="500"/>
                                        <p:tgtEl>
                                          <p:spTgt spid="377877"/>
                                        </p:tgtEl>
                                      </p:cBhvr>
                                    </p:animEffect>
                                  </p:childTnLst>
                                </p:cTn>
                              </p:par>
                            </p:childTnLst>
                          </p:cTn>
                        </p:par>
                        <p:par>
                          <p:cTn id="28" fill="hold" nodeType="afterGroup">
                            <p:stCondLst>
                              <p:cond delay="500"/>
                            </p:stCondLst>
                            <p:childTnLst>
                              <p:par>
                                <p:cTn id="29" presetID="3" presetClass="entr" presetSubtype="10" fill="hold" nodeType="afterEffect">
                                  <p:stCondLst>
                                    <p:cond delay="0"/>
                                  </p:stCondLst>
                                  <p:childTnLst>
                                    <p:set>
                                      <p:cBhvr>
                                        <p:cTn id="30" dur="1" fill="hold">
                                          <p:stCondLst>
                                            <p:cond delay="0"/>
                                          </p:stCondLst>
                                        </p:cTn>
                                        <p:tgtEl>
                                          <p:spTgt spid="377878"/>
                                        </p:tgtEl>
                                        <p:attrNameLst>
                                          <p:attrName>style.visibility</p:attrName>
                                        </p:attrNameLst>
                                      </p:cBhvr>
                                      <p:to>
                                        <p:strVal val="visible"/>
                                      </p:to>
                                    </p:set>
                                    <p:animEffect transition="in" filter="blinds(horizontal)">
                                      <p:cBhvr>
                                        <p:cTn id="31" dur="500"/>
                                        <p:tgtEl>
                                          <p:spTgt spid="37787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grpId="0" nodeType="clickEffect">
                                  <p:stCondLst>
                                    <p:cond delay="0"/>
                                  </p:stCondLst>
                                  <p:childTnLst>
                                    <p:set>
                                      <p:cBhvr>
                                        <p:cTn id="35" dur="1" fill="hold">
                                          <p:stCondLst>
                                            <p:cond delay="0"/>
                                          </p:stCondLst>
                                        </p:cTn>
                                        <p:tgtEl>
                                          <p:spTgt spid="377928"/>
                                        </p:tgtEl>
                                        <p:attrNameLst>
                                          <p:attrName>style.visibility</p:attrName>
                                        </p:attrNameLst>
                                      </p:cBhvr>
                                      <p:to>
                                        <p:strVal val="visible"/>
                                      </p:to>
                                    </p:set>
                                    <p:animEffect transition="in" filter="blinds(horizontal)">
                                      <p:cBhvr>
                                        <p:cTn id="36" dur="500"/>
                                        <p:tgtEl>
                                          <p:spTgt spid="3779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nodeType="clickEffect">
                                  <p:stCondLst>
                                    <p:cond delay="0"/>
                                  </p:stCondLst>
                                  <p:childTnLst>
                                    <p:set>
                                      <p:cBhvr>
                                        <p:cTn id="40" dur="1" fill="hold">
                                          <p:stCondLst>
                                            <p:cond delay="0"/>
                                          </p:stCondLst>
                                        </p:cTn>
                                        <p:tgtEl>
                                          <p:spTgt spid="377937"/>
                                        </p:tgtEl>
                                        <p:attrNameLst>
                                          <p:attrName>style.visibility</p:attrName>
                                        </p:attrNameLst>
                                      </p:cBhvr>
                                      <p:to>
                                        <p:strVal val="visible"/>
                                      </p:to>
                                    </p:set>
                                    <p:animEffect transition="in" filter="strips(downRight)">
                                      <p:cBhvr>
                                        <p:cTn id="41" dur="500"/>
                                        <p:tgtEl>
                                          <p:spTgt spid="377937"/>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8" presetClass="entr" presetSubtype="6" fill="hold" nodeType="clickEffect">
                                  <p:stCondLst>
                                    <p:cond delay="0"/>
                                  </p:stCondLst>
                                  <p:childTnLst>
                                    <p:set>
                                      <p:cBhvr>
                                        <p:cTn id="45" dur="1" fill="hold">
                                          <p:stCondLst>
                                            <p:cond delay="0"/>
                                          </p:stCondLst>
                                        </p:cTn>
                                        <p:tgtEl>
                                          <p:spTgt spid="377950"/>
                                        </p:tgtEl>
                                        <p:attrNameLst>
                                          <p:attrName>style.visibility</p:attrName>
                                        </p:attrNameLst>
                                      </p:cBhvr>
                                      <p:to>
                                        <p:strVal val="visible"/>
                                      </p:to>
                                    </p:set>
                                    <p:animEffect transition="in" filter="strips(downRight)">
                                      <p:cBhvr>
                                        <p:cTn id="46" dur="500"/>
                                        <p:tgtEl>
                                          <p:spTgt spid="377950"/>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8" presetClass="entr" presetSubtype="12" fill="hold" nodeType="clickEffect">
                                  <p:stCondLst>
                                    <p:cond delay="0"/>
                                  </p:stCondLst>
                                  <p:childTnLst>
                                    <p:set>
                                      <p:cBhvr>
                                        <p:cTn id="50" dur="1" fill="hold">
                                          <p:stCondLst>
                                            <p:cond delay="0"/>
                                          </p:stCondLst>
                                        </p:cTn>
                                        <p:tgtEl>
                                          <p:spTgt spid="377925"/>
                                        </p:tgtEl>
                                        <p:attrNameLst>
                                          <p:attrName>style.visibility</p:attrName>
                                        </p:attrNameLst>
                                      </p:cBhvr>
                                      <p:to>
                                        <p:strVal val="visible"/>
                                      </p:to>
                                    </p:set>
                                    <p:animEffect transition="in" filter="strips(downLeft)">
                                      <p:cBhvr>
                                        <p:cTn id="51" dur="500"/>
                                        <p:tgtEl>
                                          <p:spTgt spid="377925"/>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3" presetClass="entr" presetSubtype="10" fill="hold" grpId="0" nodeType="clickEffect">
                                  <p:stCondLst>
                                    <p:cond delay="0"/>
                                  </p:stCondLst>
                                  <p:childTnLst>
                                    <p:set>
                                      <p:cBhvr>
                                        <p:cTn id="55" dur="1" fill="hold">
                                          <p:stCondLst>
                                            <p:cond delay="0"/>
                                          </p:stCondLst>
                                        </p:cTn>
                                        <p:tgtEl>
                                          <p:spTgt spid="377926"/>
                                        </p:tgtEl>
                                        <p:attrNameLst>
                                          <p:attrName>style.visibility</p:attrName>
                                        </p:attrNameLst>
                                      </p:cBhvr>
                                      <p:to>
                                        <p:strVal val="visible"/>
                                      </p:to>
                                    </p:set>
                                    <p:animEffect transition="in" filter="blinds(horizontal)">
                                      <p:cBhvr>
                                        <p:cTn id="56" dur="500"/>
                                        <p:tgtEl>
                                          <p:spTgt spid="377926"/>
                                        </p:tgtEl>
                                      </p:cBhvr>
                                    </p:animEffect>
                                  </p:childTnLst>
                                </p:cTn>
                              </p:par>
                            </p:childTnLst>
                          </p:cTn>
                        </p:par>
                        <p:par>
                          <p:cTn id="57" fill="hold" nodeType="afterGroup">
                            <p:stCondLst>
                              <p:cond delay="500"/>
                            </p:stCondLst>
                            <p:childTnLst>
                              <p:par>
                                <p:cTn id="58" presetID="3" presetClass="entr" presetSubtype="10" fill="hold" grpId="0" nodeType="afterEffect">
                                  <p:stCondLst>
                                    <p:cond delay="0"/>
                                  </p:stCondLst>
                                  <p:childTnLst>
                                    <p:set>
                                      <p:cBhvr>
                                        <p:cTn id="59" dur="1" fill="hold">
                                          <p:stCondLst>
                                            <p:cond delay="0"/>
                                          </p:stCondLst>
                                        </p:cTn>
                                        <p:tgtEl>
                                          <p:spTgt spid="377927"/>
                                        </p:tgtEl>
                                        <p:attrNameLst>
                                          <p:attrName>style.visibility</p:attrName>
                                        </p:attrNameLst>
                                      </p:cBhvr>
                                      <p:to>
                                        <p:strVal val="visible"/>
                                      </p:to>
                                    </p:set>
                                    <p:animEffect transition="in" filter="blinds(horizontal)">
                                      <p:cBhvr>
                                        <p:cTn id="60" dur="500"/>
                                        <p:tgtEl>
                                          <p:spTgt spid="377927"/>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3" presetClass="entr" presetSubtype="10" fill="hold" grpId="0" nodeType="clickEffect">
                                  <p:stCondLst>
                                    <p:cond delay="0"/>
                                  </p:stCondLst>
                                  <p:childTnLst>
                                    <p:set>
                                      <p:cBhvr>
                                        <p:cTn id="64" dur="1" fill="hold">
                                          <p:stCondLst>
                                            <p:cond delay="0"/>
                                          </p:stCondLst>
                                        </p:cTn>
                                        <p:tgtEl>
                                          <p:spTgt spid="377929"/>
                                        </p:tgtEl>
                                        <p:attrNameLst>
                                          <p:attrName>style.visibility</p:attrName>
                                        </p:attrNameLst>
                                      </p:cBhvr>
                                      <p:to>
                                        <p:strVal val="visible"/>
                                      </p:to>
                                    </p:set>
                                    <p:animEffect transition="in" filter="blinds(horizontal)">
                                      <p:cBhvr>
                                        <p:cTn id="65" dur="500"/>
                                        <p:tgtEl>
                                          <p:spTgt spid="3779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autoUpdateAnimBg="0"/>
      <p:bldP spid="377877" grpId="0" autoUpdateAnimBg="0"/>
      <p:bldP spid="377926" grpId="0" autoUpdateAnimBg="0"/>
      <p:bldP spid="377927" grpId="0" autoUpdateAnimBg="0"/>
      <p:bldP spid="377928" grpId="0" autoUpdateAnimBg="0"/>
      <p:bldP spid="377929" grpId="0" autoUpdateAnimBg="0"/>
      <p:bldP spid="377930" grpId="0" autoUpdateAnimBg="0"/>
      <p:bldP spid="377936"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5" name="Rectangle 25"/>
          <p:cNvSpPr>
            <a:spLocks noChangeArrowheads="1"/>
          </p:cNvSpPr>
          <p:nvPr/>
        </p:nvSpPr>
        <p:spPr bwMode="auto">
          <a:xfrm>
            <a:off x="1187450" y="1833563"/>
            <a:ext cx="659765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3366"/>
                </a:solidFill>
                <a:effectLst/>
                <a:uLnTx/>
                <a:uFillTx/>
                <a:latin typeface="+mn-ea"/>
                <a:ea typeface="+mn-ea"/>
                <a:cs typeface="+mn-cs"/>
              </a:rPr>
              <a:t>优先编码器</a:t>
            </a:r>
            <a:r>
              <a:rPr kumimoji="1" lang="en-US" altLang="zh-CN" sz="2400" b="1" i="0" u="none" strike="noStrike" kern="1200" cap="none" spc="0" normalizeH="0" baseline="0" noProof="0" dirty="0">
                <a:ln>
                  <a:noFill/>
                </a:ln>
                <a:solidFill>
                  <a:srgbClr val="003366"/>
                </a:solidFill>
                <a:effectLst/>
                <a:uLnTx/>
                <a:uFillTx/>
                <a:latin typeface="+mn-ea"/>
                <a:ea typeface="+mn-ea"/>
                <a:cs typeface="+mn-cs"/>
              </a:rPr>
              <a:t>CD4532</a:t>
            </a:r>
            <a:r>
              <a:rPr kumimoji="1" lang="zh-CN" altLang="en-US" sz="2400" b="1" i="0" u="none" strike="noStrike" kern="1200" cap="none" spc="0" normalizeH="0" baseline="0" noProof="0" dirty="0">
                <a:ln>
                  <a:noFill/>
                </a:ln>
                <a:solidFill>
                  <a:srgbClr val="003366"/>
                </a:solidFill>
                <a:effectLst/>
                <a:uLnTx/>
                <a:uFillTx/>
                <a:latin typeface="+mn-ea"/>
                <a:ea typeface="+mn-ea"/>
                <a:cs typeface="+mn-cs"/>
              </a:rPr>
              <a:t>的示意框图</a:t>
            </a:r>
          </a:p>
        </p:txBody>
      </p:sp>
      <p:sp>
        <p:nvSpPr>
          <p:cNvPr id="378906" name="Rectangle 26"/>
          <p:cNvSpPr>
            <a:spLocks noChangeArrowheads="1"/>
          </p:cNvSpPr>
          <p:nvPr/>
        </p:nvSpPr>
        <p:spPr bwMode="auto">
          <a:xfrm>
            <a:off x="1042988" y="908050"/>
            <a:ext cx="5616575"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3366"/>
              </a:solidFill>
              <a:effectLst/>
              <a:uLnTx/>
              <a:uFillTx/>
              <a:latin typeface="+mn-ea"/>
              <a:ea typeface="+mn-ea"/>
              <a:cs typeface="+mn-cs"/>
            </a:endParaRPr>
          </a:p>
        </p:txBody>
      </p:sp>
      <p:sp>
        <p:nvSpPr>
          <p:cNvPr id="378907" name="Rectangle 27"/>
          <p:cNvSpPr>
            <a:spLocks noChangeArrowheads="1"/>
          </p:cNvSpPr>
          <p:nvPr/>
        </p:nvSpPr>
        <p:spPr bwMode="auto">
          <a:xfrm>
            <a:off x="0" y="26955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78908" name="Object 28"/>
          <p:cNvGraphicFramePr>
            <a:graphicFrameLocks noChangeAspect="1"/>
          </p:cNvGraphicFramePr>
          <p:nvPr>
            <p:extLst>
              <p:ext uri="{D42A27DB-BD31-4B8C-83A1-F6EECF244321}">
                <p14:modId xmlns:p14="http://schemas.microsoft.com/office/powerpoint/2010/main" val="2624694434"/>
              </p:ext>
            </p:extLst>
          </p:nvPr>
        </p:nvGraphicFramePr>
        <p:xfrm>
          <a:off x="1676400" y="2615761"/>
          <a:ext cx="2895600" cy="3095625"/>
        </p:xfrm>
        <a:graphic>
          <a:graphicData uri="http://schemas.openxmlformats.org/presentationml/2006/ole">
            <mc:AlternateContent xmlns:mc="http://schemas.openxmlformats.org/markup-compatibility/2006">
              <mc:Choice xmlns:v="urn:schemas-microsoft-com:vml" Requires="v">
                <p:oleObj spid="_x0000_s61484" name="图片" r:id="rId4" imgW="1095480" imgH="1171440" progId="Word.Picture.8">
                  <p:embed/>
                </p:oleObj>
              </mc:Choice>
              <mc:Fallback>
                <p:oleObj name="图片" r:id="rId4" imgW="1095480" imgH="1171440" progId="Word.Picture.8">
                  <p:embed/>
                  <p:pic>
                    <p:nvPicPr>
                      <p:cNvPr id="378908" name="Object 2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0" y="2615761"/>
                        <a:ext cx="2895600" cy="30956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8909" name="Rectangle 29"/>
          <p:cNvSpPr>
            <a:spLocks noChangeArrowheads="1"/>
          </p:cNvSpPr>
          <p:nvPr/>
        </p:nvSpPr>
        <p:spPr bwMode="auto">
          <a:xfrm>
            <a:off x="0" y="27813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 name="标题 2">
            <a:extLst>
              <a:ext uri="{FF2B5EF4-FFF2-40B4-BE49-F238E27FC236}">
                <a16:creationId xmlns:a16="http://schemas.microsoft.com/office/drawing/2014/main" id="{B9AFBAB1-79A8-4A99-891E-6FF13AF30254}"/>
              </a:ext>
            </a:extLst>
          </p:cNvPr>
          <p:cNvSpPr>
            <a:spLocks noGrp="1"/>
          </p:cNvSpPr>
          <p:nvPr>
            <p:ph type="title"/>
          </p:nvPr>
        </p:nvSpPr>
        <p:spPr>
          <a:xfrm>
            <a:off x="685800" y="484632"/>
            <a:ext cx="7772400" cy="825500"/>
          </a:xfrm>
        </p:spPr>
        <p:txBody>
          <a:bodyPr/>
          <a:lstStyle/>
          <a:p>
            <a:r>
              <a:rPr kumimoji="1" lang="zh-CN" altLang="en-US" sz="4400" b="1" i="0" u="none" strike="noStrike" kern="1200" cap="none" spc="0" normalizeH="0" baseline="0" noProof="0" dirty="0">
                <a:ln>
                  <a:noFill/>
                </a:ln>
                <a:solidFill>
                  <a:srgbClr val="003366"/>
                </a:solidFill>
                <a:effectLst/>
                <a:uLnTx/>
                <a:uFillTx/>
                <a:latin typeface="+mn-ea"/>
                <a:ea typeface="+mn-ea"/>
                <a:cs typeface="+mn-cs"/>
              </a:rPr>
              <a:t>典型编码器电路</a:t>
            </a:r>
            <a:endParaRPr lang="zh-CN" altLang="en-US" dirty="0"/>
          </a:p>
        </p:txBody>
      </p:sp>
      <p:sp>
        <p:nvSpPr>
          <p:cNvPr id="2" name="灯片编号占位符 1">
            <a:extLst>
              <a:ext uri="{FF2B5EF4-FFF2-40B4-BE49-F238E27FC236}">
                <a16:creationId xmlns:a16="http://schemas.microsoft.com/office/drawing/2014/main" id="{E1683987-F5F1-4E22-A095-5F71C96EB220}"/>
              </a:ext>
            </a:extLst>
          </p:cNvPr>
          <p:cNvSpPr>
            <a:spLocks noGrp="1"/>
          </p:cNvSpPr>
          <p:nvPr>
            <p:ph type="sldNum" sz="quarter" idx="12"/>
          </p:nvPr>
        </p:nvSpPr>
        <p:spPr/>
        <p:txBody>
          <a:bodyPr/>
          <a:lstStyle/>
          <a:p>
            <a:fld id="{4FAB73BC-B049-4115-A692-8D63A059BFB8}" type="slidenum">
              <a:rPr lang="en-US" smtClean="0"/>
              <a:t>37</a:t>
            </a:fld>
            <a:endParaRPr lang="en-US" dirty="0"/>
          </a:p>
        </p:txBody>
      </p:sp>
    </p:spTree>
    <p:extLst>
      <p:ext uri="{BB962C8B-B14F-4D97-AF65-F5344CB8AC3E}">
        <p14:creationId xmlns:p14="http://schemas.microsoft.com/office/powerpoint/2010/main" val="2867039719"/>
      </p:ext>
    </p:extLst>
  </p:cSld>
  <p:clrMapOvr>
    <a:masterClrMapping/>
  </p:clrMapOvr>
  <p:transition>
    <p:wipe dir="r"/>
    <p:sndAc>
      <p:stSnd>
        <p:snd r:embed="rId3" name="PROJCTOR.WAV"/>
      </p:stSnd>
    </p:sndAc>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1139" name="Group 211"/>
          <p:cNvGraphicFramePr>
            <a:graphicFrameLocks noGrp="1"/>
          </p:cNvGraphicFramePr>
          <p:nvPr/>
        </p:nvGraphicFramePr>
        <p:xfrm>
          <a:off x="0" y="1244600"/>
          <a:ext cx="9182100" cy="4496435"/>
        </p:xfrm>
        <a:graphic>
          <a:graphicData uri="http://schemas.openxmlformats.org/drawingml/2006/table">
            <a:tbl>
              <a:tblPr/>
              <a:tblGrid>
                <a:gridCol w="747713">
                  <a:extLst>
                    <a:ext uri="{9D8B030D-6E8A-4147-A177-3AD203B41FA5}">
                      <a16:colId xmlns:a16="http://schemas.microsoft.com/office/drawing/2014/main" val="1075707909"/>
                    </a:ext>
                  </a:extLst>
                </a:gridCol>
                <a:gridCol w="641350">
                  <a:extLst>
                    <a:ext uri="{9D8B030D-6E8A-4147-A177-3AD203B41FA5}">
                      <a16:colId xmlns:a16="http://schemas.microsoft.com/office/drawing/2014/main" val="811207919"/>
                    </a:ext>
                  </a:extLst>
                </a:gridCol>
                <a:gridCol w="642937">
                  <a:extLst>
                    <a:ext uri="{9D8B030D-6E8A-4147-A177-3AD203B41FA5}">
                      <a16:colId xmlns:a16="http://schemas.microsoft.com/office/drawing/2014/main" val="707393391"/>
                    </a:ext>
                  </a:extLst>
                </a:gridCol>
                <a:gridCol w="641350">
                  <a:extLst>
                    <a:ext uri="{9D8B030D-6E8A-4147-A177-3AD203B41FA5}">
                      <a16:colId xmlns:a16="http://schemas.microsoft.com/office/drawing/2014/main" val="3266976019"/>
                    </a:ext>
                  </a:extLst>
                </a:gridCol>
                <a:gridCol w="642938">
                  <a:extLst>
                    <a:ext uri="{9D8B030D-6E8A-4147-A177-3AD203B41FA5}">
                      <a16:colId xmlns:a16="http://schemas.microsoft.com/office/drawing/2014/main" val="4272582618"/>
                    </a:ext>
                  </a:extLst>
                </a:gridCol>
                <a:gridCol w="639762">
                  <a:extLst>
                    <a:ext uri="{9D8B030D-6E8A-4147-A177-3AD203B41FA5}">
                      <a16:colId xmlns:a16="http://schemas.microsoft.com/office/drawing/2014/main" val="801024381"/>
                    </a:ext>
                  </a:extLst>
                </a:gridCol>
                <a:gridCol w="641350">
                  <a:extLst>
                    <a:ext uri="{9D8B030D-6E8A-4147-A177-3AD203B41FA5}">
                      <a16:colId xmlns:a16="http://schemas.microsoft.com/office/drawing/2014/main" val="4080170521"/>
                    </a:ext>
                  </a:extLst>
                </a:gridCol>
                <a:gridCol w="641350">
                  <a:extLst>
                    <a:ext uri="{9D8B030D-6E8A-4147-A177-3AD203B41FA5}">
                      <a16:colId xmlns:a16="http://schemas.microsoft.com/office/drawing/2014/main" val="2937951440"/>
                    </a:ext>
                  </a:extLst>
                </a:gridCol>
                <a:gridCol w="606425">
                  <a:extLst>
                    <a:ext uri="{9D8B030D-6E8A-4147-A177-3AD203B41FA5}">
                      <a16:colId xmlns:a16="http://schemas.microsoft.com/office/drawing/2014/main" val="4106542981"/>
                    </a:ext>
                  </a:extLst>
                </a:gridCol>
                <a:gridCol w="677863">
                  <a:extLst>
                    <a:ext uri="{9D8B030D-6E8A-4147-A177-3AD203B41FA5}">
                      <a16:colId xmlns:a16="http://schemas.microsoft.com/office/drawing/2014/main" val="4166565255"/>
                    </a:ext>
                  </a:extLst>
                </a:gridCol>
                <a:gridCol w="641350">
                  <a:extLst>
                    <a:ext uri="{9D8B030D-6E8A-4147-A177-3AD203B41FA5}">
                      <a16:colId xmlns:a16="http://schemas.microsoft.com/office/drawing/2014/main" val="4235537327"/>
                    </a:ext>
                  </a:extLst>
                </a:gridCol>
                <a:gridCol w="641350">
                  <a:extLst>
                    <a:ext uri="{9D8B030D-6E8A-4147-A177-3AD203B41FA5}">
                      <a16:colId xmlns:a16="http://schemas.microsoft.com/office/drawing/2014/main" val="4144935825"/>
                    </a:ext>
                  </a:extLst>
                </a:gridCol>
                <a:gridCol w="641350">
                  <a:extLst>
                    <a:ext uri="{9D8B030D-6E8A-4147-A177-3AD203B41FA5}">
                      <a16:colId xmlns:a16="http://schemas.microsoft.com/office/drawing/2014/main" val="2450208560"/>
                    </a:ext>
                  </a:extLst>
                </a:gridCol>
                <a:gridCol w="735012">
                  <a:extLst>
                    <a:ext uri="{9D8B030D-6E8A-4147-A177-3AD203B41FA5}">
                      <a16:colId xmlns:a16="http://schemas.microsoft.com/office/drawing/2014/main" val="982839625"/>
                    </a:ext>
                  </a:extLst>
                </a:gridCol>
              </a:tblGrid>
              <a:tr h="296863">
                <a:tc gridSpan="9">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输      入</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5">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zh-CN" altLang="en-US"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输      出</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4037662882"/>
                  </a:ext>
                </a:extLst>
              </a:tr>
              <a:tr h="47307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EI</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7</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6</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5</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4</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3</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2</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I</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Y</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2</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Y</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Y</a:t>
                      </a:r>
                      <a:r>
                        <a:rPr kumimoji="0" lang="en-US" altLang="zh-CN" sz="1800" b="1"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GS</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1"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EO</a:t>
                      </a:r>
                      <a:endPar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726328104"/>
                  </a:ext>
                </a:extLst>
              </a:tr>
              <a:tr h="29051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7906830"/>
                  </a:ext>
                </a:extLst>
              </a:tr>
              <a:tr h="2587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74281482"/>
                  </a:ext>
                </a:extLst>
              </a:tr>
              <a:tr h="2968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52376318"/>
                  </a:ext>
                </a:extLst>
              </a:tr>
              <a:tr h="2984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300591278"/>
                  </a:ext>
                </a:extLst>
              </a:tr>
              <a:tr h="2968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417921539"/>
                  </a:ext>
                </a:extLst>
              </a:tr>
              <a:tr h="2984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47617506"/>
                  </a:ext>
                </a:extLst>
              </a:tr>
              <a:tr h="2968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33247118"/>
                  </a:ext>
                </a:extLst>
              </a:tr>
              <a:tr h="2968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41471242"/>
                  </a:ext>
                </a:extLst>
              </a:tr>
              <a:tr h="2984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3603199"/>
                  </a:ext>
                </a:extLst>
              </a:tr>
              <a:tr h="2968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CN" sz="18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282089674"/>
                  </a:ext>
                </a:extLst>
              </a:tr>
            </a:tbl>
          </a:graphicData>
        </a:graphic>
      </p:graphicFrame>
      <p:sp>
        <p:nvSpPr>
          <p:cNvPr id="381131" name="Rectangle 203"/>
          <p:cNvSpPr>
            <a:spLocks noChangeArrowheads="1"/>
          </p:cNvSpPr>
          <p:nvPr/>
        </p:nvSpPr>
        <p:spPr bwMode="auto">
          <a:xfrm>
            <a:off x="466725" y="5851525"/>
            <a:ext cx="4897438" cy="457200"/>
          </a:xfrm>
          <a:prstGeom prst="rect">
            <a:avLst/>
          </a:prstGeom>
          <a:solidFill>
            <a:srgbClr val="003366">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CC0000"/>
                </a:solidFill>
                <a:effectLst/>
                <a:uLnTx/>
                <a:uFillTx/>
                <a:latin typeface="+mn-ea"/>
                <a:cs typeface="+mn-cs"/>
              </a:rPr>
              <a:t>为什么要设计</a:t>
            </a:r>
            <a:r>
              <a:rPr kumimoji="0" lang="en-US" altLang="zh-CN" sz="2400" b="1" i="0" u="none" strike="noStrike" kern="1200" cap="none" spc="0" normalizeH="0" baseline="0" noProof="0" dirty="0">
                <a:ln>
                  <a:noFill/>
                </a:ln>
                <a:solidFill>
                  <a:srgbClr val="CC0000"/>
                </a:solidFill>
                <a:effectLst/>
                <a:uLnTx/>
                <a:uFillTx/>
                <a:latin typeface="+mn-ea"/>
                <a:cs typeface="+mn-cs"/>
              </a:rPr>
              <a:t>GS</a:t>
            </a:r>
            <a:r>
              <a:rPr kumimoji="0" lang="zh-CN" altLang="en-US" sz="2400" b="1" i="0" u="none" strike="noStrike" kern="1200" cap="none" spc="0" normalizeH="0" baseline="0" noProof="0" dirty="0">
                <a:ln>
                  <a:noFill/>
                </a:ln>
                <a:solidFill>
                  <a:srgbClr val="CC0000"/>
                </a:solidFill>
                <a:effectLst/>
                <a:uLnTx/>
                <a:uFillTx/>
                <a:latin typeface="+mn-ea"/>
                <a:cs typeface="+mn-cs"/>
              </a:rPr>
              <a:t>、</a:t>
            </a:r>
            <a:r>
              <a:rPr kumimoji="0" lang="en-US" altLang="zh-CN" sz="2400" b="1" i="0" u="none" strike="noStrike" kern="1200" cap="none" spc="0" normalizeH="0" baseline="0" noProof="0" dirty="0">
                <a:ln>
                  <a:noFill/>
                </a:ln>
                <a:solidFill>
                  <a:srgbClr val="CC0000"/>
                </a:solidFill>
                <a:effectLst/>
                <a:uLnTx/>
                <a:uFillTx/>
                <a:latin typeface="+mn-ea"/>
                <a:cs typeface="+mn-cs"/>
              </a:rPr>
              <a:t>EO</a:t>
            </a:r>
            <a:r>
              <a:rPr kumimoji="0" lang="zh-CN" altLang="en-US" sz="2400" b="1" i="0" u="none" strike="noStrike" kern="1200" cap="none" spc="0" normalizeH="0" baseline="0" noProof="0" dirty="0">
                <a:ln>
                  <a:noFill/>
                </a:ln>
                <a:solidFill>
                  <a:srgbClr val="CC0000"/>
                </a:solidFill>
                <a:effectLst/>
                <a:uLnTx/>
                <a:uFillTx/>
                <a:latin typeface="+mn-ea"/>
                <a:cs typeface="+mn-cs"/>
              </a:rPr>
              <a:t>输出信号？</a:t>
            </a:r>
          </a:p>
        </p:txBody>
      </p:sp>
      <p:sp>
        <p:nvSpPr>
          <p:cNvPr id="3" name="标题 2">
            <a:extLst>
              <a:ext uri="{FF2B5EF4-FFF2-40B4-BE49-F238E27FC236}">
                <a16:creationId xmlns:a16="http://schemas.microsoft.com/office/drawing/2014/main" id="{129BA6A9-5592-47F0-A750-E20A649283D1}"/>
              </a:ext>
            </a:extLst>
          </p:cNvPr>
          <p:cNvSpPr>
            <a:spLocks noGrp="1"/>
          </p:cNvSpPr>
          <p:nvPr>
            <p:ph type="title"/>
          </p:nvPr>
        </p:nvSpPr>
        <p:spPr>
          <a:xfrm>
            <a:off x="685800" y="484632"/>
            <a:ext cx="7772400" cy="632333"/>
          </a:xfrm>
        </p:spPr>
        <p:txBody>
          <a:bodyPr>
            <a:normAutofit fontScale="90000"/>
          </a:bodyPr>
          <a:lstStyle/>
          <a:p>
            <a:r>
              <a:rPr kumimoji="0" lang="en-US" altLang="zh-CN" sz="1400" b="1" i="0" u="none" strike="noStrike" kern="1200" cap="none" spc="0" normalizeH="0" baseline="0" noProof="0" dirty="0">
                <a:ln>
                  <a:noFill/>
                </a:ln>
                <a:solidFill>
                  <a:srgbClr val="000000"/>
                </a:solidFill>
                <a:effectLst/>
                <a:uLnTx/>
                <a:uFillTx/>
                <a:latin typeface="+mn-ea"/>
                <a:cs typeface="Times New Roman" panose="02020603050405020304" pitchFamily="18" charset="0"/>
              </a:rPr>
              <a:t> </a:t>
            </a:r>
            <a:r>
              <a:rPr kumimoji="0" lang="zh-CN" altLang="en-US" sz="4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优先编码器</a:t>
            </a:r>
            <a:r>
              <a:rPr kumimoji="0" lang="en-US" altLang="zh-CN" sz="4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CD4532</a:t>
            </a:r>
            <a:r>
              <a:rPr kumimoji="0" lang="zh-CN" altLang="en-US" sz="4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功能表</a:t>
            </a:r>
            <a:endParaRPr lang="zh-CN" altLang="en-US" dirty="0"/>
          </a:p>
        </p:txBody>
      </p:sp>
      <p:sp>
        <p:nvSpPr>
          <p:cNvPr id="2" name="灯片编号占位符 1">
            <a:extLst>
              <a:ext uri="{FF2B5EF4-FFF2-40B4-BE49-F238E27FC236}">
                <a16:creationId xmlns:a16="http://schemas.microsoft.com/office/drawing/2014/main" id="{4A727B8F-7118-4407-A84D-B59A29B96614}"/>
              </a:ext>
            </a:extLst>
          </p:cNvPr>
          <p:cNvSpPr>
            <a:spLocks noGrp="1"/>
          </p:cNvSpPr>
          <p:nvPr>
            <p:ph type="sldNum" sz="quarter" idx="12"/>
          </p:nvPr>
        </p:nvSpPr>
        <p:spPr/>
        <p:txBody>
          <a:bodyPr/>
          <a:lstStyle/>
          <a:p>
            <a:fld id="{4FAB73BC-B049-4115-A692-8D63A059BFB8}" type="slidenum">
              <a:rPr lang="en-US" smtClean="0"/>
              <a:t>38</a:t>
            </a:fld>
            <a:endParaRPr lang="en-US" dirty="0"/>
          </a:p>
        </p:txBody>
      </p:sp>
    </p:spTree>
    <p:custDataLst>
      <p:tags r:id="rId1"/>
    </p:custDataLst>
    <p:extLst>
      <p:ext uri="{BB962C8B-B14F-4D97-AF65-F5344CB8AC3E}">
        <p14:creationId xmlns:p14="http://schemas.microsoft.com/office/powerpoint/2010/main" val="1838806824"/>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1139"/>
                                        </p:tgtEl>
                                        <p:attrNameLst>
                                          <p:attrName>style.visibility</p:attrName>
                                        </p:attrNameLst>
                                      </p:cBhvr>
                                      <p:to>
                                        <p:strVal val="visible"/>
                                      </p:to>
                                    </p:set>
                                    <p:animEffect transition="in" filter="wipe(up)">
                                      <p:cBhvr>
                                        <p:cTn id="7" dur="500"/>
                                        <p:tgtEl>
                                          <p:spTgt spid="3811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81131"/>
                                        </p:tgtEl>
                                        <p:attrNameLst>
                                          <p:attrName>style.visibility</p:attrName>
                                        </p:attrNameLst>
                                      </p:cBhvr>
                                      <p:to>
                                        <p:strVal val="visible"/>
                                      </p:to>
                                    </p:set>
                                    <p:animEffect transition="in" filter="strips(downRight)">
                                      <p:cBhvr>
                                        <p:cTn id="12" dur="500"/>
                                        <p:tgtEl>
                                          <p:spTgt spid="381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13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21" name="Rectangle 9"/>
          <p:cNvSpPr>
            <a:spLocks noChangeArrowheads="1"/>
          </p:cNvSpPr>
          <p:nvPr/>
        </p:nvSpPr>
        <p:spPr bwMode="auto">
          <a:xfrm>
            <a:off x="7308850" y="2098675"/>
            <a:ext cx="431800" cy="504825"/>
          </a:xfrm>
          <a:prstGeom prst="rect">
            <a:avLst/>
          </a:prstGeom>
          <a:solidFill>
            <a:srgbClr val="FFFFFF"/>
          </a:solidFill>
          <a:ln w="1905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1722" name="Rectangle 10"/>
          <p:cNvSpPr>
            <a:spLocks noChangeArrowheads="1"/>
          </p:cNvSpPr>
          <p:nvPr/>
        </p:nvSpPr>
        <p:spPr bwMode="auto">
          <a:xfrm>
            <a:off x="7308850" y="3035300"/>
            <a:ext cx="431800" cy="2665413"/>
          </a:xfrm>
          <a:prstGeom prst="rect">
            <a:avLst/>
          </a:prstGeom>
          <a:solidFill>
            <a:srgbClr val="FFFFFF"/>
          </a:solidFill>
          <a:ln w="19050">
            <a:solidFill>
              <a:srgbClr val="0099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1723" name="Rectangle 11"/>
          <p:cNvSpPr>
            <a:spLocks noChangeArrowheads="1"/>
          </p:cNvSpPr>
          <p:nvPr/>
        </p:nvSpPr>
        <p:spPr bwMode="auto">
          <a:xfrm>
            <a:off x="900113" y="404813"/>
            <a:ext cx="5970587"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3366"/>
                </a:solidFill>
                <a:effectLst/>
                <a:uLnTx/>
                <a:uFillTx/>
                <a:latin typeface="+mn-ea"/>
                <a:ea typeface="+mn-ea"/>
                <a:cs typeface="+mn-cs"/>
              </a:rPr>
              <a:t>(2.) </a:t>
            </a:r>
            <a:r>
              <a:rPr kumimoji="1" lang="zh-CN" altLang="en-US" sz="2400" b="1" i="0" u="none" strike="noStrike" kern="1200" cap="none" spc="0" normalizeH="0" baseline="0" noProof="0" dirty="0">
                <a:ln>
                  <a:noFill/>
                </a:ln>
                <a:solidFill>
                  <a:srgbClr val="003366"/>
                </a:solidFill>
                <a:effectLst/>
                <a:uLnTx/>
                <a:uFillTx/>
                <a:latin typeface="+mn-ea"/>
                <a:ea typeface="+mn-ea"/>
                <a:cs typeface="+mn-cs"/>
              </a:rPr>
              <a:t>键盘输入</a:t>
            </a:r>
            <a:r>
              <a:rPr kumimoji="1" lang="en-US" altLang="zh-CN" sz="2400" b="1" i="0" u="none" strike="noStrike" kern="1200" cap="none" spc="0" normalizeH="0" baseline="0" noProof="0" dirty="0">
                <a:ln>
                  <a:noFill/>
                </a:ln>
                <a:solidFill>
                  <a:srgbClr val="003366"/>
                </a:solidFill>
                <a:effectLst/>
                <a:uLnTx/>
                <a:uFillTx/>
                <a:latin typeface="+mn-ea"/>
                <a:ea typeface="+mn-ea"/>
                <a:cs typeface="+mn-cs"/>
              </a:rPr>
              <a:t>8421BCD</a:t>
            </a:r>
            <a:r>
              <a:rPr kumimoji="1" lang="zh-CN" altLang="en-US" sz="2400" b="1" i="0" u="none" strike="noStrike" kern="1200" cap="none" spc="0" normalizeH="0" baseline="0" noProof="0" dirty="0">
                <a:ln>
                  <a:noFill/>
                </a:ln>
                <a:solidFill>
                  <a:srgbClr val="003366"/>
                </a:solidFill>
                <a:effectLst/>
                <a:uLnTx/>
                <a:uFillTx/>
                <a:latin typeface="+mn-ea"/>
                <a:ea typeface="+mn-ea"/>
                <a:cs typeface="+mn-cs"/>
              </a:rPr>
              <a:t>码编码器（分析）</a:t>
            </a:r>
            <a:endParaRPr kumimoji="0" lang="zh-CN" altLang="en-US" sz="2400" b="1" i="0" u="none" strike="noStrike" kern="1200" cap="none" spc="0" normalizeH="0" baseline="0" noProof="0" dirty="0">
              <a:ln>
                <a:noFill/>
              </a:ln>
              <a:solidFill>
                <a:srgbClr val="003366"/>
              </a:solidFill>
              <a:effectLst/>
              <a:uLnTx/>
              <a:uFillTx/>
              <a:latin typeface="+mn-ea"/>
              <a:ea typeface="+mn-ea"/>
              <a:cs typeface="+mn-cs"/>
            </a:endParaRPr>
          </a:p>
        </p:txBody>
      </p:sp>
      <p:sp>
        <p:nvSpPr>
          <p:cNvPr id="371725" name="AutoShape 13"/>
          <p:cNvSpPr>
            <a:spLocks noChangeArrowheads="1"/>
          </p:cNvSpPr>
          <p:nvPr/>
        </p:nvSpPr>
        <p:spPr bwMode="auto">
          <a:xfrm>
            <a:off x="5219700" y="5772150"/>
            <a:ext cx="1727200" cy="609600"/>
          </a:xfrm>
          <a:prstGeom prst="wedgeRoundRectCallout">
            <a:avLst>
              <a:gd name="adj1" fmla="val 79046"/>
              <a:gd name="adj2" fmla="val -90106"/>
              <a:gd name="adj3" fmla="val 16667"/>
            </a:avLst>
          </a:prstGeom>
          <a:solidFill>
            <a:srgbClr val="FFFFFF"/>
          </a:solidFill>
          <a:ln w="19050">
            <a:solidFill>
              <a:srgbClr val="0099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代码输出</a:t>
            </a:r>
            <a:endParaRPr kumimoji="0" lang="zh-CN" altLang="en-US" sz="1800" b="1" i="0" u="none" strike="noStrike" kern="1200" cap="none" spc="0" normalizeH="0" baseline="0" noProof="0">
              <a:ln>
                <a:noFill/>
              </a:ln>
              <a:solidFill>
                <a:srgbClr val="003366"/>
              </a:solidFill>
              <a:effectLst/>
              <a:uLnTx/>
              <a:uFillTx/>
              <a:latin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800" b="0" i="0" u="none" strike="noStrike" kern="1200" cap="none" spc="0" normalizeH="0" baseline="0" noProof="0">
              <a:ln>
                <a:noFill/>
              </a:ln>
              <a:solidFill>
                <a:srgbClr val="003366"/>
              </a:solidFill>
              <a:effectLst/>
              <a:uLnTx/>
              <a:uFillTx/>
              <a:latin typeface="+mn-ea"/>
              <a:cs typeface="+mn-cs"/>
            </a:endParaRPr>
          </a:p>
        </p:txBody>
      </p:sp>
      <p:sp>
        <p:nvSpPr>
          <p:cNvPr id="371727" name="AutoShape 15"/>
          <p:cNvSpPr>
            <a:spLocks noChangeArrowheads="1"/>
          </p:cNvSpPr>
          <p:nvPr/>
        </p:nvSpPr>
        <p:spPr bwMode="auto">
          <a:xfrm>
            <a:off x="7535863" y="1338462"/>
            <a:ext cx="1544273" cy="510778"/>
          </a:xfrm>
          <a:prstGeom prst="wedgeRoundRectCallout">
            <a:avLst>
              <a:gd name="adj1" fmla="val -49801"/>
              <a:gd name="adj2" fmla="val 140250"/>
              <a:gd name="adj3" fmla="val 16667"/>
            </a:avLst>
          </a:prstGeom>
          <a:solidFill>
            <a:srgbClr val="FFFFFF">
              <a:alpha val="50000"/>
            </a:srgbClr>
          </a:solidFill>
          <a:ln w="19050">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使能标志 </a:t>
            </a:r>
          </a:p>
        </p:txBody>
      </p:sp>
      <p:sp>
        <p:nvSpPr>
          <p:cNvPr id="371720" name="Rectangle 8"/>
          <p:cNvSpPr>
            <a:spLocks noChangeArrowheads="1"/>
          </p:cNvSpPr>
          <p:nvPr/>
        </p:nvSpPr>
        <p:spPr bwMode="auto">
          <a:xfrm>
            <a:off x="2625725" y="1846263"/>
            <a:ext cx="433388" cy="4103687"/>
          </a:xfrm>
          <a:prstGeom prst="rect">
            <a:avLst/>
          </a:prstGeom>
          <a:solidFill>
            <a:srgbClr val="FFFFFF"/>
          </a:solidFill>
          <a:ln w="1905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1729" name="AutoShape 17"/>
          <p:cNvSpPr>
            <a:spLocks noChangeArrowheads="1"/>
          </p:cNvSpPr>
          <p:nvPr/>
        </p:nvSpPr>
        <p:spPr bwMode="auto">
          <a:xfrm>
            <a:off x="179388" y="3898900"/>
            <a:ext cx="1727200" cy="609600"/>
          </a:xfrm>
          <a:prstGeom prst="wedgeRoundRectCallout">
            <a:avLst>
              <a:gd name="adj1" fmla="val 94486"/>
              <a:gd name="adj2" fmla="val -31250"/>
              <a:gd name="adj3" fmla="val 16667"/>
            </a:avLst>
          </a:prstGeom>
          <a:solidFill>
            <a:srgbClr val="FFFFFF"/>
          </a:solidFill>
          <a:ln w="1905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3366"/>
                </a:solidFill>
                <a:effectLst/>
                <a:uLnTx/>
                <a:uFillTx/>
                <a:latin typeface="+mn-ea"/>
                <a:cs typeface="+mn-cs"/>
              </a:rPr>
              <a:t>编码输入</a:t>
            </a:r>
            <a:r>
              <a:rPr kumimoji="0" lang="zh-CN" altLang="en-US" sz="1800" b="1" i="0" u="none" strike="noStrike" kern="1200" cap="none" spc="0" normalizeH="0" baseline="0" noProof="0">
                <a:ln>
                  <a:noFill/>
                </a:ln>
                <a:solidFill>
                  <a:srgbClr val="003366"/>
                </a:solidFill>
                <a:effectLst/>
                <a:uLnTx/>
                <a:uFillTx/>
                <a:latin typeface="+mn-ea"/>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800" b="0" i="0" u="none" strike="noStrike" kern="1200" cap="none" spc="0" normalizeH="0" baseline="0" noProof="0">
              <a:ln>
                <a:noFill/>
              </a:ln>
              <a:solidFill>
                <a:srgbClr val="003366"/>
              </a:solidFill>
              <a:effectLst/>
              <a:uLnTx/>
              <a:uFillTx/>
              <a:latin typeface="+mn-ea"/>
              <a:cs typeface="+mn-cs"/>
            </a:endParaRPr>
          </a:p>
        </p:txBody>
      </p:sp>
      <p:graphicFrame>
        <p:nvGraphicFramePr>
          <p:cNvPr id="371730" name="Object 18"/>
          <p:cNvGraphicFramePr>
            <a:graphicFrameLocks noChangeAspect="1"/>
          </p:cNvGraphicFramePr>
          <p:nvPr/>
        </p:nvGraphicFramePr>
        <p:xfrm>
          <a:off x="2051050" y="1268413"/>
          <a:ext cx="5689600" cy="4748212"/>
        </p:xfrm>
        <a:graphic>
          <a:graphicData uri="http://schemas.openxmlformats.org/presentationml/2006/ole">
            <mc:AlternateContent xmlns:mc="http://schemas.openxmlformats.org/markup-compatibility/2006">
              <mc:Choice xmlns:v="urn:schemas-microsoft-com:vml" Requires="v">
                <p:oleObj spid="_x0000_s60459" name="图片" r:id="rId5" imgW="3530697" imgH="2924923" progId="Word.Picture.8">
                  <p:embed/>
                </p:oleObj>
              </mc:Choice>
              <mc:Fallback>
                <p:oleObj name="图片" r:id="rId5" imgW="3530697" imgH="2924923" progId="Word.Picture.8">
                  <p:embed/>
                  <p:pic>
                    <p:nvPicPr>
                      <p:cNvPr id="371730" name="Object 18"/>
                      <p:cNvPicPr>
                        <a:picLocks noChangeAspect="1" noChangeArrowheads="1"/>
                      </p:cNvPicPr>
                      <p:nvPr/>
                    </p:nvPicPr>
                    <p:blipFill>
                      <a:blip r:embed="rId6">
                        <a:extLst>
                          <a:ext uri="{28A0092B-C50C-407E-A947-70E740481C1C}">
                            <a14:useLocalDpi xmlns:a14="http://schemas.microsoft.com/office/drawing/2010/main" val="0"/>
                          </a:ext>
                        </a:extLst>
                      </a:blip>
                      <a:srcRect t="-1353"/>
                      <a:stretch>
                        <a:fillRect/>
                      </a:stretch>
                    </p:blipFill>
                    <p:spPr bwMode="auto">
                      <a:xfrm>
                        <a:off x="2051050" y="1268413"/>
                        <a:ext cx="5689600" cy="474821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E9FC96A9-ABC2-4200-A86D-3D955089E474}"/>
              </a:ext>
            </a:extLst>
          </p:cNvPr>
          <p:cNvSpPr>
            <a:spLocks noGrp="1"/>
          </p:cNvSpPr>
          <p:nvPr>
            <p:ph type="sldNum" sz="quarter" idx="12"/>
          </p:nvPr>
        </p:nvSpPr>
        <p:spPr/>
        <p:txBody>
          <a:bodyPr/>
          <a:lstStyle/>
          <a:p>
            <a:fld id="{4FAB73BC-B049-4115-A692-8D63A059BFB8}" type="slidenum">
              <a:rPr lang="en-US" smtClean="0"/>
              <a:t>39</a:t>
            </a:fld>
            <a:endParaRPr lang="en-US" dirty="0"/>
          </a:p>
        </p:txBody>
      </p:sp>
    </p:spTree>
    <p:custDataLst>
      <p:tags r:id="rId2"/>
    </p:custDataLst>
    <p:extLst>
      <p:ext uri="{BB962C8B-B14F-4D97-AF65-F5344CB8AC3E}">
        <p14:creationId xmlns:p14="http://schemas.microsoft.com/office/powerpoint/2010/main" val="3042029834"/>
      </p:ext>
    </p:extLst>
  </p:cSld>
  <p:clrMapOvr>
    <a:masterClrMapping/>
  </p:clrMapOvr>
  <p:transition>
    <p:wipe dir="d"/>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371720"/>
                                        </p:tgtEl>
                                        <p:attrNameLst>
                                          <p:attrName>style.visibility</p:attrName>
                                        </p:attrNameLst>
                                      </p:cBhvr>
                                      <p:to>
                                        <p:strVal val="visible"/>
                                      </p:to>
                                    </p:set>
                                    <p:animEffect transition="in" filter="box(in)">
                                      <p:cBhvr>
                                        <p:cTn id="7" dur="500"/>
                                        <p:tgtEl>
                                          <p:spTgt spid="3717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71729"/>
                                        </p:tgtEl>
                                        <p:attrNameLst>
                                          <p:attrName>style.visibility</p:attrName>
                                        </p:attrNameLst>
                                      </p:cBhvr>
                                      <p:to>
                                        <p:strVal val="visible"/>
                                      </p:to>
                                    </p:set>
                                    <p:animEffect transition="in" filter="wipe(left)">
                                      <p:cBhvr>
                                        <p:cTn id="12" dur="500"/>
                                        <p:tgtEl>
                                          <p:spTgt spid="37172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71722"/>
                                        </p:tgtEl>
                                        <p:attrNameLst>
                                          <p:attrName>style.visibility</p:attrName>
                                        </p:attrNameLst>
                                      </p:cBhvr>
                                      <p:to>
                                        <p:strVal val="visible"/>
                                      </p:to>
                                    </p:set>
                                    <p:animEffect transition="in" filter="box(in)">
                                      <p:cBhvr>
                                        <p:cTn id="17" dur="500"/>
                                        <p:tgtEl>
                                          <p:spTgt spid="37172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71725"/>
                                        </p:tgtEl>
                                        <p:attrNameLst>
                                          <p:attrName>style.visibility</p:attrName>
                                        </p:attrNameLst>
                                      </p:cBhvr>
                                      <p:to>
                                        <p:strVal val="visible"/>
                                      </p:to>
                                    </p:set>
                                    <p:animEffect transition="in" filter="wipe(left)">
                                      <p:cBhvr>
                                        <p:cTn id="22" dur="500"/>
                                        <p:tgtEl>
                                          <p:spTgt spid="3717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371721"/>
                                        </p:tgtEl>
                                        <p:attrNameLst>
                                          <p:attrName>style.visibility</p:attrName>
                                        </p:attrNameLst>
                                      </p:cBhvr>
                                      <p:to>
                                        <p:strVal val="visible"/>
                                      </p:to>
                                    </p:set>
                                    <p:animEffect transition="in" filter="box(in)">
                                      <p:cBhvr>
                                        <p:cTn id="27" dur="500"/>
                                        <p:tgtEl>
                                          <p:spTgt spid="371721"/>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371727"/>
                                        </p:tgtEl>
                                        <p:attrNameLst>
                                          <p:attrName>style.visibility</p:attrName>
                                        </p:attrNameLst>
                                      </p:cBhvr>
                                      <p:to>
                                        <p:strVal val="visible"/>
                                      </p:to>
                                    </p:set>
                                    <p:animEffect transition="in" filter="wipe(up)">
                                      <p:cBhvr>
                                        <p:cTn id="30" dur="500"/>
                                        <p:tgtEl>
                                          <p:spTgt spid="3717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25" grpId="0" animBg="1"/>
      <p:bldP spid="371727" grpId="0" animBg="1"/>
      <p:bldP spid="37172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77" name="Rectangle 41"/>
          <p:cNvSpPr>
            <a:spLocks noChangeArrowheads="1"/>
          </p:cNvSpPr>
          <p:nvPr/>
        </p:nvSpPr>
        <p:spPr bwMode="auto">
          <a:xfrm>
            <a:off x="2916238" y="1052513"/>
            <a:ext cx="409575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3366"/>
                </a:solidFill>
                <a:effectLst/>
                <a:uLnTx/>
                <a:uFillTx/>
                <a:latin typeface="楷体_GB2312" pitchFamily="49" charset="-122"/>
                <a:ea typeface="楷体_GB2312" pitchFamily="49" charset="-122"/>
                <a:cs typeface="+mn-cs"/>
              </a:rPr>
              <a:t>       </a:t>
            </a:r>
            <a:endParaRPr kumimoji="0" lang="en-US" altLang="zh-CN" sz="1900" b="0"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endParaRPr>
          </a:p>
        </p:txBody>
      </p:sp>
      <p:graphicFrame>
        <p:nvGraphicFramePr>
          <p:cNvPr id="373023" name="Group 287"/>
          <p:cNvGraphicFramePr>
            <a:graphicFrameLocks noGrp="1"/>
          </p:cNvGraphicFramePr>
          <p:nvPr>
            <p:extLst>
              <p:ext uri="{D42A27DB-BD31-4B8C-83A1-F6EECF244321}">
                <p14:modId xmlns:p14="http://schemas.microsoft.com/office/powerpoint/2010/main" val="3780169484"/>
              </p:ext>
            </p:extLst>
          </p:nvPr>
        </p:nvGraphicFramePr>
        <p:xfrm>
          <a:off x="1152525" y="1196975"/>
          <a:ext cx="6905943" cy="4687574"/>
        </p:xfrm>
        <a:graphic>
          <a:graphicData uri="http://schemas.openxmlformats.org/drawingml/2006/table">
            <a:tbl>
              <a:tblPr/>
              <a:tblGrid>
                <a:gridCol w="544513">
                  <a:extLst>
                    <a:ext uri="{9D8B030D-6E8A-4147-A177-3AD203B41FA5}">
                      <a16:colId xmlns:a16="http://schemas.microsoft.com/office/drawing/2014/main" val="2444886223"/>
                    </a:ext>
                  </a:extLst>
                </a:gridCol>
                <a:gridCol w="495300">
                  <a:extLst>
                    <a:ext uri="{9D8B030D-6E8A-4147-A177-3AD203B41FA5}">
                      <a16:colId xmlns:a16="http://schemas.microsoft.com/office/drawing/2014/main" val="2034310967"/>
                    </a:ext>
                  </a:extLst>
                </a:gridCol>
                <a:gridCol w="465137">
                  <a:extLst>
                    <a:ext uri="{9D8B030D-6E8A-4147-A177-3AD203B41FA5}">
                      <a16:colId xmlns:a16="http://schemas.microsoft.com/office/drawing/2014/main" val="1593331523"/>
                    </a:ext>
                  </a:extLst>
                </a:gridCol>
                <a:gridCol w="412750">
                  <a:extLst>
                    <a:ext uri="{9D8B030D-6E8A-4147-A177-3AD203B41FA5}">
                      <a16:colId xmlns:a16="http://schemas.microsoft.com/office/drawing/2014/main" val="1504415165"/>
                    </a:ext>
                  </a:extLst>
                </a:gridCol>
                <a:gridCol w="446088">
                  <a:extLst>
                    <a:ext uri="{9D8B030D-6E8A-4147-A177-3AD203B41FA5}">
                      <a16:colId xmlns:a16="http://schemas.microsoft.com/office/drawing/2014/main" val="3022683056"/>
                    </a:ext>
                  </a:extLst>
                </a:gridCol>
                <a:gridCol w="414337">
                  <a:extLst>
                    <a:ext uri="{9D8B030D-6E8A-4147-A177-3AD203B41FA5}">
                      <a16:colId xmlns:a16="http://schemas.microsoft.com/office/drawing/2014/main" val="2778463111"/>
                    </a:ext>
                  </a:extLst>
                </a:gridCol>
                <a:gridCol w="446088">
                  <a:extLst>
                    <a:ext uri="{9D8B030D-6E8A-4147-A177-3AD203B41FA5}">
                      <a16:colId xmlns:a16="http://schemas.microsoft.com/office/drawing/2014/main" val="3261950438"/>
                    </a:ext>
                  </a:extLst>
                </a:gridCol>
                <a:gridCol w="447675">
                  <a:extLst>
                    <a:ext uri="{9D8B030D-6E8A-4147-A177-3AD203B41FA5}">
                      <a16:colId xmlns:a16="http://schemas.microsoft.com/office/drawing/2014/main" val="1379912580"/>
                    </a:ext>
                  </a:extLst>
                </a:gridCol>
                <a:gridCol w="409575">
                  <a:extLst>
                    <a:ext uri="{9D8B030D-6E8A-4147-A177-3AD203B41FA5}">
                      <a16:colId xmlns:a16="http://schemas.microsoft.com/office/drawing/2014/main" val="3012152802"/>
                    </a:ext>
                  </a:extLst>
                </a:gridCol>
                <a:gridCol w="412750">
                  <a:extLst>
                    <a:ext uri="{9D8B030D-6E8A-4147-A177-3AD203B41FA5}">
                      <a16:colId xmlns:a16="http://schemas.microsoft.com/office/drawing/2014/main" val="3163543950"/>
                    </a:ext>
                  </a:extLst>
                </a:gridCol>
                <a:gridCol w="449262">
                  <a:extLst>
                    <a:ext uri="{9D8B030D-6E8A-4147-A177-3AD203B41FA5}">
                      <a16:colId xmlns:a16="http://schemas.microsoft.com/office/drawing/2014/main" val="3945160615"/>
                    </a:ext>
                  </a:extLst>
                </a:gridCol>
                <a:gridCol w="438150">
                  <a:extLst>
                    <a:ext uri="{9D8B030D-6E8A-4147-A177-3AD203B41FA5}">
                      <a16:colId xmlns:a16="http://schemas.microsoft.com/office/drawing/2014/main" val="1197425529"/>
                    </a:ext>
                  </a:extLst>
                </a:gridCol>
                <a:gridCol w="352425">
                  <a:extLst>
                    <a:ext uri="{9D8B030D-6E8A-4147-A177-3AD203B41FA5}">
                      <a16:colId xmlns:a16="http://schemas.microsoft.com/office/drawing/2014/main" val="1209744029"/>
                    </a:ext>
                  </a:extLst>
                </a:gridCol>
                <a:gridCol w="422275">
                  <a:extLst>
                    <a:ext uri="{9D8B030D-6E8A-4147-A177-3AD203B41FA5}">
                      <a16:colId xmlns:a16="http://schemas.microsoft.com/office/drawing/2014/main" val="1023627193"/>
                    </a:ext>
                  </a:extLst>
                </a:gridCol>
                <a:gridCol w="541338">
                  <a:extLst>
                    <a:ext uri="{9D8B030D-6E8A-4147-A177-3AD203B41FA5}">
                      <a16:colId xmlns:a16="http://schemas.microsoft.com/office/drawing/2014/main" val="972187718"/>
                    </a:ext>
                  </a:extLst>
                </a:gridCol>
                <a:gridCol w="208280">
                  <a:extLst>
                    <a:ext uri="{9D8B030D-6E8A-4147-A177-3AD203B41FA5}">
                      <a16:colId xmlns:a16="http://schemas.microsoft.com/office/drawing/2014/main" val="711986998"/>
                    </a:ext>
                  </a:extLst>
                </a:gridCol>
              </a:tblGrid>
              <a:tr h="25082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9">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dirty="0">
                          <a:ln>
                            <a:noFill/>
                          </a:ln>
                          <a:solidFill>
                            <a:srgbClr val="000066"/>
                          </a:solidFill>
                          <a:effectLst/>
                          <a:latin typeface="方正姚体" panose="02010601030101010101" pitchFamily="2" charset="-122"/>
                          <a:ea typeface="方正姚体" panose="02010601030101010101" pitchFamily="2" charset="-122"/>
                          <a:cs typeface="Times New Roman" panose="02020603050405020304" pitchFamily="18" charset="0"/>
                        </a:rPr>
                        <a:t>输      入</a:t>
                      </a: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6">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dirty="0">
                          <a:ln>
                            <a:noFill/>
                          </a:ln>
                          <a:solidFill>
                            <a:srgbClr val="000066"/>
                          </a:solidFill>
                          <a:effectLst/>
                          <a:latin typeface="方正姚体" panose="02010601030101010101" pitchFamily="2" charset="-122"/>
                          <a:ea typeface="方正姚体" panose="02010601030101010101" pitchFamily="2" charset="-122"/>
                          <a:cs typeface="Times New Roman" panose="02020603050405020304" pitchFamily="18" charset="0"/>
                        </a:rPr>
                        <a:t>输    出</a:t>
                      </a: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407222758"/>
                  </a:ext>
                </a:extLst>
              </a:tr>
              <a:tr h="35718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S</a:t>
                      </a:r>
                      <a:r>
                        <a:rPr kumimoji="0" lang="en-US" altLang="zh-CN" sz="1700" b="1" i="0" u="none" strike="noStrike" cap="none" normalizeH="0" baseline="-3000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A</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B</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C</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D</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GS</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53036527"/>
                  </a:ext>
                </a:extLst>
              </a:tr>
              <a:tr h="26987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35106553"/>
                  </a:ext>
                </a:extLst>
              </a:tr>
              <a:tr h="3508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378473812"/>
                  </a:ext>
                </a:extLst>
              </a:tr>
              <a:tr h="3603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9287744"/>
                  </a:ext>
                </a:extLst>
              </a:tr>
              <a:tr h="2714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94204412"/>
                  </a:ext>
                </a:extLst>
              </a:tr>
              <a:tr h="3508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444053538"/>
                  </a:ext>
                </a:extLst>
              </a:tr>
              <a:tr h="26987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76188409"/>
                  </a:ext>
                </a:extLst>
              </a:tr>
              <a:tr h="26987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72976723"/>
                  </a:ext>
                </a:extLst>
              </a:tr>
              <a:tr h="3508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47052269"/>
                  </a:ext>
                </a:extLst>
              </a:tr>
              <a:tr h="3984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rPr>
                        <a:t>1</a:t>
                      </a: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79144077"/>
                  </a:ext>
                </a:extLst>
              </a:tr>
              <a:tr h="3508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03274741"/>
                  </a:ext>
                </a:extLst>
              </a:tr>
              <a:tr h="36988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1700" b="1" i="0" u="none" strike="noStrike" cap="none" normalizeH="0" baseline="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1700" b="1" i="0" u="none" strike="noStrike" cap="none" normalizeH="0" baseline="0" dirty="0">
                          <a:ln>
                            <a:noFill/>
                          </a:ln>
                          <a:solidFill>
                            <a:srgbClr val="000066"/>
                          </a:solidFill>
                          <a:effectLst/>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700" b="1" i="0" u="none" strike="noStrike" cap="none" normalizeH="0" baseline="0" dirty="0">
                        <a:ln>
                          <a:noFill/>
                        </a:ln>
                        <a:solidFill>
                          <a:srgbClr val="000066"/>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67238558"/>
                  </a:ext>
                </a:extLst>
              </a:tr>
            </a:tbl>
          </a:graphicData>
        </a:graphic>
      </p:graphicFrame>
      <p:sp>
        <p:nvSpPr>
          <p:cNvPr id="373021" name="Text Box 285"/>
          <p:cNvSpPr txBox="1">
            <a:spLocks noChangeArrowheads="1"/>
          </p:cNvSpPr>
          <p:nvPr/>
        </p:nvSpPr>
        <p:spPr bwMode="auto">
          <a:xfrm>
            <a:off x="431800" y="5949950"/>
            <a:ext cx="8748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该编码器为输入低电平有效，输出高电平有效，</a:t>
            </a:r>
            <a:r>
              <a:rPr kumimoji="0" lang="en-US" altLang="zh-CN" sz="2400" b="1" i="0" u="none" strike="noStrike" kern="1200" cap="none" spc="0" normalizeH="0" baseline="0" noProof="0">
                <a:ln>
                  <a:noFill/>
                </a:ln>
                <a:solidFill>
                  <a:srgbClr val="000066"/>
                </a:solidFill>
                <a:effectLst/>
                <a:uLnTx/>
                <a:uFillTx/>
                <a:latin typeface="+mn-ea"/>
                <a:cs typeface="+mn-cs"/>
              </a:rPr>
              <a:t>GS</a:t>
            </a:r>
            <a:r>
              <a:rPr kumimoji="0" lang="zh-CN" altLang="en-US" sz="2400" b="1" i="0" u="none" strike="noStrike" kern="1200" cap="none" spc="0" normalizeH="0" baseline="0" noProof="0">
                <a:ln>
                  <a:noFill/>
                </a:ln>
                <a:solidFill>
                  <a:srgbClr val="000066"/>
                </a:solidFill>
                <a:effectLst/>
                <a:uLnTx/>
                <a:uFillTx/>
                <a:latin typeface="+mn-ea"/>
                <a:cs typeface="+mn-cs"/>
              </a:rPr>
              <a:t>为标志位。</a:t>
            </a:r>
          </a:p>
        </p:txBody>
      </p:sp>
      <p:sp>
        <p:nvSpPr>
          <p:cNvPr id="373022" name="Rectangle 286"/>
          <p:cNvSpPr>
            <a:spLocks noChangeArrowheads="1"/>
          </p:cNvSpPr>
          <p:nvPr/>
        </p:nvSpPr>
        <p:spPr bwMode="auto">
          <a:xfrm>
            <a:off x="971550" y="260350"/>
            <a:ext cx="63373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zh-CN" altLang="en-US" sz="1900" b="0" i="0" u="none" strike="noStrike" kern="1200" cap="none" spc="0" normalizeH="0" baseline="0" noProof="0" dirty="0">
              <a:ln>
                <a:noFill/>
              </a:ln>
              <a:solidFill>
                <a:srgbClr val="000000"/>
              </a:solidFill>
              <a:effectLst/>
              <a:uLnTx/>
              <a:uFillTx/>
              <a:latin typeface="+mn-ea"/>
              <a:ea typeface="+mn-ea"/>
              <a:cs typeface="+mn-cs"/>
            </a:endParaRPr>
          </a:p>
        </p:txBody>
      </p:sp>
      <p:sp>
        <p:nvSpPr>
          <p:cNvPr id="373024" name="Line 288"/>
          <p:cNvSpPr>
            <a:spLocks noChangeShapeType="1"/>
          </p:cNvSpPr>
          <p:nvPr/>
        </p:nvSpPr>
        <p:spPr bwMode="auto">
          <a:xfrm>
            <a:off x="1295400"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25" name="Line 289"/>
          <p:cNvSpPr>
            <a:spLocks noChangeShapeType="1"/>
          </p:cNvSpPr>
          <p:nvPr/>
        </p:nvSpPr>
        <p:spPr bwMode="auto">
          <a:xfrm>
            <a:off x="1800225"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26" name="Line 290"/>
          <p:cNvSpPr>
            <a:spLocks noChangeShapeType="1"/>
          </p:cNvSpPr>
          <p:nvPr/>
        </p:nvSpPr>
        <p:spPr bwMode="auto">
          <a:xfrm>
            <a:off x="2303463"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27" name="Line 291"/>
          <p:cNvSpPr>
            <a:spLocks noChangeShapeType="1"/>
          </p:cNvSpPr>
          <p:nvPr/>
        </p:nvSpPr>
        <p:spPr bwMode="auto">
          <a:xfrm>
            <a:off x="2770188"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28" name="Line 292"/>
          <p:cNvSpPr>
            <a:spLocks noChangeShapeType="1"/>
          </p:cNvSpPr>
          <p:nvPr/>
        </p:nvSpPr>
        <p:spPr bwMode="auto">
          <a:xfrm>
            <a:off x="3167063"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29" name="Line 293"/>
          <p:cNvSpPr>
            <a:spLocks noChangeShapeType="1"/>
          </p:cNvSpPr>
          <p:nvPr/>
        </p:nvSpPr>
        <p:spPr bwMode="auto">
          <a:xfrm>
            <a:off x="3600450" y="1665288"/>
            <a:ext cx="179388"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30" name="Line 294"/>
          <p:cNvSpPr>
            <a:spLocks noChangeShapeType="1"/>
          </p:cNvSpPr>
          <p:nvPr/>
        </p:nvSpPr>
        <p:spPr bwMode="auto">
          <a:xfrm>
            <a:off x="3995738"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31" name="Line 295"/>
          <p:cNvSpPr>
            <a:spLocks noChangeShapeType="1"/>
          </p:cNvSpPr>
          <p:nvPr/>
        </p:nvSpPr>
        <p:spPr bwMode="auto">
          <a:xfrm>
            <a:off x="4462463"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32" name="Line 296"/>
          <p:cNvSpPr>
            <a:spLocks noChangeShapeType="1"/>
          </p:cNvSpPr>
          <p:nvPr/>
        </p:nvSpPr>
        <p:spPr bwMode="auto">
          <a:xfrm>
            <a:off x="4859338"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3033" name="Line 297"/>
          <p:cNvSpPr>
            <a:spLocks noChangeShapeType="1"/>
          </p:cNvSpPr>
          <p:nvPr/>
        </p:nvSpPr>
        <p:spPr bwMode="auto">
          <a:xfrm>
            <a:off x="5326063" y="1665288"/>
            <a:ext cx="180975" cy="0"/>
          </a:xfrm>
          <a:prstGeom prst="line">
            <a:avLst/>
          </a:prstGeom>
          <a:noFill/>
          <a:ln w="9525">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 name="标题 2">
            <a:extLst>
              <a:ext uri="{FF2B5EF4-FFF2-40B4-BE49-F238E27FC236}">
                <a16:creationId xmlns:a16="http://schemas.microsoft.com/office/drawing/2014/main" id="{7D9A4B13-797E-4C21-A5E8-912010FBC0F2}"/>
              </a:ext>
            </a:extLst>
          </p:cNvPr>
          <p:cNvSpPr>
            <a:spLocks noGrp="1"/>
          </p:cNvSpPr>
          <p:nvPr>
            <p:ph type="title"/>
          </p:nvPr>
        </p:nvSpPr>
        <p:spPr>
          <a:xfrm>
            <a:off x="685800" y="484632"/>
            <a:ext cx="7772400" cy="605980"/>
          </a:xfrm>
        </p:spPr>
        <p:txBody>
          <a:bodyPr>
            <a:normAutofit fontScale="90000"/>
          </a:bodyPr>
          <a:lstStyle/>
          <a:p>
            <a:r>
              <a:rPr kumimoji="1" lang="zh-CN" altLang="en-US" sz="4400" b="1" i="0" u="none" strike="noStrike" kern="1200" cap="none" spc="0" normalizeH="0" baseline="0" noProof="0" dirty="0">
                <a:ln>
                  <a:noFill/>
                </a:ln>
                <a:solidFill>
                  <a:srgbClr val="003366"/>
                </a:solidFill>
                <a:effectLst/>
                <a:uLnTx/>
                <a:uFillTx/>
                <a:latin typeface="+mn-ea"/>
                <a:ea typeface="+mn-ea"/>
                <a:cs typeface="+mn-cs"/>
              </a:rPr>
              <a:t>键盘输入</a:t>
            </a:r>
            <a:r>
              <a:rPr kumimoji="1" lang="en-US" altLang="zh-CN" sz="4400" b="1" i="0" u="none" strike="noStrike" kern="1200" cap="none" spc="0" normalizeH="0" baseline="0" noProof="0" dirty="0">
                <a:ln>
                  <a:noFill/>
                </a:ln>
                <a:solidFill>
                  <a:srgbClr val="003366"/>
                </a:solidFill>
                <a:effectLst/>
                <a:uLnTx/>
                <a:uFillTx/>
                <a:latin typeface="+mn-ea"/>
                <a:ea typeface="+mn-ea"/>
                <a:cs typeface="+mn-cs"/>
              </a:rPr>
              <a:t>8421BCD</a:t>
            </a:r>
            <a:r>
              <a:rPr kumimoji="1" lang="zh-CN" altLang="en-US" sz="4400" b="1" i="0" u="none" strike="noStrike" kern="1200" cap="none" spc="0" normalizeH="0" baseline="0" noProof="0" dirty="0">
                <a:ln>
                  <a:noFill/>
                </a:ln>
                <a:solidFill>
                  <a:srgbClr val="003366"/>
                </a:solidFill>
                <a:effectLst/>
                <a:uLnTx/>
                <a:uFillTx/>
                <a:latin typeface="+mn-ea"/>
                <a:ea typeface="+mn-ea"/>
                <a:cs typeface="+mn-cs"/>
              </a:rPr>
              <a:t>码编码器</a:t>
            </a:r>
            <a:r>
              <a:rPr kumimoji="0" lang="zh-CN" altLang="en-US" sz="4400" b="1" i="0" u="none" strike="noStrike" kern="1200" cap="none" spc="0" normalizeH="0" baseline="0" noProof="0" dirty="0">
                <a:ln>
                  <a:noFill/>
                </a:ln>
                <a:solidFill>
                  <a:srgbClr val="003366"/>
                </a:solidFill>
                <a:effectLst/>
                <a:uLnTx/>
                <a:uFillTx/>
                <a:latin typeface="+mn-ea"/>
                <a:ea typeface="+mn-ea"/>
                <a:cs typeface="+mn-cs"/>
              </a:rPr>
              <a:t>功能</a:t>
            </a:r>
            <a:endParaRPr lang="zh-CN" altLang="en-US" dirty="0"/>
          </a:p>
        </p:txBody>
      </p:sp>
      <p:sp>
        <p:nvSpPr>
          <p:cNvPr id="2" name="灯片编号占位符 1">
            <a:extLst>
              <a:ext uri="{FF2B5EF4-FFF2-40B4-BE49-F238E27FC236}">
                <a16:creationId xmlns:a16="http://schemas.microsoft.com/office/drawing/2014/main" id="{2D637F5E-484E-461C-84DF-8F2966BCD149}"/>
              </a:ext>
            </a:extLst>
          </p:cNvPr>
          <p:cNvSpPr>
            <a:spLocks noGrp="1"/>
          </p:cNvSpPr>
          <p:nvPr>
            <p:ph type="sldNum" sz="quarter" idx="12"/>
          </p:nvPr>
        </p:nvSpPr>
        <p:spPr/>
        <p:txBody>
          <a:bodyPr/>
          <a:lstStyle/>
          <a:p>
            <a:fld id="{4FAB73BC-B049-4115-A692-8D63A059BFB8}" type="slidenum">
              <a:rPr lang="en-US" smtClean="0"/>
              <a:t>40</a:t>
            </a:fld>
            <a:endParaRPr lang="en-US" dirty="0"/>
          </a:p>
        </p:txBody>
      </p:sp>
    </p:spTree>
    <p:custDataLst>
      <p:tags r:id="rId1"/>
    </p:custDataLst>
    <p:extLst>
      <p:ext uri="{BB962C8B-B14F-4D97-AF65-F5344CB8AC3E}">
        <p14:creationId xmlns:p14="http://schemas.microsoft.com/office/powerpoint/2010/main" val="3858650960"/>
      </p:ext>
    </p:extLst>
  </p:cSld>
  <p:clrMapOvr>
    <a:masterClrMapping/>
  </p:clrMapOvr>
  <p:transition>
    <p:wipe dir="d"/>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3021"/>
                                        </p:tgtEl>
                                        <p:attrNameLst>
                                          <p:attrName>style.visibility</p:attrName>
                                        </p:attrNameLst>
                                      </p:cBhvr>
                                      <p:to>
                                        <p:strVal val="visible"/>
                                      </p:to>
                                    </p:set>
                                    <p:animEffect transition="in" filter="strips(downRight)">
                                      <p:cBhvr>
                                        <p:cTn id="7" dur="500"/>
                                        <p:tgtEl>
                                          <p:spTgt spid="3730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021"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63" name="Rectangle 19"/>
          <p:cNvSpPr>
            <a:spLocks noChangeArrowheads="1"/>
          </p:cNvSpPr>
          <p:nvPr/>
        </p:nvSpPr>
        <p:spPr bwMode="auto">
          <a:xfrm>
            <a:off x="776288" y="1740962"/>
            <a:ext cx="7518400" cy="5231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76176" bIns="76176"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mn-ea"/>
                <a:cs typeface="+mn-cs"/>
              </a:rPr>
              <a:t>1</a:t>
            </a:r>
            <a:r>
              <a:rPr kumimoji="1" lang="zh-CN" altLang="en-US" sz="2400" b="1" i="0" u="none" strike="noStrike" kern="1200" cap="none" spc="0" normalizeH="0" baseline="0" noProof="0" dirty="0">
                <a:ln>
                  <a:noFill/>
                </a:ln>
                <a:solidFill>
                  <a:srgbClr val="000066"/>
                </a:solidFill>
                <a:effectLst/>
                <a:uLnTx/>
                <a:uFillTx/>
                <a:latin typeface="+mn-ea"/>
                <a:cs typeface="+mn-cs"/>
              </a:rPr>
              <a:t>、编码器 </a:t>
            </a:r>
            <a:r>
              <a:rPr kumimoji="1" lang="en-US" altLang="zh-CN" sz="2400" b="1" i="0" u="none" strike="noStrike" kern="1200" cap="none" spc="0" normalizeH="0" baseline="0" noProof="0" dirty="0">
                <a:ln>
                  <a:noFill/>
                </a:ln>
                <a:solidFill>
                  <a:srgbClr val="000066"/>
                </a:solidFill>
                <a:effectLst/>
                <a:uLnTx/>
                <a:uFillTx/>
                <a:latin typeface="+mn-ea"/>
                <a:cs typeface="+mn-cs"/>
              </a:rPr>
              <a:t>(Encoder)</a:t>
            </a:r>
            <a:r>
              <a:rPr kumimoji="1" lang="zh-CN" altLang="en-US" sz="2400" b="1" i="0" u="none" strike="noStrike" kern="1200" cap="none" spc="0" normalizeH="0" baseline="0" noProof="0" dirty="0">
                <a:ln>
                  <a:noFill/>
                </a:ln>
                <a:solidFill>
                  <a:srgbClr val="000066"/>
                </a:solidFill>
                <a:effectLst/>
                <a:uLnTx/>
                <a:uFillTx/>
                <a:latin typeface="+mn-ea"/>
                <a:cs typeface="+mn-cs"/>
              </a:rPr>
              <a:t>的定义与分类</a:t>
            </a:r>
          </a:p>
        </p:txBody>
      </p:sp>
      <p:sp>
        <p:nvSpPr>
          <p:cNvPr id="364564" name="Text Box 20"/>
          <p:cNvSpPr txBox="1">
            <a:spLocks noChangeArrowheads="1"/>
          </p:cNvSpPr>
          <p:nvPr/>
        </p:nvSpPr>
        <p:spPr bwMode="auto">
          <a:xfrm>
            <a:off x="810006" y="2547673"/>
            <a:ext cx="8153400" cy="46384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编码：赋予二进制代码特定含义的过程称为编码。</a:t>
            </a:r>
          </a:p>
        </p:txBody>
      </p:sp>
      <p:sp>
        <p:nvSpPr>
          <p:cNvPr id="364565" name="Text Box 21"/>
          <p:cNvSpPr txBox="1">
            <a:spLocks noChangeArrowheads="1"/>
          </p:cNvSpPr>
          <p:nvPr/>
        </p:nvSpPr>
        <p:spPr bwMode="auto">
          <a:xfrm>
            <a:off x="1360488" y="3284733"/>
            <a:ext cx="6934200" cy="46384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如：</a:t>
            </a:r>
            <a:r>
              <a:rPr kumimoji="0" lang="en-US" altLang="zh-CN" sz="2400" b="1" i="0" u="none" strike="noStrike" kern="1200" cap="none" spc="0" normalizeH="0" baseline="0" noProof="0" dirty="0">
                <a:ln>
                  <a:noFill/>
                </a:ln>
                <a:solidFill>
                  <a:srgbClr val="000066"/>
                </a:solidFill>
                <a:effectLst/>
                <a:uLnTx/>
                <a:uFillTx/>
                <a:latin typeface="+mn-ea"/>
                <a:cs typeface="+mn-cs"/>
              </a:rPr>
              <a:t>8421BCD</a:t>
            </a:r>
            <a:r>
              <a:rPr kumimoji="0" lang="zh-CN" altLang="en-US" sz="2400" b="1" i="0" u="none" strike="noStrike" kern="1200" cap="none" spc="0" normalizeH="0" baseline="0" noProof="0" dirty="0">
                <a:ln>
                  <a:noFill/>
                </a:ln>
                <a:solidFill>
                  <a:srgbClr val="000066"/>
                </a:solidFill>
                <a:effectLst/>
                <a:uLnTx/>
                <a:uFillTx/>
                <a:latin typeface="+mn-ea"/>
                <a:cs typeface="+mn-cs"/>
              </a:rPr>
              <a:t>码中，用</a:t>
            </a:r>
            <a:r>
              <a:rPr kumimoji="0" lang="en-US" altLang="zh-CN" sz="2400" b="1" i="0" u="none" strike="noStrike" kern="1200" cap="none" spc="0" normalizeH="0" baseline="0" noProof="0" dirty="0">
                <a:ln>
                  <a:noFill/>
                </a:ln>
                <a:solidFill>
                  <a:srgbClr val="000066"/>
                </a:solidFill>
                <a:effectLst/>
                <a:uLnTx/>
                <a:uFillTx/>
                <a:latin typeface="+mn-ea"/>
                <a:cs typeface="+mn-cs"/>
              </a:rPr>
              <a:t>1000</a:t>
            </a:r>
            <a:r>
              <a:rPr kumimoji="0" lang="zh-CN" altLang="en-US" sz="2400" b="1" i="0" u="none" strike="noStrike" kern="1200" cap="none" spc="0" normalizeH="0" baseline="0" noProof="0" dirty="0">
                <a:ln>
                  <a:noFill/>
                </a:ln>
                <a:solidFill>
                  <a:srgbClr val="000066"/>
                </a:solidFill>
                <a:effectLst/>
                <a:uLnTx/>
                <a:uFillTx/>
                <a:latin typeface="+mn-ea"/>
                <a:cs typeface="+mn-cs"/>
              </a:rPr>
              <a:t>表示数字</a:t>
            </a:r>
            <a:r>
              <a:rPr kumimoji="0" lang="en-US" altLang="zh-CN" sz="2400" b="1" i="0" u="none" strike="noStrike" kern="1200" cap="none" spc="0" normalizeH="0" baseline="0" noProof="0" dirty="0">
                <a:ln>
                  <a:noFill/>
                </a:ln>
                <a:solidFill>
                  <a:srgbClr val="000066"/>
                </a:solidFill>
                <a:effectLst/>
                <a:uLnTx/>
                <a:uFillTx/>
                <a:latin typeface="+mn-ea"/>
                <a:cs typeface="+mn-cs"/>
              </a:rPr>
              <a:t>8</a:t>
            </a:r>
          </a:p>
        </p:txBody>
      </p:sp>
      <p:sp>
        <p:nvSpPr>
          <p:cNvPr id="364566" name="Text Box 22"/>
          <p:cNvSpPr txBox="1">
            <a:spLocks noChangeArrowheads="1"/>
          </p:cNvSpPr>
          <p:nvPr/>
        </p:nvSpPr>
        <p:spPr bwMode="auto">
          <a:xfrm>
            <a:off x="1360488" y="3910841"/>
            <a:ext cx="6934200" cy="46384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如：</a:t>
            </a:r>
            <a:r>
              <a:rPr kumimoji="0" lang="en-US" altLang="zh-CN" sz="2400" b="1" i="0" u="none" strike="noStrike" kern="1200" cap="none" spc="0" normalizeH="0" baseline="0" noProof="0" dirty="0">
                <a:ln>
                  <a:noFill/>
                </a:ln>
                <a:solidFill>
                  <a:srgbClr val="000066"/>
                </a:solidFill>
                <a:effectLst/>
                <a:uLnTx/>
                <a:uFillTx/>
                <a:latin typeface="+mn-ea"/>
                <a:cs typeface="+mn-cs"/>
              </a:rPr>
              <a:t>ASCII</a:t>
            </a:r>
            <a:r>
              <a:rPr kumimoji="0" lang="zh-CN" altLang="en-US" sz="2400" b="1" i="0" u="none" strike="noStrike" kern="1200" cap="none" spc="0" normalizeH="0" baseline="0" noProof="0" dirty="0">
                <a:ln>
                  <a:noFill/>
                </a:ln>
                <a:solidFill>
                  <a:srgbClr val="000066"/>
                </a:solidFill>
                <a:effectLst/>
                <a:uLnTx/>
                <a:uFillTx/>
                <a:latin typeface="+mn-ea"/>
                <a:cs typeface="+mn-cs"/>
              </a:rPr>
              <a:t>码中，用</a:t>
            </a:r>
            <a:r>
              <a:rPr kumimoji="0" lang="en-US" altLang="zh-CN" sz="2400" b="1" i="0" u="none" strike="noStrike" kern="1200" cap="none" spc="0" normalizeH="0" baseline="0" noProof="0" dirty="0">
                <a:ln>
                  <a:noFill/>
                </a:ln>
                <a:solidFill>
                  <a:srgbClr val="000066"/>
                </a:solidFill>
                <a:effectLst/>
                <a:uLnTx/>
                <a:uFillTx/>
                <a:latin typeface="+mn-ea"/>
                <a:cs typeface="+mn-cs"/>
              </a:rPr>
              <a:t>1000001</a:t>
            </a:r>
            <a:r>
              <a:rPr kumimoji="0" lang="zh-CN" altLang="en-US" sz="2400" b="1" i="0" u="none" strike="noStrike" kern="1200" cap="none" spc="0" normalizeH="0" baseline="0" noProof="0" dirty="0">
                <a:ln>
                  <a:noFill/>
                </a:ln>
                <a:solidFill>
                  <a:srgbClr val="000066"/>
                </a:solidFill>
                <a:effectLst/>
                <a:uLnTx/>
                <a:uFillTx/>
                <a:latin typeface="+mn-ea"/>
                <a:cs typeface="+mn-cs"/>
              </a:rPr>
              <a:t>表示字母</a:t>
            </a:r>
            <a:r>
              <a:rPr kumimoji="0" lang="en-US" altLang="zh-CN" sz="2400" b="1" i="0" u="none" strike="noStrike" kern="1200" cap="none" spc="0" normalizeH="0" baseline="0" noProof="0" dirty="0">
                <a:ln>
                  <a:noFill/>
                </a:ln>
                <a:solidFill>
                  <a:srgbClr val="000066"/>
                </a:solidFill>
                <a:effectLst/>
                <a:uLnTx/>
                <a:uFillTx/>
                <a:latin typeface="+mn-ea"/>
                <a:cs typeface="+mn-cs"/>
              </a:rPr>
              <a:t>A</a:t>
            </a:r>
            <a:r>
              <a:rPr kumimoji="0" lang="zh-CN" altLang="en-US" sz="2400" b="1" i="0" u="none" strike="noStrike" kern="1200" cap="none" spc="0" normalizeH="0" baseline="0" noProof="0" dirty="0">
                <a:ln>
                  <a:noFill/>
                </a:ln>
                <a:solidFill>
                  <a:srgbClr val="000066"/>
                </a:solidFill>
                <a:effectLst/>
                <a:uLnTx/>
                <a:uFillTx/>
                <a:latin typeface="+mn-ea"/>
                <a:cs typeface="+mn-cs"/>
              </a:rPr>
              <a:t>等</a:t>
            </a:r>
          </a:p>
        </p:txBody>
      </p:sp>
      <p:sp>
        <p:nvSpPr>
          <p:cNvPr id="364567" name="Text Box 23"/>
          <p:cNvSpPr txBox="1">
            <a:spLocks noChangeArrowheads="1"/>
          </p:cNvSpPr>
          <p:nvPr/>
        </p:nvSpPr>
        <p:spPr bwMode="auto">
          <a:xfrm>
            <a:off x="810006" y="4641073"/>
            <a:ext cx="6173993" cy="46384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lgn="ctr">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编码器：具有编码功能的逻辑电路。</a:t>
            </a:r>
          </a:p>
        </p:txBody>
      </p:sp>
      <p:sp>
        <p:nvSpPr>
          <p:cNvPr id="3" name="灯片编号占位符 2">
            <a:extLst>
              <a:ext uri="{FF2B5EF4-FFF2-40B4-BE49-F238E27FC236}">
                <a16:creationId xmlns:a16="http://schemas.microsoft.com/office/drawing/2014/main" id="{5631B16F-D905-44A2-8D86-12399199A530}"/>
              </a:ext>
            </a:extLst>
          </p:cNvPr>
          <p:cNvSpPr>
            <a:spLocks noGrp="1"/>
          </p:cNvSpPr>
          <p:nvPr>
            <p:ph type="sldNum" sz="quarter" idx="12"/>
          </p:nvPr>
        </p:nvSpPr>
        <p:spPr/>
        <p:txBody>
          <a:bodyPr/>
          <a:lstStyle/>
          <a:p>
            <a:fld id="{4FAB73BC-B049-4115-A692-8D63A059BFB8}" type="slidenum">
              <a:rPr lang="en-US" smtClean="0"/>
              <a:t>41</a:t>
            </a:fld>
            <a:endParaRPr lang="en-US" dirty="0"/>
          </a:p>
        </p:txBody>
      </p:sp>
      <p:sp>
        <p:nvSpPr>
          <p:cNvPr id="5" name="标题 4">
            <a:extLst>
              <a:ext uri="{FF2B5EF4-FFF2-40B4-BE49-F238E27FC236}">
                <a16:creationId xmlns:a16="http://schemas.microsoft.com/office/drawing/2014/main" id="{4DC0D0C8-2788-4F7B-9102-D4539AC01DEF}"/>
              </a:ext>
            </a:extLst>
          </p:cNvPr>
          <p:cNvSpPr>
            <a:spLocks noGrp="1"/>
          </p:cNvSpPr>
          <p:nvPr>
            <p:ph type="title"/>
          </p:nvPr>
        </p:nvSpPr>
        <p:spPr>
          <a:xfrm>
            <a:off x="685800" y="484632"/>
            <a:ext cx="7772400" cy="862902"/>
          </a:xfrm>
        </p:spPr>
        <p:txBody>
          <a:bodyPr/>
          <a:lstStyle/>
          <a:p>
            <a:r>
              <a:rPr kumimoji="0" lang="en-US" altLang="zh-CN" sz="4400" b="1" i="0" u="none" strike="noStrike" kern="1200" cap="none" spc="0" normalizeH="0" baseline="0" noProof="0" dirty="0">
                <a:ln>
                  <a:noFill/>
                </a:ln>
                <a:solidFill>
                  <a:srgbClr val="CC0000"/>
                </a:solidFill>
                <a:effectLst/>
                <a:uLnTx/>
                <a:uFillTx/>
                <a:latin typeface="+mn-ea"/>
                <a:cs typeface="+mn-cs"/>
              </a:rPr>
              <a:t>4.4.1 </a:t>
            </a:r>
            <a:r>
              <a:rPr kumimoji="0" lang="zh-CN" altLang="en-US" sz="4400" b="1" i="0" u="none" strike="noStrike" kern="1200" cap="none" spc="0" normalizeH="0" baseline="0" noProof="0" dirty="0">
                <a:ln>
                  <a:noFill/>
                </a:ln>
                <a:solidFill>
                  <a:srgbClr val="CC0000"/>
                </a:solidFill>
                <a:effectLst/>
                <a:uLnTx/>
                <a:uFillTx/>
                <a:latin typeface="+mn-ea"/>
                <a:cs typeface="+mn-cs"/>
              </a:rPr>
              <a:t>编码器</a:t>
            </a:r>
            <a:endParaRPr lang="zh-CN" altLang="en-US" dirty="0"/>
          </a:p>
        </p:txBody>
      </p:sp>
    </p:spTree>
    <p:custDataLst>
      <p:tags r:id="rId1"/>
    </p:custDataLst>
    <p:extLst>
      <p:ext uri="{BB962C8B-B14F-4D97-AF65-F5344CB8AC3E}">
        <p14:creationId xmlns:p14="http://schemas.microsoft.com/office/powerpoint/2010/main" val="3547324365"/>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4564"/>
                                        </p:tgtEl>
                                        <p:attrNameLst>
                                          <p:attrName>style.visibility</p:attrName>
                                        </p:attrNameLst>
                                      </p:cBhvr>
                                      <p:to>
                                        <p:strVal val="visible"/>
                                      </p:to>
                                    </p:set>
                                    <p:animEffect transition="in" filter="wipe(left)">
                                      <p:cBhvr>
                                        <p:cTn id="7" dur="500"/>
                                        <p:tgtEl>
                                          <p:spTgt spid="36456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4565"/>
                                        </p:tgtEl>
                                        <p:attrNameLst>
                                          <p:attrName>style.visibility</p:attrName>
                                        </p:attrNameLst>
                                      </p:cBhvr>
                                      <p:to>
                                        <p:strVal val="visible"/>
                                      </p:to>
                                    </p:set>
                                    <p:animEffect transition="in" filter="wipe(left)">
                                      <p:cBhvr>
                                        <p:cTn id="12" dur="500"/>
                                        <p:tgtEl>
                                          <p:spTgt spid="36456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64566"/>
                                        </p:tgtEl>
                                        <p:attrNameLst>
                                          <p:attrName>style.visibility</p:attrName>
                                        </p:attrNameLst>
                                      </p:cBhvr>
                                      <p:to>
                                        <p:strVal val="visible"/>
                                      </p:to>
                                    </p:set>
                                    <p:animEffect transition="in" filter="wipe(left)">
                                      <p:cBhvr>
                                        <p:cTn id="17" dur="500"/>
                                        <p:tgtEl>
                                          <p:spTgt spid="36456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64567"/>
                                        </p:tgtEl>
                                        <p:attrNameLst>
                                          <p:attrName>style.visibility</p:attrName>
                                        </p:attrNameLst>
                                      </p:cBhvr>
                                      <p:to>
                                        <p:strVal val="visible"/>
                                      </p:to>
                                    </p:set>
                                    <p:animEffect transition="in" filter="wipe(left)">
                                      <p:cBhvr>
                                        <p:cTn id="22" dur="500"/>
                                        <p:tgtEl>
                                          <p:spTgt spid="3645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4564" grpId="0" autoUpdateAnimBg="0"/>
      <p:bldP spid="364565" grpId="0" autoUpdateAnimBg="0"/>
      <p:bldP spid="364566" grpId="0" autoUpdateAnimBg="0"/>
      <p:bldP spid="364567"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622" name="Rectangle 54"/>
          <p:cNvSpPr>
            <a:spLocks noChangeArrowheads="1"/>
          </p:cNvSpPr>
          <p:nvPr/>
        </p:nvSpPr>
        <p:spPr bwMode="auto">
          <a:xfrm>
            <a:off x="773113" y="2749550"/>
            <a:ext cx="8153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能将每一个编码输入信号变换为不同的二进制的代码输出。</a:t>
            </a:r>
          </a:p>
        </p:txBody>
      </p:sp>
      <p:sp>
        <p:nvSpPr>
          <p:cNvPr id="365623" name="Rectangle 55"/>
          <p:cNvSpPr>
            <a:spLocks noChangeArrowheads="1"/>
          </p:cNvSpPr>
          <p:nvPr/>
        </p:nvSpPr>
        <p:spPr bwMode="auto">
          <a:xfrm>
            <a:off x="652463" y="4618464"/>
            <a:ext cx="8382000" cy="8309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mn-ea"/>
                <a:cs typeface="+mn-cs"/>
              </a:rPr>
              <a:t> </a:t>
            </a:r>
            <a:r>
              <a:rPr kumimoji="0" lang="zh-CN" altLang="en-US" sz="2400" b="1" i="0" u="none" strike="noStrike" kern="1200" cap="none" spc="0" normalizeH="0" baseline="0" noProof="0">
                <a:ln>
                  <a:noFill/>
                </a:ln>
                <a:solidFill>
                  <a:srgbClr val="000066"/>
                </a:solidFill>
                <a:effectLst/>
                <a:uLnTx/>
                <a:uFillTx/>
                <a:latin typeface="+mn-ea"/>
                <a:cs typeface="+mn-cs"/>
              </a:rPr>
              <a:t>如</a:t>
            </a:r>
            <a:r>
              <a:rPr kumimoji="0" lang="en-US" altLang="zh-CN" sz="2400" b="1" i="0" u="none" strike="noStrike" kern="1200" cap="none" spc="0" normalizeH="0" baseline="0" noProof="0">
                <a:ln>
                  <a:noFill/>
                </a:ln>
                <a:solidFill>
                  <a:srgbClr val="000066"/>
                </a:solidFill>
                <a:effectLst/>
                <a:uLnTx/>
                <a:uFillTx/>
                <a:latin typeface="+mn-ea"/>
                <a:cs typeface="+mn-cs"/>
              </a:rPr>
              <a:t>8</a:t>
            </a:r>
            <a:r>
              <a:rPr kumimoji="0" lang="zh-CN" altLang="en-US" sz="2400" b="1" i="0" u="none" strike="noStrike" kern="1200" cap="none" spc="0" normalizeH="0" baseline="0" noProof="0">
                <a:ln>
                  <a:noFill/>
                </a:ln>
                <a:solidFill>
                  <a:srgbClr val="000066"/>
                </a:solidFill>
                <a:effectLst/>
                <a:uLnTx/>
                <a:uFillTx/>
                <a:latin typeface="+mn-ea"/>
                <a:cs typeface="+mn-cs"/>
              </a:rPr>
              <a:t>线</a:t>
            </a:r>
            <a:r>
              <a:rPr kumimoji="0" lang="en-US" altLang="zh-CN" sz="2400" b="1" i="0" u="none" strike="noStrike" kern="1200" cap="none" spc="0" normalizeH="0" baseline="0" noProof="0">
                <a:ln>
                  <a:noFill/>
                </a:ln>
                <a:solidFill>
                  <a:srgbClr val="000066"/>
                </a:solidFill>
                <a:effectLst/>
                <a:uLnTx/>
                <a:uFillTx/>
                <a:latin typeface="+mn-ea"/>
                <a:cs typeface="+mn-cs"/>
              </a:rPr>
              <a:t>-3</a:t>
            </a:r>
            <a:r>
              <a:rPr kumimoji="0" lang="zh-CN" altLang="en-US" sz="2400" b="1" i="0" u="none" strike="noStrike" kern="1200" cap="none" spc="0" normalizeH="0" baseline="0" noProof="0">
                <a:ln>
                  <a:noFill/>
                </a:ln>
                <a:solidFill>
                  <a:srgbClr val="000066"/>
                </a:solidFill>
                <a:effectLst/>
                <a:uLnTx/>
                <a:uFillTx/>
                <a:latin typeface="+mn-ea"/>
                <a:cs typeface="+mn-cs"/>
              </a:rPr>
              <a:t>线编码器：将</a:t>
            </a:r>
            <a:r>
              <a:rPr kumimoji="0" lang="en-US" altLang="zh-CN" sz="2400" b="1" i="0" u="none" strike="noStrike" kern="1200" cap="none" spc="0" normalizeH="0" baseline="0" noProof="0">
                <a:ln>
                  <a:noFill/>
                </a:ln>
                <a:solidFill>
                  <a:srgbClr val="000066"/>
                </a:solidFill>
                <a:effectLst/>
                <a:uLnTx/>
                <a:uFillTx/>
                <a:latin typeface="+mn-ea"/>
                <a:cs typeface="+mn-cs"/>
              </a:rPr>
              <a:t>8</a:t>
            </a:r>
            <a:r>
              <a:rPr kumimoji="0" lang="zh-CN" altLang="en-US" sz="2400" b="1" i="0" u="none" strike="noStrike" kern="1200" cap="none" spc="0" normalizeH="0" baseline="0" noProof="0">
                <a:ln>
                  <a:noFill/>
                </a:ln>
                <a:solidFill>
                  <a:srgbClr val="000066"/>
                </a:solidFill>
                <a:effectLst/>
                <a:uLnTx/>
                <a:uFillTx/>
                <a:latin typeface="+mn-ea"/>
                <a:cs typeface="+mn-cs"/>
              </a:rPr>
              <a:t>个输入的信号分别编成 </a:t>
            </a:r>
            <a:r>
              <a:rPr kumimoji="0" lang="en-US" altLang="zh-CN" sz="2400" b="1" i="0" u="none" strike="noStrike" kern="1200" cap="none" spc="0" normalizeH="0" baseline="0" noProof="0">
                <a:ln>
                  <a:noFill/>
                </a:ln>
                <a:solidFill>
                  <a:srgbClr val="000066"/>
                </a:solidFill>
                <a:effectLst/>
                <a:uLnTx/>
                <a:uFillTx/>
                <a:latin typeface="+mn-ea"/>
                <a:cs typeface="+mn-cs"/>
              </a:rPr>
              <a:t>8</a:t>
            </a:r>
            <a:r>
              <a:rPr kumimoji="0" lang="zh-CN" altLang="en-US" sz="2400" b="1" i="0" u="none" strike="noStrike" kern="1200" cap="none" spc="0" normalizeH="0" baseline="0" noProof="0">
                <a:ln>
                  <a:noFill/>
                </a:ln>
                <a:solidFill>
                  <a:srgbClr val="000066"/>
                </a:solidFill>
                <a:effectLst/>
                <a:uLnTx/>
                <a:uFillTx/>
                <a:latin typeface="+mn-ea"/>
                <a:cs typeface="+mn-cs"/>
              </a:rPr>
              <a:t>个</a:t>
            </a:r>
            <a:r>
              <a:rPr kumimoji="0" lang="en-US" altLang="zh-CN" sz="2400" b="1" i="0" u="none" strike="noStrike" kern="1200" cap="none" spc="0" normalizeH="0" baseline="0" noProof="0">
                <a:ln>
                  <a:noFill/>
                </a:ln>
                <a:solidFill>
                  <a:srgbClr val="000066"/>
                </a:solidFill>
                <a:effectLst/>
                <a:uLnTx/>
                <a:uFillTx/>
                <a:latin typeface="+mn-ea"/>
                <a:cs typeface="+mn-cs"/>
              </a:rPr>
              <a:t>3</a:t>
            </a:r>
            <a:r>
              <a:rPr kumimoji="0" lang="zh-CN" altLang="en-US" sz="2400" b="1" i="0" u="none" strike="noStrike" kern="1200" cap="none" spc="0" normalizeH="0" baseline="0" noProof="0">
                <a:ln>
                  <a:noFill/>
                </a:ln>
                <a:solidFill>
                  <a:srgbClr val="000066"/>
                </a:solidFill>
                <a:effectLst/>
                <a:uLnTx/>
                <a:uFillTx/>
                <a:latin typeface="+mn-ea"/>
                <a:cs typeface="+mn-cs"/>
              </a:rPr>
              <a:t>位二进</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制数码输出。</a:t>
            </a:r>
          </a:p>
        </p:txBody>
      </p:sp>
      <p:sp>
        <p:nvSpPr>
          <p:cNvPr id="365624" name="Rectangle 56"/>
          <p:cNvSpPr>
            <a:spLocks noChangeArrowheads="1"/>
          </p:cNvSpPr>
          <p:nvPr/>
        </p:nvSpPr>
        <p:spPr bwMode="auto">
          <a:xfrm>
            <a:off x="754063" y="3538964"/>
            <a:ext cx="7931150" cy="830997"/>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如</a:t>
            </a:r>
            <a:r>
              <a:rPr kumimoji="0" lang="en-US" altLang="zh-CN" sz="2400" b="1" i="0" u="none" strike="noStrike" kern="1200" cap="none" spc="0" normalizeH="0" baseline="0" noProof="0">
                <a:ln>
                  <a:noFill/>
                </a:ln>
                <a:solidFill>
                  <a:srgbClr val="000066"/>
                </a:solidFill>
                <a:effectLst/>
                <a:uLnTx/>
                <a:uFillTx/>
                <a:latin typeface="+mn-ea"/>
                <a:cs typeface="+mn-cs"/>
              </a:rPr>
              <a:t>BCD</a:t>
            </a:r>
            <a:r>
              <a:rPr kumimoji="0" lang="zh-CN" altLang="en-US" sz="2400" b="1" i="0" u="none" strike="noStrike" kern="1200" cap="none" spc="0" normalizeH="0" baseline="0" noProof="0">
                <a:ln>
                  <a:noFill/>
                </a:ln>
                <a:solidFill>
                  <a:srgbClr val="000066"/>
                </a:solidFill>
                <a:effectLst/>
                <a:uLnTx/>
                <a:uFillTx/>
                <a:latin typeface="+mn-ea"/>
                <a:cs typeface="+mn-cs"/>
              </a:rPr>
              <a:t>编码器：将</a:t>
            </a:r>
            <a:r>
              <a:rPr kumimoji="0" lang="en-US" altLang="zh-CN" sz="2400" b="1" i="0" u="none" strike="noStrike" kern="1200" cap="none" spc="0" normalizeH="0" baseline="0" noProof="0">
                <a:ln>
                  <a:noFill/>
                </a:ln>
                <a:solidFill>
                  <a:srgbClr val="000066"/>
                </a:solidFill>
                <a:effectLst/>
                <a:uLnTx/>
                <a:uFillTx/>
                <a:latin typeface="+mn-ea"/>
                <a:cs typeface="+mn-cs"/>
              </a:rPr>
              <a:t>10</a:t>
            </a:r>
            <a:r>
              <a:rPr kumimoji="0" lang="zh-CN" altLang="en-US" sz="2400" b="1" i="0" u="none" strike="noStrike" kern="1200" cap="none" spc="0" normalizeH="0" baseline="0" noProof="0">
                <a:ln>
                  <a:noFill/>
                </a:ln>
                <a:solidFill>
                  <a:srgbClr val="000066"/>
                </a:solidFill>
                <a:effectLst/>
                <a:uLnTx/>
                <a:uFillTx/>
                <a:latin typeface="+mn-ea"/>
                <a:cs typeface="+mn-cs"/>
              </a:rPr>
              <a:t>个编码输入信号分别编成</a:t>
            </a:r>
            <a:r>
              <a:rPr kumimoji="0" lang="en-US" altLang="zh-CN" sz="2400" b="1" i="0" u="none" strike="noStrike" kern="1200" cap="none" spc="0" normalizeH="0" baseline="0" noProof="0">
                <a:ln>
                  <a:noFill/>
                </a:ln>
                <a:solidFill>
                  <a:srgbClr val="000066"/>
                </a:solidFill>
                <a:effectLst/>
                <a:uLnTx/>
                <a:uFillTx/>
                <a:latin typeface="+mn-ea"/>
                <a:cs typeface="+mn-cs"/>
              </a:rPr>
              <a:t>10</a:t>
            </a:r>
            <a:r>
              <a:rPr kumimoji="0" lang="zh-CN" altLang="en-US" sz="2400" b="1" i="0" u="none" strike="noStrike" kern="1200" cap="none" spc="0" normalizeH="0" baseline="0" noProof="0">
                <a:ln>
                  <a:noFill/>
                </a:ln>
                <a:solidFill>
                  <a:srgbClr val="000066"/>
                </a:solidFill>
                <a:effectLst/>
                <a:uLnTx/>
                <a:uFillTx/>
                <a:latin typeface="+mn-ea"/>
                <a:cs typeface="+mn-cs"/>
              </a:rPr>
              <a:t>个</a:t>
            </a:r>
            <a:r>
              <a:rPr kumimoji="0" lang="en-US" altLang="zh-CN" sz="2400" b="1" i="0" u="none" strike="noStrike" kern="1200" cap="none" spc="0" normalizeH="0" baseline="0" noProof="0">
                <a:ln>
                  <a:noFill/>
                </a:ln>
                <a:solidFill>
                  <a:srgbClr val="000066"/>
                </a:solidFill>
                <a:effectLst/>
                <a:uLnTx/>
                <a:uFillTx/>
                <a:latin typeface="+mn-ea"/>
                <a:cs typeface="+mn-cs"/>
              </a:rPr>
              <a:t>4</a:t>
            </a:r>
            <a:r>
              <a:rPr kumimoji="0" lang="zh-CN" altLang="en-US" sz="2400" b="1" i="0" u="none" strike="noStrike" kern="1200" cap="none" spc="0" normalizeH="0" baseline="0" noProof="0">
                <a:ln>
                  <a:noFill/>
                </a:ln>
                <a:solidFill>
                  <a:srgbClr val="000066"/>
                </a:solidFill>
                <a:effectLst/>
                <a:uLnTx/>
                <a:uFillTx/>
                <a:latin typeface="+mn-ea"/>
                <a:cs typeface="+mn-cs"/>
              </a:rPr>
              <a:t>位码输出。</a:t>
            </a:r>
          </a:p>
        </p:txBody>
      </p:sp>
      <p:sp>
        <p:nvSpPr>
          <p:cNvPr id="365625" name="Rectangle 57"/>
          <p:cNvSpPr>
            <a:spLocks noChangeArrowheads="1"/>
          </p:cNvSpPr>
          <p:nvPr/>
        </p:nvSpPr>
        <p:spPr bwMode="auto">
          <a:xfrm>
            <a:off x="844550" y="2173288"/>
            <a:ext cx="37449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编码器的逻辑功能：</a:t>
            </a:r>
          </a:p>
        </p:txBody>
      </p:sp>
      <p:sp>
        <p:nvSpPr>
          <p:cNvPr id="365626" name="Rectangle 58"/>
          <p:cNvSpPr>
            <a:spLocks noChangeArrowheads="1"/>
          </p:cNvSpPr>
          <p:nvPr/>
        </p:nvSpPr>
        <p:spPr bwMode="auto">
          <a:xfrm>
            <a:off x="466725" y="1244600"/>
            <a:ext cx="4779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mn-ea"/>
                <a:cs typeface="+mn-cs"/>
              </a:rPr>
              <a:t>1</a:t>
            </a:r>
            <a:r>
              <a:rPr kumimoji="1" lang="zh-CN" altLang="en-US" sz="2400" b="1" i="0" u="none" strike="noStrike" kern="1200" cap="none" spc="0" normalizeH="0" baseline="0" noProof="0">
                <a:ln>
                  <a:noFill/>
                </a:ln>
                <a:solidFill>
                  <a:srgbClr val="000066"/>
                </a:solidFill>
                <a:effectLst/>
                <a:uLnTx/>
                <a:uFillTx/>
                <a:latin typeface="+mn-ea"/>
                <a:cs typeface="+mn-cs"/>
              </a:rPr>
              <a:t>、编码器 </a:t>
            </a:r>
            <a:r>
              <a:rPr kumimoji="1" lang="en-US" altLang="zh-CN" sz="2400" b="1" i="0" u="none" strike="noStrike" kern="1200" cap="none" spc="0" normalizeH="0" baseline="0" noProof="0">
                <a:ln>
                  <a:noFill/>
                </a:ln>
                <a:solidFill>
                  <a:srgbClr val="000066"/>
                </a:solidFill>
                <a:effectLst/>
                <a:uLnTx/>
                <a:uFillTx/>
                <a:latin typeface="+mn-ea"/>
                <a:cs typeface="+mn-cs"/>
              </a:rPr>
              <a:t>(Encoder)</a:t>
            </a:r>
            <a:r>
              <a:rPr kumimoji="1" lang="zh-CN" altLang="en-US" sz="2400" b="1" i="0" u="none" strike="noStrike" kern="1200" cap="none" spc="0" normalizeH="0" baseline="0" noProof="0">
                <a:ln>
                  <a:noFill/>
                </a:ln>
                <a:solidFill>
                  <a:srgbClr val="000066"/>
                </a:solidFill>
                <a:effectLst/>
                <a:uLnTx/>
                <a:uFillTx/>
                <a:latin typeface="+mn-ea"/>
                <a:cs typeface="+mn-cs"/>
              </a:rPr>
              <a:t>的定义与分类</a:t>
            </a:r>
          </a:p>
        </p:txBody>
      </p:sp>
      <p:sp>
        <p:nvSpPr>
          <p:cNvPr id="2" name="灯片编号占位符 1">
            <a:extLst>
              <a:ext uri="{FF2B5EF4-FFF2-40B4-BE49-F238E27FC236}">
                <a16:creationId xmlns:a16="http://schemas.microsoft.com/office/drawing/2014/main" id="{263A232E-72B7-451D-ADE9-7FDDACFD7704}"/>
              </a:ext>
            </a:extLst>
          </p:cNvPr>
          <p:cNvSpPr>
            <a:spLocks noGrp="1"/>
          </p:cNvSpPr>
          <p:nvPr>
            <p:ph type="sldNum" sz="quarter" idx="12"/>
          </p:nvPr>
        </p:nvSpPr>
        <p:spPr/>
        <p:txBody>
          <a:bodyPr/>
          <a:lstStyle/>
          <a:p>
            <a:fld id="{4FAB73BC-B049-4115-A692-8D63A059BFB8}" type="slidenum">
              <a:rPr lang="en-US" smtClean="0"/>
              <a:t>42</a:t>
            </a:fld>
            <a:endParaRPr lang="en-US" dirty="0"/>
          </a:p>
        </p:txBody>
      </p:sp>
    </p:spTree>
    <p:custDataLst>
      <p:tags r:id="rId1"/>
    </p:custDataLst>
    <p:extLst>
      <p:ext uri="{BB962C8B-B14F-4D97-AF65-F5344CB8AC3E}">
        <p14:creationId xmlns:p14="http://schemas.microsoft.com/office/powerpoint/2010/main" val="1288880036"/>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5622"/>
                                        </p:tgtEl>
                                        <p:attrNameLst>
                                          <p:attrName>style.visibility</p:attrName>
                                        </p:attrNameLst>
                                      </p:cBhvr>
                                      <p:to>
                                        <p:strVal val="visible"/>
                                      </p:to>
                                    </p:set>
                                    <p:animEffect transition="in" filter="wipe(left)">
                                      <p:cBhvr>
                                        <p:cTn id="7" dur="500"/>
                                        <p:tgtEl>
                                          <p:spTgt spid="3656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5624"/>
                                        </p:tgtEl>
                                        <p:attrNameLst>
                                          <p:attrName>style.visibility</p:attrName>
                                        </p:attrNameLst>
                                      </p:cBhvr>
                                      <p:to>
                                        <p:strVal val="visible"/>
                                      </p:to>
                                    </p:set>
                                    <p:animEffect transition="in" filter="wipe(left)">
                                      <p:cBhvr>
                                        <p:cTn id="12" dur="500"/>
                                        <p:tgtEl>
                                          <p:spTgt spid="3656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65623"/>
                                        </p:tgtEl>
                                        <p:attrNameLst>
                                          <p:attrName>style.visibility</p:attrName>
                                        </p:attrNameLst>
                                      </p:cBhvr>
                                      <p:to>
                                        <p:strVal val="visible"/>
                                      </p:to>
                                    </p:set>
                                    <p:animEffect transition="in" filter="wipe(up)">
                                      <p:cBhvr>
                                        <p:cTn id="17" dur="500"/>
                                        <p:tgtEl>
                                          <p:spTgt spid="3656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622" grpId="0" autoUpdateAnimBg="0"/>
      <p:bldP spid="365623" grpId="0"/>
      <p:bldP spid="365624"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612" name="Rectangle 20"/>
          <p:cNvSpPr>
            <a:spLocks noChangeArrowheads="1"/>
          </p:cNvSpPr>
          <p:nvPr/>
        </p:nvSpPr>
        <p:spPr bwMode="auto">
          <a:xfrm>
            <a:off x="755650" y="2355850"/>
            <a:ext cx="7127875" cy="45720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编码器的分类：普通编码器和优先编码器。</a:t>
            </a:r>
          </a:p>
        </p:txBody>
      </p:sp>
      <p:sp>
        <p:nvSpPr>
          <p:cNvPr id="366613" name="Rectangle 21"/>
          <p:cNvSpPr>
            <a:spLocks noChangeArrowheads="1"/>
          </p:cNvSpPr>
          <p:nvPr/>
        </p:nvSpPr>
        <p:spPr bwMode="auto">
          <a:xfrm>
            <a:off x="457200" y="3049723"/>
            <a:ext cx="8229600" cy="110780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普通编码器：任何时候只允许输入一个有效编码信号，否则输出就会发生混乱。</a:t>
            </a:r>
          </a:p>
        </p:txBody>
      </p:sp>
      <p:sp>
        <p:nvSpPr>
          <p:cNvPr id="366614" name="Rectangle 22"/>
          <p:cNvSpPr>
            <a:spLocks noChangeArrowheads="1"/>
          </p:cNvSpPr>
          <p:nvPr/>
        </p:nvSpPr>
        <p:spPr bwMode="auto">
          <a:xfrm>
            <a:off x="468313" y="4394355"/>
            <a:ext cx="8229600" cy="166180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优先编码器：允许同时输入两个以上的有效编码信号。当同时输入几个有效编码信号时，优先编码器能按预先设定的优先级别，只对其中优先权最高的一个进行编码。</a:t>
            </a:r>
          </a:p>
        </p:txBody>
      </p:sp>
      <p:sp>
        <p:nvSpPr>
          <p:cNvPr id="366615" name="Rectangle 23"/>
          <p:cNvSpPr>
            <a:spLocks noChangeArrowheads="1"/>
          </p:cNvSpPr>
          <p:nvPr/>
        </p:nvSpPr>
        <p:spPr bwMode="auto">
          <a:xfrm>
            <a:off x="900113" y="1431925"/>
            <a:ext cx="47799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mn-ea"/>
                <a:cs typeface="+mn-cs"/>
              </a:rPr>
              <a:t>1</a:t>
            </a:r>
            <a:r>
              <a:rPr kumimoji="1" lang="zh-CN" altLang="en-US" sz="2400" b="1" i="0" u="none" strike="noStrike" kern="1200" cap="none" spc="0" normalizeH="0" baseline="0" noProof="0">
                <a:ln>
                  <a:noFill/>
                </a:ln>
                <a:solidFill>
                  <a:srgbClr val="000066"/>
                </a:solidFill>
                <a:effectLst/>
                <a:uLnTx/>
                <a:uFillTx/>
                <a:latin typeface="+mn-ea"/>
                <a:cs typeface="+mn-cs"/>
              </a:rPr>
              <a:t>、编码器 </a:t>
            </a:r>
            <a:r>
              <a:rPr kumimoji="1" lang="en-US" altLang="zh-CN" sz="2400" b="1" i="0" u="none" strike="noStrike" kern="1200" cap="none" spc="0" normalizeH="0" baseline="0" noProof="0">
                <a:ln>
                  <a:noFill/>
                </a:ln>
                <a:solidFill>
                  <a:srgbClr val="000066"/>
                </a:solidFill>
                <a:effectLst/>
                <a:uLnTx/>
                <a:uFillTx/>
                <a:latin typeface="+mn-ea"/>
                <a:cs typeface="+mn-cs"/>
              </a:rPr>
              <a:t>(Encoder)</a:t>
            </a:r>
            <a:r>
              <a:rPr kumimoji="1" lang="zh-CN" altLang="en-US" sz="2400" b="1" i="0" u="none" strike="noStrike" kern="1200" cap="none" spc="0" normalizeH="0" baseline="0" noProof="0">
                <a:ln>
                  <a:noFill/>
                </a:ln>
                <a:solidFill>
                  <a:srgbClr val="000066"/>
                </a:solidFill>
                <a:effectLst/>
                <a:uLnTx/>
                <a:uFillTx/>
                <a:latin typeface="+mn-ea"/>
                <a:cs typeface="+mn-cs"/>
              </a:rPr>
              <a:t>的定义与分类</a:t>
            </a:r>
          </a:p>
        </p:txBody>
      </p:sp>
      <p:sp>
        <p:nvSpPr>
          <p:cNvPr id="2" name="灯片编号占位符 1">
            <a:extLst>
              <a:ext uri="{FF2B5EF4-FFF2-40B4-BE49-F238E27FC236}">
                <a16:creationId xmlns:a16="http://schemas.microsoft.com/office/drawing/2014/main" id="{6B4F3200-121D-4F61-9D6B-A2995BE63B95}"/>
              </a:ext>
            </a:extLst>
          </p:cNvPr>
          <p:cNvSpPr>
            <a:spLocks noGrp="1"/>
          </p:cNvSpPr>
          <p:nvPr>
            <p:ph type="sldNum" sz="quarter" idx="12"/>
          </p:nvPr>
        </p:nvSpPr>
        <p:spPr/>
        <p:txBody>
          <a:bodyPr/>
          <a:lstStyle/>
          <a:p>
            <a:fld id="{4FAB73BC-B049-4115-A692-8D63A059BFB8}" type="slidenum">
              <a:rPr lang="en-US" smtClean="0"/>
              <a:t>43</a:t>
            </a:fld>
            <a:endParaRPr lang="en-US" dirty="0"/>
          </a:p>
        </p:txBody>
      </p:sp>
    </p:spTree>
    <p:custDataLst>
      <p:tags r:id="rId1"/>
    </p:custDataLst>
    <p:extLst>
      <p:ext uri="{BB962C8B-B14F-4D97-AF65-F5344CB8AC3E}">
        <p14:creationId xmlns:p14="http://schemas.microsoft.com/office/powerpoint/2010/main" val="2184580266"/>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6612"/>
                                        </p:tgtEl>
                                        <p:attrNameLst>
                                          <p:attrName>style.visibility</p:attrName>
                                        </p:attrNameLst>
                                      </p:cBhvr>
                                      <p:to>
                                        <p:strVal val="visible"/>
                                      </p:to>
                                    </p:set>
                                    <p:animEffect transition="in" filter="wipe(left)">
                                      <p:cBhvr>
                                        <p:cTn id="7" dur="500"/>
                                        <p:tgtEl>
                                          <p:spTgt spid="36661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6613"/>
                                        </p:tgtEl>
                                        <p:attrNameLst>
                                          <p:attrName>style.visibility</p:attrName>
                                        </p:attrNameLst>
                                      </p:cBhvr>
                                      <p:to>
                                        <p:strVal val="visible"/>
                                      </p:to>
                                    </p:set>
                                    <p:animEffect transition="in" filter="wipe(left)">
                                      <p:cBhvr>
                                        <p:cTn id="12" dur="500"/>
                                        <p:tgtEl>
                                          <p:spTgt spid="36661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66614"/>
                                        </p:tgtEl>
                                        <p:attrNameLst>
                                          <p:attrName>style.visibility</p:attrName>
                                        </p:attrNameLst>
                                      </p:cBhvr>
                                      <p:to>
                                        <p:strVal val="visible"/>
                                      </p:to>
                                    </p:set>
                                    <p:animEffect transition="in" filter="wipe(left)">
                                      <p:cBhvr>
                                        <p:cTn id="17" dur="500"/>
                                        <p:tgtEl>
                                          <p:spTgt spid="3666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612" grpId="0" autoUpdateAnimBg="0"/>
      <p:bldP spid="366613" grpId="0" autoUpdateAnimBg="0"/>
      <p:bldP spid="366614"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63" name="Rectangle 11"/>
          <p:cNvSpPr>
            <a:spLocks noChangeArrowheads="1"/>
          </p:cNvSpPr>
          <p:nvPr/>
        </p:nvSpPr>
        <p:spPr bwMode="auto">
          <a:xfrm>
            <a:off x="827088" y="486932"/>
            <a:ext cx="7705725" cy="1172437"/>
          </a:xfrm>
          <a:prstGeom prst="rect">
            <a:avLst/>
          </a:prstGeom>
          <a:solidFill>
            <a:srgbClr val="FFFFFF">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6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00"/>
                </a:solidFill>
                <a:effectLst/>
                <a:uLnTx/>
                <a:uFillTx/>
                <a:latin typeface="+mn-ea"/>
                <a:cs typeface="+mn-cs"/>
              </a:rPr>
              <a:t>用二片</a:t>
            </a:r>
            <a:r>
              <a:rPr kumimoji="0" lang="en-US" altLang="zh-CN" sz="2400" b="1" i="0" u="none" strike="noStrike" kern="1200" cap="none" spc="0" normalizeH="0" baseline="0" noProof="0" dirty="0">
                <a:ln>
                  <a:noFill/>
                </a:ln>
                <a:solidFill>
                  <a:srgbClr val="000000"/>
                </a:solidFill>
                <a:effectLst/>
                <a:uLnTx/>
                <a:uFillTx/>
                <a:latin typeface="+mn-ea"/>
                <a:cs typeface="+mn-cs"/>
              </a:rPr>
              <a:t>CD4532</a:t>
            </a:r>
            <a:r>
              <a:rPr kumimoji="0" lang="zh-CN" altLang="en-US" sz="2400" b="1" i="0" u="none" strike="noStrike" kern="1200" cap="none" spc="0" normalizeH="0" baseline="0" noProof="0" dirty="0">
                <a:ln>
                  <a:noFill/>
                </a:ln>
                <a:solidFill>
                  <a:srgbClr val="000000"/>
                </a:solidFill>
                <a:effectLst/>
                <a:uLnTx/>
                <a:uFillTx/>
                <a:latin typeface="+mn-ea"/>
                <a:cs typeface="+mn-cs"/>
              </a:rPr>
              <a:t>构成</a:t>
            </a:r>
            <a:r>
              <a:rPr kumimoji="0" lang="en-US" altLang="zh-CN" sz="2400" b="1" i="0" u="none" strike="noStrike" kern="1200" cap="none" spc="0" normalizeH="0" baseline="0" noProof="0" dirty="0">
                <a:ln>
                  <a:noFill/>
                </a:ln>
                <a:solidFill>
                  <a:srgbClr val="000000"/>
                </a:solidFill>
                <a:effectLst/>
                <a:uLnTx/>
                <a:uFillTx/>
                <a:latin typeface="+mn-ea"/>
                <a:cs typeface="+mn-cs"/>
              </a:rPr>
              <a:t>16</a:t>
            </a:r>
            <a:r>
              <a:rPr kumimoji="0" lang="zh-CN" altLang="en-US" sz="2400" b="1" i="0" u="none" strike="noStrike" kern="1200" cap="none" spc="0" normalizeH="0" baseline="0" noProof="0" dirty="0">
                <a:ln>
                  <a:noFill/>
                </a:ln>
                <a:solidFill>
                  <a:srgbClr val="000000"/>
                </a:solidFill>
                <a:effectLst/>
                <a:uLnTx/>
                <a:uFillTx/>
                <a:latin typeface="+mn-ea"/>
                <a:cs typeface="+mn-cs"/>
              </a:rPr>
              <a:t>线</a:t>
            </a:r>
            <a:r>
              <a:rPr kumimoji="0" lang="en-US" altLang="zh-CN" sz="2400" b="1" i="0" u="none" strike="noStrike" kern="1200" cap="none" spc="0" normalizeH="0" baseline="0" noProof="0" dirty="0">
                <a:ln>
                  <a:noFill/>
                </a:ln>
                <a:solidFill>
                  <a:srgbClr val="000000"/>
                </a:solidFill>
                <a:effectLst/>
                <a:uLnTx/>
                <a:uFillTx/>
                <a:latin typeface="+mn-ea"/>
                <a:cs typeface="+mn-cs"/>
              </a:rPr>
              <a:t>-4</a:t>
            </a:r>
            <a:r>
              <a:rPr kumimoji="0" lang="zh-CN" altLang="en-US" sz="2400" b="1" i="0" u="none" strike="noStrike" kern="1200" cap="none" spc="0" normalizeH="0" baseline="0" noProof="0" dirty="0">
                <a:ln>
                  <a:noFill/>
                </a:ln>
                <a:solidFill>
                  <a:srgbClr val="000000"/>
                </a:solidFill>
                <a:effectLst/>
                <a:uLnTx/>
                <a:uFillTx/>
                <a:latin typeface="+mn-ea"/>
                <a:cs typeface="+mn-cs"/>
              </a:rPr>
              <a:t>线优先编码器</a:t>
            </a:r>
            <a:r>
              <a:rPr kumimoji="0" lang="en-US" altLang="zh-CN" sz="2400" b="1" i="0" u="none" strike="noStrike" kern="1200" cap="none" spc="0" normalizeH="0" baseline="0" noProof="0" dirty="0">
                <a:ln>
                  <a:noFill/>
                </a:ln>
                <a:solidFill>
                  <a:srgbClr val="000000"/>
                </a:solidFill>
                <a:effectLst/>
                <a:uLnTx/>
                <a:uFillTx/>
                <a:latin typeface="+mn-ea"/>
                <a:cs typeface="+mn-cs"/>
              </a:rPr>
              <a:t>,</a:t>
            </a:r>
            <a:r>
              <a:rPr kumimoji="0" lang="zh-CN" altLang="en-US" sz="2400" b="1" i="0" u="none" strike="noStrike" kern="1200" cap="none" spc="0" normalizeH="0" baseline="0" noProof="0" dirty="0">
                <a:ln>
                  <a:noFill/>
                </a:ln>
                <a:solidFill>
                  <a:srgbClr val="000000"/>
                </a:solidFill>
                <a:effectLst/>
                <a:uLnTx/>
                <a:uFillTx/>
                <a:latin typeface="+mn-ea"/>
                <a:cs typeface="+mn-cs"/>
              </a:rPr>
              <a:t>其逻辑图如下图所示，试分析其工作原理。 </a:t>
            </a:r>
          </a:p>
        </p:txBody>
      </p:sp>
      <p:sp>
        <p:nvSpPr>
          <p:cNvPr id="381964" name="Rectangle 12"/>
          <p:cNvSpPr>
            <a:spLocks noChangeArrowheads="1"/>
          </p:cNvSpPr>
          <p:nvPr/>
        </p:nvSpPr>
        <p:spPr bwMode="auto">
          <a:xfrm>
            <a:off x="2952750" y="2457450"/>
            <a:ext cx="488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a:t>
            </a:r>
            <a:endParaRPr kumimoji="0" lang="zh-CN" altLang="en-US" sz="2400" b="0"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graphicFrame>
        <p:nvGraphicFramePr>
          <p:cNvPr id="381965" name="Object 13"/>
          <p:cNvGraphicFramePr>
            <a:graphicFrameLocks noChangeAspect="1"/>
          </p:cNvGraphicFramePr>
          <p:nvPr/>
        </p:nvGraphicFramePr>
        <p:xfrm>
          <a:off x="250825" y="1985963"/>
          <a:ext cx="8748713" cy="4683125"/>
        </p:xfrm>
        <a:graphic>
          <a:graphicData uri="http://schemas.openxmlformats.org/presentationml/2006/ole">
            <mc:AlternateContent xmlns:mc="http://schemas.openxmlformats.org/markup-compatibility/2006">
              <mc:Choice xmlns:v="urn:schemas-microsoft-com:vml" Requires="v">
                <p:oleObj spid="_x0000_s62506" name="图片" r:id="rId4" imgW="3600360" imgH="1933560" progId="Word.Picture.8">
                  <p:embed/>
                </p:oleObj>
              </mc:Choice>
              <mc:Fallback>
                <p:oleObj name="图片" r:id="rId4" imgW="3600360" imgH="1933560" progId="Word.Picture.8">
                  <p:embed/>
                  <p:pic>
                    <p:nvPicPr>
                      <p:cNvPr id="381965" name="Object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0825" y="1985963"/>
                        <a:ext cx="8748713" cy="468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1966" name="Rectangle 14"/>
          <p:cNvSpPr>
            <a:spLocks noChangeArrowheads="1"/>
          </p:cNvSpPr>
          <p:nvPr/>
        </p:nvSpPr>
        <p:spPr bwMode="auto">
          <a:xfrm>
            <a:off x="539750" y="3697288"/>
            <a:ext cx="361950" cy="519112"/>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a:t>
            </a:r>
          </a:p>
        </p:txBody>
      </p:sp>
      <p:sp>
        <p:nvSpPr>
          <p:cNvPr id="381970" name="Rectangle 18"/>
          <p:cNvSpPr>
            <a:spLocks noChangeArrowheads="1"/>
          </p:cNvSpPr>
          <p:nvPr/>
        </p:nvSpPr>
        <p:spPr bwMode="auto">
          <a:xfrm>
            <a:off x="4211638" y="3697288"/>
            <a:ext cx="287337" cy="519112"/>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a:t>
            </a:r>
          </a:p>
        </p:txBody>
      </p:sp>
      <p:sp>
        <p:nvSpPr>
          <p:cNvPr id="381972" name="Rectangle 20"/>
          <p:cNvSpPr>
            <a:spLocks noChangeArrowheads="1"/>
          </p:cNvSpPr>
          <p:nvPr/>
        </p:nvSpPr>
        <p:spPr bwMode="auto">
          <a:xfrm>
            <a:off x="1258888" y="5857875"/>
            <a:ext cx="6948487" cy="519113"/>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0        0             0                    0                     0</a:t>
            </a:r>
          </a:p>
        </p:txBody>
      </p:sp>
      <p:sp>
        <p:nvSpPr>
          <p:cNvPr id="381973" name="Rectangle 21"/>
          <p:cNvSpPr>
            <a:spLocks noChangeArrowheads="1"/>
          </p:cNvSpPr>
          <p:nvPr/>
        </p:nvSpPr>
        <p:spPr bwMode="auto">
          <a:xfrm>
            <a:off x="2555875" y="1624013"/>
            <a:ext cx="47164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mn-ea"/>
                <a:cs typeface="+mn-cs"/>
              </a:rPr>
              <a:t>当使能端</a:t>
            </a:r>
            <a:r>
              <a:rPr kumimoji="0" lang="en-US" altLang="zh-CN" sz="2400" b="1" i="0" u="none" strike="noStrike" kern="1200" cap="none" spc="0" normalizeH="0" baseline="0" noProof="0">
                <a:ln>
                  <a:noFill/>
                </a:ln>
                <a:solidFill>
                  <a:srgbClr val="CC0000"/>
                </a:solidFill>
                <a:effectLst/>
                <a:uLnTx/>
                <a:uFillTx/>
                <a:latin typeface="+mn-ea"/>
                <a:cs typeface="+mn-cs"/>
              </a:rPr>
              <a:t>EI=0</a:t>
            </a:r>
            <a:r>
              <a:rPr kumimoji="0" lang="zh-CN" altLang="en-US" sz="2400" b="1" i="0" u="none" strike="noStrike" kern="1200" cap="none" spc="0" normalizeH="0" baseline="0" noProof="0">
                <a:ln>
                  <a:noFill/>
                </a:ln>
                <a:solidFill>
                  <a:srgbClr val="CC0000"/>
                </a:solidFill>
                <a:effectLst/>
                <a:uLnTx/>
                <a:uFillTx/>
                <a:latin typeface="+mn-ea"/>
                <a:cs typeface="+mn-cs"/>
              </a:rPr>
              <a:t>时，无编码输出。</a:t>
            </a:r>
          </a:p>
        </p:txBody>
      </p:sp>
      <p:sp>
        <p:nvSpPr>
          <p:cNvPr id="381976" name="Rectangle 24"/>
          <p:cNvSpPr>
            <a:spLocks noChangeArrowheads="1"/>
          </p:cNvSpPr>
          <p:nvPr/>
        </p:nvSpPr>
        <p:spPr bwMode="auto">
          <a:xfrm>
            <a:off x="8316913" y="3697288"/>
            <a:ext cx="287337" cy="519112"/>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a:t>
            </a:r>
          </a:p>
        </p:txBody>
      </p:sp>
      <p:sp>
        <p:nvSpPr>
          <p:cNvPr id="2" name="灯片编号占位符 1">
            <a:extLst>
              <a:ext uri="{FF2B5EF4-FFF2-40B4-BE49-F238E27FC236}">
                <a16:creationId xmlns:a16="http://schemas.microsoft.com/office/drawing/2014/main" id="{AE4EF578-6FDF-4B0C-A813-27AFF21A3CA7}"/>
              </a:ext>
            </a:extLst>
          </p:cNvPr>
          <p:cNvSpPr>
            <a:spLocks noGrp="1"/>
          </p:cNvSpPr>
          <p:nvPr>
            <p:ph type="sldNum" sz="quarter" idx="12"/>
          </p:nvPr>
        </p:nvSpPr>
        <p:spPr/>
        <p:txBody>
          <a:bodyPr/>
          <a:lstStyle/>
          <a:p>
            <a:fld id="{4FAB73BC-B049-4115-A692-8D63A059BFB8}" type="slidenum">
              <a:rPr lang="en-US" smtClean="0"/>
              <a:t>44</a:t>
            </a:fld>
            <a:endParaRPr lang="en-US" dirty="0"/>
          </a:p>
        </p:txBody>
      </p:sp>
    </p:spTree>
    <p:extLst>
      <p:ext uri="{BB962C8B-B14F-4D97-AF65-F5344CB8AC3E}">
        <p14:creationId xmlns:p14="http://schemas.microsoft.com/office/powerpoint/2010/main" val="3097224860"/>
      </p:ext>
    </p:extLst>
  </p:cSld>
  <p:clrMapOvr>
    <a:masterClrMapping/>
  </p:clrMapOvr>
  <p:transition>
    <p:pull dir="d"/>
    <p:sndAc>
      <p:stSnd>
        <p:snd r:embed="rId3" name="PROJCTOR.WAV"/>
      </p:stSnd>
    </p:sndAc>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88" name="Rectangle 12"/>
          <p:cNvSpPr>
            <a:spLocks noChangeArrowheads="1"/>
          </p:cNvSpPr>
          <p:nvPr/>
        </p:nvSpPr>
        <p:spPr bwMode="auto">
          <a:xfrm>
            <a:off x="2952750" y="1649413"/>
            <a:ext cx="488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a:t>
            </a:r>
          </a:p>
        </p:txBody>
      </p:sp>
      <p:graphicFrame>
        <p:nvGraphicFramePr>
          <p:cNvPr id="382989" name="Object 13"/>
          <p:cNvGraphicFramePr>
            <a:graphicFrameLocks noChangeAspect="1"/>
          </p:cNvGraphicFramePr>
          <p:nvPr/>
        </p:nvGraphicFramePr>
        <p:xfrm>
          <a:off x="144463" y="1490663"/>
          <a:ext cx="8748712" cy="4683125"/>
        </p:xfrm>
        <a:graphic>
          <a:graphicData uri="http://schemas.openxmlformats.org/presentationml/2006/ole">
            <mc:AlternateContent xmlns:mc="http://schemas.openxmlformats.org/markup-compatibility/2006">
              <mc:Choice xmlns:v="urn:schemas-microsoft-com:vml" Requires="v">
                <p:oleObj spid="_x0000_s63530" name="图片" r:id="rId4" imgW="3600360" imgH="1933560" progId="Word.Picture.8">
                  <p:embed/>
                </p:oleObj>
              </mc:Choice>
              <mc:Fallback>
                <p:oleObj name="图片" r:id="rId4" imgW="3600360" imgH="1933560" progId="Word.Picture.8">
                  <p:embed/>
                  <p:pic>
                    <p:nvPicPr>
                      <p:cNvPr id="382989" name="Object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463" y="1490663"/>
                        <a:ext cx="8748712" cy="468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0" name="Rectangle 14"/>
          <p:cNvSpPr>
            <a:spLocks noChangeArrowheads="1"/>
          </p:cNvSpPr>
          <p:nvPr/>
        </p:nvSpPr>
        <p:spPr bwMode="auto">
          <a:xfrm>
            <a:off x="395288" y="3140075"/>
            <a:ext cx="336550" cy="45720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a:t>
            </a:r>
          </a:p>
        </p:txBody>
      </p:sp>
      <p:sp>
        <p:nvSpPr>
          <p:cNvPr id="382994" name="Rectangle 18"/>
          <p:cNvSpPr>
            <a:spLocks noChangeArrowheads="1"/>
          </p:cNvSpPr>
          <p:nvPr/>
        </p:nvSpPr>
        <p:spPr bwMode="auto">
          <a:xfrm>
            <a:off x="4284663" y="3105150"/>
            <a:ext cx="287337" cy="45720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Times New Roman" panose="02020603050405020304" pitchFamily="18" charset="0"/>
                <a:ea typeface="楷体_GB2312" pitchFamily="49" charset="-122"/>
                <a:cs typeface="+mn-cs"/>
              </a:rPr>
              <a:t>1</a:t>
            </a:r>
          </a:p>
        </p:txBody>
      </p:sp>
      <p:sp>
        <p:nvSpPr>
          <p:cNvPr id="382996" name="Rectangle 20"/>
          <p:cNvSpPr>
            <a:spLocks noChangeArrowheads="1"/>
          </p:cNvSpPr>
          <p:nvPr/>
        </p:nvSpPr>
        <p:spPr bwMode="auto">
          <a:xfrm>
            <a:off x="2268538" y="5365750"/>
            <a:ext cx="6264275" cy="547688"/>
          </a:xfrm>
          <a:prstGeom prst="rect">
            <a:avLst/>
          </a:prstGeom>
          <a:solidFill>
            <a:srgbClr val="FFFFFF">
              <a:alpha val="0"/>
            </a:srgbClr>
          </a:solidFill>
          <a:ln w="28575">
            <a:solidFill>
              <a:srgbClr val="FFCC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0              0                     0                     0</a:t>
            </a:r>
          </a:p>
        </p:txBody>
      </p:sp>
      <p:sp>
        <p:nvSpPr>
          <p:cNvPr id="382999" name="Rectangle 23"/>
          <p:cNvSpPr>
            <a:spLocks noChangeArrowheads="1"/>
          </p:cNvSpPr>
          <p:nvPr/>
        </p:nvSpPr>
        <p:spPr bwMode="auto">
          <a:xfrm>
            <a:off x="8172450" y="3032125"/>
            <a:ext cx="287338" cy="45720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Times New Roman" panose="02020603050405020304" pitchFamily="18" charset="0"/>
                <a:ea typeface="楷体_GB2312" pitchFamily="49" charset="-122"/>
                <a:cs typeface="+mn-cs"/>
              </a:rPr>
              <a:t>0</a:t>
            </a:r>
          </a:p>
        </p:txBody>
      </p:sp>
      <p:grpSp>
        <p:nvGrpSpPr>
          <p:cNvPr id="383000" name="Group 24"/>
          <p:cNvGrpSpPr>
            <a:grpSpLocks/>
          </p:cNvGrpSpPr>
          <p:nvPr/>
        </p:nvGrpSpPr>
        <p:grpSpPr bwMode="auto">
          <a:xfrm>
            <a:off x="971550" y="596901"/>
            <a:ext cx="3097213" cy="890588"/>
            <a:chOff x="612" y="890"/>
            <a:chExt cx="1951" cy="561"/>
          </a:xfrm>
        </p:grpSpPr>
        <p:sp>
          <p:nvSpPr>
            <p:cNvPr id="383001" name="Rectangle 25"/>
            <p:cNvSpPr>
              <a:spLocks noChangeArrowheads="1"/>
            </p:cNvSpPr>
            <p:nvPr/>
          </p:nvSpPr>
          <p:spPr bwMode="auto">
            <a:xfrm>
              <a:off x="612" y="890"/>
              <a:ext cx="1951" cy="288"/>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若无有效电平输入</a:t>
              </a:r>
            </a:p>
          </p:txBody>
        </p:sp>
        <p:sp>
          <p:nvSpPr>
            <p:cNvPr id="383002" name="AutoShape 26"/>
            <p:cNvSpPr>
              <a:spLocks/>
            </p:cNvSpPr>
            <p:nvPr/>
          </p:nvSpPr>
          <p:spPr bwMode="auto">
            <a:xfrm rot="5400000" flipV="1">
              <a:off x="1420" y="1217"/>
              <a:ext cx="197" cy="271"/>
            </a:xfrm>
            <a:prstGeom prst="leftBrace">
              <a:avLst>
                <a:gd name="adj1" fmla="val 65228"/>
                <a:gd name="adj2" fmla="val 50000"/>
              </a:avLst>
            </a:prstGeom>
            <a:solidFill>
              <a:srgbClr val="A3B2C1">
                <a:alpha val="0"/>
              </a:srgbClr>
            </a:solidFill>
            <a:ln w="38100">
              <a:solidFill>
                <a:srgbClr val="0000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sp>
        <p:nvSpPr>
          <p:cNvPr id="383003" name="Rectangle 27"/>
          <p:cNvSpPr>
            <a:spLocks noChangeArrowheads="1"/>
          </p:cNvSpPr>
          <p:nvPr/>
        </p:nvSpPr>
        <p:spPr bwMode="auto">
          <a:xfrm>
            <a:off x="2232025" y="5949950"/>
            <a:ext cx="6264275" cy="547688"/>
          </a:xfrm>
          <a:prstGeom prst="rect">
            <a:avLst/>
          </a:prstGeom>
          <a:solidFill>
            <a:srgbClr val="FFFFFF">
              <a:alpha val="0"/>
            </a:srgbClr>
          </a:solidFill>
          <a:ln w="28575">
            <a:solidFill>
              <a:srgbClr val="FFCC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 0              1                     1                     1</a:t>
            </a:r>
          </a:p>
        </p:txBody>
      </p:sp>
      <p:sp>
        <p:nvSpPr>
          <p:cNvPr id="383004" name="Rectangle 28"/>
          <p:cNvSpPr>
            <a:spLocks noChangeArrowheads="1"/>
          </p:cNvSpPr>
          <p:nvPr/>
        </p:nvSpPr>
        <p:spPr bwMode="auto">
          <a:xfrm>
            <a:off x="5148263" y="333375"/>
            <a:ext cx="3248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mn-ea"/>
                <a:cs typeface="+mn-cs"/>
              </a:rPr>
              <a:t>哪块芯片的优先级高？</a:t>
            </a:r>
          </a:p>
        </p:txBody>
      </p:sp>
      <p:sp>
        <p:nvSpPr>
          <p:cNvPr id="383005" name="Rectangle 29"/>
          <p:cNvSpPr>
            <a:spLocks noChangeArrowheads="1"/>
          </p:cNvSpPr>
          <p:nvPr/>
        </p:nvSpPr>
        <p:spPr bwMode="auto">
          <a:xfrm>
            <a:off x="4067175" y="3068638"/>
            <a:ext cx="336550" cy="45720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a:t>
            </a:r>
          </a:p>
        </p:txBody>
      </p:sp>
      <p:grpSp>
        <p:nvGrpSpPr>
          <p:cNvPr id="383006" name="Group 30"/>
          <p:cNvGrpSpPr>
            <a:grpSpLocks/>
          </p:cNvGrpSpPr>
          <p:nvPr/>
        </p:nvGrpSpPr>
        <p:grpSpPr bwMode="auto">
          <a:xfrm>
            <a:off x="5292725" y="765176"/>
            <a:ext cx="3097213" cy="890588"/>
            <a:chOff x="612" y="890"/>
            <a:chExt cx="1951" cy="561"/>
          </a:xfrm>
        </p:grpSpPr>
        <p:sp>
          <p:nvSpPr>
            <p:cNvPr id="383007" name="Rectangle 31"/>
            <p:cNvSpPr>
              <a:spLocks noChangeArrowheads="1"/>
            </p:cNvSpPr>
            <p:nvPr/>
          </p:nvSpPr>
          <p:spPr bwMode="auto">
            <a:xfrm>
              <a:off x="612" y="890"/>
              <a:ext cx="1951" cy="288"/>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若有效电平输入</a:t>
              </a:r>
            </a:p>
          </p:txBody>
        </p:sp>
        <p:sp>
          <p:nvSpPr>
            <p:cNvPr id="383008" name="AutoShape 32"/>
            <p:cNvSpPr>
              <a:spLocks/>
            </p:cNvSpPr>
            <p:nvPr/>
          </p:nvSpPr>
          <p:spPr bwMode="auto">
            <a:xfrm rot="5400000" flipV="1">
              <a:off x="1420" y="1217"/>
              <a:ext cx="197" cy="271"/>
            </a:xfrm>
            <a:prstGeom prst="leftBrace">
              <a:avLst>
                <a:gd name="adj1" fmla="val 65228"/>
                <a:gd name="adj2" fmla="val 50000"/>
              </a:avLst>
            </a:prstGeom>
            <a:solidFill>
              <a:srgbClr val="A3B2C1">
                <a:alpha val="0"/>
              </a:srgbClr>
            </a:solidFill>
            <a:ln w="38100">
              <a:solidFill>
                <a:srgbClr val="000099"/>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sp>
        <p:nvSpPr>
          <p:cNvPr id="2" name="灯片编号占位符 1">
            <a:extLst>
              <a:ext uri="{FF2B5EF4-FFF2-40B4-BE49-F238E27FC236}">
                <a16:creationId xmlns:a16="http://schemas.microsoft.com/office/drawing/2014/main" id="{FD3A2219-286A-42EC-B49F-56DA558BBFCB}"/>
              </a:ext>
            </a:extLst>
          </p:cNvPr>
          <p:cNvSpPr>
            <a:spLocks noGrp="1"/>
          </p:cNvSpPr>
          <p:nvPr>
            <p:ph type="sldNum" sz="quarter" idx="12"/>
          </p:nvPr>
        </p:nvSpPr>
        <p:spPr/>
        <p:txBody>
          <a:bodyPr/>
          <a:lstStyle/>
          <a:p>
            <a:fld id="{4FAB73BC-B049-4115-A692-8D63A059BFB8}" type="slidenum">
              <a:rPr lang="en-US" smtClean="0"/>
              <a:t>45</a:t>
            </a:fld>
            <a:endParaRPr lang="en-US" dirty="0"/>
          </a:p>
        </p:txBody>
      </p:sp>
    </p:spTree>
    <p:extLst>
      <p:ext uri="{BB962C8B-B14F-4D97-AF65-F5344CB8AC3E}">
        <p14:creationId xmlns:p14="http://schemas.microsoft.com/office/powerpoint/2010/main" val="55286972"/>
      </p:ext>
    </p:extLst>
  </p:cSld>
  <p:clrMapOvr>
    <a:masterClrMapping/>
  </p:clrMapOvr>
  <p:transition>
    <p:wipe dir="r"/>
    <p:sndAc>
      <p:stSnd>
        <p:snd r:embed="rId3" name="PROJCTOR.WAV"/>
      </p:stSnd>
    </p:sndAc>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25" name="Rectangle 25"/>
          <p:cNvSpPr>
            <a:spLocks noChangeArrowheads="1"/>
          </p:cNvSpPr>
          <p:nvPr/>
        </p:nvSpPr>
        <p:spPr bwMode="auto">
          <a:xfrm>
            <a:off x="3024188" y="1533525"/>
            <a:ext cx="3111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a:t>
            </a: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graphicFrame>
        <p:nvGraphicFramePr>
          <p:cNvPr id="384026" name="Object 26"/>
          <p:cNvGraphicFramePr>
            <a:graphicFrameLocks noChangeAspect="1"/>
          </p:cNvGraphicFramePr>
          <p:nvPr/>
        </p:nvGraphicFramePr>
        <p:xfrm>
          <a:off x="71438" y="1268413"/>
          <a:ext cx="8748712" cy="4683125"/>
        </p:xfrm>
        <a:graphic>
          <a:graphicData uri="http://schemas.openxmlformats.org/presentationml/2006/ole">
            <mc:AlternateContent xmlns:mc="http://schemas.openxmlformats.org/markup-compatibility/2006">
              <mc:Choice xmlns:v="urn:schemas-microsoft-com:vml" Requires="v">
                <p:oleObj spid="_x0000_s64554" name="图片" r:id="rId4" imgW="3600360" imgH="1933560" progId="Word.Picture.8">
                  <p:embed/>
                </p:oleObj>
              </mc:Choice>
              <mc:Fallback>
                <p:oleObj name="图片" r:id="rId4" imgW="3600360" imgH="1933560" progId="Word.Picture.8">
                  <p:embed/>
                  <p:pic>
                    <p:nvPicPr>
                      <p:cNvPr id="384026" name="Object 2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438" y="1268413"/>
                        <a:ext cx="8748712" cy="4683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4027" name="Rectangle 27"/>
          <p:cNvSpPr>
            <a:spLocks noChangeArrowheads="1"/>
          </p:cNvSpPr>
          <p:nvPr/>
        </p:nvSpPr>
        <p:spPr bwMode="auto">
          <a:xfrm>
            <a:off x="466725" y="2954338"/>
            <a:ext cx="361950" cy="519112"/>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a:t>
            </a:r>
          </a:p>
        </p:txBody>
      </p:sp>
      <p:sp>
        <p:nvSpPr>
          <p:cNvPr id="384031" name="Rectangle 31"/>
          <p:cNvSpPr>
            <a:spLocks noChangeArrowheads="1"/>
          </p:cNvSpPr>
          <p:nvPr/>
        </p:nvSpPr>
        <p:spPr bwMode="auto">
          <a:xfrm>
            <a:off x="4067175" y="2882900"/>
            <a:ext cx="287338" cy="519113"/>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a:t>
            </a:r>
          </a:p>
        </p:txBody>
      </p:sp>
      <p:sp>
        <p:nvSpPr>
          <p:cNvPr id="384033" name="Rectangle 33"/>
          <p:cNvSpPr>
            <a:spLocks noChangeArrowheads="1"/>
          </p:cNvSpPr>
          <p:nvPr/>
        </p:nvSpPr>
        <p:spPr bwMode="auto">
          <a:xfrm>
            <a:off x="2339975" y="5043488"/>
            <a:ext cx="6624638" cy="547687"/>
          </a:xfrm>
          <a:prstGeom prst="rect">
            <a:avLst/>
          </a:prstGeom>
          <a:solidFill>
            <a:srgbClr val="FFFFFF">
              <a:alpha val="0"/>
            </a:srgbClr>
          </a:solidFill>
          <a:ln w="28575">
            <a:solidFill>
              <a:srgbClr val="FFCC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   1          0                     0                     0</a:t>
            </a:r>
          </a:p>
        </p:txBody>
      </p:sp>
      <p:sp>
        <p:nvSpPr>
          <p:cNvPr id="384036" name="Rectangle 36"/>
          <p:cNvSpPr>
            <a:spLocks noChangeArrowheads="1"/>
          </p:cNvSpPr>
          <p:nvPr/>
        </p:nvSpPr>
        <p:spPr bwMode="auto">
          <a:xfrm>
            <a:off x="8243888" y="2784475"/>
            <a:ext cx="287337" cy="519113"/>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0</a:t>
            </a:r>
          </a:p>
        </p:txBody>
      </p:sp>
      <p:grpSp>
        <p:nvGrpSpPr>
          <p:cNvPr id="384037" name="Group 37"/>
          <p:cNvGrpSpPr>
            <a:grpSpLocks/>
          </p:cNvGrpSpPr>
          <p:nvPr/>
        </p:nvGrpSpPr>
        <p:grpSpPr bwMode="auto">
          <a:xfrm>
            <a:off x="971550" y="523875"/>
            <a:ext cx="3097213" cy="889000"/>
            <a:chOff x="612" y="890"/>
            <a:chExt cx="1951" cy="560"/>
          </a:xfrm>
        </p:grpSpPr>
        <p:sp>
          <p:nvSpPr>
            <p:cNvPr id="384038" name="Rectangle 38"/>
            <p:cNvSpPr>
              <a:spLocks noChangeArrowheads="1"/>
            </p:cNvSpPr>
            <p:nvPr/>
          </p:nvSpPr>
          <p:spPr bwMode="auto">
            <a:xfrm>
              <a:off x="612" y="890"/>
              <a:ext cx="1951" cy="327"/>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000066"/>
                  </a:solidFill>
                  <a:effectLst/>
                  <a:uLnTx/>
                  <a:uFillTx/>
                  <a:latin typeface="方正姚体" panose="02010601030101010101" pitchFamily="2" charset="-122"/>
                  <a:ea typeface="方正姚体" panose="02010601030101010101" pitchFamily="2" charset="-122"/>
                </a:rPr>
                <a:t>若有效电平输入</a:t>
              </a:r>
            </a:p>
          </p:txBody>
        </p:sp>
        <p:sp>
          <p:nvSpPr>
            <p:cNvPr id="384039" name="AutoShape 39"/>
            <p:cNvSpPr>
              <a:spLocks/>
            </p:cNvSpPr>
            <p:nvPr/>
          </p:nvSpPr>
          <p:spPr bwMode="auto">
            <a:xfrm rot="5400000" flipV="1">
              <a:off x="1420" y="581"/>
              <a:ext cx="197" cy="1542"/>
            </a:xfrm>
            <a:prstGeom prst="leftBrace">
              <a:avLst>
                <a:gd name="adj1" fmla="val 65228"/>
                <a:gd name="adj2" fmla="val 50000"/>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84040" name="Rectangle 40"/>
          <p:cNvSpPr>
            <a:spLocks noChangeArrowheads="1"/>
          </p:cNvSpPr>
          <p:nvPr/>
        </p:nvSpPr>
        <p:spPr bwMode="auto">
          <a:xfrm>
            <a:off x="2339975" y="5497513"/>
            <a:ext cx="6624638" cy="547687"/>
          </a:xfrm>
          <a:prstGeom prst="rect">
            <a:avLst/>
          </a:prstGeom>
          <a:solidFill>
            <a:srgbClr val="FFFFFF">
              <a:alpha val="0"/>
            </a:srgbClr>
          </a:solidFill>
          <a:ln w="28575">
            <a:solidFill>
              <a:srgbClr val="FFCC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   1          1                     1                     1</a:t>
            </a:r>
          </a:p>
        </p:txBody>
      </p:sp>
      <p:sp>
        <p:nvSpPr>
          <p:cNvPr id="2" name="灯片编号占位符 1">
            <a:extLst>
              <a:ext uri="{FF2B5EF4-FFF2-40B4-BE49-F238E27FC236}">
                <a16:creationId xmlns:a16="http://schemas.microsoft.com/office/drawing/2014/main" id="{2C293851-BDB2-4C31-8115-3DD39DDF7596}"/>
              </a:ext>
            </a:extLst>
          </p:cNvPr>
          <p:cNvSpPr>
            <a:spLocks noGrp="1"/>
          </p:cNvSpPr>
          <p:nvPr>
            <p:ph type="sldNum" sz="quarter" idx="12"/>
          </p:nvPr>
        </p:nvSpPr>
        <p:spPr/>
        <p:txBody>
          <a:bodyPr/>
          <a:lstStyle/>
          <a:p>
            <a:fld id="{4FAB73BC-B049-4115-A692-8D63A059BFB8}" type="slidenum">
              <a:rPr lang="en-US" smtClean="0"/>
              <a:t>46</a:t>
            </a:fld>
            <a:endParaRPr lang="en-US" dirty="0"/>
          </a:p>
        </p:txBody>
      </p:sp>
    </p:spTree>
    <p:extLst>
      <p:ext uri="{BB962C8B-B14F-4D97-AF65-F5344CB8AC3E}">
        <p14:creationId xmlns:p14="http://schemas.microsoft.com/office/powerpoint/2010/main" val="2329024528"/>
      </p:ext>
    </p:extLst>
  </p:cSld>
  <p:clrMapOvr>
    <a:masterClrMapping/>
  </p:clrMapOvr>
  <p:transition>
    <p:wipe dir="r"/>
    <p:sndAc>
      <p:stSnd>
        <p:snd r:embed="rId3" name="PROJCTOR.WAV"/>
      </p:stSnd>
    </p:sndAc>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44" name="Rectangle 20"/>
          <p:cNvSpPr>
            <a:spLocks noChangeArrowheads="1"/>
          </p:cNvSpPr>
          <p:nvPr/>
        </p:nvSpPr>
        <p:spPr bwMode="auto">
          <a:xfrm>
            <a:off x="731838" y="3265488"/>
            <a:ext cx="25082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译码器的分类：</a:t>
            </a:r>
            <a:r>
              <a:rPr kumimoji="0" lang="zh-CN" altLang="en-US" sz="2800" b="1" i="0" u="none" strike="noStrike" kern="1200" cap="none" spc="0" normalizeH="0" baseline="0" noProof="0">
                <a:ln>
                  <a:noFill/>
                </a:ln>
                <a:solidFill>
                  <a:srgbClr val="000066"/>
                </a:solidFill>
                <a:effectLst/>
                <a:uLnTx/>
                <a:uFillTx/>
                <a:latin typeface="+mn-ea"/>
                <a:cs typeface="+mn-cs"/>
              </a:rPr>
              <a:t> </a:t>
            </a:r>
          </a:p>
        </p:txBody>
      </p:sp>
      <p:sp>
        <p:nvSpPr>
          <p:cNvPr id="385045" name="Rectangle 21"/>
          <p:cNvSpPr>
            <a:spLocks noChangeArrowheads="1"/>
          </p:cNvSpPr>
          <p:nvPr/>
        </p:nvSpPr>
        <p:spPr bwMode="auto">
          <a:xfrm>
            <a:off x="708025" y="1673664"/>
            <a:ext cx="8401050" cy="1213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165048" bIns="165048" anchor="ctr">
            <a:spAutoFit/>
          </a:bodyP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译码</a:t>
            </a:r>
            <a:r>
              <a:rPr kumimoji="0" lang="zh-CN" altLang="en-US" sz="2800" b="1" i="0" u="none" strike="noStrike" kern="1200" cap="none" spc="0" normalizeH="0" baseline="0" noProof="0">
                <a:ln>
                  <a:noFill/>
                </a:ln>
                <a:solidFill>
                  <a:srgbClr val="000066"/>
                </a:solidFill>
                <a:effectLst/>
                <a:uLnTx/>
                <a:uFillTx/>
                <a:latin typeface="+mn-ea"/>
                <a:cs typeface="+mn-cs"/>
              </a:rPr>
              <a:t>：</a:t>
            </a:r>
            <a:r>
              <a:rPr kumimoji="1" lang="zh-CN" altLang="en-US" sz="2400" b="1" i="0" u="none" strike="noStrike" kern="1200" cap="none" spc="0" normalizeH="0" baseline="0" noProof="0">
                <a:ln>
                  <a:noFill/>
                </a:ln>
                <a:solidFill>
                  <a:srgbClr val="000066"/>
                </a:solidFill>
                <a:effectLst/>
                <a:uLnTx/>
                <a:uFillTx/>
                <a:latin typeface="+mn-ea"/>
                <a:cs typeface="+mn-cs"/>
              </a:rPr>
              <a:t>译码是编码的逆过程，它能将二进制码翻译成代表某一特定含义的信号</a:t>
            </a:r>
            <a:r>
              <a:rPr kumimoji="1" lang="en-US" altLang="zh-CN" sz="2400" b="1" i="0" u="none" strike="noStrike" kern="1200" cap="none" spc="0" normalizeH="0" baseline="0" noProof="0">
                <a:ln>
                  <a:noFill/>
                </a:ln>
                <a:solidFill>
                  <a:srgbClr val="000066"/>
                </a:solidFill>
                <a:effectLst/>
                <a:uLnTx/>
                <a:uFillTx/>
                <a:latin typeface="+mn-ea"/>
                <a:cs typeface="+mn-cs"/>
              </a:rPr>
              <a:t>.(</a:t>
            </a:r>
            <a:r>
              <a:rPr kumimoji="1" lang="zh-CN" altLang="en-US" sz="2400" b="1" i="0" u="none" strike="noStrike" kern="1200" cap="none" spc="0" normalizeH="0" baseline="0" noProof="0">
                <a:ln>
                  <a:noFill/>
                </a:ln>
                <a:solidFill>
                  <a:srgbClr val="000066"/>
                </a:solidFill>
                <a:effectLst/>
                <a:uLnTx/>
                <a:uFillTx/>
                <a:latin typeface="+mn-ea"/>
                <a:cs typeface="+mn-cs"/>
              </a:rPr>
              <a:t>即电路的某种状态</a:t>
            </a:r>
            <a:r>
              <a:rPr kumimoji="1" lang="en-US" altLang="zh-CN" sz="2400" b="1" i="0" u="none" strike="noStrike" kern="1200" cap="none" spc="0" normalizeH="0" baseline="0" noProof="0">
                <a:ln>
                  <a:noFill/>
                </a:ln>
                <a:solidFill>
                  <a:srgbClr val="000066"/>
                </a:solidFill>
                <a:effectLst/>
                <a:uLnTx/>
                <a:uFillTx/>
                <a:latin typeface="+mn-ea"/>
                <a:cs typeface="+mn-cs"/>
              </a:rPr>
              <a:t>)</a:t>
            </a:r>
          </a:p>
        </p:txBody>
      </p:sp>
      <p:sp>
        <p:nvSpPr>
          <p:cNvPr id="385046" name="Rectangle 22"/>
          <p:cNvSpPr>
            <a:spLocks noChangeArrowheads="1"/>
          </p:cNvSpPr>
          <p:nvPr/>
        </p:nvSpPr>
        <p:spPr bwMode="auto">
          <a:xfrm>
            <a:off x="792163" y="1284288"/>
            <a:ext cx="6172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mn-ea"/>
                <a:cs typeface="+mn-cs"/>
              </a:rPr>
              <a:t>1 </a:t>
            </a:r>
            <a:r>
              <a:rPr kumimoji="1" lang="zh-CN" altLang="en-US" sz="2400" b="1" i="0" u="none" strike="noStrike" kern="1200" cap="none" spc="0" normalizeH="0" baseline="0" noProof="0" dirty="0">
                <a:ln>
                  <a:noFill/>
                </a:ln>
                <a:solidFill>
                  <a:srgbClr val="000066"/>
                </a:solidFill>
                <a:effectLst/>
                <a:uLnTx/>
                <a:uFillTx/>
                <a:latin typeface="+mn-ea"/>
                <a:cs typeface="+mn-cs"/>
              </a:rPr>
              <a:t>译码器的定义与分类</a:t>
            </a:r>
          </a:p>
        </p:txBody>
      </p:sp>
      <p:sp>
        <p:nvSpPr>
          <p:cNvPr id="385047" name="Rectangle 23"/>
          <p:cNvSpPr>
            <a:spLocks noChangeArrowheads="1"/>
          </p:cNvSpPr>
          <p:nvPr/>
        </p:nvSpPr>
        <p:spPr bwMode="auto">
          <a:xfrm>
            <a:off x="684213" y="2616200"/>
            <a:ext cx="7086600" cy="757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165048" bIns="16504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译码器</a:t>
            </a:r>
            <a:r>
              <a:rPr kumimoji="0" lang="zh-CN" altLang="en-US" sz="2800" b="1" i="0" u="none" strike="noStrike" kern="1200" cap="none" spc="0" normalizeH="0" baseline="0" noProof="0">
                <a:ln>
                  <a:noFill/>
                </a:ln>
                <a:solidFill>
                  <a:srgbClr val="000066"/>
                </a:solidFill>
                <a:effectLst/>
                <a:uLnTx/>
                <a:uFillTx/>
                <a:latin typeface="+mn-ea"/>
                <a:cs typeface="+mn-cs"/>
              </a:rPr>
              <a:t>：</a:t>
            </a:r>
            <a:r>
              <a:rPr kumimoji="1" lang="zh-CN" altLang="en-US" sz="2400" b="1" i="0" u="none" strike="noStrike" kern="1200" cap="none" spc="0" normalizeH="0" baseline="0" noProof="0">
                <a:ln>
                  <a:noFill/>
                </a:ln>
                <a:solidFill>
                  <a:srgbClr val="000066"/>
                </a:solidFill>
                <a:effectLst/>
                <a:uLnTx/>
                <a:uFillTx/>
                <a:latin typeface="+mn-ea"/>
                <a:cs typeface="+mn-cs"/>
              </a:rPr>
              <a:t>具有译码功能的逻辑电路称为译码器</a:t>
            </a:r>
            <a:r>
              <a:rPr kumimoji="1" lang="zh-CN" altLang="en-US" sz="2800" b="1" i="0" u="none" strike="noStrike" kern="1200" cap="none" spc="0" normalizeH="0" baseline="0" noProof="0">
                <a:ln>
                  <a:noFill/>
                </a:ln>
                <a:solidFill>
                  <a:srgbClr val="000066"/>
                </a:solidFill>
                <a:effectLst/>
                <a:uLnTx/>
                <a:uFillTx/>
                <a:latin typeface="+mn-ea"/>
                <a:cs typeface="+mn-cs"/>
              </a:rPr>
              <a:t>。</a:t>
            </a:r>
          </a:p>
        </p:txBody>
      </p:sp>
      <p:sp>
        <p:nvSpPr>
          <p:cNvPr id="385048" name="Rectangle 24"/>
          <p:cNvSpPr>
            <a:spLocks noChangeArrowheads="1"/>
          </p:cNvSpPr>
          <p:nvPr/>
        </p:nvSpPr>
        <p:spPr bwMode="auto">
          <a:xfrm>
            <a:off x="358775" y="3897313"/>
            <a:ext cx="2347913" cy="476250"/>
          </a:xfrm>
          <a:prstGeom prst="rect">
            <a:avLst/>
          </a:prstGeom>
          <a:solidFill>
            <a:srgbClr val="FFFFFF">
              <a:alpha val="0"/>
            </a:srgb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唯一地址译码器</a:t>
            </a:r>
          </a:p>
        </p:txBody>
      </p:sp>
      <p:sp>
        <p:nvSpPr>
          <p:cNvPr id="385049" name="Rectangle 25"/>
          <p:cNvSpPr>
            <a:spLocks noChangeArrowheads="1"/>
          </p:cNvSpPr>
          <p:nvPr/>
        </p:nvSpPr>
        <p:spPr bwMode="auto">
          <a:xfrm>
            <a:off x="395288" y="5681663"/>
            <a:ext cx="1735137" cy="476250"/>
          </a:xfrm>
          <a:prstGeom prst="rect">
            <a:avLst/>
          </a:prstGeom>
          <a:solidFill>
            <a:srgbClr val="FFFFFF">
              <a:alpha val="0"/>
            </a:srgb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代码变换器</a:t>
            </a:r>
          </a:p>
        </p:txBody>
      </p:sp>
      <p:sp>
        <p:nvSpPr>
          <p:cNvPr id="385050" name="Rectangle 26"/>
          <p:cNvSpPr>
            <a:spLocks noChangeArrowheads="1"/>
          </p:cNvSpPr>
          <p:nvPr/>
        </p:nvSpPr>
        <p:spPr bwMode="auto">
          <a:xfrm>
            <a:off x="2663825" y="3943350"/>
            <a:ext cx="6696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将一系列代码转换成与之一一对应的有效信号。 </a:t>
            </a:r>
          </a:p>
        </p:txBody>
      </p:sp>
      <p:sp>
        <p:nvSpPr>
          <p:cNvPr id="385051" name="Rectangle 27"/>
          <p:cNvSpPr>
            <a:spLocks noChangeArrowheads="1"/>
          </p:cNvSpPr>
          <p:nvPr/>
        </p:nvSpPr>
        <p:spPr bwMode="auto">
          <a:xfrm>
            <a:off x="2413000" y="5651500"/>
            <a:ext cx="4627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将一种代码转换成另一种代码。 </a:t>
            </a:r>
          </a:p>
        </p:txBody>
      </p:sp>
      <p:sp>
        <p:nvSpPr>
          <p:cNvPr id="385052" name="Rectangle 28"/>
          <p:cNvSpPr>
            <a:spLocks noChangeArrowheads="1"/>
          </p:cNvSpPr>
          <p:nvPr/>
        </p:nvSpPr>
        <p:spPr bwMode="auto">
          <a:xfrm>
            <a:off x="3970338" y="4486186"/>
            <a:ext cx="324326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
                <a:srgbClr val="FFCC66"/>
              </a:buClr>
              <a:buSzTx/>
              <a:buFont typeface="Wingdings" panose="05000000000000000000" pitchFamily="2" charset="2"/>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二进制译码器 </a:t>
            </a:r>
          </a:p>
          <a:p>
            <a:pPr marL="0" marR="0" lvl="0" indent="0" algn="l" defTabSz="914400" rtl="0" eaLnBrk="1" fontAlgn="base" latinLnBrk="0" hangingPunct="1">
              <a:lnSpc>
                <a:spcPct val="100000"/>
              </a:lnSpc>
              <a:spcBef>
                <a:spcPct val="0"/>
              </a:spcBef>
              <a:spcAft>
                <a:spcPct val="0"/>
              </a:spcAft>
              <a:buClr>
                <a:srgbClr val="FFCC66"/>
              </a:buClr>
              <a:buSzTx/>
              <a:buFont typeface="Wingdings" panose="05000000000000000000" pitchFamily="2" charset="2"/>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二</a:t>
            </a:r>
            <a:r>
              <a:rPr kumimoji="0" lang="en-US" altLang="zh-CN" sz="2400" b="1" i="0" u="none" strike="noStrike" kern="1200" cap="none" spc="0" normalizeH="0" baseline="0" noProof="0" dirty="0">
                <a:ln>
                  <a:noFill/>
                </a:ln>
                <a:solidFill>
                  <a:srgbClr val="000066"/>
                </a:solidFill>
                <a:effectLst/>
                <a:uLnTx/>
                <a:uFillTx/>
                <a:latin typeface="+mn-ea"/>
                <a:cs typeface="+mn-cs"/>
              </a:rPr>
              <a:t>—</a:t>
            </a:r>
            <a:r>
              <a:rPr kumimoji="0" lang="zh-CN" altLang="en-US" sz="2400" b="1" i="0" u="none" strike="noStrike" kern="1200" cap="none" spc="0" normalizeH="0" baseline="0" noProof="0" dirty="0">
                <a:ln>
                  <a:noFill/>
                </a:ln>
                <a:solidFill>
                  <a:srgbClr val="000066"/>
                </a:solidFill>
                <a:effectLst/>
                <a:uLnTx/>
                <a:uFillTx/>
                <a:latin typeface="+mn-ea"/>
                <a:cs typeface="+mn-cs"/>
              </a:rPr>
              <a:t>十进制译码器</a:t>
            </a:r>
          </a:p>
          <a:p>
            <a:pPr marL="0" marR="0" lvl="0" indent="0" algn="l" defTabSz="914400" rtl="0" eaLnBrk="1" fontAlgn="base" latinLnBrk="0" hangingPunct="1">
              <a:lnSpc>
                <a:spcPct val="100000"/>
              </a:lnSpc>
              <a:spcBef>
                <a:spcPct val="0"/>
              </a:spcBef>
              <a:spcAft>
                <a:spcPct val="0"/>
              </a:spcAft>
              <a:buClr>
                <a:srgbClr val="FFCC66"/>
              </a:buClr>
              <a:buSzTx/>
              <a:buFont typeface="Wingdings" panose="05000000000000000000" pitchFamily="2" charset="2"/>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显示译码器</a:t>
            </a:r>
          </a:p>
        </p:txBody>
      </p:sp>
      <p:sp>
        <p:nvSpPr>
          <p:cNvPr id="385053" name="Rectangle 29"/>
          <p:cNvSpPr>
            <a:spLocks noChangeArrowheads="1"/>
          </p:cNvSpPr>
          <p:nvPr/>
        </p:nvSpPr>
        <p:spPr bwMode="auto">
          <a:xfrm>
            <a:off x="323850" y="4762500"/>
            <a:ext cx="3708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常见的唯一地址译码器： </a:t>
            </a:r>
          </a:p>
        </p:txBody>
      </p:sp>
      <p:sp>
        <p:nvSpPr>
          <p:cNvPr id="385054" name="AutoShape 30"/>
          <p:cNvSpPr>
            <a:spLocks/>
          </p:cNvSpPr>
          <p:nvPr/>
        </p:nvSpPr>
        <p:spPr bwMode="auto">
          <a:xfrm>
            <a:off x="3654425" y="4673600"/>
            <a:ext cx="250825" cy="838200"/>
          </a:xfrm>
          <a:prstGeom prst="leftBrace">
            <a:avLst>
              <a:gd name="adj1" fmla="val 27848"/>
              <a:gd name="adj2" fmla="val 50000"/>
            </a:avLst>
          </a:prstGeom>
          <a:noFill/>
          <a:ln w="38100">
            <a:solidFill>
              <a:schemeClr val="tx1"/>
            </a:solidFill>
            <a:round/>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 name="标题 2"/>
          <p:cNvSpPr>
            <a:spLocks noGrp="1"/>
          </p:cNvSpPr>
          <p:nvPr>
            <p:ph type="title"/>
          </p:nvPr>
        </p:nvSpPr>
        <p:spPr>
          <a:xfrm>
            <a:off x="685800" y="484632"/>
            <a:ext cx="7772400" cy="806006"/>
          </a:xfrm>
        </p:spPr>
        <p:txBody>
          <a:bodyPr/>
          <a:lstStyle/>
          <a:p>
            <a:r>
              <a:rPr lang="en-US" altLang="zh-CN" dirty="0"/>
              <a:t>4.4.2  </a:t>
            </a:r>
            <a:r>
              <a:rPr lang="zh-CN" altLang="en-US" dirty="0"/>
              <a:t>译码器</a:t>
            </a:r>
            <a:r>
              <a:rPr lang="en-US" altLang="zh-CN" dirty="0"/>
              <a:t>/</a:t>
            </a:r>
            <a:r>
              <a:rPr lang="zh-CN" altLang="en-US" dirty="0"/>
              <a:t>数据分配器</a:t>
            </a:r>
          </a:p>
        </p:txBody>
      </p:sp>
      <p:sp>
        <p:nvSpPr>
          <p:cNvPr id="2" name="灯片编号占位符 1">
            <a:extLst>
              <a:ext uri="{FF2B5EF4-FFF2-40B4-BE49-F238E27FC236}">
                <a16:creationId xmlns:a16="http://schemas.microsoft.com/office/drawing/2014/main" id="{00075F7D-717E-4876-80CB-D18882B1558A}"/>
              </a:ext>
            </a:extLst>
          </p:cNvPr>
          <p:cNvSpPr>
            <a:spLocks noGrp="1"/>
          </p:cNvSpPr>
          <p:nvPr>
            <p:ph type="sldNum" sz="quarter" idx="12"/>
          </p:nvPr>
        </p:nvSpPr>
        <p:spPr/>
        <p:txBody>
          <a:bodyPr/>
          <a:lstStyle/>
          <a:p>
            <a:fld id="{4FAB73BC-B049-4115-A692-8D63A059BFB8}" type="slidenum">
              <a:rPr lang="en-US" smtClean="0"/>
              <a:t>47</a:t>
            </a:fld>
            <a:endParaRPr lang="en-US" dirty="0"/>
          </a:p>
        </p:txBody>
      </p:sp>
    </p:spTree>
    <p:custDataLst>
      <p:tags r:id="rId1"/>
    </p:custDataLst>
    <p:extLst>
      <p:ext uri="{BB962C8B-B14F-4D97-AF65-F5344CB8AC3E}">
        <p14:creationId xmlns:p14="http://schemas.microsoft.com/office/powerpoint/2010/main" val="4253484737"/>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85046"/>
                                        </p:tgtEl>
                                        <p:attrNameLst>
                                          <p:attrName>style.visibility</p:attrName>
                                        </p:attrNameLst>
                                      </p:cBhvr>
                                      <p:to>
                                        <p:strVal val="visible"/>
                                      </p:to>
                                    </p:set>
                                    <p:animEffect transition="in" filter="strips(downRight)">
                                      <p:cBhvr>
                                        <p:cTn id="7" dur="500"/>
                                        <p:tgtEl>
                                          <p:spTgt spid="38504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85045"/>
                                        </p:tgtEl>
                                        <p:attrNameLst>
                                          <p:attrName>style.visibility</p:attrName>
                                        </p:attrNameLst>
                                      </p:cBhvr>
                                      <p:to>
                                        <p:strVal val="visible"/>
                                      </p:to>
                                    </p:set>
                                    <p:animEffect transition="in" filter="strips(downRight)">
                                      <p:cBhvr>
                                        <p:cTn id="12" dur="500"/>
                                        <p:tgtEl>
                                          <p:spTgt spid="38504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85047"/>
                                        </p:tgtEl>
                                        <p:attrNameLst>
                                          <p:attrName>style.visibility</p:attrName>
                                        </p:attrNameLst>
                                      </p:cBhvr>
                                      <p:to>
                                        <p:strVal val="visible"/>
                                      </p:to>
                                    </p:set>
                                    <p:animEffect transition="in" filter="strips(downRight)">
                                      <p:cBhvr>
                                        <p:cTn id="17" dur="500"/>
                                        <p:tgtEl>
                                          <p:spTgt spid="3850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85044"/>
                                        </p:tgtEl>
                                        <p:attrNameLst>
                                          <p:attrName>style.visibility</p:attrName>
                                        </p:attrNameLst>
                                      </p:cBhvr>
                                      <p:to>
                                        <p:strVal val="visible"/>
                                      </p:to>
                                    </p:set>
                                    <p:animEffect transition="in" filter="blinds(horizontal)">
                                      <p:cBhvr>
                                        <p:cTn id="22" dur="500"/>
                                        <p:tgtEl>
                                          <p:spTgt spid="38504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85048"/>
                                        </p:tgtEl>
                                        <p:attrNameLst>
                                          <p:attrName>style.visibility</p:attrName>
                                        </p:attrNameLst>
                                      </p:cBhvr>
                                      <p:to>
                                        <p:strVal val="visible"/>
                                      </p:to>
                                    </p:set>
                                    <p:animEffect transition="in" filter="blinds(horizontal)">
                                      <p:cBhvr>
                                        <p:cTn id="27" dur="500"/>
                                        <p:tgtEl>
                                          <p:spTgt spid="38504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85050"/>
                                        </p:tgtEl>
                                        <p:attrNameLst>
                                          <p:attrName>style.visibility</p:attrName>
                                        </p:attrNameLst>
                                      </p:cBhvr>
                                      <p:to>
                                        <p:strVal val="visible"/>
                                      </p:to>
                                    </p:set>
                                    <p:animEffect transition="in" filter="blinds(horizontal)">
                                      <p:cBhvr>
                                        <p:cTn id="32" dur="500"/>
                                        <p:tgtEl>
                                          <p:spTgt spid="38505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385053"/>
                                        </p:tgtEl>
                                        <p:attrNameLst>
                                          <p:attrName>style.visibility</p:attrName>
                                        </p:attrNameLst>
                                      </p:cBhvr>
                                      <p:to>
                                        <p:strVal val="visible"/>
                                      </p:to>
                                    </p:set>
                                    <p:animEffect transition="in" filter="blinds(horizontal)">
                                      <p:cBhvr>
                                        <p:cTn id="37" dur="500"/>
                                        <p:tgtEl>
                                          <p:spTgt spid="38505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6" presetClass="entr" presetSubtype="26" fill="hold" nodeType="clickEffect">
                                  <p:stCondLst>
                                    <p:cond delay="0"/>
                                  </p:stCondLst>
                                  <p:childTnLst>
                                    <p:set>
                                      <p:cBhvr>
                                        <p:cTn id="41" dur="1" fill="hold">
                                          <p:stCondLst>
                                            <p:cond delay="0"/>
                                          </p:stCondLst>
                                        </p:cTn>
                                        <p:tgtEl>
                                          <p:spTgt spid="385054"/>
                                        </p:tgtEl>
                                        <p:attrNameLst>
                                          <p:attrName>style.visibility</p:attrName>
                                        </p:attrNameLst>
                                      </p:cBhvr>
                                      <p:to>
                                        <p:strVal val="visible"/>
                                      </p:to>
                                    </p:set>
                                    <p:animEffect transition="in" filter="barn(inHorizontal)">
                                      <p:cBhvr>
                                        <p:cTn id="42" dur="500"/>
                                        <p:tgtEl>
                                          <p:spTgt spid="385054"/>
                                        </p:tgtEl>
                                      </p:cBhvr>
                                    </p:animEffect>
                                  </p:childTnLst>
                                </p:cTn>
                              </p:par>
                            </p:childTnLst>
                          </p:cTn>
                        </p:par>
                        <p:par>
                          <p:cTn id="43" fill="hold" nodeType="afterGroup">
                            <p:stCondLst>
                              <p:cond delay="500"/>
                            </p:stCondLst>
                            <p:childTnLst>
                              <p:par>
                                <p:cTn id="44" presetID="16" presetClass="entr" presetSubtype="26" fill="hold" grpId="0" nodeType="afterEffect">
                                  <p:stCondLst>
                                    <p:cond delay="0"/>
                                  </p:stCondLst>
                                  <p:childTnLst>
                                    <p:set>
                                      <p:cBhvr>
                                        <p:cTn id="45" dur="1" fill="hold">
                                          <p:stCondLst>
                                            <p:cond delay="0"/>
                                          </p:stCondLst>
                                        </p:cTn>
                                        <p:tgtEl>
                                          <p:spTgt spid="385052"/>
                                        </p:tgtEl>
                                        <p:attrNameLst>
                                          <p:attrName>style.visibility</p:attrName>
                                        </p:attrNameLst>
                                      </p:cBhvr>
                                      <p:to>
                                        <p:strVal val="visible"/>
                                      </p:to>
                                    </p:set>
                                    <p:animEffect transition="in" filter="barn(inHorizontal)">
                                      <p:cBhvr>
                                        <p:cTn id="46" dur="500"/>
                                        <p:tgtEl>
                                          <p:spTgt spid="385052"/>
                                        </p:tgtEl>
                                      </p:cBhvr>
                                    </p:animEffect>
                                  </p:childTnLst>
                                </p:cTn>
                              </p:par>
                            </p:childTnLst>
                          </p:cTn>
                        </p:par>
                        <p:par>
                          <p:cTn id="47" fill="hold" nodeType="afterGroup">
                            <p:stCondLst>
                              <p:cond delay="1000"/>
                            </p:stCondLst>
                            <p:childTnLst>
                              <p:par>
                                <p:cTn id="48" presetID="3" presetClass="entr" presetSubtype="10" fill="hold" grpId="0" nodeType="afterEffect">
                                  <p:stCondLst>
                                    <p:cond delay="0"/>
                                  </p:stCondLst>
                                  <p:childTnLst>
                                    <p:set>
                                      <p:cBhvr>
                                        <p:cTn id="49" dur="1" fill="hold">
                                          <p:stCondLst>
                                            <p:cond delay="0"/>
                                          </p:stCondLst>
                                        </p:cTn>
                                        <p:tgtEl>
                                          <p:spTgt spid="385049"/>
                                        </p:tgtEl>
                                        <p:attrNameLst>
                                          <p:attrName>style.visibility</p:attrName>
                                        </p:attrNameLst>
                                      </p:cBhvr>
                                      <p:to>
                                        <p:strVal val="visible"/>
                                      </p:to>
                                    </p:set>
                                    <p:animEffect transition="in" filter="blinds(horizontal)">
                                      <p:cBhvr>
                                        <p:cTn id="50" dur="500"/>
                                        <p:tgtEl>
                                          <p:spTgt spid="385049"/>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3" presetClass="entr" presetSubtype="10" fill="hold" grpId="0" nodeType="clickEffect">
                                  <p:stCondLst>
                                    <p:cond delay="0"/>
                                  </p:stCondLst>
                                  <p:childTnLst>
                                    <p:set>
                                      <p:cBhvr>
                                        <p:cTn id="54" dur="1" fill="hold">
                                          <p:stCondLst>
                                            <p:cond delay="0"/>
                                          </p:stCondLst>
                                        </p:cTn>
                                        <p:tgtEl>
                                          <p:spTgt spid="385051"/>
                                        </p:tgtEl>
                                        <p:attrNameLst>
                                          <p:attrName>style.visibility</p:attrName>
                                        </p:attrNameLst>
                                      </p:cBhvr>
                                      <p:to>
                                        <p:strVal val="visible"/>
                                      </p:to>
                                    </p:set>
                                    <p:animEffect transition="in" filter="blinds(horizontal)">
                                      <p:cBhvr>
                                        <p:cTn id="55" dur="500"/>
                                        <p:tgtEl>
                                          <p:spTgt spid="3850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44" grpId="0" autoUpdateAnimBg="0"/>
      <p:bldP spid="385045" grpId="0" autoUpdateAnimBg="0"/>
      <p:bldP spid="385046" grpId="0" autoUpdateAnimBg="0"/>
      <p:bldP spid="385047" grpId="0" autoUpdateAnimBg="0"/>
      <p:bldP spid="385048" grpId="0" animBg="1" autoUpdateAnimBg="0"/>
      <p:bldP spid="385049" grpId="0" animBg="1" autoUpdateAnimBg="0"/>
      <p:bldP spid="385050" grpId="0" autoUpdateAnimBg="0"/>
      <p:bldP spid="385051" grpId="0" autoUpdateAnimBg="0"/>
      <p:bldP spid="385052" grpId="0" autoUpdateAnimBg="0"/>
      <p:bldP spid="385053"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4" name="AutoShape 24"/>
          <p:cNvSpPr>
            <a:spLocks noChangeArrowheads="1"/>
          </p:cNvSpPr>
          <p:nvPr/>
        </p:nvSpPr>
        <p:spPr bwMode="auto">
          <a:xfrm>
            <a:off x="3281363" y="2130425"/>
            <a:ext cx="404812" cy="1844675"/>
          </a:xfrm>
          <a:prstGeom prst="roundRect">
            <a:avLst>
              <a:gd name="adj" fmla="val 16667"/>
            </a:avLst>
          </a:prstGeom>
          <a:solidFill>
            <a:srgbClr val="66FF33">
              <a:alpha val="4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9145" name="AutoShape 25"/>
          <p:cNvSpPr>
            <a:spLocks noChangeArrowheads="1"/>
          </p:cNvSpPr>
          <p:nvPr/>
        </p:nvSpPr>
        <p:spPr bwMode="auto">
          <a:xfrm>
            <a:off x="6072188" y="2084388"/>
            <a:ext cx="396875" cy="1890712"/>
          </a:xfrm>
          <a:prstGeom prst="roundRect">
            <a:avLst>
              <a:gd name="adj" fmla="val 16667"/>
            </a:avLst>
          </a:prstGeom>
          <a:solidFill>
            <a:srgbClr val="66CCFF">
              <a:alpha val="4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9146" name="AutoShape 26"/>
          <p:cNvSpPr>
            <a:spLocks noChangeArrowheads="1"/>
          </p:cNvSpPr>
          <p:nvPr/>
        </p:nvSpPr>
        <p:spPr bwMode="auto">
          <a:xfrm>
            <a:off x="4716463" y="4156075"/>
            <a:ext cx="404812" cy="449263"/>
          </a:xfrm>
          <a:prstGeom prst="roundRect">
            <a:avLst>
              <a:gd name="adj" fmla="val 16667"/>
            </a:avLst>
          </a:prstGeom>
          <a:solidFill>
            <a:srgbClr val="FFCC66">
              <a:alpha val="42000"/>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9147" name="Rectangle 27"/>
          <p:cNvSpPr>
            <a:spLocks noChangeArrowheads="1"/>
          </p:cNvSpPr>
          <p:nvPr/>
        </p:nvSpPr>
        <p:spPr bwMode="auto">
          <a:xfrm>
            <a:off x="900113" y="1089025"/>
            <a:ext cx="45005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mn-ea"/>
                <a:ea typeface="+mn-ea"/>
                <a:cs typeface="+mn-cs"/>
              </a:rPr>
              <a:t>（</a:t>
            </a:r>
            <a:r>
              <a:rPr kumimoji="1" lang="en-US" altLang="zh-CN" sz="2400" b="1" i="0" u="none" strike="noStrike" kern="1200" cap="none" spc="0" normalizeH="0" baseline="0" noProof="0">
                <a:ln>
                  <a:noFill/>
                </a:ln>
                <a:solidFill>
                  <a:srgbClr val="000066"/>
                </a:solidFill>
                <a:effectLst/>
                <a:uLnTx/>
                <a:uFillTx/>
                <a:latin typeface="+mn-ea"/>
                <a:ea typeface="+mn-ea"/>
                <a:cs typeface="+mn-cs"/>
              </a:rPr>
              <a:t>1</a:t>
            </a:r>
            <a:r>
              <a:rPr kumimoji="1" lang="zh-CN" altLang="en-US" sz="2400" b="1" i="0" u="none" strike="noStrike" kern="1200" cap="none" spc="0" normalizeH="0" baseline="0" noProof="0">
                <a:ln>
                  <a:noFill/>
                </a:ln>
                <a:solidFill>
                  <a:srgbClr val="000066"/>
                </a:solidFill>
                <a:effectLst/>
                <a:uLnTx/>
                <a:uFillTx/>
                <a:latin typeface="+mn-ea"/>
                <a:ea typeface="+mn-ea"/>
                <a:cs typeface="+mn-cs"/>
              </a:rPr>
              <a:t>）  二进制译码器</a:t>
            </a:r>
          </a:p>
        </p:txBody>
      </p:sp>
      <p:graphicFrame>
        <p:nvGraphicFramePr>
          <p:cNvPr id="389148" name="Object 28"/>
          <p:cNvGraphicFramePr>
            <a:graphicFrameLocks noChangeAspect="1"/>
          </p:cNvGraphicFramePr>
          <p:nvPr/>
        </p:nvGraphicFramePr>
        <p:xfrm>
          <a:off x="3182938" y="2025650"/>
          <a:ext cx="3384550" cy="2824163"/>
        </p:xfrm>
        <a:graphic>
          <a:graphicData uri="http://schemas.openxmlformats.org/presentationml/2006/ole">
            <mc:AlternateContent xmlns:mc="http://schemas.openxmlformats.org/markup-compatibility/2006">
              <mc:Choice xmlns:v="urn:schemas-microsoft-com:vml" Requires="v">
                <p:oleObj spid="_x0000_s65578" name="图片" r:id="rId6" imgW="2219040" imgH="1856160" progId="Word.Picture.8">
                  <p:embed/>
                </p:oleObj>
              </mc:Choice>
              <mc:Fallback>
                <p:oleObj name="图片" r:id="rId6" imgW="2219040" imgH="1856160" progId="Word.Picture.8">
                  <p:embed/>
                  <p:pic>
                    <p:nvPicPr>
                      <p:cNvPr id="389148" name="Object 2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82938" y="2025650"/>
                        <a:ext cx="3384550" cy="2824163"/>
                      </a:xfrm>
                      <a:prstGeom prst="rect">
                        <a:avLst/>
                      </a:prstGeom>
                      <a:noFill/>
                      <a:extLst>
                        <a:ext uri="{909E8E84-426E-40DD-AFC4-6F175D3DCCD1}">
                          <a14:hiddenFill xmlns:a14="http://schemas.microsoft.com/office/drawing/2010/main">
                            <a:solidFill>
                              <a:srgbClr val="FFFFFF">
                                <a:alpha val="42000"/>
                              </a:srgbClr>
                            </a:solidFill>
                          </a14:hiddenFill>
                        </a:ext>
                      </a:extLst>
                    </p:spPr>
                  </p:pic>
                </p:oleObj>
              </mc:Fallback>
            </mc:AlternateContent>
          </a:graphicData>
        </a:graphic>
      </p:graphicFrame>
      <p:sp>
        <p:nvSpPr>
          <p:cNvPr id="389149" name="AutoShape 29"/>
          <p:cNvSpPr>
            <a:spLocks noChangeArrowheads="1"/>
          </p:cNvSpPr>
          <p:nvPr/>
        </p:nvSpPr>
        <p:spPr bwMode="auto">
          <a:xfrm>
            <a:off x="1492250" y="2335213"/>
            <a:ext cx="1219200" cy="914400"/>
          </a:xfrm>
          <a:prstGeom prst="wedgeRoundRectCallout">
            <a:avLst>
              <a:gd name="adj1" fmla="val 104167"/>
              <a:gd name="adj2" fmla="val 33333"/>
              <a:gd name="adj3" fmla="val 16667"/>
            </a:avLst>
          </a:prstGeom>
          <a:solidFill>
            <a:srgbClr val="CCFFCC">
              <a:alpha val="42000"/>
            </a:srgbClr>
          </a:solidFill>
          <a:ln w="3175">
            <a:solidFill>
              <a:schemeClr val="tx1"/>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mn-ea"/>
                <a:cs typeface="+mn-cs"/>
              </a:rPr>
              <a:t>n </a:t>
            </a:r>
            <a:r>
              <a:rPr kumimoji="0" lang="zh-CN" altLang="en-US" sz="2400" b="1" i="0" u="none" strike="noStrike" kern="1200" cap="none" spc="0" normalizeH="0" baseline="0" noProof="0">
                <a:ln>
                  <a:noFill/>
                </a:ln>
                <a:solidFill>
                  <a:srgbClr val="000066"/>
                </a:solidFill>
                <a:effectLst/>
                <a:uLnTx/>
                <a:uFillTx/>
                <a:latin typeface="+mn-ea"/>
                <a:cs typeface="+mn-cs"/>
              </a:rPr>
              <a:t>个输入端</a:t>
            </a:r>
          </a:p>
        </p:txBody>
      </p:sp>
      <p:sp>
        <p:nvSpPr>
          <p:cNvPr id="389150" name="AutoShape 30"/>
          <p:cNvSpPr>
            <a:spLocks noChangeArrowheads="1"/>
          </p:cNvSpPr>
          <p:nvPr/>
        </p:nvSpPr>
        <p:spPr bwMode="auto">
          <a:xfrm>
            <a:off x="1565275" y="3486150"/>
            <a:ext cx="1371600" cy="987425"/>
          </a:xfrm>
          <a:prstGeom prst="wedgeRoundRectCallout">
            <a:avLst>
              <a:gd name="adj1" fmla="val 175116"/>
              <a:gd name="adj2" fmla="val 48875"/>
              <a:gd name="adj3" fmla="val 16667"/>
            </a:avLst>
          </a:prstGeom>
          <a:solidFill>
            <a:srgbClr val="CCFFCC">
              <a:alpha val="42000"/>
            </a:srgbClr>
          </a:solidFill>
          <a:ln w="3175">
            <a:solidFill>
              <a:schemeClr val="tx1"/>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使能输入端</a:t>
            </a:r>
          </a:p>
        </p:txBody>
      </p:sp>
      <p:sp>
        <p:nvSpPr>
          <p:cNvPr id="389151" name="AutoShape 31"/>
          <p:cNvSpPr>
            <a:spLocks noChangeArrowheads="1"/>
          </p:cNvSpPr>
          <p:nvPr/>
        </p:nvSpPr>
        <p:spPr bwMode="auto">
          <a:xfrm>
            <a:off x="7108825" y="2493963"/>
            <a:ext cx="1219200" cy="827087"/>
          </a:xfrm>
          <a:prstGeom prst="wedgeRoundRectCallout">
            <a:avLst>
              <a:gd name="adj1" fmla="val -117838"/>
              <a:gd name="adj2" fmla="val 33301"/>
              <a:gd name="adj3" fmla="val 16667"/>
            </a:avLst>
          </a:prstGeom>
          <a:solidFill>
            <a:srgbClr val="CCFFCC">
              <a:alpha val="42000"/>
            </a:srgbClr>
          </a:solidFill>
          <a:ln w="3175">
            <a:solidFill>
              <a:schemeClr val="tx1"/>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mn-ea"/>
                <a:cs typeface="+mn-cs"/>
              </a:rPr>
              <a:t>2</a:t>
            </a:r>
            <a:r>
              <a:rPr kumimoji="0" lang="en-US" altLang="zh-CN" sz="2400" b="1" i="0" u="none" strike="noStrike" kern="1200" cap="none" spc="0" normalizeH="0" baseline="30000" noProof="0">
                <a:ln>
                  <a:noFill/>
                </a:ln>
                <a:solidFill>
                  <a:srgbClr val="000066"/>
                </a:solidFill>
                <a:effectLst/>
                <a:uLnTx/>
                <a:uFillTx/>
                <a:latin typeface="+mn-ea"/>
                <a:cs typeface="+mn-cs"/>
              </a:rPr>
              <a:t>n</a:t>
            </a:r>
            <a:r>
              <a:rPr kumimoji="0" lang="zh-CN" altLang="en-US" sz="2400" b="1" i="0" u="none" strike="noStrike" kern="1200" cap="none" spc="0" normalizeH="0" baseline="0" noProof="0">
                <a:ln>
                  <a:noFill/>
                </a:ln>
                <a:solidFill>
                  <a:srgbClr val="000066"/>
                </a:solidFill>
                <a:effectLst/>
                <a:uLnTx/>
                <a:uFillTx/>
                <a:latin typeface="+mn-ea"/>
                <a:cs typeface="+mn-cs"/>
              </a:rPr>
              <a:t>个输出端</a:t>
            </a:r>
          </a:p>
        </p:txBody>
      </p:sp>
      <p:sp>
        <p:nvSpPr>
          <p:cNvPr id="389152" name="Rectangle 32"/>
          <p:cNvSpPr>
            <a:spLocks noChangeArrowheads="1"/>
          </p:cNvSpPr>
          <p:nvPr/>
        </p:nvSpPr>
        <p:spPr bwMode="auto">
          <a:xfrm>
            <a:off x="1295400" y="4945063"/>
            <a:ext cx="7613650" cy="978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2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设输入端的个数为</a:t>
            </a:r>
            <a:r>
              <a:rPr kumimoji="0" lang="en-US" altLang="zh-CN" sz="2400" b="1" i="0" u="none" strike="noStrike" kern="1200" cap="none" spc="0" normalizeH="0" baseline="0" noProof="0">
                <a:ln>
                  <a:noFill/>
                </a:ln>
                <a:solidFill>
                  <a:srgbClr val="000066"/>
                </a:solidFill>
                <a:effectLst/>
                <a:uLnTx/>
                <a:uFillTx/>
                <a:latin typeface="+mn-ea"/>
                <a:cs typeface="+mn-cs"/>
              </a:rPr>
              <a:t>n</a:t>
            </a:r>
            <a:r>
              <a:rPr kumimoji="0" lang="zh-CN" altLang="en-US" sz="2400" b="1" i="0" u="none" strike="noStrike" kern="1200" cap="none" spc="0" normalizeH="0" baseline="0" noProof="0">
                <a:ln>
                  <a:noFill/>
                </a:ln>
                <a:solidFill>
                  <a:srgbClr val="000066"/>
                </a:solidFill>
                <a:effectLst/>
                <a:uLnTx/>
                <a:uFillTx/>
                <a:latin typeface="+mn-ea"/>
                <a:cs typeface="+mn-cs"/>
              </a:rPr>
              <a:t>，输出端的个数为</a:t>
            </a:r>
            <a:r>
              <a:rPr kumimoji="0" lang="en-US" altLang="zh-CN" sz="2400" b="1" i="1" u="none" strike="noStrike" kern="1200" cap="none" spc="0" normalizeH="0" baseline="0" noProof="0">
                <a:ln>
                  <a:noFill/>
                </a:ln>
                <a:solidFill>
                  <a:srgbClr val="000066"/>
                </a:solidFill>
                <a:effectLst/>
                <a:uLnTx/>
                <a:uFillTx/>
                <a:latin typeface="+mn-ea"/>
                <a:cs typeface="+mn-cs"/>
              </a:rPr>
              <a:t>M</a:t>
            </a:r>
          </a:p>
          <a:p>
            <a:pPr marL="0" marR="0" lvl="0" indent="0" algn="l" defTabSz="914400" rtl="0" eaLnBrk="1" fontAlgn="base" latinLnBrk="0" hangingPunct="1">
              <a:lnSpc>
                <a:spcPct val="12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则有                            </a:t>
            </a:r>
            <a:r>
              <a:rPr kumimoji="0" lang="en-US" altLang="zh-CN" sz="2400" b="1" i="1" u="none" strike="noStrike" kern="1200" cap="none" spc="0" normalizeH="0" baseline="0" noProof="0">
                <a:ln>
                  <a:noFill/>
                </a:ln>
                <a:solidFill>
                  <a:srgbClr val="000066"/>
                </a:solidFill>
                <a:effectLst/>
                <a:uLnTx/>
                <a:uFillTx/>
                <a:latin typeface="+mn-ea"/>
                <a:cs typeface="+mn-cs"/>
              </a:rPr>
              <a:t>M</a:t>
            </a:r>
            <a:r>
              <a:rPr kumimoji="0" lang="en-US" altLang="zh-CN" sz="2400" b="1" i="0" u="none" strike="noStrike" kern="1200" cap="none" spc="0" normalizeH="0" baseline="0" noProof="0">
                <a:ln>
                  <a:noFill/>
                </a:ln>
                <a:solidFill>
                  <a:srgbClr val="000066"/>
                </a:solidFill>
                <a:effectLst/>
                <a:uLnTx/>
                <a:uFillTx/>
                <a:latin typeface="+mn-ea"/>
                <a:cs typeface="+mn-cs"/>
              </a:rPr>
              <a:t>=2</a:t>
            </a:r>
            <a:r>
              <a:rPr kumimoji="0" lang="en-US" altLang="zh-CN" sz="2400" b="1" i="0" u="none" strike="noStrike" kern="1200" cap="none" spc="0" normalizeH="0" baseline="30000" noProof="0">
                <a:ln>
                  <a:noFill/>
                </a:ln>
                <a:solidFill>
                  <a:srgbClr val="000066"/>
                </a:solidFill>
                <a:effectLst/>
                <a:uLnTx/>
                <a:uFillTx/>
                <a:latin typeface="+mn-ea"/>
                <a:cs typeface="+mn-cs"/>
              </a:rPr>
              <a:t>n</a:t>
            </a:r>
          </a:p>
        </p:txBody>
      </p:sp>
      <p:sp>
        <p:nvSpPr>
          <p:cNvPr id="389154" name="Rectangle 34"/>
          <p:cNvSpPr>
            <a:spLocks noChangeArrowheads="1"/>
          </p:cNvSpPr>
          <p:nvPr/>
        </p:nvSpPr>
        <p:spPr bwMode="auto">
          <a:xfrm>
            <a:off x="719138" y="188913"/>
            <a:ext cx="4500562"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66"/>
              </a:solidFill>
              <a:effectLst/>
              <a:uLnTx/>
              <a:uFillTx/>
              <a:latin typeface="方正姚体" panose="02010601030101010101" pitchFamily="2" charset="-122"/>
              <a:ea typeface="方正姚体" panose="02010601030101010101" pitchFamily="2" charset="-122"/>
            </a:endParaRPr>
          </a:p>
        </p:txBody>
      </p:sp>
      <p:sp>
        <p:nvSpPr>
          <p:cNvPr id="3" name="标题 2"/>
          <p:cNvSpPr>
            <a:spLocks noGrp="1"/>
          </p:cNvSpPr>
          <p:nvPr>
            <p:ph type="title"/>
          </p:nvPr>
        </p:nvSpPr>
        <p:spPr>
          <a:xfrm>
            <a:off x="685800" y="484632"/>
            <a:ext cx="7772400" cy="950469"/>
          </a:xfrm>
        </p:spPr>
        <p:txBody>
          <a:bodyPr/>
          <a:lstStyle/>
          <a:p>
            <a:r>
              <a:rPr kumimoji="1" lang="en-US" altLang="zh-CN" sz="4400" b="1" cap="none" dirty="0">
                <a:solidFill>
                  <a:srgbClr val="000066"/>
                </a:solidFill>
                <a:latin typeface="+mn-ea"/>
                <a:ea typeface="+mn-ea"/>
              </a:rPr>
              <a:t>2.  </a:t>
            </a:r>
            <a:r>
              <a:rPr kumimoji="1" lang="zh-CN" altLang="en-US" sz="4400" b="1" cap="none" dirty="0">
                <a:solidFill>
                  <a:srgbClr val="000066"/>
                </a:solidFill>
                <a:latin typeface="+mn-ea"/>
                <a:ea typeface="+mn-ea"/>
              </a:rPr>
              <a:t>典型译码器电路及应用</a:t>
            </a:r>
            <a:endParaRPr lang="zh-CN" altLang="en-US" dirty="0">
              <a:latin typeface="+mn-ea"/>
              <a:ea typeface="+mn-ea"/>
            </a:endParaRPr>
          </a:p>
        </p:txBody>
      </p:sp>
      <p:sp>
        <p:nvSpPr>
          <p:cNvPr id="2" name="灯片编号占位符 1">
            <a:extLst>
              <a:ext uri="{FF2B5EF4-FFF2-40B4-BE49-F238E27FC236}">
                <a16:creationId xmlns:a16="http://schemas.microsoft.com/office/drawing/2014/main" id="{81A2362E-CDCF-457B-B364-F0B067B7C599}"/>
              </a:ext>
            </a:extLst>
          </p:cNvPr>
          <p:cNvSpPr>
            <a:spLocks noGrp="1"/>
          </p:cNvSpPr>
          <p:nvPr>
            <p:ph type="sldNum" sz="quarter" idx="12"/>
          </p:nvPr>
        </p:nvSpPr>
        <p:spPr/>
        <p:txBody>
          <a:bodyPr/>
          <a:lstStyle/>
          <a:p>
            <a:fld id="{4FAB73BC-B049-4115-A692-8D63A059BFB8}" type="slidenum">
              <a:rPr lang="en-US" smtClean="0"/>
              <a:t>48</a:t>
            </a:fld>
            <a:endParaRPr lang="en-US" dirty="0"/>
          </a:p>
        </p:txBody>
      </p:sp>
    </p:spTree>
    <p:custDataLst>
      <p:tags r:id="rId2"/>
    </p:custDataLst>
    <p:extLst>
      <p:ext uri="{BB962C8B-B14F-4D97-AF65-F5344CB8AC3E}">
        <p14:creationId xmlns:p14="http://schemas.microsoft.com/office/powerpoint/2010/main" val="194358404"/>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89148"/>
                                        </p:tgtEl>
                                        <p:attrNameLst>
                                          <p:attrName>style.visibility</p:attrName>
                                        </p:attrNameLst>
                                      </p:cBhvr>
                                      <p:to>
                                        <p:strVal val="visible"/>
                                      </p:to>
                                    </p:set>
                                    <p:animEffect transition="in" filter="wipe(left)">
                                      <p:cBhvr>
                                        <p:cTn id="7" dur="500"/>
                                        <p:tgtEl>
                                          <p:spTgt spid="38914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89144"/>
                                        </p:tgtEl>
                                        <p:attrNameLst>
                                          <p:attrName>style.visibility</p:attrName>
                                        </p:attrNameLst>
                                      </p:cBhvr>
                                      <p:to>
                                        <p:strVal val="visible"/>
                                      </p:to>
                                    </p:set>
                                    <p:animEffect transition="in" filter="box(in)">
                                      <p:cBhvr>
                                        <p:cTn id="12" dur="500"/>
                                        <p:tgtEl>
                                          <p:spTgt spid="3891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89145"/>
                                        </p:tgtEl>
                                        <p:attrNameLst>
                                          <p:attrName>style.visibility</p:attrName>
                                        </p:attrNameLst>
                                      </p:cBhvr>
                                      <p:to>
                                        <p:strVal val="visible"/>
                                      </p:to>
                                    </p:set>
                                    <p:animEffect transition="in" filter="box(in)">
                                      <p:cBhvr>
                                        <p:cTn id="17" dur="500"/>
                                        <p:tgtEl>
                                          <p:spTgt spid="3891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389146"/>
                                        </p:tgtEl>
                                        <p:attrNameLst>
                                          <p:attrName>style.visibility</p:attrName>
                                        </p:attrNameLst>
                                      </p:cBhvr>
                                      <p:to>
                                        <p:strVal val="visible"/>
                                      </p:to>
                                    </p:set>
                                    <p:animEffect transition="in" filter="box(in)">
                                      <p:cBhvr>
                                        <p:cTn id="22" dur="500"/>
                                        <p:tgtEl>
                                          <p:spTgt spid="3891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389149"/>
                                        </p:tgtEl>
                                        <p:attrNameLst>
                                          <p:attrName>style.visibility</p:attrName>
                                        </p:attrNameLst>
                                      </p:cBhvr>
                                      <p:to>
                                        <p:strVal val="visible"/>
                                      </p:to>
                                    </p:set>
                                    <p:animEffect transition="in" filter="dissolve">
                                      <p:cBhvr>
                                        <p:cTn id="27" dur="500"/>
                                        <p:tgtEl>
                                          <p:spTgt spid="389149"/>
                                        </p:tgtEl>
                                      </p:cBhvr>
                                    </p:animEffect>
                                  </p:childTnLst>
                                  <p:subTnLst>
                                    <p:audio>
                                      <p:cMediaNode>
                                        <p:cTn display="0" masterRel="sameClick">
                                          <p:stCondLst>
                                            <p:cond evt="begin" delay="0">
                                              <p:tn val="25"/>
                                            </p:cond>
                                          </p:stCondLst>
                                          <p:endCondLst>
                                            <p:cond evt="onStopAudio" delay="0">
                                              <p:tgtEl>
                                                <p:sldTgt/>
                                              </p:tgtEl>
                                            </p:cond>
                                          </p:endCondLst>
                                        </p:cTn>
                                        <p:tgtEl>
                                          <p:sndTgt r:embed="rId5" name="CHIMES.WAV"/>
                                        </p:tgtEl>
                                      </p:cMediaNode>
                                    </p:audio>
                                  </p:sub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389150"/>
                                        </p:tgtEl>
                                        <p:attrNameLst>
                                          <p:attrName>style.visibility</p:attrName>
                                        </p:attrNameLst>
                                      </p:cBhvr>
                                      <p:to>
                                        <p:strVal val="visible"/>
                                      </p:to>
                                    </p:set>
                                    <p:animEffect transition="in" filter="dissolve">
                                      <p:cBhvr>
                                        <p:cTn id="32" dur="500"/>
                                        <p:tgtEl>
                                          <p:spTgt spid="389150"/>
                                        </p:tgtEl>
                                      </p:cBhvr>
                                    </p:animEffect>
                                  </p:childTnLst>
                                  <p:subTnLst>
                                    <p:audio>
                                      <p:cMediaNode>
                                        <p:cTn display="0" masterRel="sameClick">
                                          <p:stCondLst>
                                            <p:cond evt="begin" delay="0">
                                              <p:tn val="30"/>
                                            </p:cond>
                                          </p:stCondLst>
                                          <p:endCondLst>
                                            <p:cond evt="onStopAudio" delay="0">
                                              <p:tgtEl>
                                                <p:sldTgt/>
                                              </p:tgtEl>
                                            </p:cond>
                                          </p:endCondLst>
                                        </p:cTn>
                                        <p:tgtEl>
                                          <p:sndTgt r:embed="rId5" name="CHIMES.WAV"/>
                                        </p:tgtEl>
                                      </p:cMediaNode>
                                    </p:audio>
                                  </p:sub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89151"/>
                                        </p:tgtEl>
                                        <p:attrNameLst>
                                          <p:attrName>style.visibility</p:attrName>
                                        </p:attrNameLst>
                                      </p:cBhvr>
                                      <p:to>
                                        <p:strVal val="visible"/>
                                      </p:to>
                                    </p:set>
                                    <p:animEffect transition="in" filter="dissolve">
                                      <p:cBhvr>
                                        <p:cTn id="37" dur="500"/>
                                        <p:tgtEl>
                                          <p:spTgt spid="389151"/>
                                        </p:tgtEl>
                                      </p:cBhvr>
                                    </p:animEffect>
                                  </p:childTnLst>
                                  <p:subTnLst>
                                    <p:audio>
                                      <p:cMediaNode>
                                        <p:cTn display="0" masterRel="sameClick">
                                          <p:stCondLst>
                                            <p:cond evt="begin" delay="0">
                                              <p:tn val="35"/>
                                            </p:cond>
                                          </p:stCondLst>
                                          <p:endCondLst>
                                            <p:cond evt="onStopAudio" delay="0">
                                              <p:tgtEl>
                                                <p:sldTgt/>
                                              </p:tgtEl>
                                            </p:cond>
                                          </p:endCondLst>
                                        </p:cTn>
                                        <p:tgtEl>
                                          <p:sndTgt r:embed="rId5" name="CHIMES.WAV"/>
                                        </p:tgtEl>
                                      </p:cMediaNode>
                                    </p:audio>
                                  </p:sub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grpId="0" nodeType="clickEffect">
                                  <p:stCondLst>
                                    <p:cond delay="0"/>
                                  </p:stCondLst>
                                  <p:childTnLst>
                                    <p:set>
                                      <p:cBhvr>
                                        <p:cTn id="41" dur="1" fill="hold">
                                          <p:stCondLst>
                                            <p:cond delay="0"/>
                                          </p:stCondLst>
                                        </p:cTn>
                                        <p:tgtEl>
                                          <p:spTgt spid="389152"/>
                                        </p:tgtEl>
                                        <p:attrNameLst>
                                          <p:attrName>style.visibility</p:attrName>
                                        </p:attrNameLst>
                                      </p:cBhvr>
                                      <p:to>
                                        <p:strVal val="visible"/>
                                      </p:to>
                                    </p:set>
                                    <p:animEffect transition="in" filter="strips(downRight)">
                                      <p:cBhvr>
                                        <p:cTn id="42" dur="500"/>
                                        <p:tgtEl>
                                          <p:spTgt spid="389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49" grpId="0" animBg="1" autoUpdateAnimBg="0"/>
      <p:bldP spid="389150" grpId="0" animBg="1" autoUpdateAnimBg="0"/>
      <p:bldP spid="389151" grpId="0" animBg="1" autoUpdateAnimBg="0"/>
      <p:bldP spid="389152" grpId="0"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128" name="Rectangle 32"/>
          <p:cNvSpPr>
            <a:spLocks noChangeArrowheads="1"/>
          </p:cNvSpPr>
          <p:nvPr/>
        </p:nvSpPr>
        <p:spPr bwMode="auto">
          <a:xfrm>
            <a:off x="611188" y="620713"/>
            <a:ext cx="5329237"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marL="838200" indent="-838200" algn="l">
              <a:defRPr sz="3800" b="1">
                <a:solidFill>
                  <a:schemeClr val="tx2"/>
                </a:solidFill>
                <a:latin typeface="Arial Narrow" panose="020B0606020202030204" pitchFamily="34" charset="0"/>
                <a:ea typeface="楷体_GB2312" pitchFamily="49" charset="-122"/>
              </a:defRPr>
            </a:lvl1pPr>
            <a:lvl2pPr marL="838200" indent="-838200" algn="l">
              <a:defRPr sz="3800" b="1">
                <a:solidFill>
                  <a:schemeClr val="tx2"/>
                </a:solidFill>
                <a:latin typeface="Arial Narrow" panose="020B0606020202030204" pitchFamily="34" charset="0"/>
                <a:ea typeface="楷体_GB2312" pitchFamily="49" charset="-122"/>
              </a:defRPr>
            </a:lvl2pPr>
            <a:lvl3pPr marL="838200" indent="-838200" algn="l">
              <a:defRPr sz="3800" b="1">
                <a:solidFill>
                  <a:schemeClr val="tx2"/>
                </a:solidFill>
                <a:latin typeface="Arial Narrow" panose="020B0606020202030204" pitchFamily="34" charset="0"/>
                <a:ea typeface="楷体_GB2312" pitchFamily="49" charset="-122"/>
              </a:defRPr>
            </a:lvl3pPr>
            <a:lvl4pPr marL="838200" indent="-838200" algn="l">
              <a:defRPr sz="3800" b="1">
                <a:solidFill>
                  <a:schemeClr val="tx2"/>
                </a:solidFill>
                <a:latin typeface="Arial Narrow" panose="020B0606020202030204" pitchFamily="34" charset="0"/>
                <a:ea typeface="楷体_GB2312" pitchFamily="49" charset="-122"/>
              </a:defRPr>
            </a:lvl4pPr>
            <a:lvl5pPr marL="838200" indent="-838200" algn="l">
              <a:defRPr sz="3800" b="1">
                <a:solidFill>
                  <a:schemeClr val="tx2"/>
                </a:solidFill>
                <a:latin typeface="Arial Narrow" panose="020B0606020202030204" pitchFamily="34" charset="0"/>
                <a:ea typeface="楷体_GB2312" pitchFamily="49" charset="-122"/>
              </a:defRPr>
            </a:lvl5pPr>
            <a:lvl6pPr marL="1295400" indent="-838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1752600" indent="-8382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2209800" indent="-8382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2667000" indent="-8382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838200" marR="0" lvl="0" indent="-8382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线 </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- 4</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线译码器的逻辑电路</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分析） </a:t>
            </a:r>
            <a:b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br>
            <a:endPar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grpSp>
        <p:nvGrpSpPr>
          <p:cNvPr id="388132" name="Group 36"/>
          <p:cNvGrpSpPr>
            <a:grpSpLocks/>
          </p:cNvGrpSpPr>
          <p:nvPr/>
        </p:nvGrpSpPr>
        <p:grpSpPr bwMode="auto">
          <a:xfrm>
            <a:off x="4824413" y="1284288"/>
            <a:ext cx="4211637" cy="3368675"/>
            <a:chOff x="2925" y="641"/>
            <a:chExt cx="2835" cy="2485"/>
          </a:xfrm>
        </p:grpSpPr>
        <p:sp>
          <p:nvSpPr>
            <p:cNvPr id="388133" name="Line 37"/>
            <p:cNvSpPr>
              <a:spLocks noChangeShapeType="1"/>
            </p:cNvSpPr>
            <p:nvPr/>
          </p:nvSpPr>
          <p:spPr bwMode="auto">
            <a:xfrm>
              <a:off x="2925" y="1616"/>
              <a:ext cx="2812" cy="0"/>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8134" name="Group 38"/>
            <p:cNvGrpSpPr>
              <a:grpSpLocks/>
            </p:cNvGrpSpPr>
            <p:nvPr/>
          </p:nvGrpSpPr>
          <p:grpSpPr bwMode="auto">
            <a:xfrm>
              <a:off x="2925" y="641"/>
              <a:ext cx="2835" cy="2485"/>
              <a:chOff x="2925" y="641"/>
              <a:chExt cx="2835" cy="2485"/>
            </a:xfrm>
          </p:grpSpPr>
          <p:sp>
            <p:nvSpPr>
              <p:cNvPr id="388135" name="Rectangle 39"/>
              <p:cNvSpPr>
                <a:spLocks noChangeArrowheads="1"/>
              </p:cNvSpPr>
              <p:nvPr/>
            </p:nvSpPr>
            <p:spPr bwMode="auto">
              <a:xfrm>
                <a:off x="5354" y="281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36" name="Rectangle 40"/>
              <p:cNvSpPr>
                <a:spLocks noChangeArrowheads="1"/>
              </p:cNvSpPr>
              <p:nvPr/>
            </p:nvSpPr>
            <p:spPr bwMode="auto">
              <a:xfrm>
                <a:off x="4950" y="2819"/>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37" name="Rectangle 41"/>
              <p:cNvSpPr>
                <a:spLocks noChangeArrowheads="1"/>
              </p:cNvSpPr>
              <p:nvPr/>
            </p:nvSpPr>
            <p:spPr bwMode="auto">
              <a:xfrm>
                <a:off x="4536" y="2819"/>
                <a:ext cx="41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38" name="Rectangle 42"/>
              <p:cNvSpPr>
                <a:spLocks noChangeArrowheads="1"/>
              </p:cNvSpPr>
              <p:nvPr/>
            </p:nvSpPr>
            <p:spPr bwMode="auto">
              <a:xfrm>
                <a:off x="4141" y="2819"/>
                <a:ext cx="395"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39" name="Rectangle 43"/>
              <p:cNvSpPr>
                <a:spLocks noChangeArrowheads="1"/>
              </p:cNvSpPr>
              <p:nvPr/>
            </p:nvSpPr>
            <p:spPr bwMode="auto">
              <a:xfrm>
                <a:off x="3735" y="281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0" name="Rectangle 44"/>
              <p:cNvSpPr>
                <a:spLocks noChangeArrowheads="1"/>
              </p:cNvSpPr>
              <p:nvPr/>
            </p:nvSpPr>
            <p:spPr bwMode="auto">
              <a:xfrm>
                <a:off x="3331" y="2819"/>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1" name="Rectangle 45"/>
              <p:cNvSpPr>
                <a:spLocks noChangeArrowheads="1"/>
              </p:cNvSpPr>
              <p:nvPr/>
            </p:nvSpPr>
            <p:spPr bwMode="auto">
              <a:xfrm>
                <a:off x="2925" y="281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42" name="Rectangle 46"/>
              <p:cNvSpPr>
                <a:spLocks noChangeArrowheads="1"/>
              </p:cNvSpPr>
              <p:nvPr/>
            </p:nvSpPr>
            <p:spPr bwMode="auto">
              <a:xfrm>
                <a:off x="5354" y="251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3" name="Rectangle 47"/>
              <p:cNvSpPr>
                <a:spLocks noChangeArrowheads="1"/>
              </p:cNvSpPr>
              <p:nvPr/>
            </p:nvSpPr>
            <p:spPr bwMode="auto">
              <a:xfrm>
                <a:off x="4950" y="2512"/>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44" name="Rectangle 48"/>
              <p:cNvSpPr>
                <a:spLocks noChangeArrowheads="1"/>
              </p:cNvSpPr>
              <p:nvPr/>
            </p:nvSpPr>
            <p:spPr bwMode="auto">
              <a:xfrm>
                <a:off x="4536" y="2512"/>
                <a:ext cx="41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5" name="Rectangle 49"/>
              <p:cNvSpPr>
                <a:spLocks noChangeArrowheads="1"/>
              </p:cNvSpPr>
              <p:nvPr/>
            </p:nvSpPr>
            <p:spPr bwMode="auto">
              <a:xfrm>
                <a:off x="4141" y="2512"/>
                <a:ext cx="395"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6" name="Rectangle 50"/>
              <p:cNvSpPr>
                <a:spLocks noChangeArrowheads="1"/>
              </p:cNvSpPr>
              <p:nvPr/>
            </p:nvSpPr>
            <p:spPr bwMode="auto">
              <a:xfrm>
                <a:off x="3735" y="251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47" name="Rectangle 51"/>
              <p:cNvSpPr>
                <a:spLocks noChangeArrowheads="1"/>
              </p:cNvSpPr>
              <p:nvPr/>
            </p:nvSpPr>
            <p:spPr bwMode="auto">
              <a:xfrm>
                <a:off x="3331" y="2512"/>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48" name="Rectangle 52"/>
              <p:cNvSpPr>
                <a:spLocks noChangeArrowheads="1"/>
              </p:cNvSpPr>
              <p:nvPr/>
            </p:nvSpPr>
            <p:spPr bwMode="auto">
              <a:xfrm>
                <a:off x="2925" y="251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49" name="Rectangle 53"/>
              <p:cNvSpPr>
                <a:spLocks noChangeArrowheads="1"/>
              </p:cNvSpPr>
              <p:nvPr/>
            </p:nvSpPr>
            <p:spPr bwMode="auto">
              <a:xfrm>
                <a:off x="5354" y="2205"/>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0" name="Rectangle 54"/>
              <p:cNvSpPr>
                <a:spLocks noChangeArrowheads="1"/>
              </p:cNvSpPr>
              <p:nvPr/>
            </p:nvSpPr>
            <p:spPr bwMode="auto">
              <a:xfrm>
                <a:off x="4950" y="2205"/>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1" name="Rectangle 55"/>
              <p:cNvSpPr>
                <a:spLocks noChangeArrowheads="1"/>
              </p:cNvSpPr>
              <p:nvPr/>
            </p:nvSpPr>
            <p:spPr bwMode="auto">
              <a:xfrm>
                <a:off x="4536" y="2205"/>
                <a:ext cx="41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52" name="Rectangle 56"/>
              <p:cNvSpPr>
                <a:spLocks noChangeArrowheads="1"/>
              </p:cNvSpPr>
              <p:nvPr/>
            </p:nvSpPr>
            <p:spPr bwMode="auto">
              <a:xfrm>
                <a:off x="4141" y="2205"/>
                <a:ext cx="395"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3" name="Rectangle 57"/>
              <p:cNvSpPr>
                <a:spLocks noChangeArrowheads="1"/>
              </p:cNvSpPr>
              <p:nvPr/>
            </p:nvSpPr>
            <p:spPr bwMode="auto">
              <a:xfrm>
                <a:off x="3735" y="2205"/>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4" name="Rectangle 58"/>
              <p:cNvSpPr>
                <a:spLocks noChangeArrowheads="1"/>
              </p:cNvSpPr>
              <p:nvPr/>
            </p:nvSpPr>
            <p:spPr bwMode="auto">
              <a:xfrm>
                <a:off x="3331" y="2205"/>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55" name="Rectangle 59"/>
              <p:cNvSpPr>
                <a:spLocks noChangeArrowheads="1"/>
              </p:cNvSpPr>
              <p:nvPr/>
            </p:nvSpPr>
            <p:spPr bwMode="auto">
              <a:xfrm>
                <a:off x="2925" y="2205"/>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56" name="Rectangle 60"/>
              <p:cNvSpPr>
                <a:spLocks noChangeArrowheads="1"/>
              </p:cNvSpPr>
              <p:nvPr/>
            </p:nvSpPr>
            <p:spPr bwMode="auto">
              <a:xfrm>
                <a:off x="5354" y="1886"/>
                <a:ext cx="406"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7" name="Rectangle 61"/>
              <p:cNvSpPr>
                <a:spLocks noChangeArrowheads="1"/>
              </p:cNvSpPr>
              <p:nvPr/>
            </p:nvSpPr>
            <p:spPr bwMode="auto">
              <a:xfrm>
                <a:off x="4950" y="1886"/>
                <a:ext cx="404"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8" name="Rectangle 62"/>
              <p:cNvSpPr>
                <a:spLocks noChangeArrowheads="1"/>
              </p:cNvSpPr>
              <p:nvPr/>
            </p:nvSpPr>
            <p:spPr bwMode="auto">
              <a:xfrm>
                <a:off x="4536" y="1886"/>
                <a:ext cx="414"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59" name="Rectangle 63"/>
              <p:cNvSpPr>
                <a:spLocks noChangeArrowheads="1"/>
              </p:cNvSpPr>
              <p:nvPr/>
            </p:nvSpPr>
            <p:spPr bwMode="auto">
              <a:xfrm>
                <a:off x="4141" y="1886"/>
                <a:ext cx="395"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60" name="Rectangle 64"/>
              <p:cNvSpPr>
                <a:spLocks noChangeArrowheads="1"/>
              </p:cNvSpPr>
              <p:nvPr/>
            </p:nvSpPr>
            <p:spPr bwMode="auto">
              <a:xfrm>
                <a:off x="3735" y="1886"/>
                <a:ext cx="406"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61" name="Rectangle 65"/>
              <p:cNvSpPr>
                <a:spLocks noChangeArrowheads="1"/>
              </p:cNvSpPr>
              <p:nvPr/>
            </p:nvSpPr>
            <p:spPr bwMode="auto">
              <a:xfrm>
                <a:off x="3331" y="1886"/>
                <a:ext cx="404"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62" name="Rectangle 66"/>
              <p:cNvSpPr>
                <a:spLocks noChangeArrowheads="1"/>
              </p:cNvSpPr>
              <p:nvPr/>
            </p:nvSpPr>
            <p:spPr bwMode="auto">
              <a:xfrm>
                <a:off x="2925" y="1886"/>
                <a:ext cx="406" cy="31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63" name="Rectangle 67"/>
              <p:cNvSpPr>
                <a:spLocks noChangeArrowheads="1"/>
              </p:cNvSpPr>
              <p:nvPr/>
            </p:nvSpPr>
            <p:spPr bwMode="auto">
              <a:xfrm>
                <a:off x="5354" y="157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64" name="Rectangle 68"/>
              <p:cNvSpPr>
                <a:spLocks noChangeArrowheads="1"/>
              </p:cNvSpPr>
              <p:nvPr/>
            </p:nvSpPr>
            <p:spPr bwMode="auto">
              <a:xfrm>
                <a:off x="4950" y="1579"/>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65" name="Rectangle 69"/>
              <p:cNvSpPr>
                <a:spLocks noChangeArrowheads="1"/>
              </p:cNvSpPr>
              <p:nvPr/>
            </p:nvSpPr>
            <p:spPr bwMode="auto">
              <a:xfrm>
                <a:off x="4536" y="1579"/>
                <a:ext cx="41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66" name="Rectangle 70"/>
              <p:cNvSpPr>
                <a:spLocks noChangeArrowheads="1"/>
              </p:cNvSpPr>
              <p:nvPr/>
            </p:nvSpPr>
            <p:spPr bwMode="auto">
              <a:xfrm>
                <a:off x="4141" y="1579"/>
                <a:ext cx="395"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67" name="Rectangle 71"/>
              <p:cNvSpPr>
                <a:spLocks noChangeArrowheads="1"/>
              </p:cNvSpPr>
              <p:nvPr/>
            </p:nvSpPr>
            <p:spPr bwMode="auto">
              <a:xfrm>
                <a:off x="3735" y="157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p>
            </p:txBody>
          </p:sp>
          <p:sp>
            <p:nvSpPr>
              <p:cNvPr id="388168" name="Rectangle 72"/>
              <p:cNvSpPr>
                <a:spLocks noChangeArrowheads="1"/>
              </p:cNvSpPr>
              <p:nvPr/>
            </p:nvSpPr>
            <p:spPr bwMode="auto">
              <a:xfrm>
                <a:off x="3331" y="1579"/>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p>
            </p:txBody>
          </p:sp>
          <p:sp>
            <p:nvSpPr>
              <p:cNvPr id="388169" name="Rectangle 73"/>
              <p:cNvSpPr>
                <a:spLocks noChangeArrowheads="1"/>
              </p:cNvSpPr>
              <p:nvPr/>
            </p:nvSpPr>
            <p:spPr bwMode="auto">
              <a:xfrm>
                <a:off x="2925" y="1579"/>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70" name="Rectangle 74"/>
              <p:cNvSpPr>
                <a:spLocks noChangeArrowheads="1"/>
              </p:cNvSpPr>
              <p:nvPr/>
            </p:nvSpPr>
            <p:spPr bwMode="auto">
              <a:xfrm>
                <a:off x="5354" y="127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6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endPar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388171" name="Rectangle 75"/>
              <p:cNvSpPr>
                <a:spLocks noChangeArrowheads="1"/>
              </p:cNvSpPr>
              <p:nvPr/>
            </p:nvSpPr>
            <p:spPr bwMode="auto">
              <a:xfrm>
                <a:off x="4950" y="1272"/>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6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endPar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388172" name="Rectangle 76"/>
              <p:cNvSpPr>
                <a:spLocks noChangeArrowheads="1"/>
              </p:cNvSpPr>
              <p:nvPr/>
            </p:nvSpPr>
            <p:spPr bwMode="auto">
              <a:xfrm>
                <a:off x="4536" y="1272"/>
                <a:ext cx="41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6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endPar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388173" name="Rectangle 77"/>
              <p:cNvSpPr>
                <a:spLocks noChangeArrowheads="1"/>
              </p:cNvSpPr>
              <p:nvPr/>
            </p:nvSpPr>
            <p:spPr bwMode="auto">
              <a:xfrm>
                <a:off x="4141" y="1272"/>
                <a:ext cx="395"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Y</a:t>
                </a:r>
                <a:r>
                  <a:rPr kumimoji="0" lang="en-US" altLang="zh-CN" sz="26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endPar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388174" name="Rectangle 78"/>
              <p:cNvSpPr>
                <a:spLocks noChangeArrowheads="1"/>
              </p:cNvSpPr>
              <p:nvPr/>
            </p:nvSpPr>
            <p:spPr bwMode="auto">
              <a:xfrm>
                <a:off x="3735" y="127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0" lang="en-US" altLang="zh-CN" sz="26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p>
            </p:txBody>
          </p:sp>
          <p:sp>
            <p:nvSpPr>
              <p:cNvPr id="388175" name="Rectangle 79"/>
              <p:cNvSpPr>
                <a:spLocks noChangeArrowheads="1"/>
              </p:cNvSpPr>
              <p:nvPr/>
            </p:nvSpPr>
            <p:spPr bwMode="auto">
              <a:xfrm>
                <a:off x="3331" y="1272"/>
                <a:ext cx="404"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0" lang="en-US" altLang="zh-CN" sz="26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p>
            </p:txBody>
          </p:sp>
          <p:sp>
            <p:nvSpPr>
              <p:cNvPr id="388176" name="Rectangle 80"/>
              <p:cNvSpPr>
                <a:spLocks noChangeArrowheads="1"/>
              </p:cNvSpPr>
              <p:nvPr/>
            </p:nvSpPr>
            <p:spPr bwMode="auto">
              <a:xfrm>
                <a:off x="2925" y="1272"/>
                <a:ext cx="40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E</a:t>
                </a:r>
              </a:p>
            </p:txBody>
          </p:sp>
          <p:sp>
            <p:nvSpPr>
              <p:cNvPr id="388177" name="Rectangle 81"/>
              <p:cNvSpPr>
                <a:spLocks noChangeArrowheads="1"/>
              </p:cNvSpPr>
              <p:nvPr/>
            </p:nvSpPr>
            <p:spPr bwMode="auto">
              <a:xfrm>
                <a:off x="4141" y="965"/>
                <a:ext cx="1619"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zh-CN" altLang="en-US" sz="26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输出</a:t>
                </a:r>
              </a:p>
            </p:txBody>
          </p:sp>
          <p:sp>
            <p:nvSpPr>
              <p:cNvPr id="388178" name="Rectangle 82"/>
              <p:cNvSpPr>
                <a:spLocks noChangeArrowheads="1"/>
              </p:cNvSpPr>
              <p:nvPr/>
            </p:nvSpPr>
            <p:spPr bwMode="auto">
              <a:xfrm>
                <a:off x="2925" y="965"/>
                <a:ext cx="1216" cy="307"/>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zh-CN" altLang="en-US" sz="26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入</a:t>
                </a:r>
              </a:p>
            </p:txBody>
          </p:sp>
          <p:sp>
            <p:nvSpPr>
              <p:cNvPr id="388179" name="Line 83" descr="羊皮纸"/>
              <p:cNvSpPr>
                <a:spLocks noChangeShapeType="1"/>
              </p:cNvSpPr>
              <p:nvPr/>
            </p:nvSpPr>
            <p:spPr bwMode="auto">
              <a:xfrm>
                <a:off x="2925" y="965"/>
                <a:ext cx="2835" cy="0"/>
              </a:xfrm>
              <a:prstGeom prst="line">
                <a:avLst/>
              </a:prstGeom>
              <a:noFill/>
              <a:ln w="28575" cap="sq">
                <a:solidFill>
                  <a:srgbClr val="000000"/>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0" name="Line 84" descr="羊皮纸"/>
              <p:cNvSpPr>
                <a:spLocks noChangeShapeType="1"/>
              </p:cNvSpPr>
              <p:nvPr/>
            </p:nvSpPr>
            <p:spPr bwMode="auto">
              <a:xfrm>
                <a:off x="2925" y="965"/>
                <a:ext cx="0" cy="2161"/>
              </a:xfrm>
              <a:prstGeom prst="line">
                <a:avLst/>
              </a:prstGeom>
              <a:noFill/>
              <a:ln w="28575" cap="sq">
                <a:solidFill>
                  <a:srgbClr val="000000"/>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1" name="Line 85" descr="羊皮纸"/>
              <p:cNvSpPr>
                <a:spLocks noChangeShapeType="1"/>
              </p:cNvSpPr>
              <p:nvPr/>
            </p:nvSpPr>
            <p:spPr bwMode="auto">
              <a:xfrm>
                <a:off x="5760" y="965"/>
                <a:ext cx="0" cy="2161"/>
              </a:xfrm>
              <a:prstGeom prst="line">
                <a:avLst/>
              </a:prstGeom>
              <a:noFill/>
              <a:ln w="28575" cap="sq">
                <a:solidFill>
                  <a:srgbClr val="000000"/>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2" name="Line 86" descr="羊皮纸"/>
              <p:cNvSpPr>
                <a:spLocks noChangeShapeType="1"/>
              </p:cNvSpPr>
              <p:nvPr/>
            </p:nvSpPr>
            <p:spPr bwMode="auto">
              <a:xfrm>
                <a:off x="2925" y="3126"/>
                <a:ext cx="2835" cy="0"/>
              </a:xfrm>
              <a:prstGeom prst="line">
                <a:avLst/>
              </a:prstGeom>
              <a:noFill/>
              <a:ln w="28575" cap="sq">
                <a:solidFill>
                  <a:srgbClr val="000000"/>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3" name="Line 87"/>
              <p:cNvSpPr>
                <a:spLocks noChangeShapeType="1"/>
              </p:cNvSpPr>
              <p:nvPr/>
            </p:nvSpPr>
            <p:spPr bwMode="auto">
              <a:xfrm>
                <a:off x="2948" y="1259"/>
                <a:ext cx="2812" cy="0"/>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4" name="Line 88"/>
              <p:cNvSpPr>
                <a:spLocks noChangeShapeType="1"/>
              </p:cNvSpPr>
              <p:nvPr/>
            </p:nvSpPr>
            <p:spPr bwMode="auto">
              <a:xfrm>
                <a:off x="4150" y="965"/>
                <a:ext cx="0" cy="2148"/>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5" name="Text Box 89"/>
              <p:cNvSpPr txBox="1">
                <a:spLocks noChangeArrowheads="1"/>
              </p:cNvSpPr>
              <p:nvPr/>
            </p:nvSpPr>
            <p:spPr bwMode="auto">
              <a:xfrm>
                <a:off x="3876" y="641"/>
                <a:ext cx="1488" cy="3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功能表</a:t>
                </a:r>
              </a:p>
            </p:txBody>
          </p:sp>
          <p:sp>
            <p:nvSpPr>
              <p:cNvPr id="388186" name="Line 90"/>
              <p:cNvSpPr>
                <a:spLocks noChangeShapeType="1"/>
              </p:cNvSpPr>
              <p:nvPr/>
            </p:nvSpPr>
            <p:spPr bwMode="auto">
              <a:xfrm>
                <a:off x="5465" y="1298"/>
                <a:ext cx="136"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7" name="Line 91"/>
              <p:cNvSpPr>
                <a:spLocks noChangeShapeType="1"/>
              </p:cNvSpPr>
              <p:nvPr/>
            </p:nvSpPr>
            <p:spPr bwMode="auto">
              <a:xfrm>
                <a:off x="3061" y="1298"/>
                <a:ext cx="136"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8" name="Line 92"/>
              <p:cNvSpPr>
                <a:spLocks noChangeShapeType="1"/>
              </p:cNvSpPr>
              <p:nvPr/>
            </p:nvSpPr>
            <p:spPr bwMode="auto">
              <a:xfrm>
                <a:off x="4241" y="1298"/>
                <a:ext cx="136"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89" name="Line 93"/>
              <p:cNvSpPr>
                <a:spLocks noChangeShapeType="1"/>
              </p:cNvSpPr>
              <p:nvPr/>
            </p:nvSpPr>
            <p:spPr bwMode="auto">
              <a:xfrm>
                <a:off x="4649" y="1298"/>
                <a:ext cx="136"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8190" name="Line 94"/>
              <p:cNvSpPr>
                <a:spLocks noChangeShapeType="1"/>
              </p:cNvSpPr>
              <p:nvPr/>
            </p:nvSpPr>
            <p:spPr bwMode="auto">
              <a:xfrm>
                <a:off x="5012" y="1298"/>
                <a:ext cx="136"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aphicFrame>
        <p:nvGraphicFramePr>
          <p:cNvPr id="388191" name="Object 95"/>
          <p:cNvGraphicFramePr>
            <a:graphicFrameLocks noChangeAspect="1"/>
          </p:cNvGraphicFramePr>
          <p:nvPr/>
        </p:nvGraphicFramePr>
        <p:xfrm>
          <a:off x="2195513" y="4797425"/>
          <a:ext cx="1871662" cy="693738"/>
        </p:xfrm>
        <a:graphic>
          <a:graphicData uri="http://schemas.openxmlformats.org/presentationml/2006/ole">
            <mc:AlternateContent xmlns:mc="http://schemas.openxmlformats.org/markup-compatibility/2006">
              <mc:Choice xmlns:v="urn:schemas-microsoft-com:vml" Requires="v">
                <p:oleObj spid="_x0000_s66762" name="公式" r:id="rId4" imgW="749160" imgH="279360" progId="Equation.3">
                  <p:embed/>
                </p:oleObj>
              </mc:Choice>
              <mc:Fallback>
                <p:oleObj name="公式" r:id="rId4" imgW="749160" imgH="279360" progId="Equation.3">
                  <p:embed/>
                  <p:pic>
                    <p:nvPicPr>
                      <p:cNvPr id="388191" name="Object 9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95513" y="4797425"/>
                        <a:ext cx="1871662" cy="6937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8192" name="Object 96"/>
          <p:cNvGraphicFramePr>
            <a:graphicFrameLocks noChangeAspect="1"/>
          </p:cNvGraphicFramePr>
          <p:nvPr/>
        </p:nvGraphicFramePr>
        <p:xfrm>
          <a:off x="5867400" y="4797425"/>
          <a:ext cx="1655763" cy="620713"/>
        </p:xfrm>
        <a:graphic>
          <a:graphicData uri="http://schemas.openxmlformats.org/presentationml/2006/ole">
            <mc:AlternateContent xmlns:mc="http://schemas.openxmlformats.org/markup-compatibility/2006">
              <mc:Choice xmlns:v="urn:schemas-microsoft-com:vml" Requires="v">
                <p:oleObj spid="_x0000_s66763" name="公式" r:id="rId6" imgW="736560" imgH="279360" progId="Equation.3">
                  <p:embed/>
                </p:oleObj>
              </mc:Choice>
              <mc:Fallback>
                <p:oleObj name="公式" r:id="rId6" imgW="736560" imgH="279360" progId="Equation.3">
                  <p:embed/>
                  <p:pic>
                    <p:nvPicPr>
                      <p:cNvPr id="388192" name="Object 9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67400" y="4797425"/>
                        <a:ext cx="1655763" cy="6207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8193" name="Object 97"/>
          <p:cNvGraphicFramePr>
            <a:graphicFrameLocks noChangeAspect="1"/>
          </p:cNvGraphicFramePr>
          <p:nvPr/>
        </p:nvGraphicFramePr>
        <p:xfrm>
          <a:off x="2124075" y="5589588"/>
          <a:ext cx="1871663" cy="692150"/>
        </p:xfrm>
        <a:graphic>
          <a:graphicData uri="http://schemas.openxmlformats.org/presentationml/2006/ole">
            <mc:AlternateContent xmlns:mc="http://schemas.openxmlformats.org/markup-compatibility/2006">
              <mc:Choice xmlns:v="urn:schemas-microsoft-com:vml" Requires="v">
                <p:oleObj spid="_x0000_s66764" name="公式" r:id="rId8" imgW="749160" imgH="279360" progId="Equation.3">
                  <p:embed/>
                </p:oleObj>
              </mc:Choice>
              <mc:Fallback>
                <p:oleObj name="公式" r:id="rId8" imgW="749160" imgH="279360" progId="Equation.3">
                  <p:embed/>
                  <p:pic>
                    <p:nvPicPr>
                      <p:cNvPr id="388193" name="Object 9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24075" y="5589588"/>
                        <a:ext cx="1871663" cy="6921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8194" name="Object 98"/>
          <p:cNvGraphicFramePr>
            <a:graphicFrameLocks noChangeAspect="1"/>
          </p:cNvGraphicFramePr>
          <p:nvPr/>
        </p:nvGraphicFramePr>
        <p:xfrm>
          <a:off x="5940425" y="5661025"/>
          <a:ext cx="1800225" cy="668338"/>
        </p:xfrm>
        <a:graphic>
          <a:graphicData uri="http://schemas.openxmlformats.org/presentationml/2006/ole">
            <mc:AlternateContent xmlns:mc="http://schemas.openxmlformats.org/markup-compatibility/2006">
              <mc:Choice xmlns:v="urn:schemas-microsoft-com:vml" Requires="v">
                <p:oleObj spid="_x0000_s66765" name="公式" r:id="rId10" imgW="749160" imgH="279360" progId="Equation.3">
                  <p:embed/>
                </p:oleObj>
              </mc:Choice>
              <mc:Fallback>
                <p:oleObj name="公式" r:id="rId10" imgW="749160" imgH="279360" progId="Equation.3">
                  <p:embed/>
                  <p:pic>
                    <p:nvPicPr>
                      <p:cNvPr id="388194" name="Object 9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940425" y="5661025"/>
                        <a:ext cx="1800225" cy="6683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8296" name="Object 200"/>
          <p:cNvGraphicFramePr>
            <a:graphicFrameLocks noChangeAspect="1"/>
          </p:cNvGraphicFramePr>
          <p:nvPr/>
        </p:nvGraphicFramePr>
        <p:xfrm>
          <a:off x="142875" y="1484313"/>
          <a:ext cx="4572000" cy="3076575"/>
        </p:xfrm>
        <a:graphic>
          <a:graphicData uri="http://schemas.openxmlformats.org/presentationml/2006/ole">
            <mc:AlternateContent xmlns:mc="http://schemas.openxmlformats.org/markup-compatibility/2006">
              <mc:Choice xmlns:v="urn:schemas-microsoft-com:vml" Requires="v">
                <p:oleObj spid="_x0000_s66766" name="图片" r:id="rId12" imgW="2032432" imgH="1358000" progId="Word.Picture.8">
                  <p:embed/>
                </p:oleObj>
              </mc:Choice>
              <mc:Fallback>
                <p:oleObj name="图片" r:id="rId12" imgW="2032432" imgH="1358000" progId="Word.Picture.8">
                  <p:embed/>
                  <p:pic>
                    <p:nvPicPr>
                      <p:cNvPr id="388296" name="Object 200"/>
                      <p:cNvPicPr>
                        <a:picLocks noChangeAspect="1" noChangeArrowheads="1"/>
                      </p:cNvPicPr>
                      <p:nvPr/>
                    </p:nvPicPr>
                    <p:blipFill>
                      <a:blip r:embed="rId13">
                        <a:extLst>
                          <a:ext uri="{28A0092B-C50C-407E-A947-70E740481C1C}">
                            <a14:useLocalDpi xmlns:a14="http://schemas.microsoft.com/office/drawing/2010/main" val="0"/>
                          </a:ext>
                        </a:extLst>
                      </a:blip>
                      <a:srcRect t="-1326"/>
                      <a:stretch>
                        <a:fillRect/>
                      </a:stretch>
                    </p:blipFill>
                    <p:spPr bwMode="auto">
                      <a:xfrm>
                        <a:off x="142875" y="1484313"/>
                        <a:ext cx="4572000" cy="3076575"/>
                      </a:xfrm>
                      <a:prstGeom prst="rect">
                        <a:avLst/>
                      </a:prstGeom>
                      <a:noFill/>
                      <a:ln w="9525">
                        <a:solidFill>
                          <a:srgbClr val="0000FF"/>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E4758A17-AA00-445C-B676-C257ECE246F8}"/>
              </a:ext>
            </a:extLst>
          </p:cNvPr>
          <p:cNvSpPr>
            <a:spLocks noGrp="1"/>
          </p:cNvSpPr>
          <p:nvPr>
            <p:ph type="sldNum" sz="quarter" idx="12"/>
          </p:nvPr>
        </p:nvSpPr>
        <p:spPr/>
        <p:txBody>
          <a:bodyPr/>
          <a:lstStyle/>
          <a:p>
            <a:fld id="{4FAB73BC-B049-4115-A692-8D63A059BFB8}" type="slidenum">
              <a:rPr lang="en-US" smtClean="0"/>
              <a:t>49</a:t>
            </a:fld>
            <a:endParaRPr lang="en-US" dirty="0"/>
          </a:p>
        </p:txBody>
      </p:sp>
    </p:spTree>
    <p:extLst>
      <p:ext uri="{BB962C8B-B14F-4D97-AF65-F5344CB8AC3E}">
        <p14:creationId xmlns:p14="http://schemas.microsoft.com/office/powerpoint/2010/main" val="2177080117"/>
      </p:ext>
    </p:extLst>
  </p:cSld>
  <p:clrMapOvr>
    <a:masterClrMapping/>
  </p:clrMapOvr>
  <p:transition>
    <p:wipe dir="r"/>
    <p:sndAc>
      <p:stSnd>
        <p:snd r:embed="rId3" name="PROJCTOR.WAV"/>
      </p:stSnd>
    </p:sndAc>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4" name="Rectangle 4"/>
          <p:cNvSpPr>
            <a:spLocks noChangeArrowheads="1"/>
          </p:cNvSpPr>
          <p:nvPr/>
        </p:nvSpPr>
        <p:spPr bwMode="auto">
          <a:xfrm>
            <a:off x="5148263" y="549275"/>
            <a:ext cx="2638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逻辑符号说明</a:t>
            </a:r>
          </a:p>
        </p:txBody>
      </p:sp>
      <p:sp>
        <p:nvSpPr>
          <p:cNvPr id="394245" name="Rectangle 5"/>
          <p:cNvSpPr>
            <a:spLocks noChangeArrowheads="1"/>
          </p:cNvSpPr>
          <p:nvPr/>
        </p:nvSpPr>
        <p:spPr bwMode="auto">
          <a:xfrm>
            <a:off x="503238" y="1341438"/>
            <a:ext cx="8640762" cy="2282825"/>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逻辑符号框外部的</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符号，表示外部输入或输出信号</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名称，字母上面的</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号说明该输入或输出是低电平有效。符号框内部的输入、输出变量表示其内部的逻辑关系。在推导表达式的过程中，如果低有效的输入或输出变量</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如</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上面的</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号参与运算</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如</a:t>
            </a:r>
            <a:r>
              <a:rPr kumimoji="0"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E</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变为</a:t>
            </a:r>
            <a:r>
              <a:rPr kumimoji="0"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E </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，则在画逻辑图或验证真值表时，注意将其还原为低有效符号</a:t>
            </a:r>
            <a:r>
              <a:rPr kumimoji="0" lang="zh-CN" altLang="en-US"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rPr>
              <a:t>。  </a:t>
            </a:r>
          </a:p>
        </p:txBody>
      </p:sp>
      <p:sp>
        <p:nvSpPr>
          <p:cNvPr id="394362" name="Rectangle 122"/>
          <p:cNvSpPr>
            <a:spLocks noChangeArrowheads="1"/>
          </p:cNvSpPr>
          <p:nvPr/>
        </p:nvSpPr>
        <p:spPr bwMode="auto">
          <a:xfrm>
            <a:off x="0" y="26479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94361" name="Object 121"/>
          <p:cNvGraphicFramePr>
            <a:graphicFrameLocks noChangeAspect="1"/>
          </p:cNvGraphicFramePr>
          <p:nvPr/>
        </p:nvGraphicFramePr>
        <p:xfrm>
          <a:off x="4608513" y="3281363"/>
          <a:ext cx="4176712" cy="3092450"/>
        </p:xfrm>
        <a:graphic>
          <a:graphicData uri="http://schemas.openxmlformats.org/presentationml/2006/ole">
            <mc:AlternateContent xmlns:mc="http://schemas.openxmlformats.org/markup-compatibility/2006">
              <mc:Choice xmlns:v="urn:schemas-microsoft-com:vml" Requires="v">
                <p:oleObj spid="_x0000_s67666" name="图片" r:id="rId4" imgW="2257560" imgH="1685880" progId="Word.Picture.8">
                  <p:embed/>
                </p:oleObj>
              </mc:Choice>
              <mc:Fallback>
                <p:oleObj name="图片" r:id="rId4" imgW="2257560" imgH="1685880" progId="Word.Picture.8">
                  <p:embed/>
                  <p:pic>
                    <p:nvPicPr>
                      <p:cNvPr id="394361" name="Object 121"/>
                      <p:cNvPicPr>
                        <a:picLocks noChangeAspect="1" noChangeArrowheads="1"/>
                      </p:cNvPicPr>
                      <p:nvPr/>
                    </p:nvPicPr>
                    <p:blipFill>
                      <a:blip r:embed="rId5">
                        <a:extLst>
                          <a:ext uri="{28A0092B-C50C-407E-A947-70E740481C1C}">
                            <a14:useLocalDpi xmlns:a14="http://schemas.microsoft.com/office/drawing/2010/main" val="0"/>
                          </a:ext>
                        </a:extLst>
                      </a:blip>
                      <a:srcRect t="-1495"/>
                      <a:stretch>
                        <a:fillRect/>
                      </a:stretch>
                    </p:blipFill>
                    <p:spPr bwMode="auto">
                      <a:xfrm>
                        <a:off x="4608513" y="3281363"/>
                        <a:ext cx="4176712" cy="3092450"/>
                      </a:xfrm>
                      <a:prstGeom prst="rect">
                        <a:avLst/>
                      </a:prstGeom>
                      <a:solidFill>
                        <a:schemeClr val="bg1"/>
                      </a:solidFill>
                    </p:spPr>
                  </p:pic>
                </p:oleObj>
              </mc:Fallback>
            </mc:AlternateContent>
          </a:graphicData>
        </a:graphic>
      </p:graphicFrame>
      <p:graphicFrame>
        <p:nvGraphicFramePr>
          <p:cNvPr id="394363" name="Object 123"/>
          <p:cNvGraphicFramePr>
            <a:graphicFrameLocks noChangeAspect="1"/>
          </p:cNvGraphicFramePr>
          <p:nvPr/>
        </p:nvGraphicFramePr>
        <p:xfrm>
          <a:off x="215900" y="3711575"/>
          <a:ext cx="3779838" cy="2690813"/>
        </p:xfrm>
        <a:graphic>
          <a:graphicData uri="http://schemas.openxmlformats.org/presentationml/2006/ole">
            <mc:AlternateContent xmlns:mc="http://schemas.openxmlformats.org/markup-compatibility/2006">
              <mc:Choice xmlns:v="urn:schemas-microsoft-com:vml" Requires="v">
                <p:oleObj spid="_x0000_s67667" name="图片" r:id="rId6" imgW="1619280" imgH="1152360" progId="Word.Picture.8">
                  <p:embed/>
                </p:oleObj>
              </mc:Choice>
              <mc:Fallback>
                <p:oleObj name="图片" r:id="rId6" imgW="1619280" imgH="1152360" progId="Word.Picture.8">
                  <p:embed/>
                  <p:pic>
                    <p:nvPicPr>
                      <p:cNvPr id="394363" name="Object 12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900" y="3711575"/>
                        <a:ext cx="3779838" cy="2690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94364" name="Rectangle 124"/>
          <p:cNvSpPr>
            <a:spLocks noChangeArrowheads="1"/>
          </p:cNvSpPr>
          <p:nvPr/>
        </p:nvSpPr>
        <p:spPr bwMode="auto">
          <a:xfrm>
            <a:off x="611188" y="549275"/>
            <a:ext cx="44624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 2</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线</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-4</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线译码器（</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74HC139</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zh-CN" altLang="en-US"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p>
        </p:txBody>
      </p:sp>
      <p:sp>
        <p:nvSpPr>
          <p:cNvPr id="2" name="灯片编号占位符 1">
            <a:extLst>
              <a:ext uri="{FF2B5EF4-FFF2-40B4-BE49-F238E27FC236}">
                <a16:creationId xmlns:a16="http://schemas.microsoft.com/office/drawing/2014/main" id="{F580051D-5916-4153-9DC9-B497DABCA83D}"/>
              </a:ext>
            </a:extLst>
          </p:cNvPr>
          <p:cNvSpPr>
            <a:spLocks noGrp="1"/>
          </p:cNvSpPr>
          <p:nvPr>
            <p:ph type="sldNum" sz="quarter" idx="12"/>
          </p:nvPr>
        </p:nvSpPr>
        <p:spPr/>
        <p:txBody>
          <a:bodyPr/>
          <a:lstStyle/>
          <a:p>
            <a:fld id="{4FAB73BC-B049-4115-A692-8D63A059BFB8}" type="slidenum">
              <a:rPr lang="en-US" smtClean="0"/>
              <a:t>50</a:t>
            </a:fld>
            <a:endParaRPr lang="en-US" dirty="0"/>
          </a:p>
        </p:txBody>
      </p:sp>
    </p:spTree>
    <p:custDataLst>
      <p:tags r:id="rId2"/>
    </p:custDataLst>
    <p:extLst>
      <p:ext uri="{BB962C8B-B14F-4D97-AF65-F5344CB8AC3E}">
        <p14:creationId xmlns:p14="http://schemas.microsoft.com/office/powerpoint/2010/main" val="2551146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94245"/>
                                        </p:tgtEl>
                                        <p:attrNameLst>
                                          <p:attrName>style.visibility</p:attrName>
                                        </p:attrNameLst>
                                      </p:cBhvr>
                                      <p:to>
                                        <p:strVal val="visible"/>
                                      </p:to>
                                    </p:set>
                                    <p:animEffect transition="in" filter="wipe(up)">
                                      <p:cBhvr>
                                        <p:cTn id="7" dur="500"/>
                                        <p:tgtEl>
                                          <p:spTgt spid="3942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94363"/>
                                        </p:tgtEl>
                                        <p:attrNameLst>
                                          <p:attrName>style.visibility</p:attrName>
                                        </p:attrNameLst>
                                      </p:cBhvr>
                                      <p:to>
                                        <p:strVal val="visible"/>
                                      </p:to>
                                    </p:set>
                                    <p:animEffect transition="in" filter="wipe(left)">
                                      <p:cBhvr>
                                        <p:cTn id="12" dur="500"/>
                                        <p:tgtEl>
                                          <p:spTgt spid="39436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94361"/>
                                        </p:tgtEl>
                                        <p:attrNameLst>
                                          <p:attrName>style.visibility</p:attrName>
                                        </p:attrNameLst>
                                      </p:cBhvr>
                                      <p:to>
                                        <p:strVal val="visible"/>
                                      </p:to>
                                    </p:set>
                                    <p:animEffect transition="in" filter="box(in)">
                                      <p:cBhvr>
                                        <p:cTn id="17" dur="500"/>
                                        <p:tgtEl>
                                          <p:spTgt spid="3943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24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8" name="Rectangle 4"/>
          <p:cNvSpPr>
            <a:spLocks noChangeArrowheads="1"/>
          </p:cNvSpPr>
          <p:nvPr/>
        </p:nvSpPr>
        <p:spPr bwMode="auto">
          <a:xfrm>
            <a:off x="792163" y="549275"/>
            <a:ext cx="60499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 3</a:t>
            </a:r>
            <a:r>
              <a:rPr kumimoji="0"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线</a:t>
            </a:r>
            <a:r>
              <a:rPr kumimoji="0"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-8</a:t>
            </a:r>
            <a:r>
              <a:rPr kumimoji="0"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线</a:t>
            </a:r>
            <a:r>
              <a:rPr kumimoji="0"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译码器（</a:t>
            </a:r>
            <a:r>
              <a:rPr kumimoji="0"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74HC138</a:t>
            </a:r>
            <a:r>
              <a:rPr kumimoji="0"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p>
        </p:txBody>
      </p:sp>
      <p:sp>
        <p:nvSpPr>
          <p:cNvPr id="395269" name="Rectangle 5"/>
          <p:cNvSpPr>
            <a:spLocks noChangeArrowheads="1"/>
          </p:cNvSpPr>
          <p:nvPr/>
        </p:nvSpPr>
        <p:spPr bwMode="auto">
          <a:xfrm>
            <a:off x="0" y="27813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73" name="Rectangle 9"/>
          <p:cNvSpPr>
            <a:spLocks noChangeArrowheads="1"/>
          </p:cNvSpPr>
          <p:nvPr/>
        </p:nvSpPr>
        <p:spPr bwMode="auto">
          <a:xfrm>
            <a:off x="0" y="2862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5274" name="Group 10"/>
          <p:cNvGrpSpPr>
            <a:grpSpLocks/>
          </p:cNvGrpSpPr>
          <p:nvPr/>
        </p:nvGrpSpPr>
        <p:grpSpPr bwMode="auto">
          <a:xfrm>
            <a:off x="5759450" y="2241550"/>
            <a:ext cx="2533650" cy="3876675"/>
            <a:chOff x="985" y="1253"/>
            <a:chExt cx="1596" cy="2442"/>
          </a:xfrm>
        </p:grpSpPr>
        <p:sp>
          <p:nvSpPr>
            <p:cNvPr id="395275" name="Rectangle 11"/>
            <p:cNvSpPr>
              <a:spLocks noChangeArrowheads="1"/>
            </p:cNvSpPr>
            <p:nvPr/>
          </p:nvSpPr>
          <p:spPr bwMode="auto">
            <a:xfrm>
              <a:off x="1338" y="3407"/>
              <a:ext cx="11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逻辑符号</a:t>
              </a:r>
            </a:p>
          </p:txBody>
        </p:sp>
        <p:graphicFrame>
          <p:nvGraphicFramePr>
            <p:cNvPr id="395276" name="Object 12"/>
            <p:cNvGraphicFramePr>
              <a:graphicFrameLocks noChangeAspect="1"/>
            </p:cNvGraphicFramePr>
            <p:nvPr/>
          </p:nvGraphicFramePr>
          <p:xfrm>
            <a:off x="985" y="1253"/>
            <a:ext cx="1596" cy="2041"/>
          </p:xfrm>
          <a:graphic>
            <a:graphicData uri="http://schemas.openxmlformats.org/presentationml/2006/ole">
              <mc:AlternateContent xmlns:mc="http://schemas.openxmlformats.org/markup-compatibility/2006">
                <mc:Choice xmlns:v="urn:schemas-microsoft-com:vml" Requires="v">
                  <p:oleObj spid="_x0000_s68690" name="图片" r:id="rId4" imgW="1114560" imgH="1190520" progId="Word.Picture.8">
                    <p:embed/>
                  </p:oleObj>
                </mc:Choice>
                <mc:Fallback>
                  <p:oleObj name="图片" r:id="rId4" imgW="1114560" imgH="1190520" progId="Word.Picture.8">
                    <p:embed/>
                    <p:pic>
                      <p:nvPicPr>
                        <p:cNvPr id="395276" name="Object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 y="1253"/>
                          <a:ext cx="1596" cy="204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395277" name="Rectangle 13"/>
          <p:cNvSpPr>
            <a:spLocks noChangeArrowheads="1"/>
          </p:cNvSpPr>
          <p:nvPr/>
        </p:nvSpPr>
        <p:spPr bwMode="auto">
          <a:xfrm>
            <a:off x="0" y="2862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79" name="Rectangle 15"/>
          <p:cNvSpPr>
            <a:spLocks noChangeArrowheads="1"/>
          </p:cNvSpPr>
          <p:nvPr/>
        </p:nvSpPr>
        <p:spPr bwMode="auto">
          <a:xfrm>
            <a:off x="0" y="19859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95278" name="Object 14"/>
          <p:cNvGraphicFramePr>
            <a:graphicFrameLocks noChangeAspect="1"/>
          </p:cNvGraphicFramePr>
          <p:nvPr/>
        </p:nvGraphicFramePr>
        <p:xfrm>
          <a:off x="215900" y="1389063"/>
          <a:ext cx="5070475" cy="5076825"/>
        </p:xfrm>
        <a:graphic>
          <a:graphicData uri="http://schemas.openxmlformats.org/presentationml/2006/ole">
            <mc:AlternateContent xmlns:mc="http://schemas.openxmlformats.org/markup-compatibility/2006">
              <mc:Choice xmlns:v="urn:schemas-microsoft-com:vml" Requires="v">
                <p:oleObj spid="_x0000_s68691" name="图片" r:id="rId6" imgW="3209760" imgH="3181320" progId="Word.Picture.8">
                  <p:embed/>
                </p:oleObj>
              </mc:Choice>
              <mc:Fallback>
                <p:oleObj name="图片" r:id="rId6" imgW="3209760" imgH="3181320" progId="Word.Picture.8">
                  <p:embed/>
                  <p:pic>
                    <p:nvPicPr>
                      <p:cNvPr id="395278" name="Object 14"/>
                      <p:cNvPicPr>
                        <a:picLocks noChangeAspect="1" noChangeArrowheads="1"/>
                      </p:cNvPicPr>
                      <p:nvPr/>
                    </p:nvPicPr>
                    <p:blipFill>
                      <a:blip r:embed="rId7">
                        <a:extLst>
                          <a:ext uri="{28A0092B-C50C-407E-A947-70E740481C1C}">
                            <a14:useLocalDpi xmlns:a14="http://schemas.microsoft.com/office/drawing/2010/main" val="0"/>
                          </a:ext>
                        </a:extLst>
                      </a:blip>
                      <a:srcRect t="-1404"/>
                      <a:stretch>
                        <a:fillRect/>
                      </a:stretch>
                    </p:blipFill>
                    <p:spPr bwMode="auto">
                      <a:xfrm>
                        <a:off x="215900" y="1389063"/>
                        <a:ext cx="5070475" cy="5076825"/>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8ADA087A-F1FE-4A1C-BE5A-CB861CF644AD}"/>
              </a:ext>
            </a:extLst>
          </p:cNvPr>
          <p:cNvSpPr>
            <a:spLocks noGrp="1"/>
          </p:cNvSpPr>
          <p:nvPr>
            <p:ph type="sldNum" sz="quarter" idx="12"/>
          </p:nvPr>
        </p:nvSpPr>
        <p:spPr/>
        <p:txBody>
          <a:bodyPr/>
          <a:lstStyle/>
          <a:p>
            <a:fld id="{4FAB73BC-B049-4115-A692-8D63A059BFB8}" type="slidenum">
              <a:rPr lang="en-US" smtClean="0"/>
              <a:t>51</a:t>
            </a:fld>
            <a:endParaRPr lang="en-US" dirty="0"/>
          </a:p>
        </p:txBody>
      </p:sp>
    </p:spTree>
    <p:custDataLst>
      <p:tags r:id="rId2"/>
    </p:custDataLst>
    <p:extLst>
      <p:ext uri="{BB962C8B-B14F-4D97-AF65-F5344CB8AC3E}">
        <p14:creationId xmlns:p14="http://schemas.microsoft.com/office/powerpoint/2010/main" val="36377400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9526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4" presetClass="entr" presetSubtype="16" fill="hold" nodeType="clickEffect">
                                  <p:stCondLst>
                                    <p:cond delay="0"/>
                                  </p:stCondLst>
                                  <p:childTnLst>
                                    <p:set>
                                      <p:cBhvr>
                                        <p:cTn id="10" dur="1" fill="hold">
                                          <p:stCondLst>
                                            <p:cond delay="0"/>
                                          </p:stCondLst>
                                        </p:cTn>
                                        <p:tgtEl>
                                          <p:spTgt spid="395278"/>
                                        </p:tgtEl>
                                        <p:attrNameLst>
                                          <p:attrName>style.visibility</p:attrName>
                                        </p:attrNameLst>
                                      </p:cBhvr>
                                      <p:to>
                                        <p:strVal val="visible"/>
                                      </p:to>
                                    </p:set>
                                    <p:animEffect transition="in" filter="box(in)">
                                      <p:cBhvr>
                                        <p:cTn id="11" dur="500"/>
                                        <p:tgtEl>
                                          <p:spTgt spid="39527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nodeType="clickEffect">
                                  <p:stCondLst>
                                    <p:cond delay="0"/>
                                  </p:stCondLst>
                                  <p:childTnLst>
                                    <p:set>
                                      <p:cBhvr>
                                        <p:cTn id="15" dur="1" fill="hold">
                                          <p:stCondLst>
                                            <p:cond delay="0"/>
                                          </p:stCondLst>
                                        </p:cTn>
                                        <p:tgtEl>
                                          <p:spTgt spid="395274"/>
                                        </p:tgtEl>
                                        <p:attrNameLst>
                                          <p:attrName>style.visibility</p:attrName>
                                        </p:attrNameLst>
                                      </p:cBhvr>
                                      <p:to>
                                        <p:strVal val="visible"/>
                                      </p:to>
                                    </p:set>
                                    <p:animEffect transition="in" filter="wipe(up)">
                                      <p:cBhvr>
                                        <p:cTn id="16" dur="500"/>
                                        <p:tgtEl>
                                          <p:spTgt spid="395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268"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27" name="Rectangle 15"/>
          <p:cNvSpPr>
            <a:spLocks noChangeArrowheads="1"/>
          </p:cNvSpPr>
          <p:nvPr/>
        </p:nvSpPr>
        <p:spPr bwMode="auto">
          <a:xfrm>
            <a:off x="863600" y="549275"/>
            <a:ext cx="6229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线译码器（</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74HC138</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）功能表</a:t>
            </a:r>
          </a:p>
        </p:txBody>
      </p:sp>
      <p:sp>
        <p:nvSpPr>
          <p:cNvPr id="397328" name="Rectangle 16"/>
          <p:cNvSpPr>
            <a:spLocks noChangeArrowheads="1"/>
          </p:cNvSpPr>
          <p:nvPr/>
        </p:nvSpPr>
        <p:spPr bwMode="auto">
          <a:xfrm>
            <a:off x="1763713" y="836613"/>
            <a:ext cx="30638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329" name="Rectangle 17"/>
          <p:cNvSpPr>
            <a:spLocks noChangeArrowheads="1"/>
          </p:cNvSpPr>
          <p:nvPr/>
        </p:nvSpPr>
        <p:spPr bwMode="auto">
          <a:xfrm>
            <a:off x="2051050" y="1160463"/>
            <a:ext cx="306388"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330" name="Rectangle 18"/>
          <p:cNvSpPr>
            <a:spLocks noChangeArrowheads="1"/>
          </p:cNvSpPr>
          <p:nvPr/>
        </p:nvSpPr>
        <p:spPr bwMode="auto">
          <a:xfrm>
            <a:off x="1655763" y="1125538"/>
            <a:ext cx="30638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331" name="Rectangle 19"/>
          <p:cNvSpPr>
            <a:spLocks noChangeArrowheads="1"/>
          </p:cNvSpPr>
          <p:nvPr/>
        </p:nvSpPr>
        <p:spPr bwMode="auto">
          <a:xfrm>
            <a:off x="1763713" y="944563"/>
            <a:ext cx="306387"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7332" name="Group 20"/>
          <p:cNvGrpSpPr>
            <a:grpSpLocks/>
          </p:cNvGrpSpPr>
          <p:nvPr/>
        </p:nvGrpSpPr>
        <p:grpSpPr bwMode="auto">
          <a:xfrm>
            <a:off x="215900" y="1484313"/>
            <a:ext cx="8135938" cy="4392612"/>
            <a:chOff x="136" y="1071"/>
            <a:chExt cx="5125" cy="2767"/>
          </a:xfrm>
        </p:grpSpPr>
        <p:graphicFrame>
          <p:nvGraphicFramePr>
            <p:cNvPr id="397333" name="Object 21"/>
            <p:cNvGraphicFramePr>
              <a:graphicFrameLocks noChangeAspect="1"/>
            </p:cNvGraphicFramePr>
            <p:nvPr/>
          </p:nvGraphicFramePr>
          <p:xfrm>
            <a:off x="726" y="1434"/>
            <a:ext cx="249" cy="245"/>
          </p:xfrm>
          <a:graphic>
            <a:graphicData uri="http://schemas.openxmlformats.org/presentationml/2006/ole">
              <mc:AlternateContent xmlns:mc="http://schemas.openxmlformats.org/markup-compatibility/2006">
                <mc:Choice xmlns:v="urn:schemas-microsoft-com:vml" Requires="v">
                  <p:oleObj spid="_x0000_s70034" name="公式" r:id="rId3" imgW="203040" imgH="203040" progId="Equation.3">
                    <p:embed/>
                  </p:oleObj>
                </mc:Choice>
                <mc:Fallback>
                  <p:oleObj name="公式" r:id="rId3" imgW="203040" imgH="203040" progId="Equation.3">
                    <p:embed/>
                    <p:pic>
                      <p:nvPicPr>
                        <p:cNvPr id="397333" name="Object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6" y="1434"/>
                          <a:ext cx="249" cy="245"/>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4" name="Object 22"/>
            <p:cNvGraphicFramePr>
              <a:graphicFrameLocks noChangeAspect="1"/>
            </p:cNvGraphicFramePr>
            <p:nvPr/>
          </p:nvGraphicFramePr>
          <p:xfrm>
            <a:off x="1088" y="1457"/>
            <a:ext cx="209" cy="214"/>
          </p:xfrm>
          <a:graphic>
            <a:graphicData uri="http://schemas.openxmlformats.org/presentationml/2006/ole">
              <mc:AlternateContent xmlns:mc="http://schemas.openxmlformats.org/markup-compatibility/2006">
                <mc:Choice xmlns:v="urn:schemas-microsoft-com:vml" Requires="v">
                  <p:oleObj spid="_x0000_s70035" name="公式" r:id="rId5" imgW="203040" imgH="203040" progId="Equation.3">
                    <p:embed/>
                  </p:oleObj>
                </mc:Choice>
                <mc:Fallback>
                  <p:oleObj name="公式" r:id="rId5" imgW="203040" imgH="203040" progId="Equation.3">
                    <p:embed/>
                    <p:pic>
                      <p:nvPicPr>
                        <p:cNvPr id="397334" name="Object 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88" y="1457"/>
                          <a:ext cx="209" cy="214"/>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5" name="Object 23"/>
            <p:cNvGraphicFramePr>
              <a:graphicFrameLocks noChangeAspect="1"/>
            </p:cNvGraphicFramePr>
            <p:nvPr/>
          </p:nvGraphicFramePr>
          <p:xfrm>
            <a:off x="2494" y="1457"/>
            <a:ext cx="219" cy="238"/>
          </p:xfrm>
          <a:graphic>
            <a:graphicData uri="http://schemas.openxmlformats.org/presentationml/2006/ole">
              <mc:AlternateContent xmlns:mc="http://schemas.openxmlformats.org/markup-compatibility/2006">
                <mc:Choice xmlns:v="urn:schemas-microsoft-com:vml" Requires="v">
                  <p:oleObj spid="_x0000_s70036" name="公式" r:id="rId7" imgW="190440" imgH="203040" progId="Equation.3">
                    <p:embed/>
                  </p:oleObj>
                </mc:Choice>
                <mc:Fallback>
                  <p:oleObj name="公式" r:id="rId7" imgW="190440" imgH="203040" progId="Equation.3">
                    <p:embed/>
                    <p:pic>
                      <p:nvPicPr>
                        <p:cNvPr id="397335" name="Object 2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4" y="1457"/>
                          <a:ext cx="219" cy="238"/>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6" name="Object 24"/>
            <p:cNvGraphicFramePr>
              <a:graphicFrameLocks noChangeAspect="1"/>
            </p:cNvGraphicFramePr>
            <p:nvPr/>
          </p:nvGraphicFramePr>
          <p:xfrm>
            <a:off x="2835" y="1434"/>
            <a:ext cx="245" cy="261"/>
          </p:xfrm>
          <a:graphic>
            <a:graphicData uri="http://schemas.openxmlformats.org/presentationml/2006/ole">
              <mc:AlternateContent xmlns:mc="http://schemas.openxmlformats.org/markup-compatibility/2006">
                <mc:Choice xmlns:v="urn:schemas-microsoft-com:vml" Requires="v">
                  <p:oleObj spid="_x0000_s70037" name="公式" r:id="rId9" imgW="190440" imgH="203040" progId="Equation.3">
                    <p:embed/>
                  </p:oleObj>
                </mc:Choice>
                <mc:Fallback>
                  <p:oleObj name="公式" r:id="rId9" imgW="190440" imgH="203040" progId="Equation.3">
                    <p:embed/>
                    <p:pic>
                      <p:nvPicPr>
                        <p:cNvPr id="397336" name="Object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5" y="1434"/>
                          <a:ext cx="245" cy="26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7" name="Object 25"/>
            <p:cNvGraphicFramePr>
              <a:graphicFrameLocks noChangeAspect="1"/>
            </p:cNvGraphicFramePr>
            <p:nvPr/>
          </p:nvGraphicFramePr>
          <p:xfrm>
            <a:off x="3175" y="1434"/>
            <a:ext cx="239" cy="261"/>
          </p:xfrm>
          <a:graphic>
            <a:graphicData uri="http://schemas.openxmlformats.org/presentationml/2006/ole">
              <mc:AlternateContent xmlns:mc="http://schemas.openxmlformats.org/markup-compatibility/2006">
                <mc:Choice xmlns:v="urn:schemas-microsoft-com:vml" Requires="v">
                  <p:oleObj spid="_x0000_s70038" name="公式" r:id="rId11" imgW="190440" imgH="203040" progId="Equation.3">
                    <p:embed/>
                  </p:oleObj>
                </mc:Choice>
                <mc:Fallback>
                  <p:oleObj name="公式" r:id="rId11" imgW="190440" imgH="203040" progId="Equation.3">
                    <p:embed/>
                    <p:pic>
                      <p:nvPicPr>
                        <p:cNvPr id="397337" name="Object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5" y="1434"/>
                          <a:ext cx="239" cy="26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8" name="Object 26"/>
            <p:cNvGraphicFramePr>
              <a:graphicFrameLocks noChangeAspect="1"/>
            </p:cNvGraphicFramePr>
            <p:nvPr/>
          </p:nvGraphicFramePr>
          <p:xfrm>
            <a:off x="3560" y="1434"/>
            <a:ext cx="252" cy="273"/>
          </p:xfrm>
          <a:graphic>
            <a:graphicData uri="http://schemas.openxmlformats.org/presentationml/2006/ole">
              <mc:AlternateContent xmlns:mc="http://schemas.openxmlformats.org/markup-compatibility/2006">
                <mc:Choice xmlns:v="urn:schemas-microsoft-com:vml" Requires="v">
                  <p:oleObj spid="_x0000_s70039" name="公式" r:id="rId13" imgW="190440" imgH="203040" progId="Equation.3">
                    <p:embed/>
                  </p:oleObj>
                </mc:Choice>
                <mc:Fallback>
                  <p:oleObj name="公式" r:id="rId13" imgW="190440" imgH="203040" progId="Equation.3">
                    <p:embed/>
                    <p:pic>
                      <p:nvPicPr>
                        <p:cNvPr id="397338" name="Object 2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60" y="1434"/>
                          <a:ext cx="252" cy="273"/>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39" name="Object 27"/>
            <p:cNvGraphicFramePr>
              <a:graphicFrameLocks noChangeAspect="1"/>
            </p:cNvGraphicFramePr>
            <p:nvPr/>
          </p:nvGraphicFramePr>
          <p:xfrm>
            <a:off x="3878" y="1434"/>
            <a:ext cx="246" cy="268"/>
          </p:xfrm>
          <a:graphic>
            <a:graphicData uri="http://schemas.openxmlformats.org/presentationml/2006/ole">
              <mc:AlternateContent xmlns:mc="http://schemas.openxmlformats.org/markup-compatibility/2006">
                <mc:Choice xmlns:v="urn:schemas-microsoft-com:vml" Requires="v">
                  <p:oleObj spid="_x0000_s70040" name="公式" r:id="rId15" imgW="190440" imgH="203040" progId="Equation.3">
                    <p:embed/>
                  </p:oleObj>
                </mc:Choice>
                <mc:Fallback>
                  <p:oleObj name="公式" r:id="rId15" imgW="190440" imgH="203040" progId="Equation.3">
                    <p:embed/>
                    <p:pic>
                      <p:nvPicPr>
                        <p:cNvPr id="397339" name="Object 2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878" y="1434"/>
                          <a:ext cx="246" cy="268"/>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40" name="Object 28"/>
            <p:cNvGraphicFramePr>
              <a:graphicFrameLocks noChangeAspect="1"/>
            </p:cNvGraphicFramePr>
            <p:nvPr/>
          </p:nvGraphicFramePr>
          <p:xfrm>
            <a:off x="4263" y="1434"/>
            <a:ext cx="217" cy="237"/>
          </p:xfrm>
          <a:graphic>
            <a:graphicData uri="http://schemas.openxmlformats.org/presentationml/2006/ole">
              <mc:AlternateContent xmlns:mc="http://schemas.openxmlformats.org/markup-compatibility/2006">
                <mc:Choice xmlns:v="urn:schemas-microsoft-com:vml" Requires="v">
                  <p:oleObj spid="_x0000_s70041" name="公式" r:id="rId17" imgW="190440" imgH="203040" progId="Equation.3">
                    <p:embed/>
                  </p:oleObj>
                </mc:Choice>
                <mc:Fallback>
                  <p:oleObj name="公式" r:id="rId17" imgW="190440" imgH="203040" progId="Equation.3">
                    <p:embed/>
                    <p:pic>
                      <p:nvPicPr>
                        <p:cNvPr id="397340" name="Object 2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63" y="1434"/>
                          <a:ext cx="217" cy="237"/>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41" name="Object 29"/>
            <p:cNvGraphicFramePr>
              <a:graphicFrameLocks noChangeAspect="1"/>
            </p:cNvGraphicFramePr>
            <p:nvPr/>
          </p:nvGraphicFramePr>
          <p:xfrm>
            <a:off x="4626" y="1457"/>
            <a:ext cx="222" cy="241"/>
          </p:xfrm>
          <a:graphic>
            <a:graphicData uri="http://schemas.openxmlformats.org/presentationml/2006/ole">
              <mc:AlternateContent xmlns:mc="http://schemas.openxmlformats.org/markup-compatibility/2006">
                <mc:Choice xmlns:v="urn:schemas-microsoft-com:vml" Requires="v">
                  <p:oleObj spid="_x0000_s70042" name="公式" r:id="rId19" imgW="190440" imgH="203040" progId="Equation.3">
                    <p:embed/>
                  </p:oleObj>
                </mc:Choice>
                <mc:Fallback>
                  <p:oleObj name="公式" r:id="rId19" imgW="190440" imgH="203040" progId="Equation.3">
                    <p:embed/>
                    <p:pic>
                      <p:nvPicPr>
                        <p:cNvPr id="397341" name="Object 29"/>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626" y="1457"/>
                          <a:ext cx="222" cy="24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7342" name="Object 30"/>
            <p:cNvGraphicFramePr>
              <a:graphicFrameLocks noChangeAspect="1"/>
            </p:cNvGraphicFramePr>
            <p:nvPr/>
          </p:nvGraphicFramePr>
          <p:xfrm>
            <a:off x="4975" y="1447"/>
            <a:ext cx="218" cy="237"/>
          </p:xfrm>
          <a:graphic>
            <a:graphicData uri="http://schemas.openxmlformats.org/presentationml/2006/ole">
              <mc:AlternateContent xmlns:mc="http://schemas.openxmlformats.org/markup-compatibility/2006">
                <mc:Choice xmlns:v="urn:schemas-microsoft-com:vml" Requires="v">
                  <p:oleObj spid="_x0000_s70043" name="公式" r:id="rId21" imgW="190440" imgH="203040" progId="Equation.3">
                    <p:embed/>
                  </p:oleObj>
                </mc:Choice>
                <mc:Fallback>
                  <p:oleObj name="公式" r:id="rId21" imgW="190440" imgH="203040" progId="Equation.3">
                    <p:embed/>
                    <p:pic>
                      <p:nvPicPr>
                        <p:cNvPr id="397342" name="Object 30"/>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975" y="1447"/>
                          <a:ext cx="218" cy="237"/>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sp>
          <p:nvSpPr>
            <p:cNvPr id="397343" name="Rectangle 31"/>
            <p:cNvSpPr>
              <a:spLocks noChangeArrowheads="1"/>
            </p:cNvSpPr>
            <p:nvPr/>
          </p:nvSpPr>
          <p:spPr bwMode="auto">
            <a:xfrm>
              <a:off x="4859"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4" name="Rectangle 32"/>
            <p:cNvSpPr>
              <a:spLocks noChangeArrowheads="1"/>
            </p:cNvSpPr>
            <p:nvPr/>
          </p:nvSpPr>
          <p:spPr bwMode="auto">
            <a:xfrm>
              <a:off x="4502"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5" name="Rectangle 33"/>
            <p:cNvSpPr>
              <a:spLocks noChangeArrowheads="1"/>
            </p:cNvSpPr>
            <p:nvPr/>
          </p:nvSpPr>
          <p:spPr bwMode="auto">
            <a:xfrm>
              <a:off x="4146"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6" name="Rectangle 34"/>
            <p:cNvSpPr>
              <a:spLocks noChangeArrowheads="1"/>
            </p:cNvSpPr>
            <p:nvPr/>
          </p:nvSpPr>
          <p:spPr bwMode="auto">
            <a:xfrm>
              <a:off x="3790"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7" name="Rectangle 35"/>
            <p:cNvSpPr>
              <a:spLocks noChangeArrowheads="1"/>
            </p:cNvSpPr>
            <p:nvPr/>
          </p:nvSpPr>
          <p:spPr bwMode="auto">
            <a:xfrm>
              <a:off x="3433"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8" name="Rectangle 36"/>
            <p:cNvSpPr>
              <a:spLocks noChangeArrowheads="1"/>
            </p:cNvSpPr>
            <p:nvPr/>
          </p:nvSpPr>
          <p:spPr bwMode="auto">
            <a:xfrm>
              <a:off x="3077"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49" name="Rectangle 37"/>
            <p:cNvSpPr>
              <a:spLocks noChangeArrowheads="1"/>
            </p:cNvSpPr>
            <p:nvPr/>
          </p:nvSpPr>
          <p:spPr bwMode="auto">
            <a:xfrm>
              <a:off x="2721"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0" name="Rectangle 38"/>
            <p:cNvSpPr>
              <a:spLocks noChangeArrowheads="1"/>
            </p:cNvSpPr>
            <p:nvPr/>
          </p:nvSpPr>
          <p:spPr bwMode="auto">
            <a:xfrm>
              <a:off x="2364"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1" name="Rectangle 39"/>
            <p:cNvSpPr>
              <a:spLocks noChangeArrowheads="1"/>
            </p:cNvSpPr>
            <p:nvPr/>
          </p:nvSpPr>
          <p:spPr bwMode="auto">
            <a:xfrm>
              <a:off x="2008"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2" name="Rectangle 40"/>
            <p:cNvSpPr>
              <a:spLocks noChangeArrowheads="1"/>
            </p:cNvSpPr>
            <p:nvPr/>
          </p:nvSpPr>
          <p:spPr bwMode="auto">
            <a:xfrm>
              <a:off x="1651"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3" name="Rectangle 41"/>
            <p:cNvSpPr>
              <a:spLocks noChangeArrowheads="1"/>
            </p:cNvSpPr>
            <p:nvPr/>
          </p:nvSpPr>
          <p:spPr bwMode="auto">
            <a:xfrm>
              <a:off x="1295"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4" name="Rectangle 42"/>
            <p:cNvSpPr>
              <a:spLocks noChangeArrowheads="1"/>
            </p:cNvSpPr>
            <p:nvPr/>
          </p:nvSpPr>
          <p:spPr bwMode="auto">
            <a:xfrm>
              <a:off x="939"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5" name="Rectangle 43"/>
            <p:cNvSpPr>
              <a:spLocks noChangeArrowheads="1"/>
            </p:cNvSpPr>
            <p:nvPr/>
          </p:nvSpPr>
          <p:spPr bwMode="auto">
            <a:xfrm>
              <a:off x="582"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6" name="Rectangle 44"/>
            <p:cNvSpPr>
              <a:spLocks noChangeArrowheads="1"/>
            </p:cNvSpPr>
            <p:nvPr/>
          </p:nvSpPr>
          <p:spPr bwMode="auto">
            <a:xfrm>
              <a:off x="226"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7" name="Rectangle 45"/>
            <p:cNvSpPr>
              <a:spLocks noChangeArrowheads="1"/>
            </p:cNvSpPr>
            <p:nvPr/>
          </p:nvSpPr>
          <p:spPr bwMode="auto">
            <a:xfrm>
              <a:off x="4859"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8" name="Rectangle 46"/>
            <p:cNvSpPr>
              <a:spLocks noChangeArrowheads="1"/>
            </p:cNvSpPr>
            <p:nvPr/>
          </p:nvSpPr>
          <p:spPr bwMode="auto">
            <a:xfrm>
              <a:off x="4502"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59" name="Rectangle 47"/>
            <p:cNvSpPr>
              <a:spLocks noChangeArrowheads="1"/>
            </p:cNvSpPr>
            <p:nvPr/>
          </p:nvSpPr>
          <p:spPr bwMode="auto">
            <a:xfrm>
              <a:off x="4146"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0" name="Rectangle 48"/>
            <p:cNvSpPr>
              <a:spLocks noChangeArrowheads="1"/>
            </p:cNvSpPr>
            <p:nvPr/>
          </p:nvSpPr>
          <p:spPr bwMode="auto">
            <a:xfrm>
              <a:off x="3790"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1" name="Rectangle 49"/>
            <p:cNvSpPr>
              <a:spLocks noChangeArrowheads="1"/>
            </p:cNvSpPr>
            <p:nvPr/>
          </p:nvSpPr>
          <p:spPr bwMode="auto">
            <a:xfrm>
              <a:off x="3433"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2" name="Rectangle 50"/>
            <p:cNvSpPr>
              <a:spLocks noChangeArrowheads="1"/>
            </p:cNvSpPr>
            <p:nvPr/>
          </p:nvSpPr>
          <p:spPr bwMode="auto">
            <a:xfrm>
              <a:off x="3077"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3" name="Rectangle 51"/>
            <p:cNvSpPr>
              <a:spLocks noChangeArrowheads="1"/>
            </p:cNvSpPr>
            <p:nvPr/>
          </p:nvSpPr>
          <p:spPr bwMode="auto">
            <a:xfrm>
              <a:off x="2721"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4" name="Rectangle 52"/>
            <p:cNvSpPr>
              <a:spLocks noChangeArrowheads="1"/>
            </p:cNvSpPr>
            <p:nvPr/>
          </p:nvSpPr>
          <p:spPr bwMode="auto">
            <a:xfrm>
              <a:off x="2364"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5" name="Rectangle 53"/>
            <p:cNvSpPr>
              <a:spLocks noChangeArrowheads="1"/>
            </p:cNvSpPr>
            <p:nvPr/>
          </p:nvSpPr>
          <p:spPr bwMode="auto">
            <a:xfrm>
              <a:off x="2008"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6" name="Rectangle 54"/>
            <p:cNvSpPr>
              <a:spLocks noChangeArrowheads="1"/>
            </p:cNvSpPr>
            <p:nvPr/>
          </p:nvSpPr>
          <p:spPr bwMode="auto">
            <a:xfrm>
              <a:off x="1651"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7" name="Rectangle 55"/>
            <p:cNvSpPr>
              <a:spLocks noChangeArrowheads="1"/>
            </p:cNvSpPr>
            <p:nvPr/>
          </p:nvSpPr>
          <p:spPr bwMode="auto">
            <a:xfrm>
              <a:off x="1295"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8" name="Rectangle 56"/>
            <p:cNvSpPr>
              <a:spLocks noChangeArrowheads="1"/>
            </p:cNvSpPr>
            <p:nvPr/>
          </p:nvSpPr>
          <p:spPr bwMode="auto">
            <a:xfrm>
              <a:off x="939"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69" name="Rectangle 57"/>
            <p:cNvSpPr>
              <a:spLocks noChangeArrowheads="1"/>
            </p:cNvSpPr>
            <p:nvPr/>
          </p:nvSpPr>
          <p:spPr bwMode="auto">
            <a:xfrm>
              <a:off x="582"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0" name="Rectangle 58"/>
            <p:cNvSpPr>
              <a:spLocks noChangeArrowheads="1"/>
            </p:cNvSpPr>
            <p:nvPr/>
          </p:nvSpPr>
          <p:spPr bwMode="auto">
            <a:xfrm>
              <a:off x="226"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1" name="Rectangle 59"/>
            <p:cNvSpPr>
              <a:spLocks noChangeArrowheads="1"/>
            </p:cNvSpPr>
            <p:nvPr/>
          </p:nvSpPr>
          <p:spPr bwMode="auto">
            <a:xfrm>
              <a:off x="4859"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2" name="Rectangle 60"/>
            <p:cNvSpPr>
              <a:spLocks noChangeArrowheads="1"/>
            </p:cNvSpPr>
            <p:nvPr/>
          </p:nvSpPr>
          <p:spPr bwMode="auto">
            <a:xfrm>
              <a:off x="4502"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3" name="Rectangle 61"/>
            <p:cNvSpPr>
              <a:spLocks noChangeArrowheads="1"/>
            </p:cNvSpPr>
            <p:nvPr/>
          </p:nvSpPr>
          <p:spPr bwMode="auto">
            <a:xfrm>
              <a:off x="4146"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4" name="Rectangle 62"/>
            <p:cNvSpPr>
              <a:spLocks noChangeArrowheads="1"/>
            </p:cNvSpPr>
            <p:nvPr/>
          </p:nvSpPr>
          <p:spPr bwMode="auto">
            <a:xfrm>
              <a:off x="3790"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5" name="Rectangle 63"/>
            <p:cNvSpPr>
              <a:spLocks noChangeArrowheads="1"/>
            </p:cNvSpPr>
            <p:nvPr/>
          </p:nvSpPr>
          <p:spPr bwMode="auto">
            <a:xfrm>
              <a:off x="3433"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6" name="Rectangle 64"/>
            <p:cNvSpPr>
              <a:spLocks noChangeArrowheads="1"/>
            </p:cNvSpPr>
            <p:nvPr/>
          </p:nvSpPr>
          <p:spPr bwMode="auto">
            <a:xfrm>
              <a:off x="3077"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7" name="Rectangle 65"/>
            <p:cNvSpPr>
              <a:spLocks noChangeArrowheads="1"/>
            </p:cNvSpPr>
            <p:nvPr/>
          </p:nvSpPr>
          <p:spPr bwMode="auto">
            <a:xfrm>
              <a:off x="2721"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8" name="Rectangle 66"/>
            <p:cNvSpPr>
              <a:spLocks noChangeArrowheads="1"/>
            </p:cNvSpPr>
            <p:nvPr/>
          </p:nvSpPr>
          <p:spPr bwMode="auto">
            <a:xfrm>
              <a:off x="2364"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79" name="Rectangle 67"/>
            <p:cNvSpPr>
              <a:spLocks noChangeArrowheads="1"/>
            </p:cNvSpPr>
            <p:nvPr/>
          </p:nvSpPr>
          <p:spPr bwMode="auto">
            <a:xfrm>
              <a:off x="2008"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0" name="Rectangle 68"/>
            <p:cNvSpPr>
              <a:spLocks noChangeArrowheads="1"/>
            </p:cNvSpPr>
            <p:nvPr/>
          </p:nvSpPr>
          <p:spPr bwMode="auto">
            <a:xfrm>
              <a:off x="1651"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1" name="Rectangle 69"/>
            <p:cNvSpPr>
              <a:spLocks noChangeArrowheads="1"/>
            </p:cNvSpPr>
            <p:nvPr/>
          </p:nvSpPr>
          <p:spPr bwMode="auto">
            <a:xfrm>
              <a:off x="1295"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2" name="Rectangle 70"/>
            <p:cNvSpPr>
              <a:spLocks noChangeArrowheads="1"/>
            </p:cNvSpPr>
            <p:nvPr/>
          </p:nvSpPr>
          <p:spPr bwMode="auto">
            <a:xfrm>
              <a:off x="939"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3" name="Rectangle 71"/>
            <p:cNvSpPr>
              <a:spLocks noChangeArrowheads="1"/>
            </p:cNvSpPr>
            <p:nvPr/>
          </p:nvSpPr>
          <p:spPr bwMode="auto">
            <a:xfrm>
              <a:off x="582"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97384" name="Rectangle 72"/>
            <p:cNvSpPr>
              <a:spLocks noChangeArrowheads="1"/>
            </p:cNvSpPr>
            <p:nvPr/>
          </p:nvSpPr>
          <p:spPr bwMode="auto">
            <a:xfrm>
              <a:off x="226"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5" name="Rectangle 73"/>
            <p:cNvSpPr>
              <a:spLocks noChangeArrowheads="1"/>
            </p:cNvSpPr>
            <p:nvPr/>
          </p:nvSpPr>
          <p:spPr bwMode="auto">
            <a:xfrm>
              <a:off x="4859"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6" name="Rectangle 74"/>
            <p:cNvSpPr>
              <a:spLocks noChangeArrowheads="1"/>
            </p:cNvSpPr>
            <p:nvPr/>
          </p:nvSpPr>
          <p:spPr bwMode="auto">
            <a:xfrm>
              <a:off x="4502"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7" name="Rectangle 75"/>
            <p:cNvSpPr>
              <a:spLocks noChangeArrowheads="1"/>
            </p:cNvSpPr>
            <p:nvPr/>
          </p:nvSpPr>
          <p:spPr bwMode="auto">
            <a:xfrm>
              <a:off x="4146"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8" name="Rectangle 76"/>
            <p:cNvSpPr>
              <a:spLocks noChangeArrowheads="1"/>
            </p:cNvSpPr>
            <p:nvPr/>
          </p:nvSpPr>
          <p:spPr bwMode="auto">
            <a:xfrm>
              <a:off x="3790"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89" name="Rectangle 77"/>
            <p:cNvSpPr>
              <a:spLocks noChangeArrowheads="1"/>
            </p:cNvSpPr>
            <p:nvPr/>
          </p:nvSpPr>
          <p:spPr bwMode="auto">
            <a:xfrm>
              <a:off x="3433"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0" name="Rectangle 78"/>
            <p:cNvSpPr>
              <a:spLocks noChangeArrowheads="1"/>
            </p:cNvSpPr>
            <p:nvPr/>
          </p:nvSpPr>
          <p:spPr bwMode="auto">
            <a:xfrm>
              <a:off x="3077"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1" name="Rectangle 79"/>
            <p:cNvSpPr>
              <a:spLocks noChangeArrowheads="1"/>
            </p:cNvSpPr>
            <p:nvPr/>
          </p:nvSpPr>
          <p:spPr bwMode="auto">
            <a:xfrm>
              <a:off x="2721"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2" name="Rectangle 80"/>
            <p:cNvSpPr>
              <a:spLocks noChangeArrowheads="1"/>
            </p:cNvSpPr>
            <p:nvPr/>
          </p:nvSpPr>
          <p:spPr bwMode="auto">
            <a:xfrm>
              <a:off x="2364"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3" name="Rectangle 81"/>
            <p:cNvSpPr>
              <a:spLocks noChangeArrowheads="1"/>
            </p:cNvSpPr>
            <p:nvPr/>
          </p:nvSpPr>
          <p:spPr bwMode="auto">
            <a:xfrm>
              <a:off x="2008"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4" name="Rectangle 82"/>
            <p:cNvSpPr>
              <a:spLocks noChangeArrowheads="1"/>
            </p:cNvSpPr>
            <p:nvPr/>
          </p:nvSpPr>
          <p:spPr bwMode="auto">
            <a:xfrm>
              <a:off x="1651"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5" name="Rectangle 83"/>
            <p:cNvSpPr>
              <a:spLocks noChangeArrowheads="1"/>
            </p:cNvSpPr>
            <p:nvPr/>
          </p:nvSpPr>
          <p:spPr bwMode="auto">
            <a:xfrm>
              <a:off x="1295"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6" name="Rectangle 84"/>
            <p:cNvSpPr>
              <a:spLocks noChangeArrowheads="1"/>
            </p:cNvSpPr>
            <p:nvPr/>
          </p:nvSpPr>
          <p:spPr bwMode="auto">
            <a:xfrm>
              <a:off x="939"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7" name="Rectangle 85"/>
            <p:cNvSpPr>
              <a:spLocks noChangeArrowheads="1"/>
            </p:cNvSpPr>
            <p:nvPr/>
          </p:nvSpPr>
          <p:spPr bwMode="auto">
            <a:xfrm>
              <a:off x="582"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8" name="Rectangle 86"/>
            <p:cNvSpPr>
              <a:spLocks noChangeArrowheads="1"/>
            </p:cNvSpPr>
            <p:nvPr/>
          </p:nvSpPr>
          <p:spPr bwMode="auto">
            <a:xfrm>
              <a:off x="226"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399" name="Rectangle 87"/>
            <p:cNvSpPr>
              <a:spLocks noChangeArrowheads="1"/>
            </p:cNvSpPr>
            <p:nvPr/>
          </p:nvSpPr>
          <p:spPr bwMode="auto">
            <a:xfrm>
              <a:off x="4859"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0" name="Rectangle 88"/>
            <p:cNvSpPr>
              <a:spLocks noChangeArrowheads="1"/>
            </p:cNvSpPr>
            <p:nvPr/>
          </p:nvSpPr>
          <p:spPr bwMode="auto">
            <a:xfrm>
              <a:off x="4502"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1" name="Rectangle 89"/>
            <p:cNvSpPr>
              <a:spLocks noChangeArrowheads="1"/>
            </p:cNvSpPr>
            <p:nvPr/>
          </p:nvSpPr>
          <p:spPr bwMode="auto">
            <a:xfrm>
              <a:off x="4146"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2" name="Rectangle 90"/>
            <p:cNvSpPr>
              <a:spLocks noChangeArrowheads="1"/>
            </p:cNvSpPr>
            <p:nvPr/>
          </p:nvSpPr>
          <p:spPr bwMode="auto">
            <a:xfrm>
              <a:off x="3790"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3" name="Rectangle 91"/>
            <p:cNvSpPr>
              <a:spLocks noChangeArrowheads="1"/>
            </p:cNvSpPr>
            <p:nvPr/>
          </p:nvSpPr>
          <p:spPr bwMode="auto">
            <a:xfrm>
              <a:off x="3433"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4" name="Rectangle 92"/>
            <p:cNvSpPr>
              <a:spLocks noChangeArrowheads="1"/>
            </p:cNvSpPr>
            <p:nvPr/>
          </p:nvSpPr>
          <p:spPr bwMode="auto">
            <a:xfrm>
              <a:off x="3077"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5" name="Rectangle 93"/>
            <p:cNvSpPr>
              <a:spLocks noChangeArrowheads="1"/>
            </p:cNvSpPr>
            <p:nvPr/>
          </p:nvSpPr>
          <p:spPr bwMode="auto">
            <a:xfrm>
              <a:off x="2721"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6" name="Rectangle 94"/>
            <p:cNvSpPr>
              <a:spLocks noChangeArrowheads="1"/>
            </p:cNvSpPr>
            <p:nvPr/>
          </p:nvSpPr>
          <p:spPr bwMode="auto">
            <a:xfrm>
              <a:off x="2364"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7" name="Rectangle 95"/>
            <p:cNvSpPr>
              <a:spLocks noChangeArrowheads="1"/>
            </p:cNvSpPr>
            <p:nvPr/>
          </p:nvSpPr>
          <p:spPr bwMode="auto">
            <a:xfrm>
              <a:off x="2008"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8" name="Rectangle 96"/>
            <p:cNvSpPr>
              <a:spLocks noChangeArrowheads="1"/>
            </p:cNvSpPr>
            <p:nvPr/>
          </p:nvSpPr>
          <p:spPr bwMode="auto">
            <a:xfrm>
              <a:off x="1651"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09" name="Rectangle 97"/>
            <p:cNvSpPr>
              <a:spLocks noChangeArrowheads="1"/>
            </p:cNvSpPr>
            <p:nvPr/>
          </p:nvSpPr>
          <p:spPr bwMode="auto">
            <a:xfrm>
              <a:off x="1295"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0" name="Rectangle 98"/>
            <p:cNvSpPr>
              <a:spLocks noChangeArrowheads="1"/>
            </p:cNvSpPr>
            <p:nvPr/>
          </p:nvSpPr>
          <p:spPr bwMode="auto">
            <a:xfrm>
              <a:off x="939"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1" name="Rectangle 99"/>
            <p:cNvSpPr>
              <a:spLocks noChangeArrowheads="1"/>
            </p:cNvSpPr>
            <p:nvPr/>
          </p:nvSpPr>
          <p:spPr bwMode="auto">
            <a:xfrm>
              <a:off x="582"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2" name="Rectangle 100"/>
            <p:cNvSpPr>
              <a:spLocks noChangeArrowheads="1"/>
            </p:cNvSpPr>
            <p:nvPr/>
          </p:nvSpPr>
          <p:spPr bwMode="auto">
            <a:xfrm>
              <a:off x="226"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3" name="Rectangle 101"/>
            <p:cNvSpPr>
              <a:spLocks noChangeArrowheads="1"/>
            </p:cNvSpPr>
            <p:nvPr/>
          </p:nvSpPr>
          <p:spPr bwMode="auto">
            <a:xfrm>
              <a:off x="4859"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4" name="Rectangle 102"/>
            <p:cNvSpPr>
              <a:spLocks noChangeArrowheads="1"/>
            </p:cNvSpPr>
            <p:nvPr/>
          </p:nvSpPr>
          <p:spPr bwMode="auto">
            <a:xfrm>
              <a:off x="4502"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5" name="Rectangle 103"/>
            <p:cNvSpPr>
              <a:spLocks noChangeArrowheads="1"/>
            </p:cNvSpPr>
            <p:nvPr/>
          </p:nvSpPr>
          <p:spPr bwMode="auto">
            <a:xfrm>
              <a:off x="4146"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6" name="Rectangle 104"/>
            <p:cNvSpPr>
              <a:spLocks noChangeArrowheads="1"/>
            </p:cNvSpPr>
            <p:nvPr/>
          </p:nvSpPr>
          <p:spPr bwMode="auto">
            <a:xfrm>
              <a:off x="3790"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7" name="Rectangle 105"/>
            <p:cNvSpPr>
              <a:spLocks noChangeArrowheads="1"/>
            </p:cNvSpPr>
            <p:nvPr/>
          </p:nvSpPr>
          <p:spPr bwMode="auto">
            <a:xfrm>
              <a:off x="3433"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8" name="Rectangle 106"/>
            <p:cNvSpPr>
              <a:spLocks noChangeArrowheads="1"/>
            </p:cNvSpPr>
            <p:nvPr/>
          </p:nvSpPr>
          <p:spPr bwMode="auto">
            <a:xfrm>
              <a:off x="3077"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19" name="Rectangle 107"/>
            <p:cNvSpPr>
              <a:spLocks noChangeArrowheads="1"/>
            </p:cNvSpPr>
            <p:nvPr/>
          </p:nvSpPr>
          <p:spPr bwMode="auto">
            <a:xfrm>
              <a:off x="2721"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0" name="Rectangle 108"/>
            <p:cNvSpPr>
              <a:spLocks noChangeArrowheads="1"/>
            </p:cNvSpPr>
            <p:nvPr/>
          </p:nvSpPr>
          <p:spPr bwMode="auto">
            <a:xfrm>
              <a:off x="2364"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1" name="Rectangle 109"/>
            <p:cNvSpPr>
              <a:spLocks noChangeArrowheads="1"/>
            </p:cNvSpPr>
            <p:nvPr/>
          </p:nvSpPr>
          <p:spPr bwMode="auto">
            <a:xfrm>
              <a:off x="2008"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2" name="Rectangle 110"/>
            <p:cNvSpPr>
              <a:spLocks noChangeArrowheads="1"/>
            </p:cNvSpPr>
            <p:nvPr/>
          </p:nvSpPr>
          <p:spPr bwMode="auto">
            <a:xfrm>
              <a:off x="1651"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3" name="Rectangle 111"/>
            <p:cNvSpPr>
              <a:spLocks noChangeArrowheads="1"/>
            </p:cNvSpPr>
            <p:nvPr/>
          </p:nvSpPr>
          <p:spPr bwMode="auto">
            <a:xfrm>
              <a:off x="1295"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4" name="Rectangle 112"/>
            <p:cNvSpPr>
              <a:spLocks noChangeArrowheads="1"/>
            </p:cNvSpPr>
            <p:nvPr/>
          </p:nvSpPr>
          <p:spPr bwMode="auto">
            <a:xfrm>
              <a:off x="939"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5" name="Rectangle 113"/>
            <p:cNvSpPr>
              <a:spLocks noChangeArrowheads="1"/>
            </p:cNvSpPr>
            <p:nvPr/>
          </p:nvSpPr>
          <p:spPr bwMode="auto">
            <a:xfrm>
              <a:off x="582"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6" name="Rectangle 114"/>
            <p:cNvSpPr>
              <a:spLocks noChangeArrowheads="1"/>
            </p:cNvSpPr>
            <p:nvPr/>
          </p:nvSpPr>
          <p:spPr bwMode="auto">
            <a:xfrm>
              <a:off x="226"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7" name="Rectangle 115"/>
            <p:cNvSpPr>
              <a:spLocks noChangeArrowheads="1"/>
            </p:cNvSpPr>
            <p:nvPr/>
          </p:nvSpPr>
          <p:spPr bwMode="auto">
            <a:xfrm>
              <a:off x="4859"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8" name="Rectangle 116"/>
            <p:cNvSpPr>
              <a:spLocks noChangeArrowheads="1"/>
            </p:cNvSpPr>
            <p:nvPr/>
          </p:nvSpPr>
          <p:spPr bwMode="auto">
            <a:xfrm>
              <a:off x="4502"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29" name="Rectangle 117"/>
            <p:cNvSpPr>
              <a:spLocks noChangeArrowheads="1"/>
            </p:cNvSpPr>
            <p:nvPr/>
          </p:nvSpPr>
          <p:spPr bwMode="auto">
            <a:xfrm>
              <a:off x="4146"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0" name="Rectangle 118"/>
            <p:cNvSpPr>
              <a:spLocks noChangeArrowheads="1"/>
            </p:cNvSpPr>
            <p:nvPr/>
          </p:nvSpPr>
          <p:spPr bwMode="auto">
            <a:xfrm>
              <a:off x="3790"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1" name="Rectangle 119"/>
            <p:cNvSpPr>
              <a:spLocks noChangeArrowheads="1"/>
            </p:cNvSpPr>
            <p:nvPr/>
          </p:nvSpPr>
          <p:spPr bwMode="auto">
            <a:xfrm>
              <a:off x="3433"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2" name="Rectangle 120"/>
            <p:cNvSpPr>
              <a:spLocks noChangeArrowheads="1"/>
            </p:cNvSpPr>
            <p:nvPr/>
          </p:nvSpPr>
          <p:spPr bwMode="auto">
            <a:xfrm>
              <a:off x="3077"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3" name="Rectangle 121"/>
            <p:cNvSpPr>
              <a:spLocks noChangeArrowheads="1"/>
            </p:cNvSpPr>
            <p:nvPr/>
          </p:nvSpPr>
          <p:spPr bwMode="auto">
            <a:xfrm>
              <a:off x="2721"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4" name="Rectangle 122"/>
            <p:cNvSpPr>
              <a:spLocks noChangeArrowheads="1"/>
            </p:cNvSpPr>
            <p:nvPr/>
          </p:nvSpPr>
          <p:spPr bwMode="auto">
            <a:xfrm>
              <a:off x="2364"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5" name="Rectangle 123"/>
            <p:cNvSpPr>
              <a:spLocks noChangeArrowheads="1"/>
            </p:cNvSpPr>
            <p:nvPr/>
          </p:nvSpPr>
          <p:spPr bwMode="auto">
            <a:xfrm>
              <a:off x="2008"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6" name="Rectangle 124"/>
            <p:cNvSpPr>
              <a:spLocks noChangeArrowheads="1"/>
            </p:cNvSpPr>
            <p:nvPr/>
          </p:nvSpPr>
          <p:spPr bwMode="auto">
            <a:xfrm>
              <a:off x="1651"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7" name="Rectangle 125"/>
            <p:cNvSpPr>
              <a:spLocks noChangeArrowheads="1"/>
            </p:cNvSpPr>
            <p:nvPr/>
          </p:nvSpPr>
          <p:spPr bwMode="auto">
            <a:xfrm>
              <a:off x="1295"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8" name="Rectangle 126"/>
            <p:cNvSpPr>
              <a:spLocks noChangeArrowheads="1"/>
            </p:cNvSpPr>
            <p:nvPr/>
          </p:nvSpPr>
          <p:spPr bwMode="auto">
            <a:xfrm>
              <a:off x="939"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39" name="Rectangle 127"/>
            <p:cNvSpPr>
              <a:spLocks noChangeArrowheads="1"/>
            </p:cNvSpPr>
            <p:nvPr/>
          </p:nvSpPr>
          <p:spPr bwMode="auto">
            <a:xfrm>
              <a:off x="582"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0" name="Rectangle 128"/>
            <p:cNvSpPr>
              <a:spLocks noChangeArrowheads="1"/>
            </p:cNvSpPr>
            <p:nvPr/>
          </p:nvSpPr>
          <p:spPr bwMode="auto">
            <a:xfrm>
              <a:off x="226"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1" name="Rectangle 129"/>
            <p:cNvSpPr>
              <a:spLocks noChangeArrowheads="1"/>
            </p:cNvSpPr>
            <p:nvPr/>
          </p:nvSpPr>
          <p:spPr bwMode="auto">
            <a:xfrm>
              <a:off x="4859"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2" name="Rectangle 130"/>
            <p:cNvSpPr>
              <a:spLocks noChangeArrowheads="1"/>
            </p:cNvSpPr>
            <p:nvPr/>
          </p:nvSpPr>
          <p:spPr bwMode="auto">
            <a:xfrm>
              <a:off x="4502"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3" name="Rectangle 131"/>
            <p:cNvSpPr>
              <a:spLocks noChangeArrowheads="1"/>
            </p:cNvSpPr>
            <p:nvPr/>
          </p:nvSpPr>
          <p:spPr bwMode="auto">
            <a:xfrm>
              <a:off x="4146"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4" name="Rectangle 132"/>
            <p:cNvSpPr>
              <a:spLocks noChangeArrowheads="1"/>
            </p:cNvSpPr>
            <p:nvPr/>
          </p:nvSpPr>
          <p:spPr bwMode="auto">
            <a:xfrm>
              <a:off x="3790"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5" name="Rectangle 133"/>
            <p:cNvSpPr>
              <a:spLocks noChangeArrowheads="1"/>
            </p:cNvSpPr>
            <p:nvPr/>
          </p:nvSpPr>
          <p:spPr bwMode="auto">
            <a:xfrm>
              <a:off x="3433"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6" name="Rectangle 134"/>
            <p:cNvSpPr>
              <a:spLocks noChangeArrowheads="1"/>
            </p:cNvSpPr>
            <p:nvPr/>
          </p:nvSpPr>
          <p:spPr bwMode="auto">
            <a:xfrm>
              <a:off x="3077"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7" name="Rectangle 135"/>
            <p:cNvSpPr>
              <a:spLocks noChangeArrowheads="1"/>
            </p:cNvSpPr>
            <p:nvPr/>
          </p:nvSpPr>
          <p:spPr bwMode="auto">
            <a:xfrm>
              <a:off x="2721"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8" name="Rectangle 136"/>
            <p:cNvSpPr>
              <a:spLocks noChangeArrowheads="1"/>
            </p:cNvSpPr>
            <p:nvPr/>
          </p:nvSpPr>
          <p:spPr bwMode="auto">
            <a:xfrm>
              <a:off x="2364"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49" name="Rectangle 137"/>
            <p:cNvSpPr>
              <a:spLocks noChangeArrowheads="1"/>
            </p:cNvSpPr>
            <p:nvPr/>
          </p:nvSpPr>
          <p:spPr bwMode="auto">
            <a:xfrm>
              <a:off x="2008"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0" name="Rectangle 138"/>
            <p:cNvSpPr>
              <a:spLocks noChangeArrowheads="1"/>
            </p:cNvSpPr>
            <p:nvPr/>
          </p:nvSpPr>
          <p:spPr bwMode="auto">
            <a:xfrm>
              <a:off x="1651"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1" name="Rectangle 139"/>
            <p:cNvSpPr>
              <a:spLocks noChangeArrowheads="1"/>
            </p:cNvSpPr>
            <p:nvPr/>
          </p:nvSpPr>
          <p:spPr bwMode="auto">
            <a:xfrm>
              <a:off x="1295"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2" name="Rectangle 140"/>
            <p:cNvSpPr>
              <a:spLocks noChangeArrowheads="1"/>
            </p:cNvSpPr>
            <p:nvPr/>
          </p:nvSpPr>
          <p:spPr bwMode="auto">
            <a:xfrm>
              <a:off x="939"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3" name="Rectangle 141"/>
            <p:cNvSpPr>
              <a:spLocks noChangeArrowheads="1"/>
            </p:cNvSpPr>
            <p:nvPr/>
          </p:nvSpPr>
          <p:spPr bwMode="auto">
            <a:xfrm>
              <a:off x="582"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4" name="Rectangle 142"/>
            <p:cNvSpPr>
              <a:spLocks noChangeArrowheads="1"/>
            </p:cNvSpPr>
            <p:nvPr/>
          </p:nvSpPr>
          <p:spPr bwMode="auto">
            <a:xfrm>
              <a:off x="226"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5" name="Rectangle 143"/>
            <p:cNvSpPr>
              <a:spLocks noChangeArrowheads="1"/>
            </p:cNvSpPr>
            <p:nvPr/>
          </p:nvSpPr>
          <p:spPr bwMode="auto">
            <a:xfrm>
              <a:off x="4859"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6" name="Rectangle 144"/>
            <p:cNvSpPr>
              <a:spLocks noChangeArrowheads="1"/>
            </p:cNvSpPr>
            <p:nvPr/>
          </p:nvSpPr>
          <p:spPr bwMode="auto">
            <a:xfrm>
              <a:off x="4502"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7" name="Rectangle 145"/>
            <p:cNvSpPr>
              <a:spLocks noChangeArrowheads="1"/>
            </p:cNvSpPr>
            <p:nvPr/>
          </p:nvSpPr>
          <p:spPr bwMode="auto">
            <a:xfrm>
              <a:off x="4146"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8" name="Rectangle 146"/>
            <p:cNvSpPr>
              <a:spLocks noChangeArrowheads="1"/>
            </p:cNvSpPr>
            <p:nvPr/>
          </p:nvSpPr>
          <p:spPr bwMode="auto">
            <a:xfrm>
              <a:off x="3790"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59" name="Rectangle 147"/>
            <p:cNvSpPr>
              <a:spLocks noChangeArrowheads="1"/>
            </p:cNvSpPr>
            <p:nvPr/>
          </p:nvSpPr>
          <p:spPr bwMode="auto">
            <a:xfrm>
              <a:off x="3433"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0" name="Rectangle 148"/>
            <p:cNvSpPr>
              <a:spLocks noChangeArrowheads="1"/>
            </p:cNvSpPr>
            <p:nvPr/>
          </p:nvSpPr>
          <p:spPr bwMode="auto">
            <a:xfrm>
              <a:off x="3077"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1" name="Rectangle 149"/>
            <p:cNvSpPr>
              <a:spLocks noChangeArrowheads="1"/>
            </p:cNvSpPr>
            <p:nvPr/>
          </p:nvSpPr>
          <p:spPr bwMode="auto">
            <a:xfrm>
              <a:off x="2721"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2" name="Rectangle 150"/>
            <p:cNvSpPr>
              <a:spLocks noChangeArrowheads="1"/>
            </p:cNvSpPr>
            <p:nvPr/>
          </p:nvSpPr>
          <p:spPr bwMode="auto">
            <a:xfrm>
              <a:off x="2364"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3" name="Rectangle 151"/>
            <p:cNvSpPr>
              <a:spLocks noChangeArrowheads="1"/>
            </p:cNvSpPr>
            <p:nvPr/>
          </p:nvSpPr>
          <p:spPr bwMode="auto">
            <a:xfrm>
              <a:off x="2008"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4" name="Rectangle 152"/>
            <p:cNvSpPr>
              <a:spLocks noChangeArrowheads="1"/>
            </p:cNvSpPr>
            <p:nvPr/>
          </p:nvSpPr>
          <p:spPr bwMode="auto">
            <a:xfrm>
              <a:off x="1651"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5" name="Rectangle 153"/>
            <p:cNvSpPr>
              <a:spLocks noChangeArrowheads="1"/>
            </p:cNvSpPr>
            <p:nvPr/>
          </p:nvSpPr>
          <p:spPr bwMode="auto">
            <a:xfrm>
              <a:off x="1295"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6" name="Rectangle 154"/>
            <p:cNvSpPr>
              <a:spLocks noChangeArrowheads="1"/>
            </p:cNvSpPr>
            <p:nvPr/>
          </p:nvSpPr>
          <p:spPr bwMode="auto">
            <a:xfrm>
              <a:off x="939"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7" name="Rectangle 155"/>
            <p:cNvSpPr>
              <a:spLocks noChangeArrowheads="1"/>
            </p:cNvSpPr>
            <p:nvPr/>
          </p:nvSpPr>
          <p:spPr bwMode="auto">
            <a:xfrm>
              <a:off x="582"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8" name="Rectangle 156"/>
            <p:cNvSpPr>
              <a:spLocks noChangeArrowheads="1"/>
            </p:cNvSpPr>
            <p:nvPr/>
          </p:nvSpPr>
          <p:spPr bwMode="auto">
            <a:xfrm>
              <a:off x="226"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69" name="Rectangle 157"/>
            <p:cNvSpPr>
              <a:spLocks noChangeArrowheads="1"/>
            </p:cNvSpPr>
            <p:nvPr/>
          </p:nvSpPr>
          <p:spPr bwMode="auto">
            <a:xfrm>
              <a:off x="4859"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0" name="Rectangle 158"/>
            <p:cNvSpPr>
              <a:spLocks noChangeArrowheads="1"/>
            </p:cNvSpPr>
            <p:nvPr/>
          </p:nvSpPr>
          <p:spPr bwMode="auto">
            <a:xfrm>
              <a:off x="4502"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1" name="Rectangle 159"/>
            <p:cNvSpPr>
              <a:spLocks noChangeArrowheads="1"/>
            </p:cNvSpPr>
            <p:nvPr/>
          </p:nvSpPr>
          <p:spPr bwMode="auto">
            <a:xfrm>
              <a:off x="4146"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2" name="Rectangle 160"/>
            <p:cNvSpPr>
              <a:spLocks noChangeArrowheads="1"/>
            </p:cNvSpPr>
            <p:nvPr/>
          </p:nvSpPr>
          <p:spPr bwMode="auto">
            <a:xfrm>
              <a:off x="3790"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3" name="Rectangle 161"/>
            <p:cNvSpPr>
              <a:spLocks noChangeArrowheads="1"/>
            </p:cNvSpPr>
            <p:nvPr/>
          </p:nvSpPr>
          <p:spPr bwMode="auto">
            <a:xfrm>
              <a:off x="3433"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4" name="Rectangle 162"/>
            <p:cNvSpPr>
              <a:spLocks noChangeArrowheads="1"/>
            </p:cNvSpPr>
            <p:nvPr/>
          </p:nvSpPr>
          <p:spPr bwMode="auto">
            <a:xfrm>
              <a:off x="3077"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5" name="Rectangle 163"/>
            <p:cNvSpPr>
              <a:spLocks noChangeArrowheads="1"/>
            </p:cNvSpPr>
            <p:nvPr/>
          </p:nvSpPr>
          <p:spPr bwMode="auto">
            <a:xfrm>
              <a:off x="2721"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6" name="Rectangle 164"/>
            <p:cNvSpPr>
              <a:spLocks noChangeArrowheads="1"/>
            </p:cNvSpPr>
            <p:nvPr/>
          </p:nvSpPr>
          <p:spPr bwMode="auto">
            <a:xfrm>
              <a:off x="2364"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7" name="Rectangle 165"/>
            <p:cNvSpPr>
              <a:spLocks noChangeArrowheads="1"/>
            </p:cNvSpPr>
            <p:nvPr/>
          </p:nvSpPr>
          <p:spPr bwMode="auto">
            <a:xfrm>
              <a:off x="2008"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8" name="Rectangle 166"/>
            <p:cNvSpPr>
              <a:spLocks noChangeArrowheads="1"/>
            </p:cNvSpPr>
            <p:nvPr/>
          </p:nvSpPr>
          <p:spPr bwMode="auto">
            <a:xfrm>
              <a:off x="1651"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79" name="Rectangle 167"/>
            <p:cNvSpPr>
              <a:spLocks noChangeArrowheads="1"/>
            </p:cNvSpPr>
            <p:nvPr/>
          </p:nvSpPr>
          <p:spPr bwMode="auto">
            <a:xfrm>
              <a:off x="1295"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0" name="Rectangle 168"/>
            <p:cNvSpPr>
              <a:spLocks noChangeArrowheads="1"/>
            </p:cNvSpPr>
            <p:nvPr/>
          </p:nvSpPr>
          <p:spPr bwMode="auto">
            <a:xfrm>
              <a:off x="939"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1" name="Rectangle 169"/>
            <p:cNvSpPr>
              <a:spLocks noChangeArrowheads="1"/>
            </p:cNvSpPr>
            <p:nvPr/>
          </p:nvSpPr>
          <p:spPr bwMode="auto">
            <a:xfrm>
              <a:off x="582"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X</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2" name="Rectangle 170"/>
            <p:cNvSpPr>
              <a:spLocks noChangeArrowheads="1"/>
            </p:cNvSpPr>
            <p:nvPr/>
          </p:nvSpPr>
          <p:spPr bwMode="auto">
            <a:xfrm>
              <a:off x="226"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3" name="Rectangle 171"/>
            <p:cNvSpPr>
              <a:spLocks noChangeArrowheads="1"/>
            </p:cNvSpPr>
            <p:nvPr/>
          </p:nvSpPr>
          <p:spPr bwMode="auto">
            <a:xfrm>
              <a:off x="4859"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4" name="Rectangle 172"/>
            <p:cNvSpPr>
              <a:spLocks noChangeArrowheads="1"/>
            </p:cNvSpPr>
            <p:nvPr/>
          </p:nvSpPr>
          <p:spPr bwMode="auto">
            <a:xfrm>
              <a:off x="4502"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5" name="Rectangle 173"/>
            <p:cNvSpPr>
              <a:spLocks noChangeArrowheads="1"/>
            </p:cNvSpPr>
            <p:nvPr/>
          </p:nvSpPr>
          <p:spPr bwMode="auto">
            <a:xfrm>
              <a:off x="4146"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6" name="Rectangle 174"/>
            <p:cNvSpPr>
              <a:spLocks noChangeArrowheads="1"/>
            </p:cNvSpPr>
            <p:nvPr/>
          </p:nvSpPr>
          <p:spPr bwMode="auto">
            <a:xfrm>
              <a:off x="3790"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7" name="Rectangle 175"/>
            <p:cNvSpPr>
              <a:spLocks noChangeArrowheads="1"/>
            </p:cNvSpPr>
            <p:nvPr/>
          </p:nvSpPr>
          <p:spPr bwMode="auto">
            <a:xfrm>
              <a:off x="3433"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8" name="Rectangle 176"/>
            <p:cNvSpPr>
              <a:spLocks noChangeArrowheads="1"/>
            </p:cNvSpPr>
            <p:nvPr/>
          </p:nvSpPr>
          <p:spPr bwMode="auto">
            <a:xfrm>
              <a:off x="3077"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89" name="Rectangle 177"/>
            <p:cNvSpPr>
              <a:spLocks noChangeArrowheads="1"/>
            </p:cNvSpPr>
            <p:nvPr/>
          </p:nvSpPr>
          <p:spPr bwMode="auto">
            <a:xfrm>
              <a:off x="2721"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0" name="Rectangle 178"/>
            <p:cNvSpPr>
              <a:spLocks noChangeArrowheads="1"/>
            </p:cNvSpPr>
            <p:nvPr/>
          </p:nvSpPr>
          <p:spPr bwMode="auto">
            <a:xfrm>
              <a:off x="2364"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1" name="Rectangle 179"/>
            <p:cNvSpPr>
              <a:spLocks noChangeArrowheads="1"/>
            </p:cNvSpPr>
            <p:nvPr/>
          </p:nvSpPr>
          <p:spPr bwMode="auto">
            <a:xfrm>
              <a:off x="2008"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2" name="Rectangle 180"/>
            <p:cNvSpPr>
              <a:spLocks noChangeArrowheads="1"/>
            </p:cNvSpPr>
            <p:nvPr/>
          </p:nvSpPr>
          <p:spPr bwMode="auto">
            <a:xfrm>
              <a:off x="1651"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3" name="Rectangle 181"/>
            <p:cNvSpPr>
              <a:spLocks noChangeArrowheads="1"/>
            </p:cNvSpPr>
            <p:nvPr/>
          </p:nvSpPr>
          <p:spPr bwMode="auto">
            <a:xfrm>
              <a:off x="1295"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4" name="Rectangle 182"/>
            <p:cNvSpPr>
              <a:spLocks noChangeArrowheads="1"/>
            </p:cNvSpPr>
            <p:nvPr/>
          </p:nvSpPr>
          <p:spPr bwMode="auto">
            <a:xfrm>
              <a:off x="939"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5" name="Rectangle 183"/>
            <p:cNvSpPr>
              <a:spLocks noChangeArrowheads="1"/>
            </p:cNvSpPr>
            <p:nvPr/>
          </p:nvSpPr>
          <p:spPr bwMode="auto">
            <a:xfrm>
              <a:off x="582"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6" name="Rectangle 184"/>
            <p:cNvSpPr>
              <a:spLocks noChangeArrowheads="1"/>
            </p:cNvSpPr>
            <p:nvPr/>
          </p:nvSpPr>
          <p:spPr bwMode="auto">
            <a:xfrm>
              <a:off x="226"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497" name="Rectangle 185"/>
            <p:cNvSpPr>
              <a:spLocks noChangeArrowheads="1"/>
            </p:cNvSpPr>
            <p:nvPr/>
          </p:nvSpPr>
          <p:spPr bwMode="auto">
            <a:xfrm>
              <a:off x="4905"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498" name="Rectangle 186"/>
            <p:cNvSpPr>
              <a:spLocks noChangeArrowheads="1"/>
            </p:cNvSpPr>
            <p:nvPr/>
          </p:nvSpPr>
          <p:spPr bwMode="auto">
            <a:xfrm>
              <a:off x="4548"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499" name="Rectangle 187"/>
            <p:cNvSpPr>
              <a:spLocks noChangeArrowheads="1"/>
            </p:cNvSpPr>
            <p:nvPr/>
          </p:nvSpPr>
          <p:spPr bwMode="auto">
            <a:xfrm>
              <a:off x="3836"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0" name="Rectangle 188"/>
            <p:cNvSpPr>
              <a:spLocks noChangeArrowheads="1"/>
            </p:cNvSpPr>
            <p:nvPr/>
          </p:nvSpPr>
          <p:spPr bwMode="auto">
            <a:xfrm>
              <a:off x="3479"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1" name="Rectangle 189"/>
            <p:cNvSpPr>
              <a:spLocks noChangeArrowheads="1"/>
            </p:cNvSpPr>
            <p:nvPr/>
          </p:nvSpPr>
          <p:spPr bwMode="auto">
            <a:xfrm>
              <a:off x="3123"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2" name="Rectangle 190"/>
            <p:cNvSpPr>
              <a:spLocks noChangeArrowheads="1"/>
            </p:cNvSpPr>
            <p:nvPr/>
          </p:nvSpPr>
          <p:spPr bwMode="auto">
            <a:xfrm>
              <a:off x="2767"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3" name="Rectangle 191"/>
            <p:cNvSpPr>
              <a:spLocks noChangeArrowheads="1"/>
            </p:cNvSpPr>
            <p:nvPr/>
          </p:nvSpPr>
          <p:spPr bwMode="auto">
            <a:xfrm>
              <a:off x="2410"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4" name="Rectangle 192"/>
            <p:cNvSpPr>
              <a:spLocks noChangeArrowheads="1"/>
            </p:cNvSpPr>
            <p:nvPr/>
          </p:nvSpPr>
          <p:spPr bwMode="auto">
            <a:xfrm>
              <a:off x="1390"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7505" name="Rectangle 193"/>
            <p:cNvSpPr>
              <a:spLocks noChangeArrowheads="1"/>
            </p:cNvSpPr>
            <p:nvPr/>
          </p:nvSpPr>
          <p:spPr bwMode="auto">
            <a:xfrm>
              <a:off x="136" y="1357"/>
              <a:ext cx="590"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E</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3</a:t>
              </a:r>
              <a:endParaRPr kumimoji="0" lang="en-US" altLang="zh-CN" sz="20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7506" name="Rectangle 194"/>
            <p:cNvSpPr>
              <a:spLocks noChangeArrowheads="1"/>
            </p:cNvSpPr>
            <p:nvPr/>
          </p:nvSpPr>
          <p:spPr bwMode="auto">
            <a:xfrm>
              <a:off x="2410" y="1071"/>
              <a:ext cx="2851"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出</a:t>
              </a:r>
            </a:p>
          </p:txBody>
        </p:sp>
        <p:sp>
          <p:nvSpPr>
            <p:cNvPr id="397507" name="Rectangle 195"/>
            <p:cNvSpPr>
              <a:spLocks noChangeArrowheads="1"/>
            </p:cNvSpPr>
            <p:nvPr/>
          </p:nvSpPr>
          <p:spPr bwMode="auto">
            <a:xfrm>
              <a:off x="272" y="1071"/>
              <a:ext cx="2138"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入</a:t>
              </a:r>
            </a:p>
          </p:txBody>
        </p:sp>
        <p:sp>
          <p:nvSpPr>
            <p:cNvPr id="397508" name="Line 196"/>
            <p:cNvSpPr>
              <a:spLocks noChangeShapeType="1"/>
            </p:cNvSpPr>
            <p:nvPr/>
          </p:nvSpPr>
          <p:spPr bwMode="auto">
            <a:xfrm>
              <a:off x="272" y="1071"/>
              <a:ext cx="4989"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09" name="Line 197"/>
            <p:cNvSpPr>
              <a:spLocks noChangeShapeType="1"/>
            </p:cNvSpPr>
            <p:nvPr/>
          </p:nvSpPr>
          <p:spPr bwMode="auto">
            <a:xfrm>
              <a:off x="272" y="3838"/>
              <a:ext cx="4989"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0" name="Line 198"/>
            <p:cNvSpPr>
              <a:spLocks noChangeShapeType="1"/>
            </p:cNvSpPr>
            <p:nvPr/>
          </p:nvSpPr>
          <p:spPr bwMode="auto">
            <a:xfrm>
              <a:off x="272" y="1071"/>
              <a:ext cx="0" cy="276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1" name="Line 199"/>
            <p:cNvSpPr>
              <a:spLocks noChangeShapeType="1"/>
            </p:cNvSpPr>
            <p:nvPr/>
          </p:nvSpPr>
          <p:spPr bwMode="auto">
            <a:xfrm>
              <a:off x="5261" y="1071"/>
              <a:ext cx="0" cy="276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2" name="Line 200"/>
            <p:cNvSpPr>
              <a:spLocks noChangeShapeType="1"/>
            </p:cNvSpPr>
            <p:nvPr/>
          </p:nvSpPr>
          <p:spPr bwMode="auto">
            <a:xfrm>
              <a:off x="272" y="1434"/>
              <a:ext cx="4989"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3" name="Line 201"/>
            <p:cNvSpPr>
              <a:spLocks noChangeShapeType="1"/>
            </p:cNvSpPr>
            <p:nvPr/>
          </p:nvSpPr>
          <p:spPr bwMode="auto">
            <a:xfrm>
              <a:off x="2410" y="1071"/>
              <a:ext cx="0" cy="276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4" name="Line 202"/>
            <p:cNvSpPr>
              <a:spLocks noChangeShapeType="1"/>
            </p:cNvSpPr>
            <p:nvPr/>
          </p:nvSpPr>
          <p:spPr bwMode="auto">
            <a:xfrm>
              <a:off x="272" y="1684"/>
              <a:ext cx="4989"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5" name="Line 203"/>
            <p:cNvSpPr>
              <a:spLocks noChangeShapeType="1"/>
            </p:cNvSpPr>
            <p:nvPr/>
          </p:nvSpPr>
          <p:spPr bwMode="auto">
            <a:xfrm>
              <a:off x="628"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6" name="Line 204"/>
            <p:cNvSpPr>
              <a:spLocks noChangeShapeType="1"/>
            </p:cNvSpPr>
            <p:nvPr/>
          </p:nvSpPr>
          <p:spPr bwMode="auto">
            <a:xfrm>
              <a:off x="985"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7" name="Line 205"/>
            <p:cNvSpPr>
              <a:spLocks noChangeShapeType="1"/>
            </p:cNvSpPr>
            <p:nvPr/>
          </p:nvSpPr>
          <p:spPr bwMode="auto">
            <a:xfrm>
              <a:off x="1341" y="1434"/>
              <a:ext cx="0" cy="2404"/>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8" name="Line 206"/>
            <p:cNvSpPr>
              <a:spLocks noChangeShapeType="1"/>
            </p:cNvSpPr>
            <p:nvPr/>
          </p:nvSpPr>
          <p:spPr bwMode="auto">
            <a:xfrm>
              <a:off x="1697"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19" name="Line 207"/>
            <p:cNvSpPr>
              <a:spLocks noChangeShapeType="1"/>
            </p:cNvSpPr>
            <p:nvPr/>
          </p:nvSpPr>
          <p:spPr bwMode="auto">
            <a:xfrm>
              <a:off x="2054"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0" name="Line 208"/>
            <p:cNvSpPr>
              <a:spLocks noChangeShapeType="1"/>
            </p:cNvSpPr>
            <p:nvPr/>
          </p:nvSpPr>
          <p:spPr bwMode="auto">
            <a:xfrm>
              <a:off x="2767"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1" name="Line 209"/>
            <p:cNvSpPr>
              <a:spLocks noChangeShapeType="1"/>
            </p:cNvSpPr>
            <p:nvPr/>
          </p:nvSpPr>
          <p:spPr bwMode="auto">
            <a:xfrm>
              <a:off x="3123"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2" name="Line 210"/>
            <p:cNvSpPr>
              <a:spLocks noChangeShapeType="1"/>
            </p:cNvSpPr>
            <p:nvPr/>
          </p:nvSpPr>
          <p:spPr bwMode="auto">
            <a:xfrm>
              <a:off x="3479"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3" name="Line 211"/>
            <p:cNvSpPr>
              <a:spLocks noChangeShapeType="1"/>
            </p:cNvSpPr>
            <p:nvPr/>
          </p:nvSpPr>
          <p:spPr bwMode="auto">
            <a:xfrm>
              <a:off x="3836"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4" name="Line 212"/>
            <p:cNvSpPr>
              <a:spLocks noChangeShapeType="1"/>
            </p:cNvSpPr>
            <p:nvPr/>
          </p:nvSpPr>
          <p:spPr bwMode="auto">
            <a:xfrm>
              <a:off x="4192"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5" name="Line 213"/>
            <p:cNvSpPr>
              <a:spLocks noChangeShapeType="1"/>
            </p:cNvSpPr>
            <p:nvPr/>
          </p:nvSpPr>
          <p:spPr bwMode="auto">
            <a:xfrm>
              <a:off x="4548"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6" name="Line 214"/>
            <p:cNvSpPr>
              <a:spLocks noChangeShapeType="1"/>
            </p:cNvSpPr>
            <p:nvPr/>
          </p:nvSpPr>
          <p:spPr bwMode="auto">
            <a:xfrm>
              <a:off x="4905"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7" name="Line 215"/>
            <p:cNvSpPr>
              <a:spLocks noChangeShapeType="1"/>
            </p:cNvSpPr>
            <p:nvPr/>
          </p:nvSpPr>
          <p:spPr bwMode="auto">
            <a:xfrm>
              <a:off x="272" y="1880"/>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8" name="Line 216"/>
            <p:cNvSpPr>
              <a:spLocks noChangeShapeType="1"/>
            </p:cNvSpPr>
            <p:nvPr/>
          </p:nvSpPr>
          <p:spPr bwMode="auto">
            <a:xfrm>
              <a:off x="272" y="2076"/>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29" name="Line 217"/>
            <p:cNvSpPr>
              <a:spLocks noChangeShapeType="1"/>
            </p:cNvSpPr>
            <p:nvPr/>
          </p:nvSpPr>
          <p:spPr bwMode="auto">
            <a:xfrm>
              <a:off x="272" y="2272"/>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0" name="Line 218"/>
            <p:cNvSpPr>
              <a:spLocks noChangeShapeType="1"/>
            </p:cNvSpPr>
            <p:nvPr/>
          </p:nvSpPr>
          <p:spPr bwMode="auto">
            <a:xfrm>
              <a:off x="272" y="2467"/>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1" name="Line 219"/>
            <p:cNvSpPr>
              <a:spLocks noChangeShapeType="1"/>
            </p:cNvSpPr>
            <p:nvPr/>
          </p:nvSpPr>
          <p:spPr bwMode="auto">
            <a:xfrm>
              <a:off x="272" y="2663"/>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2" name="Line 220"/>
            <p:cNvSpPr>
              <a:spLocks noChangeShapeType="1"/>
            </p:cNvSpPr>
            <p:nvPr/>
          </p:nvSpPr>
          <p:spPr bwMode="auto">
            <a:xfrm>
              <a:off x="272" y="2859"/>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3" name="Line 221"/>
            <p:cNvSpPr>
              <a:spLocks noChangeShapeType="1"/>
            </p:cNvSpPr>
            <p:nvPr/>
          </p:nvSpPr>
          <p:spPr bwMode="auto">
            <a:xfrm>
              <a:off x="272" y="3055"/>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4" name="Line 222"/>
            <p:cNvSpPr>
              <a:spLocks noChangeShapeType="1"/>
            </p:cNvSpPr>
            <p:nvPr/>
          </p:nvSpPr>
          <p:spPr bwMode="auto">
            <a:xfrm>
              <a:off x="272" y="3251"/>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5" name="Line 223"/>
            <p:cNvSpPr>
              <a:spLocks noChangeShapeType="1"/>
            </p:cNvSpPr>
            <p:nvPr/>
          </p:nvSpPr>
          <p:spPr bwMode="auto">
            <a:xfrm>
              <a:off x="272" y="3446"/>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6" name="Line 224"/>
            <p:cNvSpPr>
              <a:spLocks noChangeShapeType="1"/>
            </p:cNvSpPr>
            <p:nvPr/>
          </p:nvSpPr>
          <p:spPr bwMode="auto">
            <a:xfrm>
              <a:off x="272" y="3642"/>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7537" name="Rectangle 225"/>
            <p:cNvSpPr>
              <a:spLocks noChangeArrowheads="1"/>
            </p:cNvSpPr>
            <p:nvPr/>
          </p:nvSpPr>
          <p:spPr bwMode="auto">
            <a:xfrm>
              <a:off x="1753"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7538" name="Rectangle 226"/>
            <p:cNvSpPr>
              <a:spLocks noChangeArrowheads="1"/>
            </p:cNvSpPr>
            <p:nvPr/>
          </p:nvSpPr>
          <p:spPr bwMode="auto">
            <a:xfrm>
              <a:off x="2093"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2" name="灯片编号占位符 1">
            <a:extLst>
              <a:ext uri="{FF2B5EF4-FFF2-40B4-BE49-F238E27FC236}">
                <a16:creationId xmlns:a16="http://schemas.microsoft.com/office/drawing/2014/main" id="{E6DC8857-FA2B-45B9-AA8D-0BFD05255C6A}"/>
              </a:ext>
            </a:extLst>
          </p:cNvPr>
          <p:cNvSpPr>
            <a:spLocks noGrp="1"/>
          </p:cNvSpPr>
          <p:nvPr>
            <p:ph type="sldNum" sz="quarter" idx="12"/>
          </p:nvPr>
        </p:nvSpPr>
        <p:spPr/>
        <p:txBody>
          <a:bodyPr/>
          <a:lstStyle/>
          <a:p>
            <a:fld id="{4FAB73BC-B049-4115-A692-8D63A059BFB8}" type="slidenum">
              <a:rPr lang="en-US" smtClean="0"/>
              <a:t>52</a:t>
            </a:fld>
            <a:endParaRPr lang="en-US" dirty="0"/>
          </a:p>
        </p:txBody>
      </p:sp>
    </p:spTree>
    <p:extLst>
      <p:ext uri="{BB962C8B-B14F-4D97-AF65-F5344CB8AC3E}">
        <p14:creationId xmlns:p14="http://schemas.microsoft.com/office/powerpoint/2010/main" val="1504674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8340" name="Group 4"/>
          <p:cNvGrpSpPr>
            <a:grpSpLocks/>
          </p:cNvGrpSpPr>
          <p:nvPr/>
        </p:nvGrpSpPr>
        <p:grpSpPr bwMode="auto">
          <a:xfrm>
            <a:off x="4030663" y="3717925"/>
            <a:ext cx="4394200" cy="2413000"/>
            <a:chOff x="2426" y="2296"/>
            <a:chExt cx="2768" cy="1520"/>
          </a:xfrm>
        </p:grpSpPr>
        <p:sp>
          <p:nvSpPr>
            <p:cNvPr id="398341" name="Oval 5"/>
            <p:cNvSpPr>
              <a:spLocks noChangeArrowheads="1"/>
            </p:cNvSpPr>
            <p:nvPr/>
          </p:nvSpPr>
          <p:spPr bwMode="auto">
            <a:xfrm>
              <a:off x="4921" y="3657"/>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2" name="Oval 6"/>
            <p:cNvSpPr>
              <a:spLocks noChangeArrowheads="1"/>
            </p:cNvSpPr>
            <p:nvPr/>
          </p:nvSpPr>
          <p:spPr bwMode="auto">
            <a:xfrm>
              <a:off x="4581" y="3475"/>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3" name="Oval 7"/>
            <p:cNvSpPr>
              <a:spLocks noChangeArrowheads="1"/>
            </p:cNvSpPr>
            <p:nvPr/>
          </p:nvSpPr>
          <p:spPr bwMode="auto">
            <a:xfrm>
              <a:off x="3129" y="2682"/>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4" name="Oval 8"/>
            <p:cNvSpPr>
              <a:spLocks noChangeArrowheads="1"/>
            </p:cNvSpPr>
            <p:nvPr/>
          </p:nvSpPr>
          <p:spPr bwMode="auto">
            <a:xfrm>
              <a:off x="3492" y="2863"/>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5" name="Oval 9"/>
            <p:cNvSpPr>
              <a:spLocks noChangeArrowheads="1"/>
            </p:cNvSpPr>
            <p:nvPr/>
          </p:nvSpPr>
          <p:spPr bwMode="auto">
            <a:xfrm>
              <a:off x="3833" y="3090"/>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6" name="Oval 10"/>
            <p:cNvSpPr>
              <a:spLocks noChangeArrowheads="1"/>
            </p:cNvSpPr>
            <p:nvPr/>
          </p:nvSpPr>
          <p:spPr bwMode="auto">
            <a:xfrm>
              <a:off x="4195" y="3271"/>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7" name="Oval 11"/>
            <p:cNvSpPr>
              <a:spLocks noChangeArrowheads="1"/>
            </p:cNvSpPr>
            <p:nvPr/>
          </p:nvSpPr>
          <p:spPr bwMode="auto">
            <a:xfrm>
              <a:off x="2767" y="2500"/>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348" name="Oval 12"/>
            <p:cNvSpPr>
              <a:spLocks noChangeArrowheads="1"/>
            </p:cNvSpPr>
            <p:nvPr/>
          </p:nvSpPr>
          <p:spPr bwMode="auto">
            <a:xfrm>
              <a:off x="2426" y="2296"/>
              <a:ext cx="273" cy="159"/>
            </a:xfrm>
            <a:prstGeom prst="ellipse">
              <a:avLst/>
            </a:prstGeom>
            <a:solidFill>
              <a:srgbClr val="FFFF99"/>
            </a:solidFill>
            <a:ln w="2857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98557" name="Rectangle 221"/>
          <p:cNvSpPr>
            <a:spLocks noChangeArrowheads="1"/>
          </p:cNvSpPr>
          <p:nvPr/>
        </p:nvSpPr>
        <p:spPr bwMode="auto">
          <a:xfrm>
            <a:off x="-107950" y="33178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98558" name="Object 222"/>
          <p:cNvGraphicFramePr>
            <a:graphicFrameLocks noChangeAspect="1"/>
          </p:cNvGraphicFramePr>
          <p:nvPr/>
        </p:nvGraphicFramePr>
        <p:xfrm>
          <a:off x="395288" y="404813"/>
          <a:ext cx="2089150" cy="508000"/>
        </p:xfrm>
        <a:graphic>
          <a:graphicData uri="http://schemas.openxmlformats.org/presentationml/2006/ole">
            <mc:AlternateContent xmlns:mc="http://schemas.openxmlformats.org/markup-compatibility/2006">
              <mc:Choice xmlns:v="urn:schemas-microsoft-com:vml" Requires="v">
                <p:oleObj spid="_x0000_s71378" name="公式" r:id="rId4" imgW="1002960" imgH="241200" progId="Equation.3">
                  <p:embed/>
                </p:oleObj>
              </mc:Choice>
              <mc:Fallback>
                <p:oleObj name="公式" r:id="rId4" imgW="1002960" imgH="241200" progId="Equation.3">
                  <p:embed/>
                  <p:pic>
                    <p:nvPicPr>
                      <p:cNvPr id="398558" name="Object 2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288" y="404813"/>
                        <a:ext cx="2089150"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59" name="Object 223"/>
          <p:cNvGraphicFramePr>
            <a:graphicFrameLocks noChangeAspect="1"/>
          </p:cNvGraphicFramePr>
          <p:nvPr/>
        </p:nvGraphicFramePr>
        <p:xfrm>
          <a:off x="2484438" y="404813"/>
          <a:ext cx="2062162" cy="508000"/>
        </p:xfrm>
        <a:graphic>
          <a:graphicData uri="http://schemas.openxmlformats.org/presentationml/2006/ole">
            <mc:AlternateContent xmlns:mc="http://schemas.openxmlformats.org/markup-compatibility/2006">
              <mc:Choice xmlns:v="urn:schemas-microsoft-com:vml" Requires="v">
                <p:oleObj spid="_x0000_s71379" name="公式" r:id="rId6" imgW="990360" imgH="241200" progId="Equation.3">
                  <p:embed/>
                </p:oleObj>
              </mc:Choice>
              <mc:Fallback>
                <p:oleObj name="公式" r:id="rId6" imgW="990360" imgH="241200" progId="Equation.3">
                  <p:embed/>
                  <p:pic>
                    <p:nvPicPr>
                      <p:cNvPr id="398559" name="Object 22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84438" y="404813"/>
                        <a:ext cx="2062162"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60" name="Object 224"/>
          <p:cNvGraphicFramePr>
            <a:graphicFrameLocks noChangeAspect="1"/>
          </p:cNvGraphicFramePr>
          <p:nvPr/>
        </p:nvGraphicFramePr>
        <p:xfrm>
          <a:off x="4716463" y="404813"/>
          <a:ext cx="2089150" cy="508000"/>
        </p:xfrm>
        <a:graphic>
          <a:graphicData uri="http://schemas.openxmlformats.org/presentationml/2006/ole">
            <mc:AlternateContent xmlns:mc="http://schemas.openxmlformats.org/markup-compatibility/2006">
              <mc:Choice xmlns:v="urn:schemas-microsoft-com:vml" Requires="v">
                <p:oleObj spid="_x0000_s71380" name="公式" r:id="rId8" imgW="1002960" imgH="241200" progId="Equation.3">
                  <p:embed/>
                </p:oleObj>
              </mc:Choice>
              <mc:Fallback>
                <p:oleObj name="公式" r:id="rId8" imgW="1002960" imgH="241200" progId="Equation.3">
                  <p:embed/>
                  <p:pic>
                    <p:nvPicPr>
                      <p:cNvPr id="398560" name="Object 2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16463" y="404813"/>
                        <a:ext cx="2089150"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61" name="Object 225"/>
          <p:cNvGraphicFramePr>
            <a:graphicFrameLocks noChangeAspect="1"/>
          </p:cNvGraphicFramePr>
          <p:nvPr/>
        </p:nvGraphicFramePr>
        <p:xfrm>
          <a:off x="6877050" y="404813"/>
          <a:ext cx="2089150" cy="508000"/>
        </p:xfrm>
        <a:graphic>
          <a:graphicData uri="http://schemas.openxmlformats.org/presentationml/2006/ole">
            <mc:AlternateContent xmlns:mc="http://schemas.openxmlformats.org/markup-compatibility/2006">
              <mc:Choice xmlns:v="urn:schemas-microsoft-com:vml" Requires="v">
                <p:oleObj spid="_x0000_s71381" name="公式" r:id="rId10" imgW="1002960" imgH="241200" progId="Equation.3">
                  <p:embed/>
                </p:oleObj>
              </mc:Choice>
              <mc:Fallback>
                <p:oleObj name="公式" r:id="rId10" imgW="1002960" imgH="241200" progId="Equation.3">
                  <p:embed/>
                  <p:pic>
                    <p:nvPicPr>
                      <p:cNvPr id="398561" name="Object 2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77050" y="404813"/>
                        <a:ext cx="2089150"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98562" name="Group 226"/>
          <p:cNvGrpSpPr>
            <a:grpSpLocks/>
          </p:cNvGrpSpPr>
          <p:nvPr/>
        </p:nvGrpSpPr>
        <p:grpSpPr bwMode="auto">
          <a:xfrm>
            <a:off x="323850" y="1239838"/>
            <a:ext cx="8820150" cy="533400"/>
            <a:chOff x="204" y="663"/>
            <a:chExt cx="5556" cy="336"/>
          </a:xfrm>
        </p:grpSpPr>
        <p:graphicFrame>
          <p:nvGraphicFramePr>
            <p:cNvPr id="398563" name="Object 227"/>
            <p:cNvGraphicFramePr>
              <a:graphicFrameLocks noChangeAspect="1"/>
            </p:cNvGraphicFramePr>
            <p:nvPr/>
          </p:nvGraphicFramePr>
          <p:xfrm>
            <a:off x="1610" y="663"/>
            <a:ext cx="1316" cy="336"/>
          </p:xfrm>
          <a:graphic>
            <a:graphicData uri="http://schemas.openxmlformats.org/presentationml/2006/ole">
              <mc:AlternateContent xmlns:mc="http://schemas.openxmlformats.org/markup-compatibility/2006">
                <mc:Choice xmlns:v="urn:schemas-microsoft-com:vml" Requires="v">
                  <p:oleObj spid="_x0000_s71382" name="公式" r:id="rId12" imgW="1002960" imgH="253800" progId="Equation.3">
                    <p:embed/>
                  </p:oleObj>
                </mc:Choice>
                <mc:Fallback>
                  <p:oleObj name="公式" r:id="rId12" imgW="1002960" imgH="253800" progId="Equation.3">
                    <p:embed/>
                    <p:pic>
                      <p:nvPicPr>
                        <p:cNvPr id="398563" name="Object 22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610" y="663"/>
                          <a:ext cx="1316" cy="33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64" name="Object 228"/>
            <p:cNvGraphicFramePr>
              <a:graphicFrameLocks noChangeAspect="1"/>
            </p:cNvGraphicFramePr>
            <p:nvPr/>
          </p:nvGraphicFramePr>
          <p:xfrm>
            <a:off x="2971" y="663"/>
            <a:ext cx="1316" cy="336"/>
          </p:xfrm>
          <a:graphic>
            <a:graphicData uri="http://schemas.openxmlformats.org/presentationml/2006/ole">
              <mc:AlternateContent xmlns:mc="http://schemas.openxmlformats.org/markup-compatibility/2006">
                <mc:Choice xmlns:v="urn:schemas-microsoft-com:vml" Requires="v">
                  <p:oleObj spid="_x0000_s71383" name="公式" r:id="rId14" imgW="1002960" imgH="253800" progId="Equation.3">
                    <p:embed/>
                  </p:oleObj>
                </mc:Choice>
                <mc:Fallback>
                  <p:oleObj name="公式" r:id="rId14" imgW="1002960" imgH="253800" progId="Equation.3">
                    <p:embed/>
                    <p:pic>
                      <p:nvPicPr>
                        <p:cNvPr id="398564" name="Object 22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71" y="663"/>
                          <a:ext cx="1316" cy="33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65" name="Object 229"/>
            <p:cNvGraphicFramePr>
              <a:graphicFrameLocks noChangeAspect="1"/>
            </p:cNvGraphicFramePr>
            <p:nvPr/>
          </p:nvGraphicFramePr>
          <p:xfrm>
            <a:off x="204" y="663"/>
            <a:ext cx="1316" cy="336"/>
          </p:xfrm>
          <a:graphic>
            <a:graphicData uri="http://schemas.openxmlformats.org/presentationml/2006/ole">
              <mc:AlternateContent xmlns:mc="http://schemas.openxmlformats.org/markup-compatibility/2006">
                <mc:Choice xmlns:v="urn:schemas-microsoft-com:vml" Requires="v">
                  <p:oleObj spid="_x0000_s71384" name="公式" r:id="rId16" imgW="1002960" imgH="253800" progId="Equation.3">
                    <p:embed/>
                  </p:oleObj>
                </mc:Choice>
                <mc:Fallback>
                  <p:oleObj name="公式" r:id="rId16" imgW="1002960" imgH="253800" progId="Equation.3">
                    <p:embed/>
                    <p:pic>
                      <p:nvPicPr>
                        <p:cNvPr id="398565" name="Object 22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4" y="663"/>
                          <a:ext cx="1316" cy="33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98566" name="Object 230"/>
            <p:cNvGraphicFramePr>
              <a:graphicFrameLocks noChangeAspect="1"/>
            </p:cNvGraphicFramePr>
            <p:nvPr/>
          </p:nvGraphicFramePr>
          <p:xfrm>
            <a:off x="4444" y="663"/>
            <a:ext cx="1316" cy="303"/>
          </p:xfrm>
          <a:graphic>
            <a:graphicData uri="http://schemas.openxmlformats.org/presentationml/2006/ole">
              <mc:AlternateContent xmlns:mc="http://schemas.openxmlformats.org/markup-compatibility/2006">
                <mc:Choice xmlns:v="urn:schemas-microsoft-com:vml" Requires="v">
                  <p:oleObj spid="_x0000_s71385" name="公式" r:id="rId18" imgW="1002960" imgH="228600" progId="Equation.3">
                    <p:embed/>
                  </p:oleObj>
                </mc:Choice>
                <mc:Fallback>
                  <p:oleObj name="公式" r:id="rId18" imgW="1002960" imgH="228600" progId="Equation.3">
                    <p:embed/>
                    <p:pic>
                      <p:nvPicPr>
                        <p:cNvPr id="398566" name="Object 23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444" y="663"/>
                          <a:ext cx="1316" cy="30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398567" name="Group 231"/>
          <p:cNvGrpSpPr>
            <a:grpSpLocks/>
          </p:cNvGrpSpPr>
          <p:nvPr/>
        </p:nvGrpSpPr>
        <p:grpSpPr bwMode="auto">
          <a:xfrm>
            <a:off x="431800" y="1773238"/>
            <a:ext cx="8135938" cy="4392612"/>
            <a:chOff x="136" y="1071"/>
            <a:chExt cx="5125" cy="2767"/>
          </a:xfrm>
        </p:grpSpPr>
        <p:graphicFrame>
          <p:nvGraphicFramePr>
            <p:cNvPr id="398568" name="Object 232"/>
            <p:cNvGraphicFramePr>
              <a:graphicFrameLocks noChangeAspect="1"/>
            </p:cNvGraphicFramePr>
            <p:nvPr/>
          </p:nvGraphicFramePr>
          <p:xfrm>
            <a:off x="726" y="1434"/>
            <a:ext cx="249" cy="245"/>
          </p:xfrm>
          <a:graphic>
            <a:graphicData uri="http://schemas.openxmlformats.org/presentationml/2006/ole">
              <mc:AlternateContent xmlns:mc="http://schemas.openxmlformats.org/markup-compatibility/2006">
                <mc:Choice xmlns:v="urn:schemas-microsoft-com:vml" Requires="v">
                  <p:oleObj spid="_x0000_s71386" name="公式" r:id="rId20" imgW="203040" imgH="203040" progId="Equation.3">
                    <p:embed/>
                  </p:oleObj>
                </mc:Choice>
                <mc:Fallback>
                  <p:oleObj name="公式" r:id="rId20" imgW="203040" imgH="203040" progId="Equation.3">
                    <p:embed/>
                    <p:pic>
                      <p:nvPicPr>
                        <p:cNvPr id="398568" name="Object 23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26" y="1434"/>
                          <a:ext cx="249" cy="245"/>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69" name="Object 233"/>
            <p:cNvGraphicFramePr>
              <a:graphicFrameLocks noChangeAspect="1"/>
            </p:cNvGraphicFramePr>
            <p:nvPr/>
          </p:nvGraphicFramePr>
          <p:xfrm>
            <a:off x="1088" y="1457"/>
            <a:ext cx="209" cy="214"/>
          </p:xfrm>
          <a:graphic>
            <a:graphicData uri="http://schemas.openxmlformats.org/presentationml/2006/ole">
              <mc:AlternateContent xmlns:mc="http://schemas.openxmlformats.org/markup-compatibility/2006">
                <mc:Choice xmlns:v="urn:schemas-microsoft-com:vml" Requires="v">
                  <p:oleObj spid="_x0000_s71387" name="公式" r:id="rId22" imgW="203040" imgH="203040" progId="Equation.3">
                    <p:embed/>
                  </p:oleObj>
                </mc:Choice>
                <mc:Fallback>
                  <p:oleObj name="公式" r:id="rId22" imgW="203040" imgH="203040" progId="Equation.3">
                    <p:embed/>
                    <p:pic>
                      <p:nvPicPr>
                        <p:cNvPr id="398569" name="Object 23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088" y="1457"/>
                          <a:ext cx="209" cy="214"/>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0" name="Object 234"/>
            <p:cNvGraphicFramePr>
              <a:graphicFrameLocks noChangeAspect="1"/>
            </p:cNvGraphicFramePr>
            <p:nvPr/>
          </p:nvGraphicFramePr>
          <p:xfrm>
            <a:off x="2494" y="1457"/>
            <a:ext cx="219" cy="238"/>
          </p:xfrm>
          <a:graphic>
            <a:graphicData uri="http://schemas.openxmlformats.org/presentationml/2006/ole">
              <mc:AlternateContent xmlns:mc="http://schemas.openxmlformats.org/markup-compatibility/2006">
                <mc:Choice xmlns:v="urn:schemas-microsoft-com:vml" Requires="v">
                  <p:oleObj spid="_x0000_s71388" name="公式" r:id="rId24" imgW="190440" imgH="203040" progId="Equation.3">
                    <p:embed/>
                  </p:oleObj>
                </mc:Choice>
                <mc:Fallback>
                  <p:oleObj name="公式" r:id="rId24" imgW="190440" imgH="203040" progId="Equation.3">
                    <p:embed/>
                    <p:pic>
                      <p:nvPicPr>
                        <p:cNvPr id="398570" name="Object 23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494" y="1457"/>
                          <a:ext cx="219" cy="238"/>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1" name="Object 235"/>
            <p:cNvGraphicFramePr>
              <a:graphicFrameLocks noChangeAspect="1"/>
            </p:cNvGraphicFramePr>
            <p:nvPr/>
          </p:nvGraphicFramePr>
          <p:xfrm>
            <a:off x="2835" y="1434"/>
            <a:ext cx="245" cy="261"/>
          </p:xfrm>
          <a:graphic>
            <a:graphicData uri="http://schemas.openxmlformats.org/presentationml/2006/ole">
              <mc:AlternateContent xmlns:mc="http://schemas.openxmlformats.org/markup-compatibility/2006">
                <mc:Choice xmlns:v="urn:schemas-microsoft-com:vml" Requires="v">
                  <p:oleObj spid="_x0000_s71389" name="公式" r:id="rId26" imgW="190440" imgH="203040" progId="Equation.3">
                    <p:embed/>
                  </p:oleObj>
                </mc:Choice>
                <mc:Fallback>
                  <p:oleObj name="公式" r:id="rId26" imgW="190440" imgH="203040" progId="Equation.3">
                    <p:embed/>
                    <p:pic>
                      <p:nvPicPr>
                        <p:cNvPr id="398571" name="Object 23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835" y="1434"/>
                          <a:ext cx="245" cy="26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2" name="Object 236"/>
            <p:cNvGraphicFramePr>
              <a:graphicFrameLocks noChangeAspect="1"/>
            </p:cNvGraphicFramePr>
            <p:nvPr/>
          </p:nvGraphicFramePr>
          <p:xfrm>
            <a:off x="3175" y="1434"/>
            <a:ext cx="239" cy="261"/>
          </p:xfrm>
          <a:graphic>
            <a:graphicData uri="http://schemas.openxmlformats.org/presentationml/2006/ole">
              <mc:AlternateContent xmlns:mc="http://schemas.openxmlformats.org/markup-compatibility/2006">
                <mc:Choice xmlns:v="urn:schemas-microsoft-com:vml" Requires="v">
                  <p:oleObj spid="_x0000_s71390" name="公式" r:id="rId28" imgW="190440" imgH="203040" progId="Equation.3">
                    <p:embed/>
                  </p:oleObj>
                </mc:Choice>
                <mc:Fallback>
                  <p:oleObj name="公式" r:id="rId28" imgW="190440" imgH="203040" progId="Equation.3">
                    <p:embed/>
                    <p:pic>
                      <p:nvPicPr>
                        <p:cNvPr id="398572" name="Object 23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3175" y="1434"/>
                          <a:ext cx="239" cy="26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3" name="Object 237"/>
            <p:cNvGraphicFramePr>
              <a:graphicFrameLocks noChangeAspect="1"/>
            </p:cNvGraphicFramePr>
            <p:nvPr/>
          </p:nvGraphicFramePr>
          <p:xfrm>
            <a:off x="3560" y="1434"/>
            <a:ext cx="252" cy="273"/>
          </p:xfrm>
          <a:graphic>
            <a:graphicData uri="http://schemas.openxmlformats.org/presentationml/2006/ole">
              <mc:AlternateContent xmlns:mc="http://schemas.openxmlformats.org/markup-compatibility/2006">
                <mc:Choice xmlns:v="urn:schemas-microsoft-com:vml" Requires="v">
                  <p:oleObj spid="_x0000_s71391" name="公式" r:id="rId30" imgW="190440" imgH="203040" progId="Equation.3">
                    <p:embed/>
                  </p:oleObj>
                </mc:Choice>
                <mc:Fallback>
                  <p:oleObj name="公式" r:id="rId30" imgW="190440" imgH="203040" progId="Equation.3">
                    <p:embed/>
                    <p:pic>
                      <p:nvPicPr>
                        <p:cNvPr id="398573" name="Object 2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560" y="1434"/>
                          <a:ext cx="252" cy="273"/>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4" name="Object 238"/>
            <p:cNvGraphicFramePr>
              <a:graphicFrameLocks noChangeAspect="1"/>
            </p:cNvGraphicFramePr>
            <p:nvPr/>
          </p:nvGraphicFramePr>
          <p:xfrm>
            <a:off x="3878" y="1434"/>
            <a:ext cx="246" cy="268"/>
          </p:xfrm>
          <a:graphic>
            <a:graphicData uri="http://schemas.openxmlformats.org/presentationml/2006/ole">
              <mc:AlternateContent xmlns:mc="http://schemas.openxmlformats.org/markup-compatibility/2006">
                <mc:Choice xmlns:v="urn:schemas-microsoft-com:vml" Requires="v">
                  <p:oleObj spid="_x0000_s71392" name="公式" r:id="rId32" imgW="190440" imgH="203040" progId="Equation.3">
                    <p:embed/>
                  </p:oleObj>
                </mc:Choice>
                <mc:Fallback>
                  <p:oleObj name="公式" r:id="rId32" imgW="190440" imgH="203040" progId="Equation.3">
                    <p:embed/>
                    <p:pic>
                      <p:nvPicPr>
                        <p:cNvPr id="398574" name="Object 238"/>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878" y="1434"/>
                          <a:ext cx="246" cy="268"/>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5" name="Object 239"/>
            <p:cNvGraphicFramePr>
              <a:graphicFrameLocks noChangeAspect="1"/>
            </p:cNvGraphicFramePr>
            <p:nvPr/>
          </p:nvGraphicFramePr>
          <p:xfrm>
            <a:off x="4263" y="1434"/>
            <a:ext cx="217" cy="237"/>
          </p:xfrm>
          <a:graphic>
            <a:graphicData uri="http://schemas.openxmlformats.org/presentationml/2006/ole">
              <mc:AlternateContent xmlns:mc="http://schemas.openxmlformats.org/markup-compatibility/2006">
                <mc:Choice xmlns:v="urn:schemas-microsoft-com:vml" Requires="v">
                  <p:oleObj spid="_x0000_s71393" name="公式" r:id="rId34" imgW="190440" imgH="203040" progId="Equation.3">
                    <p:embed/>
                  </p:oleObj>
                </mc:Choice>
                <mc:Fallback>
                  <p:oleObj name="公式" r:id="rId34" imgW="190440" imgH="203040" progId="Equation.3">
                    <p:embed/>
                    <p:pic>
                      <p:nvPicPr>
                        <p:cNvPr id="398575" name="Object 239"/>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4263" y="1434"/>
                          <a:ext cx="217" cy="237"/>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6" name="Object 240"/>
            <p:cNvGraphicFramePr>
              <a:graphicFrameLocks noChangeAspect="1"/>
            </p:cNvGraphicFramePr>
            <p:nvPr/>
          </p:nvGraphicFramePr>
          <p:xfrm>
            <a:off x="4626" y="1457"/>
            <a:ext cx="222" cy="241"/>
          </p:xfrm>
          <a:graphic>
            <a:graphicData uri="http://schemas.openxmlformats.org/presentationml/2006/ole">
              <mc:AlternateContent xmlns:mc="http://schemas.openxmlformats.org/markup-compatibility/2006">
                <mc:Choice xmlns:v="urn:schemas-microsoft-com:vml" Requires="v">
                  <p:oleObj spid="_x0000_s71394" name="公式" r:id="rId36" imgW="190440" imgH="203040" progId="Equation.3">
                    <p:embed/>
                  </p:oleObj>
                </mc:Choice>
                <mc:Fallback>
                  <p:oleObj name="公式" r:id="rId36" imgW="190440" imgH="203040" progId="Equation.3">
                    <p:embed/>
                    <p:pic>
                      <p:nvPicPr>
                        <p:cNvPr id="398576" name="Object 240"/>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4626" y="1457"/>
                          <a:ext cx="222" cy="241"/>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graphicFrame>
          <p:nvGraphicFramePr>
            <p:cNvPr id="398577" name="Object 241"/>
            <p:cNvGraphicFramePr>
              <a:graphicFrameLocks noChangeAspect="1"/>
            </p:cNvGraphicFramePr>
            <p:nvPr/>
          </p:nvGraphicFramePr>
          <p:xfrm>
            <a:off x="4975" y="1447"/>
            <a:ext cx="218" cy="237"/>
          </p:xfrm>
          <a:graphic>
            <a:graphicData uri="http://schemas.openxmlformats.org/presentationml/2006/ole">
              <mc:AlternateContent xmlns:mc="http://schemas.openxmlformats.org/markup-compatibility/2006">
                <mc:Choice xmlns:v="urn:schemas-microsoft-com:vml" Requires="v">
                  <p:oleObj spid="_x0000_s71395" name="公式" r:id="rId38" imgW="190440" imgH="203040" progId="Equation.3">
                    <p:embed/>
                  </p:oleObj>
                </mc:Choice>
                <mc:Fallback>
                  <p:oleObj name="公式" r:id="rId38" imgW="190440" imgH="203040" progId="Equation.3">
                    <p:embed/>
                    <p:pic>
                      <p:nvPicPr>
                        <p:cNvPr id="398577" name="Object 24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4975" y="1447"/>
                          <a:ext cx="218" cy="237"/>
                        </a:xfrm>
                        <a:prstGeom prst="rect">
                          <a:avLst/>
                        </a:prstGeom>
                        <a:noFill/>
                        <a:extLst>
                          <a:ext uri="{909E8E84-426E-40DD-AFC4-6F175D3DCCD1}">
                            <a14:hiddenFill xmlns:a14="http://schemas.microsoft.com/office/drawing/2010/main">
                              <a:solidFill>
                                <a:srgbClr val="FFFFFF">
                                  <a:alpha val="28999"/>
                                </a:srgbClr>
                              </a:solidFill>
                            </a14:hiddenFill>
                          </a:ext>
                        </a:extLst>
                      </p:spPr>
                    </p:pic>
                  </p:oleObj>
                </mc:Fallback>
              </mc:AlternateContent>
            </a:graphicData>
          </a:graphic>
        </p:graphicFrame>
        <p:sp>
          <p:nvSpPr>
            <p:cNvPr id="398578" name="Rectangle 242"/>
            <p:cNvSpPr>
              <a:spLocks noChangeArrowheads="1"/>
            </p:cNvSpPr>
            <p:nvPr/>
          </p:nvSpPr>
          <p:spPr bwMode="auto">
            <a:xfrm>
              <a:off x="4859"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79" name="Rectangle 243"/>
            <p:cNvSpPr>
              <a:spLocks noChangeArrowheads="1"/>
            </p:cNvSpPr>
            <p:nvPr/>
          </p:nvSpPr>
          <p:spPr bwMode="auto">
            <a:xfrm>
              <a:off x="4502"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0" name="Rectangle 244"/>
            <p:cNvSpPr>
              <a:spLocks noChangeArrowheads="1"/>
            </p:cNvSpPr>
            <p:nvPr/>
          </p:nvSpPr>
          <p:spPr bwMode="auto">
            <a:xfrm>
              <a:off x="4146"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1" name="Rectangle 245"/>
            <p:cNvSpPr>
              <a:spLocks noChangeArrowheads="1"/>
            </p:cNvSpPr>
            <p:nvPr/>
          </p:nvSpPr>
          <p:spPr bwMode="auto">
            <a:xfrm>
              <a:off x="3790"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2" name="Rectangle 246"/>
            <p:cNvSpPr>
              <a:spLocks noChangeArrowheads="1"/>
            </p:cNvSpPr>
            <p:nvPr/>
          </p:nvSpPr>
          <p:spPr bwMode="auto">
            <a:xfrm>
              <a:off x="3433"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3" name="Rectangle 247"/>
            <p:cNvSpPr>
              <a:spLocks noChangeArrowheads="1"/>
            </p:cNvSpPr>
            <p:nvPr/>
          </p:nvSpPr>
          <p:spPr bwMode="auto">
            <a:xfrm>
              <a:off x="3077"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4" name="Rectangle 248"/>
            <p:cNvSpPr>
              <a:spLocks noChangeArrowheads="1"/>
            </p:cNvSpPr>
            <p:nvPr/>
          </p:nvSpPr>
          <p:spPr bwMode="auto">
            <a:xfrm>
              <a:off x="2721"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5" name="Rectangle 249"/>
            <p:cNvSpPr>
              <a:spLocks noChangeArrowheads="1"/>
            </p:cNvSpPr>
            <p:nvPr/>
          </p:nvSpPr>
          <p:spPr bwMode="auto">
            <a:xfrm>
              <a:off x="2364"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6" name="Rectangle 250"/>
            <p:cNvSpPr>
              <a:spLocks noChangeArrowheads="1"/>
            </p:cNvSpPr>
            <p:nvPr/>
          </p:nvSpPr>
          <p:spPr bwMode="auto">
            <a:xfrm>
              <a:off x="2008"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7" name="Rectangle 251"/>
            <p:cNvSpPr>
              <a:spLocks noChangeArrowheads="1"/>
            </p:cNvSpPr>
            <p:nvPr/>
          </p:nvSpPr>
          <p:spPr bwMode="auto">
            <a:xfrm>
              <a:off x="1651"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8" name="Rectangle 252"/>
            <p:cNvSpPr>
              <a:spLocks noChangeArrowheads="1"/>
            </p:cNvSpPr>
            <p:nvPr/>
          </p:nvSpPr>
          <p:spPr bwMode="auto">
            <a:xfrm>
              <a:off x="1295"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89" name="Rectangle 253"/>
            <p:cNvSpPr>
              <a:spLocks noChangeArrowheads="1"/>
            </p:cNvSpPr>
            <p:nvPr/>
          </p:nvSpPr>
          <p:spPr bwMode="auto">
            <a:xfrm>
              <a:off x="939"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0" name="Rectangle 254"/>
            <p:cNvSpPr>
              <a:spLocks noChangeArrowheads="1"/>
            </p:cNvSpPr>
            <p:nvPr/>
          </p:nvSpPr>
          <p:spPr bwMode="auto">
            <a:xfrm>
              <a:off x="582" y="3642"/>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1" name="Rectangle 255"/>
            <p:cNvSpPr>
              <a:spLocks noChangeArrowheads="1"/>
            </p:cNvSpPr>
            <p:nvPr/>
          </p:nvSpPr>
          <p:spPr bwMode="auto">
            <a:xfrm>
              <a:off x="226" y="3642"/>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2" name="Rectangle 256"/>
            <p:cNvSpPr>
              <a:spLocks noChangeArrowheads="1"/>
            </p:cNvSpPr>
            <p:nvPr/>
          </p:nvSpPr>
          <p:spPr bwMode="auto">
            <a:xfrm>
              <a:off x="4859"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3" name="Rectangle 257"/>
            <p:cNvSpPr>
              <a:spLocks noChangeArrowheads="1"/>
            </p:cNvSpPr>
            <p:nvPr/>
          </p:nvSpPr>
          <p:spPr bwMode="auto">
            <a:xfrm>
              <a:off x="4502"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4" name="Rectangle 258"/>
            <p:cNvSpPr>
              <a:spLocks noChangeArrowheads="1"/>
            </p:cNvSpPr>
            <p:nvPr/>
          </p:nvSpPr>
          <p:spPr bwMode="auto">
            <a:xfrm>
              <a:off x="4146"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5" name="Rectangle 259"/>
            <p:cNvSpPr>
              <a:spLocks noChangeArrowheads="1"/>
            </p:cNvSpPr>
            <p:nvPr/>
          </p:nvSpPr>
          <p:spPr bwMode="auto">
            <a:xfrm>
              <a:off x="3790"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6" name="Rectangle 260"/>
            <p:cNvSpPr>
              <a:spLocks noChangeArrowheads="1"/>
            </p:cNvSpPr>
            <p:nvPr/>
          </p:nvSpPr>
          <p:spPr bwMode="auto">
            <a:xfrm>
              <a:off x="3433"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7" name="Rectangle 261"/>
            <p:cNvSpPr>
              <a:spLocks noChangeArrowheads="1"/>
            </p:cNvSpPr>
            <p:nvPr/>
          </p:nvSpPr>
          <p:spPr bwMode="auto">
            <a:xfrm>
              <a:off x="3077"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8" name="Rectangle 262"/>
            <p:cNvSpPr>
              <a:spLocks noChangeArrowheads="1"/>
            </p:cNvSpPr>
            <p:nvPr/>
          </p:nvSpPr>
          <p:spPr bwMode="auto">
            <a:xfrm>
              <a:off x="2721"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599" name="Rectangle 263"/>
            <p:cNvSpPr>
              <a:spLocks noChangeArrowheads="1"/>
            </p:cNvSpPr>
            <p:nvPr/>
          </p:nvSpPr>
          <p:spPr bwMode="auto">
            <a:xfrm>
              <a:off x="2364"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0" name="Rectangle 264"/>
            <p:cNvSpPr>
              <a:spLocks noChangeArrowheads="1"/>
            </p:cNvSpPr>
            <p:nvPr/>
          </p:nvSpPr>
          <p:spPr bwMode="auto">
            <a:xfrm>
              <a:off x="2008"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1" name="Rectangle 265"/>
            <p:cNvSpPr>
              <a:spLocks noChangeArrowheads="1"/>
            </p:cNvSpPr>
            <p:nvPr/>
          </p:nvSpPr>
          <p:spPr bwMode="auto">
            <a:xfrm>
              <a:off x="1651"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2" name="Rectangle 266"/>
            <p:cNvSpPr>
              <a:spLocks noChangeArrowheads="1"/>
            </p:cNvSpPr>
            <p:nvPr/>
          </p:nvSpPr>
          <p:spPr bwMode="auto">
            <a:xfrm>
              <a:off x="1295"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3" name="Rectangle 267"/>
            <p:cNvSpPr>
              <a:spLocks noChangeArrowheads="1"/>
            </p:cNvSpPr>
            <p:nvPr/>
          </p:nvSpPr>
          <p:spPr bwMode="auto">
            <a:xfrm>
              <a:off x="939"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4" name="Rectangle 268"/>
            <p:cNvSpPr>
              <a:spLocks noChangeArrowheads="1"/>
            </p:cNvSpPr>
            <p:nvPr/>
          </p:nvSpPr>
          <p:spPr bwMode="auto">
            <a:xfrm>
              <a:off x="582" y="344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5" name="Rectangle 269"/>
            <p:cNvSpPr>
              <a:spLocks noChangeArrowheads="1"/>
            </p:cNvSpPr>
            <p:nvPr/>
          </p:nvSpPr>
          <p:spPr bwMode="auto">
            <a:xfrm>
              <a:off x="226" y="344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6" name="Rectangle 270"/>
            <p:cNvSpPr>
              <a:spLocks noChangeArrowheads="1"/>
            </p:cNvSpPr>
            <p:nvPr/>
          </p:nvSpPr>
          <p:spPr bwMode="auto">
            <a:xfrm>
              <a:off x="4859"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7" name="Rectangle 271"/>
            <p:cNvSpPr>
              <a:spLocks noChangeArrowheads="1"/>
            </p:cNvSpPr>
            <p:nvPr/>
          </p:nvSpPr>
          <p:spPr bwMode="auto">
            <a:xfrm>
              <a:off x="4502"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8" name="Rectangle 272"/>
            <p:cNvSpPr>
              <a:spLocks noChangeArrowheads="1"/>
            </p:cNvSpPr>
            <p:nvPr/>
          </p:nvSpPr>
          <p:spPr bwMode="auto">
            <a:xfrm>
              <a:off x="4146"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09" name="Rectangle 273"/>
            <p:cNvSpPr>
              <a:spLocks noChangeArrowheads="1"/>
            </p:cNvSpPr>
            <p:nvPr/>
          </p:nvSpPr>
          <p:spPr bwMode="auto">
            <a:xfrm>
              <a:off x="3790"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0" name="Rectangle 274"/>
            <p:cNvSpPr>
              <a:spLocks noChangeArrowheads="1"/>
            </p:cNvSpPr>
            <p:nvPr/>
          </p:nvSpPr>
          <p:spPr bwMode="auto">
            <a:xfrm>
              <a:off x="3433"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1" name="Rectangle 275"/>
            <p:cNvSpPr>
              <a:spLocks noChangeArrowheads="1"/>
            </p:cNvSpPr>
            <p:nvPr/>
          </p:nvSpPr>
          <p:spPr bwMode="auto">
            <a:xfrm>
              <a:off x="3077"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2" name="Rectangle 276"/>
            <p:cNvSpPr>
              <a:spLocks noChangeArrowheads="1"/>
            </p:cNvSpPr>
            <p:nvPr/>
          </p:nvSpPr>
          <p:spPr bwMode="auto">
            <a:xfrm>
              <a:off x="2721"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3" name="Rectangle 277"/>
            <p:cNvSpPr>
              <a:spLocks noChangeArrowheads="1"/>
            </p:cNvSpPr>
            <p:nvPr/>
          </p:nvSpPr>
          <p:spPr bwMode="auto">
            <a:xfrm>
              <a:off x="2364"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4" name="Rectangle 278"/>
            <p:cNvSpPr>
              <a:spLocks noChangeArrowheads="1"/>
            </p:cNvSpPr>
            <p:nvPr/>
          </p:nvSpPr>
          <p:spPr bwMode="auto">
            <a:xfrm>
              <a:off x="2008"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5" name="Rectangle 279"/>
            <p:cNvSpPr>
              <a:spLocks noChangeArrowheads="1"/>
            </p:cNvSpPr>
            <p:nvPr/>
          </p:nvSpPr>
          <p:spPr bwMode="auto">
            <a:xfrm>
              <a:off x="1651"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6" name="Rectangle 280"/>
            <p:cNvSpPr>
              <a:spLocks noChangeArrowheads="1"/>
            </p:cNvSpPr>
            <p:nvPr/>
          </p:nvSpPr>
          <p:spPr bwMode="auto">
            <a:xfrm>
              <a:off x="1295"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7" name="Rectangle 281"/>
            <p:cNvSpPr>
              <a:spLocks noChangeArrowheads="1"/>
            </p:cNvSpPr>
            <p:nvPr/>
          </p:nvSpPr>
          <p:spPr bwMode="auto">
            <a:xfrm>
              <a:off x="939"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18" name="Rectangle 282"/>
            <p:cNvSpPr>
              <a:spLocks noChangeArrowheads="1"/>
            </p:cNvSpPr>
            <p:nvPr/>
          </p:nvSpPr>
          <p:spPr bwMode="auto">
            <a:xfrm>
              <a:off x="582" y="3251"/>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98619" name="Rectangle 283"/>
            <p:cNvSpPr>
              <a:spLocks noChangeArrowheads="1"/>
            </p:cNvSpPr>
            <p:nvPr/>
          </p:nvSpPr>
          <p:spPr bwMode="auto">
            <a:xfrm>
              <a:off x="226" y="3251"/>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0" name="Rectangle 284"/>
            <p:cNvSpPr>
              <a:spLocks noChangeArrowheads="1"/>
            </p:cNvSpPr>
            <p:nvPr/>
          </p:nvSpPr>
          <p:spPr bwMode="auto">
            <a:xfrm>
              <a:off x="4859"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1" name="Rectangle 285"/>
            <p:cNvSpPr>
              <a:spLocks noChangeArrowheads="1"/>
            </p:cNvSpPr>
            <p:nvPr/>
          </p:nvSpPr>
          <p:spPr bwMode="auto">
            <a:xfrm>
              <a:off x="4502"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2" name="Rectangle 286"/>
            <p:cNvSpPr>
              <a:spLocks noChangeArrowheads="1"/>
            </p:cNvSpPr>
            <p:nvPr/>
          </p:nvSpPr>
          <p:spPr bwMode="auto">
            <a:xfrm>
              <a:off x="4146"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3" name="Rectangle 287"/>
            <p:cNvSpPr>
              <a:spLocks noChangeArrowheads="1"/>
            </p:cNvSpPr>
            <p:nvPr/>
          </p:nvSpPr>
          <p:spPr bwMode="auto">
            <a:xfrm>
              <a:off x="3790"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4" name="Rectangle 288"/>
            <p:cNvSpPr>
              <a:spLocks noChangeArrowheads="1"/>
            </p:cNvSpPr>
            <p:nvPr/>
          </p:nvSpPr>
          <p:spPr bwMode="auto">
            <a:xfrm>
              <a:off x="3433"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5" name="Rectangle 289"/>
            <p:cNvSpPr>
              <a:spLocks noChangeArrowheads="1"/>
            </p:cNvSpPr>
            <p:nvPr/>
          </p:nvSpPr>
          <p:spPr bwMode="auto">
            <a:xfrm>
              <a:off x="3077"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6" name="Rectangle 290"/>
            <p:cNvSpPr>
              <a:spLocks noChangeArrowheads="1"/>
            </p:cNvSpPr>
            <p:nvPr/>
          </p:nvSpPr>
          <p:spPr bwMode="auto">
            <a:xfrm>
              <a:off x="2721"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7" name="Rectangle 291"/>
            <p:cNvSpPr>
              <a:spLocks noChangeArrowheads="1"/>
            </p:cNvSpPr>
            <p:nvPr/>
          </p:nvSpPr>
          <p:spPr bwMode="auto">
            <a:xfrm>
              <a:off x="2364"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8" name="Rectangle 292"/>
            <p:cNvSpPr>
              <a:spLocks noChangeArrowheads="1"/>
            </p:cNvSpPr>
            <p:nvPr/>
          </p:nvSpPr>
          <p:spPr bwMode="auto">
            <a:xfrm>
              <a:off x="2008"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29" name="Rectangle 293"/>
            <p:cNvSpPr>
              <a:spLocks noChangeArrowheads="1"/>
            </p:cNvSpPr>
            <p:nvPr/>
          </p:nvSpPr>
          <p:spPr bwMode="auto">
            <a:xfrm>
              <a:off x="1651"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0" name="Rectangle 294"/>
            <p:cNvSpPr>
              <a:spLocks noChangeArrowheads="1"/>
            </p:cNvSpPr>
            <p:nvPr/>
          </p:nvSpPr>
          <p:spPr bwMode="auto">
            <a:xfrm>
              <a:off x="1295"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1" name="Rectangle 295"/>
            <p:cNvSpPr>
              <a:spLocks noChangeArrowheads="1"/>
            </p:cNvSpPr>
            <p:nvPr/>
          </p:nvSpPr>
          <p:spPr bwMode="auto">
            <a:xfrm>
              <a:off x="939"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2" name="Rectangle 296"/>
            <p:cNvSpPr>
              <a:spLocks noChangeArrowheads="1"/>
            </p:cNvSpPr>
            <p:nvPr/>
          </p:nvSpPr>
          <p:spPr bwMode="auto">
            <a:xfrm>
              <a:off x="582" y="3055"/>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3" name="Rectangle 297"/>
            <p:cNvSpPr>
              <a:spLocks noChangeArrowheads="1"/>
            </p:cNvSpPr>
            <p:nvPr/>
          </p:nvSpPr>
          <p:spPr bwMode="auto">
            <a:xfrm>
              <a:off x="226" y="3055"/>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4" name="Rectangle 298"/>
            <p:cNvSpPr>
              <a:spLocks noChangeArrowheads="1"/>
            </p:cNvSpPr>
            <p:nvPr/>
          </p:nvSpPr>
          <p:spPr bwMode="auto">
            <a:xfrm>
              <a:off x="4859"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5" name="Rectangle 299"/>
            <p:cNvSpPr>
              <a:spLocks noChangeArrowheads="1"/>
            </p:cNvSpPr>
            <p:nvPr/>
          </p:nvSpPr>
          <p:spPr bwMode="auto">
            <a:xfrm>
              <a:off x="4502"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6" name="Rectangle 300"/>
            <p:cNvSpPr>
              <a:spLocks noChangeArrowheads="1"/>
            </p:cNvSpPr>
            <p:nvPr/>
          </p:nvSpPr>
          <p:spPr bwMode="auto">
            <a:xfrm>
              <a:off x="4146"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7" name="Rectangle 301"/>
            <p:cNvSpPr>
              <a:spLocks noChangeArrowheads="1"/>
            </p:cNvSpPr>
            <p:nvPr/>
          </p:nvSpPr>
          <p:spPr bwMode="auto">
            <a:xfrm>
              <a:off x="3790"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8" name="Rectangle 302"/>
            <p:cNvSpPr>
              <a:spLocks noChangeArrowheads="1"/>
            </p:cNvSpPr>
            <p:nvPr/>
          </p:nvSpPr>
          <p:spPr bwMode="auto">
            <a:xfrm>
              <a:off x="3433"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39" name="Rectangle 303"/>
            <p:cNvSpPr>
              <a:spLocks noChangeArrowheads="1"/>
            </p:cNvSpPr>
            <p:nvPr/>
          </p:nvSpPr>
          <p:spPr bwMode="auto">
            <a:xfrm>
              <a:off x="3077"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0" name="Rectangle 304"/>
            <p:cNvSpPr>
              <a:spLocks noChangeArrowheads="1"/>
            </p:cNvSpPr>
            <p:nvPr/>
          </p:nvSpPr>
          <p:spPr bwMode="auto">
            <a:xfrm>
              <a:off x="2721"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1" name="Rectangle 305"/>
            <p:cNvSpPr>
              <a:spLocks noChangeArrowheads="1"/>
            </p:cNvSpPr>
            <p:nvPr/>
          </p:nvSpPr>
          <p:spPr bwMode="auto">
            <a:xfrm>
              <a:off x="2364"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2" name="Rectangle 306"/>
            <p:cNvSpPr>
              <a:spLocks noChangeArrowheads="1"/>
            </p:cNvSpPr>
            <p:nvPr/>
          </p:nvSpPr>
          <p:spPr bwMode="auto">
            <a:xfrm>
              <a:off x="2008"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3" name="Rectangle 307"/>
            <p:cNvSpPr>
              <a:spLocks noChangeArrowheads="1"/>
            </p:cNvSpPr>
            <p:nvPr/>
          </p:nvSpPr>
          <p:spPr bwMode="auto">
            <a:xfrm>
              <a:off x="1651"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4" name="Rectangle 308"/>
            <p:cNvSpPr>
              <a:spLocks noChangeArrowheads="1"/>
            </p:cNvSpPr>
            <p:nvPr/>
          </p:nvSpPr>
          <p:spPr bwMode="auto">
            <a:xfrm>
              <a:off x="1295"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5" name="Rectangle 309"/>
            <p:cNvSpPr>
              <a:spLocks noChangeArrowheads="1"/>
            </p:cNvSpPr>
            <p:nvPr/>
          </p:nvSpPr>
          <p:spPr bwMode="auto">
            <a:xfrm>
              <a:off x="939"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6" name="Rectangle 310"/>
            <p:cNvSpPr>
              <a:spLocks noChangeArrowheads="1"/>
            </p:cNvSpPr>
            <p:nvPr/>
          </p:nvSpPr>
          <p:spPr bwMode="auto">
            <a:xfrm>
              <a:off x="582" y="2859"/>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7" name="Rectangle 311"/>
            <p:cNvSpPr>
              <a:spLocks noChangeArrowheads="1"/>
            </p:cNvSpPr>
            <p:nvPr/>
          </p:nvSpPr>
          <p:spPr bwMode="auto">
            <a:xfrm>
              <a:off x="226" y="2859"/>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8" name="Rectangle 312"/>
            <p:cNvSpPr>
              <a:spLocks noChangeArrowheads="1"/>
            </p:cNvSpPr>
            <p:nvPr/>
          </p:nvSpPr>
          <p:spPr bwMode="auto">
            <a:xfrm>
              <a:off x="4859"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49" name="Rectangle 313"/>
            <p:cNvSpPr>
              <a:spLocks noChangeArrowheads="1"/>
            </p:cNvSpPr>
            <p:nvPr/>
          </p:nvSpPr>
          <p:spPr bwMode="auto">
            <a:xfrm>
              <a:off x="4502"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0" name="Rectangle 314"/>
            <p:cNvSpPr>
              <a:spLocks noChangeArrowheads="1"/>
            </p:cNvSpPr>
            <p:nvPr/>
          </p:nvSpPr>
          <p:spPr bwMode="auto">
            <a:xfrm>
              <a:off x="4146"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1" name="Rectangle 315"/>
            <p:cNvSpPr>
              <a:spLocks noChangeArrowheads="1"/>
            </p:cNvSpPr>
            <p:nvPr/>
          </p:nvSpPr>
          <p:spPr bwMode="auto">
            <a:xfrm>
              <a:off x="3790"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2" name="Rectangle 316"/>
            <p:cNvSpPr>
              <a:spLocks noChangeArrowheads="1"/>
            </p:cNvSpPr>
            <p:nvPr/>
          </p:nvSpPr>
          <p:spPr bwMode="auto">
            <a:xfrm>
              <a:off x="3433"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3" name="Rectangle 317"/>
            <p:cNvSpPr>
              <a:spLocks noChangeArrowheads="1"/>
            </p:cNvSpPr>
            <p:nvPr/>
          </p:nvSpPr>
          <p:spPr bwMode="auto">
            <a:xfrm>
              <a:off x="3077"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4" name="Rectangle 318"/>
            <p:cNvSpPr>
              <a:spLocks noChangeArrowheads="1"/>
            </p:cNvSpPr>
            <p:nvPr/>
          </p:nvSpPr>
          <p:spPr bwMode="auto">
            <a:xfrm>
              <a:off x="2721"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5" name="Rectangle 319"/>
            <p:cNvSpPr>
              <a:spLocks noChangeArrowheads="1"/>
            </p:cNvSpPr>
            <p:nvPr/>
          </p:nvSpPr>
          <p:spPr bwMode="auto">
            <a:xfrm>
              <a:off x="2364"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6" name="Rectangle 320"/>
            <p:cNvSpPr>
              <a:spLocks noChangeArrowheads="1"/>
            </p:cNvSpPr>
            <p:nvPr/>
          </p:nvSpPr>
          <p:spPr bwMode="auto">
            <a:xfrm>
              <a:off x="2008"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7" name="Rectangle 321"/>
            <p:cNvSpPr>
              <a:spLocks noChangeArrowheads="1"/>
            </p:cNvSpPr>
            <p:nvPr/>
          </p:nvSpPr>
          <p:spPr bwMode="auto">
            <a:xfrm>
              <a:off x="1651"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8" name="Rectangle 322"/>
            <p:cNvSpPr>
              <a:spLocks noChangeArrowheads="1"/>
            </p:cNvSpPr>
            <p:nvPr/>
          </p:nvSpPr>
          <p:spPr bwMode="auto">
            <a:xfrm>
              <a:off x="1295"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59" name="Rectangle 323"/>
            <p:cNvSpPr>
              <a:spLocks noChangeArrowheads="1"/>
            </p:cNvSpPr>
            <p:nvPr/>
          </p:nvSpPr>
          <p:spPr bwMode="auto">
            <a:xfrm>
              <a:off x="939"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0" name="Rectangle 324"/>
            <p:cNvSpPr>
              <a:spLocks noChangeArrowheads="1"/>
            </p:cNvSpPr>
            <p:nvPr/>
          </p:nvSpPr>
          <p:spPr bwMode="auto">
            <a:xfrm>
              <a:off x="582" y="2663"/>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1" name="Rectangle 325"/>
            <p:cNvSpPr>
              <a:spLocks noChangeArrowheads="1"/>
            </p:cNvSpPr>
            <p:nvPr/>
          </p:nvSpPr>
          <p:spPr bwMode="auto">
            <a:xfrm>
              <a:off x="226" y="2663"/>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2" name="Rectangle 326"/>
            <p:cNvSpPr>
              <a:spLocks noChangeArrowheads="1"/>
            </p:cNvSpPr>
            <p:nvPr/>
          </p:nvSpPr>
          <p:spPr bwMode="auto">
            <a:xfrm>
              <a:off x="4859"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3" name="Rectangle 327"/>
            <p:cNvSpPr>
              <a:spLocks noChangeArrowheads="1"/>
            </p:cNvSpPr>
            <p:nvPr/>
          </p:nvSpPr>
          <p:spPr bwMode="auto">
            <a:xfrm>
              <a:off x="4502"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4" name="Rectangle 328"/>
            <p:cNvSpPr>
              <a:spLocks noChangeArrowheads="1"/>
            </p:cNvSpPr>
            <p:nvPr/>
          </p:nvSpPr>
          <p:spPr bwMode="auto">
            <a:xfrm>
              <a:off x="4146"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5" name="Rectangle 329"/>
            <p:cNvSpPr>
              <a:spLocks noChangeArrowheads="1"/>
            </p:cNvSpPr>
            <p:nvPr/>
          </p:nvSpPr>
          <p:spPr bwMode="auto">
            <a:xfrm>
              <a:off x="3790"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6" name="Rectangle 330"/>
            <p:cNvSpPr>
              <a:spLocks noChangeArrowheads="1"/>
            </p:cNvSpPr>
            <p:nvPr/>
          </p:nvSpPr>
          <p:spPr bwMode="auto">
            <a:xfrm>
              <a:off x="3433"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7" name="Rectangle 331"/>
            <p:cNvSpPr>
              <a:spLocks noChangeArrowheads="1"/>
            </p:cNvSpPr>
            <p:nvPr/>
          </p:nvSpPr>
          <p:spPr bwMode="auto">
            <a:xfrm>
              <a:off x="3077"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8" name="Rectangle 332"/>
            <p:cNvSpPr>
              <a:spLocks noChangeArrowheads="1"/>
            </p:cNvSpPr>
            <p:nvPr/>
          </p:nvSpPr>
          <p:spPr bwMode="auto">
            <a:xfrm>
              <a:off x="2721"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69" name="Rectangle 333"/>
            <p:cNvSpPr>
              <a:spLocks noChangeArrowheads="1"/>
            </p:cNvSpPr>
            <p:nvPr/>
          </p:nvSpPr>
          <p:spPr bwMode="auto">
            <a:xfrm>
              <a:off x="2364"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0" name="Rectangle 334"/>
            <p:cNvSpPr>
              <a:spLocks noChangeArrowheads="1"/>
            </p:cNvSpPr>
            <p:nvPr/>
          </p:nvSpPr>
          <p:spPr bwMode="auto">
            <a:xfrm>
              <a:off x="2008"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1" name="Rectangle 335"/>
            <p:cNvSpPr>
              <a:spLocks noChangeArrowheads="1"/>
            </p:cNvSpPr>
            <p:nvPr/>
          </p:nvSpPr>
          <p:spPr bwMode="auto">
            <a:xfrm>
              <a:off x="1651"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2" name="Rectangle 336"/>
            <p:cNvSpPr>
              <a:spLocks noChangeArrowheads="1"/>
            </p:cNvSpPr>
            <p:nvPr/>
          </p:nvSpPr>
          <p:spPr bwMode="auto">
            <a:xfrm>
              <a:off x="1295"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3" name="Rectangle 337"/>
            <p:cNvSpPr>
              <a:spLocks noChangeArrowheads="1"/>
            </p:cNvSpPr>
            <p:nvPr/>
          </p:nvSpPr>
          <p:spPr bwMode="auto">
            <a:xfrm>
              <a:off x="939"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4" name="Rectangle 338"/>
            <p:cNvSpPr>
              <a:spLocks noChangeArrowheads="1"/>
            </p:cNvSpPr>
            <p:nvPr/>
          </p:nvSpPr>
          <p:spPr bwMode="auto">
            <a:xfrm>
              <a:off x="582" y="2467"/>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5" name="Rectangle 339"/>
            <p:cNvSpPr>
              <a:spLocks noChangeArrowheads="1"/>
            </p:cNvSpPr>
            <p:nvPr/>
          </p:nvSpPr>
          <p:spPr bwMode="auto">
            <a:xfrm>
              <a:off x="226" y="2467"/>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6" name="Rectangle 340"/>
            <p:cNvSpPr>
              <a:spLocks noChangeArrowheads="1"/>
            </p:cNvSpPr>
            <p:nvPr/>
          </p:nvSpPr>
          <p:spPr bwMode="auto">
            <a:xfrm>
              <a:off x="4859"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7" name="Rectangle 341"/>
            <p:cNvSpPr>
              <a:spLocks noChangeArrowheads="1"/>
            </p:cNvSpPr>
            <p:nvPr/>
          </p:nvSpPr>
          <p:spPr bwMode="auto">
            <a:xfrm>
              <a:off x="4502"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8" name="Rectangle 342"/>
            <p:cNvSpPr>
              <a:spLocks noChangeArrowheads="1"/>
            </p:cNvSpPr>
            <p:nvPr/>
          </p:nvSpPr>
          <p:spPr bwMode="auto">
            <a:xfrm>
              <a:off x="4146"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79" name="Rectangle 343"/>
            <p:cNvSpPr>
              <a:spLocks noChangeArrowheads="1"/>
            </p:cNvSpPr>
            <p:nvPr/>
          </p:nvSpPr>
          <p:spPr bwMode="auto">
            <a:xfrm>
              <a:off x="3790"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0" name="Rectangle 344"/>
            <p:cNvSpPr>
              <a:spLocks noChangeArrowheads="1"/>
            </p:cNvSpPr>
            <p:nvPr/>
          </p:nvSpPr>
          <p:spPr bwMode="auto">
            <a:xfrm>
              <a:off x="3433"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1" name="Rectangle 345"/>
            <p:cNvSpPr>
              <a:spLocks noChangeArrowheads="1"/>
            </p:cNvSpPr>
            <p:nvPr/>
          </p:nvSpPr>
          <p:spPr bwMode="auto">
            <a:xfrm>
              <a:off x="3077"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2" name="Rectangle 346"/>
            <p:cNvSpPr>
              <a:spLocks noChangeArrowheads="1"/>
            </p:cNvSpPr>
            <p:nvPr/>
          </p:nvSpPr>
          <p:spPr bwMode="auto">
            <a:xfrm>
              <a:off x="2721"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3" name="Rectangle 347"/>
            <p:cNvSpPr>
              <a:spLocks noChangeArrowheads="1"/>
            </p:cNvSpPr>
            <p:nvPr/>
          </p:nvSpPr>
          <p:spPr bwMode="auto">
            <a:xfrm>
              <a:off x="2364"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4" name="Rectangle 348"/>
            <p:cNvSpPr>
              <a:spLocks noChangeArrowheads="1"/>
            </p:cNvSpPr>
            <p:nvPr/>
          </p:nvSpPr>
          <p:spPr bwMode="auto">
            <a:xfrm>
              <a:off x="2008"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5" name="Rectangle 349"/>
            <p:cNvSpPr>
              <a:spLocks noChangeArrowheads="1"/>
            </p:cNvSpPr>
            <p:nvPr/>
          </p:nvSpPr>
          <p:spPr bwMode="auto">
            <a:xfrm>
              <a:off x="1651"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6" name="Rectangle 350"/>
            <p:cNvSpPr>
              <a:spLocks noChangeArrowheads="1"/>
            </p:cNvSpPr>
            <p:nvPr/>
          </p:nvSpPr>
          <p:spPr bwMode="auto">
            <a:xfrm>
              <a:off x="1295"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7" name="Rectangle 351"/>
            <p:cNvSpPr>
              <a:spLocks noChangeArrowheads="1"/>
            </p:cNvSpPr>
            <p:nvPr/>
          </p:nvSpPr>
          <p:spPr bwMode="auto">
            <a:xfrm>
              <a:off x="939"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8" name="Rectangle 352"/>
            <p:cNvSpPr>
              <a:spLocks noChangeArrowheads="1"/>
            </p:cNvSpPr>
            <p:nvPr/>
          </p:nvSpPr>
          <p:spPr bwMode="auto">
            <a:xfrm>
              <a:off x="582" y="2272"/>
              <a:ext cx="357"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89" name="Rectangle 353"/>
            <p:cNvSpPr>
              <a:spLocks noChangeArrowheads="1"/>
            </p:cNvSpPr>
            <p:nvPr/>
          </p:nvSpPr>
          <p:spPr bwMode="auto">
            <a:xfrm>
              <a:off x="226" y="2272"/>
              <a:ext cx="356" cy="195"/>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0" name="Rectangle 354"/>
            <p:cNvSpPr>
              <a:spLocks noChangeArrowheads="1"/>
            </p:cNvSpPr>
            <p:nvPr/>
          </p:nvSpPr>
          <p:spPr bwMode="auto">
            <a:xfrm>
              <a:off x="4859"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1" name="Rectangle 355"/>
            <p:cNvSpPr>
              <a:spLocks noChangeArrowheads="1"/>
            </p:cNvSpPr>
            <p:nvPr/>
          </p:nvSpPr>
          <p:spPr bwMode="auto">
            <a:xfrm>
              <a:off x="4502"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2" name="Rectangle 356"/>
            <p:cNvSpPr>
              <a:spLocks noChangeArrowheads="1"/>
            </p:cNvSpPr>
            <p:nvPr/>
          </p:nvSpPr>
          <p:spPr bwMode="auto">
            <a:xfrm>
              <a:off x="4146"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3" name="Rectangle 357"/>
            <p:cNvSpPr>
              <a:spLocks noChangeArrowheads="1"/>
            </p:cNvSpPr>
            <p:nvPr/>
          </p:nvSpPr>
          <p:spPr bwMode="auto">
            <a:xfrm>
              <a:off x="3790"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4" name="Rectangle 358"/>
            <p:cNvSpPr>
              <a:spLocks noChangeArrowheads="1"/>
            </p:cNvSpPr>
            <p:nvPr/>
          </p:nvSpPr>
          <p:spPr bwMode="auto">
            <a:xfrm>
              <a:off x="3433"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5" name="Rectangle 359"/>
            <p:cNvSpPr>
              <a:spLocks noChangeArrowheads="1"/>
            </p:cNvSpPr>
            <p:nvPr/>
          </p:nvSpPr>
          <p:spPr bwMode="auto">
            <a:xfrm>
              <a:off x="3077"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6" name="Rectangle 360"/>
            <p:cNvSpPr>
              <a:spLocks noChangeArrowheads="1"/>
            </p:cNvSpPr>
            <p:nvPr/>
          </p:nvSpPr>
          <p:spPr bwMode="auto">
            <a:xfrm>
              <a:off x="2721"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7" name="Rectangle 361"/>
            <p:cNvSpPr>
              <a:spLocks noChangeArrowheads="1"/>
            </p:cNvSpPr>
            <p:nvPr/>
          </p:nvSpPr>
          <p:spPr bwMode="auto">
            <a:xfrm>
              <a:off x="2364"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8" name="Rectangle 362"/>
            <p:cNvSpPr>
              <a:spLocks noChangeArrowheads="1"/>
            </p:cNvSpPr>
            <p:nvPr/>
          </p:nvSpPr>
          <p:spPr bwMode="auto">
            <a:xfrm>
              <a:off x="2008"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699" name="Rectangle 363"/>
            <p:cNvSpPr>
              <a:spLocks noChangeArrowheads="1"/>
            </p:cNvSpPr>
            <p:nvPr/>
          </p:nvSpPr>
          <p:spPr bwMode="auto">
            <a:xfrm>
              <a:off x="1651"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0" name="Rectangle 364"/>
            <p:cNvSpPr>
              <a:spLocks noChangeArrowheads="1"/>
            </p:cNvSpPr>
            <p:nvPr/>
          </p:nvSpPr>
          <p:spPr bwMode="auto">
            <a:xfrm>
              <a:off x="1295"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1" name="Rectangle 365"/>
            <p:cNvSpPr>
              <a:spLocks noChangeArrowheads="1"/>
            </p:cNvSpPr>
            <p:nvPr/>
          </p:nvSpPr>
          <p:spPr bwMode="auto">
            <a:xfrm>
              <a:off x="939"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2" name="Rectangle 366"/>
            <p:cNvSpPr>
              <a:spLocks noChangeArrowheads="1"/>
            </p:cNvSpPr>
            <p:nvPr/>
          </p:nvSpPr>
          <p:spPr bwMode="auto">
            <a:xfrm>
              <a:off x="582" y="2076"/>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3" name="Rectangle 367"/>
            <p:cNvSpPr>
              <a:spLocks noChangeArrowheads="1"/>
            </p:cNvSpPr>
            <p:nvPr/>
          </p:nvSpPr>
          <p:spPr bwMode="auto">
            <a:xfrm>
              <a:off x="226" y="2076"/>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0</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4" name="Rectangle 368"/>
            <p:cNvSpPr>
              <a:spLocks noChangeArrowheads="1"/>
            </p:cNvSpPr>
            <p:nvPr/>
          </p:nvSpPr>
          <p:spPr bwMode="auto">
            <a:xfrm>
              <a:off x="4859"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5" name="Rectangle 369"/>
            <p:cNvSpPr>
              <a:spLocks noChangeArrowheads="1"/>
            </p:cNvSpPr>
            <p:nvPr/>
          </p:nvSpPr>
          <p:spPr bwMode="auto">
            <a:xfrm>
              <a:off x="4502"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6" name="Rectangle 370"/>
            <p:cNvSpPr>
              <a:spLocks noChangeArrowheads="1"/>
            </p:cNvSpPr>
            <p:nvPr/>
          </p:nvSpPr>
          <p:spPr bwMode="auto">
            <a:xfrm>
              <a:off x="4146"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7" name="Rectangle 371"/>
            <p:cNvSpPr>
              <a:spLocks noChangeArrowheads="1"/>
            </p:cNvSpPr>
            <p:nvPr/>
          </p:nvSpPr>
          <p:spPr bwMode="auto">
            <a:xfrm>
              <a:off x="3790"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8" name="Rectangle 372"/>
            <p:cNvSpPr>
              <a:spLocks noChangeArrowheads="1"/>
            </p:cNvSpPr>
            <p:nvPr/>
          </p:nvSpPr>
          <p:spPr bwMode="auto">
            <a:xfrm>
              <a:off x="3433"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09" name="Rectangle 373"/>
            <p:cNvSpPr>
              <a:spLocks noChangeArrowheads="1"/>
            </p:cNvSpPr>
            <p:nvPr/>
          </p:nvSpPr>
          <p:spPr bwMode="auto">
            <a:xfrm>
              <a:off x="3077"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0" name="Rectangle 374"/>
            <p:cNvSpPr>
              <a:spLocks noChangeArrowheads="1"/>
            </p:cNvSpPr>
            <p:nvPr/>
          </p:nvSpPr>
          <p:spPr bwMode="auto">
            <a:xfrm>
              <a:off x="2721"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1" name="Rectangle 375"/>
            <p:cNvSpPr>
              <a:spLocks noChangeArrowheads="1"/>
            </p:cNvSpPr>
            <p:nvPr/>
          </p:nvSpPr>
          <p:spPr bwMode="auto">
            <a:xfrm>
              <a:off x="2364"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2" name="Rectangle 376"/>
            <p:cNvSpPr>
              <a:spLocks noChangeArrowheads="1"/>
            </p:cNvSpPr>
            <p:nvPr/>
          </p:nvSpPr>
          <p:spPr bwMode="auto">
            <a:xfrm>
              <a:off x="2008"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3" name="Rectangle 377"/>
            <p:cNvSpPr>
              <a:spLocks noChangeArrowheads="1"/>
            </p:cNvSpPr>
            <p:nvPr/>
          </p:nvSpPr>
          <p:spPr bwMode="auto">
            <a:xfrm>
              <a:off x="1651"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4" name="Rectangle 378"/>
            <p:cNvSpPr>
              <a:spLocks noChangeArrowheads="1"/>
            </p:cNvSpPr>
            <p:nvPr/>
          </p:nvSpPr>
          <p:spPr bwMode="auto">
            <a:xfrm>
              <a:off x="1295"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5" name="Rectangle 379"/>
            <p:cNvSpPr>
              <a:spLocks noChangeArrowheads="1"/>
            </p:cNvSpPr>
            <p:nvPr/>
          </p:nvSpPr>
          <p:spPr bwMode="auto">
            <a:xfrm>
              <a:off x="939"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6" name="Rectangle 380"/>
            <p:cNvSpPr>
              <a:spLocks noChangeArrowheads="1"/>
            </p:cNvSpPr>
            <p:nvPr/>
          </p:nvSpPr>
          <p:spPr bwMode="auto">
            <a:xfrm>
              <a:off x="582" y="1880"/>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X</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7" name="Rectangle 381"/>
            <p:cNvSpPr>
              <a:spLocks noChangeArrowheads="1"/>
            </p:cNvSpPr>
            <p:nvPr/>
          </p:nvSpPr>
          <p:spPr bwMode="auto">
            <a:xfrm>
              <a:off x="226" y="1880"/>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8" name="Rectangle 382"/>
            <p:cNvSpPr>
              <a:spLocks noChangeArrowheads="1"/>
            </p:cNvSpPr>
            <p:nvPr/>
          </p:nvSpPr>
          <p:spPr bwMode="auto">
            <a:xfrm>
              <a:off x="4859"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19" name="Rectangle 383"/>
            <p:cNvSpPr>
              <a:spLocks noChangeArrowheads="1"/>
            </p:cNvSpPr>
            <p:nvPr/>
          </p:nvSpPr>
          <p:spPr bwMode="auto">
            <a:xfrm>
              <a:off x="4502"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0" name="Rectangle 384"/>
            <p:cNvSpPr>
              <a:spLocks noChangeArrowheads="1"/>
            </p:cNvSpPr>
            <p:nvPr/>
          </p:nvSpPr>
          <p:spPr bwMode="auto">
            <a:xfrm>
              <a:off x="4146"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1" name="Rectangle 385"/>
            <p:cNvSpPr>
              <a:spLocks noChangeArrowheads="1"/>
            </p:cNvSpPr>
            <p:nvPr/>
          </p:nvSpPr>
          <p:spPr bwMode="auto">
            <a:xfrm>
              <a:off x="3790"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2" name="Rectangle 386"/>
            <p:cNvSpPr>
              <a:spLocks noChangeArrowheads="1"/>
            </p:cNvSpPr>
            <p:nvPr/>
          </p:nvSpPr>
          <p:spPr bwMode="auto">
            <a:xfrm>
              <a:off x="3433"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3" name="Rectangle 387"/>
            <p:cNvSpPr>
              <a:spLocks noChangeArrowheads="1"/>
            </p:cNvSpPr>
            <p:nvPr/>
          </p:nvSpPr>
          <p:spPr bwMode="auto">
            <a:xfrm>
              <a:off x="3077"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4" name="Rectangle 388"/>
            <p:cNvSpPr>
              <a:spLocks noChangeArrowheads="1"/>
            </p:cNvSpPr>
            <p:nvPr/>
          </p:nvSpPr>
          <p:spPr bwMode="auto">
            <a:xfrm>
              <a:off x="2721"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5" name="Rectangle 389"/>
            <p:cNvSpPr>
              <a:spLocks noChangeArrowheads="1"/>
            </p:cNvSpPr>
            <p:nvPr/>
          </p:nvSpPr>
          <p:spPr bwMode="auto">
            <a:xfrm>
              <a:off x="2364"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6" name="Rectangle 390"/>
            <p:cNvSpPr>
              <a:spLocks noChangeArrowheads="1"/>
            </p:cNvSpPr>
            <p:nvPr/>
          </p:nvSpPr>
          <p:spPr bwMode="auto">
            <a:xfrm>
              <a:off x="2008"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7" name="Rectangle 391"/>
            <p:cNvSpPr>
              <a:spLocks noChangeArrowheads="1"/>
            </p:cNvSpPr>
            <p:nvPr/>
          </p:nvSpPr>
          <p:spPr bwMode="auto">
            <a:xfrm>
              <a:off x="1651"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8" name="Rectangle 392"/>
            <p:cNvSpPr>
              <a:spLocks noChangeArrowheads="1"/>
            </p:cNvSpPr>
            <p:nvPr/>
          </p:nvSpPr>
          <p:spPr bwMode="auto">
            <a:xfrm>
              <a:off x="1295"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29" name="Rectangle 393"/>
            <p:cNvSpPr>
              <a:spLocks noChangeArrowheads="1"/>
            </p:cNvSpPr>
            <p:nvPr/>
          </p:nvSpPr>
          <p:spPr bwMode="auto">
            <a:xfrm>
              <a:off x="939"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30" name="Rectangle 394"/>
            <p:cNvSpPr>
              <a:spLocks noChangeArrowheads="1"/>
            </p:cNvSpPr>
            <p:nvPr/>
          </p:nvSpPr>
          <p:spPr bwMode="auto">
            <a:xfrm>
              <a:off x="582" y="1684"/>
              <a:ext cx="357"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1</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31" name="Rectangle 395"/>
            <p:cNvSpPr>
              <a:spLocks noChangeArrowheads="1"/>
            </p:cNvSpPr>
            <p:nvPr/>
          </p:nvSpPr>
          <p:spPr bwMode="auto">
            <a:xfrm>
              <a:off x="226" y="1684"/>
              <a:ext cx="356"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00"/>
                  </a:solidFill>
                  <a:effectLst/>
                  <a:uLnTx/>
                  <a:uFillTx/>
                  <a:latin typeface="宋体" panose="02010600030101010101" pitchFamily="2" charset="-122"/>
                  <a:ea typeface="华康简宋" charset="-122"/>
                  <a:cs typeface="Times New Roman" panose="02020603050405020304" pitchFamily="18" charset="0"/>
                </a:rPr>
                <a:t>×</a:t>
              </a:r>
              <a:endParaRPr kumimoji="0" lang="en-US" altLang="zh-CN" sz="18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32" name="Rectangle 396"/>
            <p:cNvSpPr>
              <a:spLocks noChangeArrowheads="1"/>
            </p:cNvSpPr>
            <p:nvPr/>
          </p:nvSpPr>
          <p:spPr bwMode="auto">
            <a:xfrm>
              <a:off x="4905"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3" name="Rectangle 397"/>
            <p:cNvSpPr>
              <a:spLocks noChangeArrowheads="1"/>
            </p:cNvSpPr>
            <p:nvPr/>
          </p:nvSpPr>
          <p:spPr bwMode="auto">
            <a:xfrm>
              <a:off x="4548"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4" name="Rectangle 398"/>
            <p:cNvSpPr>
              <a:spLocks noChangeArrowheads="1"/>
            </p:cNvSpPr>
            <p:nvPr/>
          </p:nvSpPr>
          <p:spPr bwMode="auto">
            <a:xfrm>
              <a:off x="3836"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5" name="Rectangle 399"/>
            <p:cNvSpPr>
              <a:spLocks noChangeArrowheads="1"/>
            </p:cNvSpPr>
            <p:nvPr/>
          </p:nvSpPr>
          <p:spPr bwMode="auto">
            <a:xfrm>
              <a:off x="3479"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6" name="Rectangle 400"/>
            <p:cNvSpPr>
              <a:spLocks noChangeArrowheads="1"/>
            </p:cNvSpPr>
            <p:nvPr/>
          </p:nvSpPr>
          <p:spPr bwMode="auto">
            <a:xfrm>
              <a:off x="3123"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7" name="Rectangle 401"/>
            <p:cNvSpPr>
              <a:spLocks noChangeArrowheads="1"/>
            </p:cNvSpPr>
            <p:nvPr/>
          </p:nvSpPr>
          <p:spPr bwMode="auto">
            <a:xfrm>
              <a:off x="2767" y="1267"/>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8" name="Rectangle 402"/>
            <p:cNvSpPr>
              <a:spLocks noChangeArrowheads="1"/>
            </p:cNvSpPr>
            <p:nvPr/>
          </p:nvSpPr>
          <p:spPr bwMode="auto">
            <a:xfrm>
              <a:off x="2410" y="1267"/>
              <a:ext cx="357"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26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39" name="Rectangle 403"/>
            <p:cNvSpPr>
              <a:spLocks noChangeArrowheads="1"/>
            </p:cNvSpPr>
            <p:nvPr/>
          </p:nvSpPr>
          <p:spPr bwMode="auto">
            <a:xfrm>
              <a:off x="1390"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8740" name="Rectangle 404"/>
            <p:cNvSpPr>
              <a:spLocks noChangeArrowheads="1"/>
            </p:cNvSpPr>
            <p:nvPr/>
          </p:nvSpPr>
          <p:spPr bwMode="auto">
            <a:xfrm>
              <a:off x="136" y="1357"/>
              <a:ext cx="590"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E</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3</a:t>
              </a:r>
              <a:endParaRPr kumimoji="0" lang="en-US" altLang="zh-CN" sz="2000" b="1" i="0" u="none" strike="noStrike" kern="1200" cap="none" spc="0" normalizeH="0" baseline="0" noProof="0">
                <a:ln>
                  <a:noFill/>
                </a:ln>
                <a:solidFill>
                  <a:srgbClr val="000000"/>
                </a:solidFill>
                <a:effectLst/>
                <a:uLnTx/>
                <a:uFillTx/>
                <a:latin typeface="Arial" panose="020B0604020202020204" pitchFamily="34" charset="0"/>
                <a:ea typeface="华康简宋" charset="-122"/>
                <a:cs typeface="Times New Roman" panose="02020603050405020304" pitchFamily="18" charset="0"/>
              </a:endParaRPr>
            </a:p>
          </p:txBody>
        </p:sp>
        <p:sp>
          <p:nvSpPr>
            <p:cNvPr id="398741" name="Rectangle 405"/>
            <p:cNvSpPr>
              <a:spLocks noChangeArrowheads="1"/>
            </p:cNvSpPr>
            <p:nvPr/>
          </p:nvSpPr>
          <p:spPr bwMode="auto">
            <a:xfrm>
              <a:off x="2410" y="1071"/>
              <a:ext cx="2851"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出</a:t>
              </a:r>
            </a:p>
          </p:txBody>
        </p:sp>
        <p:sp>
          <p:nvSpPr>
            <p:cNvPr id="398742" name="Rectangle 406"/>
            <p:cNvSpPr>
              <a:spLocks noChangeArrowheads="1"/>
            </p:cNvSpPr>
            <p:nvPr/>
          </p:nvSpPr>
          <p:spPr bwMode="auto">
            <a:xfrm>
              <a:off x="272" y="1071"/>
              <a:ext cx="2138" cy="196"/>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入</a:t>
              </a:r>
            </a:p>
          </p:txBody>
        </p:sp>
        <p:sp>
          <p:nvSpPr>
            <p:cNvPr id="398743" name="Line 407"/>
            <p:cNvSpPr>
              <a:spLocks noChangeShapeType="1"/>
            </p:cNvSpPr>
            <p:nvPr/>
          </p:nvSpPr>
          <p:spPr bwMode="auto">
            <a:xfrm>
              <a:off x="272" y="1071"/>
              <a:ext cx="4989"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4" name="Line 408"/>
            <p:cNvSpPr>
              <a:spLocks noChangeShapeType="1"/>
            </p:cNvSpPr>
            <p:nvPr/>
          </p:nvSpPr>
          <p:spPr bwMode="auto">
            <a:xfrm>
              <a:off x="272" y="3838"/>
              <a:ext cx="4989"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5" name="Line 409"/>
            <p:cNvSpPr>
              <a:spLocks noChangeShapeType="1"/>
            </p:cNvSpPr>
            <p:nvPr/>
          </p:nvSpPr>
          <p:spPr bwMode="auto">
            <a:xfrm>
              <a:off x="272" y="1071"/>
              <a:ext cx="0" cy="276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6" name="Line 410"/>
            <p:cNvSpPr>
              <a:spLocks noChangeShapeType="1"/>
            </p:cNvSpPr>
            <p:nvPr/>
          </p:nvSpPr>
          <p:spPr bwMode="auto">
            <a:xfrm>
              <a:off x="5261" y="1071"/>
              <a:ext cx="0" cy="276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7" name="Line 411"/>
            <p:cNvSpPr>
              <a:spLocks noChangeShapeType="1"/>
            </p:cNvSpPr>
            <p:nvPr/>
          </p:nvSpPr>
          <p:spPr bwMode="auto">
            <a:xfrm>
              <a:off x="272" y="1434"/>
              <a:ext cx="4989"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8" name="Line 412"/>
            <p:cNvSpPr>
              <a:spLocks noChangeShapeType="1"/>
            </p:cNvSpPr>
            <p:nvPr/>
          </p:nvSpPr>
          <p:spPr bwMode="auto">
            <a:xfrm>
              <a:off x="2410" y="1071"/>
              <a:ext cx="0" cy="276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49" name="Line 413"/>
            <p:cNvSpPr>
              <a:spLocks noChangeShapeType="1"/>
            </p:cNvSpPr>
            <p:nvPr/>
          </p:nvSpPr>
          <p:spPr bwMode="auto">
            <a:xfrm>
              <a:off x="272" y="1684"/>
              <a:ext cx="4989"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0" name="Line 414"/>
            <p:cNvSpPr>
              <a:spLocks noChangeShapeType="1"/>
            </p:cNvSpPr>
            <p:nvPr/>
          </p:nvSpPr>
          <p:spPr bwMode="auto">
            <a:xfrm>
              <a:off x="628"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1" name="Line 415"/>
            <p:cNvSpPr>
              <a:spLocks noChangeShapeType="1"/>
            </p:cNvSpPr>
            <p:nvPr/>
          </p:nvSpPr>
          <p:spPr bwMode="auto">
            <a:xfrm>
              <a:off x="985"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2" name="Line 416"/>
            <p:cNvSpPr>
              <a:spLocks noChangeShapeType="1"/>
            </p:cNvSpPr>
            <p:nvPr/>
          </p:nvSpPr>
          <p:spPr bwMode="auto">
            <a:xfrm>
              <a:off x="1341" y="1434"/>
              <a:ext cx="0" cy="2404"/>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3" name="Line 417"/>
            <p:cNvSpPr>
              <a:spLocks noChangeShapeType="1"/>
            </p:cNvSpPr>
            <p:nvPr/>
          </p:nvSpPr>
          <p:spPr bwMode="auto">
            <a:xfrm>
              <a:off x="1697"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4" name="Line 418"/>
            <p:cNvSpPr>
              <a:spLocks noChangeShapeType="1"/>
            </p:cNvSpPr>
            <p:nvPr/>
          </p:nvSpPr>
          <p:spPr bwMode="auto">
            <a:xfrm>
              <a:off x="2054"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5" name="Line 419"/>
            <p:cNvSpPr>
              <a:spLocks noChangeShapeType="1"/>
            </p:cNvSpPr>
            <p:nvPr/>
          </p:nvSpPr>
          <p:spPr bwMode="auto">
            <a:xfrm>
              <a:off x="2767"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6" name="Line 420"/>
            <p:cNvSpPr>
              <a:spLocks noChangeShapeType="1"/>
            </p:cNvSpPr>
            <p:nvPr/>
          </p:nvSpPr>
          <p:spPr bwMode="auto">
            <a:xfrm>
              <a:off x="3123"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7" name="Line 421"/>
            <p:cNvSpPr>
              <a:spLocks noChangeShapeType="1"/>
            </p:cNvSpPr>
            <p:nvPr/>
          </p:nvSpPr>
          <p:spPr bwMode="auto">
            <a:xfrm>
              <a:off x="3479"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8" name="Line 422"/>
            <p:cNvSpPr>
              <a:spLocks noChangeShapeType="1"/>
            </p:cNvSpPr>
            <p:nvPr/>
          </p:nvSpPr>
          <p:spPr bwMode="auto">
            <a:xfrm>
              <a:off x="3836"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59" name="Line 423"/>
            <p:cNvSpPr>
              <a:spLocks noChangeShapeType="1"/>
            </p:cNvSpPr>
            <p:nvPr/>
          </p:nvSpPr>
          <p:spPr bwMode="auto">
            <a:xfrm>
              <a:off x="4192"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0" name="Line 424"/>
            <p:cNvSpPr>
              <a:spLocks noChangeShapeType="1"/>
            </p:cNvSpPr>
            <p:nvPr/>
          </p:nvSpPr>
          <p:spPr bwMode="auto">
            <a:xfrm>
              <a:off x="4548"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1" name="Line 425"/>
            <p:cNvSpPr>
              <a:spLocks noChangeShapeType="1"/>
            </p:cNvSpPr>
            <p:nvPr/>
          </p:nvSpPr>
          <p:spPr bwMode="auto">
            <a:xfrm>
              <a:off x="4905" y="1434"/>
              <a:ext cx="0" cy="240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2" name="Line 426"/>
            <p:cNvSpPr>
              <a:spLocks noChangeShapeType="1"/>
            </p:cNvSpPr>
            <p:nvPr/>
          </p:nvSpPr>
          <p:spPr bwMode="auto">
            <a:xfrm>
              <a:off x="272" y="1880"/>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3" name="Line 427"/>
            <p:cNvSpPr>
              <a:spLocks noChangeShapeType="1"/>
            </p:cNvSpPr>
            <p:nvPr/>
          </p:nvSpPr>
          <p:spPr bwMode="auto">
            <a:xfrm>
              <a:off x="272" y="2076"/>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4" name="Line 428"/>
            <p:cNvSpPr>
              <a:spLocks noChangeShapeType="1"/>
            </p:cNvSpPr>
            <p:nvPr/>
          </p:nvSpPr>
          <p:spPr bwMode="auto">
            <a:xfrm>
              <a:off x="272" y="2272"/>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5" name="Line 429"/>
            <p:cNvSpPr>
              <a:spLocks noChangeShapeType="1"/>
            </p:cNvSpPr>
            <p:nvPr/>
          </p:nvSpPr>
          <p:spPr bwMode="auto">
            <a:xfrm>
              <a:off x="272" y="2467"/>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6" name="Line 430"/>
            <p:cNvSpPr>
              <a:spLocks noChangeShapeType="1"/>
            </p:cNvSpPr>
            <p:nvPr/>
          </p:nvSpPr>
          <p:spPr bwMode="auto">
            <a:xfrm>
              <a:off x="272" y="2663"/>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7" name="Line 431"/>
            <p:cNvSpPr>
              <a:spLocks noChangeShapeType="1"/>
            </p:cNvSpPr>
            <p:nvPr/>
          </p:nvSpPr>
          <p:spPr bwMode="auto">
            <a:xfrm>
              <a:off x="272" y="2859"/>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8" name="Line 432"/>
            <p:cNvSpPr>
              <a:spLocks noChangeShapeType="1"/>
            </p:cNvSpPr>
            <p:nvPr/>
          </p:nvSpPr>
          <p:spPr bwMode="auto">
            <a:xfrm>
              <a:off x="272" y="3055"/>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69" name="Line 433"/>
            <p:cNvSpPr>
              <a:spLocks noChangeShapeType="1"/>
            </p:cNvSpPr>
            <p:nvPr/>
          </p:nvSpPr>
          <p:spPr bwMode="auto">
            <a:xfrm>
              <a:off x="272" y="3251"/>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70" name="Line 434"/>
            <p:cNvSpPr>
              <a:spLocks noChangeShapeType="1"/>
            </p:cNvSpPr>
            <p:nvPr/>
          </p:nvSpPr>
          <p:spPr bwMode="auto">
            <a:xfrm>
              <a:off x="272" y="3446"/>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71" name="Line 435"/>
            <p:cNvSpPr>
              <a:spLocks noChangeShapeType="1"/>
            </p:cNvSpPr>
            <p:nvPr/>
          </p:nvSpPr>
          <p:spPr bwMode="auto">
            <a:xfrm>
              <a:off x="272" y="3642"/>
              <a:ext cx="4989"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8772" name="Rectangle 436"/>
            <p:cNvSpPr>
              <a:spLocks noChangeArrowheads="1"/>
            </p:cNvSpPr>
            <p:nvPr/>
          </p:nvSpPr>
          <p:spPr bwMode="auto">
            <a:xfrm>
              <a:off x="1753"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8773" name="Rectangle 437"/>
            <p:cNvSpPr>
              <a:spLocks noChangeArrowheads="1"/>
            </p:cNvSpPr>
            <p:nvPr/>
          </p:nvSpPr>
          <p:spPr bwMode="auto">
            <a:xfrm>
              <a:off x="2093" y="1425"/>
              <a:ext cx="356" cy="417"/>
            </a:xfrm>
            <a:prstGeom prst="rect">
              <a:avLst/>
            </a:prstGeom>
            <a:noFill/>
            <a:ln>
              <a:noFill/>
            </a:ln>
            <a:effectLst/>
            <a:extLst>
              <a:ext uri="{909E8E84-426E-40DD-AFC4-6F175D3DCCD1}">
                <a14:hiddenFill xmlns:a14="http://schemas.microsoft.com/office/drawing/2010/main">
                  <a:solidFill>
                    <a:schemeClr val="accent1">
                      <a:alpha val="28999"/>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2" name="灯片编号占位符 1">
            <a:extLst>
              <a:ext uri="{FF2B5EF4-FFF2-40B4-BE49-F238E27FC236}">
                <a16:creationId xmlns:a16="http://schemas.microsoft.com/office/drawing/2014/main" id="{71A6DE56-8E6B-4C82-BB03-118E33729D7E}"/>
              </a:ext>
            </a:extLst>
          </p:cNvPr>
          <p:cNvSpPr>
            <a:spLocks noGrp="1"/>
          </p:cNvSpPr>
          <p:nvPr>
            <p:ph type="sldNum" sz="quarter" idx="12"/>
          </p:nvPr>
        </p:nvSpPr>
        <p:spPr/>
        <p:txBody>
          <a:bodyPr/>
          <a:lstStyle/>
          <a:p>
            <a:fld id="{4FAB73BC-B049-4115-A692-8D63A059BFB8}" type="slidenum">
              <a:rPr lang="en-US" smtClean="0"/>
              <a:t>53</a:t>
            </a:fld>
            <a:endParaRPr lang="en-US" dirty="0"/>
          </a:p>
        </p:txBody>
      </p:sp>
    </p:spTree>
    <p:custDataLst>
      <p:tags r:id="rId2"/>
    </p:custDataLst>
    <p:extLst>
      <p:ext uri="{BB962C8B-B14F-4D97-AF65-F5344CB8AC3E}">
        <p14:creationId xmlns:p14="http://schemas.microsoft.com/office/powerpoint/2010/main" val="15357450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98340"/>
                                        </p:tgtEl>
                                        <p:attrNameLst>
                                          <p:attrName>style.visibility</p:attrName>
                                        </p:attrNameLst>
                                      </p:cBhvr>
                                      <p:to>
                                        <p:strVal val="visible"/>
                                      </p:to>
                                    </p:set>
                                    <p:animEffect transition="in" filter="wipe(up)">
                                      <p:cBhvr>
                                        <p:cTn id="7" dur="500"/>
                                        <p:tgtEl>
                                          <p:spTgt spid="3983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398558"/>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398559"/>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0"/>
                                          </p:stCondLst>
                                        </p:cTn>
                                        <p:tgtEl>
                                          <p:spTgt spid="398560"/>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398561"/>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nodeType="clickEffect">
                                  <p:stCondLst>
                                    <p:cond delay="0"/>
                                  </p:stCondLst>
                                  <p:childTnLst>
                                    <p:set>
                                      <p:cBhvr>
                                        <p:cTn id="27" dur="1" fill="hold">
                                          <p:stCondLst>
                                            <p:cond delay="0"/>
                                          </p:stCondLst>
                                        </p:cTn>
                                        <p:tgtEl>
                                          <p:spTgt spid="398562"/>
                                        </p:tgtEl>
                                        <p:attrNameLst>
                                          <p:attrName>style.visibility</p:attrName>
                                        </p:attrNameLst>
                                      </p:cBhvr>
                                      <p:to>
                                        <p:strVal val="visible"/>
                                      </p:to>
                                    </p:set>
                                    <p:animEffect transition="in" filter="wipe(left)">
                                      <p:cBhvr>
                                        <p:cTn id="28" dur="500"/>
                                        <p:tgtEl>
                                          <p:spTgt spid="3985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0388" name="Object 4"/>
          <p:cNvGraphicFramePr>
            <a:graphicFrameLocks noChangeAspect="1"/>
          </p:cNvGraphicFramePr>
          <p:nvPr/>
        </p:nvGraphicFramePr>
        <p:xfrm>
          <a:off x="1717675" y="4111625"/>
          <a:ext cx="622300" cy="222250"/>
        </p:xfrm>
        <a:graphic>
          <a:graphicData uri="http://schemas.openxmlformats.org/presentationml/2006/ole">
            <mc:AlternateContent xmlns:mc="http://schemas.openxmlformats.org/markup-compatibility/2006">
              <mc:Choice xmlns:v="urn:schemas-microsoft-com:vml" Requires="v">
                <p:oleObj spid="_x0000_s71802" name="图片" r:id="rId4" imgW="390600" imgH="171360" progId="Word.Picture.8">
                  <p:embed/>
                </p:oleObj>
              </mc:Choice>
              <mc:Fallback>
                <p:oleObj name="图片" r:id="rId4" imgW="390600" imgH="171360" progId="Word.Picture.8">
                  <p:embed/>
                  <p:pic>
                    <p:nvPicPr>
                      <p:cNvPr id="400388"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17675" y="4111625"/>
                        <a:ext cx="622300" cy="222250"/>
                      </a:xfrm>
                      <a:prstGeom prst="rect">
                        <a:avLst/>
                      </a:prstGeom>
                      <a:solidFill>
                        <a:schemeClr val="bg1">
                          <a:alpha val="0"/>
                        </a:schemeClr>
                      </a:solidFill>
                    </p:spPr>
                  </p:pic>
                </p:oleObj>
              </mc:Fallback>
            </mc:AlternateContent>
          </a:graphicData>
        </a:graphic>
      </p:graphicFrame>
      <p:graphicFrame>
        <p:nvGraphicFramePr>
          <p:cNvPr id="400389" name="Object 5"/>
          <p:cNvGraphicFramePr>
            <a:graphicFrameLocks noChangeAspect="1"/>
          </p:cNvGraphicFramePr>
          <p:nvPr/>
        </p:nvGraphicFramePr>
        <p:xfrm>
          <a:off x="1619250" y="2238375"/>
          <a:ext cx="3457575" cy="4249738"/>
        </p:xfrm>
        <a:graphic>
          <a:graphicData uri="http://schemas.openxmlformats.org/presentationml/2006/ole">
            <mc:AlternateContent xmlns:mc="http://schemas.openxmlformats.org/markup-compatibility/2006">
              <mc:Choice xmlns:v="urn:schemas-microsoft-com:vml" Requires="v">
                <p:oleObj spid="_x0000_s71803" name="图片" r:id="rId6" imgW="2200320" imgH="3533760" progId="Word.Picture.8">
                  <p:embed/>
                </p:oleObj>
              </mc:Choice>
              <mc:Fallback>
                <p:oleObj name="图片" r:id="rId6" imgW="2200320" imgH="3533760" progId="Word.Picture.8">
                  <p:embed/>
                  <p:pic>
                    <p:nvPicPr>
                      <p:cNvPr id="400389"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19250" y="2238375"/>
                        <a:ext cx="3457575" cy="4249738"/>
                      </a:xfrm>
                      <a:prstGeom prst="rect">
                        <a:avLst/>
                      </a:prstGeom>
                      <a:solidFill>
                        <a:schemeClr val="bg1">
                          <a:alpha val="0"/>
                        </a:schemeClr>
                      </a:solidFill>
                    </p:spPr>
                  </p:pic>
                </p:oleObj>
              </mc:Fallback>
            </mc:AlternateContent>
          </a:graphicData>
        </a:graphic>
      </p:graphicFrame>
      <p:graphicFrame>
        <p:nvGraphicFramePr>
          <p:cNvPr id="400390" name="Object 6"/>
          <p:cNvGraphicFramePr>
            <a:graphicFrameLocks noChangeAspect="1"/>
          </p:cNvGraphicFramePr>
          <p:nvPr/>
        </p:nvGraphicFramePr>
        <p:xfrm>
          <a:off x="1403350" y="1484313"/>
          <a:ext cx="5329238" cy="5146675"/>
        </p:xfrm>
        <a:graphic>
          <a:graphicData uri="http://schemas.openxmlformats.org/presentationml/2006/ole">
            <mc:AlternateContent xmlns:mc="http://schemas.openxmlformats.org/markup-compatibility/2006">
              <mc:Choice xmlns:v="urn:schemas-microsoft-com:vml" Requires="v">
                <p:oleObj spid="_x0000_s71804" name="图片" r:id="rId8" imgW="3533760" imgH="4305240" progId="Word.Picture.8">
                  <p:embed/>
                </p:oleObj>
              </mc:Choice>
              <mc:Fallback>
                <p:oleObj name="图片" r:id="rId8" imgW="3533760" imgH="4305240" progId="Word.Picture.8">
                  <p:embed/>
                  <p:pic>
                    <p:nvPicPr>
                      <p:cNvPr id="400390"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03350" y="1484313"/>
                        <a:ext cx="5329238" cy="5146675"/>
                      </a:xfrm>
                      <a:prstGeom prst="rect">
                        <a:avLst/>
                      </a:prstGeom>
                      <a:solidFill>
                        <a:srgbClr val="FFFFFF">
                          <a:alpha val="0"/>
                        </a:srgbClr>
                      </a:solidFill>
                    </p:spPr>
                  </p:pic>
                </p:oleObj>
              </mc:Fallback>
            </mc:AlternateContent>
          </a:graphicData>
        </a:graphic>
      </p:graphicFrame>
      <p:sp>
        <p:nvSpPr>
          <p:cNvPr id="400417" name="Rectangle 33"/>
          <p:cNvSpPr>
            <a:spLocks noChangeArrowheads="1"/>
          </p:cNvSpPr>
          <p:nvPr/>
        </p:nvSpPr>
        <p:spPr bwMode="auto">
          <a:xfrm>
            <a:off x="827088" y="476250"/>
            <a:ext cx="24812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Verdana" panose="020B0604030504040204" pitchFamily="34" charset="0"/>
                <a:ea typeface="楷体_GB2312" pitchFamily="49" charset="-122"/>
                <a:cs typeface="+mn-cs"/>
              </a:rPr>
              <a:t>译码器的扩展</a:t>
            </a:r>
          </a:p>
        </p:txBody>
      </p:sp>
      <p:sp>
        <p:nvSpPr>
          <p:cNvPr id="400418" name="Rectangle 34"/>
          <p:cNvSpPr>
            <a:spLocks noChangeArrowheads="1"/>
          </p:cNvSpPr>
          <p:nvPr/>
        </p:nvSpPr>
        <p:spPr bwMode="auto">
          <a:xfrm>
            <a:off x="755650" y="10525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Verdana" panose="020B0604030504040204" pitchFamily="34" charset="0"/>
                <a:ea typeface="楷体_GB2312" pitchFamily="49" charset="-122"/>
                <a:cs typeface="+mn-cs"/>
              </a:rPr>
              <a:t>用</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74X139</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74X138</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构成</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5</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-32</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线译码器</a:t>
            </a:r>
          </a:p>
        </p:txBody>
      </p:sp>
      <p:sp>
        <p:nvSpPr>
          <p:cNvPr id="2" name="灯片编号占位符 1">
            <a:extLst>
              <a:ext uri="{FF2B5EF4-FFF2-40B4-BE49-F238E27FC236}">
                <a16:creationId xmlns:a16="http://schemas.microsoft.com/office/drawing/2014/main" id="{88B659E2-6E26-46AF-8238-05EDF42FC0B3}"/>
              </a:ext>
            </a:extLst>
          </p:cNvPr>
          <p:cNvSpPr>
            <a:spLocks noGrp="1"/>
          </p:cNvSpPr>
          <p:nvPr>
            <p:ph type="sldNum" sz="quarter" idx="12"/>
          </p:nvPr>
        </p:nvSpPr>
        <p:spPr/>
        <p:txBody>
          <a:bodyPr/>
          <a:lstStyle/>
          <a:p>
            <a:fld id="{4FAB73BC-B049-4115-A692-8D63A059BFB8}" type="slidenum">
              <a:rPr lang="en-US" smtClean="0"/>
              <a:t>54</a:t>
            </a:fld>
            <a:endParaRPr lang="en-US" dirty="0"/>
          </a:p>
        </p:txBody>
      </p:sp>
    </p:spTree>
    <p:custDataLst>
      <p:tags r:id="rId2"/>
    </p:custDataLst>
    <p:extLst>
      <p:ext uri="{BB962C8B-B14F-4D97-AF65-F5344CB8AC3E}">
        <p14:creationId xmlns:p14="http://schemas.microsoft.com/office/powerpoint/2010/main" val="37699091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0388"/>
                                        </p:tgtEl>
                                        <p:attrNameLst>
                                          <p:attrName>style.visibility</p:attrName>
                                        </p:attrNameLst>
                                      </p:cBhvr>
                                      <p:to>
                                        <p:strVal val="visible"/>
                                      </p:to>
                                    </p:set>
                                    <p:animEffect transition="in" filter="wipe(left)">
                                      <p:cBhvr>
                                        <p:cTn id="7" dur="500"/>
                                        <p:tgtEl>
                                          <p:spTgt spid="4003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0389"/>
                                        </p:tgtEl>
                                        <p:attrNameLst>
                                          <p:attrName>style.visibility</p:attrName>
                                        </p:attrNameLst>
                                      </p:cBhvr>
                                      <p:to>
                                        <p:strVal val="visible"/>
                                      </p:to>
                                    </p:set>
                                    <p:animEffect transition="in" filter="wipe(left)">
                                      <p:cBhvr>
                                        <p:cTn id="12" dur="500"/>
                                        <p:tgtEl>
                                          <p:spTgt spid="400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1412" name="Group 4"/>
          <p:cNvGrpSpPr>
            <a:grpSpLocks/>
          </p:cNvGrpSpPr>
          <p:nvPr/>
        </p:nvGrpSpPr>
        <p:grpSpPr bwMode="auto">
          <a:xfrm>
            <a:off x="466725" y="5229225"/>
            <a:ext cx="7847013" cy="533400"/>
            <a:chOff x="181" y="3430"/>
            <a:chExt cx="4943" cy="336"/>
          </a:xfrm>
        </p:grpSpPr>
        <p:sp>
          <p:nvSpPr>
            <p:cNvPr id="401413" name="Rectangle 5"/>
            <p:cNvSpPr>
              <a:spLocks noChangeArrowheads="1"/>
            </p:cNvSpPr>
            <p:nvPr/>
          </p:nvSpPr>
          <p:spPr bwMode="auto">
            <a:xfrm>
              <a:off x="2018" y="3521"/>
              <a:ext cx="252" cy="120"/>
            </a:xfrm>
            <a:prstGeom prst="rect">
              <a:avLst/>
            </a:prstGeom>
            <a:noFill/>
            <a:ln w="9525">
              <a:solidFill>
                <a:schemeClr val="tx1">
                  <a:alpha val="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500" b="0"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endParaRPr kumimoji="0" lang="en-US" altLang="zh-CN" sz="2500" b="0"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endParaRPr>
            </a:p>
          </p:txBody>
        </p:sp>
        <p:sp>
          <p:nvSpPr>
            <p:cNvPr id="401414" name="Rectangle 6"/>
            <p:cNvSpPr>
              <a:spLocks noChangeArrowheads="1"/>
            </p:cNvSpPr>
            <p:nvPr/>
          </p:nvSpPr>
          <p:spPr bwMode="auto">
            <a:xfrm>
              <a:off x="181" y="3430"/>
              <a:ext cx="4943" cy="306"/>
            </a:xfrm>
            <a:prstGeom prst="rect">
              <a:avLst/>
            </a:prstGeom>
            <a:solidFill>
              <a:srgbClr val="FFFFFF">
                <a:alpha val="0"/>
              </a:srgbClr>
            </a:solidFill>
            <a:ln w="28575">
              <a:solidFill>
                <a:schemeClr val="bg1">
                  <a:alpha val="0"/>
                </a:scheme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线</a:t>
              </a:r>
              <a:r>
                <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8</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线译码器的   </a:t>
              </a:r>
              <a:r>
                <a:rPr kumimoji="0" lang="en-US" altLang="zh-CN" sz="2400" b="1" i="0" u="none" strike="noStrike" kern="1200" cap="none" spc="0" normalizeH="0" baseline="-25000" noProof="0">
                  <a:ln>
                    <a:noFill/>
                  </a:ln>
                  <a:solidFill>
                    <a:srgbClr val="000099"/>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含三变量函数的全部最小项。</a:t>
              </a:r>
            </a:p>
          </p:txBody>
        </p:sp>
        <p:grpSp>
          <p:nvGrpSpPr>
            <p:cNvPr id="401415" name="Group 7"/>
            <p:cNvGrpSpPr>
              <a:grpSpLocks/>
            </p:cNvGrpSpPr>
            <p:nvPr/>
          </p:nvGrpSpPr>
          <p:grpSpPr bwMode="auto">
            <a:xfrm>
              <a:off x="1723" y="3437"/>
              <a:ext cx="296" cy="306"/>
              <a:chOff x="5196" y="288"/>
              <a:chExt cx="296" cy="306"/>
            </a:xfrm>
          </p:grpSpPr>
          <p:sp>
            <p:nvSpPr>
              <p:cNvPr id="401416" name="Rectangle 8"/>
              <p:cNvSpPr>
                <a:spLocks noChangeArrowheads="1"/>
              </p:cNvSpPr>
              <p:nvPr/>
            </p:nvSpPr>
            <p:spPr bwMode="auto">
              <a:xfrm>
                <a:off x="5196" y="288"/>
                <a:ext cx="296" cy="306"/>
              </a:xfrm>
              <a:prstGeom prst="rect">
                <a:avLst/>
              </a:prstGeom>
              <a:noFill/>
              <a:ln w="28575">
                <a:solidFill>
                  <a:schemeClr val="tx1">
                    <a:alpha val="0"/>
                  </a:schemeClr>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黑体" panose="02010609060101010101" pitchFamily="49" charset="-122"/>
                    <a:ea typeface="黑体" panose="02010609060101010101" pitchFamily="49" charset="-122"/>
                    <a:cs typeface="+mn-cs"/>
                  </a:rPr>
                  <a:t>Y</a:t>
                </a:r>
                <a:r>
                  <a:rPr kumimoji="0" lang="en-US" altLang="zh-CN" sz="2400" b="1" i="0" u="none" strike="noStrike" kern="1200" cap="none" spc="0" normalizeH="0" baseline="-25000" noProof="0">
                    <a:ln>
                      <a:noFill/>
                    </a:ln>
                    <a:solidFill>
                      <a:srgbClr val="000099"/>
                    </a:solidFill>
                    <a:effectLst/>
                    <a:uLnTx/>
                    <a:uFillTx/>
                    <a:latin typeface="黑体" panose="02010609060101010101" pitchFamily="49" charset="-122"/>
                    <a:ea typeface="黑体" panose="02010609060101010101" pitchFamily="49" charset="-122"/>
                    <a:cs typeface="+mn-cs"/>
                  </a:rPr>
                  <a:t>0</a:t>
                </a:r>
              </a:p>
            </p:txBody>
          </p:sp>
          <p:sp>
            <p:nvSpPr>
              <p:cNvPr id="401417" name="Line 9"/>
              <p:cNvSpPr>
                <a:spLocks noChangeShapeType="1"/>
              </p:cNvSpPr>
              <p:nvPr/>
            </p:nvSpPr>
            <p:spPr bwMode="auto">
              <a:xfrm>
                <a:off x="5244" y="324"/>
                <a:ext cx="156" cy="0"/>
              </a:xfrm>
              <a:prstGeom prst="line">
                <a:avLst/>
              </a:prstGeom>
              <a:noFill/>
              <a:ln w="38100">
                <a:solidFill>
                  <a:srgbClr val="000066">
                    <a:alpha val="0"/>
                  </a:srgbClr>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1418" name="Group 10"/>
            <p:cNvGrpSpPr>
              <a:grpSpLocks/>
            </p:cNvGrpSpPr>
            <p:nvPr/>
          </p:nvGrpSpPr>
          <p:grpSpPr bwMode="auto">
            <a:xfrm>
              <a:off x="2313" y="3460"/>
              <a:ext cx="296" cy="306"/>
              <a:chOff x="5196" y="288"/>
              <a:chExt cx="296" cy="306"/>
            </a:xfrm>
          </p:grpSpPr>
          <p:sp>
            <p:nvSpPr>
              <p:cNvPr id="401419" name="Rectangle 11"/>
              <p:cNvSpPr>
                <a:spLocks noChangeArrowheads="1"/>
              </p:cNvSpPr>
              <p:nvPr/>
            </p:nvSpPr>
            <p:spPr bwMode="auto">
              <a:xfrm>
                <a:off x="5196" y="288"/>
                <a:ext cx="296" cy="306"/>
              </a:xfrm>
              <a:prstGeom prst="rect">
                <a:avLst/>
              </a:prstGeom>
              <a:noFill/>
              <a:ln w="28575">
                <a:solidFill>
                  <a:schemeClr val="tx1">
                    <a:alpha val="0"/>
                  </a:schemeClr>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黑体" panose="02010609060101010101" pitchFamily="49" charset="-122"/>
                    <a:ea typeface="黑体" panose="02010609060101010101" pitchFamily="49" charset="-122"/>
                    <a:cs typeface="+mn-cs"/>
                  </a:rPr>
                  <a:t>Y</a:t>
                </a:r>
                <a:r>
                  <a:rPr kumimoji="0" lang="en-US" altLang="zh-CN" sz="2400" b="1" i="0" u="none" strike="noStrike" kern="1200" cap="none" spc="0" normalizeH="0" baseline="-25000" noProof="0">
                    <a:ln>
                      <a:noFill/>
                    </a:ln>
                    <a:solidFill>
                      <a:srgbClr val="000099"/>
                    </a:solidFill>
                    <a:effectLst/>
                    <a:uLnTx/>
                    <a:uFillTx/>
                    <a:latin typeface="黑体" panose="02010609060101010101" pitchFamily="49" charset="-122"/>
                    <a:ea typeface="黑体" panose="02010609060101010101" pitchFamily="49" charset="-122"/>
                    <a:cs typeface="+mn-cs"/>
                  </a:rPr>
                  <a:t>7</a:t>
                </a:r>
              </a:p>
            </p:txBody>
          </p:sp>
          <p:sp>
            <p:nvSpPr>
              <p:cNvPr id="401420" name="Line 12"/>
              <p:cNvSpPr>
                <a:spLocks noChangeShapeType="1"/>
              </p:cNvSpPr>
              <p:nvPr/>
            </p:nvSpPr>
            <p:spPr bwMode="auto">
              <a:xfrm>
                <a:off x="5244" y="324"/>
                <a:ext cx="156" cy="0"/>
              </a:xfrm>
              <a:prstGeom prst="line">
                <a:avLst/>
              </a:prstGeom>
              <a:noFill/>
              <a:ln w="38100">
                <a:solidFill>
                  <a:srgbClr val="000066">
                    <a:alpha val="0"/>
                  </a:srgbClr>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sp>
        <p:nvSpPr>
          <p:cNvPr id="401421" name="Rectangle 13"/>
          <p:cNvSpPr>
            <a:spLocks noChangeArrowheads="1"/>
          </p:cNvSpPr>
          <p:nvPr/>
        </p:nvSpPr>
        <p:spPr bwMode="auto">
          <a:xfrm>
            <a:off x="466725" y="5878513"/>
            <a:ext cx="8281988" cy="485775"/>
          </a:xfrm>
          <a:prstGeom prst="rect">
            <a:avLst/>
          </a:prstGeom>
          <a:solidFill>
            <a:srgbClr val="FFFFFF">
              <a:alpha val="0"/>
            </a:srgbClr>
          </a:solidFill>
          <a:ln w="28575">
            <a:solidFill>
              <a:schemeClr val="bg1">
                <a:alpha val="0"/>
              </a:scheme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基于这一点用该器件能够方便地实现三变量逻辑函数。</a:t>
            </a:r>
          </a:p>
        </p:txBody>
      </p:sp>
      <p:sp>
        <p:nvSpPr>
          <p:cNvPr id="401422" name="Rectangle 14"/>
          <p:cNvSpPr>
            <a:spLocks noChangeArrowheads="1"/>
          </p:cNvSpPr>
          <p:nvPr/>
        </p:nvSpPr>
        <p:spPr bwMode="auto">
          <a:xfrm>
            <a:off x="395288" y="1196975"/>
            <a:ext cx="8281987" cy="485775"/>
          </a:xfrm>
          <a:prstGeom prst="rect">
            <a:avLst/>
          </a:prstGeom>
          <a:solidFill>
            <a:srgbClr val="FFFFFF">
              <a:alpha val="0"/>
            </a:srgbClr>
          </a:solidFill>
          <a:ln w="28575">
            <a:solidFill>
              <a:srgbClr val="FFFFFF">
                <a:alpha val="0"/>
              </a:srgb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2</a:t>
            </a: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、用译码器实现逻辑函数。</a:t>
            </a:r>
          </a:p>
        </p:txBody>
      </p:sp>
      <p:graphicFrame>
        <p:nvGraphicFramePr>
          <p:cNvPr id="401423" name="Object 15"/>
          <p:cNvGraphicFramePr>
            <a:graphicFrameLocks noChangeAspect="1"/>
          </p:cNvGraphicFramePr>
          <p:nvPr/>
        </p:nvGraphicFramePr>
        <p:xfrm>
          <a:off x="4714875" y="1917700"/>
          <a:ext cx="1982788" cy="508000"/>
        </p:xfrm>
        <a:graphic>
          <a:graphicData uri="http://schemas.openxmlformats.org/presentationml/2006/ole">
            <mc:AlternateContent xmlns:mc="http://schemas.openxmlformats.org/markup-compatibility/2006">
              <mc:Choice xmlns:v="urn:schemas-microsoft-com:vml" Requires="v">
                <p:oleObj spid="_x0000_s72946" name="公式" r:id="rId4" imgW="952200" imgH="241200" progId="Equation.3">
                  <p:embed/>
                </p:oleObj>
              </mc:Choice>
              <mc:Fallback>
                <p:oleObj name="公式" r:id="rId4" imgW="952200" imgH="241200" progId="Equation.3">
                  <p:embed/>
                  <p:pic>
                    <p:nvPicPr>
                      <p:cNvPr id="401423"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4875" y="1917700"/>
                        <a:ext cx="1982788" cy="50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1424" name="Object 16"/>
          <p:cNvGraphicFramePr>
            <a:graphicFrameLocks noChangeAspect="1"/>
          </p:cNvGraphicFramePr>
          <p:nvPr/>
        </p:nvGraphicFramePr>
        <p:xfrm>
          <a:off x="6875463" y="1917700"/>
          <a:ext cx="687387" cy="481013"/>
        </p:xfrm>
        <a:graphic>
          <a:graphicData uri="http://schemas.openxmlformats.org/presentationml/2006/ole">
            <mc:AlternateContent xmlns:mc="http://schemas.openxmlformats.org/markup-compatibility/2006">
              <mc:Choice xmlns:v="urn:schemas-microsoft-com:vml" Requires="v">
                <p:oleObj spid="_x0000_s72947" name="公式" r:id="rId6" imgW="330120" imgH="228600" progId="Equation.3">
                  <p:embed/>
                </p:oleObj>
              </mc:Choice>
              <mc:Fallback>
                <p:oleObj name="公式" r:id="rId6" imgW="330120" imgH="228600" progId="Equation.3">
                  <p:embed/>
                  <p:pic>
                    <p:nvPicPr>
                      <p:cNvPr id="401424" name="Object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75463" y="1917700"/>
                        <a:ext cx="687387" cy="4810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1425" name="Object 17"/>
          <p:cNvGraphicFramePr>
            <a:graphicFrameLocks noChangeAspect="1"/>
          </p:cNvGraphicFramePr>
          <p:nvPr/>
        </p:nvGraphicFramePr>
        <p:xfrm>
          <a:off x="609600" y="1989138"/>
          <a:ext cx="3168650" cy="2903537"/>
        </p:xfrm>
        <a:graphic>
          <a:graphicData uri="http://schemas.openxmlformats.org/presentationml/2006/ole">
            <mc:AlternateContent xmlns:mc="http://schemas.openxmlformats.org/markup-compatibility/2006">
              <mc:Choice xmlns:v="urn:schemas-microsoft-com:vml" Requires="v">
                <p:oleObj spid="_x0000_s72948" name="图片" r:id="rId8" imgW="1666800" imgH="1276200" progId="Word.Picture.8">
                  <p:embed/>
                </p:oleObj>
              </mc:Choice>
              <mc:Fallback>
                <p:oleObj name="图片" r:id="rId8" imgW="1666800" imgH="1276200" progId="Word.Picture.8">
                  <p:embed/>
                  <p:pic>
                    <p:nvPicPr>
                      <p:cNvPr id="401425" name="Object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9600" y="1989138"/>
                        <a:ext cx="3168650" cy="29035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01426" name="Group 18"/>
          <p:cNvGrpSpPr>
            <a:grpSpLocks/>
          </p:cNvGrpSpPr>
          <p:nvPr/>
        </p:nvGrpSpPr>
        <p:grpSpPr bwMode="auto">
          <a:xfrm>
            <a:off x="4714875" y="2565400"/>
            <a:ext cx="2260600" cy="2498725"/>
            <a:chOff x="2554" y="1525"/>
            <a:chExt cx="1424" cy="1574"/>
          </a:xfrm>
        </p:grpSpPr>
        <p:graphicFrame>
          <p:nvGraphicFramePr>
            <p:cNvPr id="401427" name="Object 19"/>
            <p:cNvGraphicFramePr>
              <a:graphicFrameLocks noChangeAspect="1"/>
            </p:cNvGraphicFramePr>
            <p:nvPr/>
          </p:nvGraphicFramePr>
          <p:xfrm>
            <a:off x="2562" y="1525"/>
            <a:ext cx="1265" cy="337"/>
          </p:xfrm>
          <a:graphic>
            <a:graphicData uri="http://schemas.openxmlformats.org/presentationml/2006/ole">
              <mc:AlternateContent xmlns:mc="http://schemas.openxmlformats.org/markup-compatibility/2006">
                <mc:Choice xmlns:v="urn:schemas-microsoft-com:vml" Requires="v">
                  <p:oleObj spid="_x0000_s72949" name="公式" r:id="rId10" imgW="965160" imgH="253800" progId="Equation.3">
                    <p:embed/>
                  </p:oleObj>
                </mc:Choice>
                <mc:Fallback>
                  <p:oleObj name="公式" r:id="rId10" imgW="965160" imgH="253800" progId="Equation.3">
                    <p:embed/>
                    <p:pic>
                      <p:nvPicPr>
                        <p:cNvPr id="401427" name="Object 1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62" y="1525"/>
                          <a:ext cx="1265" cy="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1428" name="Object 20"/>
            <p:cNvGraphicFramePr>
              <a:graphicFrameLocks noChangeAspect="1"/>
            </p:cNvGraphicFramePr>
            <p:nvPr/>
          </p:nvGraphicFramePr>
          <p:xfrm>
            <a:off x="2562" y="2795"/>
            <a:ext cx="1416" cy="304"/>
          </p:xfrm>
          <a:graphic>
            <a:graphicData uri="http://schemas.openxmlformats.org/presentationml/2006/ole">
              <mc:AlternateContent xmlns:mc="http://schemas.openxmlformats.org/markup-compatibility/2006">
                <mc:Choice xmlns:v="urn:schemas-microsoft-com:vml" Requires="v">
                  <p:oleObj spid="_x0000_s72950" name="公式" r:id="rId12" imgW="1079280" imgH="228600" progId="Equation.3">
                    <p:embed/>
                  </p:oleObj>
                </mc:Choice>
                <mc:Fallback>
                  <p:oleObj name="公式" r:id="rId12" imgW="1079280" imgH="228600" progId="Equation.3">
                    <p:embed/>
                    <p:pic>
                      <p:nvPicPr>
                        <p:cNvPr id="401428" name="Object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62" y="2795"/>
                          <a:ext cx="1416" cy="30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1429" name="Object 21"/>
            <p:cNvGraphicFramePr>
              <a:graphicFrameLocks noChangeAspect="1"/>
            </p:cNvGraphicFramePr>
            <p:nvPr/>
          </p:nvGraphicFramePr>
          <p:xfrm>
            <a:off x="2554" y="1888"/>
            <a:ext cx="1281" cy="337"/>
          </p:xfrm>
          <a:graphic>
            <a:graphicData uri="http://schemas.openxmlformats.org/presentationml/2006/ole">
              <mc:AlternateContent xmlns:mc="http://schemas.openxmlformats.org/markup-compatibility/2006">
                <mc:Choice xmlns:v="urn:schemas-microsoft-com:vml" Requires="v">
                  <p:oleObj spid="_x0000_s72951" name="公式" r:id="rId14" imgW="977760" imgH="253800" progId="Equation.3">
                    <p:embed/>
                  </p:oleObj>
                </mc:Choice>
                <mc:Fallback>
                  <p:oleObj name="公式" r:id="rId14" imgW="977760" imgH="253800" progId="Equation.3">
                    <p:embed/>
                    <p:pic>
                      <p:nvPicPr>
                        <p:cNvPr id="401429" name="Object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554" y="1888"/>
                          <a:ext cx="1281" cy="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1430" name="Rectangle 22"/>
            <p:cNvSpPr>
              <a:spLocks noChangeArrowheads="1"/>
            </p:cNvSpPr>
            <p:nvPr/>
          </p:nvSpPr>
          <p:spPr bwMode="auto">
            <a:xfrm>
              <a:off x="3243" y="2069"/>
              <a:ext cx="169"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a:t>
              </a:r>
            </a:p>
          </p:txBody>
        </p:sp>
      </p:grpSp>
      <p:sp>
        <p:nvSpPr>
          <p:cNvPr id="401431" name="Rectangle 23"/>
          <p:cNvSpPr>
            <a:spLocks noChangeArrowheads="1"/>
          </p:cNvSpPr>
          <p:nvPr/>
        </p:nvSpPr>
        <p:spPr bwMode="auto">
          <a:xfrm>
            <a:off x="4211638" y="1146175"/>
            <a:ext cx="37449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当</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E</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3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 </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E</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2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E</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1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0</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时</a:t>
            </a:r>
          </a:p>
        </p:txBody>
      </p:sp>
      <p:sp>
        <p:nvSpPr>
          <p:cNvPr id="2" name="灯片编号占位符 1">
            <a:extLst>
              <a:ext uri="{FF2B5EF4-FFF2-40B4-BE49-F238E27FC236}">
                <a16:creationId xmlns:a16="http://schemas.microsoft.com/office/drawing/2014/main" id="{15146BC3-893E-4142-87F8-5856A4C4EDBD}"/>
              </a:ext>
            </a:extLst>
          </p:cNvPr>
          <p:cNvSpPr>
            <a:spLocks noGrp="1"/>
          </p:cNvSpPr>
          <p:nvPr>
            <p:ph type="sldNum" sz="quarter" idx="12"/>
          </p:nvPr>
        </p:nvSpPr>
        <p:spPr/>
        <p:txBody>
          <a:bodyPr/>
          <a:lstStyle/>
          <a:p>
            <a:fld id="{4FAB73BC-B049-4115-A692-8D63A059BFB8}" type="slidenum">
              <a:rPr lang="en-US" smtClean="0"/>
              <a:t>55</a:t>
            </a:fld>
            <a:endParaRPr lang="en-US" dirty="0"/>
          </a:p>
        </p:txBody>
      </p:sp>
    </p:spTree>
    <p:custDataLst>
      <p:tags r:id="rId2"/>
    </p:custDataLst>
    <p:extLst>
      <p:ext uri="{BB962C8B-B14F-4D97-AF65-F5344CB8AC3E}">
        <p14:creationId xmlns:p14="http://schemas.microsoft.com/office/powerpoint/2010/main" val="24952609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01422"/>
                                        </p:tgtEl>
                                        <p:attrNameLst>
                                          <p:attrName>style.visibility</p:attrName>
                                        </p:attrNameLst>
                                      </p:cBhvr>
                                      <p:to>
                                        <p:strVal val="visible"/>
                                      </p:to>
                                    </p:set>
                                    <p:animEffect transition="in" filter="wipe(left)">
                                      <p:cBhvr>
                                        <p:cTn id="7" dur="500"/>
                                        <p:tgtEl>
                                          <p:spTgt spid="4014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01431"/>
                                        </p:tgtEl>
                                        <p:attrNameLst>
                                          <p:attrName>style.visibility</p:attrName>
                                        </p:attrNameLst>
                                      </p:cBhvr>
                                      <p:to>
                                        <p:strVal val="visible"/>
                                      </p:to>
                                    </p:set>
                                    <p:animEffect transition="in" filter="strips(downRight)">
                                      <p:cBhvr>
                                        <p:cTn id="12" dur="500"/>
                                        <p:tgtEl>
                                          <p:spTgt spid="4014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0142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401424"/>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1" fill="hold" nodeType="clickEffect">
                                  <p:stCondLst>
                                    <p:cond delay="0"/>
                                  </p:stCondLst>
                                  <p:childTnLst>
                                    <p:set>
                                      <p:cBhvr>
                                        <p:cTn id="24" dur="1" fill="hold">
                                          <p:stCondLst>
                                            <p:cond delay="0"/>
                                          </p:stCondLst>
                                        </p:cTn>
                                        <p:tgtEl>
                                          <p:spTgt spid="401426"/>
                                        </p:tgtEl>
                                        <p:attrNameLst>
                                          <p:attrName>style.visibility</p:attrName>
                                        </p:attrNameLst>
                                      </p:cBhvr>
                                      <p:to>
                                        <p:strVal val="visible"/>
                                      </p:to>
                                    </p:set>
                                    <p:animEffect transition="in" filter="wipe(up)">
                                      <p:cBhvr>
                                        <p:cTn id="25" dur="500"/>
                                        <p:tgtEl>
                                          <p:spTgt spid="401426"/>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401412"/>
                                        </p:tgtEl>
                                        <p:attrNameLst>
                                          <p:attrName>style.visibility</p:attrName>
                                        </p:attrNameLst>
                                      </p:cBhvr>
                                      <p:to>
                                        <p:strVal val="visible"/>
                                      </p:to>
                                    </p:set>
                                    <p:animEffect transition="in" filter="wipe(left)">
                                      <p:cBhvr>
                                        <p:cTn id="30" dur="500"/>
                                        <p:tgtEl>
                                          <p:spTgt spid="40141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401421"/>
                                        </p:tgtEl>
                                        <p:attrNameLst>
                                          <p:attrName>style.visibility</p:attrName>
                                        </p:attrNameLst>
                                      </p:cBhvr>
                                      <p:to>
                                        <p:strVal val="visible"/>
                                      </p:to>
                                    </p:set>
                                    <p:animEffect transition="in" filter="wipe(left)">
                                      <p:cBhvr>
                                        <p:cTn id="35" dur="500"/>
                                        <p:tgtEl>
                                          <p:spTgt spid="401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21" grpId="0" animBg="1"/>
      <p:bldP spid="401422" grpId="0" animBg="1"/>
      <p:bldP spid="401431"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6" name="Rectangle 4"/>
          <p:cNvSpPr>
            <a:spLocks noChangeArrowheads="1"/>
          </p:cNvSpPr>
          <p:nvPr/>
        </p:nvSpPr>
        <p:spPr bwMode="auto">
          <a:xfrm>
            <a:off x="0" y="25019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2437" name="Object 5"/>
          <p:cNvGraphicFramePr>
            <a:graphicFrameLocks noChangeAspect="1"/>
          </p:cNvGraphicFramePr>
          <p:nvPr/>
        </p:nvGraphicFramePr>
        <p:xfrm>
          <a:off x="4716463" y="2640013"/>
          <a:ext cx="3181350" cy="514350"/>
        </p:xfrm>
        <a:graphic>
          <a:graphicData uri="http://schemas.openxmlformats.org/presentationml/2006/ole">
            <mc:AlternateContent xmlns:mc="http://schemas.openxmlformats.org/markup-compatibility/2006">
              <mc:Choice xmlns:v="urn:schemas-microsoft-com:vml" Requires="v">
                <p:oleObj spid="_x0000_s74050" name="公式" r:id="rId4" imgW="1193760" imgH="190440" progId="Equation.3">
                  <p:embed/>
                </p:oleObj>
              </mc:Choice>
              <mc:Fallback>
                <p:oleObj name="公式" r:id="rId4" imgW="1193760" imgH="190440" progId="Equation.3">
                  <p:embed/>
                  <p:pic>
                    <p:nvPicPr>
                      <p:cNvPr id="402437"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16463" y="2640013"/>
                        <a:ext cx="3181350" cy="514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2438" name="Object 6"/>
          <p:cNvGraphicFramePr>
            <a:graphicFrameLocks noChangeAspect="1"/>
          </p:cNvGraphicFramePr>
          <p:nvPr/>
        </p:nvGraphicFramePr>
        <p:xfrm>
          <a:off x="1187450" y="2276475"/>
          <a:ext cx="1512888" cy="2705100"/>
        </p:xfrm>
        <a:graphic>
          <a:graphicData uri="http://schemas.openxmlformats.org/presentationml/2006/ole">
            <mc:AlternateContent xmlns:mc="http://schemas.openxmlformats.org/markup-compatibility/2006">
              <mc:Choice xmlns:v="urn:schemas-microsoft-com:vml" Requires="v">
                <p:oleObj spid="_x0000_s74051" name="图片" r:id="rId6" imgW="838080" imgH="1190520" progId="Word.Picture.8">
                  <p:embed/>
                </p:oleObj>
              </mc:Choice>
              <mc:Fallback>
                <p:oleObj name="图片" r:id="rId6" imgW="838080" imgH="1190520" progId="Word.Picture.8">
                  <p:embed/>
                  <p:pic>
                    <p:nvPicPr>
                      <p:cNvPr id="402438" name="Object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87450" y="2276475"/>
                        <a:ext cx="1512888" cy="27051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2439" name="Object 7"/>
          <p:cNvGraphicFramePr>
            <a:graphicFrameLocks noChangeAspect="1"/>
          </p:cNvGraphicFramePr>
          <p:nvPr/>
        </p:nvGraphicFramePr>
        <p:xfrm>
          <a:off x="4787900" y="3216275"/>
          <a:ext cx="2667000" cy="635000"/>
        </p:xfrm>
        <a:graphic>
          <a:graphicData uri="http://schemas.openxmlformats.org/presentationml/2006/ole">
            <mc:AlternateContent xmlns:mc="http://schemas.openxmlformats.org/markup-compatibility/2006">
              <mc:Choice xmlns:v="urn:schemas-microsoft-com:vml" Requires="v">
                <p:oleObj spid="_x0000_s74052" name="公式" r:id="rId8" imgW="1054080" imgH="253800" progId="Equation.3">
                  <p:embed/>
                </p:oleObj>
              </mc:Choice>
              <mc:Fallback>
                <p:oleObj name="公式" r:id="rId8" imgW="1054080" imgH="253800" progId="Equation.3">
                  <p:embed/>
                  <p:pic>
                    <p:nvPicPr>
                      <p:cNvPr id="402439"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87900" y="3216275"/>
                        <a:ext cx="2667000" cy="635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02440" name="Group 8"/>
          <p:cNvGrpSpPr>
            <a:grpSpLocks/>
          </p:cNvGrpSpPr>
          <p:nvPr/>
        </p:nvGrpSpPr>
        <p:grpSpPr bwMode="auto">
          <a:xfrm>
            <a:off x="395288" y="476250"/>
            <a:ext cx="5761037" cy="528638"/>
            <a:chOff x="249" y="527"/>
            <a:chExt cx="3629" cy="333"/>
          </a:xfrm>
        </p:grpSpPr>
        <p:graphicFrame>
          <p:nvGraphicFramePr>
            <p:cNvPr id="402441" name="Object 9"/>
            <p:cNvGraphicFramePr>
              <a:graphicFrameLocks noChangeAspect="1"/>
            </p:cNvGraphicFramePr>
            <p:nvPr/>
          </p:nvGraphicFramePr>
          <p:xfrm>
            <a:off x="2517" y="527"/>
            <a:ext cx="1361" cy="331"/>
          </p:xfrm>
          <a:graphic>
            <a:graphicData uri="http://schemas.openxmlformats.org/presentationml/2006/ole">
              <mc:AlternateContent xmlns:mc="http://schemas.openxmlformats.org/markup-compatibility/2006">
                <mc:Choice xmlns:v="urn:schemas-microsoft-com:vml" Requires="v">
                  <p:oleObj spid="_x0000_s74053" name="公式" r:id="rId10" imgW="787320" imgH="190440" progId="Equation.3">
                    <p:embed/>
                  </p:oleObj>
                </mc:Choice>
                <mc:Fallback>
                  <p:oleObj name="公式" r:id="rId10" imgW="787320" imgH="190440" progId="Equation.3">
                    <p:embed/>
                    <p:pic>
                      <p:nvPicPr>
                        <p:cNvPr id="402441"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7" y="527"/>
                          <a:ext cx="1361" cy="33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2442" name="Rectangle 10"/>
            <p:cNvSpPr>
              <a:spLocks noChangeArrowheads="1"/>
            </p:cNvSpPr>
            <p:nvPr/>
          </p:nvSpPr>
          <p:spPr bwMode="auto">
            <a:xfrm>
              <a:off x="249" y="572"/>
              <a:ext cx="290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用一片</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74HC138</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实现函数</a:t>
              </a:r>
            </a:p>
          </p:txBody>
        </p:sp>
      </p:grpSp>
      <p:sp>
        <p:nvSpPr>
          <p:cNvPr id="402443" name="Rectangle 11"/>
          <p:cNvSpPr>
            <a:spLocks noChangeArrowheads="1"/>
          </p:cNvSpPr>
          <p:nvPr/>
        </p:nvSpPr>
        <p:spPr bwMode="auto">
          <a:xfrm>
            <a:off x="0" y="1412875"/>
            <a:ext cx="5662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首先将函数式变换为最小项之和的形式</a:t>
            </a:r>
            <a:endPar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Times New Roman" panose="02020603050405020304" pitchFamily="18" charset="0"/>
            </a:endParaRPr>
          </a:p>
        </p:txBody>
      </p:sp>
      <p:sp>
        <p:nvSpPr>
          <p:cNvPr id="402444" name="Rectangle 12"/>
          <p:cNvSpPr>
            <a:spLocks noChangeArrowheads="1"/>
          </p:cNvSpPr>
          <p:nvPr/>
        </p:nvSpPr>
        <p:spPr bwMode="auto">
          <a:xfrm>
            <a:off x="0" y="24923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2445" name="Rectangle 13"/>
          <p:cNvSpPr>
            <a:spLocks noChangeArrowheads="1"/>
          </p:cNvSpPr>
          <p:nvPr/>
        </p:nvSpPr>
        <p:spPr bwMode="auto">
          <a:xfrm>
            <a:off x="0" y="2132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2446" name="Rectangle 14"/>
          <p:cNvSpPr>
            <a:spLocks noChangeArrowheads="1"/>
          </p:cNvSpPr>
          <p:nvPr/>
        </p:nvSpPr>
        <p:spPr bwMode="auto">
          <a:xfrm>
            <a:off x="900113" y="5300663"/>
            <a:ext cx="76676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在译码器的输出端加一个与非门，即可实现给定的组合</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逻辑函数</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Times New Roman" panose="02020603050405020304" pitchFamily="18" charset="0"/>
            </a:endParaRPr>
          </a:p>
        </p:txBody>
      </p:sp>
      <p:graphicFrame>
        <p:nvGraphicFramePr>
          <p:cNvPr id="402447" name="Object 15"/>
          <p:cNvGraphicFramePr>
            <a:graphicFrameLocks noChangeAspect="1"/>
          </p:cNvGraphicFramePr>
          <p:nvPr/>
        </p:nvGraphicFramePr>
        <p:xfrm>
          <a:off x="-107950" y="2347913"/>
          <a:ext cx="1417638" cy="2466975"/>
        </p:xfrm>
        <a:graphic>
          <a:graphicData uri="http://schemas.openxmlformats.org/presentationml/2006/ole">
            <mc:AlternateContent xmlns:mc="http://schemas.openxmlformats.org/markup-compatibility/2006">
              <mc:Choice xmlns:v="urn:schemas-microsoft-com:vml" Requires="v">
                <p:oleObj spid="_x0000_s74054" name="图片" r:id="rId12" imgW="600120" imgH="1047600" progId="Word.Picture.8">
                  <p:embed/>
                </p:oleObj>
              </mc:Choice>
              <mc:Fallback>
                <p:oleObj name="图片" r:id="rId12" imgW="600120" imgH="1047600" progId="Word.Picture.8">
                  <p:embed/>
                  <p:pic>
                    <p:nvPicPr>
                      <p:cNvPr id="402447" name="Object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7950" y="2347913"/>
                        <a:ext cx="1417638" cy="24669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2448" name="Object 16"/>
          <p:cNvGraphicFramePr>
            <a:graphicFrameLocks noChangeAspect="1"/>
          </p:cNvGraphicFramePr>
          <p:nvPr/>
        </p:nvGraphicFramePr>
        <p:xfrm>
          <a:off x="2555875" y="2528888"/>
          <a:ext cx="2160588" cy="2124075"/>
        </p:xfrm>
        <a:graphic>
          <a:graphicData uri="http://schemas.openxmlformats.org/presentationml/2006/ole">
            <mc:AlternateContent xmlns:mc="http://schemas.openxmlformats.org/markup-compatibility/2006">
              <mc:Choice xmlns:v="urn:schemas-microsoft-com:vml" Requires="v">
                <p:oleObj spid="_x0000_s74055" name="图片" r:id="rId14" imgW="1095480" imgH="933480" progId="Word.Picture.8">
                  <p:embed/>
                </p:oleObj>
              </mc:Choice>
              <mc:Fallback>
                <p:oleObj name="图片" r:id="rId14" imgW="1095480" imgH="933480" progId="Word.Picture.8">
                  <p:embed/>
                  <p:pic>
                    <p:nvPicPr>
                      <p:cNvPr id="402448" name="Object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555875" y="2528888"/>
                        <a:ext cx="2160588" cy="2124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2449" name="Object 17"/>
          <p:cNvGraphicFramePr>
            <a:graphicFrameLocks noChangeAspect="1"/>
          </p:cNvGraphicFramePr>
          <p:nvPr/>
        </p:nvGraphicFramePr>
        <p:xfrm>
          <a:off x="4716463" y="4081463"/>
          <a:ext cx="2570162" cy="571500"/>
        </p:xfrm>
        <a:graphic>
          <a:graphicData uri="http://schemas.openxmlformats.org/presentationml/2006/ole">
            <mc:AlternateContent xmlns:mc="http://schemas.openxmlformats.org/markup-compatibility/2006">
              <mc:Choice xmlns:v="urn:schemas-microsoft-com:vml" Requires="v">
                <p:oleObj spid="_x0000_s74056" name="公式" r:id="rId16" imgW="1015920" imgH="228600" progId="Equation.3">
                  <p:embed/>
                </p:oleObj>
              </mc:Choice>
              <mc:Fallback>
                <p:oleObj name="公式" r:id="rId16" imgW="1015920" imgH="228600" progId="Equation.3">
                  <p:embed/>
                  <p:pic>
                    <p:nvPicPr>
                      <p:cNvPr id="402449" name="Object 1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716463" y="4081463"/>
                        <a:ext cx="2570162" cy="571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2450" name="Object 18"/>
          <p:cNvGraphicFramePr>
            <a:graphicFrameLocks noChangeAspect="1"/>
          </p:cNvGraphicFramePr>
          <p:nvPr/>
        </p:nvGraphicFramePr>
        <p:xfrm>
          <a:off x="4371975" y="1992313"/>
          <a:ext cx="4772025" cy="514350"/>
        </p:xfrm>
        <a:graphic>
          <a:graphicData uri="http://schemas.openxmlformats.org/presentationml/2006/ole">
            <mc:AlternateContent xmlns:mc="http://schemas.openxmlformats.org/markup-compatibility/2006">
              <mc:Choice xmlns:v="urn:schemas-microsoft-com:vml" Requires="v">
                <p:oleObj spid="_x0000_s74057" name="公式" r:id="rId18" imgW="1790640" imgH="190440" progId="Equation.3">
                  <p:embed/>
                </p:oleObj>
              </mc:Choice>
              <mc:Fallback>
                <p:oleObj name="公式" r:id="rId18" imgW="1790640" imgH="190440" progId="Equation.3">
                  <p:embed/>
                  <p:pic>
                    <p:nvPicPr>
                      <p:cNvPr id="402450" name="Object 1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371975" y="1992313"/>
                        <a:ext cx="4772025" cy="5143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F30F2EEB-39EF-4076-98EF-3E3997042A6D}"/>
              </a:ext>
            </a:extLst>
          </p:cNvPr>
          <p:cNvSpPr>
            <a:spLocks noGrp="1"/>
          </p:cNvSpPr>
          <p:nvPr>
            <p:ph type="sldNum" sz="quarter" idx="12"/>
          </p:nvPr>
        </p:nvSpPr>
        <p:spPr/>
        <p:txBody>
          <a:bodyPr/>
          <a:lstStyle/>
          <a:p>
            <a:fld id="{4FAB73BC-B049-4115-A692-8D63A059BFB8}" type="slidenum">
              <a:rPr lang="en-US" smtClean="0"/>
              <a:t>56</a:t>
            </a:fld>
            <a:endParaRPr lang="en-US" dirty="0"/>
          </a:p>
        </p:txBody>
      </p:sp>
    </p:spTree>
    <p:custDataLst>
      <p:tags r:id="rId2"/>
    </p:custDataLst>
    <p:extLst>
      <p:ext uri="{BB962C8B-B14F-4D97-AF65-F5344CB8AC3E}">
        <p14:creationId xmlns:p14="http://schemas.microsoft.com/office/powerpoint/2010/main" val="20982726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02440"/>
                                        </p:tgtEl>
                                        <p:attrNameLst>
                                          <p:attrName>style.visibility</p:attrName>
                                        </p:attrNameLst>
                                      </p:cBhvr>
                                      <p:to>
                                        <p:strVal val="visible"/>
                                      </p:to>
                                    </p:set>
                                    <p:animEffect transition="in" filter="strips(downRight)">
                                      <p:cBhvr>
                                        <p:cTn id="7" dur="500"/>
                                        <p:tgtEl>
                                          <p:spTgt spid="4024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02443"/>
                                        </p:tgtEl>
                                        <p:attrNameLst>
                                          <p:attrName>style.visibility</p:attrName>
                                        </p:attrNameLst>
                                      </p:cBhvr>
                                      <p:to>
                                        <p:strVal val="visible"/>
                                      </p:to>
                                    </p:set>
                                    <p:animEffect transition="in" filter="strips(downRight)">
                                      <p:cBhvr>
                                        <p:cTn id="12" dur="500"/>
                                        <p:tgtEl>
                                          <p:spTgt spid="40244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02450"/>
                                        </p:tgtEl>
                                        <p:attrNameLst>
                                          <p:attrName>style.visibility</p:attrName>
                                        </p:attrNameLst>
                                      </p:cBhvr>
                                      <p:to>
                                        <p:strVal val="visible"/>
                                      </p:to>
                                    </p:set>
                                    <p:animEffect transition="in" filter="strips(downRight)">
                                      <p:cBhvr>
                                        <p:cTn id="17" dur="500"/>
                                        <p:tgtEl>
                                          <p:spTgt spid="40245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02438"/>
                                        </p:tgtEl>
                                        <p:attrNameLst>
                                          <p:attrName>style.visibility</p:attrName>
                                        </p:attrNameLst>
                                      </p:cBhvr>
                                      <p:to>
                                        <p:strVal val="visible"/>
                                      </p:to>
                                    </p:set>
                                    <p:animEffect transition="in" filter="box(in)">
                                      <p:cBhvr>
                                        <p:cTn id="22" dur="500"/>
                                        <p:tgtEl>
                                          <p:spTgt spid="40243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02447"/>
                                        </p:tgtEl>
                                        <p:attrNameLst>
                                          <p:attrName>style.visibility</p:attrName>
                                        </p:attrNameLst>
                                      </p:cBhvr>
                                      <p:to>
                                        <p:strVal val="visible"/>
                                      </p:to>
                                    </p:set>
                                    <p:animEffect transition="in" filter="wipe(left)">
                                      <p:cBhvr>
                                        <p:cTn id="27" dur="500"/>
                                        <p:tgtEl>
                                          <p:spTgt spid="40244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02437"/>
                                        </p:tgtEl>
                                        <p:attrNameLst>
                                          <p:attrName>style.visibility</p:attrName>
                                        </p:attrNameLst>
                                      </p:cBhvr>
                                      <p:to>
                                        <p:strVal val="visible"/>
                                      </p:to>
                                    </p:set>
                                    <p:animEffect transition="in" filter="strips(downRight)">
                                      <p:cBhvr>
                                        <p:cTn id="32" dur="500"/>
                                        <p:tgtEl>
                                          <p:spTgt spid="40243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402439"/>
                                        </p:tgtEl>
                                        <p:attrNameLst>
                                          <p:attrName>style.visibility</p:attrName>
                                        </p:attrNameLst>
                                      </p:cBhvr>
                                      <p:to>
                                        <p:strVal val="visible"/>
                                      </p:to>
                                    </p:set>
                                    <p:animEffect transition="in" filter="strips(downRight)">
                                      <p:cBhvr>
                                        <p:cTn id="37" dur="500"/>
                                        <p:tgtEl>
                                          <p:spTgt spid="402439"/>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402449"/>
                                        </p:tgtEl>
                                        <p:attrNameLst>
                                          <p:attrName>style.visibility</p:attrName>
                                        </p:attrNameLst>
                                      </p:cBhvr>
                                      <p:to>
                                        <p:strVal val="visible"/>
                                      </p:to>
                                    </p:set>
                                    <p:animEffect transition="in" filter="wipe(left)">
                                      <p:cBhvr>
                                        <p:cTn id="42" dur="500"/>
                                        <p:tgtEl>
                                          <p:spTgt spid="40244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402448"/>
                                        </p:tgtEl>
                                        <p:attrNameLst>
                                          <p:attrName>style.visibility</p:attrName>
                                        </p:attrNameLst>
                                      </p:cBhvr>
                                      <p:to>
                                        <p:strVal val="visible"/>
                                      </p:to>
                                    </p:set>
                                    <p:animEffect transition="in" filter="wipe(left)">
                                      <p:cBhvr>
                                        <p:cTn id="47" dur="500"/>
                                        <p:tgtEl>
                                          <p:spTgt spid="40244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402446"/>
                                        </p:tgtEl>
                                        <p:attrNameLst>
                                          <p:attrName>style.visibility</p:attrName>
                                        </p:attrNameLst>
                                      </p:cBhvr>
                                      <p:to>
                                        <p:strVal val="visible"/>
                                      </p:to>
                                    </p:set>
                                    <p:animEffect transition="in" filter="wipe(up)">
                                      <p:cBhvr>
                                        <p:cTn id="52" dur="500"/>
                                        <p:tgtEl>
                                          <p:spTgt spid="4024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443" grpId="0"/>
      <p:bldP spid="40244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80" name="Rectangle 4"/>
          <p:cNvSpPr>
            <a:spLocks noChangeArrowheads="1"/>
          </p:cNvSpPr>
          <p:nvPr/>
        </p:nvSpPr>
        <p:spPr bwMode="auto">
          <a:xfrm>
            <a:off x="250825" y="1412875"/>
            <a:ext cx="8893175" cy="496887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1" name="Rectangle 5"/>
          <p:cNvSpPr>
            <a:spLocks noChangeArrowheads="1"/>
          </p:cNvSpPr>
          <p:nvPr/>
        </p:nvSpPr>
        <p:spPr bwMode="auto">
          <a:xfrm>
            <a:off x="4056063" y="2870200"/>
            <a:ext cx="377825"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2" name="Rectangle 6"/>
          <p:cNvSpPr>
            <a:spLocks noChangeArrowheads="1"/>
          </p:cNvSpPr>
          <p:nvPr/>
        </p:nvSpPr>
        <p:spPr bwMode="auto">
          <a:xfrm>
            <a:off x="4597400" y="3265488"/>
            <a:ext cx="377825" cy="36036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3" name="Rectangle 7"/>
          <p:cNvSpPr>
            <a:spLocks noChangeArrowheads="1"/>
          </p:cNvSpPr>
          <p:nvPr/>
        </p:nvSpPr>
        <p:spPr bwMode="auto">
          <a:xfrm>
            <a:off x="5208588" y="3662363"/>
            <a:ext cx="377825" cy="36036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4" name="Rectangle 8"/>
          <p:cNvSpPr>
            <a:spLocks noChangeArrowheads="1"/>
          </p:cNvSpPr>
          <p:nvPr/>
        </p:nvSpPr>
        <p:spPr bwMode="auto">
          <a:xfrm>
            <a:off x="5784850" y="4057650"/>
            <a:ext cx="377825"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5" name="Rectangle 9"/>
          <p:cNvSpPr>
            <a:spLocks noChangeArrowheads="1"/>
          </p:cNvSpPr>
          <p:nvPr/>
        </p:nvSpPr>
        <p:spPr bwMode="auto">
          <a:xfrm>
            <a:off x="6324600" y="4454525"/>
            <a:ext cx="377825"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6" name="Rectangle 10"/>
          <p:cNvSpPr>
            <a:spLocks noChangeArrowheads="1"/>
          </p:cNvSpPr>
          <p:nvPr/>
        </p:nvSpPr>
        <p:spPr bwMode="auto">
          <a:xfrm>
            <a:off x="6858000" y="4851400"/>
            <a:ext cx="334963"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7" name="Rectangle 11"/>
          <p:cNvSpPr>
            <a:spLocks noChangeArrowheads="1"/>
          </p:cNvSpPr>
          <p:nvPr/>
        </p:nvSpPr>
        <p:spPr bwMode="auto">
          <a:xfrm>
            <a:off x="7358063" y="5253038"/>
            <a:ext cx="414337" cy="360362"/>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8" name="Rectangle 12"/>
          <p:cNvSpPr>
            <a:spLocks noChangeArrowheads="1"/>
          </p:cNvSpPr>
          <p:nvPr/>
        </p:nvSpPr>
        <p:spPr bwMode="auto">
          <a:xfrm>
            <a:off x="7961313" y="5603875"/>
            <a:ext cx="414337"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89" name="Rectangle 13"/>
          <p:cNvSpPr>
            <a:spLocks noChangeArrowheads="1"/>
          </p:cNvSpPr>
          <p:nvPr/>
        </p:nvSpPr>
        <p:spPr bwMode="auto">
          <a:xfrm>
            <a:off x="8501063" y="6000750"/>
            <a:ext cx="414337"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91" name="Line 15"/>
          <p:cNvSpPr>
            <a:spLocks noChangeShapeType="1"/>
          </p:cNvSpPr>
          <p:nvPr/>
        </p:nvSpPr>
        <p:spPr bwMode="auto">
          <a:xfrm>
            <a:off x="228600" y="2357438"/>
            <a:ext cx="8772525" cy="0"/>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92" name="Line 16"/>
          <p:cNvSpPr>
            <a:spLocks noChangeShapeType="1"/>
          </p:cNvSpPr>
          <p:nvPr/>
        </p:nvSpPr>
        <p:spPr bwMode="auto">
          <a:xfrm>
            <a:off x="1143000" y="1422400"/>
            <a:ext cx="0" cy="4968875"/>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93" name="Line 17"/>
          <p:cNvSpPr>
            <a:spLocks noChangeShapeType="1"/>
          </p:cNvSpPr>
          <p:nvPr/>
        </p:nvSpPr>
        <p:spPr bwMode="auto">
          <a:xfrm>
            <a:off x="3429000" y="1384300"/>
            <a:ext cx="0" cy="4991100"/>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94" name="Line 18"/>
          <p:cNvSpPr>
            <a:spLocks noChangeShapeType="1"/>
          </p:cNvSpPr>
          <p:nvPr/>
        </p:nvSpPr>
        <p:spPr bwMode="auto">
          <a:xfrm>
            <a:off x="1143000" y="1889125"/>
            <a:ext cx="7858125" cy="0"/>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8595" name="Rectangle 19"/>
          <p:cNvSpPr>
            <a:spLocks noChangeArrowheads="1"/>
          </p:cNvSpPr>
          <p:nvPr/>
        </p:nvSpPr>
        <p:spPr bwMode="auto">
          <a:xfrm>
            <a:off x="3429000" y="2413000"/>
            <a:ext cx="468313" cy="360363"/>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8596" name="Group 20"/>
          <p:cNvGraphicFramePr>
            <a:graphicFrameLocks noGrp="1"/>
          </p:cNvGraphicFramePr>
          <p:nvPr/>
        </p:nvGraphicFramePr>
        <p:xfrm>
          <a:off x="228600" y="1422400"/>
          <a:ext cx="8772525" cy="4990465"/>
        </p:xfrm>
        <a:graphic>
          <a:graphicData uri="http://schemas.openxmlformats.org/drawingml/2006/table">
            <a:tbl>
              <a:tblPr/>
              <a:tblGrid>
                <a:gridCol w="944563">
                  <a:extLst>
                    <a:ext uri="{9D8B030D-6E8A-4147-A177-3AD203B41FA5}">
                      <a16:colId xmlns:a16="http://schemas.microsoft.com/office/drawing/2014/main" val="753355457"/>
                    </a:ext>
                  </a:extLst>
                </a:gridCol>
                <a:gridCol w="558800">
                  <a:extLst>
                    <a:ext uri="{9D8B030D-6E8A-4147-A177-3AD203B41FA5}">
                      <a16:colId xmlns:a16="http://schemas.microsoft.com/office/drawing/2014/main" val="610861198"/>
                    </a:ext>
                  </a:extLst>
                </a:gridCol>
                <a:gridCol w="558800">
                  <a:extLst>
                    <a:ext uri="{9D8B030D-6E8A-4147-A177-3AD203B41FA5}">
                      <a16:colId xmlns:a16="http://schemas.microsoft.com/office/drawing/2014/main" val="3724061533"/>
                    </a:ext>
                  </a:extLst>
                </a:gridCol>
                <a:gridCol w="558800">
                  <a:extLst>
                    <a:ext uri="{9D8B030D-6E8A-4147-A177-3AD203B41FA5}">
                      <a16:colId xmlns:a16="http://schemas.microsoft.com/office/drawing/2014/main" val="2515653999"/>
                    </a:ext>
                  </a:extLst>
                </a:gridCol>
                <a:gridCol w="560387">
                  <a:extLst>
                    <a:ext uri="{9D8B030D-6E8A-4147-A177-3AD203B41FA5}">
                      <a16:colId xmlns:a16="http://schemas.microsoft.com/office/drawing/2014/main" val="1266084793"/>
                    </a:ext>
                  </a:extLst>
                </a:gridCol>
                <a:gridCol w="552450">
                  <a:extLst>
                    <a:ext uri="{9D8B030D-6E8A-4147-A177-3AD203B41FA5}">
                      <a16:colId xmlns:a16="http://schemas.microsoft.com/office/drawing/2014/main" val="1473960164"/>
                    </a:ext>
                  </a:extLst>
                </a:gridCol>
                <a:gridCol w="565150">
                  <a:extLst>
                    <a:ext uri="{9D8B030D-6E8A-4147-A177-3AD203B41FA5}">
                      <a16:colId xmlns:a16="http://schemas.microsoft.com/office/drawing/2014/main" val="3916894105"/>
                    </a:ext>
                  </a:extLst>
                </a:gridCol>
                <a:gridCol w="558800">
                  <a:extLst>
                    <a:ext uri="{9D8B030D-6E8A-4147-A177-3AD203B41FA5}">
                      <a16:colId xmlns:a16="http://schemas.microsoft.com/office/drawing/2014/main" val="2921318737"/>
                    </a:ext>
                  </a:extLst>
                </a:gridCol>
                <a:gridCol w="560388">
                  <a:extLst>
                    <a:ext uri="{9D8B030D-6E8A-4147-A177-3AD203B41FA5}">
                      <a16:colId xmlns:a16="http://schemas.microsoft.com/office/drawing/2014/main" val="2767124622"/>
                    </a:ext>
                  </a:extLst>
                </a:gridCol>
                <a:gridCol w="558800">
                  <a:extLst>
                    <a:ext uri="{9D8B030D-6E8A-4147-A177-3AD203B41FA5}">
                      <a16:colId xmlns:a16="http://schemas.microsoft.com/office/drawing/2014/main" val="2293384698"/>
                    </a:ext>
                  </a:extLst>
                </a:gridCol>
                <a:gridCol w="558800">
                  <a:extLst>
                    <a:ext uri="{9D8B030D-6E8A-4147-A177-3AD203B41FA5}">
                      <a16:colId xmlns:a16="http://schemas.microsoft.com/office/drawing/2014/main" val="1246264369"/>
                    </a:ext>
                  </a:extLst>
                </a:gridCol>
                <a:gridCol w="560387">
                  <a:extLst>
                    <a:ext uri="{9D8B030D-6E8A-4147-A177-3AD203B41FA5}">
                      <a16:colId xmlns:a16="http://schemas.microsoft.com/office/drawing/2014/main" val="824898350"/>
                    </a:ext>
                  </a:extLst>
                </a:gridCol>
                <a:gridCol w="557213">
                  <a:extLst>
                    <a:ext uri="{9D8B030D-6E8A-4147-A177-3AD203B41FA5}">
                      <a16:colId xmlns:a16="http://schemas.microsoft.com/office/drawing/2014/main" val="176698465"/>
                    </a:ext>
                  </a:extLst>
                </a:gridCol>
                <a:gridCol w="560387">
                  <a:extLst>
                    <a:ext uri="{9D8B030D-6E8A-4147-A177-3AD203B41FA5}">
                      <a16:colId xmlns:a16="http://schemas.microsoft.com/office/drawing/2014/main" val="3614428792"/>
                    </a:ext>
                  </a:extLst>
                </a:gridCol>
                <a:gridCol w="558800">
                  <a:extLst>
                    <a:ext uri="{9D8B030D-6E8A-4147-A177-3AD203B41FA5}">
                      <a16:colId xmlns:a16="http://schemas.microsoft.com/office/drawing/2014/main" val="1018392380"/>
                    </a:ext>
                  </a:extLst>
                </a:gridCol>
              </a:tblGrid>
              <a:tr h="323850">
                <a:tc rowSpan="2">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十进</a:t>
                      </a:r>
                    </a:p>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制数</a:t>
                      </a:r>
                      <a:endParaRPr kumimoji="0" lang="zh-CN" altLang="en-US"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w="28575" cap="flat" cmpd="sng" algn="ctr">
                      <a:solidFill>
                        <a:srgbClr val="000000"/>
                      </a:solidFill>
                      <a:prstDash val="solid"/>
                      <a:round/>
                      <a:headEnd type="none" w="med" len="med"/>
                      <a:tailEnd type="none" w="lg" len="lg"/>
                    </a:lnT>
                    <a:lnB>
                      <a:noFill/>
                    </a:lnB>
                    <a:lnTlToBr>
                      <a:noFill/>
                    </a:lnTlToBr>
                    <a:lnBlToTr>
                      <a:noFill/>
                    </a:lnBlToTr>
                    <a:noFill/>
                  </a:tcPr>
                </a:tc>
                <a:tc gridSpan="4">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BCD</a:t>
                      </a:r>
                      <a:r>
                        <a:rPr kumimoji="0" lang="zh-CN" altLang="en-US"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输入</a:t>
                      </a:r>
                      <a:endParaRPr kumimoji="0" lang="zh-CN" altLang="en-US"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w="28575" cap="flat" cmpd="sng" algn="ctr">
                      <a:solidFill>
                        <a:srgbClr val="000000"/>
                      </a:solidFill>
                      <a:prstDash val="solid"/>
                      <a:round/>
                      <a:headEnd type="none" w="med" len="med"/>
                      <a:tailEnd type="none" w="lg" len="lg"/>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10">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输     出</a:t>
                      </a:r>
                      <a:endParaRPr kumimoji="0" lang="zh-CN" altLang="en-US"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w="28575" cap="flat" cmpd="sng" algn="ctr">
                      <a:solidFill>
                        <a:srgbClr val="000000"/>
                      </a:solidFill>
                      <a:prstDash val="solid"/>
                      <a:round/>
                      <a:headEnd type="none" w="med" len="med"/>
                      <a:tailEnd type="none" w="lg" len="lg"/>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172838269"/>
                  </a:ext>
                </a:extLst>
              </a:tr>
              <a:tr h="631825">
                <a:tc vMerge="1">
                  <a:txBody>
                    <a:bodyPr/>
                    <a:lstStyle/>
                    <a:p>
                      <a:endParaRPr lang="zh-CN" altLang="en-US"/>
                    </a:p>
                  </a:txBody>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Y</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351542870"/>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3673521936"/>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257340467"/>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24796734"/>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412934685"/>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4</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874101036"/>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5</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550293533"/>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6</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1227357940"/>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7</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4124958243"/>
                  </a:ext>
                </a:extLst>
              </a:tr>
              <a:tr h="382588">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8</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3501277493"/>
                  </a:ext>
                </a:extLst>
              </a:tr>
              <a:tr h="382588">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9</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w="28575" cap="flat" cmpd="sng" algn="ctr">
                      <a:solidFill>
                        <a:srgbClr val="000000"/>
                      </a:solidFill>
                      <a:prstDash val="solid"/>
                      <a:round/>
                      <a:headEnd type="none" w="med" len="med"/>
                      <a:tailEnd type="none" w="lg" len="lg"/>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99"/>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rgbClr val="000099"/>
                        </a:solidFill>
                        <a:effectLst/>
                        <a:latin typeface="Arial Narrow" panose="020B0606020202030204" pitchFamily="34" charset="0"/>
                        <a:ea typeface="宋体" panose="02010600030101010101" pitchFamily="2" charset="-122"/>
                        <a:cs typeface="Times New Roman" panose="02020603050405020304" pitchFamily="18" charset="0"/>
                      </a:endParaRPr>
                    </a:p>
                  </a:txBody>
                  <a:tcPr anchor="ctr" horzOverflow="overflow">
                    <a:lnL>
                      <a:noFill/>
                    </a:lnL>
                    <a:lnR w="28575" cap="flat" cmpd="sng" algn="ctr">
                      <a:solidFill>
                        <a:srgbClr val="000000"/>
                      </a:solidFill>
                      <a:prstDash val="solid"/>
                      <a:round/>
                      <a:headEnd type="none" w="med" len="med"/>
                      <a:tailEnd type="none" w="lg" len="lg"/>
                    </a:lnR>
                    <a:lnT>
                      <a:noFill/>
                    </a:lnT>
                    <a:lnB w="28575" cap="flat" cmpd="sng" algn="ctr">
                      <a:solidFill>
                        <a:srgbClr val="000000"/>
                      </a:solidFill>
                      <a:prstDash val="solid"/>
                      <a:round/>
                      <a:headEnd type="none" w="med" len="med"/>
                      <a:tailEnd type="none" w="lg" len="lg"/>
                    </a:lnB>
                    <a:lnTlToBr>
                      <a:noFill/>
                    </a:lnTlToBr>
                    <a:lnBlToTr>
                      <a:noFill/>
                    </a:lnBlToTr>
                    <a:noFill/>
                  </a:tcPr>
                </a:tc>
                <a:extLst>
                  <a:ext uri="{0D108BD9-81ED-4DB2-BD59-A6C34878D82A}">
                    <a16:rowId xmlns:a16="http://schemas.microsoft.com/office/drawing/2014/main" val="3073662266"/>
                  </a:ext>
                </a:extLst>
              </a:tr>
            </a:tbl>
          </a:graphicData>
        </a:graphic>
      </p:graphicFrame>
      <p:sp>
        <p:nvSpPr>
          <p:cNvPr id="408768" name="Rectangle 192"/>
          <p:cNvSpPr>
            <a:spLocks noChangeArrowheads="1"/>
          </p:cNvSpPr>
          <p:nvPr/>
        </p:nvSpPr>
        <p:spPr bwMode="auto">
          <a:xfrm>
            <a:off x="323850" y="1490663"/>
            <a:ext cx="8610600" cy="822325"/>
          </a:xfrm>
          <a:prstGeom prst="rect">
            <a:avLst/>
          </a:prstGeom>
          <a:solidFill>
            <a:srgbClr val="FFFFFF"/>
          </a:solidFill>
          <a:ln>
            <a:noFill/>
          </a:ln>
          <a:effectLst/>
          <a:extLst>
            <a:ext uri="{91240B29-F687-4F45-9708-019B960494DF}">
              <a14:hiddenLine xmlns:a14="http://schemas.microsoft.com/office/drawing/2010/main" w="28575">
                <a:solidFill>
                  <a:srgbClr val="FF0000"/>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对于</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BCD</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代码以外的伪码（</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1010</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1111</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这</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6</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个代码）</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0 </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Y</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9 </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均为高电平。 </a:t>
            </a:r>
          </a:p>
        </p:txBody>
      </p:sp>
      <p:sp>
        <p:nvSpPr>
          <p:cNvPr id="408769" name="Rectangle 193"/>
          <p:cNvSpPr>
            <a:spLocks noChangeArrowheads="1"/>
          </p:cNvSpPr>
          <p:nvPr/>
        </p:nvSpPr>
        <p:spPr bwMode="auto">
          <a:xfrm>
            <a:off x="611188" y="547688"/>
            <a:ext cx="45481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2</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二</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十进制译码器的真值表</a:t>
            </a:r>
          </a:p>
        </p:txBody>
      </p:sp>
      <p:sp>
        <p:nvSpPr>
          <p:cNvPr id="2" name="灯片编号占位符 1">
            <a:extLst>
              <a:ext uri="{FF2B5EF4-FFF2-40B4-BE49-F238E27FC236}">
                <a16:creationId xmlns:a16="http://schemas.microsoft.com/office/drawing/2014/main" id="{11B3318B-9C67-4AFE-AF62-9ED25396A03F}"/>
              </a:ext>
            </a:extLst>
          </p:cNvPr>
          <p:cNvSpPr>
            <a:spLocks noGrp="1"/>
          </p:cNvSpPr>
          <p:nvPr>
            <p:ph type="sldNum" sz="quarter" idx="12"/>
          </p:nvPr>
        </p:nvSpPr>
        <p:spPr/>
        <p:txBody>
          <a:bodyPr/>
          <a:lstStyle/>
          <a:p>
            <a:fld id="{4FAB73BC-B049-4115-A692-8D63A059BFB8}" type="slidenum">
              <a:rPr lang="en-US" smtClean="0"/>
              <a:t>57</a:t>
            </a:fld>
            <a:endParaRPr lang="en-US" dirty="0"/>
          </a:p>
        </p:txBody>
      </p:sp>
    </p:spTree>
    <p:custDataLst>
      <p:tags r:id="rId1"/>
    </p:custDataLst>
    <p:extLst>
      <p:ext uri="{BB962C8B-B14F-4D97-AF65-F5344CB8AC3E}">
        <p14:creationId xmlns:p14="http://schemas.microsoft.com/office/powerpoint/2010/main" val="20312992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408595"/>
                                        </p:tgtEl>
                                        <p:attrNameLst>
                                          <p:attrName>style.visibility</p:attrName>
                                        </p:attrNameLst>
                                      </p:cBhvr>
                                      <p:to>
                                        <p:strVal val="visible"/>
                                      </p:to>
                                    </p:set>
                                    <p:animEffect transition="in" filter="box(in)">
                                      <p:cBhvr>
                                        <p:cTn id="7" dur="500"/>
                                        <p:tgtEl>
                                          <p:spTgt spid="40859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08581"/>
                                        </p:tgtEl>
                                        <p:attrNameLst>
                                          <p:attrName>style.visibility</p:attrName>
                                        </p:attrNameLst>
                                      </p:cBhvr>
                                      <p:to>
                                        <p:strVal val="visible"/>
                                      </p:to>
                                    </p:set>
                                    <p:animEffect transition="in" filter="box(in)">
                                      <p:cBhvr>
                                        <p:cTn id="12" dur="500"/>
                                        <p:tgtEl>
                                          <p:spTgt spid="4085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08582"/>
                                        </p:tgtEl>
                                        <p:attrNameLst>
                                          <p:attrName>style.visibility</p:attrName>
                                        </p:attrNameLst>
                                      </p:cBhvr>
                                      <p:to>
                                        <p:strVal val="visible"/>
                                      </p:to>
                                    </p:set>
                                    <p:animEffect transition="in" filter="box(in)">
                                      <p:cBhvr>
                                        <p:cTn id="17" dur="500"/>
                                        <p:tgtEl>
                                          <p:spTgt spid="40858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08583"/>
                                        </p:tgtEl>
                                        <p:attrNameLst>
                                          <p:attrName>style.visibility</p:attrName>
                                        </p:attrNameLst>
                                      </p:cBhvr>
                                      <p:to>
                                        <p:strVal val="visible"/>
                                      </p:to>
                                    </p:set>
                                    <p:animEffect transition="in" filter="box(in)">
                                      <p:cBhvr>
                                        <p:cTn id="22" dur="500"/>
                                        <p:tgtEl>
                                          <p:spTgt spid="40858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408584"/>
                                        </p:tgtEl>
                                        <p:attrNameLst>
                                          <p:attrName>style.visibility</p:attrName>
                                        </p:attrNameLst>
                                      </p:cBhvr>
                                      <p:to>
                                        <p:strVal val="visible"/>
                                      </p:to>
                                    </p:set>
                                    <p:animEffect transition="in" filter="box(in)">
                                      <p:cBhvr>
                                        <p:cTn id="27" dur="500"/>
                                        <p:tgtEl>
                                          <p:spTgt spid="40858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408585"/>
                                        </p:tgtEl>
                                        <p:attrNameLst>
                                          <p:attrName>style.visibility</p:attrName>
                                        </p:attrNameLst>
                                      </p:cBhvr>
                                      <p:to>
                                        <p:strVal val="visible"/>
                                      </p:to>
                                    </p:set>
                                    <p:animEffect transition="in" filter="box(in)">
                                      <p:cBhvr>
                                        <p:cTn id="32" dur="500"/>
                                        <p:tgtEl>
                                          <p:spTgt spid="408585"/>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408586"/>
                                        </p:tgtEl>
                                        <p:attrNameLst>
                                          <p:attrName>style.visibility</p:attrName>
                                        </p:attrNameLst>
                                      </p:cBhvr>
                                      <p:to>
                                        <p:strVal val="visible"/>
                                      </p:to>
                                    </p:set>
                                    <p:animEffect transition="in" filter="box(in)">
                                      <p:cBhvr>
                                        <p:cTn id="37" dur="500"/>
                                        <p:tgtEl>
                                          <p:spTgt spid="40858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408587"/>
                                        </p:tgtEl>
                                        <p:attrNameLst>
                                          <p:attrName>style.visibility</p:attrName>
                                        </p:attrNameLst>
                                      </p:cBhvr>
                                      <p:to>
                                        <p:strVal val="visible"/>
                                      </p:to>
                                    </p:set>
                                    <p:animEffect transition="in" filter="box(in)">
                                      <p:cBhvr>
                                        <p:cTn id="42" dur="500"/>
                                        <p:tgtEl>
                                          <p:spTgt spid="408587"/>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408588"/>
                                        </p:tgtEl>
                                        <p:attrNameLst>
                                          <p:attrName>style.visibility</p:attrName>
                                        </p:attrNameLst>
                                      </p:cBhvr>
                                      <p:to>
                                        <p:strVal val="visible"/>
                                      </p:to>
                                    </p:set>
                                    <p:animEffect transition="in" filter="box(in)">
                                      <p:cBhvr>
                                        <p:cTn id="47" dur="500"/>
                                        <p:tgtEl>
                                          <p:spTgt spid="40858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4" presetClass="entr" presetSubtype="16" fill="hold" nodeType="clickEffect">
                                  <p:stCondLst>
                                    <p:cond delay="0"/>
                                  </p:stCondLst>
                                  <p:childTnLst>
                                    <p:set>
                                      <p:cBhvr>
                                        <p:cTn id="51" dur="1" fill="hold">
                                          <p:stCondLst>
                                            <p:cond delay="0"/>
                                          </p:stCondLst>
                                        </p:cTn>
                                        <p:tgtEl>
                                          <p:spTgt spid="408589"/>
                                        </p:tgtEl>
                                        <p:attrNameLst>
                                          <p:attrName>style.visibility</p:attrName>
                                        </p:attrNameLst>
                                      </p:cBhvr>
                                      <p:to>
                                        <p:strVal val="visible"/>
                                      </p:to>
                                    </p:set>
                                    <p:animEffect transition="in" filter="box(in)">
                                      <p:cBhvr>
                                        <p:cTn id="52" dur="500"/>
                                        <p:tgtEl>
                                          <p:spTgt spid="40858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408768"/>
                                        </p:tgtEl>
                                        <p:attrNameLst>
                                          <p:attrName>style.visibility</p:attrName>
                                        </p:attrNameLst>
                                      </p:cBhvr>
                                      <p:to>
                                        <p:strVal val="visible"/>
                                      </p:to>
                                    </p:set>
                                    <p:animEffect transition="in" filter="box(in)">
                                      <p:cBhvr>
                                        <p:cTn id="57" dur="500"/>
                                        <p:tgtEl>
                                          <p:spTgt spid="4087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76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6" name="Rectangle 4"/>
          <p:cNvSpPr>
            <a:spLocks noChangeArrowheads="1"/>
          </p:cNvSpPr>
          <p:nvPr/>
        </p:nvSpPr>
        <p:spPr bwMode="auto">
          <a:xfrm>
            <a:off x="1066800" y="457200"/>
            <a:ext cx="7793038"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二</a:t>
            </a:r>
            <a:r>
              <a:rPr kumimoji="0" lang="en-US" altLang="zh-CN" sz="2400" b="1" i="0" u="none" strike="noStrike" kern="1200" cap="none" spc="0" normalizeH="0" baseline="0" noProof="0">
                <a:ln>
                  <a:noFill/>
                </a:ln>
                <a:solidFill>
                  <a:srgbClr val="CC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CC0000"/>
                </a:solidFill>
                <a:effectLst>
                  <a:outerShdw blurRad="38100" dist="38100" dir="2700000" algn="tl">
                    <a:srgbClr val="C0C0C0"/>
                  </a:outerShdw>
                </a:effectLst>
                <a:uLnTx/>
                <a:uFillTx/>
                <a:latin typeface="Times New Roman" panose="02020603050405020304" pitchFamily="18" charset="0"/>
                <a:ea typeface="楷体_GB2312" pitchFamily="49" charset="-122"/>
                <a:cs typeface="+mn-cs"/>
              </a:rPr>
              <a:t>十进制译码器</a:t>
            </a:r>
          </a:p>
        </p:txBody>
      </p:sp>
      <p:sp>
        <p:nvSpPr>
          <p:cNvPr id="407563" name="Rectangle 11"/>
          <p:cNvSpPr>
            <a:spLocks noChangeArrowheads="1"/>
          </p:cNvSpPr>
          <p:nvPr/>
        </p:nvSpPr>
        <p:spPr bwMode="auto">
          <a:xfrm>
            <a:off x="755650" y="1412875"/>
            <a:ext cx="7856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功能：将</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8421BCD</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码译成为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个状态输出。 </a:t>
            </a:r>
          </a:p>
        </p:txBody>
      </p:sp>
      <p:sp>
        <p:nvSpPr>
          <p:cNvPr id="407567" name="Rectangle 15"/>
          <p:cNvSpPr>
            <a:spLocks noChangeArrowheads="1"/>
          </p:cNvSpPr>
          <p:nvPr/>
        </p:nvSpPr>
        <p:spPr bwMode="auto">
          <a:xfrm>
            <a:off x="0" y="23526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7566" name="Object 14"/>
          <p:cNvGraphicFramePr>
            <a:graphicFrameLocks noChangeAspect="1"/>
          </p:cNvGraphicFramePr>
          <p:nvPr/>
        </p:nvGraphicFramePr>
        <p:xfrm>
          <a:off x="1116013" y="2060575"/>
          <a:ext cx="5795962" cy="4238625"/>
        </p:xfrm>
        <a:graphic>
          <a:graphicData uri="http://schemas.openxmlformats.org/presentationml/2006/ole">
            <mc:AlternateContent xmlns:mc="http://schemas.openxmlformats.org/markup-compatibility/2006">
              <mc:Choice xmlns:v="urn:schemas-microsoft-com:vml" Requires="v">
                <p:oleObj spid="_x0000_s74794" name="图片" r:id="rId3" imgW="2948559" imgH="2117589" progId="Word.Picture.8">
                  <p:embed/>
                </p:oleObj>
              </mc:Choice>
              <mc:Fallback>
                <p:oleObj name="图片" r:id="rId3" imgW="2948559" imgH="2117589" progId="Word.Picture.8">
                  <p:embed/>
                  <p:pic>
                    <p:nvPicPr>
                      <p:cNvPr id="407566" name="Object 14"/>
                      <p:cNvPicPr>
                        <a:picLocks noChangeAspect="1" noChangeArrowheads="1"/>
                      </p:cNvPicPr>
                      <p:nvPr/>
                    </p:nvPicPr>
                    <p:blipFill>
                      <a:blip r:embed="rId4">
                        <a:extLst>
                          <a:ext uri="{28A0092B-C50C-407E-A947-70E740481C1C}">
                            <a14:useLocalDpi xmlns:a14="http://schemas.microsoft.com/office/drawing/2010/main" val="0"/>
                          </a:ext>
                        </a:extLst>
                      </a:blip>
                      <a:srcRect t="-1360"/>
                      <a:stretch>
                        <a:fillRect/>
                      </a:stretch>
                    </p:blipFill>
                    <p:spPr bwMode="auto">
                      <a:xfrm>
                        <a:off x="1116013" y="2060575"/>
                        <a:ext cx="5795962" cy="4238625"/>
                      </a:xfrm>
                      <a:prstGeom prst="rect">
                        <a:avLst/>
                      </a:prstGeom>
                      <a:solidFill>
                        <a:schemeClr val="bg1"/>
                      </a:solidFill>
                      <a:ln w="9525">
                        <a:solidFill>
                          <a:schemeClr val="hlink"/>
                        </a:solidFill>
                        <a:miter lim="800000"/>
                        <a:headEnd/>
                        <a:tailEnd/>
                      </a:ln>
                    </p:spPr>
                  </p:pic>
                </p:oleObj>
              </mc:Fallback>
            </mc:AlternateContent>
          </a:graphicData>
        </a:graphic>
      </p:graphicFrame>
      <p:sp>
        <p:nvSpPr>
          <p:cNvPr id="2" name="灯片编号占位符 1">
            <a:extLst>
              <a:ext uri="{FF2B5EF4-FFF2-40B4-BE49-F238E27FC236}">
                <a16:creationId xmlns:a16="http://schemas.microsoft.com/office/drawing/2014/main" id="{BA554C59-1EBA-4706-ADD9-DF0ABE6D052F}"/>
              </a:ext>
            </a:extLst>
          </p:cNvPr>
          <p:cNvSpPr>
            <a:spLocks noGrp="1"/>
          </p:cNvSpPr>
          <p:nvPr>
            <p:ph type="sldNum" sz="quarter" idx="12"/>
          </p:nvPr>
        </p:nvSpPr>
        <p:spPr/>
        <p:txBody>
          <a:bodyPr/>
          <a:lstStyle/>
          <a:p>
            <a:fld id="{4FAB73BC-B049-4115-A692-8D63A059BFB8}" type="slidenum">
              <a:rPr lang="en-US" smtClean="0"/>
              <a:t>58</a:t>
            </a:fld>
            <a:endParaRPr lang="en-US" dirty="0"/>
          </a:p>
        </p:txBody>
      </p:sp>
    </p:spTree>
    <p:extLst>
      <p:ext uri="{BB962C8B-B14F-4D97-AF65-F5344CB8AC3E}">
        <p14:creationId xmlns:p14="http://schemas.microsoft.com/office/powerpoint/2010/main" val="414184524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4" name="Rectangle 4"/>
          <p:cNvSpPr>
            <a:spLocks noChangeArrowheads="1"/>
          </p:cNvSpPr>
          <p:nvPr/>
        </p:nvSpPr>
        <p:spPr bwMode="auto">
          <a:xfrm>
            <a:off x="0" y="1212850"/>
            <a:ext cx="9144000" cy="5024438"/>
          </a:xfrm>
          <a:prstGeom prst="rect">
            <a:avLst/>
          </a:prstGeom>
          <a:solidFill>
            <a:srgbClr val="FFFFFF"/>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09605" name="Group 5"/>
          <p:cNvGrpSpPr>
            <a:grpSpLocks/>
          </p:cNvGrpSpPr>
          <p:nvPr/>
        </p:nvGrpSpPr>
        <p:grpSpPr bwMode="auto">
          <a:xfrm>
            <a:off x="0" y="1212850"/>
            <a:ext cx="8424863" cy="3887788"/>
            <a:chOff x="249" y="867"/>
            <a:chExt cx="5398" cy="2064"/>
          </a:xfrm>
        </p:grpSpPr>
        <p:pic>
          <p:nvPicPr>
            <p:cNvPr id="409606"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 y="867"/>
              <a:ext cx="5398" cy="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07" name="Rectangle 7"/>
            <p:cNvSpPr>
              <a:spLocks noChangeArrowheads="1"/>
            </p:cNvSpPr>
            <p:nvPr/>
          </p:nvSpPr>
          <p:spPr bwMode="auto">
            <a:xfrm>
              <a:off x="2018" y="913"/>
              <a:ext cx="3334" cy="20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09608" name="Rectangle 8"/>
          <p:cNvSpPr>
            <a:spLocks noChangeArrowheads="1"/>
          </p:cNvSpPr>
          <p:nvPr/>
        </p:nvSpPr>
        <p:spPr bwMode="auto">
          <a:xfrm>
            <a:off x="-180975" y="164782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9609" name="Object 9"/>
          <p:cNvGraphicFramePr>
            <a:graphicFrameLocks noChangeAspect="1"/>
          </p:cNvGraphicFramePr>
          <p:nvPr/>
        </p:nvGraphicFramePr>
        <p:xfrm>
          <a:off x="2484438" y="1490663"/>
          <a:ext cx="4176712" cy="2819400"/>
        </p:xfrm>
        <a:graphic>
          <a:graphicData uri="http://schemas.openxmlformats.org/presentationml/2006/ole">
            <mc:AlternateContent xmlns:mc="http://schemas.openxmlformats.org/markup-compatibility/2006">
              <mc:Choice xmlns:v="urn:schemas-microsoft-com:vml" Requires="v">
                <p:oleObj spid="_x0000_s75898" r:id="rId5" imgW="5304762" imgH="3580952" progId="MSPhotoEd.3">
                  <p:embed/>
                </p:oleObj>
              </mc:Choice>
              <mc:Fallback>
                <p:oleObj r:id="rId5" imgW="5304762" imgH="3580952" progId="MSPhotoEd.3">
                  <p:embed/>
                  <p:pic>
                    <p:nvPicPr>
                      <p:cNvPr id="409609" name="Object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84438" y="1490663"/>
                        <a:ext cx="4176712" cy="28194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09610" name="Object 10"/>
          <p:cNvGraphicFramePr>
            <a:graphicFrameLocks noChangeAspect="1"/>
          </p:cNvGraphicFramePr>
          <p:nvPr/>
        </p:nvGraphicFramePr>
        <p:xfrm>
          <a:off x="6443663" y="1573213"/>
          <a:ext cx="2232025" cy="2713037"/>
        </p:xfrm>
        <a:graphic>
          <a:graphicData uri="http://schemas.openxmlformats.org/presentationml/2006/ole">
            <mc:AlternateContent xmlns:mc="http://schemas.openxmlformats.org/markup-compatibility/2006">
              <mc:Choice xmlns:v="urn:schemas-microsoft-com:vml" Requires="v">
                <p:oleObj spid="_x0000_s75899" r:id="rId7" imgW="3371429" imgH="3476190" progId="MSPhotoEd.3">
                  <p:embed/>
                </p:oleObj>
              </mc:Choice>
              <mc:Fallback>
                <p:oleObj r:id="rId7" imgW="3371429" imgH="3476190" progId="MSPhotoEd.3">
                  <p:embed/>
                  <p:pic>
                    <p:nvPicPr>
                      <p:cNvPr id="409610" name="Object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43663" y="1573213"/>
                        <a:ext cx="2232025" cy="27130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9611" name="Rectangle 11"/>
          <p:cNvSpPr>
            <a:spLocks noChangeArrowheads="1"/>
          </p:cNvSpPr>
          <p:nvPr/>
        </p:nvSpPr>
        <p:spPr bwMode="auto">
          <a:xfrm>
            <a:off x="1042988" y="571500"/>
            <a:ext cx="286226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t>
            </a:r>
            <a:r>
              <a:rPr kumimoji="0" lang="en-US" altLang="zh-CN" sz="28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3</a:t>
            </a:r>
            <a:r>
              <a:rPr kumimoji="0" lang="zh-CN" altLang="en-US" sz="28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t>
            </a:r>
            <a:r>
              <a:rPr kumimoji="0" lang="zh-CN" altLang="en-US" sz="2800" b="1" i="0" u="none" strike="noStrike" kern="1200" cap="none" spc="0" normalizeH="0" baseline="0" noProof="0">
                <a:ln>
                  <a:noFill/>
                </a:ln>
                <a:solidFill>
                  <a:srgbClr val="003366"/>
                </a:solidFill>
                <a:effectLst/>
                <a:uLnTx/>
                <a:uFillTx/>
                <a:latin typeface="Verdana" panose="020B0604030504040204" pitchFamily="34" charset="0"/>
                <a:ea typeface="楷体_GB2312" pitchFamily="49" charset="-122"/>
                <a:cs typeface="+mn-cs"/>
              </a:rPr>
              <a:t>显示译码器</a:t>
            </a:r>
          </a:p>
        </p:txBody>
      </p:sp>
      <p:grpSp>
        <p:nvGrpSpPr>
          <p:cNvPr id="409612" name="Group 12"/>
          <p:cNvGrpSpPr>
            <a:grpSpLocks/>
          </p:cNvGrpSpPr>
          <p:nvPr/>
        </p:nvGrpSpPr>
        <p:grpSpPr bwMode="auto">
          <a:xfrm>
            <a:off x="611188" y="4797425"/>
            <a:ext cx="7715250" cy="1352550"/>
            <a:chOff x="1814" y="731"/>
            <a:chExt cx="3674" cy="658"/>
          </a:xfrm>
        </p:grpSpPr>
        <p:sp>
          <p:nvSpPr>
            <p:cNvPr id="409613" name="AutoShape 13"/>
            <p:cNvSpPr>
              <a:spLocks noChangeArrowheads="1"/>
            </p:cNvSpPr>
            <p:nvPr/>
          </p:nvSpPr>
          <p:spPr bwMode="auto">
            <a:xfrm>
              <a:off x="1814" y="731"/>
              <a:ext cx="3674" cy="658"/>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9614" name="Object 14"/>
            <p:cNvGraphicFramePr>
              <a:graphicFrameLocks noChangeAspect="1"/>
            </p:cNvGraphicFramePr>
            <p:nvPr/>
          </p:nvGraphicFramePr>
          <p:xfrm>
            <a:off x="1882" y="823"/>
            <a:ext cx="3538" cy="476"/>
          </p:xfrm>
          <a:graphic>
            <a:graphicData uri="http://schemas.openxmlformats.org/presentationml/2006/ole">
              <mc:AlternateContent xmlns:mc="http://schemas.openxmlformats.org/markup-compatibility/2006">
                <mc:Choice xmlns:v="urn:schemas-microsoft-com:vml" Requires="v">
                  <p:oleObj spid="_x0000_s75900" name="图片" r:id="rId9" imgW="5200560" imgH="704880" progId="Word.Picture.8">
                    <p:embed/>
                  </p:oleObj>
                </mc:Choice>
                <mc:Fallback>
                  <p:oleObj name="图片" r:id="rId9" imgW="5200560" imgH="704880" progId="Word.Picture.8">
                    <p:embed/>
                    <p:pic>
                      <p:nvPicPr>
                        <p:cNvPr id="409614" name="Object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882" y="823"/>
                          <a:ext cx="3538" cy="476"/>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sp>
        <p:nvSpPr>
          <p:cNvPr id="409615" name="Rectangle 15"/>
          <p:cNvSpPr>
            <a:spLocks noChangeArrowheads="1"/>
          </p:cNvSpPr>
          <p:nvPr/>
        </p:nvSpPr>
        <p:spPr bwMode="auto">
          <a:xfrm>
            <a:off x="-269875" y="5967413"/>
            <a:ext cx="291465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900" b="1" i="0" u="none" strike="noStrike" kern="1200" cap="none" spc="0" normalizeH="0" baseline="0" noProof="0">
                <a:ln>
                  <a:noFill/>
                </a:ln>
                <a:solidFill>
                  <a:srgbClr val="000099"/>
                </a:solidFill>
                <a:effectLst/>
                <a:uLnTx/>
                <a:uFillTx/>
                <a:latin typeface="黑体" panose="02010609060101010101" pitchFamily="49" charset="-122"/>
                <a:ea typeface="黑体" panose="02010609060101010101" pitchFamily="49" charset="-122"/>
                <a:cs typeface="+mn-cs"/>
              </a:rPr>
              <a:t>    </a:t>
            </a:r>
          </a:p>
        </p:txBody>
      </p:sp>
      <p:sp>
        <p:nvSpPr>
          <p:cNvPr id="2" name="灯片编号占位符 1">
            <a:extLst>
              <a:ext uri="{FF2B5EF4-FFF2-40B4-BE49-F238E27FC236}">
                <a16:creationId xmlns:a16="http://schemas.microsoft.com/office/drawing/2014/main" id="{A5C834F8-D33E-4050-A8AC-520B82D4348C}"/>
              </a:ext>
            </a:extLst>
          </p:cNvPr>
          <p:cNvSpPr>
            <a:spLocks noGrp="1"/>
          </p:cNvSpPr>
          <p:nvPr>
            <p:ph type="sldNum" sz="quarter" idx="12"/>
          </p:nvPr>
        </p:nvSpPr>
        <p:spPr/>
        <p:txBody>
          <a:bodyPr/>
          <a:lstStyle/>
          <a:p>
            <a:fld id="{4FAB73BC-B049-4115-A692-8D63A059BFB8}" type="slidenum">
              <a:rPr lang="en-US" smtClean="0"/>
              <a:t>59</a:t>
            </a:fld>
            <a:endParaRPr lang="en-US" dirty="0"/>
          </a:p>
        </p:txBody>
      </p:sp>
    </p:spTree>
    <p:custDataLst>
      <p:tags r:id="rId2"/>
    </p:custDataLst>
    <p:extLst>
      <p:ext uri="{BB962C8B-B14F-4D97-AF65-F5344CB8AC3E}">
        <p14:creationId xmlns:p14="http://schemas.microsoft.com/office/powerpoint/2010/main" val="34953700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9612"/>
                                        </p:tgtEl>
                                        <p:attrNameLst>
                                          <p:attrName>style.visibility</p:attrName>
                                        </p:attrNameLst>
                                      </p:cBhvr>
                                      <p:to>
                                        <p:strVal val="visible"/>
                                      </p:to>
                                    </p:set>
                                    <p:animEffect transition="in" filter="wipe(left)">
                                      <p:cBhvr>
                                        <p:cTn id="7" dur="500"/>
                                        <p:tgtEl>
                                          <p:spTgt spid="4096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8" name="Rectangle 4"/>
          <p:cNvSpPr>
            <a:spLocks noChangeArrowheads="1"/>
          </p:cNvSpPr>
          <p:nvPr/>
        </p:nvSpPr>
        <p:spPr bwMode="auto">
          <a:xfrm>
            <a:off x="900113" y="476250"/>
            <a:ext cx="337185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 </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七段显示译码器</a:t>
            </a:r>
          </a:p>
        </p:txBody>
      </p:sp>
      <p:sp>
        <p:nvSpPr>
          <p:cNvPr id="410629" name="Rectangle 5"/>
          <p:cNvSpPr>
            <a:spLocks noChangeArrowheads="1"/>
          </p:cNvSpPr>
          <p:nvPr/>
        </p:nvSpPr>
        <p:spPr bwMode="auto">
          <a:xfrm>
            <a:off x="323850" y="1628775"/>
            <a:ext cx="845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）最常用的显示器有：半导体发光二极管和液晶显示器。 </a:t>
            </a:r>
          </a:p>
        </p:txBody>
      </p:sp>
      <p:grpSp>
        <p:nvGrpSpPr>
          <p:cNvPr id="410630" name="Group 6"/>
          <p:cNvGrpSpPr>
            <a:grpSpLocks/>
          </p:cNvGrpSpPr>
          <p:nvPr/>
        </p:nvGrpSpPr>
        <p:grpSpPr bwMode="auto">
          <a:xfrm>
            <a:off x="1042988" y="2060575"/>
            <a:ext cx="2128837" cy="3595688"/>
            <a:chOff x="708" y="2154"/>
            <a:chExt cx="1192" cy="1912"/>
          </a:xfrm>
        </p:grpSpPr>
        <p:grpSp>
          <p:nvGrpSpPr>
            <p:cNvPr id="410631" name="Group 7"/>
            <p:cNvGrpSpPr>
              <a:grpSpLocks/>
            </p:cNvGrpSpPr>
            <p:nvPr/>
          </p:nvGrpSpPr>
          <p:grpSpPr bwMode="auto">
            <a:xfrm>
              <a:off x="708" y="2154"/>
              <a:ext cx="1117" cy="1681"/>
              <a:chOff x="589" y="1616"/>
              <a:chExt cx="1225" cy="2132"/>
            </a:xfrm>
          </p:grpSpPr>
          <p:sp>
            <p:nvSpPr>
              <p:cNvPr id="410632" name="AutoShape 8"/>
              <p:cNvSpPr>
                <a:spLocks noChangeArrowheads="1"/>
              </p:cNvSpPr>
              <p:nvPr/>
            </p:nvSpPr>
            <p:spPr bwMode="auto">
              <a:xfrm>
                <a:off x="589" y="1616"/>
                <a:ext cx="1225" cy="2132"/>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10633" name="Object 9"/>
              <p:cNvGraphicFramePr>
                <a:graphicFrameLocks noChangeAspect="1"/>
              </p:cNvGraphicFramePr>
              <p:nvPr/>
            </p:nvGraphicFramePr>
            <p:xfrm>
              <a:off x="816" y="1684"/>
              <a:ext cx="818" cy="1996"/>
            </p:xfrm>
            <a:graphic>
              <a:graphicData uri="http://schemas.openxmlformats.org/presentationml/2006/ole">
                <mc:AlternateContent xmlns:mc="http://schemas.openxmlformats.org/markup-compatibility/2006">
                  <mc:Choice xmlns:v="urn:schemas-microsoft-com:vml" Requires="v">
                    <p:oleObj spid="_x0000_s76882" name="图片" r:id="rId4" imgW="800290" imgH="1953560" progId="Word.Picture.8">
                      <p:embed/>
                    </p:oleObj>
                  </mc:Choice>
                  <mc:Fallback>
                    <p:oleObj name="图片" r:id="rId4" imgW="800290" imgH="1953560" progId="Word.Picture.8">
                      <p:embed/>
                      <p:pic>
                        <p:nvPicPr>
                          <p:cNvPr id="410633"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 y="1684"/>
                            <a:ext cx="818" cy="1996"/>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sp>
          <p:nvSpPr>
            <p:cNvPr id="410634" name="Rectangle 10"/>
            <p:cNvSpPr>
              <a:spLocks noChangeArrowheads="1"/>
            </p:cNvSpPr>
            <p:nvPr/>
          </p:nvSpPr>
          <p:spPr bwMode="auto">
            <a:xfrm>
              <a:off x="768" y="3823"/>
              <a:ext cx="1132" cy="243"/>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共阳极显示器</a:t>
              </a:r>
            </a:p>
          </p:txBody>
        </p:sp>
      </p:grpSp>
      <p:grpSp>
        <p:nvGrpSpPr>
          <p:cNvPr id="410635" name="Group 11"/>
          <p:cNvGrpSpPr>
            <a:grpSpLocks/>
          </p:cNvGrpSpPr>
          <p:nvPr/>
        </p:nvGrpSpPr>
        <p:grpSpPr bwMode="auto">
          <a:xfrm>
            <a:off x="3708400" y="2133600"/>
            <a:ext cx="2039938" cy="3532188"/>
            <a:chOff x="2317" y="2118"/>
            <a:chExt cx="1196" cy="1953"/>
          </a:xfrm>
        </p:grpSpPr>
        <p:grpSp>
          <p:nvGrpSpPr>
            <p:cNvPr id="410636" name="Group 12"/>
            <p:cNvGrpSpPr>
              <a:grpSpLocks/>
            </p:cNvGrpSpPr>
            <p:nvPr/>
          </p:nvGrpSpPr>
          <p:grpSpPr bwMode="auto">
            <a:xfrm>
              <a:off x="2317" y="2118"/>
              <a:ext cx="954" cy="1705"/>
              <a:chOff x="1905" y="1593"/>
              <a:chExt cx="1134" cy="2132"/>
            </a:xfrm>
          </p:grpSpPr>
          <p:sp>
            <p:nvSpPr>
              <p:cNvPr id="410637" name="AutoShape 13"/>
              <p:cNvSpPr>
                <a:spLocks noChangeArrowheads="1"/>
              </p:cNvSpPr>
              <p:nvPr/>
            </p:nvSpPr>
            <p:spPr bwMode="auto">
              <a:xfrm>
                <a:off x="1905" y="1616"/>
                <a:ext cx="1134" cy="2109"/>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10638" name="Object 14"/>
              <p:cNvGraphicFramePr>
                <a:graphicFrameLocks noChangeAspect="1"/>
              </p:cNvGraphicFramePr>
              <p:nvPr/>
            </p:nvGraphicFramePr>
            <p:xfrm>
              <a:off x="2109" y="1593"/>
              <a:ext cx="737" cy="2041"/>
            </p:xfrm>
            <a:graphic>
              <a:graphicData uri="http://schemas.openxmlformats.org/presentationml/2006/ole">
                <mc:AlternateContent xmlns:mc="http://schemas.openxmlformats.org/markup-compatibility/2006">
                  <mc:Choice xmlns:v="urn:schemas-microsoft-com:vml" Requires="v">
                    <p:oleObj spid="_x0000_s76883" name="图片" r:id="rId6" imgW="742475" imgH="2085927" progId="Word.Picture.8">
                      <p:embed/>
                    </p:oleObj>
                  </mc:Choice>
                  <mc:Fallback>
                    <p:oleObj name="图片" r:id="rId6" imgW="742475" imgH="2085927" progId="Word.Picture.8">
                      <p:embed/>
                      <p:pic>
                        <p:nvPicPr>
                          <p:cNvPr id="410638" name="Object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09" y="1593"/>
                            <a:ext cx="737" cy="2041"/>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sp>
          <p:nvSpPr>
            <p:cNvPr id="410639" name="Rectangle 15"/>
            <p:cNvSpPr>
              <a:spLocks noChangeArrowheads="1"/>
            </p:cNvSpPr>
            <p:nvPr/>
          </p:nvSpPr>
          <p:spPr bwMode="auto">
            <a:xfrm>
              <a:off x="2326" y="3818"/>
              <a:ext cx="1187" cy="253"/>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共阴极显示器</a:t>
              </a:r>
            </a:p>
          </p:txBody>
        </p:sp>
      </p:grpSp>
      <p:grpSp>
        <p:nvGrpSpPr>
          <p:cNvPr id="410640" name="Group 16"/>
          <p:cNvGrpSpPr>
            <a:grpSpLocks/>
          </p:cNvGrpSpPr>
          <p:nvPr/>
        </p:nvGrpSpPr>
        <p:grpSpPr bwMode="auto">
          <a:xfrm>
            <a:off x="6011863" y="2671763"/>
            <a:ext cx="2635250" cy="2978150"/>
            <a:chOff x="3787" y="2296"/>
            <a:chExt cx="1660" cy="1876"/>
          </a:xfrm>
        </p:grpSpPr>
        <p:sp>
          <p:nvSpPr>
            <p:cNvPr id="410641" name="Text Box 17"/>
            <p:cNvSpPr txBox="1">
              <a:spLocks noChangeArrowheads="1"/>
            </p:cNvSpPr>
            <p:nvPr/>
          </p:nvSpPr>
          <p:spPr bwMode="auto">
            <a:xfrm>
              <a:off x="4273" y="2296"/>
              <a:ext cx="17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8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a:t>
              </a:r>
            </a:p>
          </p:txBody>
        </p:sp>
        <p:sp>
          <p:nvSpPr>
            <p:cNvPr id="410642" name="Rectangle 18"/>
            <p:cNvSpPr>
              <a:spLocks noChangeArrowheads="1"/>
            </p:cNvSpPr>
            <p:nvPr/>
          </p:nvSpPr>
          <p:spPr bwMode="auto">
            <a:xfrm>
              <a:off x="4032" y="2671"/>
              <a:ext cx="64" cy="394"/>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3" name="Rectangle 19"/>
            <p:cNvSpPr>
              <a:spLocks noChangeArrowheads="1"/>
            </p:cNvSpPr>
            <p:nvPr/>
          </p:nvSpPr>
          <p:spPr bwMode="auto">
            <a:xfrm>
              <a:off x="4032" y="3130"/>
              <a:ext cx="64" cy="395"/>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4" name="Rectangle 20"/>
            <p:cNvSpPr>
              <a:spLocks noChangeArrowheads="1"/>
            </p:cNvSpPr>
            <p:nvPr/>
          </p:nvSpPr>
          <p:spPr bwMode="auto">
            <a:xfrm rot="-5400000">
              <a:off x="4323" y="2385"/>
              <a:ext cx="55" cy="459"/>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5" name="Rectangle 21"/>
            <p:cNvSpPr>
              <a:spLocks noChangeArrowheads="1"/>
            </p:cNvSpPr>
            <p:nvPr/>
          </p:nvSpPr>
          <p:spPr bwMode="auto">
            <a:xfrm rot="-5400000">
              <a:off x="4330" y="2859"/>
              <a:ext cx="55" cy="458"/>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6" name="Rectangle 22"/>
            <p:cNvSpPr>
              <a:spLocks noChangeArrowheads="1"/>
            </p:cNvSpPr>
            <p:nvPr/>
          </p:nvSpPr>
          <p:spPr bwMode="auto">
            <a:xfrm rot="-5400000">
              <a:off x="4330" y="3339"/>
              <a:ext cx="55" cy="458"/>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7" name="Rectangle 23"/>
            <p:cNvSpPr>
              <a:spLocks noChangeArrowheads="1"/>
            </p:cNvSpPr>
            <p:nvPr/>
          </p:nvSpPr>
          <p:spPr bwMode="auto">
            <a:xfrm>
              <a:off x="4614" y="2657"/>
              <a:ext cx="64" cy="394"/>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8" name="Rectangle 24"/>
            <p:cNvSpPr>
              <a:spLocks noChangeArrowheads="1"/>
            </p:cNvSpPr>
            <p:nvPr/>
          </p:nvSpPr>
          <p:spPr bwMode="auto">
            <a:xfrm>
              <a:off x="4614" y="3127"/>
              <a:ext cx="64" cy="395"/>
            </a:xfrm>
            <a:prstGeom prst="rect">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49" name="Text Box 25"/>
            <p:cNvSpPr txBox="1">
              <a:spLocks noChangeArrowheads="1"/>
            </p:cNvSpPr>
            <p:nvPr/>
          </p:nvSpPr>
          <p:spPr bwMode="auto">
            <a:xfrm>
              <a:off x="4669" y="2753"/>
              <a:ext cx="23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8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b</a:t>
              </a:r>
            </a:p>
          </p:txBody>
        </p:sp>
        <p:sp>
          <p:nvSpPr>
            <p:cNvPr id="410650" name="Text Box 26"/>
            <p:cNvSpPr txBox="1">
              <a:spLocks noChangeArrowheads="1"/>
            </p:cNvSpPr>
            <p:nvPr/>
          </p:nvSpPr>
          <p:spPr bwMode="auto">
            <a:xfrm>
              <a:off x="4678" y="3198"/>
              <a:ext cx="215"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36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c</a:t>
              </a:r>
            </a:p>
          </p:txBody>
        </p:sp>
        <p:sp>
          <p:nvSpPr>
            <p:cNvPr id="410651" name="Text Box 27"/>
            <p:cNvSpPr txBox="1">
              <a:spLocks noChangeArrowheads="1"/>
            </p:cNvSpPr>
            <p:nvPr/>
          </p:nvSpPr>
          <p:spPr bwMode="auto">
            <a:xfrm>
              <a:off x="4259" y="3569"/>
              <a:ext cx="20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d</a:t>
              </a:r>
            </a:p>
          </p:txBody>
        </p:sp>
        <p:sp>
          <p:nvSpPr>
            <p:cNvPr id="410652" name="Text Box 28"/>
            <p:cNvSpPr txBox="1">
              <a:spLocks noChangeArrowheads="1"/>
            </p:cNvSpPr>
            <p:nvPr/>
          </p:nvSpPr>
          <p:spPr bwMode="auto">
            <a:xfrm>
              <a:off x="3841" y="2760"/>
              <a:ext cx="19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f</a:t>
              </a:r>
            </a:p>
          </p:txBody>
        </p:sp>
        <p:sp>
          <p:nvSpPr>
            <p:cNvPr id="410653" name="Text Box 29"/>
            <p:cNvSpPr txBox="1">
              <a:spLocks noChangeArrowheads="1"/>
            </p:cNvSpPr>
            <p:nvPr/>
          </p:nvSpPr>
          <p:spPr bwMode="auto">
            <a:xfrm>
              <a:off x="4282" y="2762"/>
              <a:ext cx="17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g</a:t>
              </a:r>
            </a:p>
          </p:txBody>
        </p:sp>
        <p:grpSp>
          <p:nvGrpSpPr>
            <p:cNvPr id="410654" name="Group 30"/>
            <p:cNvGrpSpPr>
              <a:grpSpLocks/>
            </p:cNvGrpSpPr>
            <p:nvPr/>
          </p:nvGrpSpPr>
          <p:grpSpPr bwMode="auto">
            <a:xfrm>
              <a:off x="4623" y="2650"/>
              <a:ext cx="64" cy="865"/>
              <a:chOff x="5100" y="1452"/>
              <a:chExt cx="96" cy="1514"/>
            </a:xfrm>
          </p:grpSpPr>
          <p:sp>
            <p:nvSpPr>
              <p:cNvPr id="410655" name="Rectangle 31"/>
              <p:cNvSpPr>
                <a:spLocks noChangeArrowheads="1"/>
              </p:cNvSpPr>
              <p:nvPr/>
            </p:nvSpPr>
            <p:spPr bwMode="auto">
              <a:xfrm>
                <a:off x="5100" y="1452"/>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56" name="Rectangle 32"/>
              <p:cNvSpPr>
                <a:spLocks noChangeArrowheads="1"/>
              </p:cNvSpPr>
              <p:nvPr/>
            </p:nvSpPr>
            <p:spPr bwMode="auto">
              <a:xfrm>
                <a:off x="5100" y="2275"/>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10657" name="Group 33"/>
            <p:cNvGrpSpPr>
              <a:grpSpLocks/>
            </p:cNvGrpSpPr>
            <p:nvPr/>
          </p:nvGrpSpPr>
          <p:grpSpPr bwMode="auto">
            <a:xfrm>
              <a:off x="4036" y="2585"/>
              <a:ext cx="646" cy="1008"/>
              <a:chOff x="1891" y="2652"/>
              <a:chExt cx="972" cy="1764"/>
            </a:xfrm>
          </p:grpSpPr>
          <p:sp>
            <p:nvSpPr>
              <p:cNvPr id="410658" name="Rectangle 34"/>
              <p:cNvSpPr>
                <a:spLocks noChangeArrowheads="1"/>
              </p:cNvSpPr>
              <p:nvPr/>
            </p:nvSpPr>
            <p:spPr bwMode="auto">
              <a:xfrm>
                <a:off x="1891" y="3602"/>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59" name="Rectangle 35"/>
              <p:cNvSpPr>
                <a:spLocks noChangeArrowheads="1"/>
              </p:cNvSpPr>
              <p:nvPr/>
            </p:nvSpPr>
            <p:spPr bwMode="auto">
              <a:xfrm rot="-5400000">
                <a:off x="2323" y="2354"/>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60" name="Rectangle 36"/>
              <p:cNvSpPr>
                <a:spLocks noChangeArrowheads="1"/>
              </p:cNvSpPr>
              <p:nvPr/>
            </p:nvSpPr>
            <p:spPr bwMode="auto">
              <a:xfrm rot="-5400000">
                <a:off x="2335" y="3182"/>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61" name="Rectangle 37"/>
              <p:cNvSpPr>
                <a:spLocks noChangeArrowheads="1"/>
              </p:cNvSpPr>
              <p:nvPr/>
            </p:nvSpPr>
            <p:spPr bwMode="auto">
              <a:xfrm rot="-5400000">
                <a:off x="2335" y="4022"/>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0662" name="Rectangle 38"/>
              <p:cNvSpPr>
                <a:spLocks noChangeArrowheads="1"/>
              </p:cNvSpPr>
              <p:nvPr/>
            </p:nvSpPr>
            <p:spPr bwMode="auto">
              <a:xfrm>
                <a:off x="2767" y="2774"/>
                <a:ext cx="96" cy="691"/>
              </a:xfrm>
              <a:prstGeom prst="rect">
                <a:avLst/>
              </a:prstGeom>
              <a:solidFill>
                <a:schemeClr val="accent2"/>
              </a:solidFill>
              <a:ln w="38100">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10663" name="Text Box 39"/>
            <p:cNvSpPr txBox="1">
              <a:spLocks noChangeArrowheads="1"/>
            </p:cNvSpPr>
            <p:nvPr/>
          </p:nvSpPr>
          <p:spPr bwMode="auto">
            <a:xfrm>
              <a:off x="3841" y="3253"/>
              <a:ext cx="151" cy="288"/>
            </a:xfrm>
            <a:prstGeom prst="rect">
              <a:avLst/>
            </a:prstGeom>
            <a:noFill/>
            <a:ln>
              <a:noFill/>
            </a:ln>
            <a:effectLst/>
            <a:extLst>
              <a:ext uri="{909E8E84-426E-40DD-AFC4-6F175D3DCCD1}">
                <a14:hiddenFill xmlns:a14="http://schemas.microsoft.com/office/drawing/2010/main">
                  <a:solidFill>
                    <a:srgbClr val="CC0000"/>
                  </a:solidFill>
                </a14:hiddenFill>
              </a:ext>
              <a:ext uri="{91240B29-F687-4F45-9708-019B960494DF}">
                <a14:hiddenLine xmlns:a14="http://schemas.microsoft.com/office/drawing/2010/main" w="38100">
                  <a:solidFill>
                    <a:srgbClr val="CC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e</a:t>
              </a:r>
            </a:p>
          </p:txBody>
        </p:sp>
        <p:sp>
          <p:nvSpPr>
            <p:cNvPr id="410664" name="Rectangle 40"/>
            <p:cNvSpPr>
              <a:spLocks noChangeArrowheads="1"/>
            </p:cNvSpPr>
            <p:nvPr/>
          </p:nvSpPr>
          <p:spPr bwMode="auto">
            <a:xfrm>
              <a:off x="3787" y="3884"/>
              <a:ext cx="16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显示器分段布局图</a:t>
              </a:r>
            </a:p>
          </p:txBody>
        </p:sp>
      </p:grpSp>
      <p:sp>
        <p:nvSpPr>
          <p:cNvPr id="2" name="灯片编号占位符 1">
            <a:extLst>
              <a:ext uri="{FF2B5EF4-FFF2-40B4-BE49-F238E27FC236}">
                <a16:creationId xmlns:a16="http://schemas.microsoft.com/office/drawing/2014/main" id="{30DE78F7-98A9-4E97-A6AE-F2AF6C7AE56A}"/>
              </a:ext>
            </a:extLst>
          </p:cNvPr>
          <p:cNvSpPr>
            <a:spLocks noGrp="1"/>
          </p:cNvSpPr>
          <p:nvPr>
            <p:ph type="sldNum" sz="quarter" idx="12"/>
          </p:nvPr>
        </p:nvSpPr>
        <p:spPr/>
        <p:txBody>
          <a:bodyPr/>
          <a:lstStyle/>
          <a:p>
            <a:fld id="{4FAB73BC-B049-4115-A692-8D63A059BFB8}" type="slidenum">
              <a:rPr lang="en-US" smtClean="0"/>
              <a:t>60</a:t>
            </a:fld>
            <a:endParaRPr lang="en-US" dirty="0"/>
          </a:p>
        </p:txBody>
      </p:sp>
    </p:spTree>
    <p:custDataLst>
      <p:tags r:id="rId2"/>
    </p:custDataLst>
    <p:extLst>
      <p:ext uri="{BB962C8B-B14F-4D97-AF65-F5344CB8AC3E}">
        <p14:creationId xmlns:p14="http://schemas.microsoft.com/office/powerpoint/2010/main" val="35813173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10629"/>
                                        </p:tgtEl>
                                        <p:attrNameLst>
                                          <p:attrName>style.visibility</p:attrName>
                                        </p:attrNameLst>
                                      </p:cBhvr>
                                      <p:to>
                                        <p:strVal val="visible"/>
                                      </p:to>
                                    </p:set>
                                    <p:animEffect transition="in" filter="strips(downRight)">
                                      <p:cBhvr>
                                        <p:cTn id="7" dur="500"/>
                                        <p:tgtEl>
                                          <p:spTgt spid="41062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10630"/>
                                        </p:tgtEl>
                                        <p:attrNameLst>
                                          <p:attrName>style.visibility</p:attrName>
                                        </p:attrNameLst>
                                      </p:cBhvr>
                                      <p:to>
                                        <p:strVal val="visible"/>
                                      </p:to>
                                    </p:set>
                                    <p:animEffect transition="in" filter="wipe(up)">
                                      <p:cBhvr>
                                        <p:cTn id="12" dur="500"/>
                                        <p:tgtEl>
                                          <p:spTgt spid="41063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10635"/>
                                        </p:tgtEl>
                                        <p:attrNameLst>
                                          <p:attrName>style.visibility</p:attrName>
                                        </p:attrNameLst>
                                      </p:cBhvr>
                                      <p:to>
                                        <p:strVal val="visible"/>
                                      </p:to>
                                    </p:set>
                                    <p:animEffect transition="in" filter="wipe(up)">
                                      <p:cBhvr>
                                        <p:cTn id="17" dur="500"/>
                                        <p:tgtEl>
                                          <p:spTgt spid="4106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10640"/>
                                        </p:tgtEl>
                                        <p:attrNameLst>
                                          <p:attrName>style.visibility</p:attrName>
                                        </p:attrNameLst>
                                      </p:cBhvr>
                                      <p:to>
                                        <p:strVal val="visible"/>
                                      </p:to>
                                    </p:set>
                                    <p:animEffect transition="in" filter="wipe(left)">
                                      <p:cBhvr>
                                        <p:cTn id="22" dur="500"/>
                                        <p:tgtEl>
                                          <p:spTgt spid="4106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629"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8" name="Rectangle 4"/>
          <p:cNvSpPr>
            <a:spLocks noChangeArrowheads="1"/>
          </p:cNvSpPr>
          <p:nvPr/>
        </p:nvSpPr>
        <p:spPr bwMode="auto">
          <a:xfrm>
            <a:off x="468313" y="476250"/>
            <a:ext cx="3995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常用的集成七段显示译码器 </a:t>
            </a:r>
          </a:p>
        </p:txBody>
      </p:sp>
      <p:sp>
        <p:nvSpPr>
          <p:cNvPr id="425989" name="Rectangle 5"/>
          <p:cNvSpPr>
            <a:spLocks noChangeArrowheads="1"/>
          </p:cNvSpPr>
          <p:nvPr/>
        </p:nvSpPr>
        <p:spPr bwMode="auto">
          <a:xfrm>
            <a:off x="2951163" y="1125538"/>
            <a:ext cx="5784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七段显示译码器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74HC4511</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p>
        </p:txBody>
      </p:sp>
      <p:sp>
        <p:nvSpPr>
          <p:cNvPr id="426013" name="Rectangle 29"/>
          <p:cNvSpPr>
            <a:spLocks noChangeArrowheads="1"/>
          </p:cNvSpPr>
          <p:nvPr/>
        </p:nvSpPr>
        <p:spPr bwMode="auto">
          <a:xfrm>
            <a:off x="0" y="25908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26012" name="Object 28"/>
          <p:cNvGraphicFramePr>
            <a:graphicFrameLocks noChangeAspect="1"/>
          </p:cNvGraphicFramePr>
          <p:nvPr/>
        </p:nvGraphicFramePr>
        <p:xfrm>
          <a:off x="1727200" y="2684463"/>
          <a:ext cx="6013450" cy="3127375"/>
        </p:xfrm>
        <a:graphic>
          <a:graphicData uri="http://schemas.openxmlformats.org/presentationml/2006/ole">
            <mc:AlternateContent xmlns:mc="http://schemas.openxmlformats.org/markup-compatibility/2006">
              <mc:Choice xmlns:v="urn:schemas-microsoft-com:vml" Requires="v">
                <p:oleObj spid="_x0000_s77866" name="图片" r:id="rId3" imgW="3225201" imgH="1671384" progId="Word.Picture.8">
                  <p:embed/>
                </p:oleObj>
              </mc:Choice>
              <mc:Fallback>
                <p:oleObj name="图片" r:id="rId3" imgW="3225201" imgH="1671384" progId="Word.Picture.8">
                  <p:embed/>
                  <p:pic>
                    <p:nvPicPr>
                      <p:cNvPr id="426012" name="Object 28"/>
                      <p:cNvPicPr>
                        <a:picLocks noChangeAspect="1" noChangeArrowheads="1"/>
                      </p:cNvPicPr>
                      <p:nvPr/>
                    </p:nvPicPr>
                    <p:blipFill>
                      <a:blip r:embed="rId4">
                        <a:extLst>
                          <a:ext uri="{28A0092B-C50C-407E-A947-70E740481C1C}">
                            <a14:useLocalDpi xmlns:a14="http://schemas.microsoft.com/office/drawing/2010/main" val="0"/>
                          </a:ext>
                        </a:extLst>
                      </a:blip>
                      <a:srcRect t="-1077"/>
                      <a:stretch>
                        <a:fillRect/>
                      </a:stretch>
                    </p:blipFill>
                    <p:spPr bwMode="auto">
                      <a:xfrm>
                        <a:off x="1727200" y="2684463"/>
                        <a:ext cx="6013450" cy="3127375"/>
                      </a:xfrm>
                      <a:prstGeom prst="rect">
                        <a:avLst/>
                      </a:prstGeom>
                      <a:solidFill>
                        <a:schemeClr val="bg1"/>
                      </a:solidFill>
                    </p:spPr>
                  </p:pic>
                </p:oleObj>
              </mc:Fallback>
            </mc:AlternateContent>
          </a:graphicData>
        </a:graphic>
      </p:graphicFrame>
      <p:sp>
        <p:nvSpPr>
          <p:cNvPr id="426014" name="Rectangle 30"/>
          <p:cNvSpPr>
            <a:spLocks noChangeArrowheads="1"/>
          </p:cNvSpPr>
          <p:nvPr/>
        </p:nvSpPr>
        <p:spPr bwMode="auto">
          <a:xfrm>
            <a:off x="792163" y="1916113"/>
            <a:ext cx="46275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显示译码器与显示器的连接方式</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p>
        </p:txBody>
      </p:sp>
      <p:sp>
        <p:nvSpPr>
          <p:cNvPr id="2" name="灯片编号占位符 1">
            <a:extLst>
              <a:ext uri="{FF2B5EF4-FFF2-40B4-BE49-F238E27FC236}">
                <a16:creationId xmlns:a16="http://schemas.microsoft.com/office/drawing/2014/main" id="{718879ED-C871-4FD6-BACF-086C5656B688}"/>
              </a:ext>
            </a:extLst>
          </p:cNvPr>
          <p:cNvSpPr>
            <a:spLocks noGrp="1"/>
          </p:cNvSpPr>
          <p:nvPr>
            <p:ph type="sldNum" sz="quarter" idx="12"/>
          </p:nvPr>
        </p:nvSpPr>
        <p:spPr/>
        <p:txBody>
          <a:bodyPr/>
          <a:lstStyle/>
          <a:p>
            <a:fld id="{4FAB73BC-B049-4115-A692-8D63A059BFB8}" type="slidenum">
              <a:rPr lang="en-US" smtClean="0"/>
              <a:t>61</a:t>
            </a:fld>
            <a:endParaRPr lang="en-US" dirty="0"/>
          </a:p>
        </p:txBody>
      </p:sp>
    </p:spTree>
    <p:extLst>
      <p:ext uri="{BB962C8B-B14F-4D97-AF65-F5344CB8AC3E}">
        <p14:creationId xmlns:p14="http://schemas.microsoft.com/office/powerpoint/2010/main" val="361679742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7650" name="Group 1426"/>
          <p:cNvGrpSpPr>
            <a:grpSpLocks/>
          </p:cNvGrpSpPr>
          <p:nvPr/>
        </p:nvGrpSpPr>
        <p:grpSpPr bwMode="auto">
          <a:xfrm>
            <a:off x="323850" y="1341438"/>
            <a:ext cx="8353425" cy="4432300"/>
            <a:chOff x="204" y="845"/>
            <a:chExt cx="5262" cy="2792"/>
          </a:xfrm>
        </p:grpSpPr>
        <p:graphicFrame>
          <p:nvGraphicFramePr>
            <p:cNvPr id="430254" name="Object 174"/>
            <p:cNvGraphicFramePr>
              <a:graphicFrameLocks noChangeAspect="1"/>
            </p:cNvGraphicFramePr>
            <p:nvPr/>
          </p:nvGraphicFramePr>
          <p:xfrm>
            <a:off x="5103" y="1571"/>
            <a:ext cx="113" cy="181"/>
          </p:xfrm>
          <a:graphic>
            <a:graphicData uri="http://schemas.openxmlformats.org/presentationml/2006/ole">
              <mc:AlternateContent xmlns:mc="http://schemas.openxmlformats.org/markup-compatibility/2006">
                <mc:Choice xmlns:v="urn:schemas-microsoft-com:vml" Requires="v">
                  <p:oleObj spid="_x0000_s79250" name="图片" r:id="rId4" imgW="95693" imgH="151894" progId="Word.Picture.8">
                    <p:embed/>
                  </p:oleObj>
                </mc:Choice>
                <mc:Fallback>
                  <p:oleObj name="图片" r:id="rId4" imgW="95693" imgH="151894" progId="Word.Picture.8">
                    <p:embed/>
                    <p:pic>
                      <p:nvPicPr>
                        <p:cNvPr id="430254" name="Object 17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3" y="1571"/>
                          <a:ext cx="113" cy="18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53" name="Object 173"/>
            <p:cNvGraphicFramePr>
              <a:graphicFrameLocks noChangeAspect="1"/>
            </p:cNvGraphicFramePr>
            <p:nvPr/>
          </p:nvGraphicFramePr>
          <p:xfrm>
            <a:off x="5057" y="1752"/>
            <a:ext cx="113" cy="181"/>
          </p:xfrm>
          <a:graphic>
            <a:graphicData uri="http://schemas.openxmlformats.org/presentationml/2006/ole">
              <mc:AlternateContent xmlns:mc="http://schemas.openxmlformats.org/markup-compatibility/2006">
                <mc:Choice xmlns:v="urn:schemas-microsoft-com:vml" Requires="v">
                  <p:oleObj spid="_x0000_s79251" name="图片" r:id="rId6" imgW="95693" imgH="151894" progId="Word.Picture.8">
                    <p:embed/>
                  </p:oleObj>
                </mc:Choice>
                <mc:Fallback>
                  <p:oleObj name="图片" r:id="rId6" imgW="95693" imgH="151894" progId="Word.Picture.8">
                    <p:embed/>
                    <p:pic>
                      <p:nvPicPr>
                        <p:cNvPr id="430253" name="Object 17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57" y="1752"/>
                          <a:ext cx="113" cy="18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52" name="Object 172"/>
            <p:cNvGraphicFramePr>
              <a:graphicFrameLocks noChangeAspect="1"/>
            </p:cNvGraphicFramePr>
            <p:nvPr/>
          </p:nvGraphicFramePr>
          <p:xfrm>
            <a:off x="5103" y="1950"/>
            <a:ext cx="132" cy="210"/>
          </p:xfrm>
          <a:graphic>
            <a:graphicData uri="http://schemas.openxmlformats.org/presentationml/2006/ole">
              <mc:AlternateContent xmlns:mc="http://schemas.openxmlformats.org/markup-compatibility/2006">
                <mc:Choice xmlns:v="urn:schemas-microsoft-com:vml" Requires="v">
                  <p:oleObj spid="_x0000_s79252" name="图片" r:id="rId8" imgW="95693" imgH="151894" progId="Word.Picture.8">
                    <p:embed/>
                  </p:oleObj>
                </mc:Choice>
                <mc:Fallback>
                  <p:oleObj name="图片" r:id="rId8" imgW="95693" imgH="151894" progId="Word.Picture.8">
                    <p:embed/>
                    <p:pic>
                      <p:nvPicPr>
                        <p:cNvPr id="430252" name="Object 17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03" y="1950"/>
                          <a:ext cx="132" cy="21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51" name="Object 171"/>
            <p:cNvGraphicFramePr>
              <a:graphicFrameLocks noChangeAspect="1"/>
            </p:cNvGraphicFramePr>
            <p:nvPr/>
          </p:nvGraphicFramePr>
          <p:xfrm>
            <a:off x="5097" y="2160"/>
            <a:ext cx="142" cy="227"/>
          </p:xfrm>
          <a:graphic>
            <a:graphicData uri="http://schemas.openxmlformats.org/presentationml/2006/ole">
              <mc:AlternateContent xmlns:mc="http://schemas.openxmlformats.org/markup-compatibility/2006">
                <mc:Choice xmlns:v="urn:schemas-microsoft-com:vml" Requires="v">
                  <p:oleObj spid="_x0000_s79253" name="图片" r:id="rId10" imgW="95693" imgH="151894" progId="Word.Picture.8">
                    <p:embed/>
                  </p:oleObj>
                </mc:Choice>
                <mc:Fallback>
                  <p:oleObj name="图片" r:id="rId10" imgW="95693" imgH="151894" progId="Word.Picture.8">
                    <p:embed/>
                    <p:pic>
                      <p:nvPicPr>
                        <p:cNvPr id="430251" name="Object 17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97" y="2160"/>
                          <a:ext cx="142" cy="22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50" name="Object 170"/>
            <p:cNvGraphicFramePr>
              <a:graphicFrameLocks noChangeAspect="1"/>
            </p:cNvGraphicFramePr>
            <p:nvPr/>
          </p:nvGraphicFramePr>
          <p:xfrm>
            <a:off x="5123" y="2387"/>
            <a:ext cx="116" cy="186"/>
          </p:xfrm>
          <a:graphic>
            <a:graphicData uri="http://schemas.openxmlformats.org/presentationml/2006/ole">
              <mc:AlternateContent xmlns:mc="http://schemas.openxmlformats.org/markup-compatibility/2006">
                <mc:Choice xmlns:v="urn:schemas-microsoft-com:vml" Requires="v">
                  <p:oleObj spid="_x0000_s79254" name="图片" r:id="rId12" imgW="95693" imgH="151894" progId="Word.Picture.8">
                    <p:embed/>
                  </p:oleObj>
                </mc:Choice>
                <mc:Fallback>
                  <p:oleObj name="图片" r:id="rId12" imgW="95693" imgH="151894" progId="Word.Picture.8">
                    <p:embed/>
                    <p:pic>
                      <p:nvPicPr>
                        <p:cNvPr id="430250" name="Object 17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123" y="2387"/>
                          <a:ext cx="116" cy="18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49" name="Object 169"/>
            <p:cNvGraphicFramePr>
              <a:graphicFrameLocks noChangeAspect="1"/>
            </p:cNvGraphicFramePr>
            <p:nvPr/>
          </p:nvGraphicFramePr>
          <p:xfrm>
            <a:off x="5150" y="2614"/>
            <a:ext cx="113" cy="181"/>
          </p:xfrm>
          <a:graphic>
            <a:graphicData uri="http://schemas.openxmlformats.org/presentationml/2006/ole">
              <mc:AlternateContent xmlns:mc="http://schemas.openxmlformats.org/markup-compatibility/2006">
                <mc:Choice xmlns:v="urn:schemas-microsoft-com:vml" Requires="v">
                  <p:oleObj spid="_x0000_s79255" name="图片" r:id="rId14" imgW="95693" imgH="151894" progId="Word.Picture.8">
                    <p:embed/>
                  </p:oleObj>
                </mc:Choice>
                <mc:Fallback>
                  <p:oleObj name="图片" r:id="rId14" imgW="95693" imgH="151894" progId="Word.Picture.8">
                    <p:embed/>
                    <p:pic>
                      <p:nvPicPr>
                        <p:cNvPr id="430249" name="Object 169"/>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150" y="2614"/>
                          <a:ext cx="113" cy="18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48" name="Object 168"/>
            <p:cNvGraphicFramePr>
              <a:graphicFrameLocks noChangeAspect="1"/>
            </p:cNvGraphicFramePr>
            <p:nvPr/>
          </p:nvGraphicFramePr>
          <p:xfrm>
            <a:off x="5148" y="2795"/>
            <a:ext cx="117" cy="187"/>
          </p:xfrm>
          <a:graphic>
            <a:graphicData uri="http://schemas.openxmlformats.org/presentationml/2006/ole">
              <mc:AlternateContent xmlns:mc="http://schemas.openxmlformats.org/markup-compatibility/2006">
                <mc:Choice xmlns:v="urn:schemas-microsoft-com:vml" Requires="v">
                  <p:oleObj spid="_x0000_s79256" name="图片" r:id="rId16" imgW="95693" imgH="151894" progId="Word.Picture.8">
                    <p:embed/>
                  </p:oleObj>
                </mc:Choice>
                <mc:Fallback>
                  <p:oleObj name="图片" r:id="rId16" imgW="95693" imgH="151894" progId="Word.Picture.8">
                    <p:embed/>
                    <p:pic>
                      <p:nvPicPr>
                        <p:cNvPr id="430248" name="Object 16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148" y="2795"/>
                          <a:ext cx="117" cy="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47" name="Object 167"/>
            <p:cNvGraphicFramePr>
              <a:graphicFrameLocks noChangeAspect="1"/>
            </p:cNvGraphicFramePr>
            <p:nvPr/>
          </p:nvGraphicFramePr>
          <p:xfrm>
            <a:off x="5142" y="3022"/>
            <a:ext cx="142" cy="227"/>
          </p:xfrm>
          <a:graphic>
            <a:graphicData uri="http://schemas.openxmlformats.org/presentationml/2006/ole">
              <mc:AlternateContent xmlns:mc="http://schemas.openxmlformats.org/markup-compatibility/2006">
                <mc:Choice xmlns:v="urn:schemas-microsoft-com:vml" Requires="v">
                  <p:oleObj spid="_x0000_s79257" name="图片" r:id="rId18" imgW="95693" imgH="151894" progId="Word.Picture.8">
                    <p:embed/>
                  </p:oleObj>
                </mc:Choice>
                <mc:Fallback>
                  <p:oleObj name="图片" r:id="rId18" imgW="95693" imgH="151894" progId="Word.Picture.8">
                    <p:embed/>
                    <p:pic>
                      <p:nvPicPr>
                        <p:cNvPr id="430247" name="Object 16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142" y="3022"/>
                          <a:ext cx="142" cy="22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46" name="Object 166"/>
            <p:cNvGraphicFramePr>
              <a:graphicFrameLocks noChangeAspect="1"/>
            </p:cNvGraphicFramePr>
            <p:nvPr/>
          </p:nvGraphicFramePr>
          <p:xfrm>
            <a:off x="5143" y="3203"/>
            <a:ext cx="141" cy="226"/>
          </p:xfrm>
          <a:graphic>
            <a:graphicData uri="http://schemas.openxmlformats.org/presentationml/2006/ole">
              <mc:AlternateContent xmlns:mc="http://schemas.openxmlformats.org/markup-compatibility/2006">
                <mc:Choice xmlns:v="urn:schemas-microsoft-com:vml" Requires="v">
                  <p:oleObj spid="_x0000_s79258" name="图片" r:id="rId20" imgW="95693" imgH="151894" progId="Word.Picture.8">
                    <p:embed/>
                  </p:oleObj>
                </mc:Choice>
                <mc:Fallback>
                  <p:oleObj name="图片" r:id="rId20" imgW="95693" imgH="151894" progId="Word.Picture.8">
                    <p:embed/>
                    <p:pic>
                      <p:nvPicPr>
                        <p:cNvPr id="430246" name="Object 16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143" y="3203"/>
                          <a:ext cx="141" cy="22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30245" name="Object 165"/>
            <p:cNvGraphicFramePr>
              <a:graphicFrameLocks noChangeAspect="1"/>
            </p:cNvGraphicFramePr>
            <p:nvPr/>
          </p:nvGraphicFramePr>
          <p:xfrm>
            <a:off x="5148" y="3430"/>
            <a:ext cx="117" cy="187"/>
          </p:xfrm>
          <a:graphic>
            <a:graphicData uri="http://schemas.openxmlformats.org/presentationml/2006/ole">
              <mc:AlternateContent xmlns:mc="http://schemas.openxmlformats.org/markup-compatibility/2006">
                <mc:Choice xmlns:v="urn:schemas-microsoft-com:vml" Requires="v">
                  <p:oleObj spid="_x0000_s79259" name="图片" r:id="rId22" imgW="95693" imgH="151894" progId="Word.Picture.8">
                    <p:embed/>
                  </p:oleObj>
                </mc:Choice>
                <mc:Fallback>
                  <p:oleObj name="图片" r:id="rId22" imgW="95693" imgH="151894" progId="Word.Picture.8">
                    <p:embed/>
                    <p:pic>
                      <p:nvPicPr>
                        <p:cNvPr id="430245" name="Object 16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148" y="3430"/>
                          <a:ext cx="117" cy="1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30465" name="Rectangle 385"/>
            <p:cNvSpPr>
              <a:spLocks noChangeArrowheads="1"/>
            </p:cNvSpPr>
            <p:nvPr/>
          </p:nvSpPr>
          <p:spPr bwMode="auto">
            <a:xfrm>
              <a:off x="1292" y="1117"/>
              <a:ext cx="622"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LT</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639" name="Rectangle 559"/>
            <p:cNvSpPr>
              <a:spLocks noChangeArrowheads="1"/>
            </p:cNvSpPr>
            <p:nvPr/>
          </p:nvSpPr>
          <p:spPr bwMode="auto">
            <a:xfrm>
              <a:off x="4964" y="3426"/>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638" name="Rectangle 558"/>
            <p:cNvSpPr>
              <a:spLocks noChangeArrowheads="1"/>
            </p:cNvSpPr>
            <p:nvPr/>
          </p:nvSpPr>
          <p:spPr bwMode="auto">
            <a:xfrm>
              <a:off x="4667"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7" name="Rectangle 557"/>
            <p:cNvSpPr>
              <a:spLocks noChangeArrowheads="1"/>
            </p:cNvSpPr>
            <p:nvPr/>
          </p:nvSpPr>
          <p:spPr bwMode="auto">
            <a:xfrm>
              <a:off x="4370"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6" name="Rectangle 556"/>
            <p:cNvSpPr>
              <a:spLocks noChangeArrowheads="1"/>
            </p:cNvSpPr>
            <p:nvPr/>
          </p:nvSpPr>
          <p:spPr bwMode="auto">
            <a:xfrm>
              <a:off x="4074" y="3426"/>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35" name="Rectangle 555"/>
            <p:cNvSpPr>
              <a:spLocks noChangeArrowheads="1"/>
            </p:cNvSpPr>
            <p:nvPr/>
          </p:nvSpPr>
          <p:spPr bwMode="auto">
            <a:xfrm>
              <a:off x="3777"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4" name="Rectangle 554"/>
            <p:cNvSpPr>
              <a:spLocks noChangeArrowheads="1"/>
            </p:cNvSpPr>
            <p:nvPr/>
          </p:nvSpPr>
          <p:spPr bwMode="auto">
            <a:xfrm>
              <a:off x="3480"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3" name="Rectangle 553"/>
            <p:cNvSpPr>
              <a:spLocks noChangeArrowheads="1"/>
            </p:cNvSpPr>
            <p:nvPr/>
          </p:nvSpPr>
          <p:spPr bwMode="auto">
            <a:xfrm>
              <a:off x="3183"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2" name="Rectangle 552"/>
            <p:cNvSpPr>
              <a:spLocks noChangeArrowheads="1"/>
            </p:cNvSpPr>
            <p:nvPr/>
          </p:nvSpPr>
          <p:spPr bwMode="auto">
            <a:xfrm>
              <a:off x="2886"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1" name="Rectangle 551"/>
            <p:cNvSpPr>
              <a:spLocks noChangeArrowheads="1"/>
            </p:cNvSpPr>
            <p:nvPr/>
          </p:nvSpPr>
          <p:spPr bwMode="auto">
            <a:xfrm>
              <a:off x="2589"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30" name="Rectangle 550"/>
            <p:cNvSpPr>
              <a:spLocks noChangeArrowheads="1"/>
            </p:cNvSpPr>
            <p:nvPr/>
          </p:nvSpPr>
          <p:spPr bwMode="auto">
            <a:xfrm>
              <a:off x="2292"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29" name="Rectangle 549"/>
            <p:cNvSpPr>
              <a:spLocks noChangeArrowheads="1"/>
            </p:cNvSpPr>
            <p:nvPr/>
          </p:nvSpPr>
          <p:spPr bwMode="auto">
            <a:xfrm>
              <a:off x="1995"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28" name="Rectangle 548"/>
            <p:cNvSpPr>
              <a:spLocks noChangeArrowheads="1"/>
            </p:cNvSpPr>
            <p:nvPr/>
          </p:nvSpPr>
          <p:spPr bwMode="auto">
            <a:xfrm>
              <a:off x="1698" y="3426"/>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27" name="Rectangle 547"/>
            <p:cNvSpPr>
              <a:spLocks noChangeArrowheads="1"/>
            </p:cNvSpPr>
            <p:nvPr/>
          </p:nvSpPr>
          <p:spPr bwMode="auto">
            <a:xfrm>
              <a:off x="1400" y="3426"/>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26" name="Rectangle 546"/>
            <p:cNvSpPr>
              <a:spLocks noChangeArrowheads="1"/>
            </p:cNvSpPr>
            <p:nvPr/>
          </p:nvSpPr>
          <p:spPr bwMode="auto">
            <a:xfrm>
              <a:off x="1156" y="3426"/>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25" name="Rectangle 545"/>
            <p:cNvSpPr>
              <a:spLocks noChangeArrowheads="1"/>
            </p:cNvSpPr>
            <p:nvPr/>
          </p:nvSpPr>
          <p:spPr bwMode="auto">
            <a:xfrm>
              <a:off x="838" y="3426"/>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24" name="Rectangle 544"/>
            <p:cNvSpPr>
              <a:spLocks noChangeArrowheads="1"/>
            </p:cNvSpPr>
            <p:nvPr/>
          </p:nvSpPr>
          <p:spPr bwMode="auto">
            <a:xfrm>
              <a:off x="205" y="3426"/>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9</a:t>
              </a:r>
            </a:p>
          </p:txBody>
        </p:sp>
        <p:sp>
          <p:nvSpPr>
            <p:cNvPr id="430623" name="Rectangle 543"/>
            <p:cNvSpPr>
              <a:spLocks noChangeArrowheads="1"/>
            </p:cNvSpPr>
            <p:nvPr/>
          </p:nvSpPr>
          <p:spPr bwMode="auto">
            <a:xfrm>
              <a:off x="4964" y="3215"/>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622" name="Rectangle 542"/>
            <p:cNvSpPr>
              <a:spLocks noChangeArrowheads="1"/>
            </p:cNvSpPr>
            <p:nvPr/>
          </p:nvSpPr>
          <p:spPr bwMode="auto">
            <a:xfrm>
              <a:off x="4667"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21" name="Rectangle 541"/>
            <p:cNvSpPr>
              <a:spLocks noChangeArrowheads="1"/>
            </p:cNvSpPr>
            <p:nvPr/>
          </p:nvSpPr>
          <p:spPr bwMode="auto">
            <a:xfrm>
              <a:off x="4370"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20" name="Rectangle 540"/>
            <p:cNvSpPr>
              <a:spLocks noChangeArrowheads="1"/>
            </p:cNvSpPr>
            <p:nvPr/>
          </p:nvSpPr>
          <p:spPr bwMode="auto">
            <a:xfrm>
              <a:off x="4074" y="3215"/>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9" name="Rectangle 539"/>
            <p:cNvSpPr>
              <a:spLocks noChangeArrowheads="1"/>
            </p:cNvSpPr>
            <p:nvPr/>
          </p:nvSpPr>
          <p:spPr bwMode="auto">
            <a:xfrm>
              <a:off x="3777"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8" name="Rectangle 538"/>
            <p:cNvSpPr>
              <a:spLocks noChangeArrowheads="1"/>
            </p:cNvSpPr>
            <p:nvPr/>
          </p:nvSpPr>
          <p:spPr bwMode="auto">
            <a:xfrm>
              <a:off x="3480"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7" name="Rectangle 537"/>
            <p:cNvSpPr>
              <a:spLocks noChangeArrowheads="1"/>
            </p:cNvSpPr>
            <p:nvPr/>
          </p:nvSpPr>
          <p:spPr bwMode="auto">
            <a:xfrm>
              <a:off x="3183"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6" name="Rectangle 536"/>
            <p:cNvSpPr>
              <a:spLocks noChangeArrowheads="1"/>
            </p:cNvSpPr>
            <p:nvPr/>
          </p:nvSpPr>
          <p:spPr bwMode="auto">
            <a:xfrm>
              <a:off x="2886"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5" name="Rectangle 535"/>
            <p:cNvSpPr>
              <a:spLocks noChangeArrowheads="1"/>
            </p:cNvSpPr>
            <p:nvPr/>
          </p:nvSpPr>
          <p:spPr bwMode="auto">
            <a:xfrm>
              <a:off x="2589"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14" name="Rectangle 534"/>
            <p:cNvSpPr>
              <a:spLocks noChangeArrowheads="1"/>
            </p:cNvSpPr>
            <p:nvPr/>
          </p:nvSpPr>
          <p:spPr bwMode="auto">
            <a:xfrm>
              <a:off x="2292"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13" name="Rectangle 533"/>
            <p:cNvSpPr>
              <a:spLocks noChangeArrowheads="1"/>
            </p:cNvSpPr>
            <p:nvPr/>
          </p:nvSpPr>
          <p:spPr bwMode="auto">
            <a:xfrm>
              <a:off x="1995"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12" name="Rectangle 532"/>
            <p:cNvSpPr>
              <a:spLocks noChangeArrowheads="1"/>
            </p:cNvSpPr>
            <p:nvPr/>
          </p:nvSpPr>
          <p:spPr bwMode="auto">
            <a:xfrm>
              <a:off x="1698" y="3215"/>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1" name="Rectangle 531"/>
            <p:cNvSpPr>
              <a:spLocks noChangeArrowheads="1"/>
            </p:cNvSpPr>
            <p:nvPr/>
          </p:nvSpPr>
          <p:spPr bwMode="auto">
            <a:xfrm>
              <a:off x="1400" y="3215"/>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10" name="Rectangle 530"/>
            <p:cNvSpPr>
              <a:spLocks noChangeArrowheads="1"/>
            </p:cNvSpPr>
            <p:nvPr/>
          </p:nvSpPr>
          <p:spPr bwMode="auto">
            <a:xfrm>
              <a:off x="1156" y="3215"/>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09" name="Rectangle 529"/>
            <p:cNvSpPr>
              <a:spLocks noChangeArrowheads="1"/>
            </p:cNvSpPr>
            <p:nvPr/>
          </p:nvSpPr>
          <p:spPr bwMode="auto">
            <a:xfrm>
              <a:off x="838" y="3215"/>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08" name="Rectangle 528"/>
            <p:cNvSpPr>
              <a:spLocks noChangeArrowheads="1"/>
            </p:cNvSpPr>
            <p:nvPr/>
          </p:nvSpPr>
          <p:spPr bwMode="auto">
            <a:xfrm>
              <a:off x="205" y="3215"/>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8</a:t>
              </a:r>
            </a:p>
          </p:txBody>
        </p:sp>
        <p:sp>
          <p:nvSpPr>
            <p:cNvPr id="430607" name="Rectangle 527"/>
            <p:cNvSpPr>
              <a:spLocks noChangeArrowheads="1"/>
            </p:cNvSpPr>
            <p:nvPr/>
          </p:nvSpPr>
          <p:spPr bwMode="auto">
            <a:xfrm>
              <a:off x="4964" y="3004"/>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606" name="Rectangle 526"/>
            <p:cNvSpPr>
              <a:spLocks noChangeArrowheads="1"/>
            </p:cNvSpPr>
            <p:nvPr/>
          </p:nvSpPr>
          <p:spPr bwMode="auto">
            <a:xfrm>
              <a:off x="4667"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05" name="Rectangle 525"/>
            <p:cNvSpPr>
              <a:spLocks noChangeArrowheads="1"/>
            </p:cNvSpPr>
            <p:nvPr/>
          </p:nvSpPr>
          <p:spPr bwMode="auto">
            <a:xfrm>
              <a:off x="4370"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04" name="Rectangle 524"/>
            <p:cNvSpPr>
              <a:spLocks noChangeArrowheads="1"/>
            </p:cNvSpPr>
            <p:nvPr/>
          </p:nvSpPr>
          <p:spPr bwMode="auto">
            <a:xfrm>
              <a:off x="4074" y="3004"/>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03" name="Rectangle 523"/>
            <p:cNvSpPr>
              <a:spLocks noChangeArrowheads="1"/>
            </p:cNvSpPr>
            <p:nvPr/>
          </p:nvSpPr>
          <p:spPr bwMode="auto">
            <a:xfrm>
              <a:off x="3777"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602" name="Rectangle 522"/>
            <p:cNvSpPr>
              <a:spLocks noChangeArrowheads="1"/>
            </p:cNvSpPr>
            <p:nvPr/>
          </p:nvSpPr>
          <p:spPr bwMode="auto">
            <a:xfrm>
              <a:off x="3480"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01" name="Rectangle 521"/>
            <p:cNvSpPr>
              <a:spLocks noChangeArrowheads="1"/>
            </p:cNvSpPr>
            <p:nvPr/>
          </p:nvSpPr>
          <p:spPr bwMode="auto">
            <a:xfrm>
              <a:off x="3183"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600" name="Rectangle 520"/>
            <p:cNvSpPr>
              <a:spLocks noChangeArrowheads="1"/>
            </p:cNvSpPr>
            <p:nvPr/>
          </p:nvSpPr>
          <p:spPr bwMode="auto">
            <a:xfrm>
              <a:off x="2886"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9" name="Rectangle 519"/>
            <p:cNvSpPr>
              <a:spLocks noChangeArrowheads="1"/>
            </p:cNvSpPr>
            <p:nvPr/>
          </p:nvSpPr>
          <p:spPr bwMode="auto">
            <a:xfrm>
              <a:off x="2589"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8" name="Rectangle 518"/>
            <p:cNvSpPr>
              <a:spLocks noChangeArrowheads="1"/>
            </p:cNvSpPr>
            <p:nvPr/>
          </p:nvSpPr>
          <p:spPr bwMode="auto">
            <a:xfrm>
              <a:off x="2292"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7" name="Rectangle 517"/>
            <p:cNvSpPr>
              <a:spLocks noChangeArrowheads="1"/>
            </p:cNvSpPr>
            <p:nvPr/>
          </p:nvSpPr>
          <p:spPr bwMode="auto">
            <a:xfrm>
              <a:off x="1995"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6" name="Rectangle 516"/>
            <p:cNvSpPr>
              <a:spLocks noChangeArrowheads="1"/>
            </p:cNvSpPr>
            <p:nvPr/>
          </p:nvSpPr>
          <p:spPr bwMode="auto">
            <a:xfrm>
              <a:off x="1698" y="3004"/>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95" name="Rectangle 515"/>
            <p:cNvSpPr>
              <a:spLocks noChangeArrowheads="1"/>
            </p:cNvSpPr>
            <p:nvPr/>
          </p:nvSpPr>
          <p:spPr bwMode="auto">
            <a:xfrm>
              <a:off x="1400" y="3004"/>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4" name="Rectangle 514"/>
            <p:cNvSpPr>
              <a:spLocks noChangeArrowheads="1"/>
            </p:cNvSpPr>
            <p:nvPr/>
          </p:nvSpPr>
          <p:spPr bwMode="auto">
            <a:xfrm>
              <a:off x="1156" y="3004"/>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93" name="Rectangle 513"/>
            <p:cNvSpPr>
              <a:spLocks noChangeArrowheads="1"/>
            </p:cNvSpPr>
            <p:nvPr/>
          </p:nvSpPr>
          <p:spPr bwMode="auto">
            <a:xfrm>
              <a:off x="838" y="3004"/>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92" name="Rectangle 512"/>
            <p:cNvSpPr>
              <a:spLocks noChangeArrowheads="1"/>
            </p:cNvSpPr>
            <p:nvPr/>
          </p:nvSpPr>
          <p:spPr bwMode="auto">
            <a:xfrm>
              <a:off x="205" y="3004"/>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7</a:t>
              </a:r>
            </a:p>
          </p:txBody>
        </p:sp>
        <p:sp>
          <p:nvSpPr>
            <p:cNvPr id="430591" name="Rectangle 511"/>
            <p:cNvSpPr>
              <a:spLocks noChangeArrowheads="1"/>
            </p:cNvSpPr>
            <p:nvPr/>
          </p:nvSpPr>
          <p:spPr bwMode="auto">
            <a:xfrm>
              <a:off x="4964" y="2793"/>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90" name="Rectangle 510"/>
            <p:cNvSpPr>
              <a:spLocks noChangeArrowheads="1"/>
            </p:cNvSpPr>
            <p:nvPr/>
          </p:nvSpPr>
          <p:spPr bwMode="auto">
            <a:xfrm>
              <a:off x="4667"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9" name="Rectangle 509"/>
            <p:cNvSpPr>
              <a:spLocks noChangeArrowheads="1"/>
            </p:cNvSpPr>
            <p:nvPr/>
          </p:nvSpPr>
          <p:spPr bwMode="auto">
            <a:xfrm>
              <a:off x="4370"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8" name="Rectangle 508"/>
            <p:cNvSpPr>
              <a:spLocks noChangeArrowheads="1"/>
            </p:cNvSpPr>
            <p:nvPr/>
          </p:nvSpPr>
          <p:spPr bwMode="auto">
            <a:xfrm>
              <a:off x="4074" y="2793"/>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7" name="Rectangle 507"/>
            <p:cNvSpPr>
              <a:spLocks noChangeArrowheads="1"/>
            </p:cNvSpPr>
            <p:nvPr/>
          </p:nvSpPr>
          <p:spPr bwMode="auto">
            <a:xfrm>
              <a:off x="3777"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6" name="Rectangle 506"/>
            <p:cNvSpPr>
              <a:spLocks noChangeArrowheads="1"/>
            </p:cNvSpPr>
            <p:nvPr/>
          </p:nvSpPr>
          <p:spPr bwMode="auto">
            <a:xfrm>
              <a:off x="3480"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5" name="Rectangle 505"/>
            <p:cNvSpPr>
              <a:spLocks noChangeArrowheads="1"/>
            </p:cNvSpPr>
            <p:nvPr/>
          </p:nvSpPr>
          <p:spPr bwMode="auto">
            <a:xfrm>
              <a:off x="3183"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84" name="Rectangle 504"/>
            <p:cNvSpPr>
              <a:spLocks noChangeArrowheads="1"/>
            </p:cNvSpPr>
            <p:nvPr/>
          </p:nvSpPr>
          <p:spPr bwMode="auto">
            <a:xfrm>
              <a:off x="2886"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83" name="Rectangle 503"/>
            <p:cNvSpPr>
              <a:spLocks noChangeArrowheads="1"/>
            </p:cNvSpPr>
            <p:nvPr/>
          </p:nvSpPr>
          <p:spPr bwMode="auto">
            <a:xfrm>
              <a:off x="2589"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82" name="Rectangle 502"/>
            <p:cNvSpPr>
              <a:spLocks noChangeArrowheads="1"/>
            </p:cNvSpPr>
            <p:nvPr/>
          </p:nvSpPr>
          <p:spPr bwMode="auto">
            <a:xfrm>
              <a:off x="2292"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1" name="Rectangle 501"/>
            <p:cNvSpPr>
              <a:spLocks noChangeArrowheads="1"/>
            </p:cNvSpPr>
            <p:nvPr/>
          </p:nvSpPr>
          <p:spPr bwMode="auto">
            <a:xfrm>
              <a:off x="1995"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80" name="Rectangle 500"/>
            <p:cNvSpPr>
              <a:spLocks noChangeArrowheads="1"/>
            </p:cNvSpPr>
            <p:nvPr/>
          </p:nvSpPr>
          <p:spPr bwMode="auto">
            <a:xfrm>
              <a:off x="1698" y="2793"/>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79" name="Rectangle 499"/>
            <p:cNvSpPr>
              <a:spLocks noChangeArrowheads="1"/>
            </p:cNvSpPr>
            <p:nvPr/>
          </p:nvSpPr>
          <p:spPr bwMode="auto">
            <a:xfrm>
              <a:off x="1400" y="2793"/>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78" name="Rectangle 498"/>
            <p:cNvSpPr>
              <a:spLocks noChangeArrowheads="1"/>
            </p:cNvSpPr>
            <p:nvPr/>
          </p:nvSpPr>
          <p:spPr bwMode="auto">
            <a:xfrm>
              <a:off x="1156" y="2793"/>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77" name="Rectangle 497"/>
            <p:cNvSpPr>
              <a:spLocks noChangeArrowheads="1"/>
            </p:cNvSpPr>
            <p:nvPr/>
          </p:nvSpPr>
          <p:spPr bwMode="auto">
            <a:xfrm>
              <a:off x="838" y="2793"/>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76" name="Rectangle 496"/>
            <p:cNvSpPr>
              <a:spLocks noChangeArrowheads="1"/>
            </p:cNvSpPr>
            <p:nvPr/>
          </p:nvSpPr>
          <p:spPr bwMode="auto">
            <a:xfrm>
              <a:off x="205" y="2793"/>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6</a:t>
              </a:r>
            </a:p>
          </p:txBody>
        </p:sp>
        <p:sp>
          <p:nvSpPr>
            <p:cNvPr id="430575" name="Rectangle 495"/>
            <p:cNvSpPr>
              <a:spLocks noChangeArrowheads="1"/>
            </p:cNvSpPr>
            <p:nvPr/>
          </p:nvSpPr>
          <p:spPr bwMode="auto">
            <a:xfrm>
              <a:off x="4964" y="2582"/>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74" name="Rectangle 494"/>
            <p:cNvSpPr>
              <a:spLocks noChangeArrowheads="1"/>
            </p:cNvSpPr>
            <p:nvPr/>
          </p:nvSpPr>
          <p:spPr bwMode="auto">
            <a:xfrm>
              <a:off x="4667"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73" name="Rectangle 493"/>
            <p:cNvSpPr>
              <a:spLocks noChangeArrowheads="1"/>
            </p:cNvSpPr>
            <p:nvPr/>
          </p:nvSpPr>
          <p:spPr bwMode="auto">
            <a:xfrm>
              <a:off x="4370"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72" name="Rectangle 492"/>
            <p:cNvSpPr>
              <a:spLocks noChangeArrowheads="1"/>
            </p:cNvSpPr>
            <p:nvPr/>
          </p:nvSpPr>
          <p:spPr bwMode="auto">
            <a:xfrm>
              <a:off x="4074" y="2582"/>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71" name="Rectangle 491"/>
            <p:cNvSpPr>
              <a:spLocks noChangeArrowheads="1"/>
            </p:cNvSpPr>
            <p:nvPr/>
          </p:nvSpPr>
          <p:spPr bwMode="auto">
            <a:xfrm>
              <a:off x="3777"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70" name="Rectangle 490"/>
            <p:cNvSpPr>
              <a:spLocks noChangeArrowheads="1"/>
            </p:cNvSpPr>
            <p:nvPr/>
          </p:nvSpPr>
          <p:spPr bwMode="auto">
            <a:xfrm>
              <a:off x="3480"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9" name="Rectangle 489"/>
            <p:cNvSpPr>
              <a:spLocks noChangeArrowheads="1"/>
            </p:cNvSpPr>
            <p:nvPr/>
          </p:nvSpPr>
          <p:spPr bwMode="auto">
            <a:xfrm>
              <a:off x="3183"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68" name="Rectangle 488"/>
            <p:cNvSpPr>
              <a:spLocks noChangeArrowheads="1"/>
            </p:cNvSpPr>
            <p:nvPr/>
          </p:nvSpPr>
          <p:spPr bwMode="auto">
            <a:xfrm>
              <a:off x="2886"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7" name="Rectangle 487"/>
            <p:cNvSpPr>
              <a:spLocks noChangeArrowheads="1"/>
            </p:cNvSpPr>
            <p:nvPr/>
          </p:nvSpPr>
          <p:spPr bwMode="auto">
            <a:xfrm>
              <a:off x="2589"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6" name="Rectangle 486"/>
            <p:cNvSpPr>
              <a:spLocks noChangeArrowheads="1"/>
            </p:cNvSpPr>
            <p:nvPr/>
          </p:nvSpPr>
          <p:spPr bwMode="auto">
            <a:xfrm>
              <a:off x="2292"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65" name="Rectangle 485"/>
            <p:cNvSpPr>
              <a:spLocks noChangeArrowheads="1"/>
            </p:cNvSpPr>
            <p:nvPr/>
          </p:nvSpPr>
          <p:spPr bwMode="auto">
            <a:xfrm>
              <a:off x="1995"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4" name="Rectangle 484"/>
            <p:cNvSpPr>
              <a:spLocks noChangeArrowheads="1"/>
            </p:cNvSpPr>
            <p:nvPr/>
          </p:nvSpPr>
          <p:spPr bwMode="auto">
            <a:xfrm>
              <a:off x="1698" y="2582"/>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63" name="Rectangle 483"/>
            <p:cNvSpPr>
              <a:spLocks noChangeArrowheads="1"/>
            </p:cNvSpPr>
            <p:nvPr/>
          </p:nvSpPr>
          <p:spPr bwMode="auto">
            <a:xfrm>
              <a:off x="1400" y="2582"/>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2" name="Rectangle 482"/>
            <p:cNvSpPr>
              <a:spLocks noChangeArrowheads="1"/>
            </p:cNvSpPr>
            <p:nvPr/>
          </p:nvSpPr>
          <p:spPr bwMode="auto">
            <a:xfrm>
              <a:off x="1156" y="2582"/>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61" name="Rectangle 481"/>
            <p:cNvSpPr>
              <a:spLocks noChangeArrowheads="1"/>
            </p:cNvSpPr>
            <p:nvPr/>
          </p:nvSpPr>
          <p:spPr bwMode="auto">
            <a:xfrm>
              <a:off x="838" y="2582"/>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60" name="Rectangle 480"/>
            <p:cNvSpPr>
              <a:spLocks noChangeArrowheads="1"/>
            </p:cNvSpPr>
            <p:nvPr/>
          </p:nvSpPr>
          <p:spPr bwMode="auto">
            <a:xfrm>
              <a:off x="205" y="2582"/>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5</a:t>
              </a:r>
            </a:p>
          </p:txBody>
        </p:sp>
        <p:sp>
          <p:nvSpPr>
            <p:cNvPr id="430559" name="Rectangle 479"/>
            <p:cNvSpPr>
              <a:spLocks noChangeArrowheads="1"/>
            </p:cNvSpPr>
            <p:nvPr/>
          </p:nvSpPr>
          <p:spPr bwMode="auto">
            <a:xfrm>
              <a:off x="4964" y="2371"/>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58" name="Rectangle 478"/>
            <p:cNvSpPr>
              <a:spLocks noChangeArrowheads="1"/>
            </p:cNvSpPr>
            <p:nvPr/>
          </p:nvSpPr>
          <p:spPr bwMode="auto">
            <a:xfrm>
              <a:off x="4667"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57" name="Rectangle 477"/>
            <p:cNvSpPr>
              <a:spLocks noChangeArrowheads="1"/>
            </p:cNvSpPr>
            <p:nvPr/>
          </p:nvSpPr>
          <p:spPr bwMode="auto">
            <a:xfrm>
              <a:off x="4370"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56" name="Rectangle 476"/>
            <p:cNvSpPr>
              <a:spLocks noChangeArrowheads="1"/>
            </p:cNvSpPr>
            <p:nvPr/>
          </p:nvSpPr>
          <p:spPr bwMode="auto">
            <a:xfrm>
              <a:off x="4074" y="2371"/>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55" name="Rectangle 475"/>
            <p:cNvSpPr>
              <a:spLocks noChangeArrowheads="1"/>
            </p:cNvSpPr>
            <p:nvPr/>
          </p:nvSpPr>
          <p:spPr bwMode="auto">
            <a:xfrm>
              <a:off x="3777"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54" name="Rectangle 474"/>
            <p:cNvSpPr>
              <a:spLocks noChangeArrowheads="1"/>
            </p:cNvSpPr>
            <p:nvPr/>
          </p:nvSpPr>
          <p:spPr bwMode="auto">
            <a:xfrm>
              <a:off x="3480"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53" name="Rectangle 473"/>
            <p:cNvSpPr>
              <a:spLocks noChangeArrowheads="1"/>
            </p:cNvSpPr>
            <p:nvPr/>
          </p:nvSpPr>
          <p:spPr bwMode="auto">
            <a:xfrm>
              <a:off x="3183"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52" name="Rectangle 472"/>
            <p:cNvSpPr>
              <a:spLocks noChangeArrowheads="1"/>
            </p:cNvSpPr>
            <p:nvPr/>
          </p:nvSpPr>
          <p:spPr bwMode="auto">
            <a:xfrm>
              <a:off x="2886"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51" name="Rectangle 471"/>
            <p:cNvSpPr>
              <a:spLocks noChangeArrowheads="1"/>
            </p:cNvSpPr>
            <p:nvPr/>
          </p:nvSpPr>
          <p:spPr bwMode="auto">
            <a:xfrm>
              <a:off x="2589"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50" name="Rectangle 470"/>
            <p:cNvSpPr>
              <a:spLocks noChangeArrowheads="1"/>
            </p:cNvSpPr>
            <p:nvPr/>
          </p:nvSpPr>
          <p:spPr bwMode="auto">
            <a:xfrm>
              <a:off x="2292"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49" name="Rectangle 469"/>
            <p:cNvSpPr>
              <a:spLocks noChangeArrowheads="1"/>
            </p:cNvSpPr>
            <p:nvPr/>
          </p:nvSpPr>
          <p:spPr bwMode="auto">
            <a:xfrm>
              <a:off x="1995"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48" name="Rectangle 468"/>
            <p:cNvSpPr>
              <a:spLocks noChangeArrowheads="1"/>
            </p:cNvSpPr>
            <p:nvPr/>
          </p:nvSpPr>
          <p:spPr bwMode="auto">
            <a:xfrm>
              <a:off x="1698" y="2371"/>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47" name="Rectangle 467"/>
            <p:cNvSpPr>
              <a:spLocks noChangeArrowheads="1"/>
            </p:cNvSpPr>
            <p:nvPr/>
          </p:nvSpPr>
          <p:spPr bwMode="auto">
            <a:xfrm>
              <a:off x="1400" y="2371"/>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46" name="Rectangle 466"/>
            <p:cNvSpPr>
              <a:spLocks noChangeArrowheads="1"/>
            </p:cNvSpPr>
            <p:nvPr/>
          </p:nvSpPr>
          <p:spPr bwMode="auto">
            <a:xfrm>
              <a:off x="1156" y="2371"/>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45" name="Rectangle 465"/>
            <p:cNvSpPr>
              <a:spLocks noChangeArrowheads="1"/>
            </p:cNvSpPr>
            <p:nvPr/>
          </p:nvSpPr>
          <p:spPr bwMode="auto">
            <a:xfrm>
              <a:off x="838" y="2371"/>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44" name="Rectangle 464"/>
            <p:cNvSpPr>
              <a:spLocks noChangeArrowheads="1"/>
            </p:cNvSpPr>
            <p:nvPr/>
          </p:nvSpPr>
          <p:spPr bwMode="auto">
            <a:xfrm>
              <a:off x="205" y="2371"/>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4</a:t>
              </a:r>
            </a:p>
          </p:txBody>
        </p:sp>
        <p:sp>
          <p:nvSpPr>
            <p:cNvPr id="430543" name="Rectangle 463"/>
            <p:cNvSpPr>
              <a:spLocks noChangeArrowheads="1"/>
            </p:cNvSpPr>
            <p:nvPr/>
          </p:nvSpPr>
          <p:spPr bwMode="auto">
            <a:xfrm>
              <a:off x="4964" y="2160"/>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42" name="Rectangle 462"/>
            <p:cNvSpPr>
              <a:spLocks noChangeArrowheads="1"/>
            </p:cNvSpPr>
            <p:nvPr/>
          </p:nvSpPr>
          <p:spPr bwMode="auto">
            <a:xfrm>
              <a:off x="4667"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41" name="Rectangle 461"/>
            <p:cNvSpPr>
              <a:spLocks noChangeArrowheads="1"/>
            </p:cNvSpPr>
            <p:nvPr/>
          </p:nvSpPr>
          <p:spPr bwMode="auto">
            <a:xfrm>
              <a:off x="4370"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40" name="Rectangle 460"/>
            <p:cNvSpPr>
              <a:spLocks noChangeArrowheads="1"/>
            </p:cNvSpPr>
            <p:nvPr/>
          </p:nvSpPr>
          <p:spPr bwMode="auto">
            <a:xfrm>
              <a:off x="4074" y="2160"/>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39" name="Rectangle 459"/>
            <p:cNvSpPr>
              <a:spLocks noChangeArrowheads="1"/>
            </p:cNvSpPr>
            <p:nvPr/>
          </p:nvSpPr>
          <p:spPr bwMode="auto">
            <a:xfrm>
              <a:off x="3777"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8" name="Rectangle 458"/>
            <p:cNvSpPr>
              <a:spLocks noChangeArrowheads="1"/>
            </p:cNvSpPr>
            <p:nvPr/>
          </p:nvSpPr>
          <p:spPr bwMode="auto">
            <a:xfrm>
              <a:off x="3480"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7" name="Rectangle 457"/>
            <p:cNvSpPr>
              <a:spLocks noChangeArrowheads="1"/>
            </p:cNvSpPr>
            <p:nvPr/>
          </p:nvSpPr>
          <p:spPr bwMode="auto">
            <a:xfrm>
              <a:off x="3183"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6" name="Rectangle 456"/>
            <p:cNvSpPr>
              <a:spLocks noChangeArrowheads="1"/>
            </p:cNvSpPr>
            <p:nvPr/>
          </p:nvSpPr>
          <p:spPr bwMode="auto">
            <a:xfrm>
              <a:off x="2886"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5" name="Rectangle 455"/>
            <p:cNvSpPr>
              <a:spLocks noChangeArrowheads="1"/>
            </p:cNvSpPr>
            <p:nvPr/>
          </p:nvSpPr>
          <p:spPr bwMode="auto">
            <a:xfrm>
              <a:off x="2589"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4" name="Rectangle 454"/>
            <p:cNvSpPr>
              <a:spLocks noChangeArrowheads="1"/>
            </p:cNvSpPr>
            <p:nvPr/>
          </p:nvSpPr>
          <p:spPr bwMode="auto">
            <a:xfrm>
              <a:off x="2292"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3" name="Rectangle 453"/>
            <p:cNvSpPr>
              <a:spLocks noChangeArrowheads="1"/>
            </p:cNvSpPr>
            <p:nvPr/>
          </p:nvSpPr>
          <p:spPr bwMode="auto">
            <a:xfrm>
              <a:off x="1995"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32" name="Rectangle 452"/>
            <p:cNvSpPr>
              <a:spLocks noChangeArrowheads="1"/>
            </p:cNvSpPr>
            <p:nvPr/>
          </p:nvSpPr>
          <p:spPr bwMode="auto">
            <a:xfrm>
              <a:off x="1698" y="2160"/>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31" name="Rectangle 451"/>
            <p:cNvSpPr>
              <a:spLocks noChangeArrowheads="1"/>
            </p:cNvSpPr>
            <p:nvPr/>
          </p:nvSpPr>
          <p:spPr bwMode="auto">
            <a:xfrm>
              <a:off x="1400" y="2160"/>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30" name="Rectangle 450"/>
            <p:cNvSpPr>
              <a:spLocks noChangeArrowheads="1"/>
            </p:cNvSpPr>
            <p:nvPr/>
          </p:nvSpPr>
          <p:spPr bwMode="auto">
            <a:xfrm>
              <a:off x="1156" y="2160"/>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endParaRPr>
            </a:p>
          </p:txBody>
        </p:sp>
        <p:sp>
          <p:nvSpPr>
            <p:cNvPr id="430529" name="Rectangle 449"/>
            <p:cNvSpPr>
              <a:spLocks noChangeArrowheads="1"/>
            </p:cNvSpPr>
            <p:nvPr/>
          </p:nvSpPr>
          <p:spPr bwMode="auto">
            <a:xfrm>
              <a:off x="838" y="2160"/>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28" name="Rectangle 448"/>
            <p:cNvSpPr>
              <a:spLocks noChangeArrowheads="1"/>
            </p:cNvSpPr>
            <p:nvPr/>
          </p:nvSpPr>
          <p:spPr bwMode="auto">
            <a:xfrm>
              <a:off x="205" y="2160"/>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3</a:t>
              </a:r>
            </a:p>
          </p:txBody>
        </p:sp>
        <p:sp>
          <p:nvSpPr>
            <p:cNvPr id="430527" name="Rectangle 447"/>
            <p:cNvSpPr>
              <a:spLocks noChangeArrowheads="1"/>
            </p:cNvSpPr>
            <p:nvPr/>
          </p:nvSpPr>
          <p:spPr bwMode="auto">
            <a:xfrm>
              <a:off x="4964" y="1949"/>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26" name="Rectangle 446"/>
            <p:cNvSpPr>
              <a:spLocks noChangeArrowheads="1"/>
            </p:cNvSpPr>
            <p:nvPr/>
          </p:nvSpPr>
          <p:spPr bwMode="auto">
            <a:xfrm>
              <a:off x="4667"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25" name="Rectangle 445"/>
            <p:cNvSpPr>
              <a:spLocks noChangeArrowheads="1"/>
            </p:cNvSpPr>
            <p:nvPr/>
          </p:nvSpPr>
          <p:spPr bwMode="auto">
            <a:xfrm>
              <a:off x="4370"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24" name="Rectangle 444"/>
            <p:cNvSpPr>
              <a:spLocks noChangeArrowheads="1"/>
            </p:cNvSpPr>
            <p:nvPr/>
          </p:nvSpPr>
          <p:spPr bwMode="auto">
            <a:xfrm>
              <a:off x="4074" y="1949"/>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23" name="Rectangle 443"/>
            <p:cNvSpPr>
              <a:spLocks noChangeArrowheads="1"/>
            </p:cNvSpPr>
            <p:nvPr/>
          </p:nvSpPr>
          <p:spPr bwMode="auto">
            <a:xfrm>
              <a:off x="3777"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22" name="Rectangle 442"/>
            <p:cNvSpPr>
              <a:spLocks noChangeArrowheads="1"/>
            </p:cNvSpPr>
            <p:nvPr/>
          </p:nvSpPr>
          <p:spPr bwMode="auto">
            <a:xfrm>
              <a:off x="3480"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21" name="Rectangle 441"/>
            <p:cNvSpPr>
              <a:spLocks noChangeArrowheads="1"/>
            </p:cNvSpPr>
            <p:nvPr/>
          </p:nvSpPr>
          <p:spPr bwMode="auto">
            <a:xfrm>
              <a:off x="3183"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20" name="Rectangle 440"/>
            <p:cNvSpPr>
              <a:spLocks noChangeArrowheads="1"/>
            </p:cNvSpPr>
            <p:nvPr/>
          </p:nvSpPr>
          <p:spPr bwMode="auto">
            <a:xfrm>
              <a:off x="2886"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19" name="Rectangle 439"/>
            <p:cNvSpPr>
              <a:spLocks noChangeArrowheads="1"/>
            </p:cNvSpPr>
            <p:nvPr/>
          </p:nvSpPr>
          <p:spPr bwMode="auto">
            <a:xfrm>
              <a:off x="2589"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18" name="Rectangle 438"/>
            <p:cNvSpPr>
              <a:spLocks noChangeArrowheads="1"/>
            </p:cNvSpPr>
            <p:nvPr/>
          </p:nvSpPr>
          <p:spPr bwMode="auto">
            <a:xfrm>
              <a:off x="2292"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17" name="Rectangle 437"/>
            <p:cNvSpPr>
              <a:spLocks noChangeArrowheads="1"/>
            </p:cNvSpPr>
            <p:nvPr/>
          </p:nvSpPr>
          <p:spPr bwMode="auto">
            <a:xfrm>
              <a:off x="1995"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16" name="Rectangle 436"/>
            <p:cNvSpPr>
              <a:spLocks noChangeArrowheads="1"/>
            </p:cNvSpPr>
            <p:nvPr/>
          </p:nvSpPr>
          <p:spPr bwMode="auto">
            <a:xfrm>
              <a:off x="1698" y="1949"/>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15" name="Rectangle 435"/>
            <p:cNvSpPr>
              <a:spLocks noChangeArrowheads="1"/>
            </p:cNvSpPr>
            <p:nvPr/>
          </p:nvSpPr>
          <p:spPr bwMode="auto">
            <a:xfrm>
              <a:off x="1400" y="1949"/>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14" name="Rectangle 434"/>
            <p:cNvSpPr>
              <a:spLocks noChangeArrowheads="1"/>
            </p:cNvSpPr>
            <p:nvPr/>
          </p:nvSpPr>
          <p:spPr bwMode="auto">
            <a:xfrm>
              <a:off x="1134" y="1949"/>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endParaRPr>
            </a:p>
          </p:txBody>
        </p:sp>
        <p:sp>
          <p:nvSpPr>
            <p:cNvPr id="430513" name="Rectangle 433"/>
            <p:cNvSpPr>
              <a:spLocks noChangeArrowheads="1"/>
            </p:cNvSpPr>
            <p:nvPr/>
          </p:nvSpPr>
          <p:spPr bwMode="auto">
            <a:xfrm>
              <a:off x="838" y="1949"/>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12" name="Rectangle 432"/>
            <p:cNvSpPr>
              <a:spLocks noChangeArrowheads="1"/>
            </p:cNvSpPr>
            <p:nvPr/>
          </p:nvSpPr>
          <p:spPr bwMode="auto">
            <a:xfrm>
              <a:off x="205" y="1949"/>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2</a:t>
              </a:r>
            </a:p>
          </p:txBody>
        </p:sp>
        <p:sp>
          <p:nvSpPr>
            <p:cNvPr id="430511" name="Rectangle 431"/>
            <p:cNvSpPr>
              <a:spLocks noChangeArrowheads="1"/>
            </p:cNvSpPr>
            <p:nvPr/>
          </p:nvSpPr>
          <p:spPr bwMode="auto">
            <a:xfrm>
              <a:off x="4964" y="1738"/>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510" name="Rectangle 430"/>
            <p:cNvSpPr>
              <a:spLocks noChangeArrowheads="1"/>
            </p:cNvSpPr>
            <p:nvPr/>
          </p:nvSpPr>
          <p:spPr bwMode="auto">
            <a:xfrm>
              <a:off x="4667"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9" name="Rectangle 429"/>
            <p:cNvSpPr>
              <a:spLocks noChangeArrowheads="1"/>
            </p:cNvSpPr>
            <p:nvPr/>
          </p:nvSpPr>
          <p:spPr bwMode="auto">
            <a:xfrm>
              <a:off x="4370"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8" name="Rectangle 428"/>
            <p:cNvSpPr>
              <a:spLocks noChangeArrowheads="1"/>
            </p:cNvSpPr>
            <p:nvPr/>
          </p:nvSpPr>
          <p:spPr bwMode="auto">
            <a:xfrm>
              <a:off x="4074" y="1738"/>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7" name="Rectangle 427"/>
            <p:cNvSpPr>
              <a:spLocks noChangeArrowheads="1"/>
            </p:cNvSpPr>
            <p:nvPr/>
          </p:nvSpPr>
          <p:spPr bwMode="auto">
            <a:xfrm>
              <a:off x="3777"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6" name="Rectangle 426"/>
            <p:cNvSpPr>
              <a:spLocks noChangeArrowheads="1"/>
            </p:cNvSpPr>
            <p:nvPr/>
          </p:nvSpPr>
          <p:spPr bwMode="auto">
            <a:xfrm>
              <a:off x="3480"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05" name="Rectangle 425"/>
            <p:cNvSpPr>
              <a:spLocks noChangeArrowheads="1"/>
            </p:cNvSpPr>
            <p:nvPr/>
          </p:nvSpPr>
          <p:spPr bwMode="auto">
            <a:xfrm>
              <a:off x="3183"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04" name="Rectangle 424"/>
            <p:cNvSpPr>
              <a:spLocks noChangeArrowheads="1"/>
            </p:cNvSpPr>
            <p:nvPr/>
          </p:nvSpPr>
          <p:spPr bwMode="auto">
            <a:xfrm>
              <a:off x="2886"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3" name="Rectangle 423"/>
            <p:cNvSpPr>
              <a:spLocks noChangeArrowheads="1"/>
            </p:cNvSpPr>
            <p:nvPr/>
          </p:nvSpPr>
          <p:spPr bwMode="auto">
            <a:xfrm>
              <a:off x="2589"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502" name="Rectangle 422"/>
            <p:cNvSpPr>
              <a:spLocks noChangeArrowheads="1"/>
            </p:cNvSpPr>
            <p:nvPr/>
          </p:nvSpPr>
          <p:spPr bwMode="auto">
            <a:xfrm>
              <a:off x="2292"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1" name="Rectangle 421"/>
            <p:cNvSpPr>
              <a:spLocks noChangeArrowheads="1"/>
            </p:cNvSpPr>
            <p:nvPr/>
          </p:nvSpPr>
          <p:spPr bwMode="auto">
            <a:xfrm>
              <a:off x="1995"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500" name="Rectangle 420"/>
            <p:cNvSpPr>
              <a:spLocks noChangeArrowheads="1"/>
            </p:cNvSpPr>
            <p:nvPr/>
          </p:nvSpPr>
          <p:spPr bwMode="auto">
            <a:xfrm>
              <a:off x="1698" y="1738"/>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99" name="Rectangle 419"/>
            <p:cNvSpPr>
              <a:spLocks noChangeArrowheads="1"/>
            </p:cNvSpPr>
            <p:nvPr/>
          </p:nvSpPr>
          <p:spPr bwMode="auto">
            <a:xfrm>
              <a:off x="1400" y="1738"/>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98" name="Rectangle 418"/>
            <p:cNvSpPr>
              <a:spLocks noChangeArrowheads="1"/>
            </p:cNvSpPr>
            <p:nvPr/>
          </p:nvSpPr>
          <p:spPr bwMode="auto">
            <a:xfrm>
              <a:off x="1134" y="1738"/>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endParaRPr>
            </a:p>
          </p:txBody>
        </p:sp>
        <p:sp>
          <p:nvSpPr>
            <p:cNvPr id="430497" name="Rectangle 417"/>
            <p:cNvSpPr>
              <a:spLocks noChangeArrowheads="1"/>
            </p:cNvSpPr>
            <p:nvPr/>
          </p:nvSpPr>
          <p:spPr bwMode="auto">
            <a:xfrm>
              <a:off x="860" y="1738"/>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96" name="Rectangle 416"/>
            <p:cNvSpPr>
              <a:spLocks noChangeArrowheads="1"/>
            </p:cNvSpPr>
            <p:nvPr/>
          </p:nvSpPr>
          <p:spPr bwMode="auto">
            <a:xfrm>
              <a:off x="205" y="1738"/>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95" name="Rectangle 415"/>
            <p:cNvSpPr>
              <a:spLocks noChangeArrowheads="1"/>
            </p:cNvSpPr>
            <p:nvPr/>
          </p:nvSpPr>
          <p:spPr bwMode="auto">
            <a:xfrm>
              <a:off x="4964" y="1527"/>
              <a:ext cx="41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494" name="Rectangle 414"/>
            <p:cNvSpPr>
              <a:spLocks noChangeArrowheads="1"/>
            </p:cNvSpPr>
            <p:nvPr/>
          </p:nvSpPr>
          <p:spPr bwMode="auto">
            <a:xfrm>
              <a:off x="4667"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93" name="Rectangle 413"/>
            <p:cNvSpPr>
              <a:spLocks noChangeArrowheads="1"/>
            </p:cNvSpPr>
            <p:nvPr/>
          </p:nvSpPr>
          <p:spPr bwMode="auto">
            <a:xfrm>
              <a:off x="4370"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92" name="Rectangle 412"/>
            <p:cNvSpPr>
              <a:spLocks noChangeArrowheads="1"/>
            </p:cNvSpPr>
            <p:nvPr/>
          </p:nvSpPr>
          <p:spPr bwMode="auto">
            <a:xfrm>
              <a:off x="4074" y="1527"/>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91" name="Rectangle 411"/>
            <p:cNvSpPr>
              <a:spLocks noChangeArrowheads="1"/>
            </p:cNvSpPr>
            <p:nvPr/>
          </p:nvSpPr>
          <p:spPr bwMode="auto">
            <a:xfrm>
              <a:off x="3777"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90" name="Rectangle 410"/>
            <p:cNvSpPr>
              <a:spLocks noChangeArrowheads="1"/>
            </p:cNvSpPr>
            <p:nvPr/>
          </p:nvSpPr>
          <p:spPr bwMode="auto">
            <a:xfrm>
              <a:off x="3480"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89" name="Rectangle 409"/>
            <p:cNvSpPr>
              <a:spLocks noChangeArrowheads="1"/>
            </p:cNvSpPr>
            <p:nvPr/>
          </p:nvSpPr>
          <p:spPr bwMode="auto">
            <a:xfrm>
              <a:off x="3183"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88" name="Rectangle 408"/>
            <p:cNvSpPr>
              <a:spLocks noChangeArrowheads="1"/>
            </p:cNvSpPr>
            <p:nvPr/>
          </p:nvSpPr>
          <p:spPr bwMode="auto">
            <a:xfrm>
              <a:off x="2886"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87" name="Rectangle 407"/>
            <p:cNvSpPr>
              <a:spLocks noChangeArrowheads="1"/>
            </p:cNvSpPr>
            <p:nvPr/>
          </p:nvSpPr>
          <p:spPr bwMode="auto">
            <a:xfrm>
              <a:off x="2589"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86" name="Rectangle 406"/>
            <p:cNvSpPr>
              <a:spLocks noChangeArrowheads="1"/>
            </p:cNvSpPr>
            <p:nvPr/>
          </p:nvSpPr>
          <p:spPr bwMode="auto">
            <a:xfrm>
              <a:off x="2292"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85" name="Rectangle 405"/>
            <p:cNvSpPr>
              <a:spLocks noChangeArrowheads="1"/>
            </p:cNvSpPr>
            <p:nvPr/>
          </p:nvSpPr>
          <p:spPr bwMode="auto">
            <a:xfrm>
              <a:off x="1995"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84" name="Rectangle 404"/>
            <p:cNvSpPr>
              <a:spLocks noChangeArrowheads="1"/>
            </p:cNvSpPr>
            <p:nvPr/>
          </p:nvSpPr>
          <p:spPr bwMode="auto">
            <a:xfrm>
              <a:off x="1698" y="1527"/>
              <a:ext cx="297"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83" name="Rectangle 403"/>
            <p:cNvSpPr>
              <a:spLocks noChangeArrowheads="1"/>
            </p:cNvSpPr>
            <p:nvPr/>
          </p:nvSpPr>
          <p:spPr bwMode="auto">
            <a:xfrm>
              <a:off x="1400" y="1527"/>
              <a:ext cx="29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82" name="Rectangle 402"/>
            <p:cNvSpPr>
              <a:spLocks noChangeArrowheads="1"/>
            </p:cNvSpPr>
            <p:nvPr/>
          </p:nvSpPr>
          <p:spPr bwMode="auto">
            <a:xfrm>
              <a:off x="1132" y="1527"/>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0481" name="Rectangle 401"/>
            <p:cNvSpPr>
              <a:spLocks noChangeArrowheads="1"/>
            </p:cNvSpPr>
            <p:nvPr/>
          </p:nvSpPr>
          <p:spPr bwMode="auto">
            <a:xfrm>
              <a:off x="860" y="1527"/>
              <a:ext cx="296"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80" name="Rectangle 400"/>
            <p:cNvSpPr>
              <a:spLocks noChangeArrowheads="1"/>
            </p:cNvSpPr>
            <p:nvPr/>
          </p:nvSpPr>
          <p:spPr bwMode="auto">
            <a:xfrm>
              <a:off x="205" y="1527"/>
              <a:ext cx="603"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0478" name="Rectangle 398"/>
            <p:cNvSpPr>
              <a:spLocks noChangeArrowheads="1"/>
            </p:cNvSpPr>
            <p:nvPr/>
          </p:nvSpPr>
          <p:spPr bwMode="auto">
            <a:xfrm>
              <a:off x="4670"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g</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7" name="Rectangle 397"/>
            <p:cNvSpPr>
              <a:spLocks noChangeArrowheads="1"/>
            </p:cNvSpPr>
            <p:nvPr/>
          </p:nvSpPr>
          <p:spPr bwMode="auto">
            <a:xfrm>
              <a:off x="4373"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f</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6" name="Rectangle 396"/>
            <p:cNvSpPr>
              <a:spLocks noChangeArrowheads="1"/>
            </p:cNvSpPr>
            <p:nvPr/>
          </p:nvSpPr>
          <p:spPr bwMode="auto">
            <a:xfrm>
              <a:off x="4077" y="1065"/>
              <a:ext cx="296"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e</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5" name="Rectangle 395"/>
            <p:cNvSpPr>
              <a:spLocks noChangeArrowheads="1"/>
            </p:cNvSpPr>
            <p:nvPr/>
          </p:nvSpPr>
          <p:spPr bwMode="auto">
            <a:xfrm>
              <a:off x="3780"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4" name="Rectangle 394"/>
            <p:cNvSpPr>
              <a:spLocks noChangeArrowheads="1"/>
            </p:cNvSpPr>
            <p:nvPr/>
          </p:nvSpPr>
          <p:spPr bwMode="auto">
            <a:xfrm>
              <a:off x="3483"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c</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3" name="Rectangle 393"/>
            <p:cNvSpPr>
              <a:spLocks noChangeArrowheads="1"/>
            </p:cNvSpPr>
            <p:nvPr/>
          </p:nvSpPr>
          <p:spPr bwMode="auto">
            <a:xfrm>
              <a:off x="3186"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b</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72" name="Rectangle 392"/>
            <p:cNvSpPr>
              <a:spLocks noChangeArrowheads="1"/>
            </p:cNvSpPr>
            <p:nvPr/>
          </p:nvSpPr>
          <p:spPr bwMode="auto">
            <a:xfrm>
              <a:off x="2889" y="1065"/>
              <a:ext cx="297"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a</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0466" name="Rectangle 386"/>
            <p:cNvSpPr>
              <a:spLocks noChangeArrowheads="1"/>
            </p:cNvSpPr>
            <p:nvPr/>
          </p:nvSpPr>
          <p:spPr bwMode="auto">
            <a:xfrm>
              <a:off x="1103" y="1065"/>
              <a:ext cx="296"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0463" name="Rectangle 383"/>
            <p:cNvSpPr>
              <a:spLocks noChangeArrowheads="1"/>
            </p:cNvSpPr>
            <p:nvPr/>
          </p:nvSpPr>
          <p:spPr bwMode="auto">
            <a:xfrm>
              <a:off x="4918" y="854"/>
              <a:ext cx="548" cy="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字形</a:t>
              </a:r>
            </a:p>
          </p:txBody>
        </p:sp>
        <p:sp>
          <p:nvSpPr>
            <p:cNvPr id="430456" name="Rectangle 376"/>
            <p:cNvSpPr>
              <a:spLocks noChangeArrowheads="1"/>
            </p:cNvSpPr>
            <p:nvPr/>
          </p:nvSpPr>
          <p:spPr bwMode="auto">
            <a:xfrm>
              <a:off x="2885" y="854"/>
              <a:ext cx="207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输  出</a:t>
              </a:r>
            </a:p>
          </p:txBody>
        </p:sp>
        <p:sp>
          <p:nvSpPr>
            <p:cNvPr id="430449" name="Rectangle 369"/>
            <p:cNvSpPr>
              <a:spLocks noChangeArrowheads="1"/>
            </p:cNvSpPr>
            <p:nvPr/>
          </p:nvSpPr>
          <p:spPr bwMode="auto">
            <a:xfrm>
              <a:off x="794" y="845"/>
              <a:ext cx="2078" cy="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输  入</a:t>
              </a:r>
            </a:p>
          </p:txBody>
        </p:sp>
        <p:sp>
          <p:nvSpPr>
            <p:cNvPr id="430448" name="Rectangle 368"/>
            <p:cNvSpPr>
              <a:spLocks noChangeArrowheads="1"/>
            </p:cNvSpPr>
            <p:nvPr/>
          </p:nvSpPr>
          <p:spPr bwMode="auto">
            <a:xfrm>
              <a:off x="204" y="854"/>
              <a:ext cx="603" cy="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ctr"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十进制或功能</a:t>
              </a:r>
            </a:p>
          </p:txBody>
        </p:sp>
        <p:sp>
          <p:nvSpPr>
            <p:cNvPr id="430640" name="Line 560"/>
            <p:cNvSpPr>
              <a:spLocks noChangeShapeType="1"/>
            </p:cNvSpPr>
            <p:nvPr/>
          </p:nvSpPr>
          <p:spPr bwMode="auto">
            <a:xfrm>
              <a:off x="250" y="854"/>
              <a:ext cx="5129"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41" name="Line 561"/>
            <p:cNvSpPr>
              <a:spLocks noChangeShapeType="1"/>
            </p:cNvSpPr>
            <p:nvPr/>
          </p:nvSpPr>
          <p:spPr bwMode="auto">
            <a:xfrm>
              <a:off x="250" y="3637"/>
              <a:ext cx="5130"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42" name="Line 562"/>
            <p:cNvSpPr>
              <a:spLocks noChangeShapeType="1"/>
            </p:cNvSpPr>
            <p:nvPr/>
          </p:nvSpPr>
          <p:spPr bwMode="auto">
            <a:xfrm>
              <a:off x="250" y="854"/>
              <a:ext cx="0" cy="2783"/>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43" name="Line 563"/>
            <p:cNvSpPr>
              <a:spLocks noChangeShapeType="1"/>
            </p:cNvSpPr>
            <p:nvPr/>
          </p:nvSpPr>
          <p:spPr bwMode="auto">
            <a:xfrm>
              <a:off x="5379" y="854"/>
              <a:ext cx="0" cy="673"/>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46" name="Line 566"/>
            <p:cNvSpPr>
              <a:spLocks noChangeShapeType="1"/>
            </p:cNvSpPr>
            <p:nvPr/>
          </p:nvSpPr>
          <p:spPr bwMode="auto">
            <a:xfrm>
              <a:off x="250" y="1505"/>
              <a:ext cx="5084" cy="22"/>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48" name="Line 568"/>
            <p:cNvSpPr>
              <a:spLocks noChangeShapeType="1"/>
            </p:cNvSpPr>
            <p:nvPr/>
          </p:nvSpPr>
          <p:spPr bwMode="auto">
            <a:xfrm>
              <a:off x="853" y="854"/>
              <a:ext cx="0" cy="2783"/>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50" name="Line 570"/>
            <p:cNvSpPr>
              <a:spLocks noChangeShapeType="1"/>
            </p:cNvSpPr>
            <p:nvPr/>
          </p:nvSpPr>
          <p:spPr bwMode="auto">
            <a:xfrm>
              <a:off x="1149" y="1065"/>
              <a:ext cx="0" cy="2572"/>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52" name="Line 572"/>
            <p:cNvSpPr>
              <a:spLocks noChangeShapeType="1"/>
            </p:cNvSpPr>
            <p:nvPr/>
          </p:nvSpPr>
          <p:spPr bwMode="auto">
            <a:xfrm>
              <a:off x="856" y="1065"/>
              <a:ext cx="4156"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65" name="Line 585"/>
            <p:cNvSpPr>
              <a:spLocks noChangeShapeType="1"/>
            </p:cNvSpPr>
            <p:nvPr/>
          </p:nvSpPr>
          <p:spPr bwMode="auto">
            <a:xfrm>
              <a:off x="2931" y="854"/>
              <a:ext cx="0" cy="2783"/>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80" name="Line 600"/>
            <p:cNvSpPr>
              <a:spLocks noChangeShapeType="1"/>
            </p:cNvSpPr>
            <p:nvPr/>
          </p:nvSpPr>
          <p:spPr bwMode="auto">
            <a:xfrm>
              <a:off x="5009" y="854"/>
              <a:ext cx="0" cy="2783"/>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82" name="Line 602"/>
            <p:cNvSpPr>
              <a:spLocks noChangeShapeType="1"/>
            </p:cNvSpPr>
            <p:nvPr/>
          </p:nvSpPr>
          <p:spPr bwMode="auto">
            <a:xfrm>
              <a:off x="5380" y="1527"/>
              <a:ext cx="0" cy="211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87" name="Line 607"/>
            <p:cNvSpPr>
              <a:spLocks noChangeShapeType="1"/>
            </p:cNvSpPr>
            <p:nvPr/>
          </p:nvSpPr>
          <p:spPr bwMode="auto">
            <a:xfrm>
              <a:off x="1445" y="1065"/>
              <a:ext cx="0" cy="2572"/>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90" name="Line 610"/>
            <p:cNvSpPr>
              <a:spLocks noChangeShapeType="1"/>
            </p:cNvSpPr>
            <p:nvPr/>
          </p:nvSpPr>
          <p:spPr bwMode="auto">
            <a:xfrm>
              <a:off x="1743" y="1065"/>
              <a:ext cx="0" cy="2572"/>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93" name="Line 613"/>
            <p:cNvSpPr>
              <a:spLocks noChangeShapeType="1"/>
            </p:cNvSpPr>
            <p:nvPr/>
          </p:nvSpPr>
          <p:spPr bwMode="auto">
            <a:xfrm>
              <a:off x="2040"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96" name="Line 616"/>
            <p:cNvSpPr>
              <a:spLocks noChangeShapeType="1"/>
            </p:cNvSpPr>
            <p:nvPr/>
          </p:nvSpPr>
          <p:spPr bwMode="auto">
            <a:xfrm>
              <a:off x="2337"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699" name="Line 619"/>
            <p:cNvSpPr>
              <a:spLocks noChangeShapeType="1"/>
            </p:cNvSpPr>
            <p:nvPr/>
          </p:nvSpPr>
          <p:spPr bwMode="auto">
            <a:xfrm>
              <a:off x="2634"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06" name="Line 626"/>
            <p:cNvSpPr>
              <a:spLocks noChangeShapeType="1"/>
            </p:cNvSpPr>
            <p:nvPr/>
          </p:nvSpPr>
          <p:spPr bwMode="auto">
            <a:xfrm>
              <a:off x="3228"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09" name="Line 629"/>
            <p:cNvSpPr>
              <a:spLocks noChangeShapeType="1"/>
            </p:cNvSpPr>
            <p:nvPr/>
          </p:nvSpPr>
          <p:spPr bwMode="auto">
            <a:xfrm>
              <a:off x="3525"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12" name="Line 632"/>
            <p:cNvSpPr>
              <a:spLocks noChangeShapeType="1"/>
            </p:cNvSpPr>
            <p:nvPr/>
          </p:nvSpPr>
          <p:spPr bwMode="auto">
            <a:xfrm>
              <a:off x="3822"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15" name="Line 635"/>
            <p:cNvSpPr>
              <a:spLocks noChangeShapeType="1"/>
            </p:cNvSpPr>
            <p:nvPr/>
          </p:nvSpPr>
          <p:spPr bwMode="auto">
            <a:xfrm>
              <a:off x="4119"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18" name="Line 638"/>
            <p:cNvSpPr>
              <a:spLocks noChangeShapeType="1"/>
            </p:cNvSpPr>
            <p:nvPr/>
          </p:nvSpPr>
          <p:spPr bwMode="auto">
            <a:xfrm>
              <a:off x="4415"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21" name="Line 641"/>
            <p:cNvSpPr>
              <a:spLocks noChangeShapeType="1"/>
            </p:cNvSpPr>
            <p:nvPr/>
          </p:nvSpPr>
          <p:spPr bwMode="auto">
            <a:xfrm>
              <a:off x="4712" y="1065"/>
              <a:ext cx="0" cy="257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24" name="Line 644"/>
            <p:cNvSpPr>
              <a:spLocks noChangeShapeType="1"/>
            </p:cNvSpPr>
            <p:nvPr/>
          </p:nvSpPr>
          <p:spPr bwMode="auto">
            <a:xfrm>
              <a:off x="250" y="1738"/>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793" name="Line 713"/>
            <p:cNvSpPr>
              <a:spLocks noChangeShapeType="1"/>
            </p:cNvSpPr>
            <p:nvPr/>
          </p:nvSpPr>
          <p:spPr bwMode="auto">
            <a:xfrm>
              <a:off x="250" y="1949"/>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871" name="Line 791"/>
            <p:cNvSpPr>
              <a:spLocks noChangeShapeType="1"/>
            </p:cNvSpPr>
            <p:nvPr/>
          </p:nvSpPr>
          <p:spPr bwMode="auto">
            <a:xfrm>
              <a:off x="250" y="2160"/>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0949" name="Line 869"/>
            <p:cNvSpPr>
              <a:spLocks noChangeShapeType="1"/>
            </p:cNvSpPr>
            <p:nvPr/>
          </p:nvSpPr>
          <p:spPr bwMode="auto">
            <a:xfrm>
              <a:off x="250" y="2371"/>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1027" name="Line 947"/>
            <p:cNvSpPr>
              <a:spLocks noChangeShapeType="1"/>
            </p:cNvSpPr>
            <p:nvPr/>
          </p:nvSpPr>
          <p:spPr bwMode="auto">
            <a:xfrm>
              <a:off x="250" y="2582"/>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249" name="Line 1025"/>
            <p:cNvSpPr>
              <a:spLocks noChangeShapeType="1"/>
            </p:cNvSpPr>
            <p:nvPr/>
          </p:nvSpPr>
          <p:spPr bwMode="auto">
            <a:xfrm>
              <a:off x="250" y="2793"/>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327" name="Line 1103"/>
            <p:cNvSpPr>
              <a:spLocks noChangeShapeType="1"/>
            </p:cNvSpPr>
            <p:nvPr/>
          </p:nvSpPr>
          <p:spPr bwMode="auto">
            <a:xfrm>
              <a:off x="250" y="3004"/>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405" name="Line 1181"/>
            <p:cNvSpPr>
              <a:spLocks noChangeShapeType="1"/>
            </p:cNvSpPr>
            <p:nvPr/>
          </p:nvSpPr>
          <p:spPr bwMode="auto">
            <a:xfrm>
              <a:off x="250" y="3215"/>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483" name="Line 1259"/>
            <p:cNvSpPr>
              <a:spLocks noChangeShapeType="1"/>
            </p:cNvSpPr>
            <p:nvPr/>
          </p:nvSpPr>
          <p:spPr bwMode="auto">
            <a:xfrm>
              <a:off x="250" y="3426"/>
              <a:ext cx="513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639" name="Rectangle 1415"/>
            <p:cNvSpPr>
              <a:spLocks noChangeArrowheads="1"/>
            </p:cNvSpPr>
            <p:nvPr/>
          </p:nvSpPr>
          <p:spPr bwMode="auto">
            <a:xfrm>
              <a:off x="1656" y="1117"/>
              <a:ext cx="453"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3</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0" name="Rectangle 1416"/>
            <p:cNvSpPr>
              <a:spLocks noChangeArrowheads="1"/>
            </p:cNvSpPr>
            <p:nvPr/>
          </p:nvSpPr>
          <p:spPr bwMode="auto">
            <a:xfrm>
              <a:off x="1973" y="1108"/>
              <a:ext cx="453"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2</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1" name="Rectangle 1417"/>
            <p:cNvSpPr>
              <a:spLocks noChangeArrowheads="1"/>
            </p:cNvSpPr>
            <p:nvPr/>
          </p:nvSpPr>
          <p:spPr bwMode="auto">
            <a:xfrm>
              <a:off x="2246" y="1108"/>
              <a:ext cx="453"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2" name="Rectangle 1418"/>
            <p:cNvSpPr>
              <a:spLocks noChangeArrowheads="1"/>
            </p:cNvSpPr>
            <p:nvPr/>
          </p:nvSpPr>
          <p:spPr bwMode="auto">
            <a:xfrm>
              <a:off x="2518" y="1108"/>
              <a:ext cx="453"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3" name="Rectangle 1419"/>
            <p:cNvSpPr>
              <a:spLocks noChangeArrowheads="1"/>
            </p:cNvSpPr>
            <p:nvPr/>
          </p:nvSpPr>
          <p:spPr bwMode="auto">
            <a:xfrm>
              <a:off x="975" y="1117"/>
              <a:ext cx="622"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BL</a:t>
              </a:r>
              <a:endParaRPr kumimoji="1" lang="en-US" altLang="zh-CN" sz="16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5" name="Rectangle 1421"/>
            <p:cNvSpPr>
              <a:spLocks noChangeArrowheads="1"/>
            </p:cNvSpPr>
            <p:nvPr/>
          </p:nvSpPr>
          <p:spPr bwMode="auto">
            <a:xfrm>
              <a:off x="670" y="1108"/>
              <a:ext cx="622" cy="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LE</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7646" name="Line 1422"/>
            <p:cNvSpPr>
              <a:spLocks noChangeShapeType="1"/>
            </p:cNvSpPr>
            <p:nvPr/>
          </p:nvSpPr>
          <p:spPr bwMode="auto">
            <a:xfrm>
              <a:off x="1565" y="1253"/>
              <a:ext cx="136" cy="0"/>
            </a:xfrm>
            <a:prstGeom prst="line">
              <a:avLst/>
            </a:prstGeom>
            <a:noFill/>
            <a:ln w="952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647" name="Line 1423"/>
            <p:cNvSpPr>
              <a:spLocks noChangeShapeType="1"/>
            </p:cNvSpPr>
            <p:nvPr/>
          </p:nvSpPr>
          <p:spPr bwMode="auto">
            <a:xfrm>
              <a:off x="1202" y="1253"/>
              <a:ext cx="136" cy="0"/>
            </a:xfrm>
            <a:prstGeom prst="line">
              <a:avLst/>
            </a:prstGeom>
            <a:noFill/>
            <a:ln w="952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37651" name="Rectangle 1427"/>
          <p:cNvSpPr>
            <a:spLocks noChangeArrowheads="1"/>
          </p:cNvSpPr>
          <p:nvPr/>
        </p:nvSpPr>
        <p:spPr bwMode="auto">
          <a:xfrm>
            <a:off x="1692275" y="476250"/>
            <a:ext cx="5534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七段显示译码器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74HC4511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功能表</a:t>
            </a:r>
          </a:p>
        </p:txBody>
      </p:sp>
      <p:sp>
        <p:nvSpPr>
          <p:cNvPr id="2" name="灯片编号占位符 1">
            <a:extLst>
              <a:ext uri="{FF2B5EF4-FFF2-40B4-BE49-F238E27FC236}">
                <a16:creationId xmlns:a16="http://schemas.microsoft.com/office/drawing/2014/main" id="{C46CACC6-D204-4275-B29C-91217260BDE6}"/>
              </a:ext>
            </a:extLst>
          </p:cNvPr>
          <p:cNvSpPr>
            <a:spLocks noGrp="1"/>
          </p:cNvSpPr>
          <p:nvPr>
            <p:ph type="sldNum" sz="quarter" idx="12"/>
          </p:nvPr>
        </p:nvSpPr>
        <p:spPr/>
        <p:txBody>
          <a:bodyPr/>
          <a:lstStyle/>
          <a:p>
            <a:fld id="{4FAB73BC-B049-4115-A692-8D63A059BFB8}" type="slidenum">
              <a:rPr lang="en-US" smtClean="0"/>
              <a:t>62</a:t>
            </a:fld>
            <a:endParaRPr lang="en-US" dirty="0"/>
          </a:p>
        </p:txBody>
      </p:sp>
    </p:spTree>
    <p:custDataLst>
      <p:tags r:id="rId2"/>
    </p:custDataLst>
    <p:extLst>
      <p:ext uri="{BB962C8B-B14F-4D97-AF65-F5344CB8AC3E}">
        <p14:creationId xmlns:p14="http://schemas.microsoft.com/office/powerpoint/2010/main" val="15707525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37650"/>
                                        </p:tgtEl>
                                        <p:attrNameLst>
                                          <p:attrName>style.visibility</p:attrName>
                                        </p:attrNameLst>
                                      </p:cBhvr>
                                      <p:to>
                                        <p:strVal val="visible"/>
                                      </p:to>
                                    </p:set>
                                    <p:animEffect transition="in" filter="wipe(up)">
                                      <p:cBhvr>
                                        <p:cTn id="7" dur="2000"/>
                                        <p:tgtEl>
                                          <p:spTgt spid="4376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8569" name="Group 3369"/>
          <p:cNvGrpSpPr>
            <a:grpSpLocks/>
          </p:cNvGrpSpPr>
          <p:nvPr/>
        </p:nvGrpSpPr>
        <p:grpSpPr bwMode="auto">
          <a:xfrm>
            <a:off x="0" y="1181100"/>
            <a:ext cx="9072563" cy="5056188"/>
            <a:chOff x="0" y="744"/>
            <a:chExt cx="5715" cy="3185"/>
          </a:xfrm>
        </p:grpSpPr>
        <p:sp>
          <p:nvSpPr>
            <p:cNvPr id="436672" name="Rectangle 2496"/>
            <p:cNvSpPr>
              <a:spLocks noChangeArrowheads="1"/>
            </p:cNvSpPr>
            <p:nvPr/>
          </p:nvSpPr>
          <p:spPr bwMode="auto">
            <a:xfrm>
              <a:off x="654" y="752"/>
              <a:ext cx="238"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44" name="Rectangle 2668"/>
            <p:cNvSpPr>
              <a:spLocks noChangeArrowheads="1"/>
            </p:cNvSpPr>
            <p:nvPr/>
          </p:nvSpPr>
          <p:spPr bwMode="auto">
            <a:xfrm>
              <a:off x="5248" y="3650"/>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a:t>
              </a:r>
            </a:p>
          </p:txBody>
        </p:sp>
        <p:sp>
          <p:nvSpPr>
            <p:cNvPr id="436837" name="Rectangle 2661"/>
            <p:cNvSpPr>
              <a:spLocks noChangeArrowheads="1"/>
            </p:cNvSpPr>
            <p:nvPr/>
          </p:nvSpPr>
          <p:spPr bwMode="auto">
            <a:xfrm>
              <a:off x="2934" y="3650"/>
              <a:ext cx="2314"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a:t>
              </a:r>
            </a:p>
          </p:txBody>
        </p:sp>
        <p:sp>
          <p:nvSpPr>
            <p:cNvPr id="436836" name="Rectangle 2660"/>
            <p:cNvSpPr>
              <a:spLocks noChangeArrowheads="1"/>
            </p:cNvSpPr>
            <p:nvPr/>
          </p:nvSpPr>
          <p:spPr bwMode="auto">
            <a:xfrm>
              <a:off x="2603" y="3650"/>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35" name="Rectangle 2659"/>
            <p:cNvSpPr>
              <a:spLocks noChangeArrowheads="1"/>
            </p:cNvSpPr>
            <p:nvPr/>
          </p:nvSpPr>
          <p:spPr bwMode="auto">
            <a:xfrm>
              <a:off x="2272" y="3650"/>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34" name="Rectangle 2658"/>
            <p:cNvSpPr>
              <a:spLocks noChangeArrowheads="1"/>
            </p:cNvSpPr>
            <p:nvPr/>
          </p:nvSpPr>
          <p:spPr bwMode="auto">
            <a:xfrm>
              <a:off x="1942" y="3650"/>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33" name="Rectangle 2657"/>
            <p:cNvSpPr>
              <a:spLocks noChangeArrowheads="1"/>
            </p:cNvSpPr>
            <p:nvPr/>
          </p:nvSpPr>
          <p:spPr bwMode="auto">
            <a:xfrm>
              <a:off x="1611" y="3650"/>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32" name="Rectangle 2656"/>
            <p:cNvSpPr>
              <a:spLocks noChangeArrowheads="1"/>
            </p:cNvSpPr>
            <p:nvPr/>
          </p:nvSpPr>
          <p:spPr bwMode="auto">
            <a:xfrm>
              <a:off x="1279" y="3650"/>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31" name="Rectangle 2655"/>
            <p:cNvSpPr>
              <a:spLocks noChangeArrowheads="1"/>
            </p:cNvSpPr>
            <p:nvPr/>
          </p:nvSpPr>
          <p:spPr bwMode="auto">
            <a:xfrm>
              <a:off x="950" y="3650"/>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endParaRPr>
            </a:p>
          </p:txBody>
        </p:sp>
        <p:sp>
          <p:nvSpPr>
            <p:cNvPr id="436830" name="Rectangle 2654"/>
            <p:cNvSpPr>
              <a:spLocks noChangeArrowheads="1"/>
            </p:cNvSpPr>
            <p:nvPr/>
          </p:nvSpPr>
          <p:spPr bwMode="auto">
            <a:xfrm>
              <a:off x="619" y="3650"/>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29" name="Rectangle 2653"/>
            <p:cNvSpPr>
              <a:spLocks noChangeArrowheads="1"/>
            </p:cNvSpPr>
            <p:nvPr/>
          </p:nvSpPr>
          <p:spPr bwMode="auto">
            <a:xfrm>
              <a:off x="113" y="3650"/>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锁    存</a:t>
              </a:r>
            </a:p>
          </p:txBody>
        </p:sp>
        <p:sp>
          <p:nvSpPr>
            <p:cNvPr id="436828" name="Rectangle 2652"/>
            <p:cNvSpPr>
              <a:spLocks noChangeArrowheads="1"/>
            </p:cNvSpPr>
            <p:nvPr/>
          </p:nvSpPr>
          <p:spPr bwMode="auto">
            <a:xfrm>
              <a:off x="5248" y="3371"/>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827" name="Rectangle 2651"/>
            <p:cNvSpPr>
              <a:spLocks noChangeArrowheads="1"/>
            </p:cNvSpPr>
            <p:nvPr/>
          </p:nvSpPr>
          <p:spPr bwMode="auto">
            <a:xfrm>
              <a:off x="4918" y="3371"/>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6" name="Rectangle 2650"/>
            <p:cNvSpPr>
              <a:spLocks noChangeArrowheads="1"/>
            </p:cNvSpPr>
            <p:nvPr/>
          </p:nvSpPr>
          <p:spPr bwMode="auto">
            <a:xfrm>
              <a:off x="4586" y="3371"/>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5" name="Rectangle 2649"/>
            <p:cNvSpPr>
              <a:spLocks noChangeArrowheads="1"/>
            </p:cNvSpPr>
            <p:nvPr/>
          </p:nvSpPr>
          <p:spPr bwMode="auto">
            <a:xfrm>
              <a:off x="4256" y="3371"/>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4" name="Rectangle 2648"/>
            <p:cNvSpPr>
              <a:spLocks noChangeArrowheads="1"/>
            </p:cNvSpPr>
            <p:nvPr/>
          </p:nvSpPr>
          <p:spPr bwMode="auto">
            <a:xfrm>
              <a:off x="3926" y="3371"/>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3" name="Rectangle 2647"/>
            <p:cNvSpPr>
              <a:spLocks noChangeArrowheads="1"/>
            </p:cNvSpPr>
            <p:nvPr/>
          </p:nvSpPr>
          <p:spPr bwMode="auto">
            <a:xfrm>
              <a:off x="3595"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2" name="Rectangle 2646"/>
            <p:cNvSpPr>
              <a:spLocks noChangeArrowheads="1"/>
            </p:cNvSpPr>
            <p:nvPr/>
          </p:nvSpPr>
          <p:spPr bwMode="auto">
            <a:xfrm>
              <a:off x="3264"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1" name="Rectangle 2645"/>
            <p:cNvSpPr>
              <a:spLocks noChangeArrowheads="1"/>
            </p:cNvSpPr>
            <p:nvPr/>
          </p:nvSpPr>
          <p:spPr bwMode="auto">
            <a:xfrm>
              <a:off x="2934" y="3371"/>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20" name="Rectangle 2644"/>
            <p:cNvSpPr>
              <a:spLocks noChangeArrowheads="1"/>
            </p:cNvSpPr>
            <p:nvPr/>
          </p:nvSpPr>
          <p:spPr bwMode="auto">
            <a:xfrm>
              <a:off x="2603"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19" name="Rectangle 2643"/>
            <p:cNvSpPr>
              <a:spLocks noChangeArrowheads="1"/>
            </p:cNvSpPr>
            <p:nvPr/>
          </p:nvSpPr>
          <p:spPr bwMode="auto">
            <a:xfrm>
              <a:off x="2272"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18" name="Rectangle 2642"/>
            <p:cNvSpPr>
              <a:spLocks noChangeArrowheads="1"/>
            </p:cNvSpPr>
            <p:nvPr/>
          </p:nvSpPr>
          <p:spPr bwMode="auto">
            <a:xfrm>
              <a:off x="1942" y="3371"/>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17" name="Rectangle 2641"/>
            <p:cNvSpPr>
              <a:spLocks noChangeArrowheads="1"/>
            </p:cNvSpPr>
            <p:nvPr/>
          </p:nvSpPr>
          <p:spPr bwMode="auto">
            <a:xfrm>
              <a:off x="1611"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16" name="Rectangle 2640"/>
            <p:cNvSpPr>
              <a:spLocks noChangeArrowheads="1"/>
            </p:cNvSpPr>
            <p:nvPr/>
          </p:nvSpPr>
          <p:spPr bwMode="auto">
            <a:xfrm>
              <a:off x="1279" y="3371"/>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15" name="Rectangle 2639"/>
            <p:cNvSpPr>
              <a:spLocks noChangeArrowheads="1"/>
            </p:cNvSpPr>
            <p:nvPr/>
          </p:nvSpPr>
          <p:spPr bwMode="auto">
            <a:xfrm>
              <a:off x="950" y="3371"/>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814" name="Rectangle 2638"/>
            <p:cNvSpPr>
              <a:spLocks noChangeArrowheads="1"/>
            </p:cNvSpPr>
            <p:nvPr/>
          </p:nvSpPr>
          <p:spPr bwMode="auto">
            <a:xfrm>
              <a:off x="619" y="3371"/>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13" name="Rectangle 2637"/>
            <p:cNvSpPr>
              <a:spLocks noChangeArrowheads="1"/>
            </p:cNvSpPr>
            <p:nvPr/>
          </p:nvSpPr>
          <p:spPr bwMode="auto">
            <a:xfrm>
              <a:off x="113" y="3371"/>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灭    灯</a:t>
              </a:r>
            </a:p>
          </p:txBody>
        </p:sp>
        <p:sp>
          <p:nvSpPr>
            <p:cNvPr id="436812" name="Rectangle 2636"/>
            <p:cNvSpPr>
              <a:spLocks noChangeArrowheads="1"/>
            </p:cNvSpPr>
            <p:nvPr/>
          </p:nvSpPr>
          <p:spPr bwMode="auto">
            <a:xfrm>
              <a:off x="5248" y="3044"/>
              <a:ext cx="467"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4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6811" name="Rectangle 2635"/>
            <p:cNvSpPr>
              <a:spLocks noChangeArrowheads="1"/>
            </p:cNvSpPr>
            <p:nvPr/>
          </p:nvSpPr>
          <p:spPr bwMode="auto">
            <a:xfrm>
              <a:off x="4918" y="3044"/>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10" name="Rectangle 2634"/>
            <p:cNvSpPr>
              <a:spLocks noChangeArrowheads="1"/>
            </p:cNvSpPr>
            <p:nvPr/>
          </p:nvSpPr>
          <p:spPr bwMode="auto">
            <a:xfrm>
              <a:off x="4586" y="3044"/>
              <a:ext cx="3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9" name="Rectangle 2633"/>
            <p:cNvSpPr>
              <a:spLocks noChangeArrowheads="1"/>
            </p:cNvSpPr>
            <p:nvPr/>
          </p:nvSpPr>
          <p:spPr bwMode="auto">
            <a:xfrm>
              <a:off x="4256" y="3044"/>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8" name="Rectangle 2632"/>
            <p:cNvSpPr>
              <a:spLocks noChangeArrowheads="1"/>
            </p:cNvSpPr>
            <p:nvPr/>
          </p:nvSpPr>
          <p:spPr bwMode="auto">
            <a:xfrm>
              <a:off x="3926" y="3044"/>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7" name="Rectangle 2631"/>
            <p:cNvSpPr>
              <a:spLocks noChangeArrowheads="1"/>
            </p:cNvSpPr>
            <p:nvPr/>
          </p:nvSpPr>
          <p:spPr bwMode="auto">
            <a:xfrm>
              <a:off x="3595"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6" name="Rectangle 2630"/>
            <p:cNvSpPr>
              <a:spLocks noChangeArrowheads="1"/>
            </p:cNvSpPr>
            <p:nvPr/>
          </p:nvSpPr>
          <p:spPr bwMode="auto">
            <a:xfrm>
              <a:off x="3264"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5" name="Rectangle 2629"/>
            <p:cNvSpPr>
              <a:spLocks noChangeArrowheads="1"/>
            </p:cNvSpPr>
            <p:nvPr/>
          </p:nvSpPr>
          <p:spPr bwMode="auto">
            <a:xfrm>
              <a:off x="2934" y="3044"/>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804" name="Rectangle 2628"/>
            <p:cNvSpPr>
              <a:spLocks noChangeArrowheads="1"/>
            </p:cNvSpPr>
            <p:nvPr/>
          </p:nvSpPr>
          <p:spPr bwMode="auto">
            <a:xfrm>
              <a:off x="2603"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03" name="Rectangle 2627"/>
            <p:cNvSpPr>
              <a:spLocks noChangeArrowheads="1"/>
            </p:cNvSpPr>
            <p:nvPr/>
          </p:nvSpPr>
          <p:spPr bwMode="auto">
            <a:xfrm>
              <a:off x="2272"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02" name="Rectangle 2626"/>
            <p:cNvSpPr>
              <a:spLocks noChangeArrowheads="1"/>
            </p:cNvSpPr>
            <p:nvPr/>
          </p:nvSpPr>
          <p:spPr bwMode="auto">
            <a:xfrm>
              <a:off x="1942" y="3044"/>
              <a:ext cx="330"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01" name="Rectangle 2625"/>
            <p:cNvSpPr>
              <a:spLocks noChangeArrowheads="1"/>
            </p:cNvSpPr>
            <p:nvPr/>
          </p:nvSpPr>
          <p:spPr bwMode="auto">
            <a:xfrm>
              <a:off x="1611"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800" name="Rectangle 2624"/>
            <p:cNvSpPr>
              <a:spLocks noChangeArrowheads="1"/>
            </p:cNvSpPr>
            <p:nvPr/>
          </p:nvSpPr>
          <p:spPr bwMode="auto">
            <a:xfrm>
              <a:off x="1279" y="3044"/>
              <a:ext cx="3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9" name="Rectangle 2623"/>
            <p:cNvSpPr>
              <a:spLocks noChangeArrowheads="1"/>
            </p:cNvSpPr>
            <p:nvPr/>
          </p:nvSpPr>
          <p:spPr bwMode="auto">
            <a:xfrm>
              <a:off x="950" y="3044"/>
              <a:ext cx="329"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798" name="Rectangle 2622"/>
            <p:cNvSpPr>
              <a:spLocks noChangeArrowheads="1"/>
            </p:cNvSpPr>
            <p:nvPr/>
          </p:nvSpPr>
          <p:spPr bwMode="auto">
            <a:xfrm>
              <a:off x="619" y="3044"/>
              <a:ext cx="331"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宋体" panose="02010600030101010101" pitchFamily="2" charset="-122"/>
                  <a:ea typeface="华康简宋" charset="-122"/>
                  <a:cs typeface="Times New Roman" panose="02020603050405020304" pitchFamily="18" charset="0"/>
                </a:rPr>
                <a:t>×</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6797" name="Rectangle 2621"/>
            <p:cNvSpPr>
              <a:spLocks noChangeArrowheads="1"/>
            </p:cNvSpPr>
            <p:nvPr/>
          </p:nvSpPr>
          <p:spPr bwMode="auto">
            <a:xfrm>
              <a:off x="113" y="3044"/>
              <a:ext cx="50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灯 测 试</a:t>
              </a:r>
            </a:p>
          </p:txBody>
        </p:sp>
        <p:sp>
          <p:nvSpPr>
            <p:cNvPr id="436796" name="Rectangle 2620"/>
            <p:cNvSpPr>
              <a:spLocks noChangeArrowheads="1"/>
            </p:cNvSpPr>
            <p:nvPr/>
          </p:nvSpPr>
          <p:spPr bwMode="auto">
            <a:xfrm>
              <a:off x="5248" y="2765"/>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795" name="Rectangle 2619"/>
            <p:cNvSpPr>
              <a:spLocks noChangeArrowheads="1"/>
            </p:cNvSpPr>
            <p:nvPr/>
          </p:nvSpPr>
          <p:spPr bwMode="auto">
            <a:xfrm>
              <a:off x="4918" y="2765"/>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4" name="Rectangle 2618"/>
            <p:cNvSpPr>
              <a:spLocks noChangeArrowheads="1"/>
            </p:cNvSpPr>
            <p:nvPr/>
          </p:nvSpPr>
          <p:spPr bwMode="auto">
            <a:xfrm>
              <a:off x="4586" y="2765"/>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3" name="Rectangle 2617"/>
            <p:cNvSpPr>
              <a:spLocks noChangeArrowheads="1"/>
            </p:cNvSpPr>
            <p:nvPr/>
          </p:nvSpPr>
          <p:spPr bwMode="auto">
            <a:xfrm>
              <a:off x="4256" y="2765"/>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2" name="Rectangle 2616"/>
            <p:cNvSpPr>
              <a:spLocks noChangeArrowheads="1"/>
            </p:cNvSpPr>
            <p:nvPr/>
          </p:nvSpPr>
          <p:spPr bwMode="auto">
            <a:xfrm>
              <a:off x="3926" y="2765"/>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1" name="Rectangle 2615"/>
            <p:cNvSpPr>
              <a:spLocks noChangeArrowheads="1"/>
            </p:cNvSpPr>
            <p:nvPr/>
          </p:nvSpPr>
          <p:spPr bwMode="auto">
            <a:xfrm>
              <a:off x="3595"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90" name="Rectangle 2614"/>
            <p:cNvSpPr>
              <a:spLocks noChangeArrowheads="1"/>
            </p:cNvSpPr>
            <p:nvPr/>
          </p:nvSpPr>
          <p:spPr bwMode="auto">
            <a:xfrm>
              <a:off x="3264"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89" name="Rectangle 2613"/>
            <p:cNvSpPr>
              <a:spLocks noChangeArrowheads="1"/>
            </p:cNvSpPr>
            <p:nvPr/>
          </p:nvSpPr>
          <p:spPr bwMode="auto">
            <a:xfrm>
              <a:off x="2934" y="2765"/>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88" name="Rectangle 2612"/>
            <p:cNvSpPr>
              <a:spLocks noChangeArrowheads="1"/>
            </p:cNvSpPr>
            <p:nvPr/>
          </p:nvSpPr>
          <p:spPr bwMode="auto">
            <a:xfrm>
              <a:off x="2603"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7" name="Rectangle 2611"/>
            <p:cNvSpPr>
              <a:spLocks noChangeArrowheads="1"/>
            </p:cNvSpPr>
            <p:nvPr/>
          </p:nvSpPr>
          <p:spPr bwMode="auto">
            <a:xfrm>
              <a:off x="2272"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6" name="Rectangle 2610"/>
            <p:cNvSpPr>
              <a:spLocks noChangeArrowheads="1"/>
            </p:cNvSpPr>
            <p:nvPr/>
          </p:nvSpPr>
          <p:spPr bwMode="auto">
            <a:xfrm>
              <a:off x="1942" y="2765"/>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5" name="Rectangle 2609"/>
            <p:cNvSpPr>
              <a:spLocks noChangeArrowheads="1"/>
            </p:cNvSpPr>
            <p:nvPr/>
          </p:nvSpPr>
          <p:spPr bwMode="auto">
            <a:xfrm>
              <a:off x="1611"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4" name="Rectangle 2608"/>
            <p:cNvSpPr>
              <a:spLocks noChangeArrowheads="1"/>
            </p:cNvSpPr>
            <p:nvPr/>
          </p:nvSpPr>
          <p:spPr bwMode="auto">
            <a:xfrm>
              <a:off x="1279" y="2765"/>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3" name="Rectangle 2607"/>
            <p:cNvSpPr>
              <a:spLocks noChangeArrowheads="1"/>
            </p:cNvSpPr>
            <p:nvPr/>
          </p:nvSpPr>
          <p:spPr bwMode="auto">
            <a:xfrm>
              <a:off x="950" y="2765"/>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82" name="Rectangle 2606"/>
            <p:cNvSpPr>
              <a:spLocks noChangeArrowheads="1"/>
            </p:cNvSpPr>
            <p:nvPr/>
          </p:nvSpPr>
          <p:spPr bwMode="auto">
            <a:xfrm>
              <a:off x="619" y="2765"/>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81" name="Rectangle 2605"/>
            <p:cNvSpPr>
              <a:spLocks noChangeArrowheads="1"/>
            </p:cNvSpPr>
            <p:nvPr/>
          </p:nvSpPr>
          <p:spPr bwMode="auto">
            <a:xfrm>
              <a:off x="113" y="2765"/>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15</a:t>
              </a:r>
            </a:p>
          </p:txBody>
        </p:sp>
        <p:sp>
          <p:nvSpPr>
            <p:cNvPr id="436780" name="Rectangle 2604"/>
            <p:cNvSpPr>
              <a:spLocks noChangeArrowheads="1"/>
            </p:cNvSpPr>
            <p:nvPr/>
          </p:nvSpPr>
          <p:spPr bwMode="auto">
            <a:xfrm>
              <a:off x="5248" y="2486"/>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779" name="Rectangle 2603"/>
            <p:cNvSpPr>
              <a:spLocks noChangeArrowheads="1"/>
            </p:cNvSpPr>
            <p:nvPr/>
          </p:nvSpPr>
          <p:spPr bwMode="auto">
            <a:xfrm>
              <a:off x="4918" y="2486"/>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8" name="Rectangle 2602"/>
            <p:cNvSpPr>
              <a:spLocks noChangeArrowheads="1"/>
            </p:cNvSpPr>
            <p:nvPr/>
          </p:nvSpPr>
          <p:spPr bwMode="auto">
            <a:xfrm>
              <a:off x="4586" y="2486"/>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7" name="Rectangle 2601"/>
            <p:cNvSpPr>
              <a:spLocks noChangeArrowheads="1"/>
            </p:cNvSpPr>
            <p:nvPr/>
          </p:nvSpPr>
          <p:spPr bwMode="auto">
            <a:xfrm>
              <a:off x="4256" y="2486"/>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6" name="Rectangle 2600"/>
            <p:cNvSpPr>
              <a:spLocks noChangeArrowheads="1"/>
            </p:cNvSpPr>
            <p:nvPr/>
          </p:nvSpPr>
          <p:spPr bwMode="auto">
            <a:xfrm>
              <a:off x="3926" y="2486"/>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5" name="Rectangle 2599"/>
            <p:cNvSpPr>
              <a:spLocks noChangeArrowheads="1"/>
            </p:cNvSpPr>
            <p:nvPr/>
          </p:nvSpPr>
          <p:spPr bwMode="auto">
            <a:xfrm>
              <a:off x="3595"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4" name="Rectangle 2598"/>
            <p:cNvSpPr>
              <a:spLocks noChangeArrowheads="1"/>
            </p:cNvSpPr>
            <p:nvPr/>
          </p:nvSpPr>
          <p:spPr bwMode="auto">
            <a:xfrm>
              <a:off x="3264"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3" name="Rectangle 2597"/>
            <p:cNvSpPr>
              <a:spLocks noChangeArrowheads="1"/>
            </p:cNvSpPr>
            <p:nvPr/>
          </p:nvSpPr>
          <p:spPr bwMode="auto">
            <a:xfrm>
              <a:off x="2934" y="2486"/>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2" name="Rectangle 2596"/>
            <p:cNvSpPr>
              <a:spLocks noChangeArrowheads="1"/>
            </p:cNvSpPr>
            <p:nvPr/>
          </p:nvSpPr>
          <p:spPr bwMode="auto">
            <a:xfrm>
              <a:off x="2603"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71" name="Rectangle 2595"/>
            <p:cNvSpPr>
              <a:spLocks noChangeArrowheads="1"/>
            </p:cNvSpPr>
            <p:nvPr/>
          </p:nvSpPr>
          <p:spPr bwMode="auto">
            <a:xfrm>
              <a:off x="2272"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70" name="Rectangle 2594"/>
            <p:cNvSpPr>
              <a:spLocks noChangeArrowheads="1"/>
            </p:cNvSpPr>
            <p:nvPr/>
          </p:nvSpPr>
          <p:spPr bwMode="auto">
            <a:xfrm>
              <a:off x="1942" y="2486"/>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69" name="Rectangle 2593"/>
            <p:cNvSpPr>
              <a:spLocks noChangeArrowheads="1"/>
            </p:cNvSpPr>
            <p:nvPr/>
          </p:nvSpPr>
          <p:spPr bwMode="auto">
            <a:xfrm>
              <a:off x="1611"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68" name="Rectangle 2592"/>
            <p:cNvSpPr>
              <a:spLocks noChangeArrowheads="1"/>
            </p:cNvSpPr>
            <p:nvPr/>
          </p:nvSpPr>
          <p:spPr bwMode="auto">
            <a:xfrm>
              <a:off x="1279" y="2486"/>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67" name="Rectangle 2591"/>
            <p:cNvSpPr>
              <a:spLocks noChangeArrowheads="1"/>
            </p:cNvSpPr>
            <p:nvPr/>
          </p:nvSpPr>
          <p:spPr bwMode="auto">
            <a:xfrm>
              <a:off x="950" y="2486"/>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66" name="Rectangle 2590"/>
            <p:cNvSpPr>
              <a:spLocks noChangeArrowheads="1"/>
            </p:cNvSpPr>
            <p:nvPr/>
          </p:nvSpPr>
          <p:spPr bwMode="auto">
            <a:xfrm>
              <a:off x="619" y="2486"/>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65" name="Rectangle 2589"/>
            <p:cNvSpPr>
              <a:spLocks noChangeArrowheads="1"/>
            </p:cNvSpPr>
            <p:nvPr/>
          </p:nvSpPr>
          <p:spPr bwMode="auto">
            <a:xfrm>
              <a:off x="113" y="2486"/>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14</a:t>
              </a:r>
            </a:p>
          </p:txBody>
        </p:sp>
        <p:sp>
          <p:nvSpPr>
            <p:cNvPr id="436764" name="Rectangle 2588"/>
            <p:cNvSpPr>
              <a:spLocks noChangeArrowheads="1"/>
            </p:cNvSpPr>
            <p:nvPr/>
          </p:nvSpPr>
          <p:spPr bwMode="auto">
            <a:xfrm>
              <a:off x="5248" y="2207"/>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763" name="Rectangle 2587"/>
            <p:cNvSpPr>
              <a:spLocks noChangeArrowheads="1"/>
            </p:cNvSpPr>
            <p:nvPr/>
          </p:nvSpPr>
          <p:spPr bwMode="auto">
            <a:xfrm>
              <a:off x="4918" y="2207"/>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62" name="Rectangle 2586"/>
            <p:cNvSpPr>
              <a:spLocks noChangeArrowheads="1"/>
            </p:cNvSpPr>
            <p:nvPr/>
          </p:nvSpPr>
          <p:spPr bwMode="auto">
            <a:xfrm>
              <a:off x="4586" y="2207"/>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61" name="Rectangle 2585"/>
            <p:cNvSpPr>
              <a:spLocks noChangeArrowheads="1"/>
            </p:cNvSpPr>
            <p:nvPr/>
          </p:nvSpPr>
          <p:spPr bwMode="auto">
            <a:xfrm>
              <a:off x="4256" y="2207"/>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60" name="Rectangle 2584"/>
            <p:cNvSpPr>
              <a:spLocks noChangeArrowheads="1"/>
            </p:cNvSpPr>
            <p:nvPr/>
          </p:nvSpPr>
          <p:spPr bwMode="auto">
            <a:xfrm>
              <a:off x="3926" y="2207"/>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59" name="Rectangle 2583"/>
            <p:cNvSpPr>
              <a:spLocks noChangeArrowheads="1"/>
            </p:cNvSpPr>
            <p:nvPr/>
          </p:nvSpPr>
          <p:spPr bwMode="auto">
            <a:xfrm>
              <a:off x="3595"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58" name="Rectangle 2582"/>
            <p:cNvSpPr>
              <a:spLocks noChangeArrowheads="1"/>
            </p:cNvSpPr>
            <p:nvPr/>
          </p:nvSpPr>
          <p:spPr bwMode="auto">
            <a:xfrm>
              <a:off x="3264"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57" name="Rectangle 2581"/>
            <p:cNvSpPr>
              <a:spLocks noChangeArrowheads="1"/>
            </p:cNvSpPr>
            <p:nvPr/>
          </p:nvSpPr>
          <p:spPr bwMode="auto">
            <a:xfrm>
              <a:off x="2934" y="2207"/>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56" name="Rectangle 2580"/>
            <p:cNvSpPr>
              <a:spLocks noChangeArrowheads="1"/>
            </p:cNvSpPr>
            <p:nvPr/>
          </p:nvSpPr>
          <p:spPr bwMode="auto">
            <a:xfrm>
              <a:off x="2603"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55" name="Rectangle 2579"/>
            <p:cNvSpPr>
              <a:spLocks noChangeArrowheads="1"/>
            </p:cNvSpPr>
            <p:nvPr/>
          </p:nvSpPr>
          <p:spPr bwMode="auto">
            <a:xfrm>
              <a:off x="2272"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54" name="Rectangle 2578"/>
            <p:cNvSpPr>
              <a:spLocks noChangeArrowheads="1"/>
            </p:cNvSpPr>
            <p:nvPr/>
          </p:nvSpPr>
          <p:spPr bwMode="auto">
            <a:xfrm>
              <a:off x="1942" y="2207"/>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53" name="Rectangle 2577"/>
            <p:cNvSpPr>
              <a:spLocks noChangeArrowheads="1"/>
            </p:cNvSpPr>
            <p:nvPr/>
          </p:nvSpPr>
          <p:spPr bwMode="auto">
            <a:xfrm>
              <a:off x="1611"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52" name="Rectangle 2576"/>
            <p:cNvSpPr>
              <a:spLocks noChangeArrowheads="1"/>
            </p:cNvSpPr>
            <p:nvPr/>
          </p:nvSpPr>
          <p:spPr bwMode="auto">
            <a:xfrm>
              <a:off x="1279" y="2207"/>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51" name="Rectangle 2575"/>
            <p:cNvSpPr>
              <a:spLocks noChangeArrowheads="1"/>
            </p:cNvSpPr>
            <p:nvPr/>
          </p:nvSpPr>
          <p:spPr bwMode="auto">
            <a:xfrm>
              <a:off x="950" y="2207"/>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50" name="Rectangle 2574"/>
            <p:cNvSpPr>
              <a:spLocks noChangeArrowheads="1"/>
            </p:cNvSpPr>
            <p:nvPr/>
          </p:nvSpPr>
          <p:spPr bwMode="auto">
            <a:xfrm>
              <a:off x="619" y="2207"/>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9" name="Rectangle 2573"/>
            <p:cNvSpPr>
              <a:spLocks noChangeArrowheads="1"/>
            </p:cNvSpPr>
            <p:nvPr/>
          </p:nvSpPr>
          <p:spPr bwMode="auto">
            <a:xfrm>
              <a:off x="113" y="2207"/>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13</a:t>
              </a:r>
            </a:p>
          </p:txBody>
        </p:sp>
        <p:sp>
          <p:nvSpPr>
            <p:cNvPr id="436748" name="Rectangle 2572"/>
            <p:cNvSpPr>
              <a:spLocks noChangeArrowheads="1"/>
            </p:cNvSpPr>
            <p:nvPr/>
          </p:nvSpPr>
          <p:spPr bwMode="auto">
            <a:xfrm>
              <a:off x="5248" y="1928"/>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747" name="Rectangle 2571"/>
            <p:cNvSpPr>
              <a:spLocks noChangeArrowheads="1"/>
            </p:cNvSpPr>
            <p:nvPr/>
          </p:nvSpPr>
          <p:spPr bwMode="auto">
            <a:xfrm>
              <a:off x="4918" y="1928"/>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6" name="Rectangle 2570"/>
            <p:cNvSpPr>
              <a:spLocks noChangeArrowheads="1"/>
            </p:cNvSpPr>
            <p:nvPr/>
          </p:nvSpPr>
          <p:spPr bwMode="auto">
            <a:xfrm>
              <a:off x="4586" y="1928"/>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5" name="Rectangle 2569"/>
            <p:cNvSpPr>
              <a:spLocks noChangeArrowheads="1"/>
            </p:cNvSpPr>
            <p:nvPr/>
          </p:nvSpPr>
          <p:spPr bwMode="auto">
            <a:xfrm>
              <a:off x="4256" y="1928"/>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4" name="Rectangle 2568"/>
            <p:cNvSpPr>
              <a:spLocks noChangeArrowheads="1"/>
            </p:cNvSpPr>
            <p:nvPr/>
          </p:nvSpPr>
          <p:spPr bwMode="auto">
            <a:xfrm>
              <a:off x="3926" y="1928"/>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3" name="Rectangle 2567"/>
            <p:cNvSpPr>
              <a:spLocks noChangeArrowheads="1"/>
            </p:cNvSpPr>
            <p:nvPr/>
          </p:nvSpPr>
          <p:spPr bwMode="auto">
            <a:xfrm>
              <a:off x="3595"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2" name="Rectangle 2566"/>
            <p:cNvSpPr>
              <a:spLocks noChangeArrowheads="1"/>
            </p:cNvSpPr>
            <p:nvPr/>
          </p:nvSpPr>
          <p:spPr bwMode="auto">
            <a:xfrm>
              <a:off x="3264"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1" name="Rectangle 2565"/>
            <p:cNvSpPr>
              <a:spLocks noChangeArrowheads="1"/>
            </p:cNvSpPr>
            <p:nvPr/>
          </p:nvSpPr>
          <p:spPr bwMode="auto">
            <a:xfrm>
              <a:off x="2934" y="1928"/>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40" name="Rectangle 2564"/>
            <p:cNvSpPr>
              <a:spLocks noChangeArrowheads="1"/>
            </p:cNvSpPr>
            <p:nvPr/>
          </p:nvSpPr>
          <p:spPr bwMode="auto">
            <a:xfrm>
              <a:off x="2603"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39" name="Rectangle 2563"/>
            <p:cNvSpPr>
              <a:spLocks noChangeArrowheads="1"/>
            </p:cNvSpPr>
            <p:nvPr/>
          </p:nvSpPr>
          <p:spPr bwMode="auto">
            <a:xfrm>
              <a:off x="2272"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38" name="Rectangle 2562"/>
            <p:cNvSpPr>
              <a:spLocks noChangeArrowheads="1"/>
            </p:cNvSpPr>
            <p:nvPr/>
          </p:nvSpPr>
          <p:spPr bwMode="auto">
            <a:xfrm>
              <a:off x="1942" y="1928"/>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37" name="Rectangle 2561"/>
            <p:cNvSpPr>
              <a:spLocks noChangeArrowheads="1"/>
            </p:cNvSpPr>
            <p:nvPr/>
          </p:nvSpPr>
          <p:spPr bwMode="auto">
            <a:xfrm>
              <a:off x="1611"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36" name="Rectangle 2560"/>
            <p:cNvSpPr>
              <a:spLocks noChangeArrowheads="1"/>
            </p:cNvSpPr>
            <p:nvPr/>
          </p:nvSpPr>
          <p:spPr bwMode="auto">
            <a:xfrm>
              <a:off x="1279" y="1928"/>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35" name="Rectangle 2559"/>
            <p:cNvSpPr>
              <a:spLocks noChangeArrowheads="1"/>
            </p:cNvSpPr>
            <p:nvPr/>
          </p:nvSpPr>
          <p:spPr bwMode="auto">
            <a:xfrm>
              <a:off x="950" y="1928"/>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34" name="Rectangle 2558"/>
            <p:cNvSpPr>
              <a:spLocks noChangeArrowheads="1"/>
            </p:cNvSpPr>
            <p:nvPr/>
          </p:nvSpPr>
          <p:spPr bwMode="auto">
            <a:xfrm>
              <a:off x="619" y="1928"/>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33" name="Rectangle 2557"/>
            <p:cNvSpPr>
              <a:spLocks noChangeArrowheads="1"/>
            </p:cNvSpPr>
            <p:nvPr/>
          </p:nvSpPr>
          <p:spPr bwMode="auto">
            <a:xfrm>
              <a:off x="113" y="1928"/>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12</a:t>
              </a:r>
            </a:p>
          </p:txBody>
        </p:sp>
        <p:sp>
          <p:nvSpPr>
            <p:cNvPr id="436732" name="Rectangle 2556"/>
            <p:cNvSpPr>
              <a:spLocks noChangeArrowheads="1"/>
            </p:cNvSpPr>
            <p:nvPr/>
          </p:nvSpPr>
          <p:spPr bwMode="auto">
            <a:xfrm>
              <a:off x="5248" y="1648"/>
              <a:ext cx="467"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a:t>
              </a:r>
            </a:p>
          </p:txBody>
        </p:sp>
        <p:sp>
          <p:nvSpPr>
            <p:cNvPr id="436731" name="Rectangle 2555"/>
            <p:cNvSpPr>
              <a:spLocks noChangeArrowheads="1"/>
            </p:cNvSpPr>
            <p:nvPr/>
          </p:nvSpPr>
          <p:spPr bwMode="auto">
            <a:xfrm>
              <a:off x="4918" y="1648"/>
              <a:ext cx="330"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30" name="Rectangle 2554"/>
            <p:cNvSpPr>
              <a:spLocks noChangeArrowheads="1"/>
            </p:cNvSpPr>
            <p:nvPr/>
          </p:nvSpPr>
          <p:spPr bwMode="auto">
            <a:xfrm>
              <a:off x="4586" y="1648"/>
              <a:ext cx="332"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9" name="Rectangle 2553"/>
            <p:cNvSpPr>
              <a:spLocks noChangeArrowheads="1"/>
            </p:cNvSpPr>
            <p:nvPr/>
          </p:nvSpPr>
          <p:spPr bwMode="auto">
            <a:xfrm>
              <a:off x="4256" y="1648"/>
              <a:ext cx="330"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8" name="Rectangle 2552"/>
            <p:cNvSpPr>
              <a:spLocks noChangeArrowheads="1"/>
            </p:cNvSpPr>
            <p:nvPr/>
          </p:nvSpPr>
          <p:spPr bwMode="auto">
            <a:xfrm>
              <a:off x="3926" y="1648"/>
              <a:ext cx="330"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7" name="Rectangle 2551"/>
            <p:cNvSpPr>
              <a:spLocks noChangeArrowheads="1"/>
            </p:cNvSpPr>
            <p:nvPr/>
          </p:nvSpPr>
          <p:spPr bwMode="auto">
            <a:xfrm>
              <a:off x="3595"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6" name="Rectangle 2550"/>
            <p:cNvSpPr>
              <a:spLocks noChangeArrowheads="1"/>
            </p:cNvSpPr>
            <p:nvPr/>
          </p:nvSpPr>
          <p:spPr bwMode="auto">
            <a:xfrm>
              <a:off x="3264"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5" name="Rectangle 2549"/>
            <p:cNvSpPr>
              <a:spLocks noChangeArrowheads="1"/>
            </p:cNvSpPr>
            <p:nvPr/>
          </p:nvSpPr>
          <p:spPr bwMode="auto">
            <a:xfrm>
              <a:off x="2934" y="1648"/>
              <a:ext cx="330"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4" name="Rectangle 2548"/>
            <p:cNvSpPr>
              <a:spLocks noChangeArrowheads="1"/>
            </p:cNvSpPr>
            <p:nvPr/>
          </p:nvSpPr>
          <p:spPr bwMode="auto">
            <a:xfrm>
              <a:off x="2603"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23" name="Rectangle 2547"/>
            <p:cNvSpPr>
              <a:spLocks noChangeArrowheads="1"/>
            </p:cNvSpPr>
            <p:nvPr/>
          </p:nvSpPr>
          <p:spPr bwMode="auto">
            <a:xfrm>
              <a:off x="2272"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22" name="Rectangle 2546"/>
            <p:cNvSpPr>
              <a:spLocks noChangeArrowheads="1"/>
            </p:cNvSpPr>
            <p:nvPr/>
          </p:nvSpPr>
          <p:spPr bwMode="auto">
            <a:xfrm>
              <a:off x="1942" y="1648"/>
              <a:ext cx="330"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21" name="Rectangle 2545"/>
            <p:cNvSpPr>
              <a:spLocks noChangeArrowheads="1"/>
            </p:cNvSpPr>
            <p:nvPr/>
          </p:nvSpPr>
          <p:spPr bwMode="auto">
            <a:xfrm>
              <a:off x="1611"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20" name="Rectangle 2544"/>
            <p:cNvSpPr>
              <a:spLocks noChangeArrowheads="1"/>
            </p:cNvSpPr>
            <p:nvPr/>
          </p:nvSpPr>
          <p:spPr bwMode="auto">
            <a:xfrm>
              <a:off x="1279" y="1648"/>
              <a:ext cx="332"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19" name="Rectangle 2543"/>
            <p:cNvSpPr>
              <a:spLocks noChangeArrowheads="1"/>
            </p:cNvSpPr>
            <p:nvPr/>
          </p:nvSpPr>
          <p:spPr bwMode="auto">
            <a:xfrm>
              <a:off x="950" y="1648"/>
              <a:ext cx="329"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18" name="Rectangle 2542"/>
            <p:cNvSpPr>
              <a:spLocks noChangeArrowheads="1"/>
            </p:cNvSpPr>
            <p:nvPr/>
          </p:nvSpPr>
          <p:spPr bwMode="auto">
            <a:xfrm>
              <a:off x="619" y="1648"/>
              <a:ext cx="331"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7" name="Rectangle 2541"/>
            <p:cNvSpPr>
              <a:spLocks noChangeArrowheads="1"/>
            </p:cNvSpPr>
            <p:nvPr/>
          </p:nvSpPr>
          <p:spPr bwMode="auto">
            <a:xfrm>
              <a:off x="113" y="1648"/>
              <a:ext cx="506" cy="2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11</a:t>
              </a:r>
            </a:p>
          </p:txBody>
        </p:sp>
        <p:sp>
          <p:nvSpPr>
            <p:cNvPr id="436716" name="Rectangle 2540"/>
            <p:cNvSpPr>
              <a:spLocks noChangeArrowheads="1"/>
            </p:cNvSpPr>
            <p:nvPr/>
          </p:nvSpPr>
          <p:spPr bwMode="auto">
            <a:xfrm>
              <a:off x="5248" y="1369"/>
              <a:ext cx="467"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熄灭 </a:t>
              </a:r>
            </a:p>
          </p:txBody>
        </p:sp>
        <p:sp>
          <p:nvSpPr>
            <p:cNvPr id="436715" name="Rectangle 2539"/>
            <p:cNvSpPr>
              <a:spLocks noChangeArrowheads="1"/>
            </p:cNvSpPr>
            <p:nvPr/>
          </p:nvSpPr>
          <p:spPr bwMode="auto">
            <a:xfrm>
              <a:off x="4918" y="1369"/>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4" name="Rectangle 2538"/>
            <p:cNvSpPr>
              <a:spLocks noChangeArrowheads="1"/>
            </p:cNvSpPr>
            <p:nvPr/>
          </p:nvSpPr>
          <p:spPr bwMode="auto">
            <a:xfrm>
              <a:off x="4586" y="1369"/>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3" name="Rectangle 2537"/>
            <p:cNvSpPr>
              <a:spLocks noChangeArrowheads="1"/>
            </p:cNvSpPr>
            <p:nvPr/>
          </p:nvSpPr>
          <p:spPr bwMode="auto">
            <a:xfrm>
              <a:off x="4256" y="1369"/>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2" name="Rectangle 2536"/>
            <p:cNvSpPr>
              <a:spLocks noChangeArrowheads="1"/>
            </p:cNvSpPr>
            <p:nvPr/>
          </p:nvSpPr>
          <p:spPr bwMode="auto">
            <a:xfrm>
              <a:off x="3926" y="1369"/>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1" name="Rectangle 2535"/>
            <p:cNvSpPr>
              <a:spLocks noChangeArrowheads="1"/>
            </p:cNvSpPr>
            <p:nvPr/>
          </p:nvSpPr>
          <p:spPr bwMode="auto">
            <a:xfrm>
              <a:off x="3595"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10" name="Rectangle 2534"/>
            <p:cNvSpPr>
              <a:spLocks noChangeArrowheads="1"/>
            </p:cNvSpPr>
            <p:nvPr/>
          </p:nvSpPr>
          <p:spPr bwMode="auto">
            <a:xfrm>
              <a:off x="3264"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09" name="Rectangle 2533"/>
            <p:cNvSpPr>
              <a:spLocks noChangeArrowheads="1"/>
            </p:cNvSpPr>
            <p:nvPr/>
          </p:nvSpPr>
          <p:spPr bwMode="auto">
            <a:xfrm>
              <a:off x="2934" y="1369"/>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08" name="Rectangle 2532"/>
            <p:cNvSpPr>
              <a:spLocks noChangeArrowheads="1"/>
            </p:cNvSpPr>
            <p:nvPr/>
          </p:nvSpPr>
          <p:spPr bwMode="auto">
            <a:xfrm>
              <a:off x="2603"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07" name="Rectangle 2531"/>
            <p:cNvSpPr>
              <a:spLocks noChangeArrowheads="1"/>
            </p:cNvSpPr>
            <p:nvPr/>
          </p:nvSpPr>
          <p:spPr bwMode="auto">
            <a:xfrm>
              <a:off x="2272"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06" name="Rectangle 2530"/>
            <p:cNvSpPr>
              <a:spLocks noChangeArrowheads="1"/>
            </p:cNvSpPr>
            <p:nvPr/>
          </p:nvSpPr>
          <p:spPr bwMode="auto">
            <a:xfrm>
              <a:off x="1942" y="1369"/>
              <a:ext cx="330"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05" name="Rectangle 2529"/>
            <p:cNvSpPr>
              <a:spLocks noChangeArrowheads="1"/>
            </p:cNvSpPr>
            <p:nvPr/>
          </p:nvSpPr>
          <p:spPr bwMode="auto">
            <a:xfrm>
              <a:off x="1611"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04" name="Rectangle 2528"/>
            <p:cNvSpPr>
              <a:spLocks noChangeArrowheads="1"/>
            </p:cNvSpPr>
            <p:nvPr/>
          </p:nvSpPr>
          <p:spPr bwMode="auto">
            <a:xfrm>
              <a:off x="1279" y="1369"/>
              <a:ext cx="332"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endParaRPr>
            </a:p>
          </p:txBody>
        </p:sp>
        <p:sp>
          <p:nvSpPr>
            <p:cNvPr id="436703" name="Rectangle 2527"/>
            <p:cNvSpPr>
              <a:spLocks noChangeArrowheads="1"/>
            </p:cNvSpPr>
            <p:nvPr/>
          </p:nvSpPr>
          <p:spPr bwMode="auto">
            <a:xfrm>
              <a:off x="950" y="1369"/>
              <a:ext cx="329"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p>
          </p:txBody>
        </p:sp>
        <p:sp>
          <p:nvSpPr>
            <p:cNvPr id="436702" name="Rectangle 2526"/>
            <p:cNvSpPr>
              <a:spLocks noChangeArrowheads="1"/>
            </p:cNvSpPr>
            <p:nvPr/>
          </p:nvSpPr>
          <p:spPr bwMode="auto">
            <a:xfrm>
              <a:off x="619" y="1369"/>
              <a:ext cx="331"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p>
          </p:txBody>
        </p:sp>
        <p:sp>
          <p:nvSpPr>
            <p:cNvPr id="436701" name="Rectangle 2525"/>
            <p:cNvSpPr>
              <a:spLocks noChangeArrowheads="1"/>
            </p:cNvSpPr>
            <p:nvPr/>
          </p:nvSpPr>
          <p:spPr bwMode="auto">
            <a:xfrm>
              <a:off x="113" y="1369"/>
              <a:ext cx="506" cy="2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4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10</a:t>
              </a:r>
            </a:p>
          </p:txBody>
        </p:sp>
        <p:sp>
          <p:nvSpPr>
            <p:cNvPr id="436845" name="Line 2669"/>
            <p:cNvSpPr>
              <a:spLocks noChangeShapeType="1"/>
            </p:cNvSpPr>
            <p:nvPr/>
          </p:nvSpPr>
          <p:spPr bwMode="auto">
            <a:xfrm>
              <a:off x="113" y="1369"/>
              <a:ext cx="560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46" name="Line 2670"/>
            <p:cNvSpPr>
              <a:spLocks noChangeShapeType="1"/>
            </p:cNvSpPr>
            <p:nvPr/>
          </p:nvSpPr>
          <p:spPr bwMode="auto">
            <a:xfrm>
              <a:off x="113" y="3929"/>
              <a:ext cx="5602"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47" name="Line 2671"/>
            <p:cNvSpPr>
              <a:spLocks noChangeShapeType="1"/>
            </p:cNvSpPr>
            <p:nvPr/>
          </p:nvSpPr>
          <p:spPr bwMode="auto">
            <a:xfrm>
              <a:off x="113" y="752"/>
              <a:ext cx="0" cy="2292"/>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48" name="Line 2672"/>
            <p:cNvSpPr>
              <a:spLocks noChangeShapeType="1"/>
            </p:cNvSpPr>
            <p:nvPr/>
          </p:nvSpPr>
          <p:spPr bwMode="auto">
            <a:xfrm>
              <a:off x="5715" y="1369"/>
              <a:ext cx="0" cy="256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51" name="Line 2675"/>
            <p:cNvSpPr>
              <a:spLocks noChangeShapeType="1"/>
            </p:cNvSpPr>
            <p:nvPr/>
          </p:nvSpPr>
          <p:spPr bwMode="auto">
            <a:xfrm>
              <a:off x="113" y="1648"/>
              <a:ext cx="5602"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53" name="Line 2677"/>
            <p:cNvSpPr>
              <a:spLocks noChangeShapeType="1"/>
            </p:cNvSpPr>
            <p:nvPr/>
          </p:nvSpPr>
          <p:spPr bwMode="auto">
            <a:xfrm>
              <a:off x="619" y="752"/>
              <a:ext cx="0" cy="317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56" name="Line 2680"/>
            <p:cNvSpPr>
              <a:spLocks noChangeShapeType="1"/>
            </p:cNvSpPr>
            <p:nvPr/>
          </p:nvSpPr>
          <p:spPr bwMode="auto">
            <a:xfrm>
              <a:off x="950" y="1369"/>
              <a:ext cx="0" cy="256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59" name="Line 2683"/>
            <p:cNvSpPr>
              <a:spLocks noChangeShapeType="1"/>
            </p:cNvSpPr>
            <p:nvPr/>
          </p:nvSpPr>
          <p:spPr bwMode="auto">
            <a:xfrm>
              <a:off x="1279" y="1369"/>
              <a:ext cx="0" cy="256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62" name="Line 2686"/>
            <p:cNvSpPr>
              <a:spLocks noChangeShapeType="1"/>
            </p:cNvSpPr>
            <p:nvPr/>
          </p:nvSpPr>
          <p:spPr bwMode="auto">
            <a:xfrm>
              <a:off x="1611" y="752"/>
              <a:ext cx="0" cy="317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65" name="Line 2689"/>
            <p:cNvSpPr>
              <a:spLocks noChangeShapeType="1"/>
            </p:cNvSpPr>
            <p:nvPr/>
          </p:nvSpPr>
          <p:spPr bwMode="auto">
            <a:xfrm>
              <a:off x="1942" y="1369"/>
              <a:ext cx="0" cy="256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68" name="Line 2692"/>
            <p:cNvSpPr>
              <a:spLocks noChangeShapeType="1"/>
            </p:cNvSpPr>
            <p:nvPr/>
          </p:nvSpPr>
          <p:spPr bwMode="auto">
            <a:xfrm>
              <a:off x="2272" y="1369"/>
              <a:ext cx="0" cy="256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71" name="Line 2695"/>
            <p:cNvSpPr>
              <a:spLocks noChangeShapeType="1"/>
            </p:cNvSpPr>
            <p:nvPr/>
          </p:nvSpPr>
          <p:spPr bwMode="auto">
            <a:xfrm>
              <a:off x="2603" y="1369"/>
              <a:ext cx="0" cy="1675"/>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74" name="Line 2698"/>
            <p:cNvSpPr>
              <a:spLocks noChangeShapeType="1"/>
            </p:cNvSpPr>
            <p:nvPr/>
          </p:nvSpPr>
          <p:spPr bwMode="auto">
            <a:xfrm>
              <a:off x="2934" y="752"/>
              <a:ext cx="0" cy="317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77" name="Line 2701"/>
            <p:cNvSpPr>
              <a:spLocks noChangeShapeType="1"/>
            </p:cNvSpPr>
            <p:nvPr/>
          </p:nvSpPr>
          <p:spPr bwMode="auto">
            <a:xfrm>
              <a:off x="3264" y="973"/>
              <a:ext cx="0" cy="267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80" name="Line 2704"/>
            <p:cNvSpPr>
              <a:spLocks noChangeShapeType="1"/>
            </p:cNvSpPr>
            <p:nvPr/>
          </p:nvSpPr>
          <p:spPr bwMode="auto">
            <a:xfrm>
              <a:off x="3595" y="929"/>
              <a:ext cx="0" cy="2721"/>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83" name="Line 2707"/>
            <p:cNvSpPr>
              <a:spLocks noChangeShapeType="1"/>
            </p:cNvSpPr>
            <p:nvPr/>
          </p:nvSpPr>
          <p:spPr bwMode="auto">
            <a:xfrm>
              <a:off x="3926" y="973"/>
              <a:ext cx="0" cy="267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86" name="Line 2710"/>
            <p:cNvSpPr>
              <a:spLocks noChangeShapeType="1"/>
            </p:cNvSpPr>
            <p:nvPr/>
          </p:nvSpPr>
          <p:spPr bwMode="auto">
            <a:xfrm>
              <a:off x="4256" y="973"/>
              <a:ext cx="0" cy="267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89" name="Line 2713"/>
            <p:cNvSpPr>
              <a:spLocks noChangeShapeType="1"/>
            </p:cNvSpPr>
            <p:nvPr/>
          </p:nvSpPr>
          <p:spPr bwMode="auto">
            <a:xfrm>
              <a:off x="4586" y="973"/>
              <a:ext cx="0" cy="2677"/>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92" name="Line 2716"/>
            <p:cNvSpPr>
              <a:spLocks noChangeShapeType="1"/>
            </p:cNvSpPr>
            <p:nvPr/>
          </p:nvSpPr>
          <p:spPr bwMode="auto">
            <a:xfrm>
              <a:off x="4918" y="929"/>
              <a:ext cx="0" cy="2721"/>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95" name="Line 2719"/>
            <p:cNvSpPr>
              <a:spLocks noChangeShapeType="1"/>
            </p:cNvSpPr>
            <p:nvPr/>
          </p:nvSpPr>
          <p:spPr bwMode="auto">
            <a:xfrm>
              <a:off x="5248" y="797"/>
              <a:ext cx="0" cy="3132"/>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899" name="Line 2723"/>
            <p:cNvSpPr>
              <a:spLocks noChangeShapeType="1"/>
            </p:cNvSpPr>
            <p:nvPr/>
          </p:nvSpPr>
          <p:spPr bwMode="auto">
            <a:xfrm>
              <a:off x="113" y="1928"/>
              <a:ext cx="5602"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6977" name="Line 2801"/>
            <p:cNvSpPr>
              <a:spLocks noChangeShapeType="1"/>
            </p:cNvSpPr>
            <p:nvPr/>
          </p:nvSpPr>
          <p:spPr bwMode="auto">
            <a:xfrm>
              <a:off x="113" y="2207"/>
              <a:ext cx="5602"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055" name="Line 2879"/>
            <p:cNvSpPr>
              <a:spLocks noChangeShapeType="1"/>
            </p:cNvSpPr>
            <p:nvPr/>
          </p:nvSpPr>
          <p:spPr bwMode="auto">
            <a:xfrm>
              <a:off x="113" y="2486"/>
              <a:ext cx="5602"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133" name="Line 2957"/>
            <p:cNvSpPr>
              <a:spLocks noChangeShapeType="1"/>
            </p:cNvSpPr>
            <p:nvPr/>
          </p:nvSpPr>
          <p:spPr bwMode="auto">
            <a:xfrm>
              <a:off x="113" y="2765"/>
              <a:ext cx="5602"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211" name="Line 3035"/>
            <p:cNvSpPr>
              <a:spLocks noChangeShapeType="1"/>
            </p:cNvSpPr>
            <p:nvPr/>
          </p:nvSpPr>
          <p:spPr bwMode="auto">
            <a:xfrm>
              <a:off x="113" y="3044"/>
              <a:ext cx="560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7212" name="Line 3036"/>
            <p:cNvSpPr>
              <a:spLocks noChangeShapeType="1"/>
            </p:cNvSpPr>
            <p:nvPr/>
          </p:nvSpPr>
          <p:spPr bwMode="auto">
            <a:xfrm>
              <a:off x="113" y="3044"/>
              <a:ext cx="0" cy="32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313" name="Line 3113"/>
            <p:cNvSpPr>
              <a:spLocks noChangeShapeType="1"/>
            </p:cNvSpPr>
            <p:nvPr/>
          </p:nvSpPr>
          <p:spPr bwMode="auto">
            <a:xfrm>
              <a:off x="113" y="3371"/>
              <a:ext cx="560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314" name="Line 3114"/>
            <p:cNvSpPr>
              <a:spLocks noChangeShapeType="1"/>
            </p:cNvSpPr>
            <p:nvPr/>
          </p:nvSpPr>
          <p:spPr bwMode="auto">
            <a:xfrm>
              <a:off x="113" y="3371"/>
              <a:ext cx="0" cy="558"/>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341" name="Line 3141"/>
            <p:cNvSpPr>
              <a:spLocks noChangeShapeType="1"/>
            </p:cNvSpPr>
            <p:nvPr/>
          </p:nvSpPr>
          <p:spPr bwMode="auto">
            <a:xfrm>
              <a:off x="2603" y="3044"/>
              <a:ext cx="0" cy="327"/>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383" name="Line 3183"/>
            <p:cNvSpPr>
              <a:spLocks noChangeShapeType="1"/>
            </p:cNvSpPr>
            <p:nvPr/>
          </p:nvSpPr>
          <p:spPr bwMode="auto">
            <a:xfrm>
              <a:off x="113" y="3650"/>
              <a:ext cx="5602"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415" name="Line 3215"/>
            <p:cNvSpPr>
              <a:spLocks noChangeShapeType="1"/>
            </p:cNvSpPr>
            <p:nvPr/>
          </p:nvSpPr>
          <p:spPr bwMode="auto">
            <a:xfrm>
              <a:off x="2603" y="3371"/>
              <a:ext cx="0" cy="558"/>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38528" name="Group 3328"/>
            <p:cNvGrpSpPr>
              <a:grpSpLocks noChangeAspect="1"/>
            </p:cNvGrpSpPr>
            <p:nvPr/>
          </p:nvGrpSpPr>
          <p:grpSpPr bwMode="auto">
            <a:xfrm>
              <a:off x="5407" y="3090"/>
              <a:ext cx="150" cy="227"/>
              <a:chOff x="5148" y="2840"/>
              <a:chExt cx="150" cy="234"/>
            </a:xfrm>
          </p:grpSpPr>
          <p:sp>
            <p:nvSpPr>
              <p:cNvPr id="438527" name="AutoShape 3327"/>
              <p:cNvSpPr>
                <a:spLocks noChangeAspect="1" noChangeArrowheads="1" noTextEdit="1"/>
              </p:cNvSpPr>
              <p:nvPr/>
            </p:nvSpPr>
            <p:spPr bwMode="auto">
              <a:xfrm>
                <a:off x="5148" y="2840"/>
                <a:ext cx="150" cy="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29" name="Line 3329"/>
              <p:cNvSpPr>
                <a:spLocks noChangeShapeType="1"/>
              </p:cNvSpPr>
              <p:nvPr/>
            </p:nvSpPr>
            <p:spPr bwMode="auto">
              <a:xfrm>
                <a:off x="5181" y="2945"/>
                <a:ext cx="62" cy="1"/>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0" name="Line 3330"/>
              <p:cNvSpPr>
                <a:spLocks noChangeShapeType="1"/>
              </p:cNvSpPr>
              <p:nvPr/>
            </p:nvSpPr>
            <p:spPr bwMode="auto">
              <a:xfrm>
                <a:off x="5181" y="2849"/>
                <a:ext cx="62" cy="1"/>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1" name="Line 3331"/>
              <p:cNvSpPr>
                <a:spLocks noChangeShapeType="1"/>
              </p:cNvSpPr>
              <p:nvPr/>
            </p:nvSpPr>
            <p:spPr bwMode="auto">
              <a:xfrm flipH="1">
                <a:off x="5165" y="2868"/>
                <a:ext cx="2" cy="61"/>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2" name="Line 3332"/>
              <p:cNvSpPr>
                <a:spLocks noChangeShapeType="1"/>
              </p:cNvSpPr>
              <p:nvPr/>
            </p:nvSpPr>
            <p:spPr bwMode="auto">
              <a:xfrm flipH="1">
                <a:off x="5260" y="2868"/>
                <a:ext cx="2" cy="61"/>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3" name="Line 3333"/>
              <p:cNvSpPr>
                <a:spLocks noChangeShapeType="1"/>
              </p:cNvSpPr>
              <p:nvPr/>
            </p:nvSpPr>
            <p:spPr bwMode="auto">
              <a:xfrm>
                <a:off x="5181" y="3044"/>
                <a:ext cx="62" cy="1"/>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4" name="Line 3334"/>
              <p:cNvSpPr>
                <a:spLocks noChangeShapeType="1"/>
              </p:cNvSpPr>
              <p:nvPr/>
            </p:nvSpPr>
            <p:spPr bwMode="auto">
              <a:xfrm flipH="1">
                <a:off x="5165" y="2964"/>
                <a:ext cx="2" cy="63"/>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35" name="Line 3335"/>
              <p:cNvSpPr>
                <a:spLocks noChangeShapeType="1"/>
              </p:cNvSpPr>
              <p:nvPr/>
            </p:nvSpPr>
            <p:spPr bwMode="auto">
              <a:xfrm flipH="1">
                <a:off x="5260" y="2964"/>
                <a:ext cx="2" cy="63"/>
              </a:xfrm>
              <a:prstGeom prst="line">
                <a:avLst/>
              </a:prstGeom>
              <a:noFill/>
              <a:ln w="301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38537" name="Rectangle 3337"/>
            <p:cNvSpPr>
              <a:spLocks noChangeArrowheads="1"/>
            </p:cNvSpPr>
            <p:nvPr/>
          </p:nvSpPr>
          <p:spPr bwMode="auto">
            <a:xfrm>
              <a:off x="1041" y="1009"/>
              <a:ext cx="68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LT</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38" name="Rectangle 3338"/>
            <p:cNvSpPr>
              <a:spLocks noChangeArrowheads="1"/>
            </p:cNvSpPr>
            <p:nvPr/>
          </p:nvSpPr>
          <p:spPr bwMode="auto">
            <a:xfrm>
              <a:off x="4778" y="958"/>
              <a:ext cx="32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g</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39" name="Rectangle 3339"/>
            <p:cNvSpPr>
              <a:spLocks noChangeArrowheads="1"/>
            </p:cNvSpPr>
            <p:nvPr/>
          </p:nvSpPr>
          <p:spPr bwMode="auto">
            <a:xfrm>
              <a:off x="4449" y="958"/>
              <a:ext cx="32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f</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0" name="Rectangle 3340"/>
            <p:cNvSpPr>
              <a:spLocks noChangeArrowheads="1"/>
            </p:cNvSpPr>
            <p:nvPr/>
          </p:nvSpPr>
          <p:spPr bwMode="auto">
            <a:xfrm>
              <a:off x="4121" y="958"/>
              <a:ext cx="328"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e</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1" name="Rectangle 3341"/>
            <p:cNvSpPr>
              <a:spLocks noChangeArrowheads="1"/>
            </p:cNvSpPr>
            <p:nvPr/>
          </p:nvSpPr>
          <p:spPr bwMode="auto">
            <a:xfrm>
              <a:off x="3791" y="958"/>
              <a:ext cx="330"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2" name="Rectangle 3342"/>
            <p:cNvSpPr>
              <a:spLocks noChangeArrowheads="1"/>
            </p:cNvSpPr>
            <p:nvPr/>
          </p:nvSpPr>
          <p:spPr bwMode="auto">
            <a:xfrm>
              <a:off x="3462" y="958"/>
              <a:ext cx="32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c</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3" name="Rectangle 3343"/>
            <p:cNvSpPr>
              <a:spLocks noChangeArrowheads="1"/>
            </p:cNvSpPr>
            <p:nvPr/>
          </p:nvSpPr>
          <p:spPr bwMode="auto">
            <a:xfrm>
              <a:off x="3133" y="958"/>
              <a:ext cx="329"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b</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4" name="Rectangle 3344"/>
            <p:cNvSpPr>
              <a:spLocks noChangeArrowheads="1"/>
            </p:cNvSpPr>
            <p:nvPr/>
          </p:nvSpPr>
          <p:spPr bwMode="auto">
            <a:xfrm>
              <a:off x="2803" y="958"/>
              <a:ext cx="330"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a</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45" name="Rectangle 3345"/>
            <p:cNvSpPr>
              <a:spLocks noChangeArrowheads="1"/>
            </p:cNvSpPr>
            <p:nvPr/>
          </p:nvSpPr>
          <p:spPr bwMode="auto">
            <a:xfrm>
              <a:off x="1259" y="958"/>
              <a:ext cx="330"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8546" name="Rectangle 3346"/>
            <p:cNvSpPr>
              <a:spLocks noChangeArrowheads="1"/>
            </p:cNvSpPr>
            <p:nvPr/>
          </p:nvSpPr>
          <p:spPr bwMode="auto">
            <a:xfrm>
              <a:off x="931" y="958"/>
              <a:ext cx="328"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endParaRPr kumimoji="0" lang="zh-CN" altLang="zh-CN" sz="16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endParaRPr>
            </a:p>
          </p:txBody>
        </p:sp>
        <p:sp>
          <p:nvSpPr>
            <p:cNvPr id="438547" name="Rectangle 3347"/>
            <p:cNvSpPr>
              <a:spLocks noChangeArrowheads="1"/>
            </p:cNvSpPr>
            <p:nvPr/>
          </p:nvSpPr>
          <p:spPr bwMode="auto">
            <a:xfrm>
              <a:off x="5053" y="753"/>
              <a:ext cx="608" cy="6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字形</a:t>
              </a:r>
            </a:p>
          </p:txBody>
        </p:sp>
        <p:sp>
          <p:nvSpPr>
            <p:cNvPr id="438548" name="Rectangle 3348"/>
            <p:cNvSpPr>
              <a:spLocks noChangeArrowheads="1"/>
            </p:cNvSpPr>
            <p:nvPr/>
          </p:nvSpPr>
          <p:spPr bwMode="auto">
            <a:xfrm>
              <a:off x="2950" y="753"/>
              <a:ext cx="230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输  出</a:t>
              </a:r>
            </a:p>
          </p:txBody>
        </p:sp>
        <p:sp>
          <p:nvSpPr>
            <p:cNvPr id="438549" name="Rectangle 3349"/>
            <p:cNvSpPr>
              <a:spLocks noChangeArrowheads="1"/>
            </p:cNvSpPr>
            <p:nvPr/>
          </p:nvSpPr>
          <p:spPr bwMode="auto">
            <a:xfrm>
              <a:off x="631" y="744"/>
              <a:ext cx="2304" cy="2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                                </a:t>
              </a: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输  入</a:t>
              </a:r>
            </a:p>
          </p:txBody>
        </p:sp>
        <p:sp>
          <p:nvSpPr>
            <p:cNvPr id="438550" name="Rectangle 3350"/>
            <p:cNvSpPr>
              <a:spLocks noChangeArrowheads="1"/>
            </p:cNvSpPr>
            <p:nvPr/>
          </p:nvSpPr>
          <p:spPr bwMode="auto">
            <a:xfrm>
              <a:off x="0" y="754"/>
              <a:ext cx="669" cy="6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zh-CN" altLang="en-US" sz="1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十进制或功能</a:t>
              </a:r>
            </a:p>
          </p:txBody>
        </p:sp>
        <p:sp>
          <p:nvSpPr>
            <p:cNvPr id="438551" name="Line 3351"/>
            <p:cNvSpPr>
              <a:spLocks noChangeShapeType="1"/>
            </p:cNvSpPr>
            <p:nvPr/>
          </p:nvSpPr>
          <p:spPr bwMode="auto">
            <a:xfrm>
              <a:off x="113" y="753"/>
              <a:ext cx="5602"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52" name="Line 3352"/>
            <p:cNvSpPr>
              <a:spLocks noChangeShapeType="1"/>
            </p:cNvSpPr>
            <p:nvPr/>
          </p:nvSpPr>
          <p:spPr bwMode="auto">
            <a:xfrm>
              <a:off x="5715" y="753"/>
              <a:ext cx="0" cy="654"/>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54" name="Line 3354"/>
            <p:cNvSpPr>
              <a:spLocks noChangeShapeType="1"/>
            </p:cNvSpPr>
            <p:nvPr/>
          </p:nvSpPr>
          <p:spPr bwMode="auto">
            <a:xfrm>
              <a:off x="646" y="958"/>
              <a:ext cx="4608"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55" name="Rectangle 3355"/>
            <p:cNvSpPr>
              <a:spLocks noChangeArrowheads="1"/>
            </p:cNvSpPr>
            <p:nvPr/>
          </p:nvSpPr>
          <p:spPr bwMode="auto">
            <a:xfrm>
              <a:off x="739" y="1009"/>
              <a:ext cx="690"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  BL</a:t>
              </a:r>
              <a:endParaRPr kumimoji="1" lang="en-US" altLang="zh-CN" sz="1600" b="1"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56" name="Rectangle 3356"/>
            <p:cNvSpPr>
              <a:spLocks noChangeArrowheads="1"/>
            </p:cNvSpPr>
            <p:nvPr/>
          </p:nvSpPr>
          <p:spPr bwMode="auto">
            <a:xfrm>
              <a:off x="386" y="1000"/>
              <a:ext cx="690"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LE</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57" name="Line 3357"/>
            <p:cNvSpPr>
              <a:spLocks noChangeShapeType="1"/>
            </p:cNvSpPr>
            <p:nvPr/>
          </p:nvSpPr>
          <p:spPr bwMode="auto">
            <a:xfrm>
              <a:off x="1392" y="1141"/>
              <a:ext cx="151" cy="0"/>
            </a:xfrm>
            <a:prstGeom prst="line">
              <a:avLst/>
            </a:prstGeom>
            <a:noFill/>
            <a:ln w="952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58" name="Line 3358"/>
            <p:cNvSpPr>
              <a:spLocks noChangeShapeType="1"/>
            </p:cNvSpPr>
            <p:nvPr/>
          </p:nvSpPr>
          <p:spPr bwMode="auto">
            <a:xfrm>
              <a:off x="1090" y="1141"/>
              <a:ext cx="151" cy="0"/>
            </a:xfrm>
            <a:prstGeom prst="line">
              <a:avLst/>
            </a:prstGeom>
            <a:noFill/>
            <a:ln w="952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38561" name="Rectangle 3361"/>
            <p:cNvSpPr>
              <a:spLocks noChangeArrowheads="1"/>
            </p:cNvSpPr>
            <p:nvPr/>
          </p:nvSpPr>
          <p:spPr bwMode="auto">
            <a:xfrm>
              <a:off x="1474" y="927"/>
              <a:ext cx="453"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3</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62" name="Rectangle 3362"/>
            <p:cNvSpPr>
              <a:spLocks noChangeArrowheads="1"/>
            </p:cNvSpPr>
            <p:nvPr/>
          </p:nvSpPr>
          <p:spPr bwMode="auto">
            <a:xfrm>
              <a:off x="1791" y="927"/>
              <a:ext cx="453"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2</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63" name="Rectangle 3363"/>
            <p:cNvSpPr>
              <a:spLocks noChangeArrowheads="1"/>
            </p:cNvSpPr>
            <p:nvPr/>
          </p:nvSpPr>
          <p:spPr bwMode="auto">
            <a:xfrm>
              <a:off x="2110" y="927"/>
              <a:ext cx="453"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38564" name="Rectangle 3364"/>
            <p:cNvSpPr>
              <a:spLocks noChangeArrowheads="1"/>
            </p:cNvSpPr>
            <p:nvPr/>
          </p:nvSpPr>
          <p:spPr bwMode="auto">
            <a:xfrm>
              <a:off x="2473" y="927"/>
              <a:ext cx="453" cy="4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600" b="1" i="1"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D</a:t>
              </a:r>
              <a:r>
                <a:rPr kumimoji="1" lang="en-US" altLang="zh-CN" sz="1600" b="1" i="0" u="none" strike="noStrike" kern="1200" cap="none" spc="0" normalizeH="0" baseline="-3000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16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grpSp>
      <p:sp>
        <p:nvSpPr>
          <p:cNvPr id="438568" name="Rectangle 3368"/>
          <p:cNvSpPr>
            <a:spLocks noChangeArrowheads="1"/>
          </p:cNvSpPr>
          <p:nvPr/>
        </p:nvSpPr>
        <p:spPr bwMode="auto">
          <a:xfrm>
            <a:off x="1438275" y="476250"/>
            <a:ext cx="60436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七段显示译码器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74HC4511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功能表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续</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2" name="灯片编号占位符 1">
            <a:extLst>
              <a:ext uri="{FF2B5EF4-FFF2-40B4-BE49-F238E27FC236}">
                <a16:creationId xmlns:a16="http://schemas.microsoft.com/office/drawing/2014/main" id="{E441032F-5304-4E74-926C-EAA66CE9682E}"/>
              </a:ext>
            </a:extLst>
          </p:cNvPr>
          <p:cNvSpPr>
            <a:spLocks noGrp="1"/>
          </p:cNvSpPr>
          <p:nvPr>
            <p:ph type="sldNum" sz="quarter" idx="12"/>
          </p:nvPr>
        </p:nvSpPr>
        <p:spPr/>
        <p:txBody>
          <a:bodyPr/>
          <a:lstStyle/>
          <a:p>
            <a:fld id="{4FAB73BC-B049-4115-A692-8D63A059BFB8}" type="slidenum">
              <a:rPr lang="en-US" smtClean="0"/>
              <a:t>63</a:t>
            </a:fld>
            <a:endParaRPr lang="en-US" dirty="0"/>
          </a:p>
        </p:txBody>
      </p:sp>
    </p:spTree>
    <p:custDataLst>
      <p:tags r:id="rId1"/>
    </p:custDataLst>
    <p:extLst>
      <p:ext uri="{BB962C8B-B14F-4D97-AF65-F5344CB8AC3E}">
        <p14:creationId xmlns:p14="http://schemas.microsoft.com/office/powerpoint/2010/main" val="15109381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38569"/>
                                        </p:tgtEl>
                                        <p:attrNameLst>
                                          <p:attrName>style.visibility</p:attrName>
                                        </p:attrNameLst>
                                      </p:cBhvr>
                                      <p:to>
                                        <p:strVal val="visible"/>
                                      </p:to>
                                    </p:set>
                                    <p:animEffect transition="in" filter="wipe(up)">
                                      <p:cBhvr>
                                        <p:cTn id="7" dur="1000"/>
                                        <p:tgtEl>
                                          <p:spTgt spid="4385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300" name="Rectangle 4"/>
          <p:cNvSpPr>
            <a:spLocks noChangeArrowheads="1"/>
          </p:cNvSpPr>
          <p:nvPr/>
        </p:nvSpPr>
        <p:spPr bwMode="auto">
          <a:xfrm>
            <a:off x="431800" y="225425"/>
            <a:ext cx="8497888"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例  由译码器、显示译码及</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个七段显示器构成的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位动态显示电路如图所示，试分析工作原理。</a:t>
            </a:r>
          </a:p>
        </p:txBody>
      </p:sp>
      <p:sp>
        <p:nvSpPr>
          <p:cNvPr id="439302" name="Rectangle 6"/>
          <p:cNvSpPr>
            <a:spLocks noChangeArrowheads="1"/>
          </p:cNvSpPr>
          <p:nvPr/>
        </p:nvSpPr>
        <p:spPr bwMode="auto">
          <a:xfrm>
            <a:off x="0" y="25812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39304" name="Rectangle 8"/>
          <p:cNvSpPr>
            <a:spLocks noChangeArrowheads="1"/>
          </p:cNvSpPr>
          <p:nvPr/>
        </p:nvSpPr>
        <p:spPr bwMode="auto">
          <a:xfrm>
            <a:off x="0" y="21336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39303" name="Object 7"/>
          <p:cNvGraphicFramePr>
            <a:graphicFrameLocks noChangeAspect="1"/>
          </p:cNvGraphicFramePr>
          <p:nvPr/>
        </p:nvGraphicFramePr>
        <p:xfrm>
          <a:off x="1295400" y="1016000"/>
          <a:ext cx="7137400" cy="3963988"/>
        </p:xfrm>
        <a:graphic>
          <a:graphicData uri="http://schemas.openxmlformats.org/presentationml/2006/ole">
            <mc:AlternateContent xmlns:mc="http://schemas.openxmlformats.org/markup-compatibility/2006">
              <mc:Choice xmlns:v="urn:schemas-microsoft-com:vml" Requires="v">
                <p:oleObj spid="_x0000_s79994" name="图片" r:id="rId4" imgW="4619520" imgH="2581200" progId="Word.Picture.8">
                  <p:embed/>
                </p:oleObj>
              </mc:Choice>
              <mc:Fallback>
                <p:oleObj name="图片" r:id="rId4" imgW="4619520" imgH="2581200" progId="Word.Picture.8">
                  <p:embed/>
                  <p:pic>
                    <p:nvPicPr>
                      <p:cNvPr id="439303" name="Object 7"/>
                      <p:cNvPicPr>
                        <a:picLocks noChangeAspect="1" noChangeArrowheads="1"/>
                      </p:cNvPicPr>
                      <p:nvPr/>
                    </p:nvPicPr>
                    <p:blipFill>
                      <a:blip r:embed="rId5">
                        <a:extLst>
                          <a:ext uri="{28A0092B-C50C-407E-A947-70E740481C1C}">
                            <a14:useLocalDpi xmlns:a14="http://schemas.microsoft.com/office/drawing/2010/main" val="0"/>
                          </a:ext>
                        </a:extLst>
                      </a:blip>
                      <a:srcRect t="-1399"/>
                      <a:stretch>
                        <a:fillRect/>
                      </a:stretch>
                    </p:blipFill>
                    <p:spPr bwMode="auto">
                      <a:xfrm>
                        <a:off x="1295400" y="1016000"/>
                        <a:ext cx="7137400" cy="3963988"/>
                      </a:xfrm>
                      <a:prstGeom prst="rect">
                        <a:avLst/>
                      </a:prstGeom>
                      <a:solidFill>
                        <a:schemeClr val="bg1"/>
                      </a:solidFill>
                    </p:spPr>
                  </p:pic>
                </p:oleObj>
              </mc:Fallback>
            </mc:AlternateContent>
          </a:graphicData>
        </a:graphic>
      </p:graphicFrame>
      <p:grpSp>
        <p:nvGrpSpPr>
          <p:cNvPr id="439310" name="Group 14"/>
          <p:cNvGrpSpPr>
            <a:grpSpLocks/>
          </p:cNvGrpSpPr>
          <p:nvPr/>
        </p:nvGrpSpPr>
        <p:grpSpPr bwMode="auto">
          <a:xfrm>
            <a:off x="395288" y="4886325"/>
            <a:ext cx="8497887" cy="1552575"/>
            <a:chOff x="249" y="3019"/>
            <a:chExt cx="5353" cy="978"/>
          </a:xfrm>
        </p:grpSpPr>
        <p:sp>
          <p:nvSpPr>
            <p:cNvPr id="439305" name="Rectangle 9"/>
            <p:cNvSpPr>
              <a:spLocks noChangeArrowheads="1"/>
            </p:cNvSpPr>
            <p:nvPr/>
          </p:nvSpPr>
          <p:spPr bwMode="auto">
            <a:xfrm>
              <a:off x="249" y="3019"/>
              <a:ext cx="5353" cy="9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位选择信号</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A0</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控制             依次产生低电平 ，使</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个显示器轮流显示。要显示的数据组依次送到</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分别在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个显示器上显示。利用人的视觉暂留时间，可以看到稳定的数字。</a:t>
              </a:r>
            </a:p>
          </p:txBody>
        </p:sp>
        <p:graphicFrame>
          <p:nvGraphicFramePr>
            <p:cNvPr id="439306" name="Object 10"/>
            <p:cNvGraphicFramePr>
              <a:graphicFrameLocks noChangeAspect="1"/>
            </p:cNvGraphicFramePr>
            <p:nvPr/>
          </p:nvGraphicFramePr>
          <p:xfrm>
            <a:off x="2494" y="3020"/>
            <a:ext cx="635" cy="352"/>
          </p:xfrm>
          <a:graphic>
            <a:graphicData uri="http://schemas.openxmlformats.org/presentationml/2006/ole">
              <mc:AlternateContent xmlns:mc="http://schemas.openxmlformats.org/markup-compatibility/2006">
                <mc:Choice xmlns:v="urn:schemas-microsoft-com:vml" Requires="v">
                  <p:oleObj spid="_x0000_s79995" name="公式" r:id="rId6" imgW="457200" imgH="253800" progId="Equation.3">
                    <p:embed/>
                  </p:oleObj>
                </mc:Choice>
                <mc:Fallback>
                  <p:oleObj name="公式" r:id="rId6" imgW="457200" imgH="253800" progId="Equation.3">
                    <p:embed/>
                    <p:pic>
                      <p:nvPicPr>
                        <p:cNvPr id="439306"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4" y="3020"/>
                          <a:ext cx="635" cy="3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439309" name="Rectangle 13"/>
          <p:cNvSpPr>
            <a:spLocks noChangeArrowheads="1"/>
          </p:cNvSpPr>
          <p:nvPr/>
        </p:nvSpPr>
        <p:spPr bwMode="auto">
          <a:xfrm>
            <a:off x="0" y="33289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39308" name="Object 12"/>
          <p:cNvGraphicFramePr>
            <a:graphicFrameLocks noChangeAspect="1"/>
          </p:cNvGraphicFramePr>
          <p:nvPr/>
        </p:nvGraphicFramePr>
        <p:xfrm>
          <a:off x="2735263" y="6115050"/>
          <a:ext cx="2630487" cy="482600"/>
        </p:xfrm>
        <a:graphic>
          <a:graphicData uri="http://schemas.openxmlformats.org/presentationml/2006/ole">
            <mc:AlternateContent xmlns:mc="http://schemas.openxmlformats.org/markup-compatibility/2006">
              <mc:Choice xmlns:v="urn:schemas-microsoft-com:vml" Requires="v">
                <p:oleObj spid="_x0000_s79996" name="公式" r:id="rId8" imgW="1244520" imgH="228600" progId="Equation.3">
                  <p:embed/>
                </p:oleObj>
              </mc:Choice>
              <mc:Fallback>
                <p:oleObj name="公式" r:id="rId8" imgW="1244520" imgH="228600" progId="Equation.3">
                  <p:embed/>
                  <p:pic>
                    <p:nvPicPr>
                      <p:cNvPr id="439308" name="Object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35263" y="6115050"/>
                        <a:ext cx="2630487" cy="482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12E9DC6C-F52D-410B-9442-681274303469}"/>
              </a:ext>
            </a:extLst>
          </p:cNvPr>
          <p:cNvSpPr>
            <a:spLocks noGrp="1"/>
          </p:cNvSpPr>
          <p:nvPr>
            <p:ph type="sldNum" sz="quarter" idx="12"/>
          </p:nvPr>
        </p:nvSpPr>
        <p:spPr/>
        <p:txBody>
          <a:bodyPr/>
          <a:lstStyle/>
          <a:p>
            <a:fld id="{4FAB73BC-B049-4115-A692-8D63A059BFB8}" type="slidenum">
              <a:rPr lang="en-US" smtClean="0"/>
              <a:t>64</a:t>
            </a:fld>
            <a:endParaRPr lang="en-US" dirty="0"/>
          </a:p>
        </p:txBody>
      </p:sp>
    </p:spTree>
    <p:custDataLst>
      <p:tags r:id="rId2"/>
    </p:custDataLst>
    <p:extLst>
      <p:ext uri="{BB962C8B-B14F-4D97-AF65-F5344CB8AC3E}">
        <p14:creationId xmlns:p14="http://schemas.microsoft.com/office/powerpoint/2010/main" val="2256982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39310"/>
                                        </p:tgtEl>
                                        <p:attrNameLst>
                                          <p:attrName>style.visibility</p:attrName>
                                        </p:attrNameLst>
                                      </p:cBhvr>
                                      <p:to>
                                        <p:strVal val="visible"/>
                                      </p:to>
                                    </p:set>
                                    <p:animEffect transition="in" filter="wipe(left)">
                                      <p:cBhvr>
                                        <p:cTn id="7" dur="500"/>
                                        <p:tgtEl>
                                          <p:spTgt spid="439310"/>
                                        </p:tgtEl>
                                      </p:cBhvr>
                                    </p:animEffect>
                                  </p:childTnLst>
                                </p:cTn>
                              </p:par>
                              <p:par>
                                <p:cTn id="8" presetID="22" presetClass="entr" presetSubtype="8" fill="hold" nodeType="withEffect">
                                  <p:stCondLst>
                                    <p:cond delay="0"/>
                                  </p:stCondLst>
                                  <p:childTnLst>
                                    <p:set>
                                      <p:cBhvr>
                                        <p:cTn id="9" dur="1" fill="hold">
                                          <p:stCondLst>
                                            <p:cond delay="0"/>
                                          </p:stCondLst>
                                        </p:cTn>
                                        <p:tgtEl>
                                          <p:spTgt spid="439308"/>
                                        </p:tgtEl>
                                        <p:attrNameLst>
                                          <p:attrName>style.visibility</p:attrName>
                                        </p:attrNameLst>
                                      </p:cBhvr>
                                      <p:to>
                                        <p:strVal val="visible"/>
                                      </p:to>
                                    </p:set>
                                    <p:animEffect transition="in" filter="wipe(left)">
                                      <p:cBhvr>
                                        <p:cTn id="10" dur="500"/>
                                        <p:tgtEl>
                                          <p:spTgt spid="439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223627" y="260350"/>
            <a:ext cx="7352047" cy="755650"/>
          </a:xfrm>
        </p:spPr>
        <p:txBody>
          <a:bodyPr/>
          <a:lstStyle/>
          <a:p>
            <a:r>
              <a:rPr lang="en-US" altLang="zh-CN" dirty="0"/>
              <a:t>2-4</a:t>
            </a:r>
            <a:r>
              <a:rPr lang="zh-CN" altLang="en-US" dirty="0"/>
              <a:t>译码器</a:t>
            </a:r>
            <a:r>
              <a:rPr lang="en-US" altLang="zh-CN" dirty="0"/>
              <a:t>Verilog HDL</a:t>
            </a:r>
            <a:endParaRPr lang="zh-CN" altLang="en-US" dirty="0"/>
          </a:p>
        </p:txBody>
      </p:sp>
      <p:sp>
        <p:nvSpPr>
          <p:cNvPr id="3" name="内容占位符 2"/>
          <p:cNvSpPr>
            <a:spLocks noGrp="1"/>
          </p:cNvSpPr>
          <p:nvPr>
            <p:ph idx="1"/>
          </p:nvPr>
        </p:nvSpPr>
        <p:spPr>
          <a:xfrm>
            <a:off x="611188" y="1232756"/>
            <a:ext cx="8001000" cy="5472607"/>
          </a:xfrm>
        </p:spPr>
        <p:txBody>
          <a:bodyPr>
            <a:normAutofit fontScale="92500" lnSpcReduction="20000"/>
          </a:bodyPr>
          <a:lstStyle/>
          <a:p>
            <a:pPr marL="0" indent="0">
              <a:buNone/>
            </a:pPr>
            <a:r>
              <a:rPr lang="zh-CN" altLang="en-US" dirty="0">
                <a:solidFill>
                  <a:srgbClr val="FF0000"/>
                </a:solidFill>
              </a:rPr>
              <a:t>行为描述：</a:t>
            </a:r>
            <a:endParaRPr lang="en-US" altLang="zh-CN" dirty="0">
              <a:solidFill>
                <a:srgbClr val="FF0000"/>
              </a:solidFill>
            </a:endParaRPr>
          </a:p>
          <a:p>
            <a:pPr marL="0" indent="0">
              <a:buNone/>
            </a:pPr>
            <a:r>
              <a:rPr lang="en-US" altLang="zh-CN" dirty="0" err="1"/>
              <a:t>reg</a:t>
            </a:r>
            <a:r>
              <a:rPr lang="en-US" altLang="zh-CN" dirty="0"/>
              <a:t> [3:0]Y;//</a:t>
            </a:r>
            <a:r>
              <a:rPr lang="zh-CN" altLang="en-US" dirty="0"/>
              <a:t>声明译码输出</a:t>
            </a:r>
          </a:p>
          <a:p>
            <a:pPr marL="0" indent="0">
              <a:buNone/>
            </a:pPr>
            <a:r>
              <a:rPr lang="en-US" altLang="zh-CN" dirty="0"/>
              <a:t>always</a:t>
            </a:r>
          </a:p>
          <a:p>
            <a:pPr marL="0" indent="0">
              <a:buNone/>
            </a:pPr>
            <a:r>
              <a:rPr lang="en-US" altLang="zh-CN" dirty="0"/>
              <a:t>if (EN)//EN</a:t>
            </a:r>
            <a:r>
              <a:rPr lang="zh-CN" altLang="en-US" dirty="0"/>
              <a:t>是使能输入</a:t>
            </a:r>
          </a:p>
          <a:p>
            <a:pPr marL="0" indent="0">
              <a:buNone/>
            </a:pPr>
            <a:r>
              <a:rPr lang="zh-CN" altLang="en-US" dirty="0"/>
              <a:t>    </a:t>
            </a:r>
            <a:r>
              <a:rPr lang="en-US" altLang="zh-CN" dirty="0"/>
              <a:t>case (A)//</a:t>
            </a:r>
            <a:r>
              <a:rPr lang="zh-CN" altLang="en-US" dirty="0"/>
              <a:t>待译码数据输入端</a:t>
            </a:r>
          </a:p>
          <a:p>
            <a:pPr marL="0" indent="0">
              <a:buNone/>
            </a:pPr>
            <a:r>
              <a:rPr lang="zh-CN" altLang="en-US" dirty="0"/>
              <a:t>        </a:t>
            </a:r>
            <a:r>
              <a:rPr lang="en-US" altLang="zh-CN" dirty="0"/>
              <a:t>2'b11:Y=4'b1000;</a:t>
            </a:r>
          </a:p>
          <a:p>
            <a:pPr marL="0" indent="0">
              <a:buNone/>
            </a:pPr>
            <a:r>
              <a:rPr lang="en-US" altLang="zh-CN" dirty="0"/>
              <a:t>        2'b10:Y=4'b0100;</a:t>
            </a:r>
          </a:p>
          <a:p>
            <a:pPr marL="0" indent="0">
              <a:buNone/>
            </a:pPr>
            <a:r>
              <a:rPr lang="en-US" altLang="zh-CN" dirty="0"/>
              <a:t>        2'b01:Y=4'b0010;</a:t>
            </a:r>
          </a:p>
          <a:p>
            <a:pPr marL="0" indent="0">
              <a:buNone/>
            </a:pPr>
            <a:r>
              <a:rPr lang="en-US" altLang="zh-CN" dirty="0"/>
              <a:t>        2'b00:Y=4'b0001;</a:t>
            </a:r>
          </a:p>
          <a:p>
            <a:pPr marL="0" indent="0">
              <a:buNone/>
            </a:pPr>
            <a:r>
              <a:rPr lang="en-US" altLang="zh-CN" dirty="0"/>
              <a:t>    </a:t>
            </a:r>
            <a:r>
              <a:rPr lang="en-US" altLang="zh-CN" dirty="0" err="1"/>
              <a:t>endcase</a:t>
            </a:r>
            <a:endParaRPr lang="en-US" altLang="zh-CN" dirty="0"/>
          </a:p>
          <a:p>
            <a:pPr marL="0" indent="0">
              <a:buNone/>
            </a:pPr>
            <a:r>
              <a:rPr lang="en-US" altLang="zh-CN" dirty="0"/>
              <a:t>else</a:t>
            </a:r>
          </a:p>
          <a:p>
            <a:pPr marL="0" indent="0">
              <a:buNone/>
            </a:pPr>
            <a:r>
              <a:rPr lang="en-US" altLang="zh-CN" dirty="0"/>
              <a:t>     Y=4'b0000;</a:t>
            </a:r>
          </a:p>
          <a:p>
            <a:pPr marL="0" indent="0">
              <a:buNone/>
            </a:pPr>
            <a:endParaRPr lang="en-US" altLang="zh-CN" dirty="0"/>
          </a:p>
          <a:p>
            <a:pPr marL="0" indent="0">
              <a:buNone/>
            </a:pPr>
            <a:r>
              <a:rPr lang="zh-CN" altLang="en-US" dirty="0">
                <a:solidFill>
                  <a:srgbClr val="FF0000"/>
                </a:solidFill>
              </a:rPr>
              <a:t>数据流描述</a:t>
            </a:r>
            <a:r>
              <a:rPr lang="zh-CN" altLang="en-US" dirty="0"/>
              <a:t>：</a:t>
            </a:r>
            <a:endParaRPr lang="en-US" altLang="zh-CN" dirty="0"/>
          </a:p>
          <a:p>
            <a:pPr marL="0" indent="0">
              <a:buNone/>
            </a:pPr>
            <a:r>
              <a:rPr lang="en-US" altLang="zh-CN" dirty="0"/>
              <a:t>assign Y = (EN) </a:t>
            </a:r>
            <a:r>
              <a:rPr lang="en-US" altLang="zh-CN" dirty="0">
                <a:solidFill>
                  <a:srgbClr val="FF0000"/>
                </a:solidFill>
              </a:rPr>
              <a:t>?</a:t>
            </a:r>
            <a:r>
              <a:rPr lang="en-US" altLang="zh-CN" dirty="0"/>
              <a:t> ( 1 </a:t>
            </a:r>
            <a:r>
              <a:rPr lang="en-US" altLang="zh-CN" dirty="0">
                <a:solidFill>
                  <a:srgbClr val="FF0000"/>
                </a:solidFill>
              </a:rPr>
              <a:t>&lt;&lt;</a:t>
            </a:r>
            <a:r>
              <a:rPr lang="en-US" altLang="zh-CN" dirty="0"/>
              <a:t> A ) </a:t>
            </a:r>
            <a:r>
              <a:rPr lang="en-US" altLang="zh-CN" dirty="0">
                <a:solidFill>
                  <a:srgbClr val="FF0000"/>
                </a:solidFill>
              </a:rPr>
              <a:t>:</a:t>
            </a:r>
            <a:r>
              <a:rPr lang="en-US" altLang="zh-CN" dirty="0"/>
              <a:t> 4'b0;</a:t>
            </a:r>
          </a:p>
        </p:txBody>
      </p:sp>
      <p:sp>
        <p:nvSpPr>
          <p:cNvPr id="5" name="文本框 4"/>
          <p:cNvSpPr txBox="1"/>
          <p:nvPr/>
        </p:nvSpPr>
        <p:spPr>
          <a:xfrm>
            <a:off x="5904148" y="2348880"/>
            <a:ext cx="2556284" cy="2677656"/>
          </a:xfrm>
          <a:prstGeom prst="rect">
            <a:avLst/>
          </a:prstGeom>
          <a:noFill/>
        </p:spPr>
        <p:txBody>
          <a:bodyPr wrap="square" rtlCol="0">
            <a:spAutoFit/>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1</a:t>
            </a:r>
            <a:r>
              <a:rPr kumimoji="0" lang="zh-CN" altLang="en-US"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设计实现</a:t>
            </a:r>
            <a:r>
              <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BCD</a:t>
            </a:r>
            <a:r>
              <a:rPr kumimoji="0" lang="zh-CN" altLang="en-US"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码译码器；</a:t>
            </a:r>
            <a:endPar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2</a:t>
            </a:r>
            <a:r>
              <a:rPr kumimoji="0" lang="zh-CN" altLang="en-US"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设计实现显示译码器；</a:t>
            </a:r>
            <a:endPar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3</a:t>
            </a:r>
            <a:r>
              <a:rPr kumimoji="0" lang="zh-CN" altLang="en-US"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设计实现</a:t>
            </a:r>
            <a:r>
              <a:rPr kumimoji="0" lang="en-US" altLang="zh-CN"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4</a:t>
            </a:r>
            <a:r>
              <a:rPr kumimoji="0" lang="zh-CN" altLang="en-US" sz="2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位动态显示译码</a:t>
            </a:r>
          </a:p>
        </p:txBody>
      </p:sp>
      <p:sp>
        <p:nvSpPr>
          <p:cNvPr id="4" name="灯片编号占位符 3">
            <a:extLst>
              <a:ext uri="{FF2B5EF4-FFF2-40B4-BE49-F238E27FC236}">
                <a16:creationId xmlns:a16="http://schemas.microsoft.com/office/drawing/2014/main" id="{DF63F199-1925-4C4E-8CA1-0686D38A1CDE}"/>
              </a:ext>
            </a:extLst>
          </p:cNvPr>
          <p:cNvSpPr>
            <a:spLocks noGrp="1"/>
          </p:cNvSpPr>
          <p:nvPr>
            <p:ph type="sldNum" sz="quarter" idx="12"/>
          </p:nvPr>
        </p:nvSpPr>
        <p:spPr/>
        <p:txBody>
          <a:bodyPr/>
          <a:lstStyle/>
          <a:p>
            <a:fld id="{4FAB73BC-B049-4115-A692-8D63A059BFB8}" type="slidenum">
              <a:rPr lang="en-US" smtClean="0"/>
              <a:t>65</a:t>
            </a:fld>
            <a:endParaRPr lang="en-US" dirty="0"/>
          </a:p>
        </p:txBody>
      </p:sp>
    </p:spTree>
    <p:extLst>
      <p:ext uri="{BB962C8B-B14F-4D97-AF65-F5344CB8AC3E}">
        <p14:creationId xmlns:p14="http://schemas.microsoft.com/office/powerpoint/2010/main" val="54693134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60" name="AutoShape 4"/>
          <p:cNvSpPr>
            <a:spLocks noChangeArrowheads="1"/>
          </p:cNvSpPr>
          <p:nvPr/>
        </p:nvSpPr>
        <p:spPr bwMode="auto">
          <a:xfrm>
            <a:off x="676275" y="4973638"/>
            <a:ext cx="8162925" cy="1306512"/>
          </a:xfrm>
          <a:prstGeom prst="roundRect">
            <a:avLst>
              <a:gd name="adj" fmla="val 16667"/>
            </a:avLst>
          </a:prstGeom>
          <a:solidFill>
            <a:srgbClr val="FFFFCC">
              <a:alpha val="0"/>
            </a:srgbClr>
          </a:solidFill>
          <a:ln>
            <a:noFill/>
          </a:ln>
          <a:effectLst/>
          <a:extLst>
            <a:ext uri="{91240B29-F687-4F45-9708-019B960494DF}">
              <a14:hiddenLine xmlns:a14="http://schemas.microsoft.com/office/drawing/2010/main" w="38100">
                <a:solidFill>
                  <a:srgbClr val="FF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50000"/>
              </a:lnSpc>
              <a:spcBef>
                <a:spcPct val="5000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Arial" panose="020B0604020202020204" pitchFamily="34" charset="0"/>
                <a:ea typeface="楷体_GB2312" pitchFamily="49" charset="-122"/>
                <a:cs typeface="+mn-cs"/>
              </a:rPr>
              <a:t>数据分配器：相当于多输出的单刀多掷开关，是将公共数据线上的数据按需要送到不同的通道上去的逻辑电路。</a:t>
            </a:r>
          </a:p>
        </p:txBody>
      </p:sp>
      <p:sp>
        <p:nvSpPr>
          <p:cNvPr id="403461" name="Rectangle 5"/>
          <p:cNvSpPr>
            <a:spLocks noChangeArrowheads="1"/>
          </p:cNvSpPr>
          <p:nvPr/>
        </p:nvSpPr>
        <p:spPr bwMode="auto">
          <a:xfrm>
            <a:off x="1547813" y="1700213"/>
            <a:ext cx="2635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数据分配器示意图</a:t>
            </a:r>
          </a:p>
        </p:txBody>
      </p:sp>
      <p:grpSp>
        <p:nvGrpSpPr>
          <p:cNvPr id="403462" name="Group 6"/>
          <p:cNvGrpSpPr>
            <a:grpSpLocks/>
          </p:cNvGrpSpPr>
          <p:nvPr/>
        </p:nvGrpSpPr>
        <p:grpSpPr bwMode="auto">
          <a:xfrm>
            <a:off x="1463675" y="2214563"/>
            <a:ext cx="5286375" cy="2798762"/>
            <a:chOff x="1111" y="2183"/>
            <a:chExt cx="2812" cy="1474"/>
          </a:xfrm>
        </p:grpSpPr>
        <p:sp>
          <p:nvSpPr>
            <p:cNvPr id="403463" name="AutoShape 7"/>
            <p:cNvSpPr>
              <a:spLocks noChangeArrowheads="1"/>
            </p:cNvSpPr>
            <p:nvPr/>
          </p:nvSpPr>
          <p:spPr bwMode="auto">
            <a:xfrm>
              <a:off x="1360" y="2183"/>
              <a:ext cx="2563" cy="1474"/>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3464" name="Object 8"/>
            <p:cNvGraphicFramePr>
              <a:graphicFrameLocks noChangeAspect="1"/>
            </p:cNvGraphicFramePr>
            <p:nvPr/>
          </p:nvGraphicFramePr>
          <p:xfrm>
            <a:off x="1111" y="2205"/>
            <a:ext cx="2699" cy="1439"/>
          </p:xfrm>
          <a:graphic>
            <a:graphicData uri="http://schemas.openxmlformats.org/presentationml/2006/ole">
              <mc:AlternateContent xmlns:mc="http://schemas.openxmlformats.org/markup-compatibility/2006">
                <mc:Choice xmlns:v="urn:schemas-microsoft-com:vml" Requires="v">
                  <p:oleObj spid="_x0000_s80938" name="图片" r:id="rId4" imgW="2857500" imgH="1527048" progId="Word.Picture.8">
                    <p:embed/>
                  </p:oleObj>
                </mc:Choice>
                <mc:Fallback>
                  <p:oleObj name="图片" r:id="rId4" imgW="2857500" imgH="1527048" progId="Word.Picture.8">
                    <p:embed/>
                    <p:pic>
                      <p:nvPicPr>
                        <p:cNvPr id="403464" name="Object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1" y="2205"/>
                          <a:ext cx="2699" cy="1439"/>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sp>
        <p:nvSpPr>
          <p:cNvPr id="403465" name="Rectangle 9"/>
          <p:cNvSpPr>
            <a:spLocks noChangeArrowheads="1"/>
          </p:cNvSpPr>
          <p:nvPr/>
        </p:nvSpPr>
        <p:spPr bwMode="auto">
          <a:xfrm>
            <a:off x="1042988" y="476250"/>
            <a:ext cx="44640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用</a:t>
            </a:r>
            <a:r>
              <a:rPr kumimoji="1"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74HC138</a:t>
            </a: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组成</a:t>
            </a:r>
            <a:r>
              <a:rPr kumimoji="0"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数据分配器</a:t>
            </a:r>
          </a:p>
        </p:txBody>
      </p:sp>
      <p:sp>
        <p:nvSpPr>
          <p:cNvPr id="2" name="灯片编号占位符 1">
            <a:extLst>
              <a:ext uri="{FF2B5EF4-FFF2-40B4-BE49-F238E27FC236}">
                <a16:creationId xmlns:a16="http://schemas.microsoft.com/office/drawing/2014/main" id="{C3B44683-3B09-4AF9-9191-FA98AEB82242}"/>
              </a:ext>
            </a:extLst>
          </p:cNvPr>
          <p:cNvSpPr>
            <a:spLocks noGrp="1"/>
          </p:cNvSpPr>
          <p:nvPr>
            <p:ph type="sldNum" sz="quarter" idx="12"/>
          </p:nvPr>
        </p:nvSpPr>
        <p:spPr/>
        <p:txBody>
          <a:bodyPr/>
          <a:lstStyle/>
          <a:p>
            <a:fld id="{4FAB73BC-B049-4115-A692-8D63A059BFB8}" type="slidenum">
              <a:rPr lang="en-US" smtClean="0"/>
              <a:t>66</a:t>
            </a:fld>
            <a:endParaRPr lang="en-US" dirty="0"/>
          </a:p>
        </p:txBody>
      </p:sp>
    </p:spTree>
    <p:custDataLst>
      <p:tags r:id="rId2"/>
    </p:custDataLst>
    <p:extLst>
      <p:ext uri="{BB962C8B-B14F-4D97-AF65-F5344CB8AC3E}">
        <p14:creationId xmlns:p14="http://schemas.microsoft.com/office/powerpoint/2010/main" val="17633139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03461"/>
                                        </p:tgtEl>
                                        <p:attrNameLst>
                                          <p:attrName>style.visibility</p:attrName>
                                        </p:attrNameLst>
                                      </p:cBhvr>
                                      <p:to>
                                        <p:strVal val="visible"/>
                                      </p:to>
                                    </p:set>
                                    <p:animEffect transition="in" filter="strips(downRight)">
                                      <p:cBhvr>
                                        <p:cTn id="7" dur="500"/>
                                        <p:tgtEl>
                                          <p:spTgt spid="4034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3462"/>
                                        </p:tgtEl>
                                        <p:attrNameLst>
                                          <p:attrName>style.visibility</p:attrName>
                                        </p:attrNameLst>
                                      </p:cBhvr>
                                      <p:to>
                                        <p:strVal val="visible"/>
                                      </p:to>
                                    </p:set>
                                    <p:animEffect transition="in" filter="wipe(left)">
                                      <p:cBhvr>
                                        <p:cTn id="12" dur="500"/>
                                        <p:tgtEl>
                                          <p:spTgt spid="40346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03460"/>
                                        </p:tgtEl>
                                        <p:attrNameLst>
                                          <p:attrName>style.visibility</p:attrName>
                                        </p:attrNameLst>
                                      </p:cBhvr>
                                      <p:to>
                                        <p:strVal val="visible"/>
                                      </p:to>
                                    </p:set>
                                    <p:animEffect transition="in" filter="wipe(up)">
                                      <p:cBhvr>
                                        <p:cTn id="17" dur="500"/>
                                        <p:tgtEl>
                                          <p:spTgt spid="4034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460" grpId="0" animBg="1" autoUpdateAnimBg="0"/>
      <p:bldP spid="403461"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4" name="Rectangle 4"/>
          <p:cNvSpPr>
            <a:spLocks noChangeArrowheads="1"/>
          </p:cNvSpPr>
          <p:nvPr/>
        </p:nvSpPr>
        <p:spPr bwMode="auto">
          <a:xfrm>
            <a:off x="827088" y="476250"/>
            <a:ext cx="3708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用译码器实现数据分配器</a:t>
            </a:r>
            <a:r>
              <a:rPr kumimoji="0" lang="zh-CN" altLang="en-US" sz="2400" b="1"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rPr>
              <a:t> </a:t>
            </a:r>
          </a:p>
        </p:txBody>
      </p:sp>
      <p:grpSp>
        <p:nvGrpSpPr>
          <p:cNvPr id="404495" name="Group 15"/>
          <p:cNvGrpSpPr>
            <a:grpSpLocks/>
          </p:cNvGrpSpPr>
          <p:nvPr/>
        </p:nvGrpSpPr>
        <p:grpSpPr bwMode="auto">
          <a:xfrm>
            <a:off x="6192838" y="3662363"/>
            <a:ext cx="971550" cy="419100"/>
            <a:chOff x="13965" y="10230"/>
            <a:chExt cx="1260" cy="432"/>
          </a:xfrm>
        </p:grpSpPr>
        <p:sp>
          <p:nvSpPr>
            <p:cNvPr id="404496" name="Line 16"/>
            <p:cNvSpPr>
              <a:spLocks noChangeShapeType="1"/>
            </p:cNvSpPr>
            <p:nvPr/>
          </p:nvSpPr>
          <p:spPr bwMode="auto">
            <a:xfrm flipV="1">
              <a:off x="13965" y="10240"/>
              <a:ext cx="198"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497" name="Line 17"/>
            <p:cNvSpPr>
              <a:spLocks noChangeShapeType="1"/>
            </p:cNvSpPr>
            <p:nvPr/>
          </p:nvSpPr>
          <p:spPr bwMode="auto">
            <a:xfrm rot="5400000" flipV="1">
              <a:off x="13957"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498" name="Line 18"/>
            <p:cNvSpPr>
              <a:spLocks noChangeShapeType="1"/>
            </p:cNvSpPr>
            <p:nvPr/>
          </p:nvSpPr>
          <p:spPr bwMode="auto">
            <a:xfrm flipH="1" flipV="1">
              <a:off x="14387" y="10240"/>
              <a:ext cx="189"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499" name="Line 19"/>
            <p:cNvSpPr>
              <a:spLocks noChangeShapeType="1"/>
            </p:cNvSpPr>
            <p:nvPr/>
          </p:nvSpPr>
          <p:spPr bwMode="auto">
            <a:xfrm rot="-5400000" flipH="1" flipV="1">
              <a:off x="14162"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00" name="Line 20"/>
            <p:cNvSpPr>
              <a:spLocks noChangeShapeType="1"/>
            </p:cNvSpPr>
            <p:nvPr/>
          </p:nvSpPr>
          <p:spPr bwMode="auto">
            <a:xfrm flipH="1" flipV="1">
              <a:off x="14170" y="10652"/>
              <a:ext cx="207"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01" name="Line 21"/>
            <p:cNvSpPr>
              <a:spLocks noChangeShapeType="1"/>
            </p:cNvSpPr>
            <p:nvPr/>
          </p:nvSpPr>
          <p:spPr bwMode="auto">
            <a:xfrm rot="5400000" flipV="1">
              <a:off x="14361"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02" name="Line 22"/>
            <p:cNvSpPr>
              <a:spLocks noChangeShapeType="1"/>
            </p:cNvSpPr>
            <p:nvPr/>
          </p:nvSpPr>
          <p:spPr bwMode="auto">
            <a:xfrm rot="-5400000" flipH="1" flipV="1">
              <a:off x="14818"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03" name="Line 23"/>
            <p:cNvSpPr>
              <a:spLocks noChangeShapeType="1"/>
            </p:cNvSpPr>
            <p:nvPr/>
          </p:nvSpPr>
          <p:spPr bwMode="auto">
            <a:xfrm flipH="1" flipV="1">
              <a:off x="14575" y="10652"/>
              <a:ext cx="466"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04" name="Line 24"/>
            <p:cNvSpPr>
              <a:spLocks noChangeShapeType="1"/>
            </p:cNvSpPr>
            <p:nvPr/>
          </p:nvSpPr>
          <p:spPr bwMode="auto">
            <a:xfrm flipH="1" flipV="1">
              <a:off x="15037" y="10240"/>
              <a:ext cx="188"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4515" name="Group 35"/>
          <p:cNvGrpSpPr>
            <a:grpSpLocks/>
          </p:cNvGrpSpPr>
          <p:nvPr/>
        </p:nvGrpSpPr>
        <p:grpSpPr bwMode="auto">
          <a:xfrm>
            <a:off x="1258888" y="3578225"/>
            <a:ext cx="1160462" cy="419100"/>
            <a:chOff x="13965" y="10230"/>
            <a:chExt cx="1260" cy="432"/>
          </a:xfrm>
        </p:grpSpPr>
        <p:sp>
          <p:nvSpPr>
            <p:cNvPr id="404516" name="Line 36"/>
            <p:cNvSpPr>
              <a:spLocks noChangeShapeType="1"/>
            </p:cNvSpPr>
            <p:nvPr/>
          </p:nvSpPr>
          <p:spPr bwMode="auto">
            <a:xfrm flipV="1">
              <a:off x="13965" y="10240"/>
              <a:ext cx="198"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17" name="Line 37"/>
            <p:cNvSpPr>
              <a:spLocks noChangeShapeType="1"/>
            </p:cNvSpPr>
            <p:nvPr/>
          </p:nvSpPr>
          <p:spPr bwMode="auto">
            <a:xfrm rot="5400000" flipV="1">
              <a:off x="13957"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18" name="Line 38"/>
            <p:cNvSpPr>
              <a:spLocks noChangeShapeType="1"/>
            </p:cNvSpPr>
            <p:nvPr/>
          </p:nvSpPr>
          <p:spPr bwMode="auto">
            <a:xfrm flipH="1" flipV="1">
              <a:off x="14387" y="10240"/>
              <a:ext cx="189"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19" name="Line 39"/>
            <p:cNvSpPr>
              <a:spLocks noChangeShapeType="1"/>
            </p:cNvSpPr>
            <p:nvPr/>
          </p:nvSpPr>
          <p:spPr bwMode="auto">
            <a:xfrm rot="-5400000" flipH="1" flipV="1">
              <a:off x="14162"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20" name="Line 40"/>
            <p:cNvSpPr>
              <a:spLocks noChangeShapeType="1"/>
            </p:cNvSpPr>
            <p:nvPr/>
          </p:nvSpPr>
          <p:spPr bwMode="auto">
            <a:xfrm flipH="1" flipV="1">
              <a:off x="14170" y="10652"/>
              <a:ext cx="207"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21" name="Line 41"/>
            <p:cNvSpPr>
              <a:spLocks noChangeShapeType="1"/>
            </p:cNvSpPr>
            <p:nvPr/>
          </p:nvSpPr>
          <p:spPr bwMode="auto">
            <a:xfrm rot="5400000" flipV="1">
              <a:off x="14361"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22" name="Line 42"/>
            <p:cNvSpPr>
              <a:spLocks noChangeShapeType="1"/>
            </p:cNvSpPr>
            <p:nvPr/>
          </p:nvSpPr>
          <p:spPr bwMode="auto">
            <a:xfrm rot="-5400000" flipH="1" flipV="1">
              <a:off x="14818" y="10446"/>
              <a:ext cx="43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23" name="Line 43"/>
            <p:cNvSpPr>
              <a:spLocks noChangeShapeType="1"/>
            </p:cNvSpPr>
            <p:nvPr/>
          </p:nvSpPr>
          <p:spPr bwMode="auto">
            <a:xfrm flipH="1" flipV="1">
              <a:off x="14575" y="10652"/>
              <a:ext cx="466"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524" name="Line 44"/>
            <p:cNvSpPr>
              <a:spLocks noChangeShapeType="1"/>
            </p:cNvSpPr>
            <p:nvPr/>
          </p:nvSpPr>
          <p:spPr bwMode="auto">
            <a:xfrm flipH="1" flipV="1">
              <a:off x="15037" y="10240"/>
              <a:ext cx="188"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aphicFrame>
        <p:nvGraphicFramePr>
          <p:cNvPr id="404525" name="Object 45"/>
          <p:cNvGraphicFramePr>
            <a:graphicFrameLocks noChangeAspect="1"/>
          </p:cNvGraphicFramePr>
          <p:nvPr>
            <p:extLst>
              <p:ext uri="{D42A27DB-BD31-4B8C-83A1-F6EECF244321}">
                <p14:modId xmlns:p14="http://schemas.microsoft.com/office/powerpoint/2010/main" val="2354250433"/>
              </p:ext>
            </p:extLst>
          </p:nvPr>
        </p:nvGraphicFramePr>
        <p:xfrm>
          <a:off x="2393950" y="2749550"/>
          <a:ext cx="3856038" cy="3343275"/>
        </p:xfrm>
        <a:graphic>
          <a:graphicData uri="http://schemas.openxmlformats.org/presentationml/2006/ole">
            <mc:AlternateContent xmlns:mc="http://schemas.openxmlformats.org/markup-compatibility/2006">
              <mc:Choice xmlns:v="urn:schemas-microsoft-com:vml" Requires="v">
                <p:oleObj spid="_x0000_s82028" name="Picture" r:id="rId3" imgW="1695600" imgH="1228680" progId="Word.Picture.8">
                  <p:embed/>
                </p:oleObj>
              </mc:Choice>
              <mc:Fallback>
                <p:oleObj name="Picture" r:id="rId3" imgW="1695600" imgH="1228680" progId="Word.Picture.8">
                  <p:embed/>
                  <p:pic>
                    <p:nvPicPr>
                      <p:cNvPr id="404525" name="Object 45"/>
                      <p:cNvPicPr>
                        <a:picLocks noChangeAspect="1" noChangeArrowheads="1"/>
                      </p:cNvPicPr>
                      <p:nvPr/>
                    </p:nvPicPr>
                    <p:blipFill>
                      <a:blip r:embed="rId4"/>
                      <a:srcRect/>
                      <a:stretch>
                        <a:fillRect/>
                      </a:stretch>
                    </p:blipFill>
                    <p:spPr bwMode="auto">
                      <a:xfrm>
                        <a:off x="2393950" y="2749550"/>
                        <a:ext cx="3856038" cy="3343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04526" name="Rectangle 46"/>
          <p:cNvSpPr>
            <a:spLocks noChangeArrowheads="1"/>
          </p:cNvSpPr>
          <p:nvPr/>
        </p:nvSpPr>
        <p:spPr bwMode="auto">
          <a:xfrm>
            <a:off x="3203575" y="4487863"/>
            <a:ext cx="3365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0</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0</a:t>
            </a:r>
          </a:p>
        </p:txBody>
      </p:sp>
      <p:graphicFrame>
        <p:nvGraphicFramePr>
          <p:cNvPr id="404530" name="Object 50"/>
          <p:cNvGraphicFramePr>
            <a:graphicFrameLocks noChangeAspect="1"/>
          </p:cNvGraphicFramePr>
          <p:nvPr/>
        </p:nvGraphicFramePr>
        <p:xfrm>
          <a:off x="827088" y="1557338"/>
          <a:ext cx="2836862" cy="700087"/>
        </p:xfrm>
        <a:graphic>
          <a:graphicData uri="http://schemas.openxmlformats.org/presentationml/2006/ole">
            <mc:AlternateContent xmlns:mc="http://schemas.openxmlformats.org/markup-compatibility/2006">
              <mc:Choice xmlns:v="urn:schemas-microsoft-com:vml" Requires="v">
                <p:oleObj spid="_x0000_s82029" name="公式" r:id="rId5" imgW="1028520" imgH="253800" progId="Equation.3">
                  <p:embed/>
                </p:oleObj>
              </mc:Choice>
              <mc:Fallback>
                <p:oleObj name="公式" r:id="rId5" imgW="1028520" imgH="253800" progId="Equation.3">
                  <p:embed/>
                  <p:pic>
                    <p:nvPicPr>
                      <p:cNvPr id="404530" name="Object 5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27088" y="1557338"/>
                        <a:ext cx="2836862" cy="700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04531" name="Group 51"/>
          <p:cNvGrpSpPr>
            <a:grpSpLocks/>
          </p:cNvGrpSpPr>
          <p:nvPr/>
        </p:nvGrpSpPr>
        <p:grpSpPr bwMode="auto">
          <a:xfrm>
            <a:off x="4284663" y="1628775"/>
            <a:ext cx="3767137" cy="519113"/>
            <a:chOff x="2699" y="1253"/>
            <a:chExt cx="2373" cy="327"/>
          </a:xfrm>
        </p:grpSpPr>
        <p:sp>
          <p:nvSpPr>
            <p:cNvPr id="404532" name="Rectangle 52"/>
            <p:cNvSpPr>
              <a:spLocks noChangeArrowheads="1"/>
            </p:cNvSpPr>
            <p:nvPr/>
          </p:nvSpPr>
          <p:spPr bwMode="auto">
            <a:xfrm>
              <a:off x="2699" y="1253"/>
              <a:ext cx="2373"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当</a:t>
              </a:r>
              <a:r>
                <a:rPr kumimoji="0" lang="en-US" altLang="zh-CN" sz="28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ABC </a:t>
              </a:r>
              <a:r>
                <a:rPr kumimoji="0"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010 </a:t>
              </a:r>
              <a:r>
                <a:rPr kumimoji="0"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时，</a:t>
              </a:r>
              <a:r>
                <a:rPr kumimoji="0" lang="en-US" altLang="zh-CN" sz="28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Y</a:t>
              </a:r>
              <a:r>
                <a:rPr kumimoji="0" lang="en-US" altLang="zh-CN" sz="28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2</a:t>
              </a:r>
              <a:r>
                <a:rPr kumimoji="0"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8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D</a:t>
              </a:r>
            </a:p>
          </p:txBody>
        </p:sp>
        <p:sp>
          <p:nvSpPr>
            <p:cNvPr id="404533" name="Line 53"/>
            <p:cNvSpPr>
              <a:spLocks noChangeShapeType="1"/>
            </p:cNvSpPr>
            <p:nvPr/>
          </p:nvSpPr>
          <p:spPr bwMode="auto">
            <a:xfrm>
              <a:off x="4513" y="1298"/>
              <a:ext cx="181" cy="0"/>
            </a:xfrm>
            <a:prstGeom prst="line">
              <a:avLst/>
            </a:prstGeom>
            <a:noFill/>
            <a:ln w="28575">
              <a:solidFill>
                <a:srgbClr val="0000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04534" name="Rectangle 54"/>
          <p:cNvSpPr>
            <a:spLocks noChangeArrowheads="1"/>
          </p:cNvSpPr>
          <p:nvPr/>
        </p:nvSpPr>
        <p:spPr bwMode="auto">
          <a:xfrm>
            <a:off x="2843213" y="4559300"/>
            <a:ext cx="3873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C</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a:t>
            </a:r>
          </a:p>
        </p:txBody>
      </p:sp>
      <p:sp>
        <p:nvSpPr>
          <p:cNvPr id="2" name="灯片编号占位符 1">
            <a:extLst>
              <a:ext uri="{FF2B5EF4-FFF2-40B4-BE49-F238E27FC236}">
                <a16:creationId xmlns:a16="http://schemas.microsoft.com/office/drawing/2014/main" id="{60107727-7CF4-4F9D-838D-D0ABFA280065}"/>
              </a:ext>
            </a:extLst>
          </p:cNvPr>
          <p:cNvSpPr>
            <a:spLocks noGrp="1"/>
          </p:cNvSpPr>
          <p:nvPr>
            <p:ph type="sldNum" sz="quarter" idx="12"/>
          </p:nvPr>
        </p:nvSpPr>
        <p:spPr/>
        <p:txBody>
          <a:bodyPr/>
          <a:lstStyle/>
          <a:p>
            <a:fld id="{4FAB73BC-B049-4115-A692-8D63A059BFB8}" type="slidenum">
              <a:rPr lang="en-US" smtClean="0"/>
              <a:t>67</a:t>
            </a:fld>
            <a:endParaRPr lang="en-US" dirty="0"/>
          </a:p>
        </p:txBody>
      </p:sp>
    </p:spTree>
    <p:extLst>
      <p:ext uri="{BB962C8B-B14F-4D97-AF65-F5344CB8AC3E}">
        <p14:creationId xmlns:p14="http://schemas.microsoft.com/office/powerpoint/2010/main" val="278543664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8" name="Rectangle 4"/>
          <p:cNvSpPr>
            <a:spLocks noChangeArrowheads="1"/>
          </p:cNvSpPr>
          <p:nvPr/>
        </p:nvSpPr>
        <p:spPr bwMode="auto">
          <a:xfrm>
            <a:off x="900113" y="1196975"/>
            <a:ext cx="7200900" cy="496887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05510" name="Group 6"/>
          <p:cNvGrpSpPr>
            <a:grpSpLocks/>
          </p:cNvGrpSpPr>
          <p:nvPr/>
        </p:nvGrpSpPr>
        <p:grpSpPr bwMode="auto">
          <a:xfrm>
            <a:off x="900113" y="1268413"/>
            <a:ext cx="7278687" cy="4891087"/>
            <a:chOff x="-3" y="-3"/>
            <a:chExt cx="2704" cy="3579"/>
          </a:xfrm>
        </p:grpSpPr>
        <p:grpSp>
          <p:nvGrpSpPr>
            <p:cNvPr id="405511" name="Group 7"/>
            <p:cNvGrpSpPr>
              <a:grpSpLocks/>
            </p:cNvGrpSpPr>
            <p:nvPr/>
          </p:nvGrpSpPr>
          <p:grpSpPr bwMode="auto">
            <a:xfrm>
              <a:off x="0" y="0"/>
              <a:ext cx="2698" cy="3573"/>
              <a:chOff x="0" y="0"/>
              <a:chExt cx="2698" cy="3573"/>
            </a:xfrm>
          </p:grpSpPr>
          <p:grpSp>
            <p:nvGrpSpPr>
              <p:cNvPr id="405512" name="Group 8"/>
              <p:cNvGrpSpPr>
                <a:grpSpLocks/>
              </p:cNvGrpSpPr>
              <p:nvPr/>
            </p:nvGrpSpPr>
            <p:grpSpPr bwMode="auto">
              <a:xfrm>
                <a:off x="0" y="0"/>
                <a:ext cx="1156" cy="317"/>
                <a:chOff x="0" y="0"/>
                <a:chExt cx="1156" cy="317"/>
              </a:xfrm>
            </p:grpSpPr>
            <p:sp>
              <p:nvSpPr>
                <p:cNvPr id="405513" name="Rectangle 9"/>
                <p:cNvSpPr>
                  <a:spLocks noChangeArrowheads="1"/>
                </p:cNvSpPr>
                <p:nvPr/>
              </p:nvSpPr>
              <p:spPr bwMode="auto">
                <a:xfrm>
                  <a:off x="0" y="0"/>
                  <a:ext cx="1156"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输         入</a:t>
                  </a:r>
                </a:p>
              </p:txBody>
            </p:sp>
            <p:sp>
              <p:nvSpPr>
                <p:cNvPr id="405514" name="Rectangle 10"/>
                <p:cNvSpPr>
                  <a:spLocks noChangeArrowheads="1"/>
                </p:cNvSpPr>
                <p:nvPr/>
              </p:nvSpPr>
              <p:spPr bwMode="auto">
                <a:xfrm>
                  <a:off x="0" y="0"/>
                  <a:ext cx="1156"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15" name="Group 11"/>
              <p:cNvGrpSpPr>
                <a:grpSpLocks/>
              </p:cNvGrpSpPr>
              <p:nvPr/>
            </p:nvGrpSpPr>
            <p:grpSpPr bwMode="auto">
              <a:xfrm>
                <a:off x="1156" y="0"/>
                <a:ext cx="1542" cy="317"/>
                <a:chOff x="1156" y="0"/>
                <a:chExt cx="1542" cy="317"/>
              </a:xfrm>
            </p:grpSpPr>
            <p:sp>
              <p:nvSpPr>
                <p:cNvPr id="405516" name="Rectangle 12"/>
                <p:cNvSpPr>
                  <a:spLocks noChangeArrowheads="1"/>
                </p:cNvSpPr>
                <p:nvPr/>
              </p:nvSpPr>
              <p:spPr bwMode="auto">
                <a:xfrm>
                  <a:off x="1156" y="0"/>
                  <a:ext cx="154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输          出</a:t>
                  </a:r>
                </a:p>
              </p:txBody>
            </p:sp>
            <p:sp>
              <p:nvSpPr>
                <p:cNvPr id="405517" name="Rectangle 13"/>
                <p:cNvSpPr>
                  <a:spLocks noChangeArrowheads="1"/>
                </p:cNvSpPr>
                <p:nvPr/>
              </p:nvSpPr>
              <p:spPr bwMode="auto">
                <a:xfrm>
                  <a:off x="1156" y="0"/>
                  <a:ext cx="154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18" name="Group 14"/>
              <p:cNvGrpSpPr>
                <a:grpSpLocks/>
              </p:cNvGrpSpPr>
              <p:nvPr/>
            </p:nvGrpSpPr>
            <p:grpSpPr bwMode="auto">
              <a:xfrm>
                <a:off x="0" y="317"/>
                <a:ext cx="192" cy="403"/>
                <a:chOff x="0" y="317"/>
                <a:chExt cx="192" cy="403"/>
              </a:xfrm>
            </p:grpSpPr>
            <p:sp>
              <p:nvSpPr>
                <p:cNvPr id="405519" name="Rectangle 15"/>
                <p:cNvSpPr>
                  <a:spLocks noChangeArrowheads="1"/>
                </p:cNvSpPr>
                <p:nvPr/>
              </p:nvSpPr>
              <p:spPr bwMode="auto">
                <a:xfrm>
                  <a:off x="0" y="317"/>
                  <a:ext cx="192"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E</a:t>
                  </a:r>
                  <a:r>
                    <a:rPr kumimoji="0" lang="en-US" altLang="zh-CN" sz="20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3</a:t>
                  </a:r>
                  <a:endPar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20" name="Rectangle 16"/>
                <p:cNvSpPr>
                  <a:spLocks noChangeArrowheads="1"/>
                </p:cNvSpPr>
                <p:nvPr/>
              </p:nvSpPr>
              <p:spPr bwMode="auto">
                <a:xfrm>
                  <a:off x="0" y="317"/>
                  <a:ext cx="192"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21" name="Group 17"/>
              <p:cNvGrpSpPr>
                <a:grpSpLocks/>
              </p:cNvGrpSpPr>
              <p:nvPr/>
            </p:nvGrpSpPr>
            <p:grpSpPr bwMode="auto">
              <a:xfrm>
                <a:off x="192" y="317"/>
                <a:ext cx="193" cy="403"/>
                <a:chOff x="192" y="317"/>
                <a:chExt cx="193" cy="403"/>
              </a:xfrm>
            </p:grpSpPr>
            <p:sp>
              <p:nvSpPr>
                <p:cNvPr id="405522" name="Rectangle 18"/>
                <p:cNvSpPr>
                  <a:spLocks noChangeArrowheads="1"/>
                </p:cNvSpPr>
                <p:nvPr/>
              </p:nvSpPr>
              <p:spPr bwMode="auto">
                <a:xfrm>
                  <a:off x="192"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rPr>
                    <a:t>E</a:t>
                  </a:r>
                  <a:r>
                    <a:rPr kumimoji="0" lang="en-US" altLang="zh-CN" sz="2000" b="1" i="0" u="none" strike="noStrike" kern="1200" cap="none" spc="0" normalizeH="0" baseline="-30000" noProof="0">
                      <a:ln>
                        <a:noFill/>
                      </a:ln>
                      <a:solidFill>
                        <a:srgbClr val="000000"/>
                      </a:solidFill>
                      <a:effectLst/>
                      <a:uLnTx/>
                      <a:uFillTx/>
                      <a:latin typeface="黑体" panose="02010609060101010101" pitchFamily="49" charset="-122"/>
                      <a:ea typeface="黑体" panose="02010609060101010101" pitchFamily="49" charset="-122"/>
                      <a:cs typeface="+mn-cs"/>
                    </a:rPr>
                    <a:t>2</a:t>
                  </a:r>
                  <a:endParaRPr kumimoji="0" lang="en-US" altLang="zh-CN" sz="2000" b="1" i="0" u="none" strike="noStrike" kern="120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endParaRPr>
                </a:p>
              </p:txBody>
            </p:sp>
            <p:sp>
              <p:nvSpPr>
                <p:cNvPr id="405523" name="Rectangle 19"/>
                <p:cNvSpPr>
                  <a:spLocks noChangeArrowheads="1"/>
                </p:cNvSpPr>
                <p:nvPr/>
              </p:nvSpPr>
              <p:spPr bwMode="auto">
                <a:xfrm>
                  <a:off x="192"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24" name="Group 20"/>
              <p:cNvGrpSpPr>
                <a:grpSpLocks/>
              </p:cNvGrpSpPr>
              <p:nvPr/>
            </p:nvGrpSpPr>
            <p:grpSpPr bwMode="auto">
              <a:xfrm>
                <a:off x="385" y="317"/>
                <a:ext cx="193" cy="403"/>
                <a:chOff x="385" y="317"/>
                <a:chExt cx="193" cy="403"/>
              </a:xfrm>
            </p:grpSpPr>
            <p:sp>
              <p:nvSpPr>
                <p:cNvPr id="405525" name="Rectangle 21"/>
                <p:cNvSpPr>
                  <a:spLocks noChangeArrowheads="1"/>
                </p:cNvSpPr>
                <p:nvPr/>
              </p:nvSpPr>
              <p:spPr bwMode="auto">
                <a:xfrm>
                  <a:off x="385"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FF"/>
                      </a:solidFill>
                      <a:effectLst/>
                      <a:uLnTx/>
                      <a:uFillTx/>
                      <a:latin typeface="黑体" panose="02010609060101010101" pitchFamily="49" charset="-122"/>
                      <a:ea typeface="黑体" panose="02010609060101010101" pitchFamily="49" charset="-122"/>
                      <a:cs typeface="+mn-cs"/>
                    </a:rPr>
                    <a:t>E</a:t>
                  </a:r>
                  <a:r>
                    <a:rPr kumimoji="0" lang="en-US" altLang="zh-CN" sz="2000" b="1" i="0" u="none" strike="noStrike" kern="1200" cap="none" spc="0" normalizeH="0" baseline="-30000" noProof="0">
                      <a:ln>
                        <a:noFill/>
                      </a:ln>
                      <a:solidFill>
                        <a:srgbClr val="0000FF"/>
                      </a:solidFill>
                      <a:effectLst/>
                      <a:uLnTx/>
                      <a:uFillTx/>
                      <a:latin typeface="黑体" panose="02010609060101010101" pitchFamily="49" charset="-122"/>
                      <a:ea typeface="黑体" panose="02010609060101010101" pitchFamily="49" charset="-122"/>
                      <a:cs typeface="+mn-cs"/>
                    </a:rPr>
                    <a:t>1</a:t>
                  </a:r>
                  <a:endParaRPr kumimoji="0" lang="en-US" altLang="zh-CN" sz="2000" b="1" i="0" u="none" strike="noStrike" kern="1200" cap="none" spc="0" normalizeH="0" baseline="0" noProof="0">
                    <a:ln>
                      <a:noFill/>
                    </a:ln>
                    <a:solidFill>
                      <a:srgbClr val="0000FF"/>
                    </a:solidFill>
                    <a:effectLst/>
                    <a:uLnTx/>
                    <a:uFillTx/>
                    <a:latin typeface="黑体" panose="02010609060101010101" pitchFamily="49" charset="-122"/>
                    <a:ea typeface="黑体" panose="02010609060101010101" pitchFamily="49" charset="-122"/>
                    <a:cs typeface="+mn-cs"/>
                  </a:endParaRPr>
                </a:p>
              </p:txBody>
            </p:sp>
            <p:sp>
              <p:nvSpPr>
                <p:cNvPr id="405526" name="Rectangle 22"/>
                <p:cNvSpPr>
                  <a:spLocks noChangeArrowheads="1"/>
                </p:cNvSpPr>
                <p:nvPr/>
              </p:nvSpPr>
              <p:spPr bwMode="auto">
                <a:xfrm>
                  <a:off x="385"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27" name="Group 23"/>
              <p:cNvGrpSpPr>
                <a:grpSpLocks/>
              </p:cNvGrpSpPr>
              <p:nvPr/>
            </p:nvGrpSpPr>
            <p:grpSpPr bwMode="auto">
              <a:xfrm>
                <a:off x="578" y="317"/>
                <a:ext cx="192" cy="403"/>
                <a:chOff x="578" y="317"/>
                <a:chExt cx="192" cy="403"/>
              </a:xfrm>
            </p:grpSpPr>
            <p:sp>
              <p:nvSpPr>
                <p:cNvPr id="405528" name="Rectangle 24"/>
                <p:cNvSpPr>
                  <a:spLocks noChangeArrowheads="1"/>
                </p:cNvSpPr>
                <p:nvPr/>
              </p:nvSpPr>
              <p:spPr bwMode="auto">
                <a:xfrm>
                  <a:off x="578" y="317"/>
                  <a:ext cx="192"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A</a:t>
                  </a:r>
                  <a:r>
                    <a:rPr kumimoji="0" lang="en-US" altLang="zh-CN" sz="2000" b="1" i="0" u="none" strike="noStrike" kern="1200" cap="none" spc="0" normalizeH="0" baseline="-25000" noProof="0">
                      <a:ln>
                        <a:noFill/>
                      </a:ln>
                      <a:solidFill>
                        <a:srgbClr val="000000"/>
                      </a:solidFill>
                      <a:effectLst/>
                      <a:uLnTx/>
                      <a:uFillTx/>
                      <a:latin typeface="Times New Roman" panose="02020603050405020304" pitchFamily="18" charset="0"/>
                      <a:ea typeface="黑体" panose="02010609060101010101" pitchFamily="49" charset="-122"/>
                      <a:cs typeface="+mn-cs"/>
                    </a:rPr>
                    <a:t>2</a:t>
                  </a:r>
                </a:p>
              </p:txBody>
            </p:sp>
            <p:sp>
              <p:nvSpPr>
                <p:cNvPr id="405529" name="Rectangle 25"/>
                <p:cNvSpPr>
                  <a:spLocks noChangeArrowheads="1"/>
                </p:cNvSpPr>
                <p:nvPr/>
              </p:nvSpPr>
              <p:spPr bwMode="auto">
                <a:xfrm>
                  <a:off x="578" y="317"/>
                  <a:ext cx="192"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30" name="Group 26"/>
              <p:cNvGrpSpPr>
                <a:grpSpLocks/>
              </p:cNvGrpSpPr>
              <p:nvPr/>
            </p:nvGrpSpPr>
            <p:grpSpPr bwMode="auto">
              <a:xfrm>
                <a:off x="770" y="317"/>
                <a:ext cx="193" cy="403"/>
                <a:chOff x="770" y="317"/>
                <a:chExt cx="193" cy="403"/>
              </a:xfrm>
            </p:grpSpPr>
            <p:sp>
              <p:nvSpPr>
                <p:cNvPr id="405531" name="Rectangle 27"/>
                <p:cNvSpPr>
                  <a:spLocks noChangeArrowheads="1"/>
                </p:cNvSpPr>
                <p:nvPr/>
              </p:nvSpPr>
              <p:spPr bwMode="auto">
                <a:xfrm>
                  <a:off x="770"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A</a:t>
                  </a:r>
                  <a:r>
                    <a:rPr kumimoji="0" lang="en-US" altLang="zh-CN" sz="2000" b="1" i="0" u="none" strike="noStrike" kern="1200" cap="none" spc="0" normalizeH="0" baseline="-2500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32" name="Rectangle 28"/>
                <p:cNvSpPr>
                  <a:spLocks noChangeArrowheads="1"/>
                </p:cNvSpPr>
                <p:nvPr/>
              </p:nvSpPr>
              <p:spPr bwMode="auto">
                <a:xfrm>
                  <a:off x="770"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33" name="Group 29"/>
              <p:cNvGrpSpPr>
                <a:grpSpLocks/>
              </p:cNvGrpSpPr>
              <p:nvPr/>
            </p:nvGrpSpPr>
            <p:grpSpPr bwMode="auto">
              <a:xfrm>
                <a:off x="963" y="317"/>
                <a:ext cx="193" cy="403"/>
                <a:chOff x="963" y="317"/>
                <a:chExt cx="193" cy="403"/>
              </a:xfrm>
            </p:grpSpPr>
            <p:sp>
              <p:nvSpPr>
                <p:cNvPr id="405534" name="Rectangle 30"/>
                <p:cNvSpPr>
                  <a:spLocks noChangeArrowheads="1"/>
                </p:cNvSpPr>
                <p:nvPr/>
              </p:nvSpPr>
              <p:spPr bwMode="auto">
                <a:xfrm>
                  <a:off x="963"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A</a:t>
                  </a:r>
                  <a:r>
                    <a:rPr kumimoji="0" lang="en-US" altLang="zh-CN" sz="2000" b="1" i="0" u="none" strike="noStrike" kern="1200" cap="none" spc="0" normalizeH="0" baseline="-2500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535" name="Rectangle 31"/>
                <p:cNvSpPr>
                  <a:spLocks noChangeArrowheads="1"/>
                </p:cNvSpPr>
                <p:nvPr/>
              </p:nvSpPr>
              <p:spPr bwMode="auto">
                <a:xfrm>
                  <a:off x="963"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36" name="Group 32"/>
              <p:cNvGrpSpPr>
                <a:grpSpLocks/>
              </p:cNvGrpSpPr>
              <p:nvPr/>
            </p:nvGrpSpPr>
            <p:grpSpPr bwMode="auto">
              <a:xfrm>
                <a:off x="1156" y="317"/>
                <a:ext cx="193" cy="403"/>
                <a:chOff x="1156" y="317"/>
                <a:chExt cx="193" cy="403"/>
              </a:xfrm>
            </p:grpSpPr>
            <p:sp>
              <p:nvSpPr>
                <p:cNvPr id="405537" name="Rectangle 33"/>
                <p:cNvSpPr>
                  <a:spLocks noChangeArrowheads="1"/>
                </p:cNvSpPr>
                <p:nvPr/>
              </p:nvSpPr>
              <p:spPr bwMode="auto">
                <a:xfrm>
                  <a:off x="1156"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0</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38" name="Rectangle 34"/>
                <p:cNvSpPr>
                  <a:spLocks noChangeArrowheads="1"/>
                </p:cNvSpPr>
                <p:nvPr/>
              </p:nvSpPr>
              <p:spPr bwMode="auto">
                <a:xfrm>
                  <a:off x="1156"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39" name="Group 35"/>
              <p:cNvGrpSpPr>
                <a:grpSpLocks/>
              </p:cNvGrpSpPr>
              <p:nvPr/>
            </p:nvGrpSpPr>
            <p:grpSpPr bwMode="auto">
              <a:xfrm>
                <a:off x="1349" y="317"/>
                <a:ext cx="192" cy="403"/>
                <a:chOff x="1349" y="317"/>
                <a:chExt cx="192" cy="403"/>
              </a:xfrm>
            </p:grpSpPr>
            <p:sp>
              <p:nvSpPr>
                <p:cNvPr id="405540" name="Rectangle 36"/>
                <p:cNvSpPr>
                  <a:spLocks noChangeArrowheads="1"/>
                </p:cNvSpPr>
                <p:nvPr/>
              </p:nvSpPr>
              <p:spPr bwMode="auto">
                <a:xfrm>
                  <a:off x="1349" y="317"/>
                  <a:ext cx="192"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1</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41" name="Rectangle 37"/>
                <p:cNvSpPr>
                  <a:spLocks noChangeArrowheads="1"/>
                </p:cNvSpPr>
                <p:nvPr/>
              </p:nvSpPr>
              <p:spPr bwMode="auto">
                <a:xfrm>
                  <a:off x="1349" y="317"/>
                  <a:ext cx="192"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42" name="Group 38"/>
              <p:cNvGrpSpPr>
                <a:grpSpLocks/>
              </p:cNvGrpSpPr>
              <p:nvPr/>
            </p:nvGrpSpPr>
            <p:grpSpPr bwMode="auto">
              <a:xfrm>
                <a:off x="1541" y="317"/>
                <a:ext cx="193" cy="403"/>
                <a:chOff x="1541" y="317"/>
                <a:chExt cx="193" cy="403"/>
              </a:xfrm>
            </p:grpSpPr>
            <p:sp>
              <p:nvSpPr>
                <p:cNvPr id="405543" name="Rectangle 39"/>
                <p:cNvSpPr>
                  <a:spLocks noChangeArrowheads="1"/>
                </p:cNvSpPr>
                <p:nvPr/>
              </p:nvSpPr>
              <p:spPr bwMode="auto">
                <a:xfrm>
                  <a:off x="1541"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2</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44" name="Rectangle 40"/>
                <p:cNvSpPr>
                  <a:spLocks noChangeArrowheads="1"/>
                </p:cNvSpPr>
                <p:nvPr/>
              </p:nvSpPr>
              <p:spPr bwMode="auto">
                <a:xfrm>
                  <a:off x="1541"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45" name="Group 41"/>
              <p:cNvGrpSpPr>
                <a:grpSpLocks/>
              </p:cNvGrpSpPr>
              <p:nvPr/>
            </p:nvGrpSpPr>
            <p:grpSpPr bwMode="auto">
              <a:xfrm>
                <a:off x="1734" y="317"/>
                <a:ext cx="193" cy="403"/>
                <a:chOff x="1734" y="317"/>
                <a:chExt cx="193" cy="403"/>
              </a:xfrm>
            </p:grpSpPr>
            <p:sp>
              <p:nvSpPr>
                <p:cNvPr id="405546" name="Rectangle 42"/>
                <p:cNvSpPr>
                  <a:spLocks noChangeArrowheads="1"/>
                </p:cNvSpPr>
                <p:nvPr/>
              </p:nvSpPr>
              <p:spPr bwMode="auto">
                <a:xfrm>
                  <a:off x="1734"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3</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47" name="Rectangle 43"/>
                <p:cNvSpPr>
                  <a:spLocks noChangeArrowheads="1"/>
                </p:cNvSpPr>
                <p:nvPr/>
              </p:nvSpPr>
              <p:spPr bwMode="auto">
                <a:xfrm>
                  <a:off x="1734"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48" name="Group 44"/>
              <p:cNvGrpSpPr>
                <a:grpSpLocks/>
              </p:cNvGrpSpPr>
              <p:nvPr/>
            </p:nvGrpSpPr>
            <p:grpSpPr bwMode="auto">
              <a:xfrm>
                <a:off x="1927" y="317"/>
                <a:ext cx="192" cy="403"/>
                <a:chOff x="1927" y="317"/>
                <a:chExt cx="192" cy="403"/>
              </a:xfrm>
            </p:grpSpPr>
            <p:sp>
              <p:nvSpPr>
                <p:cNvPr id="405549" name="Rectangle 45"/>
                <p:cNvSpPr>
                  <a:spLocks noChangeArrowheads="1"/>
                </p:cNvSpPr>
                <p:nvPr/>
              </p:nvSpPr>
              <p:spPr bwMode="auto">
                <a:xfrm>
                  <a:off x="1927" y="317"/>
                  <a:ext cx="192"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4</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50" name="Rectangle 46"/>
                <p:cNvSpPr>
                  <a:spLocks noChangeArrowheads="1"/>
                </p:cNvSpPr>
                <p:nvPr/>
              </p:nvSpPr>
              <p:spPr bwMode="auto">
                <a:xfrm>
                  <a:off x="1927" y="317"/>
                  <a:ext cx="192"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51" name="Group 47"/>
              <p:cNvGrpSpPr>
                <a:grpSpLocks/>
              </p:cNvGrpSpPr>
              <p:nvPr/>
            </p:nvGrpSpPr>
            <p:grpSpPr bwMode="auto">
              <a:xfrm>
                <a:off x="2119" y="317"/>
                <a:ext cx="193" cy="403"/>
                <a:chOff x="2119" y="317"/>
                <a:chExt cx="193" cy="403"/>
              </a:xfrm>
            </p:grpSpPr>
            <p:sp>
              <p:nvSpPr>
                <p:cNvPr id="405552" name="Rectangle 48"/>
                <p:cNvSpPr>
                  <a:spLocks noChangeArrowheads="1"/>
                </p:cNvSpPr>
                <p:nvPr/>
              </p:nvSpPr>
              <p:spPr bwMode="auto">
                <a:xfrm>
                  <a:off x="2119"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5</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53" name="Rectangle 49"/>
                <p:cNvSpPr>
                  <a:spLocks noChangeArrowheads="1"/>
                </p:cNvSpPr>
                <p:nvPr/>
              </p:nvSpPr>
              <p:spPr bwMode="auto">
                <a:xfrm>
                  <a:off x="2119"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54" name="Group 50"/>
              <p:cNvGrpSpPr>
                <a:grpSpLocks/>
              </p:cNvGrpSpPr>
              <p:nvPr/>
            </p:nvGrpSpPr>
            <p:grpSpPr bwMode="auto">
              <a:xfrm>
                <a:off x="2312" y="317"/>
                <a:ext cx="193" cy="403"/>
                <a:chOff x="2312" y="317"/>
                <a:chExt cx="193" cy="403"/>
              </a:xfrm>
            </p:grpSpPr>
            <p:sp>
              <p:nvSpPr>
                <p:cNvPr id="405555" name="Rectangle 51"/>
                <p:cNvSpPr>
                  <a:spLocks noChangeArrowheads="1"/>
                </p:cNvSpPr>
                <p:nvPr/>
              </p:nvSpPr>
              <p:spPr bwMode="auto">
                <a:xfrm>
                  <a:off x="2312"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6</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56" name="Rectangle 52"/>
                <p:cNvSpPr>
                  <a:spLocks noChangeArrowheads="1"/>
                </p:cNvSpPr>
                <p:nvPr/>
              </p:nvSpPr>
              <p:spPr bwMode="auto">
                <a:xfrm>
                  <a:off x="2312"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57" name="Group 53"/>
              <p:cNvGrpSpPr>
                <a:grpSpLocks/>
              </p:cNvGrpSpPr>
              <p:nvPr/>
            </p:nvGrpSpPr>
            <p:grpSpPr bwMode="auto">
              <a:xfrm>
                <a:off x="2505" y="317"/>
                <a:ext cx="193" cy="403"/>
                <a:chOff x="2505" y="317"/>
                <a:chExt cx="193" cy="403"/>
              </a:xfrm>
            </p:grpSpPr>
            <p:sp>
              <p:nvSpPr>
                <p:cNvPr id="405558" name="Rectangle 54"/>
                <p:cNvSpPr>
                  <a:spLocks noChangeArrowheads="1"/>
                </p:cNvSpPr>
                <p:nvPr/>
              </p:nvSpPr>
              <p:spPr bwMode="auto">
                <a:xfrm>
                  <a:off x="2505" y="317"/>
                  <a:ext cx="193"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Y</a:t>
                  </a:r>
                  <a:r>
                    <a:rPr kumimoji="0" lang="en-US" altLang="zh-CN" sz="2400" b="1" i="0" u="none" strike="noStrike" kern="1200" cap="none" spc="0" normalizeH="0" baseline="-30000" noProof="0">
                      <a:ln>
                        <a:noFill/>
                      </a:ln>
                      <a:solidFill>
                        <a:srgbClr val="000000"/>
                      </a:solidFill>
                      <a:effectLst/>
                      <a:uLnTx/>
                      <a:uFillTx/>
                      <a:latin typeface="Times New Roman" panose="02020603050405020304" pitchFamily="18" charset="0"/>
                      <a:ea typeface="黑体" panose="02010609060101010101" pitchFamily="49" charset="-122"/>
                      <a:cs typeface="+mn-cs"/>
                    </a:rPr>
                    <a:t>7</a:t>
                  </a:r>
                  <a:endPar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endParaRPr>
                </a:p>
              </p:txBody>
            </p:sp>
            <p:sp>
              <p:nvSpPr>
                <p:cNvPr id="405559" name="Rectangle 55"/>
                <p:cNvSpPr>
                  <a:spLocks noChangeArrowheads="1"/>
                </p:cNvSpPr>
                <p:nvPr/>
              </p:nvSpPr>
              <p:spPr bwMode="auto">
                <a:xfrm>
                  <a:off x="2505" y="317"/>
                  <a:ext cx="193" cy="403"/>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60" name="Group 56"/>
              <p:cNvGrpSpPr>
                <a:grpSpLocks/>
              </p:cNvGrpSpPr>
              <p:nvPr/>
            </p:nvGrpSpPr>
            <p:grpSpPr bwMode="auto">
              <a:xfrm>
                <a:off x="0" y="720"/>
                <a:ext cx="192" cy="317"/>
                <a:chOff x="0" y="720"/>
                <a:chExt cx="192" cy="317"/>
              </a:xfrm>
            </p:grpSpPr>
            <p:sp>
              <p:nvSpPr>
                <p:cNvPr id="405561" name="Rectangle 57"/>
                <p:cNvSpPr>
                  <a:spLocks noChangeArrowheads="1"/>
                </p:cNvSpPr>
                <p:nvPr/>
              </p:nvSpPr>
              <p:spPr bwMode="auto">
                <a:xfrm>
                  <a:off x="0" y="720"/>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562" name="Rectangle 58"/>
                <p:cNvSpPr>
                  <a:spLocks noChangeArrowheads="1"/>
                </p:cNvSpPr>
                <p:nvPr/>
              </p:nvSpPr>
              <p:spPr bwMode="auto">
                <a:xfrm>
                  <a:off x="0" y="720"/>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63" name="Group 59"/>
              <p:cNvGrpSpPr>
                <a:grpSpLocks/>
              </p:cNvGrpSpPr>
              <p:nvPr/>
            </p:nvGrpSpPr>
            <p:grpSpPr bwMode="auto">
              <a:xfrm>
                <a:off x="192" y="720"/>
                <a:ext cx="193" cy="317"/>
                <a:chOff x="192" y="720"/>
                <a:chExt cx="193" cy="317"/>
              </a:xfrm>
            </p:grpSpPr>
            <p:sp>
              <p:nvSpPr>
                <p:cNvPr id="405564" name="Rectangle 60"/>
                <p:cNvSpPr>
                  <a:spLocks noChangeArrowheads="1"/>
                </p:cNvSpPr>
                <p:nvPr/>
              </p:nvSpPr>
              <p:spPr bwMode="auto">
                <a:xfrm>
                  <a:off x="192"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565" name="Rectangle 61"/>
                <p:cNvSpPr>
                  <a:spLocks noChangeArrowheads="1"/>
                </p:cNvSpPr>
                <p:nvPr/>
              </p:nvSpPr>
              <p:spPr bwMode="auto">
                <a:xfrm>
                  <a:off x="192"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66" name="Group 62"/>
              <p:cNvGrpSpPr>
                <a:grpSpLocks/>
              </p:cNvGrpSpPr>
              <p:nvPr/>
            </p:nvGrpSpPr>
            <p:grpSpPr bwMode="auto">
              <a:xfrm>
                <a:off x="385" y="720"/>
                <a:ext cx="193" cy="317"/>
                <a:chOff x="385" y="720"/>
                <a:chExt cx="193" cy="317"/>
              </a:xfrm>
            </p:grpSpPr>
            <p:sp>
              <p:nvSpPr>
                <p:cNvPr id="405567" name="Rectangle 63"/>
                <p:cNvSpPr>
                  <a:spLocks noChangeArrowheads="1"/>
                </p:cNvSpPr>
                <p:nvPr/>
              </p:nvSpPr>
              <p:spPr bwMode="auto">
                <a:xfrm>
                  <a:off x="385"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X</a:t>
                  </a:r>
                </a:p>
              </p:txBody>
            </p:sp>
            <p:sp>
              <p:nvSpPr>
                <p:cNvPr id="405568" name="Rectangle 64"/>
                <p:cNvSpPr>
                  <a:spLocks noChangeArrowheads="1"/>
                </p:cNvSpPr>
                <p:nvPr/>
              </p:nvSpPr>
              <p:spPr bwMode="auto">
                <a:xfrm>
                  <a:off x="385"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69" name="Group 65"/>
              <p:cNvGrpSpPr>
                <a:grpSpLocks/>
              </p:cNvGrpSpPr>
              <p:nvPr/>
            </p:nvGrpSpPr>
            <p:grpSpPr bwMode="auto">
              <a:xfrm>
                <a:off x="578" y="720"/>
                <a:ext cx="192" cy="317"/>
                <a:chOff x="578" y="720"/>
                <a:chExt cx="192" cy="317"/>
              </a:xfrm>
            </p:grpSpPr>
            <p:sp>
              <p:nvSpPr>
                <p:cNvPr id="405570" name="Rectangle 66"/>
                <p:cNvSpPr>
                  <a:spLocks noChangeArrowheads="1"/>
                </p:cNvSpPr>
                <p:nvPr/>
              </p:nvSpPr>
              <p:spPr bwMode="auto">
                <a:xfrm>
                  <a:off x="578" y="720"/>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X</a:t>
                  </a:r>
                </a:p>
              </p:txBody>
            </p:sp>
            <p:sp>
              <p:nvSpPr>
                <p:cNvPr id="405571" name="Rectangle 67"/>
                <p:cNvSpPr>
                  <a:spLocks noChangeArrowheads="1"/>
                </p:cNvSpPr>
                <p:nvPr/>
              </p:nvSpPr>
              <p:spPr bwMode="auto">
                <a:xfrm>
                  <a:off x="578" y="720"/>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72" name="Group 68"/>
              <p:cNvGrpSpPr>
                <a:grpSpLocks/>
              </p:cNvGrpSpPr>
              <p:nvPr/>
            </p:nvGrpSpPr>
            <p:grpSpPr bwMode="auto">
              <a:xfrm>
                <a:off x="770" y="720"/>
                <a:ext cx="193" cy="317"/>
                <a:chOff x="770" y="720"/>
                <a:chExt cx="193" cy="317"/>
              </a:xfrm>
            </p:grpSpPr>
            <p:sp>
              <p:nvSpPr>
                <p:cNvPr id="405573" name="Rectangle 69"/>
                <p:cNvSpPr>
                  <a:spLocks noChangeArrowheads="1"/>
                </p:cNvSpPr>
                <p:nvPr/>
              </p:nvSpPr>
              <p:spPr bwMode="auto">
                <a:xfrm>
                  <a:off x="770"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X</a:t>
                  </a:r>
                </a:p>
              </p:txBody>
            </p:sp>
            <p:sp>
              <p:nvSpPr>
                <p:cNvPr id="405574" name="Rectangle 70"/>
                <p:cNvSpPr>
                  <a:spLocks noChangeArrowheads="1"/>
                </p:cNvSpPr>
                <p:nvPr/>
              </p:nvSpPr>
              <p:spPr bwMode="auto">
                <a:xfrm>
                  <a:off x="770"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75" name="Group 71"/>
              <p:cNvGrpSpPr>
                <a:grpSpLocks/>
              </p:cNvGrpSpPr>
              <p:nvPr/>
            </p:nvGrpSpPr>
            <p:grpSpPr bwMode="auto">
              <a:xfrm>
                <a:off x="963" y="720"/>
                <a:ext cx="193" cy="317"/>
                <a:chOff x="963" y="720"/>
                <a:chExt cx="193" cy="317"/>
              </a:xfrm>
            </p:grpSpPr>
            <p:sp>
              <p:nvSpPr>
                <p:cNvPr id="405576" name="Rectangle 72"/>
                <p:cNvSpPr>
                  <a:spLocks noChangeArrowheads="1"/>
                </p:cNvSpPr>
                <p:nvPr/>
              </p:nvSpPr>
              <p:spPr bwMode="auto">
                <a:xfrm>
                  <a:off x="963"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X</a:t>
                  </a:r>
                </a:p>
              </p:txBody>
            </p:sp>
            <p:sp>
              <p:nvSpPr>
                <p:cNvPr id="405577" name="Rectangle 73"/>
                <p:cNvSpPr>
                  <a:spLocks noChangeArrowheads="1"/>
                </p:cNvSpPr>
                <p:nvPr/>
              </p:nvSpPr>
              <p:spPr bwMode="auto">
                <a:xfrm>
                  <a:off x="963"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78" name="Group 74"/>
              <p:cNvGrpSpPr>
                <a:grpSpLocks/>
              </p:cNvGrpSpPr>
              <p:nvPr/>
            </p:nvGrpSpPr>
            <p:grpSpPr bwMode="auto">
              <a:xfrm>
                <a:off x="1156" y="720"/>
                <a:ext cx="193" cy="317"/>
                <a:chOff x="1156" y="720"/>
                <a:chExt cx="193" cy="317"/>
              </a:xfrm>
            </p:grpSpPr>
            <p:sp>
              <p:nvSpPr>
                <p:cNvPr id="405579" name="Rectangle 75"/>
                <p:cNvSpPr>
                  <a:spLocks noChangeArrowheads="1"/>
                </p:cNvSpPr>
                <p:nvPr/>
              </p:nvSpPr>
              <p:spPr bwMode="auto">
                <a:xfrm>
                  <a:off x="1156"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80" name="Rectangle 76"/>
                <p:cNvSpPr>
                  <a:spLocks noChangeArrowheads="1"/>
                </p:cNvSpPr>
                <p:nvPr/>
              </p:nvSpPr>
              <p:spPr bwMode="auto">
                <a:xfrm>
                  <a:off x="1156"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81" name="Group 77"/>
              <p:cNvGrpSpPr>
                <a:grpSpLocks/>
              </p:cNvGrpSpPr>
              <p:nvPr/>
            </p:nvGrpSpPr>
            <p:grpSpPr bwMode="auto">
              <a:xfrm>
                <a:off x="1349" y="720"/>
                <a:ext cx="192" cy="317"/>
                <a:chOff x="1349" y="720"/>
                <a:chExt cx="192" cy="317"/>
              </a:xfrm>
            </p:grpSpPr>
            <p:sp>
              <p:nvSpPr>
                <p:cNvPr id="405582" name="Rectangle 78"/>
                <p:cNvSpPr>
                  <a:spLocks noChangeArrowheads="1"/>
                </p:cNvSpPr>
                <p:nvPr/>
              </p:nvSpPr>
              <p:spPr bwMode="auto">
                <a:xfrm>
                  <a:off x="1349" y="720"/>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83" name="Rectangle 79"/>
                <p:cNvSpPr>
                  <a:spLocks noChangeArrowheads="1"/>
                </p:cNvSpPr>
                <p:nvPr/>
              </p:nvSpPr>
              <p:spPr bwMode="auto">
                <a:xfrm>
                  <a:off x="1349" y="720"/>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84" name="Group 80"/>
              <p:cNvGrpSpPr>
                <a:grpSpLocks/>
              </p:cNvGrpSpPr>
              <p:nvPr/>
            </p:nvGrpSpPr>
            <p:grpSpPr bwMode="auto">
              <a:xfrm>
                <a:off x="1541" y="720"/>
                <a:ext cx="193" cy="317"/>
                <a:chOff x="1541" y="720"/>
                <a:chExt cx="193" cy="317"/>
              </a:xfrm>
            </p:grpSpPr>
            <p:sp>
              <p:nvSpPr>
                <p:cNvPr id="405585" name="Rectangle 81"/>
                <p:cNvSpPr>
                  <a:spLocks noChangeArrowheads="1"/>
                </p:cNvSpPr>
                <p:nvPr/>
              </p:nvSpPr>
              <p:spPr bwMode="auto">
                <a:xfrm>
                  <a:off x="1541"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86" name="Rectangle 82"/>
                <p:cNvSpPr>
                  <a:spLocks noChangeArrowheads="1"/>
                </p:cNvSpPr>
                <p:nvPr/>
              </p:nvSpPr>
              <p:spPr bwMode="auto">
                <a:xfrm>
                  <a:off x="1541"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87" name="Group 83"/>
              <p:cNvGrpSpPr>
                <a:grpSpLocks/>
              </p:cNvGrpSpPr>
              <p:nvPr/>
            </p:nvGrpSpPr>
            <p:grpSpPr bwMode="auto">
              <a:xfrm>
                <a:off x="1734" y="720"/>
                <a:ext cx="193" cy="317"/>
                <a:chOff x="1734" y="720"/>
                <a:chExt cx="193" cy="317"/>
              </a:xfrm>
            </p:grpSpPr>
            <p:sp>
              <p:nvSpPr>
                <p:cNvPr id="405588" name="Rectangle 84"/>
                <p:cNvSpPr>
                  <a:spLocks noChangeArrowheads="1"/>
                </p:cNvSpPr>
                <p:nvPr/>
              </p:nvSpPr>
              <p:spPr bwMode="auto">
                <a:xfrm>
                  <a:off x="1734"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89" name="Rectangle 85"/>
                <p:cNvSpPr>
                  <a:spLocks noChangeArrowheads="1"/>
                </p:cNvSpPr>
                <p:nvPr/>
              </p:nvSpPr>
              <p:spPr bwMode="auto">
                <a:xfrm>
                  <a:off x="1734"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90" name="Group 86"/>
              <p:cNvGrpSpPr>
                <a:grpSpLocks/>
              </p:cNvGrpSpPr>
              <p:nvPr/>
            </p:nvGrpSpPr>
            <p:grpSpPr bwMode="auto">
              <a:xfrm>
                <a:off x="1927" y="720"/>
                <a:ext cx="192" cy="317"/>
                <a:chOff x="1927" y="720"/>
                <a:chExt cx="192" cy="317"/>
              </a:xfrm>
            </p:grpSpPr>
            <p:sp>
              <p:nvSpPr>
                <p:cNvPr id="405591" name="Rectangle 87"/>
                <p:cNvSpPr>
                  <a:spLocks noChangeArrowheads="1"/>
                </p:cNvSpPr>
                <p:nvPr/>
              </p:nvSpPr>
              <p:spPr bwMode="auto">
                <a:xfrm>
                  <a:off x="1927" y="720"/>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92" name="Rectangle 88"/>
                <p:cNvSpPr>
                  <a:spLocks noChangeArrowheads="1"/>
                </p:cNvSpPr>
                <p:nvPr/>
              </p:nvSpPr>
              <p:spPr bwMode="auto">
                <a:xfrm>
                  <a:off x="1927" y="720"/>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93" name="Group 89"/>
              <p:cNvGrpSpPr>
                <a:grpSpLocks/>
              </p:cNvGrpSpPr>
              <p:nvPr/>
            </p:nvGrpSpPr>
            <p:grpSpPr bwMode="auto">
              <a:xfrm>
                <a:off x="2119" y="720"/>
                <a:ext cx="193" cy="317"/>
                <a:chOff x="2119" y="720"/>
                <a:chExt cx="193" cy="317"/>
              </a:xfrm>
            </p:grpSpPr>
            <p:sp>
              <p:nvSpPr>
                <p:cNvPr id="405594" name="Rectangle 90"/>
                <p:cNvSpPr>
                  <a:spLocks noChangeArrowheads="1"/>
                </p:cNvSpPr>
                <p:nvPr/>
              </p:nvSpPr>
              <p:spPr bwMode="auto">
                <a:xfrm>
                  <a:off x="2119"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95" name="Rectangle 91"/>
                <p:cNvSpPr>
                  <a:spLocks noChangeArrowheads="1"/>
                </p:cNvSpPr>
                <p:nvPr/>
              </p:nvSpPr>
              <p:spPr bwMode="auto">
                <a:xfrm>
                  <a:off x="2119"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96" name="Group 92"/>
              <p:cNvGrpSpPr>
                <a:grpSpLocks/>
              </p:cNvGrpSpPr>
              <p:nvPr/>
            </p:nvGrpSpPr>
            <p:grpSpPr bwMode="auto">
              <a:xfrm>
                <a:off x="2312" y="720"/>
                <a:ext cx="193" cy="317"/>
                <a:chOff x="2312" y="720"/>
                <a:chExt cx="193" cy="317"/>
              </a:xfrm>
            </p:grpSpPr>
            <p:sp>
              <p:nvSpPr>
                <p:cNvPr id="405597" name="Rectangle 93"/>
                <p:cNvSpPr>
                  <a:spLocks noChangeArrowheads="1"/>
                </p:cNvSpPr>
                <p:nvPr/>
              </p:nvSpPr>
              <p:spPr bwMode="auto">
                <a:xfrm>
                  <a:off x="2312"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598" name="Rectangle 94"/>
                <p:cNvSpPr>
                  <a:spLocks noChangeArrowheads="1"/>
                </p:cNvSpPr>
                <p:nvPr/>
              </p:nvSpPr>
              <p:spPr bwMode="auto">
                <a:xfrm>
                  <a:off x="2312"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599" name="Group 95"/>
              <p:cNvGrpSpPr>
                <a:grpSpLocks/>
              </p:cNvGrpSpPr>
              <p:nvPr/>
            </p:nvGrpSpPr>
            <p:grpSpPr bwMode="auto">
              <a:xfrm>
                <a:off x="2505" y="720"/>
                <a:ext cx="193" cy="317"/>
                <a:chOff x="2505" y="720"/>
                <a:chExt cx="193" cy="317"/>
              </a:xfrm>
            </p:grpSpPr>
            <p:sp>
              <p:nvSpPr>
                <p:cNvPr id="405600" name="Rectangle 96"/>
                <p:cNvSpPr>
                  <a:spLocks noChangeArrowheads="1"/>
                </p:cNvSpPr>
                <p:nvPr/>
              </p:nvSpPr>
              <p:spPr bwMode="auto">
                <a:xfrm>
                  <a:off x="2505" y="720"/>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01" name="Rectangle 97"/>
                <p:cNvSpPr>
                  <a:spLocks noChangeArrowheads="1"/>
                </p:cNvSpPr>
                <p:nvPr/>
              </p:nvSpPr>
              <p:spPr bwMode="auto">
                <a:xfrm>
                  <a:off x="2505" y="720"/>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02" name="Group 98"/>
              <p:cNvGrpSpPr>
                <a:grpSpLocks/>
              </p:cNvGrpSpPr>
              <p:nvPr/>
            </p:nvGrpSpPr>
            <p:grpSpPr bwMode="auto">
              <a:xfrm>
                <a:off x="0" y="1037"/>
                <a:ext cx="192" cy="317"/>
                <a:chOff x="0" y="1037"/>
                <a:chExt cx="192" cy="317"/>
              </a:xfrm>
            </p:grpSpPr>
            <p:sp>
              <p:nvSpPr>
                <p:cNvPr id="405603" name="Rectangle 99"/>
                <p:cNvSpPr>
                  <a:spLocks noChangeArrowheads="1"/>
                </p:cNvSpPr>
                <p:nvPr/>
              </p:nvSpPr>
              <p:spPr bwMode="auto">
                <a:xfrm>
                  <a:off x="0" y="1037"/>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04" name="Rectangle 100"/>
                <p:cNvSpPr>
                  <a:spLocks noChangeArrowheads="1"/>
                </p:cNvSpPr>
                <p:nvPr/>
              </p:nvSpPr>
              <p:spPr bwMode="auto">
                <a:xfrm>
                  <a:off x="0" y="1037"/>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05" name="Group 101"/>
              <p:cNvGrpSpPr>
                <a:grpSpLocks/>
              </p:cNvGrpSpPr>
              <p:nvPr/>
            </p:nvGrpSpPr>
            <p:grpSpPr bwMode="auto">
              <a:xfrm>
                <a:off x="192" y="1037"/>
                <a:ext cx="193" cy="317"/>
                <a:chOff x="192" y="1037"/>
                <a:chExt cx="193" cy="317"/>
              </a:xfrm>
            </p:grpSpPr>
            <p:sp>
              <p:nvSpPr>
                <p:cNvPr id="405606" name="Rectangle 102"/>
                <p:cNvSpPr>
                  <a:spLocks noChangeArrowheads="1"/>
                </p:cNvSpPr>
                <p:nvPr/>
              </p:nvSpPr>
              <p:spPr bwMode="auto">
                <a:xfrm>
                  <a:off x="192"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07" name="Rectangle 103"/>
                <p:cNvSpPr>
                  <a:spLocks noChangeArrowheads="1"/>
                </p:cNvSpPr>
                <p:nvPr/>
              </p:nvSpPr>
              <p:spPr bwMode="auto">
                <a:xfrm>
                  <a:off x="192"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08" name="Group 104"/>
              <p:cNvGrpSpPr>
                <a:grpSpLocks/>
              </p:cNvGrpSpPr>
              <p:nvPr/>
            </p:nvGrpSpPr>
            <p:grpSpPr bwMode="auto">
              <a:xfrm>
                <a:off x="385" y="1037"/>
                <a:ext cx="193" cy="317"/>
                <a:chOff x="385" y="1037"/>
                <a:chExt cx="193" cy="317"/>
              </a:xfrm>
            </p:grpSpPr>
            <p:sp>
              <p:nvSpPr>
                <p:cNvPr id="405609" name="Rectangle 105"/>
                <p:cNvSpPr>
                  <a:spLocks noChangeArrowheads="1"/>
                </p:cNvSpPr>
                <p:nvPr/>
              </p:nvSpPr>
              <p:spPr bwMode="auto">
                <a:xfrm>
                  <a:off x="385"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610" name="Rectangle 106"/>
                <p:cNvSpPr>
                  <a:spLocks noChangeArrowheads="1"/>
                </p:cNvSpPr>
                <p:nvPr/>
              </p:nvSpPr>
              <p:spPr bwMode="auto">
                <a:xfrm>
                  <a:off x="385"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11" name="Group 107"/>
              <p:cNvGrpSpPr>
                <a:grpSpLocks/>
              </p:cNvGrpSpPr>
              <p:nvPr/>
            </p:nvGrpSpPr>
            <p:grpSpPr bwMode="auto">
              <a:xfrm>
                <a:off x="578" y="1037"/>
                <a:ext cx="192" cy="317"/>
                <a:chOff x="578" y="1037"/>
                <a:chExt cx="192" cy="317"/>
              </a:xfrm>
            </p:grpSpPr>
            <p:sp>
              <p:nvSpPr>
                <p:cNvPr id="405612" name="Rectangle 108"/>
                <p:cNvSpPr>
                  <a:spLocks noChangeArrowheads="1"/>
                </p:cNvSpPr>
                <p:nvPr/>
              </p:nvSpPr>
              <p:spPr bwMode="auto">
                <a:xfrm>
                  <a:off x="578" y="1037"/>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13" name="Rectangle 109"/>
                <p:cNvSpPr>
                  <a:spLocks noChangeArrowheads="1"/>
                </p:cNvSpPr>
                <p:nvPr/>
              </p:nvSpPr>
              <p:spPr bwMode="auto">
                <a:xfrm>
                  <a:off x="578" y="1037"/>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14" name="Group 110"/>
              <p:cNvGrpSpPr>
                <a:grpSpLocks/>
              </p:cNvGrpSpPr>
              <p:nvPr/>
            </p:nvGrpSpPr>
            <p:grpSpPr bwMode="auto">
              <a:xfrm>
                <a:off x="770" y="1037"/>
                <a:ext cx="193" cy="317"/>
                <a:chOff x="770" y="1037"/>
                <a:chExt cx="193" cy="317"/>
              </a:xfrm>
            </p:grpSpPr>
            <p:sp>
              <p:nvSpPr>
                <p:cNvPr id="405615" name="Rectangle 111"/>
                <p:cNvSpPr>
                  <a:spLocks noChangeArrowheads="1"/>
                </p:cNvSpPr>
                <p:nvPr/>
              </p:nvSpPr>
              <p:spPr bwMode="auto">
                <a:xfrm>
                  <a:off x="770"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16" name="Rectangle 112"/>
                <p:cNvSpPr>
                  <a:spLocks noChangeArrowheads="1"/>
                </p:cNvSpPr>
                <p:nvPr/>
              </p:nvSpPr>
              <p:spPr bwMode="auto">
                <a:xfrm>
                  <a:off x="770"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17" name="Group 113"/>
              <p:cNvGrpSpPr>
                <a:grpSpLocks/>
              </p:cNvGrpSpPr>
              <p:nvPr/>
            </p:nvGrpSpPr>
            <p:grpSpPr bwMode="auto">
              <a:xfrm>
                <a:off x="963" y="1037"/>
                <a:ext cx="193" cy="317"/>
                <a:chOff x="963" y="1037"/>
                <a:chExt cx="193" cy="317"/>
              </a:xfrm>
            </p:grpSpPr>
            <p:sp>
              <p:nvSpPr>
                <p:cNvPr id="405618" name="Rectangle 114"/>
                <p:cNvSpPr>
                  <a:spLocks noChangeArrowheads="1"/>
                </p:cNvSpPr>
                <p:nvPr/>
              </p:nvSpPr>
              <p:spPr bwMode="auto">
                <a:xfrm>
                  <a:off x="963"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19" name="Rectangle 115"/>
                <p:cNvSpPr>
                  <a:spLocks noChangeArrowheads="1"/>
                </p:cNvSpPr>
                <p:nvPr/>
              </p:nvSpPr>
              <p:spPr bwMode="auto">
                <a:xfrm>
                  <a:off x="963"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20" name="Group 116"/>
              <p:cNvGrpSpPr>
                <a:grpSpLocks/>
              </p:cNvGrpSpPr>
              <p:nvPr/>
            </p:nvGrpSpPr>
            <p:grpSpPr bwMode="auto">
              <a:xfrm>
                <a:off x="1156" y="1037"/>
                <a:ext cx="193" cy="317"/>
                <a:chOff x="1156" y="1037"/>
                <a:chExt cx="193" cy="317"/>
              </a:xfrm>
            </p:grpSpPr>
            <p:sp>
              <p:nvSpPr>
                <p:cNvPr id="405621" name="Rectangle 117"/>
                <p:cNvSpPr>
                  <a:spLocks noChangeArrowheads="1"/>
                </p:cNvSpPr>
                <p:nvPr/>
              </p:nvSpPr>
              <p:spPr bwMode="auto">
                <a:xfrm>
                  <a:off x="1156" y="1037"/>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622" name="Rectangle 118"/>
                <p:cNvSpPr>
                  <a:spLocks noChangeArrowheads="1"/>
                </p:cNvSpPr>
                <p:nvPr/>
              </p:nvSpPr>
              <p:spPr bwMode="auto">
                <a:xfrm>
                  <a:off x="1156"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23" name="Group 119"/>
              <p:cNvGrpSpPr>
                <a:grpSpLocks/>
              </p:cNvGrpSpPr>
              <p:nvPr/>
            </p:nvGrpSpPr>
            <p:grpSpPr bwMode="auto">
              <a:xfrm>
                <a:off x="1349" y="1037"/>
                <a:ext cx="192" cy="317"/>
                <a:chOff x="1349" y="1037"/>
                <a:chExt cx="192" cy="317"/>
              </a:xfrm>
            </p:grpSpPr>
            <p:sp>
              <p:nvSpPr>
                <p:cNvPr id="405624" name="Rectangle 120"/>
                <p:cNvSpPr>
                  <a:spLocks noChangeArrowheads="1"/>
                </p:cNvSpPr>
                <p:nvPr/>
              </p:nvSpPr>
              <p:spPr bwMode="auto">
                <a:xfrm>
                  <a:off x="1349" y="1037"/>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25" name="Rectangle 121"/>
                <p:cNvSpPr>
                  <a:spLocks noChangeArrowheads="1"/>
                </p:cNvSpPr>
                <p:nvPr/>
              </p:nvSpPr>
              <p:spPr bwMode="auto">
                <a:xfrm>
                  <a:off x="1349" y="1037"/>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26" name="Group 122"/>
              <p:cNvGrpSpPr>
                <a:grpSpLocks/>
              </p:cNvGrpSpPr>
              <p:nvPr/>
            </p:nvGrpSpPr>
            <p:grpSpPr bwMode="auto">
              <a:xfrm>
                <a:off x="1541" y="1037"/>
                <a:ext cx="193" cy="317"/>
                <a:chOff x="1541" y="1037"/>
                <a:chExt cx="193" cy="317"/>
              </a:xfrm>
            </p:grpSpPr>
            <p:sp>
              <p:nvSpPr>
                <p:cNvPr id="405627" name="Rectangle 123"/>
                <p:cNvSpPr>
                  <a:spLocks noChangeArrowheads="1"/>
                </p:cNvSpPr>
                <p:nvPr/>
              </p:nvSpPr>
              <p:spPr bwMode="auto">
                <a:xfrm>
                  <a:off x="1541"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28" name="Rectangle 124"/>
                <p:cNvSpPr>
                  <a:spLocks noChangeArrowheads="1"/>
                </p:cNvSpPr>
                <p:nvPr/>
              </p:nvSpPr>
              <p:spPr bwMode="auto">
                <a:xfrm>
                  <a:off x="1541"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29" name="Group 125"/>
              <p:cNvGrpSpPr>
                <a:grpSpLocks/>
              </p:cNvGrpSpPr>
              <p:nvPr/>
            </p:nvGrpSpPr>
            <p:grpSpPr bwMode="auto">
              <a:xfrm>
                <a:off x="1734" y="1037"/>
                <a:ext cx="193" cy="317"/>
                <a:chOff x="1734" y="1037"/>
                <a:chExt cx="193" cy="317"/>
              </a:xfrm>
            </p:grpSpPr>
            <p:sp>
              <p:nvSpPr>
                <p:cNvPr id="405630" name="Rectangle 126"/>
                <p:cNvSpPr>
                  <a:spLocks noChangeArrowheads="1"/>
                </p:cNvSpPr>
                <p:nvPr/>
              </p:nvSpPr>
              <p:spPr bwMode="auto">
                <a:xfrm>
                  <a:off x="1734"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31" name="Rectangle 127"/>
                <p:cNvSpPr>
                  <a:spLocks noChangeArrowheads="1"/>
                </p:cNvSpPr>
                <p:nvPr/>
              </p:nvSpPr>
              <p:spPr bwMode="auto">
                <a:xfrm>
                  <a:off x="1734"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32" name="Group 128"/>
              <p:cNvGrpSpPr>
                <a:grpSpLocks/>
              </p:cNvGrpSpPr>
              <p:nvPr/>
            </p:nvGrpSpPr>
            <p:grpSpPr bwMode="auto">
              <a:xfrm>
                <a:off x="1927" y="1037"/>
                <a:ext cx="192" cy="317"/>
                <a:chOff x="1927" y="1037"/>
                <a:chExt cx="192" cy="317"/>
              </a:xfrm>
            </p:grpSpPr>
            <p:sp>
              <p:nvSpPr>
                <p:cNvPr id="405633" name="Rectangle 129"/>
                <p:cNvSpPr>
                  <a:spLocks noChangeArrowheads="1"/>
                </p:cNvSpPr>
                <p:nvPr/>
              </p:nvSpPr>
              <p:spPr bwMode="auto">
                <a:xfrm>
                  <a:off x="1927" y="1037"/>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34" name="Rectangle 130"/>
                <p:cNvSpPr>
                  <a:spLocks noChangeArrowheads="1"/>
                </p:cNvSpPr>
                <p:nvPr/>
              </p:nvSpPr>
              <p:spPr bwMode="auto">
                <a:xfrm>
                  <a:off x="1927" y="1037"/>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35" name="Group 131"/>
              <p:cNvGrpSpPr>
                <a:grpSpLocks/>
              </p:cNvGrpSpPr>
              <p:nvPr/>
            </p:nvGrpSpPr>
            <p:grpSpPr bwMode="auto">
              <a:xfrm>
                <a:off x="2119" y="1037"/>
                <a:ext cx="193" cy="317"/>
                <a:chOff x="2119" y="1037"/>
                <a:chExt cx="193" cy="317"/>
              </a:xfrm>
            </p:grpSpPr>
            <p:sp>
              <p:nvSpPr>
                <p:cNvPr id="405636" name="Rectangle 132"/>
                <p:cNvSpPr>
                  <a:spLocks noChangeArrowheads="1"/>
                </p:cNvSpPr>
                <p:nvPr/>
              </p:nvSpPr>
              <p:spPr bwMode="auto">
                <a:xfrm>
                  <a:off x="2119"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37" name="Rectangle 133"/>
                <p:cNvSpPr>
                  <a:spLocks noChangeArrowheads="1"/>
                </p:cNvSpPr>
                <p:nvPr/>
              </p:nvSpPr>
              <p:spPr bwMode="auto">
                <a:xfrm>
                  <a:off x="2119"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38" name="Group 134"/>
              <p:cNvGrpSpPr>
                <a:grpSpLocks/>
              </p:cNvGrpSpPr>
              <p:nvPr/>
            </p:nvGrpSpPr>
            <p:grpSpPr bwMode="auto">
              <a:xfrm>
                <a:off x="2312" y="1037"/>
                <a:ext cx="193" cy="317"/>
                <a:chOff x="2312" y="1037"/>
                <a:chExt cx="193" cy="317"/>
              </a:xfrm>
            </p:grpSpPr>
            <p:sp>
              <p:nvSpPr>
                <p:cNvPr id="405639" name="Rectangle 135"/>
                <p:cNvSpPr>
                  <a:spLocks noChangeArrowheads="1"/>
                </p:cNvSpPr>
                <p:nvPr/>
              </p:nvSpPr>
              <p:spPr bwMode="auto">
                <a:xfrm>
                  <a:off x="2312"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40" name="Rectangle 136"/>
                <p:cNvSpPr>
                  <a:spLocks noChangeArrowheads="1"/>
                </p:cNvSpPr>
                <p:nvPr/>
              </p:nvSpPr>
              <p:spPr bwMode="auto">
                <a:xfrm>
                  <a:off x="2312"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41" name="Group 137"/>
              <p:cNvGrpSpPr>
                <a:grpSpLocks/>
              </p:cNvGrpSpPr>
              <p:nvPr/>
            </p:nvGrpSpPr>
            <p:grpSpPr bwMode="auto">
              <a:xfrm>
                <a:off x="2505" y="1037"/>
                <a:ext cx="193" cy="317"/>
                <a:chOff x="2505" y="1037"/>
                <a:chExt cx="193" cy="317"/>
              </a:xfrm>
            </p:grpSpPr>
            <p:sp>
              <p:nvSpPr>
                <p:cNvPr id="405642" name="Rectangle 138"/>
                <p:cNvSpPr>
                  <a:spLocks noChangeArrowheads="1"/>
                </p:cNvSpPr>
                <p:nvPr/>
              </p:nvSpPr>
              <p:spPr bwMode="auto">
                <a:xfrm>
                  <a:off x="2505" y="1037"/>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43" name="Rectangle 139"/>
                <p:cNvSpPr>
                  <a:spLocks noChangeArrowheads="1"/>
                </p:cNvSpPr>
                <p:nvPr/>
              </p:nvSpPr>
              <p:spPr bwMode="auto">
                <a:xfrm>
                  <a:off x="2505" y="1037"/>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44" name="Group 140"/>
              <p:cNvGrpSpPr>
                <a:grpSpLocks/>
              </p:cNvGrpSpPr>
              <p:nvPr/>
            </p:nvGrpSpPr>
            <p:grpSpPr bwMode="auto">
              <a:xfrm>
                <a:off x="0" y="1354"/>
                <a:ext cx="192" cy="317"/>
                <a:chOff x="0" y="1354"/>
                <a:chExt cx="192" cy="317"/>
              </a:xfrm>
            </p:grpSpPr>
            <p:sp>
              <p:nvSpPr>
                <p:cNvPr id="405645" name="Rectangle 141"/>
                <p:cNvSpPr>
                  <a:spLocks noChangeArrowheads="1"/>
                </p:cNvSpPr>
                <p:nvPr/>
              </p:nvSpPr>
              <p:spPr bwMode="auto">
                <a:xfrm>
                  <a:off x="0" y="1354"/>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46" name="Rectangle 142"/>
                <p:cNvSpPr>
                  <a:spLocks noChangeArrowheads="1"/>
                </p:cNvSpPr>
                <p:nvPr/>
              </p:nvSpPr>
              <p:spPr bwMode="auto">
                <a:xfrm>
                  <a:off x="0" y="1354"/>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47" name="Group 143"/>
              <p:cNvGrpSpPr>
                <a:grpSpLocks/>
              </p:cNvGrpSpPr>
              <p:nvPr/>
            </p:nvGrpSpPr>
            <p:grpSpPr bwMode="auto">
              <a:xfrm>
                <a:off x="192" y="1354"/>
                <a:ext cx="193" cy="317"/>
                <a:chOff x="192" y="1354"/>
                <a:chExt cx="193" cy="317"/>
              </a:xfrm>
            </p:grpSpPr>
            <p:sp>
              <p:nvSpPr>
                <p:cNvPr id="405648" name="Rectangle 144"/>
                <p:cNvSpPr>
                  <a:spLocks noChangeArrowheads="1"/>
                </p:cNvSpPr>
                <p:nvPr/>
              </p:nvSpPr>
              <p:spPr bwMode="auto">
                <a:xfrm>
                  <a:off x="192"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49" name="Rectangle 145"/>
                <p:cNvSpPr>
                  <a:spLocks noChangeArrowheads="1"/>
                </p:cNvSpPr>
                <p:nvPr/>
              </p:nvSpPr>
              <p:spPr bwMode="auto">
                <a:xfrm>
                  <a:off x="192"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50" name="Group 146"/>
              <p:cNvGrpSpPr>
                <a:grpSpLocks/>
              </p:cNvGrpSpPr>
              <p:nvPr/>
            </p:nvGrpSpPr>
            <p:grpSpPr bwMode="auto">
              <a:xfrm>
                <a:off x="385" y="1354"/>
                <a:ext cx="193" cy="317"/>
                <a:chOff x="385" y="1354"/>
                <a:chExt cx="193" cy="317"/>
              </a:xfrm>
            </p:grpSpPr>
            <p:sp>
              <p:nvSpPr>
                <p:cNvPr id="405651" name="Rectangle 147"/>
                <p:cNvSpPr>
                  <a:spLocks noChangeArrowheads="1"/>
                </p:cNvSpPr>
                <p:nvPr/>
              </p:nvSpPr>
              <p:spPr bwMode="auto">
                <a:xfrm>
                  <a:off x="385"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652" name="Rectangle 148"/>
                <p:cNvSpPr>
                  <a:spLocks noChangeArrowheads="1"/>
                </p:cNvSpPr>
                <p:nvPr/>
              </p:nvSpPr>
              <p:spPr bwMode="auto">
                <a:xfrm>
                  <a:off x="385"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53" name="Group 149"/>
              <p:cNvGrpSpPr>
                <a:grpSpLocks/>
              </p:cNvGrpSpPr>
              <p:nvPr/>
            </p:nvGrpSpPr>
            <p:grpSpPr bwMode="auto">
              <a:xfrm>
                <a:off x="578" y="1354"/>
                <a:ext cx="192" cy="317"/>
                <a:chOff x="578" y="1354"/>
                <a:chExt cx="192" cy="317"/>
              </a:xfrm>
            </p:grpSpPr>
            <p:sp>
              <p:nvSpPr>
                <p:cNvPr id="405654" name="Rectangle 150"/>
                <p:cNvSpPr>
                  <a:spLocks noChangeArrowheads="1"/>
                </p:cNvSpPr>
                <p:nvPr/>
              </p:nvSpPr>
              <p:spPr bwMode="auto">
                <a:xfrm>
                  <a:off x="578" y="1354"/>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55" name="Rectangle 151"/>
                <p:cNvSpPr>
                  <a:spLocks noChangeArrowheads="1"/>
                </p:cNvSpPr>
                <p:nvPr/>
              </p:nvSpPr>
              <p:spPr bwMode="auto">
                <a:xfrm>
                  <a:off x="578" y="1354"/>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56" name="Group 152"/>
              <p:cNvGrpSpPr>
                <a:grpSpLocks/>
              </p:cNvGrpSpPr>
              <p:nvPr/>
            </p:nvGrpSpPr>
            <p:grpSpPr bwMode="auto">
              <a:xfrm>
                <a:off x="770" y="1354"/>
                <a:ext cx="193" cy="317"/>
                <a:chOff x="770" y="1354"/>
                <a:chExt cx="193" cy="317"/>
              </a:xfrm>
            </p:grpSpPr>
            <p:sp>
              <p:nvSpPr>
                <p:cNvPr id="405657" name="Rectangle 153"/>
                <p:cNvSpPr>
                  <a:spLocks noChangeArrowheads="1"/>
                </p:cNvSpPr>
                <p:nvPr/>
              </p:nvSpPr>
              <p:spPr bwMode="auto">
                <a:xfrm>
                  <a:off x="770"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58" name="Rectangle 154"/>
                <p:cNvSpPr>
                  <a:spLocks noChangeArrowheads="1"/>
                </p:cNvSpPr>
                <p:nvPr/>
              </p:nvSpPr>
              <p:spPr bwMode="auto">
                <a:xfrm>
                  <a:off x="770"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59" name="Group 155"/>
              <p:cNvGrpSpPr>
                <a:grpSpLocks/>
              </p:cNvGrpSpPr>
              <p:nvPr/>
            </p:nvGrpSpPr>
            <p:grpSpPr bwMode="auto">
              <a:xfrm>
                <a:off x="963" y="1354"/>
                <a:ext cx="193" cy="317"/>
                <a:chOff x="963" y="1354"/>
                <a:chExt cx="193" cy="317"/>
              </a:xfrm>
            </p:grpSpPr>
            <p:sp>
              <p:nvSpPr>
                <p:cNvPr id="405660" name="Rectangle 156"/>
                <p:cNvSpPr>
                  <a:spLocks noChangeArrowheads="1"/>
                </p:cNvSpPr>
                <p:nvPr/>
              </p:nvSpPr>
              <p:spPr bwMode="auto">
                <a:xfrm>
                  <a:off x="963"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61" name="Rectangle 157"/>
                <p:cNvSpPr>
                  <a:spLocks noChangeArrowheads="1"/>
                </p:cNvSpPr>
                <p:nvPr/>
              </p:nvSpPr>
              <p:spPr bwMode="auto">
                <a:xfrm>
                  <a:off x="963"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62" name="Group 158"/>
              <p:cNvGrpSpPr>
                <a:grpSpLocks/>
              </p:cNvGrpSpPr>
              <p:nvPr/>
            </p:nvGrpSpPr>
            <p:grpSpPr bwMode="auto">
              <a:xfrm>
                <a:off x="1156" y="1354"/>
                <a:ext cx="193" cy="317"/>
                <a:chOff x="1156" y="1354"/>
                <a:chExt cx="193" cy="317"/>
              </a:xfrm>
            </p:grpSpPr>
            <p:sp>
              <p:nvSpPr>
                <p:cNvPr id="405663" name="Rectangle 159"/>
                <p:cNvSpPr>
                  <a:spLocks noChangeArrowheads="1"/>
                </p:cNvSpPr>
                <p:nvPr/>
              </p:nvSpPr>
              <p:spPr bwMode="auto">
                <a:xfrm>
                  <a:off x="1156"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64" name="Rectangle 160"/>
                <p:cNvSpPr>
                  <a:spLocks noChangeArrowheads="1"/>
                </p:cNvSpPr>
                <p:nvPr/>
              </p:nvSpPr>
              <p:spPr bwMode="auto">
                <a:xfrm>
                  <a:off x="1156"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65" name="Group 161"/>
              <p:cNvGrpSpPr>
                <a:grpSpLocks/>
              </p:cNvGrpSpPr>
              <p:nvPr/>
            </p:nvGrpSpPr>
            <p:grpSpPr bwMode="auto">
              <a:xfrm>
                <a:off x="1349" y="1354"/>
                <a:ext cx="192" cy="317"/>
                <a:chOff x="1349" y="1354"/>
                <a:chExt cx="192" cy="317"/>
              </a:xfrm>
            </p:grpSpPr>
            <p:sp>
              <p:nvSpPr>
                <p:cNvPr id="405666" name="Rectangle 162"/>
                <p:cNvSpPr>
                  <a:spLocks noChangeArrowheads="1"/>
                </p:cNvSpPr>
                <p:nvPr/>
              </p:nvSpPr>
              <p:spPr bwMode="auto">
                <a:xfrm>
                  <a:off x="1349" y="1354"/>
                  <a:ext cx="192"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667" name="Rectangle 163"/>
                <p:cNvSpPr>
                  <a:spLocks noChangeArrowheads="1"/>
                </p:cNvSpPr>
                <p:nvPr/>
              </p:nvSpPr>
              <p:spPr bwMode="auto">
                <a:xfrm>
                  <a:off x="1349" y="1354"/>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68" name="Group 164"/>
              <p:cNvGrpSpPr>
                <a:grpSpLocks/>
              </p:cNvGrpSpPr>
              <p:nvPr/>
            </p:nvGrpSpPr>
            <p:grpSpPr bwMode="auto">
              <a:xfrm>
                <a:off x="1541" y="1354"/>
                <a:ext cx="193" cy="317"/>
                <a:chOff x="1541" y="1354"/>
                <a:chExt cx="193" cy="317"/>
              </a:xfrm>
            </p:grpSpPr>
            <p:sp>
              <p:nvSpPr>
                <p:cNvPr id="405669" name="Rectangle 165"/>
                <p:cNvSpPr>
                  <a:spLocks noChangeArrowheads="1"/>
                </p:cNvSpPr>
                <p:nvPr/>
              </p:nvSpPr>
              <p:spPr bwMode="auto">
                <a:xfrm>
                  <a:off x="1541"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70" name="Rectangle 166"/>
                <p:cNvSpPr>
                  <a:spLocks noChangeArrowheads="1"/>
                </p:cNvSpPr>
                <p:nvPr/>
              </p:nvSpPr>
              <p:spPr bwMode="auto">
                <a:xfrm>
                  <a:off x="1541"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71" name="Group 167"/>
              <p:cNvGrpSpPr>
                <a:grpSpLocks/>
              </p:cNvGrpSpPr>
              <p:nvPr/>
            </p:nvGrpSpPr>
            <p:grpSpPr bwMode="auto">
              <a:xfrm>
                <a:off x="1734" y="1354"/>
                <a:ext cx="193" cy="317"/>
                <a:chOff x="1734" y="1354"/>
                <a:chExt cx="193" cy="317"/>
              </a:xfrm>
            </p:grpSpPr>
            <p:sp>
              <p:nvSpPr>
                <p:cNvPr id="405672" name="Rectangle 168"/>
                <p:cNvSpPr>
                  <a:spLocks noChangeArrowheads="1"/>
                </p:cNvSpPr>
                <p:nvPr/>
              </p:nvSpPr>
              <p:spPr bwMode="auto">
                <a:xfrm>
                  <a:off x="1734"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73" name="Rectangle 169"/>
                <p:cNvSpPr>
                  <a:spLocks noChangeArrowheads="1"/>
                </p:cNvSpPr>
                <p:nvPr/>
              </p:nvSpPr>
              <p:spPr bwMode="auto">
                <a:xfrm>
                  <a:off x="1734"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74" name="Group 170"/>
              <p:cNvGrpSpPr>
                <a:grpSpLocks/>
              </p:cNvGrpSpPr>
              <p:nvPr/>
            </p:nvGrpSpPr>
            <p:grpSpPr bwMode="auto">
              <a:xfrm>
                <a:off x="1927" y="1354"/>
                <a:ext cx="192" cy="317"/>
                <a:chOff x="1927" y="1354"/>
                <a:chExt cx="192" cy="317"/>
              </a:xfrm>
            </p:grpSpPr>
            <p:sp>
              <p:nvSpPr>
                <p:cNvPr id="405675" name="Rectangle 171"/>
                <p:cNvSpPr>
                  <a:spLocks noChangeArrowheads="1"/>
                </p:cNvSpPr>
                <p:nvPr/>
              </p:nvSpPr>
              <p:spPr bwMode="auto">
                <a:xfrm>
                  <a:off x="1927" y="1354"/>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76" name="Rectangle 172"/>
                <p:cNvSpPr>
                  <a:spLocks noChangeArrowheads="1"/>
                </p:cNvSpPr>
                <p:nvPr/>
              </p:nvSpPr>
              <p:spPr bwMode="auto">
                <a:xfrm>
                  <a:off x="1927" y="1354"/>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77" name="Group 173"/>
              <p:cNvGrpSpPr>
                <a:grpSpLocks/>
              </p:cNvGrpSpPr>
              <p:nvPr/>
            </p:nvGrpSpPr>
            <p:grpSpPr bwMode="auto">
              <a:xfrm>
                <a:off x="2119" y="1354"/>
                <a:ext cx="193" cy="317"/>
                <a:chOff x="2119" y="1354"/>
                <a:chExt cx="193" cy="317"/>
              </a:xfrm>
            </p:grpSpPr>
            <p:sp>
              <p:nvSpPr>
                <p:cNvPr id="405678" name="Rectangle 174"/>
                <p:cNvSpPr>
                  <a:spLocks noChangeArrowheads="1"/>
                </p:cNvSpPr>
                <p:nvPr/>
              </p:nvSpPr>
              <p:spPr bwMode="auto">
                <a:xfrm>
                  <a:off x="2119"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79" name="Rectangle 175"/>
                <p:cNvSpPr>
                  <a:spLocks noChangeArrowheads="1"/>
                </p:cNvSpPr>
                <p:nvPr/>
              </p:nvSpPr>
              <p:spPr bwMode="auto">
                <a:xfrm>
                  <a:off x="2119"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80" name="Group 176"/>
              <p:cNvGrpSpPr>
                <a:grpSpLocks/>
              </p:cNvGrpSpPr>
              <p:nvPr/>
            </p:nvGrpSpPr>
            <p:grpSpPr bwMode="auto">
              <a:xfrm>
                <a:off x="2312" y="1354"/>
                <a:ext cx="193" cy="317"/>
                <a:chOff x="2312" y="1354"/>
                <a:chExt cx="193" cy="317"/>
              </a:xfrm>
            </p:grpSpPr>
            <p:sp>
              <p:nvSpPr>
                <p:cNvPr id="405681" name="Rectangle 177"/>
                <p:cNvSpPr>
                  <a:spLocks noChangeArrowheads="1"/>
                </p:cNvSpPr>
                <p:nvPr/>
              </p:nvSpPr>
              <p:spPr bwMode="auto">
                <a:xfrm>
                  <a:off x="2312"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82" name="Rectangle 178"/>
                <p:cNvSpPr>
                  <a:spLocks noChangeArrowheads="1"/>
                </p:cNvSpPr>
                <p:nvPr/>
              </p:nvSpPr>
              <p:spPr bwMode="auto">
                <a:xfrm>
                  <a:off x="2312"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83" name="Group 179"/>
              <p:cNvGrpSpPr>
                <a:grpSpLocks/>
              </p:cNvGrpSpPr>
              <p:nvPr/>
            </p:nvGrpSpPr>
            <p:grpSpPr bwMode="auto">
              <a:xfrm>
                <a:off x="2505" y="1354"/>
                <a:ext cx="193" cy="317"/>
                <a:chOff x="2505" y="1354"/>
                <a:chExt cx="193" cy="317"/>
              </a:xfrm>
            </p:grpSpPr>
            <p:sp>
              <p:nvSpPr>
                <p:cNvPr id="405684" name="Rectangle 180"/>
                <p:cNvSpPr>
                  <a:spLocks noChangeArrowheads="1"/>
                </p:cNvSpPr>
                <p:nvPr/>
              </p:nvSpPr>
              <p:spPr bwMode="auto">
                <a:xfrm>
                  <a:off x="2505" y="1354"/>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85" name="Rectangle 181"/>
                <p:cNvSpPr>
                  <a:spLocks noChangeArrowheads="1"/>
                </p:cNvSpPr>
                <p:nvPr/>
              </p:nvSpPr>
              <p:spPr bwMode="auto">
                <a:xfrm>
                  <a:off x="2505" y="1354"/>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86" name="Group 182"/>
              <p:cNvGrpSpPr>
                <a:grpSpLocks/>
              </p:cNvGrpSpPr>
              <p:nvPr/>
            </p:nvGrpSpPr>
            <p:grpSpPr bwMode="auto">
              <a:xfrm>
                <a:off x="0" y="1671"/>
                <a:ext cx="192" cy="317"/>
                <a:chOff x="0" y="1671"/>
                <a:chExt cx="192" cy="317"/>
              </a:xfrm>
            </p:grpSpPr>
            <p:sp>
              <p:nvSpPr>
                <p:cNvPr id="405687" name="Rectangle 183"/>
                <p:cNvSpPr>
                  <a:spLocks noChangeArrowheads="1"/>
                </p:cNvSpPr>
                <p:nvPr/>
              </p:nvSpPr>
              <p:spPr bwMode="auto">
                <a:xfrm>
                  <a:off x="0" y="1671"/>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688" name="Rectangle 184"/>
                <p:cNvSpPr>
                  <a:spLocks noChangeArrowheads="1"/>
                </p:cNvSpPr>
                <p:nvPr/>
              </p:nvSpPr>
              <p:spPr bwMode="auto">
                <a:xfrm>
                  <a:off x="0" y="1671"/>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89" name="Group 185"/>
              <p:cNvGrpSpPr>
                <a:grpSpLocks/>
              </p:cNvGrpSpPr>
              <p:nvPr/>
            </p:nvGrpSpPr>
            <p:grpSpPr bwMode="auto">
              <a:xfrm>
                <a:off x="192" y="1671"/>
                <a:ext cx="193" cy="317"/>
                <a:chOff x="192" y="1671"/>
                <a:chExt cx="193" cy="317"/>
              </a:xfrm>
            </p:grpSpPr>
            <p:sp>
              <p:nvSpPr>
                <p:cNvPr id="405690" name="Rectangle 186"/>
                <p:cNvSpPr>
                  <a:spLocks noChangeArrowheads="1"/>
                </p:cNvSpPr>
                <p:nvPr/>
              </p:nvSpPr>
              <p:spPr bwMode="auto">
                <a:xfrm>
                  <a:off x="192"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91" name="Rectangle 187"/>
                <p:cNvSpPr>
                  <a:spLocks noChangeArrowheads="1"/>
                </p:cNvSpPr>
                <p:nvPr/>
              </p:nvSpPr>
              <p:spPr bwMode="auto">
                <a:xfrm>
                  <a:off x="192"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92" name="Group 188"/>
              <p:cNvGrpSpPr>
                <a:grpSpLocks/>
              </p:cNvGrpSpPr>
              <p:nvPr/>
            </p:nvGrpSpPr>
            <p:grpSpPr bwMode="auto">
              <a:xfrm>
                <a:off x="385" y="1671"/>
                <a:ext cx="193" cy="317"/>
                <a:chOff x="385" y="1671"/>
                <a:chExt cx="193" cy="317"/>
              </a:xfrm>
            </p:grpSpPr>
            <p:sp>
              <p:nvSpPr>
                <p:cNvPr id="405693" name="Rectangle 189"/>
                <p:cNvSpPr>
                  <a:spLocks noChangeArrowheads="1"/>
                </p:cNvSpPr>
                <p:nvPr/>
              </p:nvSpPr>
              <p:spPr bwMode="auto">
                <a:xfrm>
                  <a:off x="385"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694" name="Rectangle 190"/>
                <p:cNvSpPr>
                  <a:spLocks noChangeArrowheads="1"/>
                </p:cNvSpPr>
                <p:nvPr/>
              </p:nvSpPr>
              <p:spPr bwMode="auto">
                <a:xfrm>
                  <a:off x="385"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95" name="Group 191"/>
              <p:cNvGrpSpPr>
                <a:grpSpLocks/>
              </p:cNvGrpSpPr>
              <p:nvPr/>
            </p:nvGrpSpPr>
            <p:grpSpPr bwMode="auto">
              <a:xfrm>
                <a:off x="578" y="1671"/>
                <a:ext cx="192" cy="317"/>
                <a:chOff x="578" y="1671"/>
                <a:chExt cx="192" cy="317"/>
              </a:xfrm>
            </p:grpSpPr>
            <p:sp>
              <p:nvSpPr>
                <p:cNvPr id="405696" name="Rectangle 192"/>
                <p:cNvSpPr>
                  <a:spLocks noChangeArrowheads="1"/>
                </p:cNvSpPr>
                <p:nvPr/>
              </p:nvSpPr>
              <p:spPr bwMode="auto">
                <a:xfrm>
                  <a:off x="578" y="1671"/>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697" name="Rectangle 193"/>
                <p:cNvSpPr>
                  <a:spLocks noChangeArrowheads="1"/>
                </p:cNvSpPr>
                <p:nvPr/>
              </p:nvSpPr>
              <p:spPr bwMode="auto">
                <a:xfrm>
                  <a:off x="578" y="1671"/>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698" name="Group 194"/>
              <p:cNvGrpSpPr>
                <a:grpSpLocks/>
              </p:cNvGrpSpPr>
              <p:nvPr/>
            </p:nvGrpSpPr>
            <p:grpSpPr bwMode="auto">
              <a:xfrm>
                <a:off x="770" y="1671"/>
                <a:ext cx="193" cy="317"/>
                <a:chOff x="770" y="1671"/>
                <a:chExt cx="193" cy="317"/>
              </a:xfrm>
            </p:grpSpPr>
            <p:sp>
              <p:nvSpPr>
                <p:cNvPr id="405699" name="Rectangle 195"/>
                <p:cNvSpPr>
                  <a:spLocks noChangeArrowheads="1"/>
                </p:cNvSpPr>
                <p:nvPr/>
              </p:nvSpPr>
              <p:spPr bwMode="auto">
                <a:xfrm>
                  <a:off x="770"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00" name="Rectangle 196"/>
                <p:cNvSpPr>
                  <a:spLocks noChangeArrowheads="1"/>
                </p:cNvSpPr>
                <p:nvPr/>
              </p:nvSpPr>
              <p:spPr bwMode="auto">
                <a:xfrm>
                  <a:off x="770"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01" name="Group 197"/>
              <p:cNvGrpSpPr>
                <a:grpSpLocks/>
              </p:cNvGrpSpPr>
              <p:nvPr/>
            </p:nvGrpSpPr>
            <p:grpSpPr bwMode="auto">
              <a:xfrm>
                <a:off x="963" y="1671"/>
                <a:ext cx="193" cy="317"/>
                <a:chOff x="963" y="1671"/>
                <a:chExt cx="193" cy="317"/>
              </a:xfrm>
            </p:grpSpPr>
            <p:sp>
              <p:nvSpPr>
                <p:cNvPr id="405702" name="Rectangle 198"/>
                <p:cNvSpPr>
                  <a:spLocks noChangeArrowheads="1"/>
                </p:cNvSpPr>
                <p:nvPr/>
              </p:nvSpPr>
              <p:spPr bwMode="auto">
                <a:xfrm>
                  <a:off x="963"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03" name="Rectangle 199"/>
                <p:cNvSpPr>
                  <a:spLocks noChangeArrowheads="1"/>
                </p:cNvSpPr>
                <p:nvPr/>
              </p:nvSpPr>
              <p:spPr bwMode="auto">
                <a:xfrm>
                  <a:off x="963"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04" name="Group 200"/>
              <p:cNvGrpSpPr>
                <a:grpSpLocks/>
              </p:cNvGrpSpPr>
              <p:nvPr/>
            </p:nvGrpSpPr>
            <p:grpSpPr bwMode="auto">
              <a:xfrm>
                <a:off x="1156" y="1671"/>
                <a:ext cx="193" cy="317"/>
                <a:chOff x="1156" y="1671"/>
                <a:chExt cx="193" cy="317"/>
              </a:xfrm>
            </p:grpSpPr>
            <p:sp>
              <p:nvSpPr>
                <p:cNvPr id="405705" name="Rectangle 201"/>
                <p:cNvSpPr>
                  <a:spLocks noChangeArrowheads="1"/>
                </p:cNvSpPr>
                <p:nvPr/>
              </p:nvSpPr>
              <p:spPr bwMode="auto">
                <a:xfrm>
                  <a:off x="1156"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06" name="Rectangle 202"/>
                <p:cNvSpPr>
                  <a:spLocks noChangeArrowheads="1"/>
                </p:cNvSpPr>
                <p:nvPr/>
              </p:nvSpPr>
              <p:spPr bwMode="auto">
                <a:xfrm>
                  <a:off x="1156"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07" name="Group 203"/>
              <p:cNvGrpSpPr>
                <a:grpSpLocks/>
              </p:cNvGrpSpPr>
              <p:nvPr/>
            </p:nvGrpSpPr>
            <p:grpSpPr bwMode="auto">
              <a:xfrm>
                <a:off x="1349" y="1671"/>
                <a:ext cx="192" cy="317"/>
                <a:chOff x="1349" y="1671"/>
                <a:chExt cx="192" cy="317"/>
              </a:xfrm>
            </p:grpSpPr>
            <p:sp>
              <p:nvSpPr>
                <p:cNvPr id="405708" name="Rectangle 204"/>
                <p:cNvSpPr>
                  <a:spLocks noChangeArrowheads="1"/>
                </p:cNvSpPr>
                <p:nvPr/>
              </p:nvSpPr>
              <p:spPr bwMode="auto">
                <a:xfrm>
                  <a:off x="1349" y="1671"/>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09" name="Rectangle 205"/>
                <p:cNvSpPr>
                  <a:spLocks noChangeArrowheads="1"/>
                </p:cNvSpPr>
                <p:nvPr/>
              </p:nvSpPr>
              <p:spPr bwMode="auto">
                <a:xfrm>
                  <a:off x="1349" y="1671"/>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10" name="Group 206"/>
              <p:cNvGrpSpPr>
                <a:grpSpLocks/>
              </p:cNvGrpSpPr>
              <p:nvPr/>
            </p:nvGrpSpPr>
            <p:grpSpPr bwMode="auto">
              <a:xfrm>
                <a:off x="1541" y="1671"/>
                <a:ext cx="193" cy="317"/>
                <a:chOff x="1541" y="1671"/>
                <a:chExt cx="193" cy="317"/>
              </a:xfrm>
            </p:grpSpPr>
            <p:sp>
              <p:nvSpPr>
                <p:cNvPr id="405711" name="Rectangle 207"/>
                <p:cNvSpPr>
                  <a:spLocks noChangeArrowheads="1"/>
                </p:cNvSpPr>
                <p:nvPr/>
              </p:nvSpPr>
              <p:spPr bwMode="auto">
                <a:xfrm>
                  <a:off x="1541" y="1671"/>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712" name="Rectangle 208"/>
                <p:cNvSpPr>
                  <a:spLocks noChangeArrowheads="1"/>
                </p:cNvSpPr>
                <p:nvPr/>
              </p:nvSpPr>
              <p:spPr bwMode="auto">
                <a:xfrm>
                  <a:off x="1541"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13" name="Group 209"/>
              <p:cNvGrpSpPr>
                <a:grpSpLocks/>
              </p:cNvGrpSpPr>
              <p:nvPr/>
            </p:nvGrpSpPr>
            <p:grpSpPr bwMode="auto">
              <a:xfrm>
                <a:off x="1734" y="1671"/>
                <a:ext cx="193" cy="317"/>
                <a:chOff x="1734" y="1671"/>
                <a:chExt cx="193" cy="317"/>
              </a:xfrm>
            </p:grpSpPr>
            <p:sp>
              <p:nvSpPr>
                <p:cNvPr id="405714" name="Rectangle 210"/>
                <p:cNvSpPr>
                  <a:spLocks noChangeArrowheads="1"/>
                </p:cNvSpPr>
                <p:nvPr/>
              </p:nvSpPr>
              <p:spPr bwMode="auto">
                <a:xfrm>
                  <a:off x="1734"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15" name="Rectangle 211"/>
                <p:cNvSpPr>
                  <a:spLocks noChangeArrowheads="1"/>
                </p:cNvSpPr>
                <p:nvPr/>
              </p:nvSpPr>
              <p:spPr bwMode="auto">
                <a:xfrm>
                  <a:off x="1734"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16" name="Group 212"/>
              <p:cNvGrpSpPr>
                <a:grpSpLocks/>
              </p:cNvGrpSpPr>
              <p:nvPr/>
            </p:nvGrpSpPr>
            <p:grpSpPr bwMode="auto">
              <a:xfrm>
                <a:off x="1927" y="1671"/>
                <a:ext cx="192" cy="317"/>
                <a:chOff x="1927" y="1671"/>
                <a:chExt cx="192" cy="317"/>
              </a:xfrm>
            </p:grpSpPr>
            <p:sp>
              <p:nvSpPr>
                <p:cNvPr id="405717" name="Rectangle 213"/>
                <p:cNvSpPr>
                  <a:spLocks noChangeArrowheads="1"/>
                </p:cNvSpPr>
                <p:nvPr/>
              </p:nvSpPr>
              <p:spPr bwMode="auto">
                <a:xfrm>
                  <a:off x="1927" y="1671"/>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18" name="Rectangle 214"/>
                <p:cNvSpPr>
                  <a:spLocks noChangeArrowheads="1"/>
                </p:cNvSpPr>
                <p:nvPr/>
              </p:nvSpPr>
              <p:spPr bwMode="auto">
                <a:xfrm>
                  <a:off x="1927" y="1671"/>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19" name="Group 215"/>
              <p:cNvGrpSpPr>
                <a:grpSpLocks/>
              </p:cNvGrpSpPr>
              <p:nvPr/>
            </p:nvGrpSpPr>
            <p:grpSpPr bwMode="auto">
              <a:xfrm>
                <a:off x="2119" y="1671"/>
                <a:ext cx="193" cy="317"/>
                <a:chOff x="2119" y="1671"/>
                <a:chExt cx="193" cy="317"/>
              </a:xfrm>
            </p:grpSpPr>
            <p:sp>
              <p:nvSpPr>
                <p:cNvPr id="405720" name="Rectangle 216"/>
                <p:cNvSpPr>
                  <a:spLocks noChangeArrowheads="1"/>
                </p:cNvSpPr>
                <p:nvPr/>
              </p:nvSpPr>
              <p:spPr bwMode="auto">
                <a:xfrm>
                  <a:off x="2119"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21" name="Rectangle 217"/>
                <p:cNvSpPr>
                  <a:spLocks noChangeArrowheads="1"/>
                </p:cNvSpPr>
                <p:nvPr/>
              </p:nvSpPr>
              <p:spPr bwMode="auto">
                <a:xfrm>
                  <a:off x="2119"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22" name="Group 218"/>
              <p:cNvGrpSpPr>
                <a:grpSpLocks/>
              </p:cNvGrpSpPr>
              <p:nvPr/>
            </p:nvGrpSpPr>
            <p:grpSpPr bwMode="auto">
              <a:xfrm>
                <a:off x="2312" y="1671"/>
                <a:ext cx="193" cy="317"/>
                <a:chOff x="2312" y="1671"/>
                <a:chExt cx="193" cy="317"/>
              </a:xfrm>
            </p:grpSpPr>
            <p:sp>
              <p:nvSpPr>
                <p:cNvPr id="405723" name="Rectangle 219"/>
                <p:cNvSpPr>
                  <a:spLocks noChangeArrowheads="1"/>
                </p:cNvSpPr>
                <p:nvPr/>
              </p:nvSpPr>
              <p:spPr bwMode="auto">
                <a:xfrm>
                  <a:off x="2312"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24" name="Rectangle 220"/>
                <p:cNvSpPr>
                  <a:spLocks noChangeArrowheads="1"/>
                </p:cNvSpPr>
                <p:nvPr/>
              </p:nvSpPr>
              <p:spPr bwMode="auto">
                <a:xfrm>
                  <a:off x="2312"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25" name="Group 221"/>
              <p:cNvGrpSpPr>
                <a:grpSpLocks/>
              </p:cNvGrpSpPr>
              <p:nvPr/>
            </p:nvGrpSpPr>
            <p:grpSpPr bwMode="auto">
              <a:xfrm>
                <a:off x="2505" y="1671"/>
                <a:ext cx="193" cy="317"/>
                <a:chOff x="2505" y="1671"/>
                <a:chExt cx="193" cy="317"/>
              </a:xfrm>
            </p:grpSpPr>
            <p:sp>
              <p:nvSpPr>
                <p:cNvPr id="405726" name="Rectangle 222"/>
                <p:cNvSpPr>
                  <a:spLocks noChangeArrowheads="1"/>
                </p:cNvSpPr>
                <p:nvPr/>
              </p:nvSpPr>
              <p:spPr bwMode="auto">
                <a:xfrm>
                  <a:off x="2505" y="1671"/>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27" name="Rectangle 223"/>
                <p:cNvSpPr>
                  <a:spLocks noChangeArrowheads="1"/>
                </p:cNvSpPr>
                <p:nvPr/>
              </p:nvSpPr>
              <p:spPr bwMode="auto">
                <a:xfrm>
                  <a:off x="2505" y="1671"/>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28" name="Group 224"/>
              <p:cNvGrpSpPr>
                <a:grpSpLocks/>
              </p:cNvGrpSpPr>
              <p:nvPr/>
            </p:nvGrpSpPr>
            <p:grpSpPr bwMode="auto">
              <a:xfrm>
                <a:off x="0" y="1988"/>
                <a:ext cx="192" cy="317"/>
                <a:chOff x="0" y="1988"/>
                <a:chExt cx="192" cy="317"/>
              </a:xfrm>
            </p:grpSpPr>
            <p:sp>
              <p:nvSpPr>
                <p:cNvPr id="405729" name="Rectangle 225"/>
                <p:cNvSpPr>
                  <a:spLocks noChangeArrowheads="1"/>
                </p:cNvSpPr>
                <p:nvPr/>
              </p:nvSpPr>
              <p:spPr bwMode="auto">
                <a:xfrm>
                  <a:off x="0" y="1988"/>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30" name="Rectangle 226"/>
                <p:cNvSpPr>
                  <a:spLocks noChangeArrowheads="1"/>
                </p:cNvSpPr>
                <p:nvPr/>
              </p:nvSpPr>
              <p:spPr bwMode="auto">
                <a:xfrm>
                  <a:off x="0" y="1988"/>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31" name="Group 227"/>
              <p:cNvGrpSpPr>
                <a:grpSpLocks/>
              </p:cNvGrpSpPr>
              <p:nvPr/>
            </p:nvGrpSpPr>
            <p:grpSpPr bwMode="auto">
              <a:xfrm>
                <a:off x="192" y="1988"/>
                <a:ext cx="193" cy="317"/>
                <a:chOff x="192" y="1988"/>
                <a:chExt cx="193" cy="317"/>
              </a:xfrm>
            </p:grpSpPr>
            <p:sp>
              <p:nvSpPr>
                <p:cNvPr id="405732" name="Rectangle 228"/>
                <p:cNvSpPr>
                  <a:spLocks noChangeArrowheads="1"/>
                </p:cNvSpPr>
                <p:nvPr/>
              </p:nvSpPr>
              <p:spPr bwMode="auto">
                <a:xfrm>
                  <a:off x="192"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33" name="Rectangle 229"/>
                <p:cNvSpPr>
                  <a:spLocks noChangeArrowheads="1"/>
                </p:cNvSpPr>
                <p:nvPr/>
              </p:nvSpPr>
              <p:spPr bwMode="auto">
                <a:xfrm>
                  <a:off x="192"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34" name="Group 230"/>
              <p:cNvGrpSpPr>
                <a:grpSpLocks/>
              </p:cNvGrpSpPr>
              <p:nvPr/>
            </p:nvGrpSpPr>
            <p:grpSpPr bwMode="auto">
              <a:xfrm>
                <a:off x="385" y="1988"/>
                <a:ext cx="193" cy="317"/>
                <a:chOff x="385" y="1988"/>
                <a:chExt cx="193" cy="317"/>
              </a:xfrm>
            </p:grpSpPr>
            <p:sp>
              <p:nvSpPr>
                <p:cNvPr id="405735" name="Rectangle 231"/>
                <p:cNvSpPr>
                  <a:spLocks noChangeArrowheads="1"/>
                </p:cNvSpPr>
                <p:nvPr/>
              </p:nvSpPr>
              <p:spPr bwMode="auto">
                <a:xfrm>
                  <a:off x="385"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736" name="Rectangle 232"/>
                <p:cNvSpPr>
                  <a:spLocks noChangeArrowheads="1"/>
                </p:cNvSpPr>
                <p:nvPr/>
              </p:nvSpPr>
              <p:spPr bwMode="auto">
                <a:xfrm>
                  <a:off x="385"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37" name="Group 233"/>
              <p:cNvGrpSpPr>
                <a:grpSpLocks/>
              </p:cNvGrpSpPr>
              <p:nvPr/>
            </p:nvGrpSpPr>
            <p:grpSpPr bwMode="auto">
              <a:xfrm>
                <a:off x="578" y="1988"/>
                <a:ext cx="192" cy="317"/>
                <a:chOff x="578" y="1988"/>
                <a:chExt cx="192" cy="317"/>
              </a:xfrm>
            </p:grpSpPr>
            <p:sp>
              <p:nvSpPr>
                <p:cNvPr id="405738" name="Rectangle 234"/>
                <p:cNvSpPr>
                  <a:spLocks noChangeArrowheads="1"/>
                </p:cNvSpPr>
                <p:nvPr/>
              </p:nvSpPr>
              <p:spPr bwMode="auto">
                <a:xfrm>
                  <a:off x="578" y="1988"/>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39" name="Rectangle 235"/>
                <p:cNvSpPr>
                  <a:spLocks noChangeArrowheads="1"/>
                </p:cNvSpPr>
                <p:nvPr/>
              </p:nvSpPr>
              <p:spPr bwMode="auto">
                <a:xfrm>
                  <a:off x="578" y="1988"/>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40" name="Group 236"/>
              <p:cNvGrpSpPr>
                <a:grpSpLocks/>
              </p:cNvGrpSpPr>
              <p:nvPr/>
            </p:nvGrpSpPr>
            <p:grpSpPr bwMode="auto">
              <a:xfrm>
                <a:off x="770" y="1988"/>
                <a:ext cx="193" cy="317"/>
                <a:chOff x="770" y="1988"/>
                <a:chExt cx="193" cy="317"/>
              </a:xfrm>
            </p:grpSpPr>
            <p:sp>
              <p:nvSpPr>
                <p:cNvPr id="405741" name="Rectangle 237"/>
                <p:cNvSpPr>
                  <a:spLocks noChangeArrowheads="1"/>
                </p:cNvSpPr>
                <p:nvPr/>
              </p:nvSpPr>
              <p:spPr bwMode="auto">
                <a:xfrm>
                  <a:off x="770"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42" name="Rectangle 238"/>
                <p:cNvSpPr>
                  <a:spLocks noChangeArrowheads="1"/>
                </p:cNvSpPr>
                <p:nvPr/>
              </p:nvSpPr>
              <p:spPr bwMode="auto">
                <a:xfrm>
                  <a:off x="770"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43" name="Group 239"/>
              <p:cNvGrpSpPr>
                <a:grpSpLocks/>
              </p:cNvGrpSpPr>
              <p:nvPr/>
            </p:nvGrpSpPr>
            <p:grpSpPr bwMode="auto">
              <a:xfrm>
                <a:off x="963" y="1988"/>
                <a:ext cx="193" cy="317"/>
                <a:chOff x="963" y="1988"/>
                <a:chExt cx="193" cy="317"/>
              </a:xfrm>
            </p:grpSpPr>
            <p:sp>
              <p:nvSpPr>
                <p:cNvPr id="405744" name="Rectangle 240"/>
                <p:cNvSpPr>
                  <a:spLocks noChangeArrowheads="1"/>
                </p:cNvSpPr>
                <p:nvPr/>
              </p:nvSpPr>
              <p:spPr bwMode="auto">
                <a:xfrm>
                  <a:off x="963"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45" name="Rectangle 241"/>
                <p:cNvSpPr>
                  <a:spLocks noChangeArrowheads="1"/>
                </p:cNvSpPr>
                <p:nvPr/>
              </p:nvSpPr>
              <p:spPr bwMode="auto">
                <a:xfrm>
                  <a:off x="963"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46" name="Group 242"/>
              <p:cNvGrpSpPr>
                <a:grpSpLocks/>
              </p:cNvGrpSpPr>
              <p:nvPr/>
            </p:nvGrpSpPr>
            <p:grpSpPr bwMode="auto">
              <a:xfrm>
                <a:off x="1156" y="1988"/>
                <a:ext cx="193" cy="317"/>
                <a:chOff x="1156" y="1988"/>
                <a:chExt cx="193" cy="317"/>
              </a:xfrm>
            </p:grpSpPr>
            <p:sp>
              <p:nvSpPr>
                <p:cNvPr id="405747" name="Rectangle 243"/>
                <p:cNvSpPr>
                  <a:spLocks noChangeArrowheads="1"/>
                </p:cNvSpPr>
                <p:nvPr/>
              </p:nvSpPr>
              <p:spPr bwMode="auto">
                <a:xfrm>
                  <a:off x="1156"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48" name="Rectangle 244"/>
                <p:cNvSpPr>
                  <a:spLocks noChangeArrowheads="1"/>
                </p:cNvSpPr>
                <p:nvPr/>
              </p:nvSpPr>
              <p:spPr bwMode="auto">
                <a:xfrm>
                  <a:off x="1156"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49" name="Group 245"/>
              <p:cNvGrpSpPr>
                <a:grpSpLocks/>
              </p:cNvGrpSpPr>
              <p:nvPr/>
            </p:nvGrpSpPr>
            <p:grpSpPr bwMode="auto">
              <a:xfrm>
                <a:off x="1349" y="1988"/>
                <a:ext cx="192" cy="317"/>
                <a:chOff x="1349" y="1988"/>
                <a:chExt cx="192" cy="317"/>
              </a:xfrm>
            </p:grpSpPr>
            <p:sp>
              <p:nvSpPr>
                <p:cNvPr id="405750" name="Rectangle 246"/>
                <p:cNvSpPr>
                  <a:spLocks noChangeArrowheads="1"/>
                </p:cNvSpPr>
                <p:nvPr/>
              </p:nvSpPr>
              <p:spPr bwMode="auto">
                <a:xfrm>
                  <a:off x="1349" y="1988"/>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51" name="Rectangle 247"/>
                <p:cNvSpPr>
                  <a:spLocks noChangeArrowheads="1"/>
                </p:cNvSpPr>
                <p:nvPr/>
              </p:nvSpPr>
              <p:spPr bwMode="auto">
                <a:xfrm>
                  <a:off x="1349" y="1988"/>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52" name="Group 248"/>
              <p:cNvGrpSpPr>
                <a:grpSpLocks/>
              </p:cNvGrpSpPr>
              <p:nvPr/>
            </p:nvGrpSpPr>
            <p:grpSpPr bwMode="auto">
              <a:xfrm>
                <a:off x="1541" y="1988"/>
                <a:ext cx="193" cy="317"/>
                <a:chOff x="1541" y="1988"/>
                <a:chExt cx="193" cy="317"/>
              </a:xfrm>
            </p:grpSpPr>
            <p:sp>
              <p:nvSpPr>
                <p:cNvPr id="405753" name="Rectangle 249"/>
                <p:cNvSpPr>
                  <a:spLocks noChangeArrowheads="1"/>
                </p:cNvSpPr>
                <p:nvPr/>
              </p:nvSpPr>
              <p:spPr bwMode="auto">
                <a:xfrm>
                  <a:off x="1541"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54" name="Rectangle 250"/>
                <p:cNvSpPr>
                  <a:spLocks noChangeArrowheads="1"/>
                </p:cNvSpPr>
                <p:nvPr/>
              </p:nvSpPr>
              <p:spPr bwMode="auto">
                <a:xfrm>
                  <a:off x="1541"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55" name="Group 251"/>
              <p:cNvGrpSpPr>
                <a:grpSpLocks/>
              </p:cNvGrpSpPr>
              <p:nvPr/>
            </p:nvGrpSpPr>
            <p:grpSpPr bwMode="auto">
              <a:xfrm>
                <a:off x="1734" y="1988"/>
                <a:ext cx="193" cy="317"/>
                <a:chOff x="1734" y="1988"/>
                <a:chExt cx="193" cy="317"/>
              </a:xfrm>
            </p:grpSpPr>
            <p:sp>
              <p:nvSpPr>
                <p:cNvPr id="405756" name="Rectangle 252"/>
                <p:cNvSpPr>
                  <a:spLocks noChangeArrowheads="1"/>
                </p:cNvSpPr>
                <p:nvPr/>
              </p:nvSpPr>
              <p:spPr bwMode="auto">
                <a:xfrm>
                  <a:off x="1734" y="1988"/>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757" name="Rectangle 253"/>
                <p:cNvSpPr>
                  <a:spLocks noChangeArrowheads="1"/>
                </p:cNvSpPr>
                <p:nvPr/>
              </p:nvSpPr>
              <p:spPr bwMode="auto">
                <a:xfrm>
                  <a:off x="1734"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58" name="Group 254"/>
              <p:cNvGrpSpPr>
                <a:grpSpLocks/>
              </p:cNvGrpSpPr>
              <p:nvPr/>
            </p:nvGrpSpPr>
            <p:grpSpPr bwMode="auto">
              <a:xfrm>
                <a:off x="1927" y="1988"/>
                <a:ext cx="192" cy="317"/>
                <a:chOff x="1927" y="1988"/>
                <a:chExt cx="192" cy="317"/>
              </a:xfrm>
            </p:grpSpPr>
            <p:sp>
              <p:nvSpPr>
                <p:cNvPr id="405759" name="Rectangle 255"/>
                <p:cNvSpPr>
                  <a:spLocks noChangeArrowheads="1"/>
                </p:cNvSpPr>
                <p:nvPr/>
              </p:nvSpPr>
              <p:spPr bwMode="auto">
                <a:xfrm>
                  <a:off x="1927" y="1988"/>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60" name="Rectangle 256"/>
                <p:cNvSpPr>
                  <a:spLocks noChangeArrowheads="1"/>
                </p:cNvSpPr>
                <p:nvPr/>
              </p:nvSpPr>
              <p:spPr bwMode="auto">
                <a:xfrm>
                  <a:off x="1927" y="1988"/>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61" name="Group 257"/>
              <p:cNvGrpSpPr>
                <a:grpSpLocks/>
              </p:cNvGrpSpPr>
              <p:nvPr/>
            </p:nvGrpSpPr>
            <p:grpSpPr bwMode="auto">
              <a:xfrm>
                <a:off x="2119" y="1988"/>
                <a:ext cx="193" cy="317"/>
                <a:chOff x="2119" y="1988"/>
                <a:chExt cx="193" cy="317"/>
              </a:xfrm>
            </p:grpSpPr>
            <p:sp>
              <p:nvSpPr>
                <p:cNvPr id="405762" name="Rectangle 258"/>
                <p:cNvSpPr>
                  <a:spLocks noChangeArrowheads="1"/>
                </p:cNvSpPr>
                <p:nvPr/>
              </p:nvSpPr>
              <p:spPr bwMode="auto">
                <a:xfrm>
                  <a:off x="2119"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63" name="Rectangle 259"/>
                <p:cNvSpPr>
                  <a:spLocks noChangeArrowheads="1"/>
                </p:cNvSpPr>
                <p:nvPr/>
              </p:nvSpPr>
              <p:spPr bwMode="auto">
                <a:xfrm>
                  <a:off x="2119"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64" name="Group 260"/>
              <p:cNvGrpSpPr>
                <a:grpSpLocks/>
              </p:cNvGrpSpPr>
              <p:nvPr/>
            </p:nvGrpSpPr>
            <p:grpSpPr bwMode="auto">
              <a:xfrm>
                <a:off x="2312" y="1988"/>
                <a:ext cx="193" cy="317"/>
                <a:chOff x="2312" y="1988"/>
                <a:chExt cx="193" cy="317"/>
              </a:xfrm>
            </p:grpSpPr>
            <p:sp>
              <p:nvSpPr>
                <p:cNvPr id="405765" name="Rectangle 261"/>
                <p:cNvSpPr>
                  <a:spLocks noChangeArrowheads="1"/>
                </p:cNvSpPr>
                <p:nvPr/>
              </p:nvSpPr>
              <p:spPr bwMode="auto">
                <a:xfrm>
                  <a:off x="2312"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66" name="Rectangle 262"/>
                <p:cNvSpPr>
                  <a:spLocks noChangeArrowheads="1"/>
                </p:cNvSpPr>
                <p:nvPr/>
              </p:nvSpPr>
              <p:spPr bwMode="auto">
                <a:xfrm>
                  <a:off x="2312"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67" name="Group 263"/>
              <p:cNvGrpSpPr>
                <a:grpSpLocks/>
              </p:cNvGrpSpPr>
              <p:nvPr/>
            </p:nvGrpSpPr>
            <p:grpSpPr bwMode="auto">
              <a:xfrm>
                <a:off x="2505" y="1988"/>
                <a:ext cx="193" cy="317"/>
                <a:chOff x="2505" y="1988"/>
                <a:chExt cx="193" cy="317"/>
              </a:xfrm>
            </p:grpSpPr>
            <p:sp>
              <p:nvSpPr>
                <p:cNvPr id="405768" name="Rectangle 264"/>
                <p:cNvSpPr>
                  <a:spLocks noChangeArrowheads="1"/>
                </p:cNvSpPr>
                <p:nvPr/>
              </p:nvSpPr>
              <p:spPr bwMode="auto">
                <a:xfrm>
                  <a:off x="2505" y="1988"/>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69" name="Rectangle 265"/>
                <p:cNvSpPr>
                  <a:spLocks noChangeArrowheads="1"/>
                </p:cNvSpPr>
                <p:nvPr/>
              </p:nvSpPr>
              <p:spPr bwMode="auto">
                <a:xfrm>
                  <a:off x="2505" y="1988"/>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70" name="Group 266"/>
              <p:cNvGrpSpPr>
                <a:grpSpLocks/>
              </p:cNvGrpSpPr>
              <p:nvPr/>
            </p:nvGrpSpPr>
            <p:grpSpPr bwMode="auto">
              <a:xfrm>
                <a:off x="0" y="2305"/>
                <a:ext cx="192" cy="317"/>
                <a:chOff x="0" y="2305"/>
                <a:chExt cx="192" cy="317"/>
              </a:xfrm>
            </p:grpSpPr>
            <p:sp>
              <p:nvSpPr>
                <p:cNvPr id="405771" name="Rectangle 267"/>
                <p:cNvSpPr>
                  <a:spLocks noChangeArrowheads="1"/>
                </p:cNvSpPr>
                <p:nvPr/>
              </p:nvSpPr>
              <p:spPr bwMode="auto">
                <a:xfrm>
                  <a:off x="0" y="2305"/>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72" name="Rectangle 268"/>
                <p:cNvSpPr>
                  <a:spLocks noChangeArrowheads="1"/>
                </p:cNvSpPr>
                <p:nvPr/>
              </p:nvSpPr>
              <p:spPr bwMode="auto">
                <a:xfrm>
                  <a:off x="0" y="2305"/>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73" name="Group 269"/>
              <p:cNvGrpSpPr>
                <a:grpSpLocks/>
              </p:cNvGrpSpPr>
              <p:nvPr/>
            </p:nvGrpSpPr>
            <p:grpSpPr bwMode="auto">
              <a:xfrm>
                <a:off x="192" y="2305"/>
                <a:ext cx="193" cy="317"/>
                <a:chOff x="192" y="2305"/>
                <a:chExt cx="193" cy="317"/>
              </a:xfrm>
            </p:grpSpPr>
            <p:sp>
              <p:nvSpPr>
                <p:cNvPr id="405774" name="Rectangle 270"/>
                <p:cNvSpPr>
                  <a:spLocks noChangeArrowheads="1"/>
                </p:cNvSpPr>
                <p:nvPr/>
              </p:nvSpPr>
              <p:spPr bwMode="auto">
                <a:xfrm>
                  <a:off x="192"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75" name="Rectangle 271"/>
                <p:cNvSpPr>
                  <a:spLocks noChangeArrowheads="1"/>
                </p:cNvSpPr>
                <p:nvPr/>
              </p:nvSpPr>
              <p:spPr bwMode="auto">
                <a:xfrm>
                  <a:off x="192"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76" name="Group 272"/>
              <p:cNvGrpSpPr>
                <a:grpSpLocks/>
              </p:cNvGrpSpPr>
              <p:nvPr/>
            </p:nvGrpSpPr>
            <p:grpSpPr bwMode="auto">
              <a:xfrm>
                <a:off x="385" y="2305"/>
                <a:ext cx="193" cy="317"/>
                <a:chOff x="385" y="2305"/>
                <a:chExt cx="193" cy="317"/>
              </a:xfrm>
            </p:grpSpPr>
            <p:sp>
              <p:nvSpPr>
                <p:cNvPr id="405777" name="Rectangle 273"/>
                <p:cNvSpPr>
                  <a:spLocks noChangeArrowheads="1"/>
                </p:cNvSpPr>
                <p:nvPr/>
              </p:nvSpPr>
              <p:spPr bwMode="auto">
                <a:xfrm>
                  <a:off x="385"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778" name="Rectangle 274"/>
                <p:cNvSpPr>
                  <a:spLocks noChangeArrowheads="1"/>
                </p:cNvSpPr>
                <p:nvPr/>
              </p:nvSpPr>
              <p:spPr bwMode="auto">
                <a:xfrm>
                  <a:off x="385"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79" name="Group 275"/>
              <p:cNvGrpSpPr>
                <a:grpSpLocks/>
              </p:cNvGrpSpPr>
              <p:nvPr/>
            </p:nvGrpSpPr>
            <p:grpSpPr bwMode="auto">
              <a:xfrm>
                <a:off x="578" y="2305"/>
                <a:ext cx="192" cy="317"/>
                <a:chOff x="578" y="2305"/>
                <a:chExt cx="192" cy="317"/>
              </a:xfrm>
            </p:grpSpPr>
            <p:sp>
              <p:nvSpPr>
                <p:cNvPr id="405780" name="Rectangle 276"/>
                <p:cNvSpPr>
                  <a:spLocks noChangeArrowheads="1"/>
                </p:cNvSpPr>
                <p:nvPr/>
              </p:nvSpPr>
              <p:spPr bwMode="auto">
                <a:xfrm>
                  <a:off x="578" y="2305"/>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81" name="Rectangle 277"/>
                <p:cNvSpPr>
                  <a:spLocks noChangeArrowheads="1"/>
                </p:cNvSpPr>
                <p:nvPr/>
              </p:nvSpPr>
              <p:spPr bwMode="auto">
                <a:xfrm>
                  <a:off x="578" y="2305"/>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82" name="Group 278"/>
              <p:cNvGrpSpPr>
                <a:grpSpLocks/>
              </p:cNvGrpSpPr>
              <p:nvPr/>
            </p:nvGrpSpPr>
            <p:grpSpPr bwMode="auto">
              <a:xfrm>
                <a:off x="770" y="2305"/>
                <a:ext cx="193" cy="317"/>
                <a:chOff x="770" y="2305"/>
                <a:chExt cx="193" cy="317"/>
              </a:xfrm>
            </p:grpSpPr>
            <p:sp>
              <p:nvSpPr>
                <p:cNvPr id="405783" name="Rectangle 279"/>
                <p:cNvSpPr>
                  <a:spLocks noChangeArrowheads="1"/>
                </p:cNvSpPr>
                <p:nvPr/>
              </p:nvSpPr>
              <p:spPr bwMode="auto">
                <a:xfrm>
                  <a:off x="770"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84" name="Rectangle 280"/>
                <p:cNvSpPr>
                  <a:spLocks noChangeArrowheads="1"/>
                </p:cNvSpPr>
                <p:nvPr/>
              </p:nvSpPr>
              <p:spPr bwMode="auto">
                <a:xfrm>
                  <a:off x="770"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85" name="Group 281"/>
              <p:cNvGrpSpPr>
                <a:grpSpLocks/>
              </p:cNvGrpSpPr>
              <p:nvPr/>
            </p:nvGrpSpPr>
            <p:grpSpPr bwMode="auto">
              <a:xfrm>
                <a:off x="963" y="2305"/>
                <a:ext cx="193" cy="317"/>
                <a:chOff x="963" y="2305"/>
                <a:chExt cx="193" cy="317"/>
              </a:xfrm>
            </p:grpSpPr>
            <p:sp>
              <p:nvSpPr>
                <p:cNvPr id="405786" name="Rectangle 282"/>
                <p:cNvSpPr>
                  <a:spLocks noChangeArrowheads="1"/>
                </p:cNvSpPr>
                <p:nvPr/>
              </p:nvSpPr>
              <p:spPr bwMode="auto">
                <a:xfrm>
                  <a:off x="963"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787" name="Rectangle 283"/>
                <p:cNvSpPr>
                  <a:spLocks noChangeArrowheads="1"/>
                </p:cNvSpPr>
                <p:nvPr/>
              </p:nvSpPr>
              <p:spPr bwMode="auto">
                <a:xfrm>
                  <a:off x="963"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88" name="Group 284"/>
              <p:cNvGrpSpPr>
                <a:grpSpLocks/>
              </p:cNvGrpSpPr>
              <p:nvPr/>
            </p:nvGrpSpPr>
            <p:grpSpPr bwMode="auto">
              <a:xfrm>
                <a:off x="1156" y="2305"/>
                <a:ext cx="193" cy="317"/>
                <a:chOff x="1156" y="2305"/>
                <a:chExt cx="193" cy="317"/>
              </a:xfrm>
            </p:grpSpPr>
            <p:sp>
              <p:nvSpPr>
                <p:cNvPr id="405789" name="Rectangle 285"/>
                <p:cNvSpPr>
                  <a:spLocks noChangeArrowheads="1"/>
                </p:cNvSpPr>
                <p:nvPr/>
              </p:nvSpPr>
              <p:spPr bwMode="auto">
                <a:xfrm>
                  <a:off x="1156"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90" name="Rectangle 286"/>
                <p:cNvSpPr>
                  <a:spLocks noChangeArrowheads="1"/>
                </p:cNvSpPr>
                <p:nvPr/>
              </p:nvSpPr>
              <p:spPr bwMode="auto">
                <a:xfrm>
                  <a:off x="1156"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91" name="Group 287"/>
              <p:cNvGrpSpPr>
                <a:grpSpLocks/>
              </p:cNvGrpSpPr>
              <p:nvPr/>
            </p:nvGrpSpPr>
            <p:grpSpPr bwMode="auto">
              <a:xfrm>
                <a:off x="1349" y="2305"/>
                <a:ext cx="192" cy="317"/>
                <a:chOff x="1349" y="2305"/>
                <a:chExt cx="192" cy="317"/>
              </a:xfrm>
            </p:grpSpPr>
            <p:sp>
              <p:nvSpPr>
                <p:cNvPr id="405792" name="Rectangle 288"/>
                <p:cNvSpPr>
                  <a:spLocks noChangeArrowheads="1"/>
                </p:cNvSpPr>
                <p:nvPr/>
              </p:nvSpPr>
              <p:spPr bwMode="auto">
                <a:xfrm>
                  <a:off x="1349" y="2305"/>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93" name="Rectangle 289"/>
                <p:cNvSpPr>
                  <a:spLocks noChangeArrowheads="1"/>
                </p:cNvSpPr>
                <p:nvPr/>
              </p:nvSpPr>
              <p:spPr bwMode="auto">
                <a:xfrm>
                  <a:off x="1349" y="2305"/>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94" name="Group 290"/>
              <p:cNvGrpSpPr>
                <a:grpSpLocks/>
              </p:cNvGrpSpPr>
              <p:nvPr/>
            </p:nvGrpSpPr>
            <p:grpSpPr bwMode="auto">
              <a:xfrm>
                <a:off x="1541" y="2305"/>
                <a:ext cx="193" cy="317"/>
                <a:chOff x="1541" y="2305"/>
                <a:chExt cx="193" cy="317"/>
              </a:xfrm>
            </p:grpSpPr>
            <p:sp>
              <p:nvSpPr>
                <p:cNvPr id="405795" name="Rectangle 291"/>
                <p:cNvSpPr>
                  <a:spLocks noChangeArrowheads="1"/>
                </p:cNvSpPr>
                <p:nvPr/>
              </p:nvSpPr>
              <p:spPr bwMode="auto">
                <a:xfrm>
                  <a:off x="1541"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96" name="Rectangle 292"/>
                <p:cNvSpPr>
                  <a:spLocks noChangeArrowheads="1"/>
                </p:cNvSpPr>
                <p:nvPr/>
              </p:nvSpPr>
              <p:spPr bwMode="auto">
                <a:xfrm>
                  <a:off x="1541"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797" name="Group 293"/>
              <p:cNvGrpSpPr>
                <a:grpSpLocks/>
              </p:cNvGrpSpPr>
              <p:nvPr/>
            </p:nvGrpSpPr>
            <p:grpSpPr bwMode="auto">
              <a:xfrm>
                <a:off x="1734" y="2305"/>
                <a:ext cx="193" cy="317"/>
                <a:chOff x="1734" y="2305"/>
                <a:chExt cx="193" cy="317"/>
              </a:xfrm>
            </p:grpSpPr>
            <p:sp>
              <p:nvSpPr>
                <p:cNvPr id="405798" name="Rectangle 294"/>
                <p:cNvSpPr>
                  <a:spLocks noChangeArrowheads="1"/>
                </p:cNvSpPr>
                <p:nvPr/>
              </p:nvSpPr>
              <p:spPr bwMode="auto">
                <a:xfrm>
                  <a:off x="1734"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799" name="Rectangle 295"/>
                <p:cNvSpPr>
                  <a:spLocks noChangeArrowheads="1"/>
                </p:cNvSpPr>
                <p:nvPr/>
              </p:nvSpPr>
              <p:spPr bwMode="auto">
                <a:xfrm>
                  <a:off x="1734"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00" name="Group 296"/>
              <p:cNvGrpSpPr>
                <a:grpSpLocks/>
              </p:cNvGrpSpPr>
              <p:nvPr/>
            </p:nvGrpSpPr>
            <p:grpSpPr bwMode="auto">
              <a:xfrm>
                <a:off x="1927" y="2305"/>
                <a:ext cx="192" cy="317"/>
                <a:chOff x="1927" y="2305"/>
                <a:chExt cx="192" cy="317"/>
              </a:xfrm>
            </p:grpSpPr>
            <p:sp>
              <p:nvSpPr>
                <p:cNvPr id="405801" name="Rectangle 297"/>
                <p:cNvSpPr>
                  <a:spLocks noChangeArrowheads="1"/>
                </p:cNvSpPr>
                <p:nvPr/>
              </p:nvSpPr>
              <p:spPr bwMode="auto">
                <a:xfrm>
                  <a:off x="1927" y="2305"/>
                  <a:ext cx="192"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802" name="Rectangle 298"/>
                <p:cNvSpPr>
                  <a:spLocks noChangeArrowheads="1"/>
                </p:cNvSpPr>
                <p:nvPr/>
              </p:nvSpPr>
              <p:spPr bwMode="auto">
                <a:xfrm>
                  <a:off x="1927" y="2305"/>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03" name="Group 299"/>
              <p:cNvGrpSpPr>
                <a:grpSpLocks/>
              </p:cNvGrpSpPr>
              <p:nvPr/>
            </p:nvGrpSpPr>
            <p:grpSpPr bwMode="auto">
              <a:xfrm>
                <a:off x="2119" y="2305"/>
                <a:ext cx="193" cy="317"/>
                <a:chOff x="2119" y="2305"/>
                <a:chExt cx="193" cy="317"/>
              </a:xfrm>
            </p:grpSpPr>
            <p:sp>
              <p:nvSpPr>
                <p:cNvPr id="405804" name="Rectangle 300"/>
                <p:cNvSpPr>
                  <a:spLocks noChangeArrowheads="1"/>
                </p:cNvSpPr>
                <p:nvPr/>
              </p:nvSpPr>
              <p:spPr bwMode="auto">
                <a:xfrm>
                  <a:off x="2119"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05" name="Rectangle 301"/>
                <p:cNvSpPr>
                  <a:spLocks noChangeArrowheads="1"/>
                </p:cNvSpPr>
                <p:nvPr/>
              </p:nvSpPr>
              <p:spPr bwMode="auto">
                <a:xfrm>
                  <a:off x="2119"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06" name="Group 302"/>
              <p:cNvGrpSpPr>
                <a:grpSpLocks/>
              </p:cNvGrpSpPr>
              <p:nvPr/>
            </p:nvGrpSpPr>
            <p:grpSpPr bwMode="auto">
              <a:xfrm>
                <a:off x="2312" y="2305"/>
                <a:ext cx="193" cy="317"/>
                <a:chOff x="2312" y="2305"/>
                <a:chExt cx="193" cy="317"/>
              </a:xfrm>
            </p:grpSpPr>
            <p:sp>
              <p:nvSpPr>
                <p:cNvPr id="405807" name="Rectangle 303"/>
                <p:cNvSpPr>
                  <a:spLocks noChangeArrowheads="1"/>
                </p:cNvSpPr>
                <p:nvPr/>
              </p:nvSpPr>
              <p:spPr bwMode="auto">
                <a:xfrm>
                  <a:off x="2312"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08" name="Rectangle 304"/>
                <p:cNvSpPr>
                  <a:spLocks noChangeArrowheads="1"/>
                </p:cNvSpPr>
                <p:nvPr/>
              </p:nvSpPr>
              <p:spPr bwMode="auto">
                <a:xfrm>
                  <a:off x="2312"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09" name="Group 305"/>
              <p:cNvGrpSpPr>
                <a:grpSpLocks/>
              </p:cNvGrpSpPr>
              <p:nvPr/>
            </p:nvGrpSpPr>
            <p:grpSpPr bwMode="auto">
              <a:xfrm>
                <a:off x="2505" y="2305"/>
                <a:ext cx="193" cy="317"/>
                <a:chOff x="2505" y="2305"/>
                <a:chExt cx="193" cy="317"/>
              </a:xfrm>
            </p:grpSpPr>
            <p:sp>
              <p:nvSpPr>
                <p:cNvPr id="405810" name="Rectangle 306"/>
                <p:cNvSpPr>
                  <a:spLocks noChangeArrowheads="1"/>
                </p:cNvSpPr>
                <p:nvPr/>
              </p:nvSpPr>
              <p:spPr bwMode="auto">
                <a:xfrm>
                  <a:off x="2505" y="2305"/>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11" name="Rectangle 307"/>
                <p:cNvSpPr>
                  <a:spLocks noChangeArrowheads="1"/>
                </p:cNvSpPr>
                <p:nvPr/>
              </p:nvSpPr>
              <p:spPr bwMode="auto">
                <a:xfrm>
                  <a:off x="2505" y="2305"/>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12" name="Group 308"/>
              <p:cNvGrpSpPr>
                <a:grpSpLocks/>
              </p:cNvGrpSpPr>
              <p:nvPr/>
            </p:nvGrpSpPr>
            <p:grpSpPr bwMode="auto">
              <a:xfrm>
                <a:off x="0" y="2622"/>
                <a:ext cx="192" cy="317"/>
                <a:chOff x="0" y="2622"/>
                <a:chExt cx="192" cy="317"/>
              </a:xfrm>
            </p:grpSpPr>
            <p:sp>
              <p:nvSpPr>
                <p:cNvPr id="405813" name="Rectangle 309"/>
                <p:cNvSpPr>
                  <a:spLocks noChangeArrowheads="1"/>
                </p:cNvSpPr>
                <p:nvPr/>
              </p:nvSpPr>
              <p:spPr bwMode="auto">
                <a:xfrm>
                  <a:off x="0" y="2622"/>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14" name="Rectangle 310"/>
                <p:cNvSpPr>
                  <a:spLocks noChangeArrowheads="1"/>
                </p:cNvSpPr>
                <p:nvPr/>
              </p:nvSpPr>
              <p:spPr bwMode="auto">
                <a:xfrm>
                  <a:off x="0" y="2622"/>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15" name="Group 311"/>
              <p:cNvGrpSpPr>
                <a:grpSpLocks/>
              </p:cNvGrpSpPr>
              <p:nvPr/>
            </p:nvGrpSpPr>
            <p:grpSpPr bwMode="auto">
              <a:xfrm>
                <a:off x="192" y="2622"/>
                <a:ext cx="193" cy="317"/>
                <a:chOff x="192" y="2622"/>
                <a:chExt cx="193" cy="317"/>
              </a:xfrm>
            </p:grpSpPr>
            <p:sp>
              <p:nvSpPr>
                <p:cNvPr id="405816" name="Rectangle 312"/>
                <p:cNvSpPr>
                  <a:spLocks noChangeArrowheads="1"/>
                </p:cNvSpPr>
                <p:nvPr/>
              </p:nvSpPr>
              <p:spPr bwMode="auto">
                <a:xfrm>
                  <a:off x="192"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817" name="Rectangle 313"/>
                <p:cNvSpPr>
                  <a:spLocks noChangeArrowheads="1"/>
                </p:cNvSpPr>
                <p:nvPr/>
              </p:nvSpPr>
              <p:spPr bwMode="auto">
                <a:xfrm>
                  <a:off x="192"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18" name="Group 314"/>
              <p:cNvGrpSpPr>
                <a:grpSpLocks/>
              </p:cNvGrpSpPr>
              <p:nvPr/>
            </p:nvGrpSpPr>
            <p:grpSpPr bwMode="auto">
              <a:xfrm>
                <a:off x="385" y="2622"/>
                <a:ext cx="193" cy="317"/>
                <a:chOff x="385" y="2622"/>
                <a:chExt cx="193" cy="317"/>
              </a:xfrm>
            </p:grpSpPr>
            <p:sp>
              <p:nvSpPr>
                <p:cNvPr id="405819" name="Rectangle 315"/>
                <p:cNvSpPr>
                  <a:spLocks noChangeArrowheads="1"/>
                </p:cNvSpPr>
                <p:nvPr/>
              </p:nvSpPr>
              <p:spPr bwMode="auto">
                <a:xfrm>
                  <a:off x="385"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820" name="Rectangle 316"/>
                <p:cNvSpPr>
                  <a:spLocks noChangeArrowheads="1"/>
                </p:cNvSpPr>
                <p:nvPr/>
              </p:nvSpPr>
              <p:spPr bwMode="auto">
                <a:xfrm>
                  <a:off x="385"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21" name="Group 317"/>
              <p:cNvGrpSpPr>
                <a:grpSpLocks/>
              </p:cNvGrpSpPr>
              <p:nvPr/>
            </p:nvGrpSpPr>
            <p:grpSpPr bwMode="auto">
              <a:xfrm>
                <a:off x="578" y="2622"/>
                <a:ext cx="192" cy="317"/>
                <a:chOff x="578" y="2622"/>
                <a:chExt cx="192" cy="317"/>
              </a:xfrm>
            </p:grpSpPr>
            <p:sp>
              <p:nvSpPr>
                <p:cNvPr id="405822" name="Rectangle 318"/>
                <p:cNvSpPr>
                  <a:spLocks noChangeArrowheads="1"/>
                </p:cNvSpPr>
                <p:nvPr/>
              </p:nvSpPr>
              <p:spPr bwMode="auto">
                <a:xfrm>
                  <a:off x="578" y="2622"/>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23" name="Rectangle 319"/>
                <p:cNvSpPr>
                  <a:spLocks noChangeArrowheads="1"/>
                </p:cNvSpPr>
                <p:nvPr/>
              </p:nvSpPr>
              <p:spPr bwMode="auto">
                <a:xfrm>
                  <a:off x="578" y="2622"/>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24" name="Group 320"/>
              <p:cNvGrpSpPr>
                <a:grpSpLocks/>
              </p:cNvGrpSpPr>
              <p:nvPr/>
            </p:nvGrpSpPr>
            <p:grpSpPr bwMode="auto">
              <a:xfrm>
                <a:off x="770" y="2622"/>
                <a:ext cx="193" cy="317"/>
                <a:chOff x="770" y="2622"/>
                <a:chExt cx="193" cy="317"/>
              </a:xfrm>
            </p:grpSpPr>
            <p:sp>
              <p:nvSpPr>
                <p:cNvPr id="405825" name="Rectangle 321"/>
                <p:cNvSpPr>
                  <a:spLocks noChangeArrowheads="1"/>
                </p:cNvSpPr>
                <p:nvPr/>
              </p:nvSpPr>
              <p:spPr bwMode="auto">
                <a:xfrm>
                  <a:off x="770"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826" name="Rectangle 322"/>
                <p:cNvSpPr>
                  <a:spLocks noChangeArrowheads="1"/>
                </p:cNvSpPr>
                <p:nvPr/>
              </p:nvSpPr>
              <p:spPr bwMode="auto">
                <a:xfrm>
                  <a:off x="770"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27" name="Group 323"/>
              <p:cNvGrpSpPr>
                <a:grpSpLocks/>
              </p:cNvGrpSpPr>
              <p:nvPr/>
            </p:nvGrpSpPr>
            <p:grpSpPr bwMode="auto">
              <a:xfrm>
                <a:off x="963" y="2622"/>
                <a:ext cx="193" cy="317"/>
                <a:chOff x="963" y="2622"/>
                <a:chExt cx="193" cy="317"/>
              </a:xfrm>
            </p:grpSpPr>
            <p:sp>
              <p:nvSpPr>
                <p:cNvPr id="405828" name="Rectangle 324"/>
                <p:cNvSpPr>
                  <a:spLocks noChangeArrowheads="1"/>
                </p:cNvSpPr>
                <p:nvPr/>
              </p:nvSpPr>
              <p:spPr bwMode="auto">
                <a:xfrm>
                  <a:off x="963"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29" name="Rectangle 325"/>
                <p:cNvSpPr>
                  <a:spLocks noChangeArrowheads="1"/>
                </p:cNvSpPr>
                <p:nvPr/>
              </p:nvSpPr>
              <p:spPr bwMode="auto">
                <a:xfrm>
                  <a:off x="963"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30" name="Group 326"/>
              <p:cNvGrpSpPr>
                <a:grpSpLocks/>
              </p:cNvGrpSpPr>
              <p:nvPr/>
            </p:nvGrpSpPr>
            <p:grpSpPr bwMode="auto">
              <a:xfrm>
                <a:off x="1156" y="2622"/>
                <a:ext cx="193" cy="317"/>
                <a:chOff x="1156" y="2622"/>
                <a:chExt cx="193" cy="317"/>
              </a:xfrm>
            </p:grpSpPr>
            <p:sp>
              <p:nvSpPr>
                <p:cNvPr id="405831" name="Rectangle 327"/>
                <p:cNvSpPr>
                  <a:spLocks noChangeArrowheads="1"/>
                </p:cNvSpPr>
                <p:nvPr/>
              </p:nvSpPr>
              <p:spPr bwMode="auto">
                <a:xfrm>
                  <a:off x="1156"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32" name="Rectangle 328"/>
                <p:cNvSpPr>
                  <a:spLocks noChangeArrowheads="1"/>
                </p:cNvSpPr>
                <p:nvPr/>
              </p:nvSpPr>
              <p:spPr bwMode="auto">
                <a:xfrm>
                  <a:off x="1156"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33" name="Group 329"/>
              <p:cNvGrpSpPr>
                <a:grpSpLocks/>
              </p:cNvGrpSpPr>
              <p:nvPr/>
            </p:nvGrpSpPr>
            <p:grpSpPr bwMode="auto">
              <a:xfrm>
                <a:off x="1349" y="2622"/>
                <a:ext cx="192" cy="317"/>
                <a:chOff x="1349" y="2622"/>
                <a:chExt cx="192" cy="317"/>
              </a:xfrm>
            </p:grpSpPr>
            <p:sp>
              <p:nvSpPr>
                <p:cNvPr id="405834" name="Rectangle 330"/>
                <p:cNvSpPr>
                  <a:spLocks noChangeArrowheads="1"/>
                </p:cNvSpPr>
                <p:nvPr/>
              </p:nvSpPr>
              <p:spPr bwMode="auto">
                <a:xfrm>
                  <a:off x="1349" y="2622"/>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35" name="Rectangle 331"/>
                <p:cNvSpPr>
                  <a:spLocks noChangeArrowheads="1"/>
                </p:cNvSpPr>
                <p:nvPr/>
              </p:nvSpPr>
              <p:spPr bwMode="auto">
                <a:xfrm>
                  <a:off x="1349" y="2622"/>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36" name="Group 332"/>
              <p:cNvGrpSpPr>
                <a:grpSpLocks/>
              </p:cNvGrpSpPr>
              <p:nvPr/>
            </p:nvGrpSpPr>
            <p:grpSpPr bwMode="auto">
              <a:xfrm>
                <a:off x="1541" y="2622"/>
                <a:ext cx="193" cy="317"/>
                <a:chOff x="1541" y="2622"/>
                <a:chExt cx="193" cy="317"/>
              </a:xfrm>
            </p:grpSpPr>
            <p:sp>
              <p:nvSpPr>
                <p:cNvPr id="405837" name="Rectangle 333"/>
                <p:cNvSpPr>
                  <a:spLocks noChangeArrowheads="1"/>
                </p:cNvSpPr>
                <p:nvPr/>
              </p:nvSpPr>
              <p:spPr bwMode="auto">
                <a:xfrm>
                  <a:off x="1541"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38" name="Rectangle 334"/>
                <p:cNvSpPr>
                  <a:spLocks noChangeArrowheads="1"/>
                </p:cNvSpPr>
                <p:nvPr/>
              </p:nvSpPr>
              <p:spPr bwMode="auto">
                <a:xfrm>
                  <a:off x="1541"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39" name="Group 335"/>
              <p:cNvGrpSpPr>
                <a:grpSpLocks/>
              </p:cNvGrpSpPr>
              <p:nvPr/>
            </p:nvGrpSpPr>
            <p:grpSpPr bwMode="auto">
              <a:xfrm>
                <a:off x="1734" y="2622"/>
                <a:ext cx="193" cy="317"/>
                <a:chOff x="1734" y="2622"/>
                <a:chExt cx="193" cy="317"/>
              </a:xfrm>
            </p:grpSpPr>
            <p:sp>
              <p:nvSpPr>
                <p:cNvPr id="405840" name="Rectangle 336"/>
                <p:cNvSpPr>
                  <a:spLocks noChangeArrowheads="1"/>
                </p:cNvSpPr>
                <p:nvPr/>
              </p:nvSpPr>
              <p:spPr bwMode="auto">
                <a:xfrm>
                  <a:off x="1734"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41" name="Rectangle 337"/>
                <p:cNvSpPr>
                  <a:spLocks noChangeArrowheads="1"/>
                </p:cNvSpPr>
                <p:nvPr/>
              </p:nvSpPr>
              <p:spPr bwMode="auto">
                <a:xfrm>
                  <a:off x="1734"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42" name="Group 338"/>
              <p:cNvGrpSpPr>
                <a:grpSpLocks/>
              </p:cNvGrpSpPr>
              <p:nvPr/>
            </p:nvGrpSpPr>
            <p:grpSpPr bwMode="auto">
              <a:xfrm>
                <a:off x="1927" y="2622"/>
                <a:ext cx="192" cy="317"/>
                <a:chOff x="1927" y="2622"/>
                <a:chExt cx="192" cy="317"/>
              </a:xfrm>
            </p:grpSpPr>
            <p:sp>
              <p:nvSpPr>
                <p:cNvPr id="405843" name="Rectangle 339"/>
                <p:cNvSpPr>
                  <a:spLocks noChangeArrowheads="1"/>
                </p:cNvSpPr>
                <p:nvPr/>
              </p:nvSpPr>
              <p:spPr bwMode="auto">
                <a:xfrm>
                  <a:off x="1927" y="2622"/>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44" name="Rectangle 340"/>
                <p:cNvSpPr>
                  <a:spLocks noChangeArrowheads="1"/>
                </p:cNvSpPr>
                <p:nvPr/>
              </p:nvSpPr>
              <p:spPr bwMode="auto">
                <a:xfrm>
                  <a:off x="1927" y="2622"/>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45" name="Group 341"/>
              <p:cNvGrpSpPr>
                <a:grpSpLocks/>
              </p:cNvGrpSpPr>
              <p:nvPr/>
            </p:nvGrpSpPr>
            <p:grpSpPr bwMode="auto">
              <a:xfrm>
                <a:off x="2119" y="2622"/>
                <a:ext cx="193" cy="317"/>
                <a:chOff x="2119" y="2622"/>
                <a:chExt cx="193" cy="317"/>
              </a:xfrm>
            </p:grpSpPr>
            <p:sp>
              <p:nvSpPr>
                <p:cNvPr id="405846" name="Rectangle 342"/>
                <p:cNvSpPr>
                  <a:spLocks noChangeArrowheads="1"/>
                </p:cNvSpPr>
                <p:nvPr/>
              </p:nvSpPr>
              <p:spPr bwMode="auto">
                <a:xfrm>
                  <a:off x="2119" y="2622"/>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847" name="Rectangle 343"/>
                <p:cNvSpPr>
                  <a:spLocks noChangeArrowheads="1"/>
                </p:cNvSpPr>
                <p:nvPr/>
              </p:nvSpPr>
              <p:spPr bwMode="auto">
                <a:xfrm>
                  <a:off x="2119"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48" name="Group 344"/>
              <p:cNvGrpSpPr>
                <a:grpSpLocks/>
              </p:cNvGrpSpPr>
              <p:nvPr/>
            </p:nvGrpSpPr>
            <p:grpSpPr bwMode="auto">
              <a:xfrm>
                <a:off x="2312" y="2622"/>
                <a:ext cx="193" cy="317"/>
                <a:chOff x="2312" y="2622"/>
                <a:chExt cx="193" cy="317"/>
              </a:xfrm>
            </p:grpSpPr>
            <p:sp>
              <p:nvSpPr>
                <p:cNvPr id="405849" name="Rectangle 345"/>
                <p:cNvSpPr>
                  <a:spLocks noChangeArrowheads="1"/>
                </p:cNvSpPr>
                <p:nvPr/>
              </p:nvSpPr>
              <p:spPr bwMode="auto">
                <a:xfrm>
                  <a:off x="2312"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50" name="Rectangle 346"/>
                <p:cNvSpPr>
                  <a:spLocks noChangeArrowheads="1"/>
                </p:cNvSpPr>
                <p:nvPr/>
              </p:nvSpPr>
              <p:spPr bwMode="auto">
                <a:xfrm>
                  <a:off x="2312"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51" name="Group 347"/>
              <p:cNvGrpSpPr>
                <a:grpSpLocks/>
              </p:cNvGrpSpPr>
              <p:nvPr/>
            </p:nvGrpSpPr>
            <p:grpSpPr bwMode="auto">
              <a:xfrm>
                <a:off x="2505" y="2622"/>
                <a:ext cx="193" cy="317"/>
                <a:chOff x="2505" y="2622"/>
                <a:chExt cx="193" cy="317"/>
              </a:xfrm>
            </p:grpSpPr>
            <p:sp>
              <p:nvSpPr>
                <p:cNvPr id="405852" name="Rectangle 348"/>
                <p:cNvSpPr>
                  <a:spLocks noChangeArrowheads="1"/>
                </p:cNvSpPr>
                <p:nvPr/>
              </p:nvSpPr>
              <p:spPr bwMode="auto">
                <a:xfrm>
                  <a:off x="2505" y="2622"/>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53" name="Rectangle 349"/>
                <p:cNvSpPr>
                  <a:spLocks noChangeArrowheads="1"/>
                </p:cNvSpPr>
                <p:nvPr/>
              </p:nvSpPr>
              <p:spPr bwMode="auto">
                <a:xfrm>
                  <a:off x="2505" y="2622"/>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54" name="Group 350"/>
              <p:cNvGrpSpPr>
                <a:grpSpLocks/>
              </p:cNvGrpSpPr>
              <p:nvPr/>
            </p:nvGrpSpPr>
            <p:grpSpPr bwMode="auto">
              <a:xfrm>
                <a:off x="0" y="2939"/>
                <a:ext cx="192" cy="317"/>
                <a:chOff x="0" y="2939"/>
                <a:chExt cx="192" cy="317"/>
              </a:xfrm>
            </p:grpSpPr>
            <p:sp>
              <p:nvSpPr>
                <p:cNvPr id="405855" name="Rectangle 351"/>
                <p:cNvSpPr>
                  <a:spLocks noChangeArrowheads="1"/>
                </p:cNvSpPr>
                <p:nvPr/>
              </p:nvSpPr>
              <p:spPr bwMode="auto">
                <a:xfrm>
                  <a:off x="0" y="2939"/>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56" name="Rectangle 352"/>
                <p:cNvSpPr>
                  <a:spLocks noChangeArrowheads="1"/>
                </p:cNvSpPr>
                <p:nvPr/>
              </p:nvSpPr>
              <p:spPr bwMode="auto">
                <a:xfrm>
                  <a:off x="0" y="2939"/>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57" name="Group 353"/>
              <p:cNvGrpSpPr>
                <a:grpSpLocks/>
              </p:cNvGrpSpPr>
              <p:nvPr/>
            </p:nvGrpSpPr>
            <p:grpSpPr bwMode="auto">
              <a:xfrm>
                <a:off x="192" y="2939"/>
                <a:ext cx="193" cy="317"/>
                <a:chOff x="192" y="2939"/>
                <a:chExt cx="193" cy="317"/>
              </a:xfrm>
            </p:grpSpPr>
            <p:sp>
              <p:nvSpPr>
                <p:cNvPr id="405858" name="Rectangle 354"/>
                <p:cNvSpPr>
                  <a:spLocks noChangeArrowheads="1"/>
                </p:cNvSpPr>
                <p:nvPr/>
              </p:nvSpPr>
              <p:spPr bwMode="auto">
                <a:xfrm>
                  <a:off x="192"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859" name="Rectangle 355"/>
                <p:cNvSpPr>
                  <a:spLocks noChangeArrowheads="1"/>
                </p:cNvSpPr>
                <p:nvPr/>
              </p:nvSpPr>
              <p:spPr bwMode="auto">
                <a:xfrm>
                  <a:off x="192"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60" name="Group 356"/>
              <p:cNvGrpSpPr>
                <a:grpSpLocks/>
              </p:cNvGrpSpPr>
              <p:nvPr/>
            </p:nvGrpSpPr>
            <p:grpSpPr bwMode="auto">
              <a:xfrm>
                <a:off x="385" y="2939"/>
                <a:ext cx="193" cy="317"/>
                <a:chOff x="385" y="2939"/>
                <a:chExt cx="193" cy="317"/>
              </a:xfrm>
            </p:grpSpPr>
            <p:sp>
              <p:nvSpPr>
                <p:cNvPr id="405861" name="Rectangle 357"/>
                <p:cNvSpPr>
                  <a:spLocks noChangeArrowheads="1"/>
                </p:cNvSpPr>
                <p:nvPr/>
              </p:nvSpPr>
              <p:spPr bwMode="auto">
                <a:xfrm>
                  <a:off x="385"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862" name="Rectangle 358"/>
                <p:cNvSpPr>
                  <a:spLocks noChangeArrowheads="1"/>
                </p:cNvSpPr>
                <p:nvPr/>
              </p:nvSpPr>
              <p:spPr bwMode="auto">
                <a:xfrm>
                  <a:off x="385"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63" name="Group 359"/>
              <p:cNvGrpSpPr>
                <a:grpSpLocks/>
              </p:cNvGrpSpPr>
              <p:nvPr/>
            </p:nvGrpSpPr>
            <p:grpSpPr bwMode="auto">
              <a:xfrm>
                <a:off x="578" y="2939"/>
                <a:ext cx="192" cy="317"/>
                <a:chOff x="578" y="2939"/>
                <a:chExt cx="192" cy="317"/>
              </a:xfrm>
            </p:grpSpPr>
            <p:sp>
              <p:nvSpPr>
                <p:cNvPr id="405864" name="Rectangle 360"/>
                <p:cNvSpPr>
                  <a:spLocks noChangeArrowheads="1"/>
                </p:cNvSpPr>
                <p:nvPr/>
              </p:nvSpPr>
              <p:spPr bwMode="auto">
                <a:xfrm>
                  <a:off x="578" y="2939"/>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65" name="Rectangle 361"/>
                <p:cNvSpPr>
                  <a:spLocks noChangeArrowheads="1"/>
                </p:cNvSpPr>
                <p:nvPr/>
              </p:nvSpPr>
              <p:spPr bwMode="auto">
                <a:xfrm>
                  <a:off x="578" y="2939"/>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66" name="Group 362"/>
              <p:cNvGrpSpPr>
                <a:grpSpLocks/>
              </p:cNvGrpSpPr>
              <p:nvPr/>
            </p:nvGrpSpPr>
            <p:grpSpPr bwMode="auto">
              <a:xfrm>
                <a:off x="770" y="2939"/>
                <a:ext cx="193" cy="317"/>
                <a:chOff x="770" y="2939"/>
                <a:chExt cx="193" cy="317"/>
              </a:xfrm>
            </p:grpSpPr>
            <p:sp>
              <p:nvSpPr>
                <p:cNvPr id="405867" name="Rectangle 363"/>
                <p:cNvSpPr>
                  <a:spLocks noChangeArrowheads="1"/>
                </p:cNvSpPr>
                <p:nvPr/>
              </p:nvSpPr>
              <p:spPr bwMode="auto">
                <a:xfrm>
                  <a:off x="770"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68" name="Rectangle 364"/>
                <p:cNvSpPr>
                  <a:spLocks noChangeArrowheads="1"/>
                </p:cNvSpPr>
                <p:nvPr/>
              </p:nvSpPr>
              <p:spPr bwMode="auto">
                <a:xfrm>
                  <a:off x="770"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69" name="Group 365"/>
              <p:cNvGrpSpPr>
                <a:grpSpLocks/>
              </p:cNvGrpSpPr>
              <p:nvPr/>
            </p:nvGrpSpPr>
            <p:grpSpPr bwMode="auto">
              <a:xfrm>
                <a:off x="963" y="2939"/>
                <a:ext cx="193" cy="317"/>
                <a:chOff x="963" y="2939"/>
                <a:chExt cx="193" cy="317"/>
              </a:xfrm>
            </p:grpSpPr>
            <p:sp>
              <p:nvSpPr>
                <p:cNvPr id="405870" name="Rectangle 366"/>
                <p:cNvSpPr>
                  <a:spLocks noChangeArrowheads="1"/>
                </p:cNvSpPr>
                <p:nvPr/>
              </p:nvSpPr>
              <p:spPr bwMode="auto">
                <a:xfrm>
                  <a:off x="963"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871" name="Rectangle 367"/>
                <p:cNvSpPr>
                  <a:spLocks noChangeArrowheads="1"/>
                </p:cNvSpPr>
                <p:nvPr/>
              </p:nvSpPr>
              <p:spPr bwMode="auto">
                <a:xfrm>
                  <a:off x="963"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72" name="Group 368"/>
              <p:cNvGrpSpPr>
                <a:grpSpLocks/>
              </p:cNvGrpSpPr>
              <p:nvPr/>
            </p:nvGrpSpPr>
            <p:grpSpPr bwMode="auto">
              <a:xfrm>
                <a:off x="1156" y="2939"/>
                <a:ext cx="193" cy="317"/>
                <a:chOff x="1156" y="2939"/>
                <a:chExt cx="193" cy="317"/>
              </a:xfrm>
            </p:grpSpPr>
            <p:sp>
              <p:nvSpPr>
                <p:cNvPr id="405873" name="Rectangle 369"/>
                <p:cNvSpPr>
                  <a:spLocks noChangeArrowheads="1"/>
                </p:cNvSpPr>
                <p:nvPr/>
              </p:nvSpPr>
              <p:spPr bwMode="auto">
                <a:xfrm>
                  <a:off x="1156"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74" name="Rectangle 370"/>
                <p:cNvSpPr>
                  <a:spLocks noChangeArrowheads="1"/>
                </p:cNvSpPr>
                <p:nvPr/>
              </p:nvSpPr>
              <p:spPr bwMode="auto">
                <a:xfrm>
                  <a:off x="1156"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75" name="Group 371"/>
              <p:cNvGrpSpPr>
                <a:grpSpLocks/>
              </p:cNvGrpSpPr>
              <p:nvPr/>
            </p:nvGrpSpPr>
            <p:grpSpPr bwMode="auto">
              <a:xfrm>
                <a:off x="1349" y="2939"/>
                <a:ext cx="192" cy="317"/>
                <a:chOff x="1349" y="2939"/>
                <a:chExt cx="192" cy="317"/>
              </a:xfrm>
            </p:grpSpPr>
            <p:sp>
              <p:nvSpPr>
                <p:cNvPr id="405876" name="Rectangle 372"/>
                <p:cNvSpPr>
                  <a:spLocks noChangeArrowheads="1"/>
                </p:cNvSpPr>
                <p:nvPr/>
              </p:nvSpPr>
              <p:spPr bwMode="auto">
                <a:xfrm>
                  <a:off x="1349" y="2939"/>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77" name="Rectangle 373"/>
                <p:cNvSpPr>
                  <a:spLocks noChangeArrowheads="1"/>
                </p:cNvSpPr>
                <p:nvPr/>
              </p:nvSpPr>
              <p:spPr bwMode="auto">
                <a:xfrm>
                  <a:off x="1349" y="2939"/>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78" name="Group 374"/>
              <p:cNvGrpSpPr>
                <a:grpSpLocks/>
              </p:cNvGrpSpPr>
              <p:nvPr/>
            </p:nvGrpSpPr>
            <p:grpSpPr bwMode="auto">
              <a:xfrm>
                <a:off x="1541" y="2939"/>
                <a:ext cx="193" cy="317"/>
                <a:chOff x="1541" y="2939"/>
                <a:chExt cx="193" cy="317"/>
              </a:xfrm>
            </p:grpSpPr>
            <p:sp>
              <p:nvSpPr>
                <p:cNvPr id="405879" name="Rectangle 375"/>
                <p:cNvSpPr>
                  <a:spLocks noChangeArrowheads="1"/>
                </p:cNvSpPr>
                <p:nvPr/>
              </p:nvSpPr>
              <p:spPr bwMode="auto">
                <a:xfrm>
                  <a:off x="1541"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80" name="Rectangle 376"/>
                <p:cNvSpPr>
                  <a:spLocks noChangeArrowheads="1"/>
                </p:cNvSpPr>
                <p:nvPr/>
              </p:nvSpPr>
              <p:spPr bwMode="auto">
                <a:xfrm>
                  <a:off x="1541"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81" name="Group 377"/>
              <p:cNvGrpSpPr>
                <a:grpSpLocks/>
              </p:cNvGrpSpPr>
              <p:nvPr/>
            </p:nvGrpSpPr>
            <p:grpSpPr bwMode="auto">
              <a:xfrm>
                <a:off x="1734" y="2939"/>
                <a:ext cx="193" cy="317"/>
                <a:chOff x="1734" y="2939"/>
                <a:chExt cx="193" cy="317"/>
              </a:xfrm>
            </p:grpSpPr>
            <p:sp>
              <p:nvSpPr>
                <p:cNvPr id="405882" name="Rectangle 378"/>
                <p:cNvSpPr>
                  <a:spLocks noChangeArrowheads="1"/>
                </p:cNvSpPr>
                <p:nvPr/>
              </p:nvSpPr>
              <p:spPr bwMode="auto">
                <a:xfrm>
                  <a:off x="1734"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83" name="Rectangle 379"/>
                <p:cNvSpPr>
                  <a:spLocks noChangeArrowheads="1"/>
                </p:cNvSpPr>
                <p:nvPr/>
              </p:nvSpPr>
              <p:spPr bwMode="auto">
                <a:xfrm>
                  <a:off x="1734"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84" name="Group 380"/>
              <p:cNvGrpSpPr>
                <a:grpSpLocks/>
              </p:cNvGrpSpPr>
              <p:nvPr/>
            </p:nvGrpSpPr>
            <p:grpSpPr bwMode="auto">
              <a:xfrm>
                <a:off x="1927" y="2939"/>
                <a:ext cx="192" cy="317"/>
                <a:chOff x="1927" y="2939"/>
                <a:chExt cx="192" cy="317"/>
              </a:xfrm>
            </p:grpSpPr>
            <p:sp>
              <p:nvSpPr>
                <p:cNvPr id="405885" name="Rectangle 381"/>
                <p:cNvSpPr>
                  <a:spLocks noChangeArrowheads="1"/>
                </p:cNvSpPr>
                <p:nvPr/>
              </p:nvSpPr>
              <p:spPr bwMode="auto">
                <a:xfrm>
                  <a:off x="1927" y="2939"/>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86" name="Rectangle 382"/>
                <p:cNvSpPr>
                  <a:spLocks noChangeArrowheads="1"/>
                </p:cNvSpPr>
                <p:nvPr/>
              </p:nvSpPr>
              <p:spPr bwMode="auto">
                <a:xfrm>
                  <a:off x="1927" y="2939"/>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87" name="Group 383"/>
              <p:cNvGrpSpPr>
                <a:grpSpLocks/>
              </p:cNvGrpSpPr>
              <p:nvPr/>
            </p:nvGrpSpPr>
            <p:grpSpPr bwMode="auto">
              <a:xfrm>
                <a:off x="2119" y="2939"/>
                <a:ext cx="193" cy="317"/>
                <a:chOff x="2119" y="2939"/>
                <a:chExt cx="193" cy="317"/>
              </a:xfrm>
            </p:grpSpPr>
            <p:sp>
              <p:nvSpPr>
                <p:cNvPr id="405888" name="Rectangle 384"/>
                <p:cNvSpPr>
                  <a:spLocks noChangeArrowheads="1"/>
                </p:cNvSpPr>
                <p:nvPr/>
              </p:nvSpPr>
              <p:spPr bwMode="auto">
                <a:xfrm>
                  <a:off x="2119"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89" name="Rectangle 385"/>
                <p:cNvSpPr>
                  <a:spLocks noChangeArrowheads="1"/>
                </p:cNvSpPr>
                <p:nvPr/>
              </p:nvSpPr>
              <p:spPr bwMode="auto">
                <a:xfrm>
                  <a:off x="2119"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90" name="Group 386"/>
              <p:cNvGrpSpPr>
                <a:grpSpLocks/>
              </p:cNvGrpSpPr>
              <p:nvPr/>
            </p:nvGrpSpPr>
            <p:grpSpPr bwMode="auto">
              <a:xfrm>
                <a:off x="2312" y="2939"/>
                <a:ext cx="193" cy="317"/>
                <a:chOff x="2312" y="2939"/>
                <a:chExt cx="193" cy="317"/>
              </a:xfrm>
            </p:grpSpPr>
            <p:sp>
              <p:nvSpPr>
                <p:cNvPr id="405891" name="Rectangle 387"/>
                <p:cNvSpPr>
                  <a:spLocks noChangeArrowheads="1"/>
                </p:cNvSpPr>
                <p:nvPr/>
              </p:nvSpPr>
              <p:spPr bwMode="auto">
                <a:xfrm>
                  <a:off x="2312" y="2939"/>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892" name="Rectangle 388"/>
                <p:cNvSpPr>
                  <a:spLocks noChangeArrowheads="1"/>
                </p:cNvSpPr>
                <p:nvPr/>
              </p:nvSpPr>
              <p:spPr bwMode="auto">
                <a:xfrm>
                  <a:off x="2312"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93" name="Group 389"/>
              <p:cNvGrpSpPr>
                <a:grpSpLocks/>
              </p:cNvGrpSpPr>
              <p:nvPr/>
            </p:nvGrpSpPr>
            <p:grpSpPr bwMode="auto">
              <a:xfrm>
                <a:off x="2505" y="2939"/>
                <a:ext cx="193" cy="317"/>
                <a:chOff x="2505" y="2939"/>
                <a:chExt cx="193" cy="317"/>
              </a:xfrm>
            </p:grpSpPr>
            <p:sp>
              <p:nvSpPr>
                <p:cNvPr id="405894" name="Rectangle 390"/>
                <p:cNvSpPr>
                  <a:spLocks noChangeArrowheads="1"/>
                </p:cNvSpPr>
                <p:nvPr/>
              </p:nvSpPr>
              <p:spPr bwMode="auto">
                <a:xfrm>
                  <a:off x="2505" y="2939"/>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95" name="Rectangle 391"/>
                <p:cNvSpPr>
                  <a:spLocks noChangeArrowheads="1"/>
                </p:cNvSpPr>
                <p:nvPr/>
              </p:nvSpPr>
              <p:spPr bwMode="auto">
                <a:xfrm>
                  <a:off x="2505" y="2939"/>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96" name="Group 392"/>
              <p:cNvGrpSpPr>
                <a:grpSpLocks/>
              </p:cNvGrpSpPr>
              <p:nvPr/>
            </p:nvGrpSpPr>
            <p:grpSpPr bwMode="auto">
              <a:xfrm>
                <a:off x="0" y="3256"/>
                <a:ext cx="192" cy="317"/>
                <a:chOff x="0" y="3256"/>
                <a:chExt cx="192" cy="317"/>
              </a:xfrm>
            </p:grpSpPr>
            <p:sp>
              <p:nvSpPr>
                <p:cNvPr id="405897" name="Rectangle 393"/>
                <p:cNvSpPr>
                  <a:spLocks noChangeArrowheads="1"/>
                </p:cNvSpPr>
                <p:nvPr/>
              </p:nvSpPr>
              <p:spPr bwMode="auto">
                <a:xfrm>
                  <a:off x="0" y="3256"/>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898" name="Rectangle 394"/>
                <p:cNvSpPr>
                  <a:spLocks noChangeArrowheads="1"/>
                </p:cNvSpPr>
                <p:nvPr/>
              </p:nvSpPr>
              <p:spPr bwMode="auto">
                <a:xfrm>
                  <a:off x="0" y="3256"/>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899" name="Group 395"/>
              <p:cNvGrpSpPr>
                <a:grpSpLocks/>
              </p:cNvGrpSpPr>
              <p:nvPr/>
            </p:nvGrpSpPr>
            <p:grpSpPr bwMode="auto">
              <a:xfrm>
                <a:off x="192" y="3256"/>
                <a:ext cx="193" cy="317"/>
                <a:chOff x="192" y="3256"/>
                <a:chExt cx="193" cy="317"/>
              </a:xfrm>
            </p:grpSpPr>
            <p:sp>
              <p:nvSpPr>
                <p:cNvPr id="405900" name="Rectangle 396"/>
                <p:cNvSpPr>
                  <a:spLocks noChangeArrowheads="1"/>
                </p:cNvSpPr>
                <p:nvPr/>
              </p:nvSpPr>
              <p:spPr bwMode="auto">
                <a:xfrm>
                  <a:off x="192"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0</a:t>
                  </a:r>
                </a:p>
              </p:txBody>
            </p:sp>
            <p:sp>
              <p:nvSpPr>
                <p:cNvPr id="405901" name="Rectangle 397"/>
                <p:cNvSpPr>
                  <a:spLocks noChangeArrowheads="1"/>
                </p:cNvSpPr>
                <p:nvPr/>
              </p:nvSpPr>
              <p:spPr bwMode="auto">
                <a:xfrm>
                  <a:off x="192"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02" name="Group 398"/>
              <p:cNvGrpSpPr>
                <a:grpSpLocks/>
              </p:cNvGrpSpPr>
              <p:nvPr/>
            </p:nvGrpSpPr>
            <p:grpSpPr bwMode="auto">
              <a:xfrm>
                <a:off x="385" y="3256"/>
                <a:ext cx="193" cy="317"/>
                <a:chOff x="385" y="3256"/>
                <a:chExt cx="193" cy="317"/>
              </a:xfrm>
            </p:grpSpPr>
            <p:sp>
              <p:nvSpPr>
                <p:cNvPr id="405903" name="Rectangle 399"/>
                <p:cNvSpPr>
                  <a:spLocks noChangeArrowheads="1"/>
                </p:cNvSpPr>
                <p:nvPr/>
              </p:nvSpPr>
              <p:spPr bwMode="auto">
                <a:xfrm>
                  <a:off x="385"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904" name="Rectangle 400"/>
                <p:cNvSpPr>
                  <a:spLocks noChangeArrowheads="1"/>
                </p:cNvSpPr>
                <p:nvPr/>
              </p:nvSpPr>
              <p:spPr bwMode="auto">
                <a:xfrm>
                  <a:off x="385"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05" name="Group 401"/>
              <p:cNvGrpSpPr>
                <a:grpSpLocks/>
              </p:cNvGrpSpPr>
              <p:nvPr/>
            </p:nvGrpSpPr>
            <p:grpSpPr bwMode="auto">
              <a:xfrm>
                <a:off x="578" y="3256"/>
                <a:ext cx="192" cy="317"/>
                <a:chOff x="578" y="3256"/>
                <a:chExt cx="192" cy="317"/>
              </a:xfrm>
            </p:grpSpPr>
            <p:sp>
              <p:nvSpPr>
                <p:cNvPr id="405906" name="Rectangle 402"/>
                <p:cNvSpPr>
                  <a:spLocks noChangeArrowheads="1"/>
                </p:cNvSpPr>
                <p:nvPr/>
              </p:nvSpPr>
              <p:spPr bwMode="auto">
                <a:xfrm>
                  <a:off x="578" y="3256"/>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07" name="Rectangle 403"/>
                <p:cNvSpPr>
                  <a:spLocks noChangeArrowheads="1"/>
                </p:cNvSpPr>
                <p:nvPr/>
              </p:nvSpPr>
              <p:spPr bwMode="auto">
                <a:xfrm>
                  <a:off x="578" y="3256"/>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08" name="Group 404"/>
              <p:cNvGrpSpPr>
                <a:grpSpLocks/>
              </p:cNvGrpSpPr>
              <p:nvPr/>
            </p:nvGrpSpPr>
            <p:grpSpPr bwMode="auto">
              <a:xfrm>
                <a:off x="770" y="3256"/>
                <a:ext cx="193" cy="317"/>
                <a:chOff x="770" y="3256"/>
                <a:chExt cx="193" cy="317"/>
              </a:xfrm>
            </p:grpSpPr>
            <p:sp>
              <p:nvSpPr>
                <p:cNvPr id="405909" name="Rectangle 405"/>
                <p:cNvSpPr>
                  <a:spLocks noChangeArrowheads="1"/>
                </p:cNvSpPr>
                <p:nvPr/>
              </p:nvSpPr>
              <p:spPr bwMode="auto">
                <a:xfrm>
                  <a:off x="770"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10" name="Rectangle 406"/>
                <p:cNvSpPr>
                  <a:spLocks noChangeArrowheads="1"/>
                </p:cNvSpPr>
                <p:nvPr/>
              </p:nvSpPr>
              <p:spPr bwMode="auto">
                <a:xfrm>
                  <a:off x="770"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11" name="Group 407"/>
              <p:cNvGrpSpPr>
                <a:grpSpLocks/>
              </p:cNvGrpSpPr>
              <p:nvPr/>
            </p:nvGrpSpPr>
            <p:grpSpPr bwMode="auto">
              <a:xfrm>
                <a:off x="963" y="3256"/>
                <a:ext cx="193" cy="317"/>
                <a:chOff x="963" y="3256"/>
                <a:chExt cx="193" cy="317"/>
              </a:xfrm>
            </p:grpSpPr>
            <p:sp>
              <p:nvSpPr>
                <p:cNvPr id="405912" name="Rectangle 408"/>
                <p:cNvSpPr>
                  <a:spLocks noChangeArrowheads="1"/>
                </p:cNvSpPr>
                <p:nvPr/>
              </p:nvSpPr>
              <p:spPr bwMode="auto">
                <a:xfrm>
                  <a:off x="963"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13" name="Rectangle 409"/>
                <p:cNvSpPr>
                  <a:spLocks noChangeArrowheads="1"/>
                </p:cNvSpPr>
                <p:nvPr/>
              </p:nvSpPr>
              <p:spPr bwMode="auto">
                <a:xfrm>
                  <a:off x="963"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14" name="Group 410"/>
              <p:cNvGrpSpPr>
                <a:grpSpLocks/>
              </p:cNvGrpSpPr>
              <p:nvPr/>
            </p:nvGrpSpPr>
            <p:grpSpPr bwMode="auto">
              <a:xfrm>
                <a:off x="1156" y="3256"/>
                <a:ext cx="193" cy="317"/>
                <a:chOff x="1156" y="3256"/>
                <a:chExt cx="193" cy="317"/>
              </a:xfrm>
            </p:grpSpPr>
            <p:sp>
              <p:nvSpPr>
                <p:cNvPr id="405915" name="Rectangle 411"/>
                <p:cNvSpPr>
                  <a:spLocks noChangeArrowheads="1"/>
                </p:cNvSpPr>
                <p:nvPr/>
              </p:nvSpPr>
              <p:spPr bwMode="auto">
                <a:xfrm>
                  <a:off x="1156"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16" name="Rectangle 412"/>
                <p:cNvSpPr>
                  <a:spLocks noChangeArrowheads="1"/>
                </p:cNvSpPr>
                <p:nvPr/>
              </p:nvSpPr>
              <p:spPr bwMode="auto">
                <a:xfrm>
                  <a:off x="1156"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17" name="Group 413"/>
              <p:cNvGrpSpPr>
                <a:grpSpLocks/>
              </p:cNvGrpSpPr>
              <p:nvPr/>
            </p:nvGrpSpPr>
            <p:grpSpPr bwMode="auto">
              <a:xfrm>
                <a:off x="1349" y="3256"/>
                <a:ext cx="192" cy="317"/>
                <a:chOff x="1349" y="3256"/>
                <a:chExt cx="192" cy="317"/>
              </a:xfrm>
            </p:grpSpPr>
            <p:sp>
              <p:nvSpPr>
                <p:cNvPr id="405918" name="Rectangle 414"/>
                <p:cNvSpPr>
                  <a:spLocks noChangeArrowheads="1"/>
                </p:cNvSpPr>
                <p:nvPr/>
              </p:nvSpPr>
              <p:spPr bwMode="auto">
                <a:xfrm>
                  <a:off x="1349" y="3256"/>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19" name="Rectangle 415"/>
                <p:cNvSpPr>
                  <a:spLocks noChangeArrowheads="1"/>
                </p:cNvSpPr>
                <p:nvPr/>
              </p:nvSpPr>
              <p:spPr bwMode="auto">
                <a:xfrm>
                  <a:off x="1349" y="3256"/>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20" name="Group 416"/>
              <p:cNvGrpSpPr>
                <a:grpSpLocks/>
              </p:cNvGrpSpPr>
              <p:nvPr/>
            </p:nvGrpSpPr>
            <p:grpSpPr bwMode="auto">
              <a:xfrm>
                <a:off x="1541" y="3256"/>
                <a:ext cx="193" cy="317"/>
                <a:chOff x="1541" y="3256"/>
                <a:chExt cx="193" cy="317"/>
              </a:xfrm>
            </p:grpSpPr>
            <p:sp>
              <p:nvSpPr>
                <p:cNvPr id="405921" name="Rectangle 417"/>
                <p:cNvSpPr>
                  <a:spLocks noChangeArrowheads="1"/>
                </p:cNvSpPr>
                <p:nvPr/>
              </p:nvSpPr>
              <p:spPr bwMode="auto">
                <a:xfrm>
                  <a:off x="1541"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22" name="Rectangle 418"/>
                <p:cNvSpPr>
                  <a:spLocks noChangeArrowheads="1"/>
                </p:cNvSpPr>
                <p:nvPr/>
              </p:nvSpPr>
              <p:spPr bwMode="auto">
                <a:xfrm>
                  <a:off x="1541"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23" name="Group 419"/>
              <p:cNvGrpSpPr>
                <a:grpSpLocks/>
              </p:cNvGrpSpPr>
              <p:nvPr/>
            </p:nvGrpSpPr>
            <p:grpSpPr bwMode="auto">
              <a:xfrm>
                <a:off x="1734" y="3256"/>
                <a:ext cx="193" cy="317"/>
                <a:chOff x="1734" y="3256"/>
                <a:chExt cx="193" cy="317"/>
              </a:xfrm>
            </p:grpSpPr>
            <p:sp>
              <p:nvSpPr>
                <p:cNvPr id="405924" name="Rectangle 420"/>
                <p:cNvSpPr>
                  <a:spLocks noChangeArrowheads="1"/>
                </p:cNvSpPr>
                <p:nvPr/>
              </p:nvSpPr>
              <p:spPr bwMode="auto">
                <a:xfrm>
                  <a:off x="1734"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25" name="Rectangle 421"/>
                <p:cNvSpPr>
                  <a:spLocks noChangeArrowheads="1"/>
                </p:cNvSpPr>
                <p:nvPr/>
              </p:nvSpPr>
              <p:spPr bwMode="auto">
                <a:xfrm>
                  <a:off x="1734"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26" name="Group 422"/>
              <p:cNvGrpSpPr>
                <a:grpSpLocks/>
              </p:cNvGrpSpPr>
              <p:nvPr/>
            </p:nvGrpSpPr>
            <p:grpSpPr bwMode="auto">
              <a:xfrm>
                <a:off x="1927" y="3256"/>
                <a:ext cx="192" cy="317"/>
                <a:chOff x="1927" y="3256"/>
                <a:chExt cx="192" cy="317"/>
              </a:xfrm>
            </p:grpSpPr>
            <p:sp>
              <p:nvSpPr>
                <p:cNvPr id="405927" name="Rectangle 423"/>
                <p:cNvSpPr>
                  <a:spLocks noChangeArrowheads="1"/>
                </p:cNvSpPr>
                <p:nvPr/>
              </p:nvSpPr>
              <p:spPr bwMode="auto">
                <a:xfrm>
                  <a:off x="1927" y="3256"/>
                  <a:ext cx="192"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H</a:t>
                  </a:r>
                </a:p>
              </p:txBody>
            </p:sp>
            <p:sp>
              <p:nvSpPr>
                <p:cNvPr id="405928" name="Rectangle 424"/>
                <p:cNvSpPr>
                  <a:spLocks noChangeArrowheads="1"/>
                </p:cNvSpPr>
                <p:nvPr/>
              </p:nvSpPr>
              <p:spPr bwMode="auto">
                <a:xfrm>
                  <a:off x="1927" y="3256"/>
                  <a:ext cx="192"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29" name="Group 425"/>
              <p:cNvGrpSpPr>
                <a:grpSpLocks/>
              </p:cNvGrpSpPr>
              <p:nvPr/>
            </p:nvGrpSpPr>
            <p:grpSpPr bwMode="auto">
              <a:xfrm>
                <a:off x="2119" y="3256"/>
                <a:ext cx="193" cy="317"/>
                <a:chOff x="2119" y="3256"/>
                <a:chExt cx="193" cy="317"/>
              </a:xfrm>
            </p:grpSpPr>
            <p:sp>
              <p:nvSpPr>
                <p:cNvPr id="405930" name="Rectangle 426"/>
                <p:cNvSpPr>
                  <a:spLocks noChangeArrowheads="1"/>
                </p:cNvSpPr>
                <p:nvPr/>
              </p:nvSpPr>
              <p:spPr bwMode="auto">
                <a:xfrm>
                  <a:off x="2119"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31" name="Rectangle 427"/>
                <p:cNvSpPr>
                  <a:spLocks noChangeArrowheads="1"/>
                </p:cNvSpPr>
                <p:nvPr/>
              </p:nvSpPr>
              <p:spPr bwMode="auto">
                <a:xfrm>
                  <a:off x="2119"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32" name="Group 428"/>
              <p:cNvGrpSpPr>
                <a:grpSpLocks/>
              </p:cNvGrpSpPr>
              <p:nvPr/>
            </p:nvGrpSpPr>
            <p:grpSpPr bwMode="auto">
              <a:xfrm>
                <a:off x="2312" y="3256"/>
                <a:ext cx="193" cy="317"/>
                <a:chOff x="2312" y="3256"/>
                <a:chExt cx="193" cy="317"/>
              </a:xfrm>
            </p:grpSpPr>
            <p:sp>
              <p:nvSpPr>
                <p:cNvPr id="405933" name="Rectangle 429"/>
                <p:cNvSpPr>
                  <a:spLocks noChangeArrowheads="1"/>
                </p:cNvSpPr>
                <p:nvPr/>
              </p:nvSpPr>
              <p:spPr bwMode="auto">
                <a:xfrm>
                  <a:off x="2312" y="3256"/>
                  <a:ext cx="193" cy="3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黑体" panose="02010609060101010101" pitchFamily="49" charset="-122"/>
                      <a:cs typeface="+mn-cs"/>
                    </a:rPr>
                    <a:t>1</a:t>
                  </a:r>
                </a:p>
              </p:txBody>
            </p:sp>
            <p:sp>
              <p:nvSpPr>
                <p:cNvPr id="405934" name="Rectangle 430"/>
                <p:cNvSpPr>
                  <a:spLocks noChangeArrowheads="1"/>
                </p:cNvSpPr>
                <p:nvPr/>
              </p:nvSpPr>
              <p:spPr bwMode="auto">
                <a:xfrm>
                  <a:off x="2312"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05935" name="Group 431"/>
              <p:cNvGrpSpPr>
                <a:grpSpLocks/>
              </p:cNvGrpSpPr>
              <p:nvPr/>
            </p:nvGrpSpPr>
            <p:grpSpPr bwMode="auto">
              <a:xfrm>
                <a:off x="2505" y="3256"/>
                <a:ext cx="193" cy="317"/>
                <a:chOff x="2505" y="3256"/>
                <a:chExt cx="193" cy="317"/>
              </a:xfrm>
            </p:grpSpPr>
            <p:sp>
              <p:nvSpPr>
                <p:cNvPr id="405936" name="Rectangle 432"/>
                <p:cNvSpPr>
                  <a:spLocks noChangeArrowheads="1"/>
                </p:cNvSpPr>
                <p:nvPr/>
              </p:nvSpPr>
              <p:spPr bwMode="auto">
                <a:xfrm>
                  <a:off x="2505" y="3256"/>
                  <a:ext cx="193" cy="317"/>
                </a:xfrm>
                <a:prstGeom prst="rect">
                  <a:avLst/>
                </a:prstGeom>
                <a:solidFill>
                  <a:srgbClr val="99CC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FF"/>
                      </a:solidFill>
                      <a:effectLst/>
                      <a:uLnTx/>
                      <a:uFillTx/>
                      <a:latin typeface="Times New Roman" panose="02020603050405020304" pitchFamily="18" charset="0"/>
                      <a:ea typeface="黑体" panose="02010609060101010101" pitchFamily="49" charset="-122"/>
                      <a:cs typeface="+mn-cs"/>
                    </a:rPr>
                    <a:t>D</a:t>
                  </a:r>
                </a:p>
              </p:txBody>
            </p:sp>
            <p:sp>
              <p:nvSpPr>
                <p:cNvPr id="405937" name="Rectangle 433"/>
                <p:cNvSpPr>
                  <a:spLocks noChangeArrowheads="1"/>
                </p:cNvSpPr>
                <p:nvPr/>
              </p:nvSpPr>
              <p:spPr bwMode="auto">
                <a:xfrm>
                  <a:off x="2505" y="3256"/>
                  <a:ext cx="193" cy="317"/>
                </a:xfrm>
                <a:prstGeom prst="rect">
                  <a:avLst/>
                </a:prstGeom>
                <a:noFill/>
                <a:ln w="7">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sp>
          <p:nvSpPr>
            <p:cNvPr id="405938" name="Rectangle 434"/>
            <p:cNvSpPr>
              <a:spLocks noChangeArrowheads="1"/>
            </p:cNvSpPr>
            <p:nvPr/>
          </p:nvSpPr>
          <p:spPr bwMode="auto">
            <a:xfrm>
              <a:off x="-3" y="-3"/>
              <a:ext cx="2704" cy="3579"/>
            </a:xfrm>
            <a:prstGeom prst="rect">
              <a:avLst/>
            </a:prstGeom>
            <a:noFill/>
            <a:ln w="9525">
              <a:solidFill>
                <a:srgbClr val="A0A0A0"/>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05939" name="Text Box 435"/>
          <p:cNvSpPr txBox="1">
            <a:spLocks noChangeArrowheads="1"/>
          </p:cNvSpPr>
          <p:nvPr/>
        </p:nvSpPr>
        <p:spPr bwMode="auto">
          <a:xfrm>
            <a:off x="1258888" y="549275"/>
            <a:ext cx="61420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74HC138</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译码器作为数据分配器时的功能表 </a:t>
            </a:r>
          </a:p>
        </p:txBody>
      </p:sp>
      <p:sp>
        <p:nvSpPr>
          <p:cNvPr id="405940" name="Line 436"/>
          <p:cNvSpPr>
            <a:spLocks noChangeShapeType="1"/>
          </p:cNvSpPr>
          <p:nvPr/>
        </p:nvSpPr>
        <p:spPr bwMode="auto">
          <a:xfrm>
            <a:off x="4140200" y="1808163"/>
            <a:ext cx="180975" cy="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1" name="Line 437"/>
          <p:cNvSpPr>
            <a:spLocks noChangeShapeType="1"/>
          </p:cNvSpPr>
          <p:nvPr/>
        </p:nvSpPr>
        <p:spPr bwMode="auto">
          <a:xfrm>
            <a:off x="4678363"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2" name="Line 438"/>
          <p:cNvSpPr>
            <a:spLocks noChangeShapeType="1"/>
          </p:cNvSpPr>
          <p:nvPr/>
        </p:nvSpPr>
        <p:spPr bwMode="auto">
          <a:xfrm>
            <a:off x="518477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3" name="Line 439"/>
          <p:cNvSpPr>
            <a:spLocks noChangeShapeType="1"/>
          </p:cNvSpPr>
          <p:nvPr/>
        </p:nvSpPr>
        <p:spPr bwMode="auto">
          <a:xfrm>
            <a:off x="568642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4" name="Line 440"/>
          <p:cNvSpPr>
            <a:spLocks noChangeShapeType="1"/>
          </p:cNvSpPr>
          <p:nvPr/>
        </p:nvSpPr>
        <p:spPr bwMode="auto">
          <a:xfrm>
            <a:off x="6227763"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5" name="Line 441"/>
          <p:cNvSpPr>
            <a:spLocks noChangeShapeType="1"/>
          </p:cNvSpPr>
          <p:nvPr/>
        </p:nvSpPr>
        <p:spPr bwMode="auto">
          <a:xfrm>
            <a:off x="669607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6" name="Line 442"/>
          <p:cNvSpPr>
            <a:spLocks noChangeShapeType="1"/>
          </p:cNvSpPr>
          <p:nvPr/>
        </p:nvSpPr>
        <p:spPr bwMode="auto">
          <a:xfrm>
            <a:off x="723582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7" name="Line 443"/>
          <p:cNvSpPr>
            <a:spLocks noChangeShapeType="1"/>
          </p:cNvSpPr>
          <p:nvPr/>
        </p:nvSpPr>
        <p:spPr bwMode="auto">
          <a:xfrm>
            <a:off x="777557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8" name="Line 444"/>
          <p:cNvSpPr>
            <a:spLocks noChangeShapeType="1"/>
          </p:cNvSpPr>
          <p:nvPr/>
        </p:nvSpPr>
        <p:spPr bwMode="auto">
          <a:xfrm>
            <a:off x="4140200" y="1773238"/>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49" name="Line 445"/>
          <p:cNvSpPr>
            <a:spLocks noChangeShapeType="1"/>
          </p:cNvSpPr>
          <p:nvPr/>
        </p:nvSpPr>
        <p:spPr bwMode="auto">
          <a:xfrm>
            <a:off x="2087563"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5950" name="Line 446"/>
          <p:cNvSpPr>
            <a:spLocks noChangeShapeType="1"/>
          </p:cNvSpPr>
          <p:nvPr/>
        </p:nvSpPr>
        <p:spPr bwMode="auto">
          <a:xfrm>
            <a:off x="1584325" y="1808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47B5629B-B339-41E3-8D84-9C2D2084DFBC}"/>
              </a:ext>
            </a:extLst>
          </p:cNvPr>
          <p:cNvSpPr>
            <a:spLocks noGrp="1"/>
          </p:cNvSpPr>
          <p:nvPr>
            <p:ph type="sldNum" sz="quarter" idx="12"/>
          </p:nvPr>
        </p:nvSpPr>
        <p:spPr/>
        <p:txBody>
          <a:bodyPr/>
          <a:lstStyle/>
          <a:p>
            <a:fld id="{4FAB73BC-B049-4115-A692-8D63A059BFB8}" type="slidenum">
              <a:rPr lang="en-US" smtClean="0"/>
              <a:t>68</a:t>
            </a:fld>
            <a:endParaRPr lang="en-US" dirty="0"/>
          </a:p>
        </p:txBody>
      </p:sp>
    </p:spTree>
    <p:extLst>
      <p:ext uri="{BB962C8B-B14F-4D97-AF65-F5344CB8AC3E}">
        <p14:creationId xmlns:p14="http://schemas.microsoft.com/office/powerpoint/2010/main" val="382266896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5387" name="Rectangle 11"/>
          <p:cNvSpPr>
            <a:spLocks noChangeArrowheads="1"/>
          </p:cNvSpPr>
          <p:nvPr/>
        </p:nvSpPr>
        <p:spPr bwMode="auto">
          <a:xfrm>
            <a:off x="0" y="2132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85393" name="Rectangle 17"/>
          <p:cNvSpPr>
            <a:spLocks noChangeArrowheads="1"/>
          </p:cNvSpPr>
          <p:nvPr/>
        </p:nvSpPr>
        <p:spPr bwMode="auto">
          <a:xfrm>
            <a:off x="431800" y="328613"/>
            <a:ext cx="8208963" cy="1552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例</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试用门电路设计一个具有低电平使能控制的</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线</a:t>
            </a: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Times New Roman" panose="02020603050405020304" pitchFamily="18" charset="0"/>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4</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线数据分配器，使能信号无效时，电路所有的输出为高阻态。当通道选择信号将</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路输入信号连接到其中</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路输出端时，其他输出端为高阻状态。</a:t>
            </a:r>
          </a:p>
        </p:txBody>
      </p:sp>
      <p:graphicFrame>
        <p:nvGraphicFramePr>
          <p:cNvPr id="485703" name="Group 327"/>
          <p:cNvGraphicFramePr>
            <a:graphicFrameLocks noGrp="1"/>
          </p:cNvGraphicFramePr>
          <p:nvPr/>
        </p:nvGraphicFramePr>
        <p:xfrm>
          <a:off x="3455988" y="1920875"/>
          <a:ext cx="5618162" cy="2773363"/>
        </p:xfrm>
        <a:graphic>
          <a:graphicData uri="http://schemas.openxmlformats.org/drawingml/2006/table">
            <a:tbl>
              <a:tblPr/>
              <a:tblGrid>
                <a:gridCol w="684212">
                  <a:extLst>
                    <a:ext uri="{9D8B030D-6E8A-4147-A177-3AD203B41FA5}">
                      <a16:colId xmlns:a16="http://schemas.microsoft.com/office/drawing/2014/main" val="3561205890"/>
                    </a:ext>
                  </a:extLst>
                </a:gridCol>
                <a:gridCol w="720725">
                  <a:extLst>
                    <a:ext uri="{9D8B030D-6E8A-4147-A177-3AD203B41FA5}">
                      <a16:colId xmlns:a16="http://schemas.microsoft.com/office/drawing/2014/main" val="4224553730"/>
                    </a:ext>
                  </a:extLst>
                </a:gridCol>
                <a:gridCol w="700088">
                  <a:extLst>
                    <a:ext uri="{9D8B030D-6E8A-4147-A177-3AD203B41FA5}">
                      <a16:colId xmlns:a16="http://schemas.microsoft.com/office/drawing/2014/main" val="954786728"/>
                    </a:ext>
                  </a:extLst>
                </a:gridCol>
                <a:gridCol w="854075">
                  <a:extLst>
                    <a:ext uri="{9D8B030D-6E8A-4147-A177-3AD203B41FA5}">
                      <a16:colId xmlns:a16="http://schemas.microsoft.com/office/drawing/2014/main" val="3223351680"/>
                    </a:ext>
                  </a:extLst>
                </a:gridCol>
                <a:gridCol w="885825">
                  <a:extLst>
                    <a:ext uri="{9D8B030D-6E8A-4147-A177-3AD203B41FA5}">
                      <a16:colId xmlns:a16="http://schemas.microsoft.com/office/drawing/2014/main" val="672380960"/>
                    </a:ext>
                  </a:extLst>
                </a:gridCol>
                <a:gridCol w="885825">
                  <a:extLst>
                    <a:ext uri="{9D8B030D-6E8A-4147-A177-3AD203B41FA5}">
                      <a16:colId xmlns:a16="http://schemas.microsoft.com/office/drawing/2014/main" val="1936740296"/>
                    </a:ext>
                  </a:extLst>
                </a:gridCol>
                <a:gridCol w="887412">
                  <a:extLst>
                    <a:ext uri="{9D8B030D-6E8A-4147-A177-3AD203B41FA5}">
                      <a16:colId xmlns:a16="http://schemas.microsoft.com/office/drawing/2014/main" val="4188959982"/>
                    </a:ext>
                  </a:extLst>
                </a:gridCol>
              </a:tblGrid>
              <a:tr h="342900">
                <a:tc gridSpan="3">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6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输  入</a:t>
                      </a:r>
                      <a:endParaRPr kumimoji="1"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4">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16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输  出</a:t>
                      </a:r>
                      <a:endParaRPr kumimoji="1" lang="zh-CN" altLang="en-US" sz="16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102316152"/>
                  </a:ext>
                </a:extLst>
              </a:tr>
              <a:tr h="4492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E</a:t>
                      </a: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S</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S</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Y</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3</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Y</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2</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Y</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18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Y</a:t>
                      </a:r>
                      <a:r>
                        <a:rPr kumimoji="1" lang="en-US" altLang="zh-CN" sz="18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18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3389355"/>
                  </a:ext>
                </a:extLst>
              </a:tr>
              <a:tr h="3746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In</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83163286"/>
                  </a:ext>
                </a:extLst>
              </a:tr>
              <a:tr h="3730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In</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49695391"/>
                  </a:ext>
                </a:extLst>
              </a:tr>
              <a:tr h="3746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In</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01746813"/>
                  </a:ext>
                </a:extLst>
              </a:tr>
              <a:tr h="3746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In</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16945287"/>
                  </a:ext>
                </a:extLst>
              </a:tr>
              <a:tr h="3746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x</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x</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z</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86757796"/>
                  </a:ext>
                </a:extLst>
              </a:tr>
            </a:tbl>
          </a:graphicData>
        </a:graphic>
      </p:graphicFrame>
      <p:sp>
        <p:nvSpPr>
          <p:cNvPr id="485702" name="Line 326"/>
          <p:cNvSpPr>
            <a:spLocks noChangeShapeType="1"/>
          </p:cNvSpPr>
          <p:nvPr/>
        </p:nvSpPr>
        <p:spPr bwMode="auto">
          <a:xfrm>
            <a:off x="3708400" y="2316163"/>
            <a:ext cx="180975"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85715" name="Group 339"/>
          <p:cNvGrpSpPr>
            <a:grpSpLocks/>
          </p:cNvGrpSpPr>
          <p:nvPr/>
        </p:nvGrpSpPr>
        <p:grpSpPr bwMode="auto">
          <a:xfrm>
            <a:off x="252413" y="2005013"/>
            <a:ext cx="3024187" cy="2647950"/>
            <a:chOff x="136" y="1185"/>
            <a:chExt cx="1905" cy="1668"/>
          </a:xfrm>
        </p:grpSpPr>
        <p:sp>
          <p:nvSpPr>
            <p:cNvPr id="485385" name="Rectangle 9"/>
            <p:cNvSpPr>
              <a:spLocks noChangeArrowheads="1"/>
            </p:cNvSpPr>
            <p:nvPr/>
          </p:nvSpPr>
          <p:spPr bwMode="auto">
            <a:xfrm>
              <a:off x="136" y="1185"/>
              <a:ext cx="1905" cy="16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列真值表</a:t>
              </a:r>
            </a:p>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输出端有</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种状态（</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z</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），输出级是</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4</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个三态门组成。其控制信号由</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E</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S1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S0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共同作用产生。</a:t>
              </a:r>
              <a:r>
                <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楷体_GB2312" pitchFamily="49" charset="-122"/>
                  <a:cs typeface="Times New Roman" panose="02020603050405020304" pitchFamily="18" charset="0"/>
                </a:rPr>
                <a:t> </a:t>
              </a:r>
            </a:p>
          </p:txBody>
        </p:sp>
        <p:sp>
          <p:nvSpPr>
            <p:cNvPr id="485704" name="Line 328"/>
            <p:cNvSpPr>
              <a:spLocks noChangeShapeType="1"/>
            </p:cNvSpPr>
            <p:nvPr/>
          </p:nvSpPr>
          <p:spPr bwMode="auto">
            <a:xfrm>
              <a:off x="181" y="2387"/>
              <a:ext cx="11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aphicFrame>
        <p:nvGraphicFramePr>
          <p:cNvPr id="485705" name="Object 329"/>
          <p:cNvGraphicFramePr>
            <a:graphicFrameLocks noChangeAspect="1"/>
          </p:cNvGraphicFramePr>
          <p:nvPr/>
        </p:nvGraphicFramePr>
        <p:xfrm>
          <a:off x="539750" y="5648325"/>
          <a:ext cx="2068513" cy="625475"/>
        </p:xfrm>
        <a:graphic>
          <a:graphicData uri="http://schemas.openxmlformats.org/presentationml/2006/ole">
            <mc:AlternateContent xmlns:mc="http://schemas.openxmlformats.org/markup-compatibility/2006">
              <mc:Choice xmlns:v="urn:schemas-microsoft-com:vml" Requires="v">
                <p:oleObj spid="_x0000_s83106" name="公式" r:id="rId4" imgW="914400" imgH="279400" progId="Equation.3">
                  <p:embed/>
                </p:oleObj>
              </mc:Choice>
              <mc:Fallback>
                <p:oleObj name="公式" r:id="rId4" imgW="914400" imgH="279400" progId="Equation.3">
                  <p:embed/>
                  <p:pic>
                    <p:nvPicPr>
                      <p:cNvPr id="485705" name="Object 3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750" y="5648325"/>
                        <a:ext cx="2068513" cy="6254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5709" name="Object 333"/>
          <p:cNvGraphicFramePr>
            <a:graphicFrameLocks noChangeAspect="1"/>
          </p:cNvGraphicFramePr>
          <p:nvPr/>
        </p:nvGraphicFramePr>
        <p:xfrm>
          <a:off x="2735263" y="5648325"/>
          <a:ext cx="1927225" cy="587375"/>
        </p:xfrm>
        <a:graphic>
          <a:graphicData uri="http://schemas.openxmlformats.org/presentationml/2006/ole">
            <mc:AlternateContent xmlns:mc="http://schemas.openxmlformats.org/markup-compatibility/2006">
              <mc:Choice xmlns:v="urn:schemas-microsoft-com:vml" Requires="v">
                <p:oleObj spid="_x0000_s83107" name="公式" r:id="rId6" imgW="901309" imgH="279279" progId="Equation.3">
                  <p:embed/>
                </p:oleObj>
              </mc:Choice>
              <mc:Fallback>
                <p:oleObj name="公式" r:id="rId6" imgW="901309" imgH="279279" progId="Equation.3">
                  <p:embed/>
                  <p:pic>
                    <p:nvPicPr>
                      <p:cNvPr id="485709" name="Object 3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35263" y="5648325"/>
                        <a:ext cx="1927225" cy="587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5708" name="Object 332"/>
          <p:cNvGraphicFramePr>
            <a:graphicFrameLocks noChangeAspect="1"/>
          </p:cNvGraphicFramePr>
          <p:nvPr/>
        </p:nvGraphicFramePr>
        <p:xfrm>
          <a:off x="4751388" y="5611813"/>
          <a:ext cx="2044700" cy="600075"/>
        </p:xfrm>
        <a:graphic>
          <a:graphicData uri="http://schemas.openxmlformats.org/presentationml/2006/ole">
            <mc:AlternateContent xmlns:mc="http://schemas.openxmlformats.org/markup-compatibility/2006">
              <mc:Choice xmlns:v="urn:schemas-microsoft-com:vml" Requires="v">
                <p:oleObj spid="_x0000_s83108" name="公式" r:id="rId8" imgW="939800" imgH="279400" progId="Equation.3">
                  <p:embed/>
                </p:oleObj>
              </mc:Choice>
              <mc:Fallback>
                <p:oleObj name="公式" r:id="rId8" imgW="939800" imgH="279400" progId="Equation.3">
                  <p:embed/>
                  <p:pic>
                    <p:nvPicPr>
                      <p:cNvPr id="485708" name="Object 33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51388" y="5611813"/>
                        <a:ext cx="2044700" cy="600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5707" name="Object 331"/>
          <p:cNvGraphicFramePr>
            <a:graphicFrameLocks noChangeAspect="1"/>
          </p:cNvGraphicFramePr>
          <p:nvPr/>
        </p:nvGraphicFramePr>
        <p:xfrm>
          <a:off x="6946900" y="5611813"/>
          <a:ext cx="1981200" cy="600075"/>
        </p:xfrm>
        <a:graphic>
          <a:graphicData uri="http://schemas.openxmlformats.org/presentationml/2006/ole">
            <mc:AlternateContent xmlns:mc="http://schemas.openxmlformats.org/markup-compatibility/2006">
              <mc:Choice xmlns:v="urn:schemas-microsoft-com:vml" Requires="v">
                <p:oleObj spid="_x0000_s83109" name="公式" r:id="rId10" imgW="914400" imgH="279400" progId="Equation.3">
                  <p:embed/>
                </p:oleObj>
              </mc:Choice>
              <mc:Fallback>
                <p:oleObj name="公式" r:id="rId10" imgW="914400" imgH="279400" progId="Equation.3">
                  <p:embed/>
                  <p:pic>
                    <p:nvPicPr>
                      <p:cNvPr id="485707" name="Object 3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946900" y="5611813"/>
                        <a:ext cx="1981200" cy="600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5713" name="Rectangle 337"/>
          <p:cNvSpPr>
            <a:spLocks noChangeArrowheads="1"/>
          </p:cNvSpPr>
          <p:nvPr/>
        </p:nvSpPr>
        <p:spPr bwMode="auto">
          <a:xfrm>
            <a:off x="71438" y="4927600"/>
            <a:ext cx="6445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写出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4</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个三态门控制端的逻辑表达式</a:t>
            </a:r>
          </a:p>
        </p:txBody>
      </p:sp>
      <p:sp>
        <p:nvSpPr>
          <p:cNvPr id="2" name="灯片编号占位符 1">
            <a:extLst>
              <a:ext uri="{FF2B5EF4-FFF2-40B4-BE49-F238E27FC236}">
                <a16:creationId xmlns:a16="http://schemas.microsoft.com/office/drawing/2014/main" id="{590796C8-E870-4CE0-83D9-4046020AF41B}"/>
              </a:ext>
            </a:extLst>
          </p:cNvPr>
          <p:cNvSpPr>
            <a:spLocks noGrp="1"/>
          </p:cNvSpPr>
          <p:nvPr>
            <p:ph type="sldNum" sz="quarter" idx="12"/>
          </p:nvPr>
        </p:nvSpPr>
        <p:spPr/>
        <p:txBody>
          <a:bodyPr/>
          <a:lstStyle/>
          <a:p>
            <a:fld id="{4FAB73BC-B049-4115-A692-8D63A059BFB8}" type="slidenum">
              <a:rPr lang="en-US" smtClean="0"/>
              <a:t>69</a:t>
            </a:fld>
            <a:endParaRPr lang="en-US" dirty="0"/>
          </a:p>
        </p:txBody>
      </p:sp>
    </p:spTree>
    <p:custDataLst>
      <p:tags r:id="rId2"/>
    </p:custDataLst>
    <p:extLst>
      <p:ext uri="{BB962C8B-B14F-4D97-AF65-F5344CB8AC3E}">
        <p14:creationId xmlns:p14="http://schemas.microsoft.com/office/powerpoint/2010/main" val="30565112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85715"/>
                                        </p:tgtEl>
                                        <p:attrNameLst>
                                          <p:attrName>style.visibility</p:attrName>
                                        </p:attrNameLst>
                                      </p:cBhvr>
                                      <p:to>
                                        <p:strVal val="visible"/>
                                      </p:to>
                                    </p:set>
                                    <p:animEffect transition="in" filter="strips(downRight)">
                                      <p:cBhvr>
                                        <p:cTn id="7" dur="500"/>
                                        <p:tgtEl>
                                          <p:spTgt spid="48571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nodeType="clickEffect">
                                  <p:stCondLst>
                                    <p:cond delay="0"/>
                                  </p:stCondLst>
                                  <p:childTnLst>
                                    <p:set>
                                      <p:cBhvr>
                                        <p:cTn id="11" dur="1" fill="hold">
                                          <p:stCondLst>
                                            <p:cond delay="0"/>
                                          </p:stCondLst>
                                        </p:cTn>
                                        <p:tgtEl>
                                          <p:spTgt spid="485702"/>
                                        </p:tgtEl>
                                        <p:attrNameLst>
                                          <p:attrName>style.visibility</p:attrName>
                                        </p:attrNameLst>
                                      </p:cBhvr>
                                      <p:to>
                                        <p:strVal val="visible"/>
                                      </p:to>
                                    </p:set>
                                    <p:animEffect transition="in" filter="box(out)">
                                      <p:cBhvr>
                                        <p:cTn id="12" dur="500"/>
                                        <p:tgtEl>
                                          <p:spTgt spid="485702"/>
                                        </p:tgtEl>
                                      </p:cBhvr>
                                    </p:animEffect>
                                  </p:childTnLst>
                                </p:cTn>
                              </p:par>
                              <p:par>
                                <p:cTn id="13" presetID="4" presetClass="entr" presetSubtype="32" fill="hold" nodeType="withEffect">
                                  <p:stCondLst>
                                    <p:cond delay="0"/>
                                  </p:stCondLst>
                                  <p:childTnLst>
                                    <p:set>
                                      <p:cBhvr>
                                        <p:cTn id="14" dur="1" fill="hold">
                                          <p:stCondLst>
                                            <p:cond delay="0"/>
                                          </p:stCondLst>
                                        </p:cTn>
                                        <p:tgtEl>
                                          <p:spTgt spid="485703"/>
                                        </p:tgtEl>
                                        <p:attrNameLst>
                                          <p:attrName>style.visibility</p:attrName>
                                        </p:attrNameLst>
                                      </p:cBhvr>
                                      <p:to>
                                        <p:strVal val="visible"/>
                                      </p:to>
                                    </p:set>
                                    <p:animEffect transition="in" filter="box(out)">
                                      <p:cBhvr>
                                        <p:cTn id="15" dur="500"/>
                                        <p:tgtEl>
                                          <p:spTgt spid="48570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8" presetClass="entr" presetSubtype="6" fill="hold" grpId="0" nodeType="clickEffect">
                                  <p:stCondLst>
                                    <p:cond delay="0"/>
                                  </p:stCondLst>
                                  <p:childTnLst>
                                    <p:set>
                                      <p:cBhvr>
                                        <p:cTn id="19" dur="1" fill="hold">
                                          <p:stCondLst>
                                            <p:cond delay="0"/>
                                          </p:stCondLst>
                                        </p:cTn>
                                        <p:tgtEl>
                                          <p:spTgt spid="485713"/>
                                        </p:tgtEl>
                                        <p:attrNameLst>
                                          <p:attrName>style.visibility</p:attrName>
                                        </p:attrNameLst>
                                      </p:cBhvr>
                                      <p:to>
                                        <p:strVal val="visible"/>
                                      </p:to>
                                    </p:set>
                                    <p:animEffect transition="in" filter="strips(downRight)">
                                      <p:cBhvr>
                                        <p:cTn id="20" dur="500"/>
                                        <p:tgtEl>
                                          <p:spTgt spid="485713"/>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8" presetClass="entr" presetSubtype="6" fill="hold" nodeType="clickEffect">
                                  <p:stCondLst>
                                    <p:cond delay="0"/>
                                  </p:stCondLst>
                                  <p:childTnLst>
                                    <p:set>
                                      <p:cBhvr>
                                        <p:cTn id="24" dur="1" fill="hold">
                                          <p:stCondLst>
                                            <p:cond delay="0"/>
                                          </p:stCondLst>
                                        </p:cTn>
                                        <p:tgtEl>
                                          <p:spTgt spid="485705"/>
                                        </p:tgtEl>
                                        <p:attrNameLst>
                                          <p:attrName>style.visibility</p:attrName>
                                        </p:attrNameLst>
                                      </p:cBhvr>
                                      <p:to>
                                        <p:strVal val="visible"/>
                                      </p:to>
                                    </p:set>
                                    <p:animEffect transition="in" filter="strips(downRight)">
                                      <p:cBhvr>
                                        <p:cTn id="25" dur="500"/>
                                        <p:tgtEl>
                                          <p:spTgt spid="485705"/>
                                        </p:tgtEl>
                                      </p:cBhvr>
                                    </p:animEffect>
                                  </p:childTnLst>
                                </p:cTn>
                              </p:par>
                              <p:par>
                                <p:cTn id="26" presetID="18" presetClass="entr" presetSubtype="6" fill="hold" nodeType="withEffect">
                                  <p:stCondLst>
                                    <p:cond delay="0"/>
                                  </p:stCondLst>
                                  <p:childTnLst>
                                    <p:set>
                                      <p:cBhvr>
                                        <p:cTn id="27" dur="1" fill="hold">
                                          <p:stCondLst>
                                            <p:cond delay="0"/>
                                          </p:stCondLst>
                                        </p:cTn>
                                        <p:tgtEl>
                                          <p:spTgt spid="485709"/>
                                        </p:tgtEl>
                                        <p:attrNameLst>
                                          <p:attrName>style.visibility</p:attrName>
                                        </p:attrNameLst>
                                      </p:cBhvr>
                                      <p:to>
                                        <p:strVal val="visible"/>
                                      </p:to>
                                    </p:set>
                                    <p:animEffect transition="in" filter="strips(downRight)">
                                      <p:cBhvr>
                                        <p:cTn id="28" dur="500"/>
                                        <p:tgtEl>
                                          <p:spTgt spid="485709"/>
                                        </p:tgtEl>
                                      </p:cBhvr>
                                    </p:animEffect>
                                  </p:childTnLst>
                                </p:cTn>
                              </p:par>
                              <p:par>
                                <p:cTn id="29" presetID="18" presetClass="entr" presetSubtype="6" fill="hold" nodeType="withEffect">
                                  <p:stCondLst>
                                    <p:cond delay="0"/>
                                  </p:stCondLst>
                                  <p:childTnLst>
                                    <p:set>
                                      <p:cBhvr>
                                        <p:cTn id="30" dur="1" fill="hold">
                                          <p:stCondLst>
                                            <p:cond delay="0"/>
                                          </p:stCondLst>
                                        </p:cTn>
                                        <p:tgtEl>
                                          <p:spTgt spid="485708"/>
                                        </p:tgtEl>
                                        <p:attrNameLst>
                                          <p:attrName>style.visibility</p:attrName>
                                        </p:attrNameLst>
                                      </p:cBhvr>
                                      <p:to>
                                        <p:strVal val="visible"/>
                                      </p:to>
                                    </p:set>
                                    <p:animEffect transition="in" filter="strips(downRight)">
                                      <p:cBhvr>
                                        <p:cTn id="31" dur="500"/>
                                        <p:tgtEl>
                                          <p:spTgt spid="485708"/>
                                        </p:tgtEl>
                                      </p:cBhvr>
                                    </p:animEffect>
                                  </p:childTnLst>
                                </p:cTn>
                              </p:par>
                              <p:par>
                                <p:cTn id="32" presetID="18" presetClass="entr" presetSubtype="6" fill="hold" nodeType="withEffect">
                                  <p:stCondLst>
                                    <p:cond delay="0"/>
                                  </p:stCondLst>
                                  <p:childTnLst>
                                    <p:set>
                                      <p:cBhvr>
                                        <p:cTn id="33" dur="1" fill="hold">
                                          <p:stCondLst>
                                            <p:cond delay="0"/>
                                          </p:stCondLst>
                                        </p:cTn>
                                        <p:tgtEl>
                                          <p:spTgt spid="485707"/>
                                        </p:tgtEl>
                                        <p:attrNameLst>
                                          <p:attrName>style.visibility</p:attrName>
                                        </p:attrNameLst>
                                      </p:cBhvr>
                                      <p:to>
                                        <p:strVal val="visible"/>
                                      </p:to>
                                    </p:set>
                                    <p:animEffect transition="in" filter="strips(downRight)">
                                      <p:cBhvr>
                                        <p:cTn id="34" dur="500"/>
                                        <p:tgtEl>
                                          <p:spTgt spid="485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5713" grpId="0"/>
    </p:bldLst>
  </p:timing>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6402" name="Rectangle 2"/>
          <p:cNvSpPr>
            <a:spLocks noChangeArrowheads="1"/>
          </p:cNvSpPr>
          <p:nvPr/>
        </p:nvSpPr>
        <p:spPr bwMode="auto">
          <a:xfrm>
            <a:off x="0" y="2132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86473" name="Rectangle 73"/>
          <p:cNvSpPr>
            <a:spLocks noChangeArrowheads="1"/>
          </p:cNvSpPr>
          <p:nvPr/>
        </p:nvSpPr>
        <p:spPr bwMode="auto">
          <a:xfrm>
            <a:off x="431800" y="584200"/>
            <a:ext cx="3024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3.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画逻辑电路</a:t>
            </a:r>
          </a:p>
        </p:txBody>
      </p:sp>
      <p:graphicFrame>
        <p:nvGraphicFramePr>
          <p:cNvPr id="486474" name="Object 74"/>
          <p:cNvGraphicFramePr>
            <a:graphicFrameLocks noChangeAspect="1"/>
          </p:cNvGraphicFramePr>
          <p:nvPr/>
        </p:nvGraphicFramePr>
        <p:xfrm>
          <a:off x="2308225" y="1243013"/>
          <a:ext cx="5103813" cy="4762500"/>
        </p:xfrm>
        <a:graphic>
          <a:graphicData uri="http://schemas.openxmlformats.org/presentationml/2006/ole">
            <mc:AlternateContent xmlns:mc="http://schemas.openxmlformats.org/markup-compatibility/2006">
              <mc:Choice xmlns:v="urn:schemas-microsoft-com:vml" Requires="v">
                <p:oleObj spid="_x0000_s84050" name="图片" r:id="rId4" imgW="3371760" imgH="3162240" progId="Word.Picture.8">
                  <p:embed/>
                </p:oleObj>
              </mc:Choice>
              <mc:Fallback>
                <p:oleObj name="图片" r:id="rId4" imgW="3371760" imgH="3162240" progId="Word.Picture.8">
                  <p:embed/>
                  <p:pic>
                    <p:nvPicPr>
                      <p:cNvPr id="486474" name="Object 74"/>
                      <p:cNvPicPr>
                        <a:picLocks noChangeAspect="1" noChangeArrowheads="1"/>
                      </p:cNvPicPr>
                      <p:nvPr/>
                    </p:nvPicPr>
                    <p:blipFill>
                      <a:blip r:embed="rId5">
                        <a:extLst>
                          <a:ext uri="{28A0092B-C50C-407E-A947-70E740481C1C}">
                            <a14:useLocalDpi xmlns:a14="http://schemas.microsoft.com/office/drawing/2010/main" val="0"/>
                          </a:ext>
                        </a:extLst>
                      </a:blip>
                      <a:srcRect t="-1256"/>
                      <a:stretch>
                        <a:fillRect/>
                      </a:stretch>
                    </p:blipFill>
                    <p:spPr bwMode="auto">
                      <a:xfrm>
                        <a:off x="2308225" y="1243013"/>
                        <a:ext cx="5103813" cy="4762500"/>
                      </a:xfrm>
                      <a:prstGeom prst="rect">
                        <a:avLst/>
                      </a:prstGeom>
                      <a:solidFill>
                        <a:schemeClr val="bg1"/>
                      </a:solidFill>
                    </p:spPr>
                  </p:pic>
                </p:oleObj>
              </mc:Fallback>
            </mc:AlternateContent>
          </a:graphicData>
        </a:graphic>
      </p:graphicFrame>
      <p:graphicFrame>
        <p:nvGraphicFramePr>
          <p:cNvPr id="486476" name="Object 76"/>
          <p:cNvGraphicFramePr>
            <a:graphicFrameLocks noChangeAspect="1"/>
          </p:cNvGraphicFramePr>
          <p:nvPr/>
        </p:nvGraphicFramePr>
        <p:xfrm>
          <a:off x="2308225" y="1268413"/>
          <a:ext cx="5103813" cy="4762500"/>
        </p:xfrm>
        <a:graphic>
          <a:graphicData uri="http://schemas.openxmlformats.org/presentationml/2006/ole">
            <mc:AlternateContent xmlns:mc="http://schemas.openxmlformats.org/markup-compatibility/2006">
              <mc:Choice xmlns:v="urn:schemas-microsoft-com:vml" Requires="v">
                <p:oleObj spid="_x0000_s84051" name="图片" r:id="rId6" imgW="3371760" imgH="3162240" progId="Word.Picture.8">
                  <p:embed/>
                </p:oleObj>
              </mc:Choice>
              <mc:Fallback>
                <p:oleObj name="图片" r:id="rId6" imgW="3371760" imgH="3162240" progId="Word.Picture.8">
                  <p:embed/>
                  <p:pic>
                    <p:nvPicPr>
                      <p:cNvPr id="486476" name="Object 76"/>
                      <p:cNvPicPr>
                        <a:picLocks noChangeAspect="1" noChangeArrowheads="1"/>
                      </p:cNvPicPr>
                      <p:nvPr/>
                    </p:nvPicPr>
                    <p:blipFill>
                      <a:blip r:embed="rId7">
                        <a:extLst>
                          <a:ext uri="{28A0092B-C50C-407E-A947-70E740481C1C}">
                            <a14:useLocalDpi xmlns:a14="http://schemas.microsoft.com/office/drawing/2010/main" val="0"/>
                          </a:ext>
                        </a:extLst>
                      </a:blip>
                      <a:srcRect t="-1256"/>
                      <a:stretch>
                        <a:fillRect/>
                      </a:stretch>
                    </p:blipFill>
                    <p:spPr bwMode="auto">
                      <a:xfrm>
                        <a:off x="2308225" y="1268413"/>
                        <a:ext cx="5103813" cy="4762500"/>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FBD9C802-368C-42E8-87FC-E7BE9B7B28BA}"/>
              </a:ext>
            </a:extLst>
          </p:cNvPr>
          <p:cNvSpPr>
            <a:spLocks noGrp="1"/>
          </p:cNvSpPr>
          <p:nvPr>
            <p:ph type="sldNum" sz="quarter" idx="12"/>
          </p:nvPr>
        </p:nvSpPr>
        <p:spPr/>
        <p:txBody>
          <a:bodyPr/>
          <a:lstStyle/>
          <a:p>
            <a:fld id="{4FAB73BC-B049-4115-A692-8D63A059BFB8}" type="slidenum">
              <a:rPr lang="en-US" smtClean="0"/>
              <a:t>70</a:t>
            </a:fld>
            <a:endParaRPr lang="en-US" dirty="0"/>
          </a:p>
        </p:txBody>
      </p:sp>
    </p:spTree>
    <p:custDataLst>
      <p:tags r:id="rId2"/>
    </p:custDataLst>
    <p:extLst>
      <p:ext uri="{BB962C8B-B14F-4D97-AF65-F5344CB8AC3E}">
        <p14:creationId xmlns:p14="http://schemas.microsoft.com/office/powerpoint/2010/main" val="35835315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86474"/>
                                        </p:tgtEl>
                                        <p:attrNameLst>
                                          <p:attrName>style.visibility</p:attrName>
                                        </p:attrNameLst>
                                      </p:cBhvr>
                                      <p:to>
                                        <p:strVal val="visible"/>
                                      </p:to>
                                    </p:set>
                                    <p:animEffect transition="in" filter="wipe(left)">
                                      <p:cBhvr>
                                        <p:cTn id="7" dur="500"/>
                                        <p:tgtEl>
                                          <p:spTgt spid="4864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86476"/>
                                        </p:tgtEl>
                                        <p:attrNameLst>
                                          <p:attrName>style.visibility</p:attrName>
                                        </p:attrNameLst>
                                      </p:cBhvr>
                                      <p:to>
                                        <p:strVal val="visible"/>
                                      </p:to>
                                    </p:set>
                                    <p:animEffect transition="in" filter="wipe(left)">
                                      <p:cBhvr>
                                        <p:cTn id="12" dur="500"/>
                                        <p:tgtEl>
                                          <p:spTgt spid="4864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a:xfrm>
            <a:off x="1223627" y="260350"/>
            <a:ext cx="7352047" cy="755650"/>
          </a:xfrm>
        </p:spPr>
        <p:txBody>
          <a:bodyPr/>
          <a:lstStyle/>
          <a:p>
            <a:r>
              <a:rPr lang="zh-CN" altLang="en-US" dirty="0"/>
              <a:t>数据分配器</a:t>
            </a:r>
            <a:r>
              <a:rPr lang="en-US" altLang="zh-CN" dirty="0"/>
              <a:t>Verilog HDL</a:t>
            </a:r>
            <a:endParaRPr lang="zh-CN" altLang="en-US" dirty="0"/>
          </a:p>
        </p:txBody>
      </p:sp>
      <p:sp>
        <p:nvSpPr>
          <p:cNvPr id="3" name="内容占位符 2"/>
          <p:cNvSpPr>
            <a:spLocks noGrp="1"/>
          </p:cNvSpPr>
          <p:nvPr>
            <p:ph idx="1"/>
          </p:nvPr>
        </p:nvSpPr>
        <p:spPr>
          <a:xfrm>
            <a:off x="611188" y="1232756"/>
            <a:ext cx="8001000" cy="5472607"/>
          </a:xfrm>
        </p:spPr>
        <p:txBody>
          <a:bodyPr>
            <a:normAutofit fontScale="92500" lnSpcReduction="10000"/>
          </a:bodyPr>
          <a:lstStyle/>
          <a:p>
            <a:pPr marL="0" indent="0">
              <a:buNone/>
            </a:pPr>
            <a:r>
              <a:rPr lang="zh-CN" altLang="en-US" dirty="0"/>
              <a:t>行为描述：</a:t>
            </a:r>
            <a:endParaRPr lang="en-US" altLang="zh-CN" dirty="0"/>
          </a:p>
          <a:p>
            <a:pPr marL="0" indent="0">
              <a:buNone/>
            </a:pPr>
            <a:r>
              <a:rPr lang="en-US" altLang="zh-CN" dirty="0" err="1"/>
              <a:t>reg</a:t>
            </a:r>
            <a:r>
              <a:rPr lang="en-US" altLang="zh-CN" dirty="0"/>
              <a:t> [3:0]Y;//</a:t>
            </a:r>
            <a:r>
              <a:rPr lang="zh-CN" altLang="en-US" dirty="0"/>
              <a:t>声明</a:t>
            </a:r>
            <a:r>
              <a:rPr lang="en-US" altLang="zh-CN" dirty="0"/>
              <a:t>4</a:t>
            </a:r>
            <a:r>
              <a:rPr lang="zh-CN" altLang="en-US" dirty="0"/>
              <a:t>路输出</a:t>
            </a:r>
          </a:p>
          <a:p>
            <a:pPr marL="0" indent="0">
              <a:buNone/>
            </a:pPr>
            <a:r>
              <a:rPr lang="en-US" altLang="zh-CN" dirty="0"/>
              <a:t>always</a:t>
            </a:r>
          </a:p>
          <a:p>
            <a:pPr marL="0" indent="0">
              <a:buNone/>
            </a:pPr>
            <a:r>
              <a:rPr lang="en-US" altLang="zh-CN" dirty="0"/>
              <a:t>if (E)//E</a:t>
            </a:r>
            <a:r>
              <a:rPr lang="zh-CN" altLang="en-US" dirty="0"/>
              <a:t>是使能输入</a:t>
            </a:r>
          </a:p>
          <a:p>
            <a:pPr marL="0" indent="0">
              <a:buNone/>
            </a:pPr>
            <a:r>
              <a:rPr lang="zh-CN" altLang="en-US" dirty="0"/>
              <a:t>    </a:t>
            </a:r>
            <a:r>
              <a:rPr lang="en-US" altLang="zh-CN" dirty="0"/>
              <a:t>case (A)//</a:t>
            </a:r>
            <a:r>
              <a:rPr lang="zh-CN" altLang="en-US" dirty="0"/>
              <a:t>地址输入端</a:t>
            </a:r>
          </a:p>
          <a:p>
            <a:pPr marL="0" indent="0">
              <a:buNone/>
            </a:pPr>
            <a:r>
              <a:rPr lang="en-US" altLang="zh-CN" dirty="0"/>
              <a:t>        2'b11:Y=</a:t>
            </a:r>
            <a:r>
              <a:rPr lang="en-US" altLang="zh-CN" dirty="0">
                <a:solidFill>
                  <a:srgbClr val="FF0000"/>
                </a:solidFill>
              </a:rPr>
              <a:t>{</a:t>
            </a:r>
            <a:r>
              <a:rPr lang="en-US" altLang="zh-CN" dirty="0"/>
              <a:t>Din,3'b000</a:t>
            </a:r>
            <a:r>
              <a:rPr lang="en-US" altLang="zh-CN" dirty="0">
                <a:solidFill>
                  <a:srgbClr val="FF0000"/>
                </a:solidFill>
              </a:rPr>
              <a:t>}</a:t>
            </a:r>
            <a:r>
              <a:rPr lang="en-US" altLang="zh-CN" dirty="0"/>
              <a:t>;</a:t>
            </a:r>
          </a:p>
          <a:p>
            <a:pPr marL="0" indent="0">
              <a:buNone/>
            </a:pPr>
            <a:r>
              <a:rPr lang="en-US" altLang="zh-CN" dirty="0"/>
              <a:t>        2'b10:Y={1'b0,Din,2'b00};</a:t>
            </a:r>
          </a:p>
          <a:p>
            <a:pPr marL="0" indent="0">
              <a:buNone/>
            </a:pPr>
            <a:r>
              <a:rPr lang="en-US" altLang="zh-CN" dirty="0"/>
              <a:t>        2'b01:Y={2'b00,Din,1'b0};</a:t>
            </a:r>
          </a:p>
          <a:p>
            <a:pPr marL="0" indent="0">
              <a:buNone/>
            </a:pPr>
            <a:r>
              <a:rPr lang="en-US" altLang="zh-CN" dirty="0"/>
              <a:t>        2'b00:Y={3'b000,Din};</a:t>
            </a:r>
          </a:p>
          <a:p>
            <a:pPr marL="0" indent="0">
              <a:buNone/>
            </a:pPr>
            <a:r>
              <a:rPr lang="en-US" altLang="zh-CN" dirty="0"/>
              <a:t>    </a:t>
            </a:r>
            <a:r>
              <a:rPr lang="en-US" altLang="zh-CN" dirty="0" err="1"/>
              <a:t>endcase</a:t>
            </a:r>
            <a:endParaRPr lang="en-US" altLang="zh-CN" dirty="0"/>
          </a:p>
          <a:p>
            <a:pPr marL="0" indent="0">
              <a:buNone/>
            </a:pPr>
            <a:r>
              <a:rPr lang="en-US" altLang="zh-CN" dirty="0"/>
              <a:t>else</a:t>
            </a:r>
          </a:p>
          <a:p>
            <a:pPr marL="0" indent="0">
              <a:buNone/>
            </a:pPr>
            <a:r>
              <a:rPr lang="en-US" altLang="zh-CN" dirty="0"/>
              <a:t>     Y=4'b0000;</a:t>
            </a:r>
          </a:p>
          <a:p>
            <a:pPr marL="0" indent="0">
              <a:buNone/>
            </a:pPr>
            <a:r>
              <a:rPr lang="zh-CN" altLang="en-US" dirty="0"/>
              <a:t>数据流描述：</a:t>
            </a:r>
            <a:endParaRPr lang="en-US" altLang="zh-CN" dirty="0"/>
          </a:p>
          <a:p>
            <a:pPr marL="0" indent="0">
              <a:buNone/>
            </a:pPr>
            <a:r>
              <a:rPr lang="en-US" altLang="zh-CN" dirty="0"/>
              <a:t> assign Y = E ? ( D &lt;&lt; A ) : 4'b0;</a:t>
            </a:r>
          </a:p>
        </p:txBody>
      </p:sp>
      <p:sp>
        <p:nvSpPr>
          <p:cNvPr id="4" name="灯片编号占位符 3">
            <a:extLst>
              <a:ext uri="{FF2B5EF4-FFF2-40B4-BE49-F238E27FC236}">
                <a16:creationId xmlns:a16="http://schemas.microsoft.com/office/drawing/2014/main" id="{8D7BF9FB-4838-479C-879B-98D5AE14F03B}"/>
              </a:ext>
            </a:extLst>
          </p:cNvPr>
          <p:cNvSpPr>
            <a:spLocks noGrp="1"/>
          </p:cNvSpPr>
          <p:nvPr>
            <p:ph type="sldNum" sz="quarter" idx="12"/>
          </p:nvPr>
        </p:nvSpPr>
        <p:spPr/>
        <p:txBody>
          <a:bodyPr/>
          <a:lstStyle/>
          <a:p>
            <a:fld id="{4FAB73BC-B049-4115-A692-8D63A059BFB8}" type="slidenum">
              <a:rPr lang="en-US" smtClean="0"/>
              <a:t>71</a:t>
            </a:fld>
            <a:endParaRPr lang="en-US" dirty="0"/>
          </a:p>
        </p:txBody>
      </p:sp>
    </p:spTree>
    <p:extLst>
      <p:ext uri="{BB962C8B-B14F-4D97-AF65-F5344CB8AC3E}">
        <p14:creationId xmlns:p14="http://schemas.microsoft.com/office/powerpoint/2010/main" val="249766439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6" name="Rectangle 4"/>
          <p:cNvSpPr>
            <a:spLocks noChangeArrowheads="1"/>
          </p:cNvSpPr>
          <p:nvPr/>
        </p:nvSpPr>
        <p:spPr bwMode="auto">
          <a:xfrm>
            <a:off x="900113" y="476250"/>
            <a:ext cx="421322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4.4.3  </a:t>
            </a:r>
            <a:r>
              <a:rPr kumimoji="1" lang="zh-CN" altLang="en-US"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数据选择器</a:t>
            </a:r>
          </a:p>
        </p:txBody>
      </p:sp>
      <p:sp>
        <p:nvSpPr>
          <p:cNvPr id="412677" name="Rectangle 5"/>
          <p:cNvSpPr>
            <a:spLocks noChangeArrowheads="1"/>
          </p:cNvSpPr>
          <p:nvPr/>
        </p:nvSpPr>
        <p:spPr bwMode="auto">
          <a:xfrm>
            <a:off x="827088" y="1557338"/>
            <a:ext cx="41687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、数据选择器的定义与功能</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p>
        </p:txBody>
      </p:sp>
      <p:sp>
        <p:nvSpPr>
          <p:cNvPr id="412678" name="Rectangle 6"/>
          <p:cNvSpPr>
            <a:spLocks noChangeArrowheads="1"/>
          </p:cNvSpPr>
          <p:nvPr/>
        </p:nvSpPr>
        <p:spPr bwMode="auto">
          <a:xfrm>
            <a:off x="539750" y="3500438"/>
            <a:ext cx="4038600"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数据选择的功能：在通道选择信号的作用下，将多个通道的数据分时传送到公共的数据通道上去的。</a:t>
            </a:r>
          </a:p>
        </p:txBody>
      </p:sp>
      <p:sp>
        <p:nvSpPr>
          <p:cNvPr id="412679" name="Rectangle 7"/>
          <p:cNvSpPr>
            <a:spLocks noChangeArrowheads="1"/>
          </p:cNvSpPr>
          <p:nvPr/>
        </p:nvSpPr>
        <p:spPr bwMode="auto">
          <a:xfrm>
            <a:off x="684213" y="2133600"/>
            <a:ext cx="79248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数据选择器：能实现数据选择功能的逻辑电路。它的作用相当于多个输入的单刀多掷开关，又称</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多路开关</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p>
        </p:txBody>
      </p:sp>
      <p:grpSp>
        <p:nvGrpSpPr>
          <p:cNvPr id="412680" name="Group 8"/>
          <p:cNvGrpSpPr>
            <a:grpSpLocks/>
          </p:cNvGrpSpPr>
          <p:nvPr/>
        </p:nvGrpSpPr>
        <p:grpSpPr bwMode="auto">
          <a:xfrm>
            <a:off x="4500563" y="3284538"/>
            <a:ext cx="4495800" cy="3298825"/>
            <a:chOff x="1056" y="1252"/>
            <a:chExt cx="2496" cy="2133"/>
          </a:xfrm>
        </p:grpSpPr>
        <p:sp>
          <p:nvSpPr>
            <p:cNvPr id="412681" name="AutoShape 9"/>
            <p:cNvSpPr>
              <a:spLocks noChangeArrowheads="1"/>
            </p:cNvSpPr>
            <p:nvPr/>
          </p:nvSpPr>
          <p:spPr bwMode="auto">
            <a:xfrm>
              <a:off x="1056" y="1536"/>
              <a:ext cx="2496" cy="1728"/>
            </a:xfrm>
            <a:prstGeom prst="roundRect">
              <a:avLst>
                <a:gd name="adj" fmla="val 16667"/>
              </a:avLst>
            </a:prstGeom>
            <a:solidFill>
              <a:srgbClr val="FFFFCC">
                <a:alpha val="999"/>
              </a:srgbClr>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12682" name="Object 10"/>
            <p:cNvGraphicFramePr>
              <a:graphicFrameLocks noChangeAspect="1"/>
            </p:cNvGraphicFramePr>
            <p:nvPr/>
          </p:nvGraphicFramePr>
          <p:xfrm>
            <a:off x="1104" y="1252"/>
            <a:ext cx="2400" cy="2133"/>
          </p:xfrm>
          <a:graphic>
            <a:graphicData uri="http://schemas.openxmlformats.org/presentationml/2006/ole">
              <mc:AlternateContent xmlns:mc="http://schemas.openxmlformats.org/markup-compatibility/2006">
                <mc:Choice xmlns:v="urn:schemas-microsoft-com:vml" Requires="v">
                  <p:oleObj spid="_x0000_s85034" name="图片" r:id="rId4" imgW="2448000" imgH="2171880" progId="Word.Picture.8">
                    <p:embed/>
                  </p:oleObj>
                </mc:Choice>
                <mc:Fallback>
                  <p:oleObj name="图片" r:id="rId4" imgW="2448000" imgH="2171880" progId="Word.Picture.8">
                    <p:embed/>
                    <p:pic>
                      <p:nvPicPr>
                        <p:cNvPr id="412682" name="Object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04" y="1252"/>
                          <a:ext cx="2400" cy="2133"/>
                        </a:xfrm>
                        <a:prstGeom prst="rect">
                          <a:avLst/>
                        </a:prstGeom>
                        <a:noFill/>
                        <a:extLst>
                          <a:ext uri="{909E8E84-426E-40DD-AFC4-6F175D3DCCD1}">
                            <a14:hiddenFill xmlns:a14="http://schemas.microsoft.com/office/drawing/2010/main">
                              <a:solidFill>
                                <a:srgbClr val="FFFFFF">
                                  <a:alpha val="999"/>
                                </a:srgbClr>
                              </a:solidFill>
                            </a14:hiddenFill>
                          </a:ext>
                        </a:extLst>
                      </p:spPr>
                    </p:pic>
                  </p:oleObj>
                </mc:Fallback>
              </mc:AlternateContent>
            </a:graphicData>
          </a:graphic>
        </p:graphicFrame>
      </p:grpSp>
      <p:sp>
        <p:nvSpPr>
          <p:cNvPr id="2" name="灯片编号占位符 1">
            <a:extLst>
              <a:ext uri="{FF2B5EF4-FFF2-40B4-BE49-F238E27FC236}">
                <a16:creationId xmlns:a16="http://schemas.microsoft.com/office/drawing/2014/main" id="{486C4E7F-4624-4521-AF97-FD9276D58B56}"/>
              </a:ext>
            </a:extLst>
          </p:cNvPr>
          <p:cNvSpPr>
            <a:spLocks noGrp="1"/>
          </p:cNvSpPr>
          <p:nvPr>
            <p:ph type="sldNum" sz="quarter" idx="12"/>
          </p:nvPr>
        </p:nvSpPr>
        <p:spPr/>
        <p:txBody>
          <a:bodyPr/>
          <a:lstStyle/>
          <a:p>
            <a:fld id="{4FAB73BC-B049-4115-A692-8D63A059BFB8}" type="slidenum">
              <a:rPr lang="en-US" smtClean="0"/>
              <a:t>72</a:t>
            </a:fld>
            <a:endParaRPr lang="en-US" dirty="0"/>
          </a:p>
        </p:txBody>
      </p:sp>
    </p:spTree>
    <p:custDataLst>
      <p:tags r:id="rId2"/>
    </p:custDataLst>
    <p:extLst>
      <p:ext uri="{BB962C8B-B14F-4D97-AF65-F5344CB8AC3E}">
        <p14:creationId xmlns:p14="http://schemas.microsoft.com/office/powerpoint/2010/main" val="35335780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12677"/>
                                        </p:tgtEl>
                                        <p:attrNameLst>
                                          <p:attrName>style.visibility</p:attrName>
                                        </p:attrNameLst>
                                      </p:cBhvr>
                                      <p:to>
                                        <p:strVal val="visible"/>
                                      </p:to>
                                    </p:set>
                                    <p:animEffect transition="in" filter="strips(downRight)">
                                      <p:cBhvr>
                                        <p:cTn id="7" dur="500"/>
                                        <p:tgtEl>
                                          <p:spTgt spid="41267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12679"/>
                                        </p:tgtEl>
                                        <p:attrNameLst>
                                          <p:attrName>style.visibility</p:attrName>
                                        </p:attrNameLst>
                                      </p:cBhvr>
                                      <p:to>
                                        <p:strVal val="visible"/>
                                      </p:to>
                                    </p:set>
                                    <p:animEffect transition="in" filter="strips(downRight)">
                                      <p:cBhvr>
                                        <p:cTn id="12" dur="500"/>
                                        <p:tgtEl>
                                          <p:spTgt spid="4126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12678"/>
                                        </p:tgtEl>
                                        <p:attrNameLst>
                                          <p:attrName>style.visibility</p:attrName>
                                        </p:attrNameLst>
                                      </p:cBhvr>
                                      <p:to>
                                        <p:strVal val="visible"/>
                                      </p:to>
                                    </p:set>
                                    <p:animEffect transition="in" filter="strips(downRight)">
                                      <p:cBhvr>
                                        <p:cTn id="17" dur="500"/>
                                        <p:tgtEl>
                                          <p:spTgt spid="41267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12680"/>
                                        </p:tgtEl>
                                        <p:attrNameLst>
                                          <p:attrName>style.visibility</p:attrName>
                                        </p:attrNameLst>
                                      </p:cBhvr>
                                      <p:to>
                                        <p:strVal val="visible"/>
                                      </p:to>
                                    </p:set>
                                    <p:animEffect transition="in" filter="wipe(left)">
                                      <p:cBhvr>
                                        <p:cTn id="22" dur="500"/>
                                        <p:tgtEl>
                                          <p:spTgt spid="4126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2677" grpId="0" autoUpdateAnimBg="0"/>
      <p:bldP spid="412678" grpId="0" autoUpdateAnimBg="0"/>
      <p:bldP spid="412679"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62" name="AutoShape 6"/>
          <p:cNvSpPr>
            <a:spLocks noChangeArrowheads="1"/>
          </p:cNvSpPr>
          <p:nvPr/>
        </p:nvSpPr>
        <p:spPr bwMode="auto">
          <a:xfrm>
            <a:off x="2339975" y="2997200"/>
            <a:ext cx="466725" cy="1439863"/>
          </a:xfrm>
          <a:prstGeom prst="roundRect">
            <a:avLst>
              <a:gd name="adj" fmla="val 16667"/>
            </a:avLst>
          </a:prstGeom>
          <a:solidFill>
            <a:srgbClr val="00E4A8">
              <a:alpha val="49001"/>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9063" name="AutoShape 7"/>
          <p:cNvSpPr>
            <a:spLocks noChangeArrowheads="1"/>
          </p:cNvSpPr>
          <p:nvPr/>
        </p:nvSpPr>
        <p:spPr bwMode="auto">
          <a:xfrm>
            <a:off x="2700338" y="2097088"/>
            <a:ext cx="1042987" cy="495300"/>
          </a:xfrm>
          <a:prstGeom prst="roundRect">
            <a:avLst>
              <a:gd name="adj" fmla="val 16667"/>
            </a:avLst>
          </a:prstGeom>
          <a:solidFill>
            <a:srgbClr val="00FFCC">
              <a:alpha val="50000"/>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9065" name="AutoShape 9"/>
          <p:cNvSpPr>
            <a:spLocks noChangeArrowheads="1"/>
          </p:cNvSpPr>
          <p:nvPr/>
        </p:nvSpPr>
        <p:spPr bwMode="auto">
          <a:xfrm>
            <a:off x="5327650" y="3716338"/>
            <a:ext cx="414338" cy="371475"/>
          </a:xfrm>
          <a:prstGeom prst="roundRect">
            <a:avLst>
              <a:gd name="adj" fmla="val 16667"/>
            </a:avLst>
          </a:prstGeom>
          <a:solidFill>
            <a:srgbClr val="00FFCC">
              <a:alpha val="53999"/>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9066" name="Rectangle 10"/>
          <p:cNvSpPr>
            <a:spLocks noChangeArrowheads="1"/>
          </p:cNvSpPr>
          <p:nvPr/>
        </p:nvSpPr>
        <p:spPr bwMode="auto">
          <a:xfrm>
            <a:off x="755650" y="476250"/>
            <a:ext cx="46482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2</a:t>
            </a:r>
            <a:r>
              <a:rPr kumimoji="1" lang="zh-CN" altLang="en-US"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选</a:t>
            </a:r>
            <a:r>
              <a:rPr kumimoji="1" lang="en-US" altLang="zh-CN"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a:t>
            </a:r>
            <a:r>
              <a:rPr kumimoji="1" lang="zh-CN" altLang="en-US"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数据选择器</a:t>
            </a:r>
          </a:p>
        </p:txBody>
      </p:sp>
      <p:sp>
        <p:nvSpPr>
          <p:cNvPr id="429067" name="AutoShape 11"/>
          <p:cNvSpPr>
            <a:spLocks noChangeArrowheads="1"/>
          </p:cNvSpPr>
          <p:nvPr/>
        </p:nvSpPr>
        <p:spPr bwMode="auto">
          <a:xfrm>
            <a:off x="539750" y="1952625"/>
            <a:ext cx="1692275" cy="1066800"/>
          </a:xfrm>
          <a:prstGeom prst="wedgeRoundRectCallout">
            <a:avLst>
              <a:gd name="adj1" fmla="val 92213"/>
              <a:gd name="adj2" fmla="val -16370"/>
              <a:gd name="adj3" fmla="val 16667"/>
            </a:avLst>
          </a:prstGeom>
          <a:solidFill>
            <a:schemeClr val="bg1"/>
          </a:solidFill>
          <a:ln w="19050">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位地址码输入端</a:t>
            </a:r>
          </a:p>
        </p:txBody>
      </p:sp>
      <p:sp>
        <p:nvSpPr>
          <p:cNvPr id="429068" name="AutoShape 12"/>
          <p:cNvSpPr>
            <a:spLocks noChangeArrowheads="1"/>
          </p:cNvSpPr>
          <p:nvPr/>
        </p:nvSpPr>
        <p:spPr bwMode="auto">
          <a:xfrm>
            <a:off x="7092950" y="2060575"/>
            <a:ext cx="1655763" cy="652463"/>
          </a:xfrm>
          <a:prstGeom prst="wedgeRoundRectCallout">
            <a:avLst>
              <a:gd name="adj1" fmla="val -40509"/>
              <a:gd name="adj2" fmla="val 171898"/>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逻辑符号</a:t>
            </a:r>
          </a:p>
        </p:txBody>
      </p:sp>
      <p:sp>
        <p:nvSpPr>
          <p:cNvPr id="429069" name="AutoShape 13"/>
          <p:cNvSpPr>
            <a:spLocks noChangeArrowheads="1"/>
          </p:cNvSpPr>
          <p:nvPr/>
        </p:nvSpPr>
        <p:spPr bwMode="auto">
          <a:xfrm>
            <a:off x="5867400" y="4508500"/>
            <a:ext cx="1676400" cy="914400"/>
          </a:xfrm>
          <a:prstGeom prst="wedgeRoundRectCallout">
            <a:avLst>
              <a:gd name="adj1" fmla="val -62690"/>
              <a:gd name="adj2" fmla="val -116148"/>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路数据输出端</a:t>
            </a:r>
          </a:p>
        </p:txBody>
      </p:sp>
      <p:sp>
        <p:nvSpPr>
          <p:cNvPr id="429071" name="AutoShape 15"/>
          <p:cNvSpPr>
            <a:spLocks noChangeArrowheads="1"/>
          </p:cNvSpPr>
          <p:nvPr/>
        </p:nvSpPr>
        <p:spPr bwMode="auto">
          <a:xfrm>
            <a:off x="1403350" y="3284538"/>
            <a:ext cx="539750" cy="1908175"/>
          </a:xfrm>
          <a:prstGeom prst="wedgeRoundRectCallout">
            <a:avLst>
              <a:gd name="adj1" fmla="val 140296"/>
              <a:gd name="adj2" fmla="val -17389"/>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数</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据</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入</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端</a:t>
            </a:r>
          </a:p>
        </p:txBody>
      </p:sp>
      <p:graphicFrame>
        <p:nvGraphicFramePr>
          <p:cNvPr id="429081" name="Object 25"/>
          <p:cNvGraphicFramePr>
            <a:graphicFrameLocks noChangeAspect="1"/>
          </p:cNvGraphicFramePr>
          <p:nvPr/>
        </p:nvGraphicFramePr>
        <p:xfrm>
          <a:off x="2484438" y="2205038"/>
          <a:ext cx="5472112" cy="2190750"/>
        </p:xfrm>
        <a:graphic>
          <a:graphicData uri="http://schemas.openxmlformats.org/presentationml/2006/ole">
            <mc:AlternateContent xmlns:mc="http://schemas.openxmlformats.org/markup-compatibility/2006">
              <mc:Choice xmlns:v="urn:schemas-microsoft-com:vml" Requires="v">
                <p:oleObj spid="_x0000_s86058" name="图片" r:id="rId5" imgW="3406623" imgH="1367333" progId="Word.Picture.8">
                  <p:embed/>
                </p:oleObj>
              </mc:Choice>
              <mc:Fallback>
                <p:oleObj name="图片" r:id="rId5" imgW="3406623" imgH="1367333" progId="Word.Picture.8">
                  <p:embed/>
                  <p:pic>
                    <p:nvPicPr>
                      <p:cNvPr id="429081" name="Object 25"/>
                      <p:cNvPicPr>
                        <a:picLocks noChangeAspect="1" noChangeArrowheads="1"/>
                      </p:cNvPicPr>
                      <p:nvPr/>
                    </p:nvPicPr>
                    <p:blipFill>
                      <a:blip r:embed="rId6">
                        <a:extLst>
                          <a:ext uri="{28A0092B-C50C-407E-A947-70E740481C1C}">
                            <a14:useLocalDpi xmlns:a14="http://schemas.microsoft.com/office/drawing/2010/main" val="0"/>
                          </a:ext>
                        </a:extLst>
                      </a:blip>
                      <a:srcRect t="-1340"/>
                      <a:stretch>
                        <a:fillRect/>
                      </a:stretch>
                    </p:blipFill>
                    <p:spPr bwMode="auto">
                      <a:xfrm>
                        <a:off x="2484438" y="2205038"/>
                        <a:ext cx="5472112" cy="2190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FA8E87DD-E7BA-469C-8DBC-2A0F812E69AA}"/>
              </a:ext>
            </a:extLst>
          </p:cNvPr>
          <p:cNvSpPr>
            <a:spLocks noGrp="1"/>
          </p:cNvSpPr>
          <p:nvPr>
            <p:ph type="sldNum" sz="quarter" idx="12"/>
          </p:nvPr>
        </p:nvSpPr>
        <p:spPr/>
        <p:txBody>
          <a:bodyPr/>
          <a:lstStyle/>
          <a:p>
            <a:fld id="{4FAB73BC-B049-4115-A692-8D63A059BFB8}" type="slidenum">
              <a:rPr lang="en-US" smtClean="0"/>
              <a:t>73</a:t>
            </a:fld>
            <a:endParaRPr lang="en-US" dirty="0"/>
          </a:p>
        </p:txBody>
      </p:sp>
    </p:spTree>
    <p:custDataLst>
      <p:tags r:id="rId2"/>
    </p:custDataLst>
    <p:extLst>
      <p:ext uri="{BB962C8B-B14F-4D97-AF65-F5344CB8AC3E}">
        <p14:creationId xmlns:p14="http://schemas.microsoft.com/office/powerpoint/2010/main" val="11123815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429062"/>
                                        </p:tgtEl>
                                        <p:attrNameLst>
                                          <p:attrName>style.visibility</p:attrName>
                                        </p:attrNameLst>
                                      </p:cBhvr>
                                      <p:to>
                                        <p:strVal val="visible"/>
                                      </p:to>
                                    </p:set>
                                    <p:animEffect transition="in" filter="box(in)">
                                      <p:cBhvr>
                                        <p:cTn id="7" dur="500"/>
                                        <p:tgtEl>
                                          <p:spTgt spid="4290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29071"/>
                                        </p:tgtEl>
                                        <p:attrNameLst>
                                          <p:attrName>style.visibility</p:attrName>
                                        </p:attrNameLst>
                                      </p:cBhvr>
                                      <p:to>
                                        <p:strVal val="visible"/>
                                      </p:to>
                                    </p:set>
                                    <p:animEffect transition="in" filter="dissolve">
                                      <p:cBhvr>
                                        <p:cTn id="12" dur="500"/>
                                        <p:tgtEl>
                                          <p:spTgt spid="429071"/>
                                        </p:tgtEl>
                                      </p:cBhvr>
                                    </p:animEffect>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29063"/>
                                        </p:tgtEl>
                                        <p:attrNameLst>
                                          <p:attrName>style.visibility</p:attrName>
                                        </p:attrNameLst>
                                      </p:cBhvr>
                                      <p:to>
                                        <p:strVal val="visible"/>
                                      </p:to>
                                    </p:set>
                                    <p:animEffect transition="in" filter="box(in)">
                                      <p:cBhvr>
                                        <p:cTn id="17" dur="500"/>
                                        <p:tgtEl>
                                          <p:spTgt spid="42906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29067"/>
                                        </p:tgtEl>
                                        <p:attrNameLst>
                                          <p:attrName>style.visibility</p:attrName>
                                        </p:attrNameLst>
                                      </p:cBhvr>
                                      <p:to>
                                        <p:strVal val="visible"/>
                                      </p:to>
                                    </p:set>
                                    <p:animEffect transition="in" filter="dissolve">
                                      <p:cBhvr>
                                        <p:cTn id="22" dur="500"/>
                                        <p:tgtEl>
                                          <p:spTgt spid="429067"/>
                                        </p:tgtEl>
                                      </p:cBhvr>
                                    </p:animEffect>
                                  </p:childTnLst>
                                  <p:subTnLst>
                                    <p:audio>
                                      <p:cMediaNode>
                                        <p:cTn display="0" masterRel="sameClick">
                                          <p:stCondLst>
                                            <p:cond evt="begin" delay="0">
                                              <p:tn val="20"/>
                                            </p:cond>
                                          </p:stCondLst>
                                          <p:endCondLst>
                                            <p:cond evt="onStopAudio" delay="0">
                                              <p:tgtEl>
                                                <p:sldTgt/>
                                              </p:tgtEl>
                                            </p:cond>
                                          </p:endCondLst>
                                        </p:cTn>
                                        <p:tgtEl>
                                          <p:sndTgt r:embed="rId4" name="CHIMES.WAV"/>
                                        </p:tgtEl>
                                      </p:cMediaNode>
                                    </p:audio>
                                  </p:sub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429065"/>
                                        </p:tgtEl>
                                        <p:attrNameLst>
                                          <p:attrName>style.visibility</p:attrName>
                                        </p:attrNameLst>
                                      </p:cBhvr>
                                      <p:to>
                                        <p:strVal val="visible"/>
                                      </p:to>
                                    </p:set>
                                    <p:animEffect transition="in" filter="box(in)">
                                      <p:cBhvr>
                                        <p:cTn id="27" dur="500"/>
                                        <p:tgtEl>
                                          <p:spTgt spid="42906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429069"/>
                                        </p:tgtEl>
                                        <p:attrNameLst>
                                          <p:attrName>style.visibility</p:attrName>
                                        </p:attrNameLst>
                                      </p:cBhvr>
                                      <p:to>
                                        <p:strVal val="visible"/>
                                      </p:to>
                                    </p:set>
                                    <p:animEffect transition="in" filter="dissolve">
                                      <p:cBhvr>
                                        <p:cTn id="32" dur="500"/>
                                        <p:tgtEl>
                                          <p:spTgt spid="429069"/>
                                        </p:tgtEl>
                                      </p:cBhvr>
                                    </p:animEffect>
                                  </p:childTnLst>
                                  <p:subTnLst>
                                    <p:audio>
                                      <p:cMediaNode>
                                        <p:cTn display="0" masterRel="sameClick">
                                          <p:stCondLst>
                                            <p:cond evt="begin" delay="0">
                                              <p:tn val="30"/>
                                            </p:cond>
                                          </p:stCondLst>
                                          <p:endCondLst>
                                            <p:cond evt="onStopAudio" delay="0">
                                              <p:tgtEl>
                                                <p:sldTgt/>
                                              </p:tgtEl>
                                            </p:cond>
                                          </p:endCondLst>
                                        </p:cTn>
                                        <p:tgtEl>
                                          <p:sndTgt r:embed="rId4" name="CHIMES.WAV"/>
                                        </p:tgtEl>
                                      </p:cMediaNode>
                                    </p:audio>
                                  </p:sub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29068"/>
                                        </p:tgtEl>
                                        <p:attrNameLst>
                                          <p:attrName>style.visibility</p:attrName>
                                        </p:attrNameLst>
                                      </p:cBhvr>
                                      <p:to>
                                        <p:strVal val="visible"/>
                                      </p:to>
                                    </p:set>
                                    <p:animEffect transition="in" filter="dissolve">
                                      <p:cBhvr>
                                        <p:cTn id="37" dur="500"/>
                                        <p:tgtEl>
                                          <p:spTgt spid="429068"/>
                                        </p:tgtEl>
                                      </p:cBhvr>
                                    </p:animEffect>
                                  </p:childTnLst>
                                  <p:subTnLst>
                                    <p:audio>
                                      <p:cMediaNode>
                                        <p:cTn display="0" masterRel="sameClick">
                                          <p:stCondLst>
                                            <p:cond evt="begin" delay="0">
                                              <p:tn val="3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067" grpId="0" animBg="1" autoUpdateAnimBg="0"/>
      <p:bldP spid="429068" grpId="0" animBg="1" autoUpdateAnimBg="0"/>
      <p:bldP spid="429069" grpId="0" animBg="1" autoUpdateAnimBg="0"/>
      <p:bldP spid="429071" grpId="0" animBg="1"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8" name="AutoShape 4"/>
          <p:cNvSpPr>
            <a:spLocks noChangeArrowheads="1"/>
          </p:cNvSpPr>
          <p:nvPr/>
        </p:nvSpPr>
        <p:spPr bwMode="auto">
          <a:xfrm>
            <a:off x="2416175" y="3284538"/>
            <a:ext cx="592138" cy="2600325"/>
          </a:xfrm>
          <a:prstGeom prst="roundRect">
            <a:avLst>
              <a:gd name="adj" fmla="val 16667"/>
            </a:avLst>
          </a:prstGeom>
          <a:solidFill>
            <a:srgbClr val="00E4A8">
              <a:alpha val="49001"/>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87429" name="AutoShape 5"/>
          <p:cNvSpPr>
            <a:spLocks noChangeArrowheads="1"/>
          </p:cNvSpPr>
          <p:nvPr/>
        </p:nvSpPr>
        <p:spPr bwMode="auto">
          <a:xfrm>
            <a:off x="2632075" y="2600325"/>
            <a:ext cx="1620838" cy="531813"/>
          </a:xfrm>
          <a:prstGeom prst="roundRect">
            <a:avLst>
              <a:gd name="adj" fmla="val 16667"/>
            </a:avLst>
          </a:prstGeom>
          <a:solidFill>
            <a:srgbClr val="00FFCC">
              <a:alpha val="50000"/>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87431" name="AutoShape 7"/>
          <p:cNvSpPr>
            <a:spLocks noChangeArrowheads="1"/>
          </p:cNvSpPr>
          <p:nvPr/>
        </p:nvSpPr>
        <p:spPr bwMode="auto">
          <a:xfrm>
            <a:off x="5224463" y="4221163"/>
            <a:ext cx="414337" cy="371475"/>
          </a:xfrm>
          <a:prstGeom prst="roundRect">
            <a:avLst>
              <a:gd name="adj" fmla="val 16667"/>
            </a:avLst>
          </a:prstGeom>
          <a:solidFill>
            <a:srgbClr val="00FFCC">
              <a:alpha val="53999"/>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87432" name="Rectangle 8"/>
          <p:cNvSpPr>
            <a:spLocks noChangeArrowheads="1"/>
          </p:cNvSpPr>
          <p:nvPr/>
        </p:nvSpPr>
        <p:spPr bwMode="auto">
          <a:xfrm>
            <a:off x="1476375" y="549275"/>
            <a:ext cx="46482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a:t>
            </a:r>
            <a:r>
              <a:rPr kumimoji="1" lang="zh-CN" altLang="en-US"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选</a:t>
            </a:r>
            <a:r>
              <a:rPr kumimoji="1" lang="en-US" altLang="zh-CN"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a:t>
            </a:r>
            <a:r>
              <a:rPr kumimoji="1" lang="zh-CN" altLang="en-US" sz="25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数据选择器</a:t>
            </a:r>
          </a:p>
        </p:txBody>
      </p:sp>
      <p:sp>
        <p:nvSpPr>
          <p:cNvPr id="487433" name="AutoShape 9"/>
          <p:cNvSpPr>
            <a:spLocks noChangeArrowheads="1"/>
          </p:cNvSpPr>
          <p:nvPr/>
        </p:nvSpPr>
        <p:spPr bwMode="auto">
          <a:xfrm>
            <a:off x="576263" y="2060575"/>
            <a:ext cx="1655762" cy="936625"/>
          </a:xfrm>
          <a:prstGeom prst="wedgeRoundRectCallout">
            <a:avLst>
              <a:gd name="adj1" fmla="val 107241"/>
              <a:gd name="adj2" fmla="val 25255"/>
              <a:gd name="adj3" fmla="val 16667"/>
            </a:avLst>
          </a:prstGeom>
          <a:solidFill>
            <a:schemeClr val="bg1"/>
          </a:solidFill>
          <a:ln w="19050">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位地址码输入端</a:t>
            </a:r>
          </a:p>
        </p:txBody>
      </p:sp>
      <p:sp>
        <p:nvSpPr>
          <p:cNvPr id="487434" name="AutoShape 10"/>
          <p:cNvSpPr>
            <a:spLocks noChangeArrowheads="1"/>
          </p:cNvSpPr>
          <p:nvPr/>
        </p:nvSpPr>
        <p:spPr bwMode="auto">
          <a:xfrm>
            <a:off x="7312025" y="2420938"/>
            <a:ext cx="1544638" cy="579437"/>
          </a:xfrm>
          <a:prstGeom prst="wedgeRoundRectCallout">
            <a:avLst>
              <a:gd name="adj1" fmla="val -54625"/>
              <a:gd name="adj2" fmla="val 309727"/>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逻辑符号</a:t>
            </a:r>
          </a:p>
        </p:txBody>
      </p:sp>
      <p:sp>
        <p:nvSpPr>
          <p:cNvPr id="487435" name="AutoShape 11"/>
          <p:cNvSpPr>
            <a:spLocks noChangeArrowheads="1"/>
          </p:cNvSpPr>
          <p:nvPr/>
        </p:nvSpPr>
        <p:spPr bwMode="auto">
          <a:xfrm>
            <a:off x="4829175" y="5084763"/>
            <a:ext cx="1511300" cy="1152525"/>
          </a:xfrm>
          <a:prstGeom prst="wedgeRoundRectCallout">
            <a:avLst>
              <a:gd name="adj1" fmla="val -7458"/>
              <a:gd name="adj2" fmla="val -110468"/>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路数据输出端</a:t>
            </a:r>
          </a:p>
        </p:txBody>
      </p:sp>
      <p:sp>
        <p:nvSpPr>
          <p:cNvPr id="487437" name="AutoShape 13"/>
          <p:cNvSpPr>
            <a:spLocks noChangeArrowheads="1"/>
          </p:cNvSpPr>
          <p:nvPr/>
        </p:nvSpPr>
        <p:spPr bwMode="auto">
          <a:xfrm>
            <a:off x="1371600" y="3321050"/>
            <a:ext cx="574675" cy="2232025"/>
          </a:xfrm>
          <a:prstGeom prst="wedgeRoundRectCallout">
            <a:avLst>
              <a:gd name="adj1" fmla="val 143921"/>
              <a:gd name="adj2" fmla="val 25176"/>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数</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据</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入</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端</a:t>
            </a:r>
          </a:p>
        </p:txBody>
      </p:sp>
      <p:graphicFrame>
        <p:nvGraphicFramePr>
          <p:cNvPr id="487438" name="Object 14"/>
          <p:cNvGraphicFramePr>
            <a:graphicFrameLocks noChangeAspect="1"/>
          </p:cNvGraphicFramePr>
          <p:nvPr/>
        </p:nvGraphicFramePr>
        <p:xfrm>
          <a:off x="2668588" y="2528888"/>
          <a:ext cx="5524500" cy="3170237"/>
        </p:xfrm>
        <a:graphic>
          <a:graphicData uri="http://schemas.openxmlformats.org/presentationml/2006/ole">
            <mc:AlternateContent xmlns:mc="http://schemas.openxmlformats.org/markup-compatibility/2006">
              <mc:Choice xmlns:v="urn:schemas-microsoft-com:vml" Requires="v">
                <p:oleObj spid="_x0000_s87082" name="图片" r:id="rId5" imgW="3177591" imgH="1804205" progId="Word.Picture.8">
                  <p:embed/>
                </p:oleObj>
              </mc:Choice>
              <mc:Fallback>
                <p:oleObj name="图片" r:id="rId5" imgW="3177591" imgH="1804205" progId="Word.Picture.8">
                  <p:embed/>
                  <p:pic>
                    <p:nvPicPr>
                      <p:cNvPr id="487438" name="Object 14"/>
                      <p:cNvPicPr>
                        <a:picLocks noChangeAspect="1" noChangeArrowheads="1"/>
                      </p:cNvPicPr>
                      <p:nvPr/>
                    </p:nvPicPr>
                    <p:blipFill>
                      <a:blip r:embed="rId6">
                        <a:extLst>
                          <a:ext uri="{28A0092B-C50C-407E-A947-70E740481C1C}">
                            <a14:useLocalDpi xmlns:a14="http://schemas.microsoft.com/office/drawing/2010/main" val="0"/>
                          </a:ext>
                        </a:extLst>
                      </a:blip>
                      <a:srcRect t="-1340"/>
                      <a:stretch>
                        <a:fillRect/>
                      </a:stretch>
                    </p:blipFill>
                    <p:spPr bwMode="auto">
                      <a:xfrm>
                        <a:off x="2668588" y="2528888"/>
                        <a:ext cx="5524500" cy="3170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7440" name="Rectangle 16"/>
          <p:cNvSpPr>
            <a:spLocks noChangeArrowheads="1"/>
          </p:cNvSpPr>
          <p:nvPr/>
        </p:nvSpPr>
        <p:spPr bwMode="auto">
          <a:xfrm>
            <a:off x="1042988" y="1160463"/>
            <a:ext cx="2592387"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5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5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5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）逻辑电路</a:t>
            </a:r>
          </a:p>
        </p:txBody>
      </p:sp>
      <p:sp>
        <p:nvSpPr>
          <p:cNvPr id="487441" name="Rectangle 17"/>
          <p:cNvSpPr>
            <a:spLocks noChangeArrowheads="1"/>
          </p:cNvSpPr>
          <p:nvPr/>
        </p:nvSpPr>
        <p:spPr bwMode="auto">
          <a:xfrm>
            <a:off x="1042988" y="1628775"/>
            <a:ext cx="7453312" cy="576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由</a:t>
            </a:r>
            <a:r>
              <a:rPr kumimoji="1"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个</a:t>
            </a:r>
            <a:r>
              <a:rPr kumimoji="1"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选</a:t>
            </a:r>
            <a:r>
              <a:rPr kumimoji="1"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数据选择器构成</a:t>
            </a:r>
            <a:r>
              <a:rPr kumimoji="1"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选</a:t>
            </a:r>
            <a:r>
              <a:rPr kumimoji="1"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数据选择器。</a:t>
            </a:r>
          </a:p>
        </p:txBody>
      </p:sp>
      <p:sp>
        <p:nvSpPr>
          <p:cNvPr id="2" name="灯片编号占位符 1">
            <a:extLst>
              <a:ext uri="{FF2B5EF4-FFF2-40B4-BE49-F238E27FC236}">
                <a16:creationId xmlns:a16="http://schemas.microsoft.com/office/drawing/2014/main" id="{4C0A9B4D-F14B-4554-9A93-5297DFB51271}"/>
              </a:ext>
            </a:extLst>
          </p:cNvPr>
          <p:cNvSpPr>
            <a:spLocks noGrp="1"/>
          </p:cNvSpPr>
          <p:nvPr>
            <p:ph type="sldNum" sz="quarter" idx="12"/>
          </p:nvPr>
        </p:nvSpPr>
        <p:spPr/>
        <p:txBody>
          <a:bodyPr/>
          <a:lstStyle/>
          <a:p>
            <a:fld id="{4FAB73BC-B049-4115-A692-8D63A059BFB8}" type="slidenum">
              <a:rPr lang="en-US" smtClean="0"/>
              <a:t>74</a:t>
            </a:fld>
            <a:endParaRPr lang="en-US" dirty="0"/>
          </a:p>
        </p:txBody>
      </p:sp>
    </p:spTree>
    <p:custDataLst>
      <p:tags r:id="rId2"/>
    </p:custDataLst>
    <p:extLst>
      <p:ext uri="{BB962C8B-B14F-4D97-AF65-F5344CB8AC3E}">
        <p14:creationId xmlns:p14="http://schemas.microsoft.com/office/powerpoint/2010/main" val="38292600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7437"/>
                                        </p:tgtEl>
                                        <p:attrNameLst>
                                          <p:attrName>style.visibility</p:attrName>
                                        </p:attrNameLst>
                                      </p:cBhvr>
                                      <p:to>
                                        <p:strVal val="visible"/>
                                      </p:to>
                                    </p:set>
                                    <p:animEffect transition="in" filter="dissolve">
                                      <p:cBhvr>
                                        <p:cTn id="7" dur="500"/>
                                        <p:tgtEl>
                                          <p:spTgt spid="487437"/>
                                        </p:tgtEl>
                                      </p:cBhvr>
                                    </p:animEffect>
                                  </p:childTnLst>
                                  <p:subTnLst>
                                    <p:audio>
                                      <p:cMediaNode>
                                        <p:cTn display="0" masterRel="sameClick">
                                          <p:stCondLst>
                                            <p:cond evt="begin" delay="0">
                                              <p:tn val="5"/>
                                            </p:cond>
                                          </p:stCondLst>
                                          <p:endCondLst>
                                            <p:cond evt="onStopAudio" delay="0">
                                              <p:tgtEl>
                                                <p:sldTgt/>
                                              </p:tgtEl>
                                            </p:cond>
                                          </p:endCondLst>
                                        </p:cTn>
                                        <p:tgtEl>
                                          <p:sndTgt r:embed="rId4" name="CHIMES.WAV"/>
                                        </p:tgtEl>
                                      </p:cMediaNode>
                                    </p:audio>
                                  </p:sub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87433"/>
                                        </p:tgtEl>
                                        <p:attrNameLst>
                                          <p:attrName>style.visibility</p:attrName>
                                        </p:attrNameLst>
                                      </p:cBhvr>
                                      <p:to>
                                        <p:strVal val="visible"/>
                                      </p:to>
                                    </p:set>
                                    <p:animEffect transition="in" filter="dissolve">
                                      <p:cBhvr>
                                        <p:cTn id="12" dur="500"/>
                                        <p:tgtEl>
                                          <p:spTgt spid="487433"/>
                                        </p:tgtEl>
                                      </p:cBhvr>
                                    </p:animEffect>
                                  </p:childTnLst>
                                  <p:subTnLst>
                                    <p:audio>
                                      <p:cMediaNode>
                                        <p:cTn display="0" masterRel="sameClick">
                                          <p:stCondLst>
                                            <p:cond evt="begin" delay="0">
                                              <p:tn val="10"/>
                                            </p:cond>
                                          </p:stCondLst>
                                          <p:endCondLst>
                                            <p:cond evt="onStopAudio" delay="0">
                                              <p:tgtEl>
                                                <p:sldTgt/>
                                              </p:tgtEl>
                                            </p:cond>
                                          </p:endCondLst>
                                        </p:cTn>
                                        <p:tgtEl>
                                          <p:sndTgt r:embed="rId4" name="CHIMES.WAV"/>
                                        </p:tgtEl>
                                      </p:cMediaNode>
                                    </p:audio>
                                  </p:sub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87435"/>
                                        </p:tgtEl>
                                        <p:attrNameLst>
                                          <p:attrName>style.visibility</p:attrName>
                                        </p:attrNameLst>
                                      </p:cBhvr>
                                      <p:to>
                                        <p:strVal val="visible"/>
                                      </p:to>
                                    </p:set>
                                    <p:animEffect transition="in" filter="dissolve">
                                      <p:cBhvr>
                                        <p:cTn id="17" dur="500"/>
                                        <p:tgtEl>
                                          <p:spTgt spid="487435"/>
                                        </p:tgtEl>
                                      </p:cBhvr>
                                    </p:animEffect>
                                  </p:childTnLst>
                                  <p:subTnLst>
                                    <p:audio>
                                      <p:cMediaNode>
                                        <p:cTn display="0" masterRel="sameClick">
                                          <p:stCondLst>
                                            <p:cond evt="begin" delay="0">
                                              <p:tn val="15"/>
                                            </p:cond>
                                          </p:stCondLst>
                                          <p:endCondLst>
                                            <p:cond evt="onStopAudio" delay="0">
                                              <p:tgtEl>
                                                <p:sldTgt/>
                                              </p:tgtEl>
                                            </p:cond>
                                          </p:endCondLst>
                                        </p:cTn>
                                        <p:tgtEl>
                                          <p:sndTgt r:embed="rId4" name="CHIMES.WAV"/>
                                        </p:tgtEl>
                                      </p:cMediaNode>
                                    </p:audio>
                                  </p:sub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87434"/>
                                        </p:tgtEl>
                                        <p:attrNameLst>
                                          <p:attrName>style.visibility</p:attrName>
                                        </p:attrNameLst>
                                      </p:cBhvr>
                                      <p:to>
                                        <p:strVal val="visible"/>
                                      </p:to>
                                    </p:set>
                                    <p:animEffect transition="in" filter="dissolve">
                                      <p:cBhvr>
                                        <p:cTn id="22" dur="500"/>
                                        <p:tgtEl>
                                          <p:spTgt spid="487434"/>
                                        </p:tgtEl>
                                      </p:cBhvr>
                                    </p:animEffect>
                                  </p:childTnLst>
                                  <p:subTnLst>
                                    <p:audio>
                                      <p:cMediaNode>
                                        <p:cTn display="0" masterRel="sameClick">
                                          <p:stCondLst>
                                            <p:cond evt="begin" delay="0">
                                              <p:tn val="20"/>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7433" grpId="0" animBg="1" autoUpdateAnimBg="0"/>
      <p:bldP spid="487434" grpId="0" animBg="1" autoUpdateAnimBg="0"/>
      <p:bldP spid="487435" grpId="0" animBg="1" autoUpdateAnimBg="0"/>
      <p:bldP spid="487437" grpId="0" animBg="1"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80" name="Rectangle 12"/>
          <p:cNvSpPr>
            <a:spLocks noChangeArrowheads="1"/>
          </p:cNvSpPr>
          <p:nvPr/>
        </p:nvSpPr>
        <p:spPr bwMode="auto">
          <a:xfrm>
            <a:off x="755650" y="476250"/>
            <a:ext cx="41148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2</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）工作原理及逻辑功能</a:t>
            </a:r>
          </a:p>
        </p:txBody>
      </p:sp>
      <p:graphicFrame>
        <p:nvGraphicFramePr>
          <p:cNvPr id="442431" name="Object 63"/>
          <p:cNvGraphicFramePr>
            <a:graphicFrameLocks noChangeAspect="1"/>
          </p:cNvGraphicFramePr>
          <p:nvPr/>
        </p:nvGraphicFramePr>
        <p:xfrm>
          <a:off x="1584325" y="4905375"/>
          <a:ext cx="6383338" cy="668338"/>
        </p:xfrm>
        <a:graphic>
          <a:graphicData uri="http://schemas.openxmlformats.org/presentationml/2006/ole">
            <mc:AlternateContent xmlns:mc="http://schemas.openxmlformats.org/markup-compatibility/2006">
              <mc:Choice xmlns:v="urn:schemas-microsoft-com:vml" Requires="v">
                <p:oleObj spid="_x0000_s88186" name="公式" r:id="rId4" imgW="2425680" imgH="253800" progId="Equation.3">
                  <p:embed/>
                </p:oleObj>
              </mc:Choice>
              <mc:Fallback>
                <p:oleObj name="公式" r:id="rId4" imgW="2425680" imgH="253800" progId="Equation.3">
                  <p:embed/>
                  <p:pic>
                    <p:nvPicPr>
                      <p:cNvPr id="442431" name="Object 6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84325" y="4905375"/>
                        <a:ext cx="6383338" cy="6683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42432" name="Object 64"/>
          <p:cNvGraphicFramePr>
            <a:graphicFrameLocks noChangeAspect="1"/>
          </p:cNvGraphicFramePr>
          <p:nvPr/>
        </p:nvGraphicFramePr>
        <p:xfrm>
          <a:off x="1549400" y="5648325"/>
          <a:ext cx="5246688" cy="601663"/>
        </p:xfrm>
        <a:graphic>
          <a:graphicData uri="http://schemas.openxmlformats.org/presentationml/2006/ole">
            <mc:AlternateContent xmlns:mc="http://schemas.openxmlformats.org/markup-compatibility/2006">
              <mc:Choice xmlns:v="urn:schemas-microsoft-com:vml" Requires="v">
                <p:oleObj spid="_x0000_s88187" name="公式" r:id="rId6" imgW="1993680" imgH="228600" progId="Equation.3">
                  <p:embed/>
                </p:oleObj>
              </mc:Choice>
              <mc:Fallback>
                <p:oleObj name="公式" r:id="rId6" imgW="1993680" imgH="228600" progId="Equation.3">
                  <p:embed/>
                  <p:pic>
                    <p:nvPicPr>
                      <p:cNvPr id="442432" name="Object 6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9400" y="5648325"/>
                        <a:ext cx="5246688" cy="601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42424" name="Text Box 56"/>
          <p:cNvSpPr txBox="1">
            <a:spLocks noChangeArrowheads="1"/>
          </p:cNvSpPr>
          <p:nvPr/>
        </p:nvSpPr>
        <p:spPr bwMode="auto">
          <a:xfrm>
            <a:off x="6192838" y="981075"/>
            <a:ext cx="1371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真值表</a:t>
            </a:r>
          </a:p>
        </p:txBody>
      </p:sp>
      <p:graphicFrame>
        <p:nvGraphicFramePr>
          <p:cNvPr id="442438" name="Object 70"/>
          <p:cNvGraphicFramePr>
            <a:graphicFrameLocks noChangeAspect="1"/>
          </p:cNvGraphicFramePr>
          <p:nvPr/>
        </p:nvGraphicFramePr>
        <p:xfrm>
          <a:off x="1223963" y="1449388"/>
          <a:ext cx="2293937" cy="2520950"/>
        </p:xfrm>
        <a:graphic>
          <a:graphicData uri="http://schemas.openxmlformats.org/presentationml/2006/ole">
            <mc:AlternateContent xmlns:mc="http://schemas.openxmlformats.org/markup-compatibility/2006">
              <mc:Choice xmlns:v="urn:schemas-microsoft-com:vml" Requires="v">
                <p:oleObj spid="_x0000_s88188" name="图片" r:id="rId8" imgW="1076400" imgH="1171440" progId="Word.Picture.8">
                  <p:embed/>
                </p:oleObj>
              </mc:Choice>
              <mc:Fallback>
                <p:oleObj name="图片" r:id="rId8" imgW="1076400" imgH="1171440" progId="Word.Picture.8">
                  <p:embed/>
                  <p:pic>
                    <p:nvPicPr>
                      <p:cNvPr id="442438" name="Object 70"/>
                      <p:cNvPicPr>
                        <a:picLocks noChangeAspect="1" noChangeArrowheads="1"/>
                      </p:cNvPicPr>
                      <p:nvPr/>
                    </p:nvPicPr>
                    <p:blipFill>
                      <a:blip r:embed="rId9">
                        <a:extLst>
                          <a:ext uri="{28A0092B-C50C-407E-A947-70E740481C1C}">
                            <a14:useLocalDpi xmlns:a14="http://schemas.microsoft.com/office/drawing/2010/main" val="0"/>
                          </a:ext>
                        </a:extLst>
                      </a:blip>
                      <a:srcRect t="-1340"/>
                      <a:stretch>
                        <a:fillRect/>
                      </a:stretch>
                    </p:blipFill>
                    <p:spPr bwMode="auto">
                      <a:xfrm>
                        <a:off x="1223963" y="1449388"/>
                        <a:ext cx="2293937" cy="2520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2552" name="Group 184"/>
          <p:cNvGraphicFramePr>
            <a:graphicFrameLocks noGrp="1"/>
          </p:cNvGraphicFramePr>
          <p:nvPr/>
        </p:nvGraphicFramePr>
        <p:xfrm>
          <a:off x="4643438" y="1557338"/>
          <a:ext cx="4068762" cy="2913063"/>
        </p:xfrm>
        <a:graphic>
          <a:graphicData uri="http://schemas.openxmlformats.org/drawingml/2006/table">
            <a:tbl>
              <a:tblPr/>
              <a:tblGrid>
                <a:gridCol w="1298575">
                  <a:extLst>
                    <a:ext uri="{9D8B030D-6E8A-4147-A177-3AD203B41FA5}">
                      <a16:colId xmlns:a16="http://schemas.microsoft.com/office/drawing/2014/main" val="74199183"/>
                    </a:ext>
                  </a:extLst>
                </a:gridCol>
                <a:gridCol w="1223962">
                  <a:extLst>
                    <a:ext uri="{9D8B030D-6E8A-4147-A177-3AD203B41FA5}">
                      <a16:colId xmlns:a16="http://schemas.microsoft.com/office/drawing/2014/main" val="1206651553"/>
                    </a:ext>
                  </a:extLst>
                </a:gridCol>
                <a:gridCol w="1546225">
                  <a:extLst>
                    <a:ext uri="{9D8B030D-6E8A-4147-A177-3AD203B41FA5}">
                      <a16:colId xmlns:a16="http://schemas.microsoft.com/office/drawing/2014/main" val="2132756245"/>
                    </a:ext>
                  </a:extLst>
                </a:gridCol>
              </a:tblGrid>
              <a:tr h="541338">
                <a:tc gridSpan="2">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2400" b="0"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选择输入</a:t>
                      </a: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CE381"/>
                    </a:solidFill>
                  </a:tcPr>
                </a:tc>
                <a:tc hMerge="1">
                  <a:txBody>
                    <a:bodyPr/>
                    <a:lstStyle/>
                    <a:p>
                      <a:endParaRPr lang="zh-CN" altLang="en-US"/>
                    </a:p>
                  </a:txBody>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CN" altLang="en-US" sz="2400" b="0"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输  出</a:t>
                      </a: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2586455395"/>
                  </a:ext>
                </a:extLst>
              </a:tr>
              <a:tr h="54292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S</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S</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Y</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2290848155"/>
                  </a:ext>
                </a:extLst>
              </a:tr>
              <a:tr h="3381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D</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2878180855"/>
                  </a:ext>
                </a:extLst>
              </a:tr>
              <a:tr h="3381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D</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1861897660"/>
                  </a:ext>
                </a:extLst>
              </a:tr>
              <a:tr h="33972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D</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2</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1381948283"/>
                  </a:ext>
                </a:extLst>
              </a:tr>
              <a:tr h="33813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DCE381"/>
                    </a:solid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D</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3</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rgbClr val="DCE381"/>
                    </a:solidFill>
                  </a:tcPr>
                </a:tc>
                <a:extLst>
                  <a:ext uri="{0D108BD9-81ED-4DB2-BD59-A6C34878D82A}">
                    <a16:rowId xmlns:a16="http://schemas.microsoft.com/office/drawing/2014/main" val="2545531937"/>
                  </a:ext>
                </a:extLst>
              </a:tr>
            </a:tbl>
          </a:graphicData>
        </a:graphic>
      </p:graphicFrame>
      <p:sp>
        <p:nvSpPr>
          <p:cNvPr id="2" name="灯片编号占位符 1">
            <a:extLst>
              <a:ext uri="{FF2B5EF4-FFF2-40B4-BE49-F238E27FC236}">
                <a16:creationId xmlns:a16="http://schemas.microsoft.com/office/drawing/2014/main" id="{AD8822B4-ACD8-4920-8207-3271B1D0EBE5}"/>
              </a:ext>
            </a:extLst>
          </p:cNvPr>
          <p:cNvSpPr>
            <a:spLocks noGrp="1"/>
          </p:cNvSpPr>
          <p:nvPr>
            <p:ph type="sldNum" sz="quarter" idx="12"/>
          </p:nvPr>
        </p:nvSpPr>
        <p:spPr/>
        <p:txBody>
          <a:bodyPr/>
          <a:lstStyle/>
          <a:p>
            <a:fld id="{4FAB73BC-B049-4115-A692-8D63A059BFB8}" type="slidenum">
              <a:rPr lang="en-US" smtClean="0"/>
              <a:t>75</a:t>
            </a:fld>
            <a:endParaRPr lang="en-US" dirty="0"/>
          </a:p>
        </p:txBody>
      </p:sp>
    </p:spTree>
    <p:custDataLst>
      <p:tags r:id="rId2"/>
    </p:custDataLst>
    <p:extLst>
      <p:ext uri="{BB962C8B-B14F-4D97-AF65-F5344CB8AC3E}">
        <p14:creationId xmlns:p14="http://schemas.microsoft.com/office/powerpoint/2010/main" val="22224950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42431"/>
                                        </p:tgtEl>
                                        <p:attrNameLst>
                                          <p:attrName>style.visibility</p:attrName>
                                        </p:attrNameLst>
                                      </p:cBhvr>
                                      <p:to>
                                        <p:strVal val="visible"/>
                                      </p:to>
                                    </p:set>
                                    <p:animEffect transition="in" filter="strips(downRight)">
                                      <p:cBhvr>
                                        <p:cTn id="7" dur="500"/>
                                        <p:tgtEl>
                                          <p:spTgt spid="4424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42432"/>
                                        </p:tgtEl>
                                        <p:attrNameLst>
                                          <p:attrName>style.visibility</p:attrName>
                                        </p:attrNameLst>
                                      </p:cBhvr>
                                      <p:to>
                                        <p:strVal val="visible"/>
                                      </p:to>
                                    </p:set>
                                    <p:animEffect transition="in" filter="strips(downRight)">
                                      <p:cBhvr>
                                        <p:cTn id="12" dur="500"/>
                                        <p:tgtEl>
                                          <p:spTgt spid="442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8450" name="Rectangle 2"/>
          <p:cNvSpPr>
            <a:spLocks noChangeArrowheads="1"/>
          </p:cNvSpPr>
          <p:nvPr/>
        </p:nvSpPr>
        <p:spPr bwMode="auto">
          <a:xfrm>
            <a:off x="755650" y="476250"/>
            <a:ext cx="45370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3</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）数据选择器实现逻辑函数</a:t>
            </a:r>
          </a:p>
        </p:txBody>
      </p:sp>
      <p:graphicFrame>
        <p:nvGraphicFramePr>
          <p:cNvPr id="488451" name="Object 3"/>
          <p:cNvGraphicFramePr>
            <a:graphicFrameLocks noChangeAspect="1"/>
          </p:cNvGraphicFramePr>
          <p:nvPr/>
        </p:nvGraphicFramePr>
        <p:xfrm>
          <a:off x="611188" y="2600325"/>
          <a:ext cx="6383337" cy="668338"/>
        </p:xfrm>
        <a:graphic>
          <a:graphicData uri="http://schemas.openxmlformats.org/presentationml/2006/ole">
            <mc:AlternateContent xmlns:mc="http://schemas.openxmlformats.org/markup-compatibility/2006">
              <mc:Choice xmlns:v="urn:schemas-microsoft-com:vml" Requires="v">
                <p:oleObj spid="_x0000_s89290" name="公式" r:id="rId4" imgW="2425680" imgH="253800" progId="Equation.3">
                  <p:embed/>
                </p:oleObj>
              </mc:Choice>
              <mc:Fallback>
                <p:oleObj name="公式" r:id="rId4" imgW="2425680" imgH="253800" progId="Equation.3">
                  <p:embed/>
                  <p:pic>
                    <p:nvPicPr>
                      <p:cNvPr id="488451" name="Object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188" y="2600325"/>
                        <a:ext cx="6383337" cy="6683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88454" name="Object 6"/>
          <p:cNvGraphicFramePr>
            <a:graphicFrameLocks noChangeAspect="1"/>
          </p:cNvGraphicFramePr>
          <p:nvPr/>
        </p:nvGraphicFramePr>
        <p:xfrm>
          <a:off x="6551613" y="3465513"/>
          <a:ext cx="2293937" cy="2520950"/>
        </p:xfrm>
        <a:graphic>
          <a:graphicData uri="http://schemas.openxmlformats.org/presentationml/2006/ole">
            <mc:AlternateContent xmlns:mc="http://schemas.openxmlformats.org/markup-compatibility/2006">
              <mc:Choice xmlns:v="urn:schemas-microsoft-com:vml" Requires="v">
                <p:oleObj spid="_x0000_s89291" name="图片" r:id="rId6" imgW="1076400" imgH="1171440" progId="Word.Picture.8">
                  <p:embed/>
                </p:oleObj>
              </mc:Choice>
              <mc:Fallback>
                <p:oleObj name="图片" r:id="rId6" imgW="1076400" imgH="1171440" progId="Word.Picture.8">
                  <p:embed/>
                  <p:pic>
                    <p:nvPicPr>
                      <p:cNvPr id="488454" name="Object 6"/>
                      <p:cNvPicPr>
                        <a:picLocks noChangeAspect="1" noChangeArrowheads="1"/>
                      </p:cNvPicPr>
                      <p:nvPr/>
                    </p:nvPicPr>
                    <p:blipFill>
                      <a:blip r:embed="rId7">
                        <a:extLst>
                          <a:ext uri="{28A0092B-C50C-407E-A947-70E740481C1C}">
                            <a14:useLocalDpi xmlns:a14="http://schemas.microsoft.com/office/drawing/2010/main" val="0"/>
                          </a:ext>
                        </a:extLst>
                      </a:blip>
                      <a:srcRect t="-1340"/>
                      <a:stretch>
                        <a:fillRect/>
                      </a:stretch>
                    </p:blipFill>
                    <p:spPr bwMode="auto">
                      <a:xfrm>
                        <a:off x="6551613" y="3465513"/>
                        <a:ext cx="2293937" cy="25209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8487" name="Rectangle 39"/>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88488" name="Group 40"/>
          <p:cNvGrpSpPr>
            <a:grpSpLocks/>
          </p:cNvGrpSpPr>
          <p:nvPr/>
        </p:nvGrpSpPr>
        <p:grpSpPr bwMode="auto">
          <a:xfrm>
            <a:off x="215900" y="1196975"/>
            <a:ext cx="8712200" cy="1217613"/>
            <a:chOff x="136" y="777"/>
            <a:chExt cx="5488" cy="767"/>
          </a:xfrm>
        </p:grpSpPr>
        <p:sp>
          <p:nvSpPr>
            <p:cNvPr id="488485" name="Rectangle 37"/>
            <p:cNvSpPr>
              <a:spLocks noChangeArrowheads="1"/>
            </p:cNvSpPr>
            <p:nvPr/>
          </p:nvSpPr>
          <p:spPr bwMode="auto">
            <a:xfrm>
              <a:off x="136" y="777"/>
              <a:ext cx="5488" cy="7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例</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4.4.8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试用数据选择器实现下列逻辑函数</a:t>
              </a:r>
            </a:p>
            <a:p>
              <a:pPr marL="0" marR="0" lvl="0" indent="269875"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① 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4</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选</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数据选择器实现</a:t>
              </a:r>
            </a:p>
            <a:p>
              <a:pPr marL="0" marR="0" lvl="0" indent="269875" algn="l" defTabSz="914400" rtl="0" eaLnBrk="0" fontAlgn="base" latinLnBrk="0" hangingPunct="0">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② 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2</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选</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数据选择器和必要的逻辑门实现</a:t>
              </a:r>
            </a:p>
          </p:txBody>
        </p:sp>
        <p:graphicFrame>
          <p:nvGraphicFramePr>
            <p:cNvPr id="488484" name="Object 36"/>
            <p:cNvGraphicFramePr>
              <a:graphicFrameLocks noChangeAspect="1"/>
            </p:cNvGraphicFramePr>
            <p:nvPr/>
          </p:nvGraphicFramePr>
          <p:xfrm>
            <a:off x="2744" y="1004"/>
            <a:ext cx="1065" cy="290"/>
          </p:xfrm>
          <a:graphic>
            <a:graphicData uri="http://schemas.openxmlformats.org/presentationml/2006/ole">
              <mc:AlternateContent xmlns:mc="http://schemas.openxmlformats.org/markup-compatibility/2006">
                <mc:Choice xmlns:v="urn:schemas-microsoft-com:vml" Requires="v">
                  <p:oleObj spid="_x0000_s89292" name="公式" r:id="rId8" imgW="839293" imgH="228898" progId="Equation.3">
                    <p:embed/>
                  </p:oleObj>
                </mc:Choice>
                <mc:Fallback>
                  <p:oleObj name="公式" r:id="rId8" imgW="839293" imgH="228898" progId="Equation.3">
                    <p:embed/>
                    <p:pic>
                      <p:nvPicPr>
                        <p:cNvPr id="488484" name="Object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4" y="1004"/>
                          <a:ext cx="1065" cy="29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8486" name="Object 38"/>
            <p:cNvGraphicFramePr>
              <a:graphicFrameLocks noChangeAspect="1"/>
            </p:cNvGraphicFramePr>
            <p:nvPr/>
          </p:nvGraphicFramePr>
          <p:xfrm>
            <a:off x="4014" y="1230"/>
            <a:ext cx="1610" cy="314"/>
          </p:xfrm>
          <a:graphic>
            <a:graphicData uri="http://schemas.openxmlformats.org/presentationml/2006/ole">
              <mc:AlternateContent xmlns:mc="http://schemas.openxmlformats.org/markup-compatibility/2006">
                <mc:Choice xmlns:v="urn:schemas-microsoft-com:vml" Requires="v">
                  <p:oleObj spid="_x0000_s89293" name="公式" r:id="rId10" imgW="1169923" imgH="228898" progId="Equation.3">
                    <p:embed/>
                  </p:oleObj>
                </mc:Choice>
                <mc:Fallback>
                  <p:oleObj name="公式" r:id="rId10" imgW="1169923" imgH="228898" progId="Equation.3">
                    <p:embed/>
                    <p:pic>
                      <p:nvPicPr>
                        <p:cNvPr id="488486" name="Object 3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14" y="1230"/>
                          <a:ext cx="1610" cy="3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488496" name="Group 48"/>
          <p:cNvGrpSpPr>
            <a:grpSpLocks/>
          </p:cNvGrpSpPr>
          <p:nvPr/>
        </p:nvGrpSpPr>
        <p:grpSpPr bwMode="auto">
          <a:xfrm>
            <a:off x="238125" y="3500438"/>
            <a:ext cx="4624388" cy="1139825"/>
            <a:chOff x="150" y="2205"/>
            <a:chExt cx="2913" cy="718"/>
          </a:xfrm>
        </p:grpSpPr>
        <p:graphicFrame>
          <p:nvGraphicFramePr>
            <p:cNvPr id="488492" name="Object 44"/>
            <p:cNvGraphicFramePr>
              <a:graphicFrameLocks noChangeAspect="1"/>
            </p:cNvGraphicFramePr>
            <p:nvPr/>
          </p:nvGraphicFramePr>
          <p:xfrm>
            <a:off x="499" y="2205"/>
            <a:ext cx="2564" cy="718"/>
          </p:xfrm>
          <a:graphic>
            <a:graphicData uri="http://schemas.openxmlformats.org/presentationml/2006/ole">
              <mc:AlternateContent xmlns:mc="http://schemas.openxmlformats.org/markup-compatibility/2006">
                <mc:Choice xmlns:v="urn:schemas-microsoft-com:vml" Requires="v">
                  <p:oleObj spid="_x0000_s89294" name="公式" r:id="rId12" imgW="1879560" imgH="457200" progId="Equation.3">
                    <p:embed/>
                  </p:oleObj>
                </mc:Choice>
                <mc:Fallback>
                  <p:oleObj name="公式" r:id="rId12" imgW="1879560" imgH="457200" progId="Equation.3">
                    <p:embed/>
                    <p:pic>
                      <p:nvPicPr>
                        <p:cNvPr id="488492" name="Object 4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99" y="2205"/>
                          <a:ext cx="2564" cy="7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88495" name="Rectangle 47"/>
            <p:cNvSpPr>
              <a:spLocks noChangeArrowheads="1"/>
            </p:cNvSpPr>
            <p:nvPr/>
          </p:nvSpPr>
          <p:spPr bwMode="auto">
            <a:xfrm>
              <a:off x="150" y="2212"/>
              <a:ext cx="27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mn-cs"/>
                </a:rPr>
                <a:t>①</a:t>
              </a:r>
            </a:p>
          </p:txBody>
        </p:sp>
      </p:grpSp>
      <p:sp>
        <p:nvSpPr>
          <p:cNvPr id="2" name="灯片编号占位符 1">
            <a:extLst>
              <a:ext uri="{FF2B5EF4-FFF2-40B4-BE49-F238E27FC236}">
                <a16:creationId xmlns:a16="http://schemas.microsoft.com/office/drawing/2014/main" id="{EDFF47E6-D31D-4B14-BC58-397FEE2E72BD}"/>
              </a:ext>
            </a:extLst>
          </p:cNvPr>
          <p:cNvSpPr>
            <a:spLocks noGrp="1"/>
          </p:cNvSpPr>
          <p:nvPr>
            <p:ph type="sldNum" sz="quarter" idx="12"/>
          </p:nvPr>
        </p:nvSpPr>
        <p:spPr/>
        <p:txBody>
          <a:bodyPr/>
          <a:lstStyle/>
          <a:p>
            <a:fld id="{4FAB73BC-B049-4115-A692-8D63A059BFB8}" type="slidenum">
              <a:rPr lang="en-US" smtClean="0"/>
              <a:t>76</a:t>
            </a:fld>
            <a:endParaRPr lang="en-US" dirty="0"/>
          </a:p>
        </p:txBody>
      </p:sp>
    </p:spTree>
    <p:custDataLst>
      <p:tags r:id="rId2"/>
    </p:custDataLst>
    <p:extLst>
      <p:ext uri="{BB962C8B-B14F-4D97-AF65-F5344CB8AC3E}">
        <p14:creationId xmlns:p14="http://schemas.microsoft.com/office/powerpoint/2010/main" val="40507342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88451"/>
                                        </p:tgtEl>
                                        <p:attrNameLst>
                                          <p:attrName>style.visibility</p:attrName>
                                        </p:attrNameLst>
                                      </p:cBhvr>
                                      <p:to>
                                        <p:strVal val="visible"/>
                                      </p:to>
                                    </p:set>
                                    <p:animEffect transition="in" filter="strips(downRight)">
                                      <p:cBhvr>
                                        <p:cTn id="7" dur="500"/>
                                        <p:tgtEl>
                                          <p:spTgt spid="4884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88496"/>
                                        </p:tgtEl>
                                        <p:attrNameLst>
                                          <p:attrName>style.visibility</p:attrName>
                                        </p:attrNameLst>
                                      </p:cBhvr>
                                      <p:to>
                                        <p:strVal val="visible"/>
                                      </p:to>
                                    </p:set>
                                    <p:animEffect transition="in" filter="strips(downRight)">
                                      <p:cBhvr>
                                        <p:cTn id="12" dur="500"/>
                                        <p:tgtEl>
                                          <p:spTgt spid="4884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474" name="Rectangle 2"/>
          <p:cNvSpPr>
            <a:spLocks noChangeArrowheads="1"/>
          </p:cNvSpPr>
          <p:nvPr/>
        </p:nvSpPr>
        <p:spPr bwMode="auto">
          <a:xfrm>
            <a:off x="539750" y="1160463"/>
            <a:ext cx="8424863" cy="971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2</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选</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数据选择器只有</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个选通端接输入</a:t>
            </a:r>
            <a:r>
              <a:rPr kumimoji="1"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A</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，表达式有</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3</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个变量。因此数据端需要输入</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2</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个变量。考察真值表</a:t>
            </a:r>
            <a:r>
              <a:rPr kumimoji="1"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B</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a:t>
            </a:r>
            <a:r>
              <a:rPr kumimoji="1"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C</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与</a:t>
            </a:r>
            <a:r>
              <a:rPr kumimoji="1" lang="en-US" altLang="zh-CN" sz="2400" b="1" i="1"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L</a:t>
            </a:r>
            <a:r>
              <a:rPr kumimoji="1" lang="en-US" altLang="zh-CN" sz="2400" b="1" i="0" u="none" strike="noStrike" kern="1200" cap="none" spc="0" normalizeH="0" baseline="-2500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的关系。</a:t>
            </a:r>
          </a:p>
        </p:txBody>
      </p:sp>
      <p:sp>
        <p:nvSpPr>
          <p:cNvPr id="489477" name="Rectangle 5"/>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89485" name="Group 13"/>
          <p:cNvGrpSpPr>
            <a:grpSpLocks/>
          </p:cNvGrpSpPr>
          <p:nvPr/>
        </p:nvGrpSpPr>
        <p:grpSpPr bwMode="auto">
          <a:xfrm>
            <a:off x="1043608" y="215922"/>
            <a:ext cx="6326754" cy="889000"/>
            <a:chOff x="-708" y="479"/>
            <a:chExt cx="3953" cy="560"/>
          </a:xfrm>
        </p:grpSpPr>
        <p:sp>
          <p:nvSpPr>
            <p:cNvPr id="489479" name="Rectangle 7"/>
            <p:cNvSpPr>
              <a:spLocks noChangeArrowheads="1"/>
            </p:cNvSpPr>
            <p:nvPr/>
          </p:nvSpPr>
          <p:spPr bwMode="auto">
            <a:xfrm>
              <a:off x="-708" y="479"/>
              <a:ext cx="39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0" fontAlgn="base" latinLnBrk="0" hangingPunct="0">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② </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用</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2</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选</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Times New Roman" panose="02020603050405020304" pitchFamily="18" charset="0"/>
                </a:rPr>
                <a:t>数据选择器和必要的逻辑门实现</a:t>
              </a:r>
            </a:p>
          </p:txBody>
        </p:sp>
        <p:graphicFrame>
          <p:nvGraphicFramePr>
            <p:cNvPr id="489481" name="Object 9"/>
            <p:cNvGraphicFramePr>
              <a:graphicFrameLocks noChangeAspect="1"/>
            </p:cNvGraphicFramePr>
            <p:nvPr/>
          </p:nvGraphicFramePr>
          <p:xfrm>
            <a:off x="-411" y="725"/>
            <a:ext cx="1610" cy="314"/>
          </p:xfrm>
          <a:graphic>
            <a:graphicData uri="http://schemas.openxmlformats.org/presentationml/2006/ole">
              <mc:AlternateContent xmlns:mc="http://schemas.openxmlformats.org/markup-compatibility/2006">
                <mc:Choice xmlns:v="urn:schemas-microsoft-com:vml" Requires="v">
                  <p:oleObj spid="_x0000_s90234" name="公式" r:id="rId4" imgW="1169923" imgH="228898" progId="Equation.3">
                    <p:embed/>
                  </p:oleObj>
                </mc:Choice>
                <mc:Fallback>
                  <p:oleObj name="公式" r:id="rId4" imgW="1169923" imgH="228898" progId="Equation.3">
                    <p:embed/>
                    <p:pic>
                      <p:nvPicPr>
                        <p:cNvPr id="489481"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1" y="725"/>
                          <a:ext cx="1610" cy="31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489514" name="Rectangle 42"/>
          <p:cNvSpPr>
            <a:spLocks noChangeArrowheads="1"/>
          </p:cNvSpPr>
          <p:nvPr/>
        </p:nvSpPr>
        <p:spPr bwMode="auto">
          <a:xfrm>
            <a:off x="7821613" y="2122488"/>
            <a:ext cx="792162"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89775" name="Group 303"/>
          <p:cNvGraphicFramePr>
            <a:graphicFrameLocks noGrp="1"/>
          </p:cNvGraphicFramePr>
          <p:nvPr/>
        </p:nvGraphicFramePr>
        <p:xfrm>
          <a:off x="4751388" y="2212975"/>
          <a:ext cx="4032250" cy="3962400"/>
        </p:xfrm>
        <a:graphic>
          <a:graphicData uri="http://schemas.openxmlformats.org/drawingml/2006/table">
            <a:tbl>
              <a:tblPr/>
              <a:tblGrid>
                <a:gridCol w="569912">
                  <a:extLst>
                    <a:ext uri="{9D8B030D-6E8A-4147-A177-3AD203B41FA5}">
                      <a16:colId xmlns:a16="http://schemas.microsoft.com/office/drawing/2014/main" val="2637006039"/>
                    </a:ext>
                  </a:extLst>
                </a:gridCol>
                <a:gridCol w="534988">
                  <a:extLst>
                    <a:ext uri="{9D8B030D-6E8A-4147-A177-3AD203B41FA5}">
                      <a16:colId xmlns:a16="http://schemas.microsoft.com/office/drawing/2014/main" val="704578967"/>
                    </a:ext>
                  </a:extLst>
                </a:gridCol>
                <a:gridCol w="539750">
                  <a:extLst>
                    <a:ext uri="{9D8B030D-6E8A-4147-A177-3AD203B41FA5}">
                      <a16:colId xmlns:a16="http://schemas.microsoft.com/office/drawing/2014/main" val="2362073619"/>
                    </a:ext>
                  </a:extLst>
                </a:gridCol>
                <a:gridCol w="1012825">
                  <a:extLst>
                    <a:ext uri="{9D8B030D-6E8A-4147-A177-3AD203B41FA5}">
                      <a16:colId xmlns:a16="http://schemas.microsoft.com/office/drawing/2014/main" val="306631888"/>
                    </a:ext>
                  </a:extLst>
                </a:gridCol>
                <a:gridCol w="1374775">
                  <a:extLst>
                    <a:ext uri="{9D8B030D-6E8A-4147-A177-3AD203B41FA5}">
                      <a16:colId xmlns:a16="http://schemas.microsoft.com/office/drawing/2014/main" val="3150797612"/>
                    </a:ext>
                  </a:extLst>
                </a:gridCol>
              </a:tblGrid>
              <a:tr h="384175">
                <a:tc gridSpan="3">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zh-CN" altLang="en-US"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输    入</a:t>
                      </a:r>
                      <a:endParaRPr kumimoji="1" lang="zh-CN" altLang="en-US"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tc hMerge="1">
                  <a:txBody>
                    <a:bodyPr/>
                    <a:lstStyle/>
                    <a:p>
                      <a:endParaRPr lang="zh-CN" altLang="en-US"/>
                    </a:p>
                  </a:txBody>
                  <a:tcPr/>
                </a:tc>
                <a:tc gridSpan="2">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zh-CN" altLang="en-US"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输   出</a:t>
                      </a:r>
                      <a:endParaRPr kumimoji="1" lang="zh-CN" altLang="en-US"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1342072724"/>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A</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B</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C</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gridSpan="2">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L</a:t>
                      </a:r>
                      <a:r>
                        <a:rPr kumimoji="1" lang="en-US" altLang="zh-CN" sz="2000" b="1"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3531958722"/>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rowSpan="4">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L</a:t>
                      </a:r>
                      <a:r>
                        <a:rPr kumimoji="1" lang="en-US" altLang="zh-CN" sz="2400" b="0" i="0" u="none" strike="noStrike" cap="none" normalizeH="0" baseline="-30000">
                          <a:ln>
                            <a:noFill/>
                          </a:ln>
                          <a:solidFill>
                            <a:schemeClr val="tx1"/>
                          </a:solidFill>
                          <a:effectLst/>
                          <a:latin typeface="Times New Roman" panose="02020603050405020304" pitchFamily="18" charset="0"/>
                          <a:ea typeface="华康简宋" charset="-122"/>
                          <a:cs typeface="Times New Roman" panose="02020603050405020304" pitchFamily="18" charset="0"/>
                        </a:rPr>
                        <a:t>1</a:t>
                      </a:r>
                      <a:r>
                        <a:rPr kumimoji="1" lang="en-US" altLang="zh-CN" sz="2400" b="0"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a:t>
                      </a:r>
                      <a:r>
                        <a:rPr kumimoji="1" lang="en-US" altLang="zh-CN" sz="2400" b="0" i="1"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BC</a:t>
                      </a:r>
                      <a:endParaRPr kumimoji="1" lang="en-US" altLang="zh-CN"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65709315"/>
                  </a:ext>
                </a:extLst>
              </a:tr>
              <a:tr h="382588">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2069022245"/>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3799460428"/>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3537530530"/>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rowSpan="4">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471488"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90963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306513"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1695450"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1526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26098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0670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524250"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zh-CN" altLang="zh-CN" sz="2000" b="1" i="0" u="none" strike="noStrike" cap="none" normalizeH="0" baseline="0">
                        <a:ln>
                          <a:noFill/>
                        </a:ln>
                        <a:solidFill>
                          <a:schemeClr val="tx1"/>
                        </a:solidFill>
                        <a:effectLst/>
                        <a:latin typeface="Arial Narrow" panose="020B0606020202030204" pitchFamily="34" charset="0"/>
                        <a:ea typeface="楷体_GB2312" pitchFamily="49" charset="-122"/>
                      </a:endParaRPr>
                    </a:p>
                  </a:txBody>
                  <a:tcPr anchor="ctr" horzOverflow="overflow">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619138256"/>
                  </a:ext>
                </a:extLst>
              </a:tr>
              <a:tr h="382588">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3375142871"/>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2518438693"/>
                  </a:ext>
                </a:extLst>
              </a:tr>
              <a:tr h="381000">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952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a:txBody>
                    <a:bodyPr/>
                    <a:lstStyle>
                      <a:lvl1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tabLst>
                          <a:tab pos="971550" algn="l"/>
                          <a:tab pos="4392613" algn="r"/>
                        </a:tabLst>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tabLst>
                          <a:tab pos="971550" algn="l"/>
                          <a:tab pos="4392613" algn="r"/>
                        </a:tabLst>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tabLst>
                          <a:tab pos="971550" algn="l"/>
                          <a:tab pos="4392613" algn="r"/>
                        </a:tabLst>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tab pos="971550" algn="l"/>
                          <a:tab pos="4392613" algn="r"/>
                        </a:tabLst>
                      </a:pPr>
                      <a:r>
                        <a:rPr kumimoji="1" lang="en-US" altLang="zh-CN" sz="2000" b="1" i="0" u="none" strike="noStrike" cap="none" normalizeH="0" baseline="0">
                          <a:ln>
                            <a:noFill/>
                          </a:ln>
                          <a:solidFill>
                            <a:schemeClr val="tx1"/>
                          </a:solidFill>
                          <a:effectLst/>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endParaRPr>
                    </a:p>
                  </a:txBody>
                  <a:tcPr anchor="ctr" horzOverflow="overflow">
                    <a:lnL w="12700"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noFill/>
                  </a:tcPr>
                </a:tc>
                <a:tc vMerge="1">
                  <a:txBody>
                    <a:bodyPr/>
                    <a:lstStyle/>
                    <a:p>
                      <a:endParaRPr lang="zh-CN" altLang="en-US"/>
                    </a:p>
                  </a:txBody>
                  <a:tcPr/>
                </a:tc>
                <a:extLst>
                  <a:ext uri="{0D108BD9-81ED-4DB2-BD59-A6C34878D82A}">
                    <a16:rowId xmlns:a16="http://schemas.microsoft.com/office/drawing/2014/main" val="3012409951"/>
                  </a:ext>
                </a:extLst>
              </a:tr>
            </a:tbl>
          </a:graphicData>
        </a:graphic>
      </p:graphicFrame>
      <p:sp>
        <p:nvSpPr>
          <p:cNvPr id="489774" name="Rectangle 302"/>
          <p:cNvSpPr>
            <a:spLocks noChangeArrowheads="1"/>
          </p:cNvSpPr>
          <p:nvPr/>
        </p:nvSpPr>
        <p:spPr bwMode="auto">
          <a:xfrm>
            <a:off x="0" y="332422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89773" name="Object 301"/>
          <p:cNvGraphicFramePr>
            <a:graphicFrameLocks noChangeAspect="1"/>
          </p:cNvGraphicFramePr>
          <p:nvPr/>
        </p:nvGraphicFramePr>
        <p:xfrm>
          <a:off x="7488238" y="5129213"/>
          <a:ext cx="1296987" cy="458787"/>
        </p:xfrm>
        <a:graphic>
          <a:graphicData uri="http://schemas.openxmlformats.org/presentationml/2006/ole">
            <mc:AlternateContent xmlns:mc="http://schemas.openxmlformats.org/markup-compatibility/2006">
              <mc:Choice xmlns:v="urn:schemas-microsoft-com:vml" Requires="v">
                <p:oleObj spid="_x0000_s90235" name="公式" r:id="rId6" imgW="648826" imgH="228998" progId="Equation.3">
                  <p:embed/>
                </p:oleObj>
              </mc:Choice>
              <mc:Fallback>
                <p:oleObj name="公式" r:id="rId6" imgW="648826" imgH="228998" progId="Equation.3">
                  <p:embed/>
                  <p:pic>
                    <p:nvPicPr>
                      <p:cNvPr id="489773" name="Object 30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8238" y="5129213"/>
                        <a:ext cx="1296987" cy="4587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89776" name="Object 304"/>
          <p:cNvGraphicFramePr>
            <a:graphicFrameLocks noChangeAspect="1"/>
          </p:cNvGraphicFramePr>
          <p:nvPr/>
        </p:nvGraphicFramePr>
        <p:xfrm>
          <a:off x="827088" y="2997200"/>
          <a:ext cx="3275012" cy="2219325"/>
        </p:xfrm>
        <a:graphic>
          <a:graphicData uri="http://schemas.openxmlformats.org/presentationml/2006/ole">
            <mc:AlternateContent xmlns:mc="http://schemas.openxmlformats.org/markup-compatibility/2006">
              <mc:Choice xmlns:v="urn:schemas-microsoft-com:vml" Requires="v">
                <p:oleObj spid="_x0000_s90236" name="图片" r:id="rId8" imgW="1809720" imgH="1228680" progId="Word.Picture.8">
                  <p:embed/>
                </p:oleObj>
              </mc:Choice>
              <mc:Fallback>
                <p:oleObj name="图片" r:id="rId8" imgW="1809720" imgH="1228680" progId="Word.Picture.8">
                  <p:embed/>
                  <p:pic>
                    <p:nvPicPr>
                      <p:cNvPr id="489776" name="Object 304"/>
                      <p:cNvPicPr>
                        <a:picLocks noChangeAspect="1" noChangeArrowheads="1"/>
                      </p:cNvPicPr>
                      <p:nvPr/>
                    </p:nvPicPr>
                    <p:blipFill>
                      <a:blip r:embed="rId9">
                        <a:extLst>
                          <a:ext uri="{28A0092B-C50C-407E-A947-70E740481C1C}">
                            <a14:useLocalDpi xmlns:a14="http://schemas.microsoft.com/office/drawing/2010/main" val="0"/>
                          </a:ext>
                        </a:extLst>
                      </a:blip>
                      <a:srcRect t="-1465"/>
                      <a:stretch>
                        <a:fillRect/>
                      </a:stretch>
                    </p:blipFill>
                    <p:spPr bwMode="auto">
                      <a:xfrm>
                        <a:off x="827088" y="2997200"/>
                        <a:ext cx="3275012" cy="2219325"/>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A9C3516F-F677-4964-87D4-B8ACB0B935A0}"/>
              </a:ext>
            </a:extLst>
          </p:cNvPr>
          <p:cNvSpPr>
            <a:spLocks noGrp="1"/>
          </p:cNvSpPr>
          <p:nvPr>
            <p:ph type="sldNum" sz="quarter" idx="12"/>
          </p:nvPr>
        </p:nvSpPr>
        <p:spPr/>
        <p:txBody>
          <a:bodyPr/>
          <a:lstStyle/>
          <a:p>
            <a:fld id="{4FAB73BC-B049-4115-A692-8D63A059BFB8}" type="slidenum">
              <a:rPr lang="en-US" smtClean="0"/>
              <a:t>77</a:t>
            </a:fld>
            <a:endParaRPr lang="en-US" dirty="0"/>
          </a:p>
        </p:txBody>
      </p:sp>
    </p:spTree>
    <p:custDataLst>
      <p:tags r:id="rId2"/>
    </p:custDataLst>
    <p:extLst>
      <p:ext uri="{BB962C8B-B14F-4D97-AF65-F5344CB8AC3E}">
        <p14:creationId xmlns:p14="http://schemas.microsoft.com/office/powerpoint/2010/main" val="21948936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89474"/>
                                        </p:tgtEl>
                                        <p:attrNameLst>
                                          <p:attrName>style.visibility</p:attrName>
                                        </p:attrNameLst>
                                      </p:cBhvr>
                                      <p:to>
                                        <p:strVal val="visible"/>
                                      </p:to>
                                    </p:set>
                                    <p:animEffect transition="in" filter="strips(downRight)">
                                      <p:cBhvr>
                                        <p:cTn id="7" dur="500"/>
                                        <p:tgtEl>
                                          <p:spTgt spid="4894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89514"/>
                                        </p:tgtEl>
                                        <p:attrNameLst>
                                          <p:attrName>style.visibility</p:attrName>
                                        </p:attrNameLst>
                                      </p:cBhvr>
                                      <p:to>
                                        <p:strVal val="visible"/>
                                      </p:to>
                                    </p:set>
                                    <p:animEffect transition="in" filter="box(in)">
                                      <p:cBhvr>
                                        <p:cTn id="12" dur="500"/>
                                        <p:tgtEl>
                                          <p:spTgt spid="489514"/>
                                        </p:tgtEl>
                                      </p:cBhvr>
                                    </p:animEffect>
                                  </p:childTnLst>
                                </p:cTn>
                              </p:par>
                              <p:par>
                                <p:cTn id="13" presetID="4" presetClass="entr" presetSubtype="16" fill="hold" nodeType="withEffect">
                                  <p:stCondLst>
                                    <p:cond delay="0"/>
                                  </p:stCondLst>
                                  <p:childTnLst>
                                    <p:set>
                                      <p:cBhvr>
                                        <p:cTn id="14" dur="1" fill="hold">
                                          <p:stCondLst>
                                            <p:cond delay="0"/>
                                          </p:stCondLst>
                                        </p:cTn>
                                        <p:tgtEl>
                                          <p:spTgt spid="489775"/>
                                        </p:tgtEl>
                                        <p:attrNameLst>
                                          <p:attrName>style.visibility</p:attrName>
                                        </p:attrNameLst>
                                      </p:cBhvr>
                                      <p:to>
                                        <p:strVal val="visible"/>
                                      </p:to>
                                    </p:set>
                                    <p:animEffect transition="in" filter="box(in)">
                                      <p:cBhvr>
                                        <p:cTn id="15" dur="500"/>
                                        <p:tgtEl>
                                          <p:spTgt spid="489775"/>
                                        </p:tgtEl>
                                      </p:cBhvr>
                                    </p:animEffect>
                                  </p:childTnLst>
                                </p:cTn>
                              </p:par>
                              <p:par>
                                <p:cTn id="16" presetID="4" presetClass="entr" presetSubtype="16" fill="hold" nodeType="withEffect">
                                  <p:stCondLst>
                                    <p:cond delay="0"/>
                                  </p:stCondLst>
                                  <p:childTnLst>
                                    <p:set>
                                      <p:cBhvr>
                                        <p:cTn id="17" dur="1" fill="hold">
                                          <p:stCondLst>
                                            <p:cond delay="0"/>
                                          </p:stCondLst>
                                        </p:cTn>
                                        <p:tgtEl>
                                          <p:spTgt spid="489773"/>
                                        </p:tgtEl>
                                        <p:attrNameLst>
                                          <p:attrName>style.visibility</p:attrName>
                                        </p:attrNameLst>
                                      </p:cBhvr>
                                      <p:to>
                                        <p:strVal val="visible"/>
                                      </p:to>
                                    </p:set>
                                    <p:animEffect transition="in" filter="box(in)">
                                      <p:cBhvr>
                                        <p:cTn id="18" dur="500"/>
                                        <p:tgtEl>
                                          <p:spTgt spid="489773"/>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nodeType="clickEffect">
                                  <p:stCondLst>
                                    <p:cond delay="0"/>
                                  </p:stCondLst>
                                  <p:childTnLst>
                                    <p:set>
                                      <p:cBhvr>
                                        <p:cTn id="22" dur="1" fill="hold">
                                          <p:stCondLst>
                                            <p:cond delay="0"/>
                                          </p:stCondLst>
                                        </p:cTn>
                                        <p:tgtEl>
                                          <p:spTgt spid="489776"/>
                                        </p:tgtEl>
                                        <p:attrNameLst>
                                          <p:attrName>style.visibility</p:attrName>
                                        </p:attrNameLst>
                                      </p:cBhvr>
                                      <p:to>
                                        <p:strVal val="visible"/>
                                      </p:to>
                                    </p:set>
                                    <p:animEffect transition="in" filter="box(in)">
                                      <p:cBhvr>
                                        <p:cTn id="23" dur="500"/>
                                        <p:tgtEl>
                                          <p:spTgt spid="4897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9474"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20" name="Rectangle 4"/>
          <p:cNvSpPr>
            <a:spLocks noChangeArrowheads="1"/>
          </p:cNvSpPr>
          <p:nvPr/>
        </p:nvSpPr>
        <p:spPr bwMode="auto">
          <a:xfrm>
            <a:off x="773113" y="1458913"/>
            <a:ext cx="8370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利用数据选择器实现函数的一般步骤</a:t>
            </a:r>
            <a:r>
              <a:rPr kumimoji="0" lang="en-US" altLang="zh-CN"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（变量数</a:t>
            </a:r>
            <a:r>
              <a:rPr kumimoji="0" lang="en-US" altLang="zh-CN"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选通端数）</a:t>
            </a:r>
          </a:p>
        </p:txBody>
      </p:sp>
      <p:sp>
        <p:nvSpPr>
          <p:cNvPr id="418821" name="Rectangle 5"/>
          <p:cNvSpPr>
            <a:spLocks noChangeArrowheads="1"/>
          </p:cNvSpPr>
          <p:nvPr/>
        </p:nvSpPr>
        <p:spPr bwMode="auto">
          <a:xfrm>
            <a:off x="755650" y="2178050"/>
            <a:ext cx="4572000" cy="485775"/>
          </a:xfrm>
          <a:prstGeom prst="rect">
            <a:avLst/>
          </a:prstGeom>
          <a:solidFill>
            <a:srgbClr val="FFFFFF">
              <a:alpha val="0"/>
            </a:srgbClr>
          </a:solidFill>
          <a:ln w="28575">
            <a:solidFill>
              <a:srgbClr val="FFFFFF">
                <a:alpha val="0"/>
              </a:srgb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、将函数变换成最小项表达式</a:t>
            </a:r>
          </a:p>
        </p:txBody>
      </p:sp>
      <p:sp>
        <p:nvSpPr>
          <p:cNvPr id="418823" name="Rectangle 7"/>
          <p:cNvSpPr>
            <a:spLocks noChangeArrowheads="1"/>
          </p:cNvSpPr>
          <p:nvPr/>
        </p:nvSpPr>
        <p:spPr bwMode="auto">
          <a:xfrm>
            <a:off x="684213" y="2935288"/>
            <a:ext cx="6634162" cy="485775"/>
          </a:xfrm>
          <a:prstGeom prst="rect">
            <a:avLst/>
          </a:prstGeom>
          <a:solidFill>
            <a:srgbClr val="FFFFFF">
              <a:alpha val="0"/>
            </a:srgbClr>
          </a:solidFill>
          <a:ln w="28575">
            <a:solidFill>
              <a:srgbClr val="FFFFFF">
                <a:alpha val="0"/>
              </a:srgb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b</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、地址</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信号</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2</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作为函数的输入变量</a:t>
            </a:r>
          </a:p>
        </p:txBody>
      </p:sp>
      <p:sp>
        <p:nvSpPr>
          <p:cNvPr id="418824" name="Rectangle 8"/>
          <p:cNvSpPr>
            <a:spLocks noChangeArrowheads="1"/>
          </p:cNvSpPr>
          <p:nvPr/>
        </p:nvSpPr>
        <p:spPr bwMode="auto">
          <a:xfrm>
            <a:off x="747713" y="3619500"/>
            <a:ext cx="7137400" cy="1289050"/>
          </a:xfrm>
          <a:prstGeom prst="rect">
            <a:avLst/>
          </a:prstGeom>
          <a:solidFill>
            <a:srgbClr val="FFFFFF">
              <a:alpha val="0"/>
            </a:srgbClr>
          </a:solidFill>
          <a:ln w="28575">
            <a:solidFill>
              <a:srgbClr val="FFFFFF">
                <a:alpha val="0"/>
              </a:srgbClr>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6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c</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、处理数据输入</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7</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信号电平。逻辑表达式中有</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m</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i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则相应</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i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，其他的数据输入端均为</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p>
        </p:txBody>
      </p:sp>
      <p:sp>
        <p:nvSpPr>
          <p:cNvPr id="418825" name="Rectangle 9"/>
          <p:cNvSpPr>
            <a:spLocks noChangeArrowheads="1"/>
          </p:cNvSpPr>
          <p:nvPr/>
        </p:nvSpPr>
        <p:spPr bwMode="auto">
          <a:xfrm>
            <a:off x="971550" y="547688"/>
            <a:ext cx="9509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总结</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p>
        </p:txBody>
      </p:sp>
      <p:sp>
        <p:nvSpPr>
          <p:cNvPr id="418826" name="Rectangle 10"/>
          <p:cNvSpPr>
            <a:spLocks noChangeArrowheads="1"/>
          </p:cNvSpPr>
          <p:nvPr/>
        </p:nvSpPr>
        <p:spPr bwMode="auto">
          <a:xfrm>
            <a:off x="611188" y="5311775"/>
            <a:ext cx="8370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当变量数</a:t>
            </a:r>
            <a:r>
              <a:rPr kumimoji="0"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sym typeface="Symbol" panose="05050102010706020507" pitchFamily="18" charset="2"/>
              </a:rPr>
              <a:t></a:t>
            </a:r>
            <a:r>
              <a:rPr kumimoji="0"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选通端数，考虑如何将某些变量接入数据端。</a:t>
            </a:r>
          </a:p>
        </p:txBody>
      </p:sp>
      <p:sp>
        <p:nvSpPr>
          <p:cNvPr id="2" name="灯片编号占位符 1">
            <a:extLst>
              <a:ext uri="{FF2B5EF4-FFF2-40B4-BE49-F238E27FC236}">
                <a16:creationId xmlns:a16="http://schemas.microsoft.com/office/drawing/2014/main" id="{AF3BFCA7-38BE-4587-81A7-0302F1AF0E37}"/>
              </a:ext>
            </a:extLst>
          </p:cNvPr>
          <p:cNvSpPr>
            <a:spLocks noGrp="1"/>
          </p:cNvSpPr>
          <p:nvPr>
            <p:ph type="sldNum" sz="quarter" idx="12"/>
          </p:nvPr>
        </p:nvSpPr>
        <p:spPr/>
        <p:txBody>
          <a:bodyPr/>
          <a:lstStyle/>
          <a:p>
            <a:fld id="{4FAB73BC-B049-4115-A692-8D63A059BFB8}" type="slidenum">
              <a:rPr lang="en-US" smtClean="0"/>
              <a:t>78</a:t>
            </a:fld>
            <a:endParaRPr lang="en-US" dirty="0"/>
          </a:p>
        </p:txBody>
      </p:sp>
    </p:spTree>
    <p:extLst>
      <p:ext uri="{BB962C8B-B14F-4D97-AF65-F5344CB8AC3E}">
        <p14:creationId xmlns:p14="http://schemas.microsoft.com/office/powerpoint/2010/main" val="243950435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0498" name="Rectangle 2"/>
          <p:cNvSpPr>
            <a:spLocks noChangeArrowheads="1"/>
          </p:cNvSpPr>
          <p:nvPr/>
        </p:nvSpPr>
        <p:spPr bwMode="auto">
          <a:xfrm>
            <a:off x="755650" y="476250"/>
            <a:ext cx="45370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4</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）数据选择器构成查找表</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LUT</a:t>
            </a:r>
          </a:p>
        </p:txBody>
      </p:sp>
      <p:sp>
        <p:nvSpPr>
          <p:cNvPr id="490501" name="Rectangle 5"/>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90503" name="Rectangle 7"/>
          <p:cNvSpPr>
            <a:spLocks noChangeArrowheads="1"/>
          </p:cNvSpPr>
          <p:nvPr/>
        </p:nvSpPr>
        <p:spPr bwMode="auto">
          <a:xfrm>
            <a:off x="215900" y="1196975"/>
            <a:ext cx="87122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构成</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FPGA</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基本单元的逻辑块主要是查找表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LUT</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LUT</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实质是一个小规模的存储器，以真值表的形式实现给定的逻辑函数。</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输入</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LUT</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的结构及逻辑符号如图。 </a:t>
            </a:r>
          </a:p>
        </p:txBody>
      </p:sp>
      <p:graphicFrame>
        <p:nvGraphicFramePr>
          <p:cNvPr id="490509" name="Object 13"/>
          <p:cNvGraphicFramePr>
            <a:graphicFrameLocks noChangeAspect="1"/>
          </p:cNvGraphicFramePr>
          <p:nvPr/>
        </p:nvGraphicFramePr>
        <p:xfrm>
          <a:off x="1584325" y="2600325"/>
          <a:ext cx="5761038" cy="4076700"/>
        </p:xfrm>
        <a:graphic>
          <a:graphicData uri="http://schemas.openxmlformats.org/presentationml/2006/ole">
            <mc:AlternateContent xmlns:mc="http://schemas.openxmlformats.org/markup-compatibility/2006">
              <mc:Choice xmlns:v="urn:schemas-microsoft-com:vml" Requires="v">
                <p:oleObj spid="_x0000_s91178" name="图片" r:id="rId4" imgW="3705120" imgH="2638440" progId="Word.Picture.8">
                  <p:embed/>
                </p:oleObj>
              </mc:Choice>
              <mc:Fallback>
                <p:oleObj name="图片" r:id="rId4" imgW="3705120" imgH="2638440" progId="Word.Picture.8">
                  <p:embed/>
                  <p:pic>
                    <p:nvPicPr>
                      <p:cNvPr id="490509" name="Object 13"/>
                      <p:cNvPicPr>
                        <a:picLocks noChangeAspect="1" noChangeArrowheads="1"/>
                      </p:cNvPicPr>
                      <p:nvPr/>
                    </p:nvPicPr>
                    <p:blipFill>
                      <a:blip r:embed="rId5">
                        <a:extLst>
                          <a:ext uri="{28A0092B-C50C-407E-A947-70E740481C1C}">
                            <a14:useLocalDpi xmlns:a14="http://schemas.microsoft.com/office/drawing/2010/main" val="0"/>
                          </a:ext>
                        </a:extLst>
                      </a:blip>
                      <a:srcRect t="-1340"/>
                      <a:stretch>
                        <a:fillRect/>
                      </a:stretch>
                    </p:blipFill>
                    <p:spPr bwMode="auto">
                      <a:xfrm>
                        <a:off x="1584325" y="2600325"/>
                        <a:ext cx="5761038" cy="40767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90511" name="AutoShape 15"/>
          <p:cNvSpPr>
            <a:spLocks noChangeArrowheads="1"/>
          </p:cNvSpPr>
          <p:nvPr/>
        </p:nvSpPr>
        <p:spPr bwMode="auto">
          <a:xfrm>
            <a:off x="2195513" y="3573463"/>
            <a:ext cx="503237" cy="2808287"/>
          </a:xfrm>
          <a:prstGeom prst="roundRect">
            <a:avLst>
              <a:gd name="adj" fmla="val 16667"/>
            </a:avLst>
          </a:prstGeom>
          <a:solidFill>
            <a:srgbClr val="00E4A8">
              <a:alpha val="49001"/>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90512" name="AutoShape 16"/>
          <p:cNvSpPr>
            <a:spLocks noChangeArrowheads="1"/>
          </p:cNvSpPr>
          <p:nvPr/>
        </p:nvSpPr>
        <p:spPr bwMode="auto">
          <a:xfrm>
            <a:off x="287338" y="3681413"/>
            <a:ext cx="1438275" cy="1692275"/>
          </a:xfrm>
          <a:prstGeom prst="wedgeRoundRectCallout">
            <a:avLst>
              <a:gd name="adj1" fmla="val 91060"/>
              <a:gd name="adj2" fmla="val 18667"/>
              <a:gd name="adj3" fmla="val 16667"/>
            </a:avLst>
          </a:prstGeom>
          <a:solidFill>
            <a:schemeClr val="bg1"/>
          </a:solidFill>
          <a:ln w="28575">
            <a:solidFill>
              <a:srgbClr val="00FFCC"/>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存放</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0</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或</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的存储单元</a:t>
            </a:r>
          </a:p>
        </p:txBody>
      </p:sp>
      <p:sp>
        <p:nvSpPr>
          <p:cNvPr id="2" name="灯片编号占位符 1">
            <a:extLst>
              <a:ext uri="{FF2B5EF4-FFF2-40B4-BE49-F238E27FC236}">
                <a16:creationId xmlns:a16="http://schemas.microsoft.com/office/drawing/2014/main" id="{5A642717-A8CD-4BE1-A685-873BB25D67BE}"/>
              </a:ext>
            </a:extLst>
          </p:cNvPr>
          <p:cNvSpPr>
            <a:spLocks noGrp="1"/>
          </p:cNvSpPr>
          <p:nvPr>
            <p:ph type="sldNum" sz="quarter" idx="12"/>
          </p:nvPr>
        </p:nvSpPr>
        <p:spPr/>
        <p:txBody>
          <a:bodyPr/>
          <a:lstStyle/>
          <a:p>
            <a:fld id="{4FAB73BC-B049-4115-A692-8D63A059BFB8}" type="slidenum">
              <a:rPr lang="en-US" smtClean="0"/>
              <a:t>79</a:t>
            </a:fld>
            <a:endParaRPr lang="en-US" dirty="0"/>
          </a:p>
        </p:txBody>
      </p:sp>
    </p:spTree>
    <p:custDataLst>
      <p:tags r:id="rId2"/>
    </p:custDataLst>
    <p:extLst>
      <p:ext uri="{BB962C8B-B14F-4D97-AF65-F5344CB8AC3E}">
        <p14:creationId xmlns:p14="http://schemas.microsoft.com/office/powerpoint/2010/main" val="6370531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90512"/>
                                        </p:tgtEl>
                                        <p:attrNameLst>
                                          <p:attrName>style.visibility</p:attrName>
                                        </p:attrNameLst>
                                      </p:cBhvr>
                                      <p:to>
                                        <p:strVal val="visible"/>
                                      </p:to>
                                    </p:set>
                                    <p:animEffect transition="in" filter="strips(downRight)">
                                      <p:cBhvr>
                                        <p:cTn id="7" dur="500"/>
                                        <p:tgtEl>
                                          <p:spTgt spid="490512"/>
                                        </p:tgtEl>
                                      </p:cBhvr>
                                    </p:animEffect>
                                  </p:childTnLst>
                                </p:cTn>
                              </p:par>
                              <p:par>
                                <p:cTn id="8" presetID="18" presetClass="entr" presetSubtype="6" fill="hold" nodeType="withEffect">
                                  <p:stCondLst>
                                    <p:cond delay="0"/>
                                  </p:stCondLst>
                                  <p:childTnLst>
                                    <p:set>
                                      <p:cBhvr>
                                        <p:cTn id="9" dur="1" fill="hold">
                                          <p:stCondLst>
                                            <p:cond delay="0"/>
                                          </p:stCondLst>
                                        </p:cTn>
                                        <p:tgtEl>
                                          <p:spTgt spid="490511"/>
                                        </p:tgtEl>
                                        <p:attrNameLst>
                                          <p:attrName>style.visibility</p:attrName>
                                        </p:attrNameLst>
                                      </p:cBhvr>
                                      <p:to>
                                        <p:strVal val="visible"/>
                                      </p:to>
                                    </p:set>
                                    <p:animEffect transition="in" filter="strips(downRight)">
                                      <p:cBhvr>
                                        <p:cTn id="10" dur="500"/>
                                        <p:tgtEl>
                                          <p:spTgt spid="4905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051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534" name="Object 14"/>
          <p:cNvGraphicFramePr>
            <a:graphicFrameLocks noChangeAspect="1"/>
          </p:cNvGraphicFramePr>
          <p:nvPr/>
        </p:nvGraphicFramePr>
        <p:xfrm>
          <a:off x="5219700" y="2636838"/>
          <a:ext cx="3627438" cy="3578225"/>
        </p:xfrm>
        <a:graphic>
          <a:graphicData uri="http://schemas.openxmlformats.org/presentationml/2006/ole">
            <mc:AlternateContent xmlns:mc="http://schemas.openxmlformats.org/markup-compatibility/2006">
              <mc:Choice xmlns:v="urn:schemas-microsoft-com:vml" Requires="v">
                <p:oleObj spid="_x0000_s92362" name="图片" r:id="rId4" imgW="2333520" imgH="2314440" progId="Word.Picture.8">
                  <p:embed/>
                </p:oleObj>
              </mc:Choice>
              <mc:Fallback>
                <p:oleObj name="图片" r:id="rId4" imgW="2333520" imgH="2314440" progId="Word.Picture.8">
                  <p:embed/>
                  <p:pic>
                    <p:nvPicPr>
                      <p:cNvPr id="491534" name="Object 14"/>
                      <p:cNvPicPr>
                        <a:picLocks noChangeAspect="1" noChangeArrowheads="1"/>
                      </p:cNvPicPr>
                      <p:nvPr/>
                    </p:nvPicPr>
                    <p:blipFill>
                      <a:blip r:embed="rId5">
                        <a:extLst>
                          <a:ext uri="{28A0092B-C50C-407E-A947-70E740481C1C}">
                            <a14:useLocalDpi xmlns:a14="http://schemas.microsoft.com/office/drawing/2010/main" val="0"/>
                          </a:ext>
                        </a:extLst>
                      </a:blip>
                      <a:srcRect t="-1399"/>
                      <a:stretch>
                        <a:fillRect/>
                      </a:stretch>
                    </p:blipFill>
                    <p:spPr bwMode="auto">
                      <a:xfrm>
                        <a:off x="5219700" y="2636838"/>
                        <a:ext cx="3627438" cy="3578225"/>
                      </a:xfrm>
                      <a:prstGeom prst="rect">
                        <a:avLst/>
                      </a:prstGeom>
                      <a:solidFill>
                        <a:schemeClr val="bg1"/>
                      </a:solidFill>
                    </p:spPr>
                  </p:pic>
                </p:oleObj>
              </mc:Fallback>
            </mc:AlternateContent>
          </a:graphicData>
        </a:graphic>
      </p:graphicFrame>
      <p:graphicFrame>
        <p:nvGraphicFramePr>
          <p:cNvPr id="491529" name="Object 9"/>
          <p:cNvGraphicFramePr>
            <a:graphicFrameLocks noChangeAspect="1"/>
          </p:cNvGraphicFramePr>
          <p:nvPr/>
        </p:nvGraphicFramePr>
        <p:xfrm>
          <a:off x="5184775" y="2638425"/>
          <a:ext cx="3630613" cy="3943350"/>
        </p:xfrm>
        <a:graphic>
          <a:graphicData uri="http://schemas.openxmlformats.org/presentationml/2006/ole">
            <mc:AlternateContent xmlns:mc="http://schemas.openxmlformats.org/markup-compatibility/2006">
              <mc:Choice xmlns:v="urn:schemas-microsoft-com:vml" Requires="v">
                <p:oleObj spid="_x0000_s92363" name="图片" r:id="rId6" imgW="2295360" imgH="2514600" progId="Word.Picture.8">
                  <p:embed/>
                </p:oleObj>
              </mc:Choice>
              <mc:Fallback>
                <p:oleObj name="图片" r:id="rId6" imgW="2295360" imgH="2514600" progId="Word.Picture.8">
                  <p:embed/>
                  <p:pic>
                    <p:nvPicPr>
                      <p:cNvPr id="491529" name="Object 9"/>
                      <p:cNvPicPr>
                        <a:picLocks noChangeAspect="1" noChangeArrowheads="1"/>
                      </p:cNvPicPr>
                      <p:nvPr/>
                    </p:nvPicPr>
                    <p:blipFill>
                      <a:blip r:embed="rId7">
                        <a:extLst>
                          <a:ext uri="{28A0092B-C50C-407E-A947-70E740481C1C}">
                            <a14:useLocalDpi xmlns:a14="http://schemas.microsoft.com/office/drawing/2010/main" val="0"/>
                          </a:ext>
                        </a:extLst>
                      </a:blip>
                      <a:srcRect t="-1288"/>
                      <a:stretch>
                        <a:fillRect/>
                      </a:stretch>
                    </p:blipFill>
                    <p:spPr bwMode="auto">
                      <a:xfrm>
                        <a:off x="5184775" y="2638425"/>
                        <a:ext cx="3630613" cy="3943350"/>
                      </a:xfrm>
                      <a:prstGeom prst="rect">
                        <a:avLst/>
                      </a:prstGeom>
                      <a:solidFill>
                        <a:schemeClr val="bg1"/>
                      </a:solidFill>
                    </p:spPr>
                  </p:pic>
                </p:oleObj>
              </mc:Fallback>
            </mc:AlternateContent>
          </a:graphicData>
        </a:graphic>
      </p:graphicFrame>
      <p:sp>
        <p:nvSpPr>
          <p:cNvPr id="491522" name="Rectangle 2"/>
          <p:cNvSpPr>
            <a:spLocks noChangeArrowheads="1"/>
          </p:cNvSpPr>
          <p:nvPr/>
        </p:nvSpPr>
        <p:spPr bwMode="auto">
          <a:xfrm>
            <a:off x="755650" y="476250"/>
            <a:ext cx="4537075"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用查找表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LUT</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实现逻辑函数</a:t>
            </a:r>
          </a:p>
        </p:txBody>
      </p:sp>
      <p:sp>
        <p:nvSpPr>
          <p:cNvPr id="491523" name="Rectangle 3"/>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91524" name="Rectangle 4"/>
          <p:cNvSpPr>
            <a:spLocks noChangeArrowheads="1"/>
          </p:cNvSpPr>
          <p:nvPr/>
        </p:nvSpPr>
        <p:spPr bwMode="auto">
          <a:xfrm>
            <a:off x="431800" y="1736725"/>
            <a:ext cx="8712200" cy="151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3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用</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LUT</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实现逻辑函数，变量</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B</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C</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接选择输入端，对存储单元进行编程。</a:t>
            </a:r>
          </a:p>
          <a:p>
            <a:pPr marL="0" marR="0" lvl="0" indent="269875" algn="l" defTabSz="914400" rtl="0" eaLnBrk="1" fontAlgn="base" latinLnBrk="0" hangingPunct="1">
              <a:lnSpc>
                <a:spcPct val="13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根据前面例题已知</a:t>
            </a: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 </a:t>
            </a:r>
          </a:p>
        </p:txBody>
      </p:sp>
      <p:graphicFrame>
        <p:nvGraphicFramePr>
          <p:cNvPr id="491525" name="Object 5"/>
          <p:cNvGraphicFramePr>
            <a:graphicFrameLocks noChangeAspect="1"/>
          </p:cNvGraphicFramePr>
          <p:nvPr/>
        </p:nvGraphicFramePr>
        <p:xfrm>
          <a:off x="1800225" y="1341438"/>
          <a:ext cx="2506663" cy="485775"/>
        </p:xfrm>
        <a:graphic>
          <a:graphicData uri="http://schemas.openxmlformats.org/presentationml/2006/ole">
            <mc:AlternateContent xmlns:mc="http://schemas.openxmlformats.org/markup-compatibility/2006">
              <mc:Choice xmlns:v="urn:schemas-microsoft-com:vml" Requires="v">
                <p:oleObj spid="_x0000_s92364" name="公式" r:id="rId8" imgW="1244520" imgH="241200" progId="Equation.3">
                  <p:embed/>
                </p:oleObj>
              </mc:Choice>
              <mc:Fallback>
                <p:oleObj name="公式" r:id="rId8" imgW="1244520" imgH="241200" progId="Equation.3">
                  <p:embed/>
                  <p:pic>
                    <p:nvPicPr>
                      <p:cNvPr id="491525" name="Object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00225" y="1341438"/>
                        <a:ext cx="2506663" cy="485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91532" name="Object 12"/>
          <p:cNvGraphicFramePr>
            <a:graphicFrameLocks noChangeAspect="1"/>
          </p:cNvGraphicFramePr>
          <p:nvPr/>
        </p:nvGraphicFramePr>
        <p:xfrm>
          <a:off x="1223963" y="4737100"/>
          <a:ext cx="3162300" cy="1139825"/>
        </p:xfrm>
        <a:graphic>
          <a:graphicData uri="http://schemas.openxmlformats.org/presentationml/2006/ole">
            <mc:AlternateContent xmlns:mc="http://schemas.openxmlformats.org/markup-compatibility/2006">
              <mc:Choice xmlns:v="urn:schemas-microsoft-com:vml" Requires="v">
                <p:oleObj spid="_x0000_s92365" name="公式" r:id="rId10" imgW="1460160" imgH="457200" progId="Equation.3">
                  <p:embed/>
                </p:oleObj>
              </mc:Choice>
              <mc:Fallback>
                <p:oleObj name="公式" r:id="rId10" imgW="1460160" imgH="457200" progId="Equation.3">
                  <p:embed/>
                  <p:pic>
                    <p:nvPicPr>
                      <p:cNvPr id="491532" name="Object 1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23963" y="4737100"/>
                        <a:ext cx="3162300" cy="1139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91535" name="Object 15"/>
          <p:cNvGraphicFramePr>
            <a:graphicFrameLocks noChangeAspect="1"/>
          </p:cNvGraphicFramePr>
          <p:nvPr/>
        </p:nvGraphicFramePr>
        <p:xfrm>
          <a:off x="1368425" y="3392488"/>
          <a:ext cx="3024188" cy="1233487"/>
        </p:xfrm>
        <a:graphic>
          <a:graphicData uri="http://schemas.openxmlformats.org/presentationml/2006/ole">
            <mc:AlternateContent xmlns:mc="http://schemas.openxmlformats.org/markup-compatibility/2006">
              <mc:Choice xmlns:v="urn:schemas-microsoft-com:vml" Requires="v">
                <p:oleObj spid="_x0000_s92366" name="公式" r:id="rId12" imgW="1244520" imgH="507960" progId="Equation.3">
                  <p:embed/>
                </p:oleObj>
              </mc:Choice>
              <mc:Fallback>
                <p:oleObj name="公式" r:id="rId12" imgW="1244520" imgH="507960" progId="Equation.3">
                  <p:embed/>
                  <p:pic>
                    <p:nvPicPr>
                      <p:cNvPr id="491535" name="Object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8425" y="3392488"/>
                        <a:ext cx="3024188" cy="12334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12F88337-DBB1-4A31-A5CA-A2B79BEF0147}"/>
              </a:ext>
            </a:extLst>
          </p:cNvPr>
          <p:cNvSpPr>
            <a:spLocks noGrp="1"/>
          </p:cNvSpPr>
          <p:nvPr>
            <p:ph type="sldNum" sz="quarter" idx="12"/>
          </p:nvPr>
        </p:nvSpPr>
        <p:spPr/>
        <p:txBody>
          <a:bodyPr/>
          <a:lstStyle/>
          <a:p>
            <a:fld id="{4FAB73BC-B049-4115-A692-8D63A059BFB8}" type="slidenum">
              <a:rPr lang="en-US" smtClean="0"/>
              <a:t>80</a:t>
            </a:fld>
            <a:endParaRPr lang="en-US" dirty="0"/>
          </a:p>
        </p:txBody>
      </p:sp>
    </p:spTree>
    <p:custDataLst>
      <p:tags r:id="rId2"/>
    </p:custDataLst>
    <p:extLst>
      <p:ext uri="{BB962C8B-B14F-4D97-AF65-F5344CB8AC3E}">
        <p14:creationId xmlns:p14="http://schemas.microsoft.com/office/powerpoint/2010/main" val="28196572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91524"/>
                                        </p:tgtEl>
                                        <p:attrNameLst>
                                          <p:attrName>style.visibility</p:attrName>
                                        </p:attrNameLst>
                                      </p:cBhvr>
                                      <p:to>
                                        <p:strVal val="visible"/>
                                      </p:to>
                                    </p:set>
                                    <p:animEffect transition="in" filter="strips(downRight)">
                                      <p:cBhvr>
                                        <p:cTn id="7" dur="500"/>
                                        <p:tgtEl>
                                          <p:spTgt spid="4915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91535"/>
                                        </p:tgtEl>
                                        <p:attrNameLst>
                                          <p:attrName>style.visibility</p:attrName>
                                        </p:attrNameLst>
                                      </p:cBhvr>
                                      <p:to>
                                        <p:strVal val="visible"/>
                                      </p:to>
                                    </p:set>
                                    <p:animEffect transition="in" filter="strips(downRight)">
                                      <p:cBhvr>
                                        <p:cTn id="12" dur="500"/>
                                        <p:tgtEl>
                                          <p:spTgt spid="4915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91532"/>
                                        </p:tgtEl>
                                        <p:attrNameLst>
                                          <p:attrName>style.visibility</p:attrName>
                                        </p:attrNameLst>
                                      </p:cBhvr>
                                      <p:to>
                                        <p:strVal val="visible"/>
                                      </p:to>
                                    </p:set>
                                    <p:animEffect transition="in" filter="strips(downRight)">
                                      <p:cBhvr>
                                        <p:cTn id="17" dur="500"/>
                                        <p:tgtEl>
                                          <p:spTgt spid="4915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91529"/>
                                        </p:tgtEl>
                                        <p:attrNameLst>
                                          <p:attrName>style.visibility</p:attrName>
                                        </p:attrNameLst>
                                      </p:cBhvr>
                                      <p:to>
                                        <p:strVal val="visible"/>
                                      </p:to>
                                    </p:set>
                                    <p:animEffect transition="in" filter="box(in)">
                                      <p:cBhvr>
                                        <p:cTn id="22" dur="500"/>
                                        <p:tgtEl>
                                          <p:spTgt spid="4915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2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82" name="Rectangle 38"/>
          <p:cNvSpPr>
            <a:spLocks noChangeArrowheads="1"/>
          </p:cNvSpPr>
          <p:nvPr/>
        </p:nvSpPr>
        <p:spPr bwMode="auto">
          <a:xfrm>
            <a:off x="250825" y="404813"/>
            <a:ext cx="6697663" cy="72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marL="4572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9144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371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18288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5</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）数据选择器、数据分配器与总线的连接</a:t>
            </a:r>
            <a:endParaRPr kumimoji="1" lang="zh-CN" altLang="en-US" sz="32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92583" name="Rectangle 39"/>
          <p:cNvSpPr>
            <a:spLocks noChangeArrowheads="1"/>
          </p:cNvSpPr>
          <p:nvPr/>
        </p:nvSpPr>
        <p:spPr bwMode="auto">
          <a:xfrm>
            <a:off x="503238" y="1557338"/>
            <a:ext cx="84597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这种信息传输的基本原理在通信系统、计算机网络系统、以及计算机内部各功能部件之间的信息转送等等都有广泛的应用。</a:t>
            </a:r>
          </a:p>
        </p:txBody>
      </p:sp>
      <p:graphicFrame>
        <p:nvGraphicFramePr>
          <p:cNvPr id="492584" name="Object 40"/>
          <p:cNvGraphicFramePr>
            <a:graphicFrameLocks noChangeAspect="1"/>
          </p:cNvGraphicFramePr>
          <p:nvPr/>
        </p:nvGraphicFramePr>
        <p:xfrm>
          <a:off x="935038" y="2960688"/>
          <a:ext cx="7597775" cy="2749550"/>
        </p:xfrm>
        <a:graphic>
          <a:graphicData uri="http://schemas.openxmlformats.org/presentationml/2006/ole">
            <mc:AlternateContent xmlns:mc="http://schemas.openxmlformats.org/markup-compatibility/2006">
              <mc:Choice xmlns:v="urn:schemas-microsoft-com:vml" Requires="v">
                <p:oleObj spid="_x0000_s93226" name="图片" r:id="rId3" imgW="4379737" imgH="1576256" progId="Word.Picture.8">
                  <p:embed/>
                </p:oleObj>
              </mc:Choice>
              <mc:Fallback>
                <p:oleObj name="图片" r:id="rId3" imgW="4379737" imgH="1576256" progId="Word.Picture.8">
                  <p:embed/>
                  <p:pic>
                    <p:nvPicPr>
                      <p:cNvPr id="492584" name="Object 40"/>
                      <p:cNvPicPr>
                        <a:picLocks noChangeAspect="1" noChangeArrowheads="1"/>
                      </p:cNvPicPr>
                      <p:nvPr/>
                    </p:nvPicPr>
                    <p:blipFill>
                      <a:blip r:embed="rId4">
                        <a:extLst>
                          <a:ext uri="{28A0092B-C50C-407E-A947-70E740481C1C}">
                            <a14:useLocalDpi xmlns:a14="http://schemas.microsoft.com/office/drawing/2010/main" val="0"/>
                          </a:ext>
                        </a:extLst>
                      </a:blip>
                      <a:srcRect t="-1431"/>
                      <a:stretch>
                        <a:fillRect/>
                      </a:stretch>
                    </p:blipFill>
                    <p:spPr bwMode="auto">
                      <a:xfrm>
                        <a:off x="935038" y="2960688"/>
                        <a:ext cx="7597775" cy="27495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48E5DBE3-E1D1-47EE-B593-9F44873FBA05}"/>
              </a:ext>
            </a:extLst>
          </p:cNvPr>
          <p:cNvSpPr>
            <a:spLocks noGrp="1"/>
          </p:cNvSpPr>
          <p:nvPr>
            <p:ph type="sldNum" sz="quarter" idx="12"/>
          </p:nvPr>
        </p:nvSpPr>
        <p:spPr/>
        <p:txBody>
          <a:bodyPr/>
          <a:lstStyle/>
          <a:p>
            <a:fld id="{4FAB73BC-B049-4115-A692-8D63A059BFB8}" type="slidenum">
              <a:rPr lang="en-US" smtClean="0"/>
              <a:t>81</a:t>
            </a:fld>
            <a:endParaRPr lang="en-US" dirty="0"/>
          </a:p>
        </p:txBody>
      </p:sp>
    </p:spTree>
    <p:extLst>
      <p:ext uri="{BB962C8B-B14F-4D97-AF65-F5344CB8AC3E}">
        <p14:creationId xmlns:p14="http://schemas.microsoft.com/office/powerpoint/2010/main" val="348426675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700" name="Text Box 4"/>
          <p:cNvSpPr txBox="1">
            <a:spLocks noChangeArrowheads="1"/>
          </p:cNvSpPr>
          <p:nvPr/>
        </p:nvSpPr>
        <p:spPr bwMode="auto">
          <a:xfrm>
            <a:off x="3132138" y="5805488"/>
            <a:ext cx="2628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74HC151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逻辑符号</a:t>
            </a:r>
            <a:endPar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grpSp>
        <p:nvGrpSpPr>
          <p:cNvPr id="413738" name="Group 42"/>
          <p:cNvGrpSpPr>
            <a:grpSpLocks/>
          </p:cNvGrpSpPr>
          <p:nvPr/>
        </p:nvGrpSpPr>
        <p:grpSpPr bwMode="auto">
          <a:xfrm>
            <a:off x="2555875" y="1916113"/>
            <a:ext cx="3719513" cy="3662362"/>
            <a:chOff x="1610" y="1667"/>
            <a:chExt cx="2343" cy="2307"/>
          </a:xfrm>
        </p:grpSpPr>
        <p:sp>
          <p:nvSpPr>
            <p:cNvPr id="413702" name="Line 6"/>
            <p:cNvSpPr>
              <a:spLocks noChangeShapeType="1"/>
            </p:cNvSpPr>
            <p:nvPr/>
          </p:nvSpPr>
          <p:spPr bwMode="auto">
            <a:xfrm>
              <a:off x="1814" y="3316"/>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03" name="Rectangle 7"/>
            <p:cNvSpPr>
              <a:spLocks noChangeArrowheads="1"/>
            </p:cNvSpPr>
            <p:nvPr/>
          </p:nvSpPr>
          <p:spPr bwMode="auto">
            <a:xfrm>
              <a:off x="3530" y="1716"/>
              <a:ext cx="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04" name="Rectangle 8"/>
            <p:cNvSpPr>
              <a:spLocks noChangeArrowheads="1"/>
            </p:cNvSpPr>
            <p:nvPr/>
          </p:nvSpPr>
          <p:spPr bwMode="auto">
            <a:xfrm>
              <a:off x="2369" y="1773"/>
              <a:ext cx="890" cy="1691"/>
            </a:xfrm>
            <a:prstGeom prst="rect">
              <a:avLst/>
            </a:prstGeom>
            <a:noFill/>
            <a:ln w="38100">
              <a:solidFill>
                <a:srgbClr val="000066"/>
              </a:solidFill>
              <a:miter lim="800000"/>
              <a:headEnd/>
              <a:tailEnd/>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05" name="Text Box 9"/>
            <p:cNvSpPr txBox="1">
              <a:spLocks noChangeArrowheads="1"/>
            </p:cNvSpPr>
            <p:nvPr/>
          </p:nvSpPr>
          <p:spPr bwMode="auto">
            <a:xfrm>
              <a:off x="1610" y="1667"/>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7</a:t>
              </a:r>
            </a:p>
          </p:txBody>
        </p:sp>
        <p:sp>
          <p:nvSpPr>
            <p:cNvPr id="413706" name="Text Box 10"/>
            <p:cNvSpPr txBox="1">
              <a:spLocks noChangeArrowheads="1"/>
            </p:cNvSpPr>
            <p:nvPr/>
          </p:nvSpPr>
          <p:spPr bwMode="auto">
            <a:xfrm>
              <a:off x="3720" y="2174"/>
              <a:ext cx="233"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Y</a:t>
              </a:r>
            </a:p>
          </p:txBody>
        </p:sp>
        <p:sp>
          <p:nvSpPr>
            <p:cNvPr id="413707" name="Text Box 11"/>
            <p:cNvSpPr txBox="1">
              <a:spLocks noChangeArrowheads="1"/>
            </p:cNvSpPr>
            <p:nvPr/>
          </p:nvSpPr>
          <p:spPr bwMode="auto">
            <a:xfrm>
              <a:off x="3697" y="2591"/>
              <a:ext cx="232"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Y</a:t>
              </a:r>
            </a:p>
          </p:txBody>
        </p:sp>
        <p:sp>
          <p:nvSpPr>
            <p:cNvPr id="413708" name="Text Box 12"/>
            <p:cNvSpPr txBox="1">
              <a:spLocks noChangeArrowheads="1"/>
            </p:cNvSpPr>
            <p:nvPr/>
          </p:nvSpPr>
          <p:spPr bwMode="auto">
            <a:xfrm>
              <a:off x="1610" y="3210"/>
              <a:ext cx="244"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a:t>
              </a:r>
            </a:p>
          </p:txBody>
        </p:sp>
        <p:sp>
          <p:nvSpPr>
            <p:cNvPr id="413709" name="Text Box 13"/>
            <p:cNvSpPr txBox="1">
              <a:spLocks noChangeArrowheads="1"/>
            </p:cNvSpPr>
            <p:nvPr/>
          </p:nvSpPr>
          <p:spPr bwMode="auto">
            <a:xfrm>
              <a:off x="2339" y="2500"/>
              <a:ext cx="88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74</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HC</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151</a:t>
              </a:r>
            </a:p>
          </p:txBody>
        </p:sp>
        <p:sp>
          <p:nvSpPr>
            <p:cNvPr id="413710" name="Oval 14"/>
            <p:cNvSpPr>
              <a:spLocks noChangeArrowheads="1"/>
            </p:cNvSpPr>
            <p:nvPr/>
          </p:nvSpPr>
          <p:spPr bwMode="auto">
            <a:xfrm>
              <a:off x="2269" y="3261"/>
              <a:ext cx="101" cy="104"/>
            </a:xfrm>
            <a:prstGeom prst="ellipse">
              <a:avLst/>
            </a:prstGeom>
            <a:noFill/>
            <a:ln w="28575">
              <a:solidFill>
                <a:schemeClr val="tx1"/>
              </a:solidFill>
              <a:round/>
              <a:headEnd/>
              <a:tailEnd type="none" w="lg" len="lg"/>
            </a:ln>
            <a:effectLst/>
            <a:extLst>
              <a:ext uri="{909E8E84-426E-40DD-AFC4-6F175D3DCCD1}">
                <a14:hiddenFill xmlns:a14="http://schemas.microsoft.com/office/drawing/2010/main">
                  <a:solidFill>
                    <a:schemeClr val="accent1">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11" name="Text Box 15"/>
            <p:cNvSpPr txBox="1">
              <a:spLocks noChangeArrowheads="1"/>
            </p:cNvSpPr>
            <p:nvPr/>
          </p:nvSpPr>
          <p:spPr bwMode="auto">
            <a:xfrm>
              <a:off x="1610" y="1854"/>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6</a:t>
              </a:r>
            </a:p>
          </p:txBody>
        </p:sp>
        <p:sp>
          <p:nvSpPr>
            <p:cNvPr id="413712" name="Text Box 16"/>
            <p:cNvSpPr txBox="1">
              <a:spLocks noChangeArrowheads="1"/>
            </p:cNvSpPr>
            <p:nvPr/>
          </p:nvSpPr>
          <p:spPr bwMode="auto">
            <a:xfrm>
              <a:off x="1610" y="2040"/>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5</a:t>
              </a:r>
            </a:p>
          </p:txBody>
        </p:sp>
        <p:sp>
          <p:nvSpPr>
            <p:cNvPr id="413713" name="Text Box 17"/>
            <p:cNvSpPr txBox="1">
              <a:spLocks noChangeArrowheads="1"/>
            </p:cNvSpPr>
            <p:nvPr/>
          </p:nvSpPr>
          <p:spPr bwMode="auto">
            <a:xfrm>
              <a:off x="1610" y="2227"/>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4</a:t>
              </a:r>
            </a:p>
          </p:txBody>
        </p:sp>
        <p:sp>
          <p:nvSpPr>
            <p:cNvPr id="413714" name="Text Box 18"/>
            <p:cNvSpPr txBox="1">
              <a:spLocks noChangeArrowheads="1"/>
            </p:cNvSpPr>
            <p:nvPr/>
          </p:nvSpPr>
          <p:spPr bwMode="auto">
            <a:xfrm>
              <a:off x="1610" y="2413"/>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3</a:t>
              </a:r>
            </a:p>
          </p:txBody>
        </p:sp>
        <p:sp>
          <p:nvSpPr>
            <p:cNvPr id="413715" name="Text Box 19"/>
            <p:cNvSpPr txBox="1">
              <a:spLocks noChangeArrowheads="1"/>
            </p:cNvSpPr>
            <p:nvPr/>
          </p:nvSpPr>
          <p:spPr bwMode="auto">
            <a:xfrm>
              <a:off x="1610" y="2600"/>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2</a:t>
              </a:r>
            </a:p>
          </p:txBody>
        </p:sp>
        <p:sp>
          <p:nvSpPr>
            <p:cNvPr id="413716" name="Text Box 20"/>
            <p:cNvSpPr txBox="1">
              <a:spLocks noChangeArrowheads="1"/>
            </p:cNvSpPr>
            <p:nvPr/>
          </p:nvSpPr>
          <p:spPr bwMode="auto">
            <a:xfrm>
              <a:off x="1610" y="2786"/>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413717" name="Text Box 21"/>
            <p:cNvSpPr txBox="1">
              <a:spLocks noChangeArrowheads="1"/>
            </p:cNvSpPr>
            <p:nvPr/>
          </p:nvSpPr>
          <p:spPr bwMode="auto">
            <a:xfrm>
              <a:off x="1610" y="2972"/>
              <a:ext cx="319"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413718" name="Line 22"/>
            <p:cNvSpPr>
              <a:spLocks noChangeShapeType="1"/>
            </p:cNvSpPr>
            <p:nvPr/>
          </p:nvSpPr>
          <p:spPr bwMode="auto">
            <a:xfrm>
              <a:off x="1906" y="1887"/>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19" name="Line 23"/>
            <p:cNvSpPr>
              <a:spLocks noChangeShapeType="1"/>
            </p:cNvSpPr>
            <p:nvPr/>
          </p:nvSpPr>
          <p:spPr bwMode="auto">
            <a:xfrm>
              <a:off x="1928" y="2069"/>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0" name="Line 24"/>
            <p:cNvSpPr>
              <a:spLocks noChangeShapeType="1"/>
            </p:cNvSpPr>
            <p:nvPr/>
          </p:nvSpPr>
          <p:spPr bwMode="auto">
            <a:xfrm>
              <a:off x="1905" y="2250"/>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1" name="Line 25"/>
            <p:cNvSpPr>
              <a:spLocks noChangeShapeType="1"/>
            </p:cNvSpPr>
            <p:nvPr/>
          </p:nvSpPr>
          <p:spPr bwMode="auto">
            <a:xfrm>
              <a:off x="1928" y="2454"/>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2" name="Line 26"/>
            <p:cNvSpPr>
              <a:spLocks noChangeShapeType="1"/>
            </p:cNvSpPr>
            <p:nvPr/>
          </p:nvSpPr>
          <p:spPr bwMode="auto">
            <a:xfrm>
              <a:off x="1928" y="2636"/>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3" name="Line 27"/>
            <p:cNvSpPr>
              <a:spLocks noChangeShapeType="1"/>
            </p:cNvSpPr>
            <p:nvPr/>
          </p:nvSpPr>
          <p:spPr bwMode="auto">
            <a:xfrm>
              <a:off x="1905" y="2795"/>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4" name="Line 28"/>
            <p:cNvSpPr>
              <a:spLocks noChangeShapeType="1"/>
            </p:cNvSpPr>
            <p:nvPr/>
          </p:nvSpPr>
          <p:spPr bwMode="auto">
            <a:xfrm>
              <a:off x="1906" y="3158"/>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5" name="Line 29"/>
            <p:cNvSpPr>
              <a:spLocks noChangeShapeType="1"/>
            </p:cNvSpPr>
            <p:nvPr/>
          </p:nvSpPr>
          <p:spPr bwMode="auto">
            <a:xfrm>
              <a:off x="1905" y="2999"/>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6" name="Line 30"/>
            <p:cNvSpPr>
              <a:spLocks noChangeShapeType="1"/>
            </p:cNvSpPr>
            <p:nvPr/>
          </p:nvSpPr>
          <p:spPr bwMode="auto">
            <a:xfrm>
              <a:off x="3243" y="2341"/>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7" name="Line 31"/>
            <p:cNvSpPr>
              <a:spLocks noChangeShapeType="1"/>
            </p:cNvSpPr>
            <p:nvPr/>
          </p:nvSpPr>
          <p:spPr bwMode="auto">
            <a:xfrm>
              <a:off x="3266" y="2704"/>
              <a:ext cx="45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8" name="Line 32"/>
            <p:cNvSpPr>
              <a:spLocks noChangeShapeType="1"/>
            </p:cNvSpPr>
            <p:nvPr/>
          </p:nvSpPr>
          <p:spPr bwMode="auto">
            <a:xfrm>
              <a:off x="1656" y="3248"/>
              <a:ext cx="15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29" name="Line 33"/>
            <p:cNvSpPr>
              <a:spLocks noChangeShapeType="1"/>
            </p:cNvSpPr>
            <p:nvPr/>
          </p:nvSpPr>
          <p:spPr bwMode="auto">
            <a:xfrm>
              <a:off x="3742" y="2613"/>
              <a:ext cx="159"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30" name="Text Box 34"/>
            <p:cNvSpPr txBox="1">
              <a:spLocks noChangeArrowheads="1"/>
            </p:cNvSpPr>
            <p:nvPr/>
          </p:nvSpPr>
          <p:spPr bwMode="auto">
            <a:xfrm>
              <a:off x="2381" y="3656"/>
              <a:ext cx="287"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2</a:t>
              </a:r>
            </a:p>
          </p:txBody>
        </p:sp>
        <p:sp>
          <p:nvSpPr>
            <p:cNvPr id="413731" name="Line 35"/>
            <p:cNvSpPr>
              <a:spLocks noChangeShapeType="1"/>
            </p:cNvSpPr>
            <p:nvPr/>
          </p:nvSpPr>
          <p:spPr bwMode="auto">
            <a:xfrm>
              <a:off x="2540" y="3452"/>
              <a:ext cx="0" cy="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32" name="Line 36"/>
            <p:cNvSpPr>
              <a:spLocks noChangeShapeType="1"/>
            </p:cNvSpPr>
            <p:nvPr/>
          </p:nvSpPr>
          <p:spPr bwMode="auto">
            <a:xfrm>
              <a:off x="2790" y="3452"/>
              <a:ext cx="0" cy="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33" name="Line 37"/>
            <p:cNvSpPr>
              <a:spLocks noChangeShapeType="1"/>
            </p:cNvSpPr>
            <p:nvPr/>
          </p:nvSpPr>
          <p:spPr bwMode="auto">
            <a:xfrm>
              <a:off x="3039" y="3452"/>
              <a:ext cx="0" cy="2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34" name="Text Box 38"/>
            <p:cNvSpPr txBox="1">
              <a:spLocks noChangeArrowheads="1"/>
            </p:cNvSpPr>
            <p:nvPr/>
          </p:nvSpPr>
          <p:spPr bwMode="auto">
            <a:xfrm>
              <a:off x="2661" y="3663"/>
              <a:ext cx="287"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413735" name="Text Box 39"/>
            <p:cNvSpPr txBox="1">
              <a:spLocks noChangeArrowheads="1"/>
            </p:cNvSpPr>
            <p:nvPr/>
          </p:nvSpPr>
          <p:spPr bwMode="auto">
            <a:xfrm>
              <a:off x="2903" y="3686"/>
              <a:ext cx="287" cy="288"/>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a:t>
              </a:r>
            </a:p>
          </p:txBody>
        </p:sp>
      </p:grpSp>
      <p:sp>
        <p:nvSpPr>
          <p:cNvPr id="413736" name="Rectangle 40"/>
          <p:cNvSpPr>
            <a:spLocks noChangeArrowheads="1"/>
          </p:cNvSpPr>
          <p:nvPr/>
        </p:nvSpPr>
        <p:spPr bwMode="auto">
          <a:xfrm>
            <a:off x="250825" y="404813"/>
            <a:ext cx="50038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marL="4572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9144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13716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1828800"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6</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）集成电路数据选择器</a:t>
            </a:r>
            <a:endPar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13737" name="Rectangle 41"/>
          <p:cNvSpPr>
            <a:spLocks noChangeArrowheads="1"/>
          </p:cNvSpPr>
          <p:nvPr/>
        </p:nvSpPr>
        <p:spPr bwMode="auto">
          <a:xfrm>
            <a:off x="1116013" y="1268413"/>
            <a:ext cx="3546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选</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数据选择器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74HC151</a:t>
            </a:r>
            <a:endParaRPr kumimoji="1"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2" name="灯片编号占位符 1">
            <a:extLst>
              <a:ext uri="{FF2B5EF4-FFF2-40B4-BE49-F238E27FC236}">
                <a16:creationId xmlns:a16="http://schemas.microsoft.com/office/drawing/2014/main" id="{C173DEFB-867E-4AEB-A53C-7585C2AA75F3}"/>
              </a:ext>
            </a:extLst>
          </p:cNvPr>
          <p:cNvSpPr>
            <a:spLocks noGrp="1"/>
          </p:cNvSpPr>
          <p:nvPr>
            <p:ph type="sldNum" sz="quarter" idx="12"/>
          </p:nvPr>
        </p:nvSpPr>
        <p:spPr/>
        <p:txBody>
          <a:bodyPr/>
          <a:lstStyle/>
          <a:p>
            <a:fld id="{4FAB73BC-B049-4115-A692-8D63A059BFB8}" type="slidenum">
              <a:rPr lang="en-US" smtClean="0"/>
              <a:t>82</a:t>
            </a:fld>
            <a:endParaRPr lang="en-US" dirty="0"/>
          </a:p>
        </p:txBody>
      </p:sp>
    </p:spTree>
    <p:extLst>
      <p:ext uri="{BB962C8B-B14F-4D97-AF65-F5344CB8AC3E}">
        <p14:creationId xmlns:p14="http://schemas.microsoft.com/office/powerpoint/2010/main" val="386143188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8" name="Rectangle 4"/>
          <p:cNvSpPr>
            <a:spLocks noChangeArrowheads="1"/>
          </p:cNvSpPr>
          <p:nvPr/>
        </p:nvSpPr>
        <p:spPr bwMode="auto">
          <a:xfrm>
            <a:off x="7740650" y="3270250"/>
            <a:ext cx="719138" cy="3182938"/>
          </a:xfrm>
          <a:prstGeom prst="rect">
            <a:avLst/>
          </a:prstGeom>
          <a:solidFill>
            <a:srgbClr val="FFFF00">
              <a:alpha val="17999"/>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749" name="Rectangle 5"/>
          <p:cNvSpPr>
            <a:spLocks noChangeArrowheads="1"/>
          </p:cNvSpPr>
          <p:nvPr/>
        </p:nvSpPr>
        <p:spPr bwMode="auto">
          <a:xfrm>
            <a:off x="5354638" y="3198813"/>
            <a:ext cx="2386012" cy="3240087"/>
          </a:xfrm>
          <a:prstGeom prst="rect">
            <a:avLst/>
          </a:prstGeom>
          <a:solidFill>
            <a:srgbClr val="ED77DF">
              <a:alpha val="17999"/>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750" name="Rectangle 6"/>
          <p:cNvSpPr>
            <a:spLocks noChangeArrowheads="1"/>
          </p:cNvSpPr>
          <p:nvPr/>
        </p:nvSpPr>
        <p:spPr bwMode="auto">
          <a:xfrm>
            <a:off x="5327650" y="2879725"/>
            <a:ext cx="3822700" cy="333375"/>
          </a:xfrm>
          <a:prstGeom prst="rect">
            <a:avLst/>
          </a:prstGeom>
          <a:solidFill>
            <a:srgbClr val="99CCFF">
              <a:alpha val="17999"/>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15751" name="Group 7"/>
          <p:cNvGraphicFramePr>
            <a:graphicFrameLocks noGrp="1"/>
          </p:cNvGraphicFramePr>
          <p:nvPr/>
        </p:nvGraphicFramePr>
        <p:xfrm>
          <a:off x="5318125" y="1376363"/>
          <a:ext cx="3862388" cy="5133976"/>
        </p:xfrm>
        <a:graphic>
          <a:graphicData uri="http://schemas.openxmlformats.org/drawingml/2006/table">
            <a:tbl>
              <a:tblPr/>
              <a:tblGrid>
                <a:gridCol w="800100">
                  <a:extLst>
                    <a:ext uri="{9D8B030D-6E8A-4147-A177-3AD203B41FA5}">
                      <a16:colId xmlns:a16="http://schemas.microsoft.com/office/drawing/2014/main" val="1433193194"/>
                    </a:ext>
                  </a:extLst>
                </a:gridCol>
                <a:gridCol w="484188">
                  <a:extLst>
                    <a:ext uri="{9D8B030D-6E8A-4147-A177-3AD203B41FA5}">
                      <a16:colId xmlns:a16="http://schemas.microsoft.com/office/drawing/2014/main" val="347528670"/>
                    </a:ext>
                  </a:extLst>
                </a:gridCol>
                <a:gridCol w="487362">
                  <a:extLst>
                    <a:ext uri="{9D8B030D-6E8A-4147-A177-3AD203B41FA5}">
                      <a16:colId xmlns:a16="http://schemas.microsoft.com/office/drawing/2014/main" val="3160290281"/>
                    </a:ext>
                  </a:extLst>
                </a:gridCol>
                <a:gridCol w="487363">
                  <a:extLst>
                    <a:ext uri="{9D8B030D-6E8A-4147-A177-3AD203B41FA5}">
                      <a16:colId xmlns:a16="http://schemas.microsoft.com/office/drawing/2014/main" val="622498395"/>
                    </a:ext>
                  </a:extLst>
                </a:gridCol>
                <a:gridCol w="801687">
                  <a:extLst>
                    <a:ext uri="{9D8B030D-6E8A-4147-A177-3AD203B41FA5}">
                      <a16:colId xmlns:a16="http://schemas.microsoft.com/office/drawing/2014/main" val="2685229130"/>
                    </a:ext>
                  </a:extLst>
                </a:gridCol>
                <a:gridCol w="801688">
                  <a:extLst>
                    <a:ext uri="{9D8B030D-6E8A-4147-A177-3AD203B41FA5}">
                      <a16:colId xmlns:a16="http://schemas.microsoft.com/office/drawing/2014/main" val="833614650"/>
                    </a:ext>
                  </a:extLst>
                </a:gridCol>
              </a:tblGrid>
              <a:tr h="163513">
                <a:tc gridSpan="4">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66"/>
                          </a:solidFill>
                          <a:effectLst/>
                          <a:latin typeface="楷体_GB2312" pitchFamily="49" charset="-122"/>
                          <a:ea typeface="楷体_GB2312" pitchFamily="49" charset="-122"/>
                          <a:cs typeface="Times New Roman" panose="02020603050405020304" pitchFamily="18" charset="0"/>
                        </a:rPr>
                        <a:t>输      入</a:t>
                      </a:r>
                    </a:p>
                  </a:txBody>
                  <a:tcPr anchor="ctr" horzOverflow="overflow">
                    <a:lnL w="28575" cap="flat" cmpd="sng" algn="ctr">
                      <a:solidFill>
                        <a:srgbClr val="000000"/>
                      </a:solidFill>
                      <a:prstDash val="solid"/>
                      <a:round/>
                      <a:headEnd type="none" w="med" len="med"/>
                      <a:tailEnd type="none" w="lg" len="lg"/>
                    </a:lnL>
                    <a:lnR>
                      <a:noFill/>
                    </a:lnR>
                    <a:lnT w="28575" cap="flat" cmpd="sng" algn="ctr">
                      <a:solidFill>
                        <a:srgbClr val="000000"/>
                      </a:solidFill>
                      <a:prstDash val="solid"/>
                      <a:round/>
                      <a:headEnd type="none" w="med" len="med"/>
                      <a:tailEnd type="none" w="lg" len="lg"/>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2">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66"/>
                          </a:solidFill>
                          <a:effectLst/>
                          <a:latin typeface="楷体_GB2312" pitchFamily="49" charset="-122"/>
                          <a:ea typeface="楷体_GB2312" pitchFamily="49" charset="-122"/>
                          <a:cs typeface="Times New Roman" panose="02020603050405020304" pitchFamily="18" charset="0"/>
                        </a:rPr>
                        <a:t>输      出</a:t>
                      </a:r>
                    </a:p>
                  </a:txBody>
                  <a:tcPr anchor="ctr" horzOverflow="overflow">
                    <a:lnL>
                      <a:noFill/>
                    </a:lnL>
                    <a:lnR w="28575" cap="flat" cmpd="sng" algn="ctr">
                      <a:solidFill>
                        <a:srgbClr val="000000"/>
                      </a:solidFill>
                      <a:prstDash val="solid"/>
                      <a:round/>
                      <a:headEnd type="none" w="med" len="med"/>
                      <a:tailEnd type="none" w="lg" len="lg"/>
                    </a:lnR>
                    <a:lnT w="28575" cap="flat" cmpd="sng" algn="ctr">
                      <a:solidFill>
                        <a:srgbClr val="000000"/>
                      </a:solidFill>
                      <a:prstDash val="solid"/>
                      <a:round/>
                      <a:headEnd type="none" w="med" len="med"/>
                      <a:tailEnd type="none" w="lg" len="lg"/>
                    </a:lnT>
                    <a:lnB>
                      <a:noFill/>
                    </a:lnB>
                    <a:lnTlToBr>
                      <a:noFill/>
                    </a:lnTlToBr>
                    <a:lnBlToTr>
                      <a:noFill/>
                    </a:lnBlToTr>
                    <a:noFill/>
                  </a:tcPr>
                </a:tc>
                <a:tc hMerge="1">
                  <a:txBody>
                    <a:bodyPr/>
                    <a:lstStyle/>
                    <a:p>
                      <a:endParaRPr lang="zh-CN" altLang="en-US"/>
                    </a:p>
                  </a:txBody>
                  <a:tcPr/>
                </a:tc>
                <a:extLst>
                  <a:ext uri="{0D108BD9-81ED-4DB2-BD59-A6C34878D82A}">
                    <a16:rowId xmlns:a16="http://schemas.microsoft.com/office/drawing/2014/main" val="2813491805"/>
                  </a:ext>
                </a:extLst>
              </a:tr>
              <a:tr h="20320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66"/>
                          </a:solidFill>
                          <a:effectLst/>
                          <a:latin typeface="楷体_GB2312" pitchFamily="49" charset="-122"/>
                          <a:ea typeface="楷体_GB2312" pitchFamily="49" charset="-122"/>
                          <a:cs typeface="Times New Roman" panose="02020603050405020304" pitchFamily="18" charset="0"/>
                        </a:rPr>
                        <a:t>使  能</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gridSpan="3">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rgbClr val="000066"/>
                          </a:solidFill>
                          <a:effectLst/>
                          <a:latin typeface="楷体_GB2312" pitchFamily="49" charset="-122"/>
                          <a:ea typeface="楷体_GB2312" pitchFamily="49" charset="-122"/>
                          <a:cs typeface="Times New Roman" panose="02020603050405020304" pitchFamily="18" charset="0"/>
                        </a:rPr>
                        <a:t>选      择</a:t>
                      </a:r>
                    </a:p>
                  </a:txBody>
                  <a:tcPr anchor="ctr" horzOverflow="overflow">
                    <a:lnL>
                      <a:noFill/>
                    </a:lnL>
                    <a:lnR>
                      <a:noFill/>
                    </a:lnR>
                    <a:lnT>
                      <a:noFill/>
                    </a:lnT>
                    <a:lnB>
                      <a:noFill/>
                    </a:lnB>
                    <a:lnTlToBr>
                      <a:noFill/>
                    </a:lnTlToBr>
                    <a:lnBlToTr>
                      <a:noFill/>
                    </a:lnBlToTr>
                    <a:noFill/>
                  </a:tcPr>
                </a:tc>
                <a:tc hMerge="1">
                  <a:txBody>
                    <a:bodyPr/>
                    <a:lstStyle/>
                    <a:p>
                      <a:endParaRPr lang="zh-CN" altLang="en-US"/>
                    </a:p>
                  </a:txBody>
                  <a:tcPr/>
                </a:tc>
                <a:tc hMerge="1">
                  <a:txBody>
                    <a:bodyPr/>
                    <a:lstStyle/>
                    <a:p>
                      <a:endParaRPr lang="zh-CN" altLang="en-US"/>
                    </a:p>
                  </a:txBody>
                  <a:tcPr/>
                </a:tc>
                <a:tc rowSpan="2">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Y</a:t>
                      </a:r>
                    </a:p>
                  </a:txBody>
                  <a:tcPr anchor="ctr" horzOverflow="overflow">
                    <a:lnL>
                      <a:noFill/>
                    </a:lnL>
                    <a:lnR>
                      <a:noFill/>
                    </a:lnR>
                    <a:lnT>
                      <a:noFill/>
                    </a:lnT>
                    <a:lnB>
                      <a:noFill/>
                    </a:lnB>
                    <a:lnTlToBr>
                      <a:noFill/>
                    </a:lnTlToBr>
                    <a:lnBlToTr>
                      <a:noFill/>
                    </a:lnBlToTr>
                    <a:noFill/>
                  </a:tcPr>
                </a:tc>
                <a:tc rowSpan="2">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Y</a:t>
                      </a: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038317185"/>
                  </a:ext>
                </a:extLst>
              </a:tr>
              <a:tr h="3492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E</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S</a:t>
                      </a:r>
                      <a:r>
                        <a:rPr kumimoji="0" lang="en-US" altLang="zh-CN" sz="2000" b="1" i="0" u="none" strike="noStrike" cap="none" normalizeH="0" baseline="-25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2</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S</a:t>
                      </a:r>
                      <a:r>
                        <a:rPr kumimoji="0" lang="en-US" altLang="zh-CN" sz="2000" b="1" i="0" u="none" strike="noStrike" cap="none" normalizeH="0" baseline="-25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S</a:t>
                      </a:r>
                      <a:r>
                        <a:rPr kumimoji="0" lang="en-US" altLang="zh-CN" sz="2000" b="1" i="0" u="none" strike="noStrike" cap="none" normalizeH="0" baseline="-25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vMerge="1">
                  <a:txBody>
                    <a:bodyPr/>
                    <a:lstStyle/>
                    <a:p>
                      <a:endParaRPr lang="zh-CN" altLang="en-US"/>
                    </a:p>
                  </a:txBody>
                  <a:tcPr/>
                </a:tc>
                <a:tc vMerge="1">
                  <a:txBody>
                    <a:bodyPr/>
                    <a:lstStyle/>
                    <a:p>
                      <a:endParaRPr lang="zh-CN" altLang="en-US"/>
                    </a:p>
                  </a:txBody>
                  <a:tcPr/>
                </a:tc>
                <a:extLst>
                  <a:ext uri="{0D108BD9-81ED-4DB2-BD59-A6C34878D82A}">
                    <a16:rowId xmlns:a16="http://schemas.microsoft.com/office/drawing/2014/main" val="3587971766"/>
                  </a:ext>
                </a:extLst>
              </a:tr>
              <a:tr h="36195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X</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X</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X</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L</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H</a:t>
                      </a: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404659431"/>
                  </a:ext>
                </a:extLst>
              </a:tr>
              <a:tr h="37941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3802863343"/>
                  </a:ext>
                </a:extLst>
              </a:tr>
              <a:tr h="20320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3089569636"/>
                  </a:ext>
                </a:extLst>
              </a:tr>
              <a:tr h="20320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2</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293793660"/>
                  </a:ext>
                </a:extLst>
              </a:tr>
              <a:tr h="42068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3</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183428427"/>
                  </a:ext>
                </a:extLst>
              </a:tr>
              <a:tr h="385763">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4</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1699535408"/>
                  </a:ext>
                </a:extLst>
              </a:tr>
              <a:tr h="371475">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5</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3294979981"/>
                  </a:ext>
                </a:extLst>
              </a:tr>
              <a:tr h="446088">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6</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a:noFill/>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noFill/>
                  </a:tcPr>
                </a:tc>
                <a:extLst>
                  <a:ext uri="{0D108BD9-81ED-4DB2-BD59-A6C34878D82A}">
                    <a16:rowId xmlns:a16="http://schemas.microsoft.com/office/drawing/2014/main" val="563160554"/>
                  </a:ext>
                </a:extLst>
              </a:tr>
              <a:tr h="203200">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0</a:t>
                      </a:r>
                    </a:p>
                  </a:txBody>
                  <a:tcPr anchor="ctr" horzOverflow="overflow">
                    <a:lnL w="28575" cap="flat" cmpd="sng" algn="ctr">
                      <a:solidFill>
                        <a:srgbClr val="000000"/>
                      </a:solidFill>
                      <a:prstDash val="solid"/>
                      <a:round/>
                      <a:headEnd type="none" w="med" len="med"/>
                      <a:tailEnd type="none" w="lg" len="lg"/>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1</a:t>
                      </a: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D</a:t>
                      </a:r>
                      <a:r>
                        <a:rPr kumimoji="0" lang="en-US" altLang="zh-CN" sz="2000" b="0" i="0" u="none" strike="noStrike" cap="none" normalizeH="0" baseline="-3000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rPr>
                        <a:t>7</a:t>
                      </a:r>
                      <a:endParaRPr kumimoji="0" lang="en-US" altLang="zh-CN" sz="2000" b="0" i="0" u="none" strike="noStrike" cap="none" normalizeH="0" baseline="0">
                        <a:ln>
                          <a:noFill/>
                        </a:ln>
                        <a:solidFill>
                          <a:srgbClr val="000066"/>
                        </a:solidFill>
                        <a:effectLst/>
                        <a:latin typeface="Times New Roman" panose="02020603050405020304" pitchFamily="18" charset="0"/>
                        <a:ea typeface="楷体_GB2312" pitchFamily="49" charset="-122"/>
                        <a:cs typeface="Times New Roman" panose="02020603050405020304" pitchFamily="18" charset="0"/>
                      </a:endParaRPr>
                    </a:p>
                  </a:txBody>
                  <a:tcPr anchor="ct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noFill/>
                  </a:tcPr>
                </a:tc>
                <a:tc>
                  <a:txBody>
                    <a:bodyPr/>
                    <a:lstStyle>
                      <a:lvl1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20000"/>
                        </a:spcBef>
                        <a:spcAft>
                          <a:spcPct val="0"/>
                        </a:spcAft>
                        <a:buClr>
                          <a:schemeClr val="accent2"/>
                        </a:buClr>
                        <a:buSzTx/>
                        <a:buFont typeface="Wingdings" panose="05000000000000000000" pitchFamily="2" charset="2"/>
                        <a:buNone/>
                        <a:tabLst/>
                      </a:pPr>
                      <a:endParaRPr kumimoji="0" lang="en-GB" altLang="zh-CN" sz="2000" b="0" i="0" u="none" strike="noStrike" cap="none" normalizeH="0" baseline="0">
                        <a:ln>
                          <a:noFill/>
                        </a:ln>
                        <a:solidFill>
                          <a:srgbClr val="000066"/>
                        </a:solidFill>
                        <a:effectLst/>
                        <a:latin typeface="Times New Roman" panose="02020603050405020304" pitchFamily="18" charset="0"/>
                        <a:ea typeface="楷体_GB2312" pitchFamily="49" charset="-122"/>
                      </a:endParaRPr>
                    </a:p>
                  </a:txBody>
                  <a:tcPr anchor="ctr" horzOverflow="overflow">
                    <a:lnL>
                      <a:noFill/>
                    </a:lnL>
                    <a:lnR w="28575" cap="flat" cmpd="sng" algn="ctr">
                      <a:solidFill>
                        <a:srgbClr val="000000"/>
                      </a:solidFill>
                      <a:prstDash val="solid"/>
                      <a:round/>
                      <a:headEnd type="none" w="med" len="med"/>
                      <a:tailEnd type="none" w="lg" len="lg"/>
                    </a:lnR>
                    <a:lnT>
                      <a:noFill/>
                    </a:lnT>
                    <a:lnB w="28575" cap="flat" cmpd="sng" algn="ctr">
                      <a:solidFill>
                        <a:srgbClr val="000000"/>
                      </a:solidFill>
                      <a:prstDash val="solid"/>
                      <a:round/>
                      <a:headEnd type="none" w="med" len="med"/>
                      <a:tailEnd type="none" w="lg" len="lg"/>
                    </a:lnB>
                    <a:lnTlToBr>
                      <a:noFill/>
                    </a:lnTlToBr>
                    <a:lnBlToTr>
                      <a:noFill/>
                    </a:lnBlToTr>
                    <a:noFill/>
                  </a:tcPr>
                </a:tc>
                <a:extLst>
                  <a:ext uri="{0D108BD9-81ED-4DB2-BD59-A6C34878D82A}">
                    <a16:rowId xmlns:a16="http://schemas.microsoft.com/office/drawing/2014/main" val="2610569568"/>
                  </a:ext>
                </a:extLst>
              </a:tr>
            </a:tbl>
          </a:graphicData>
        </a:graphic>
      </p:graphicFrame>
      <p:sp>
        <p:nvSpPr>
          <p:cNvPr id="415820" name="Line 76"/>
          <p:cNvSpPr>
            <a:spLocks noChangeShapeType="1"/>
          </p:cNvSpPr>
          <p:nvPr/>
        </p:nvSpPr>
        <p:spPr bwMode="auto">
          <a:xfrm>
            <a:off x="5327650" y="2887663"/>
            <a:ext cx="3808413" cy="1587"/>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21" name="Line 77"/>
          <p:cNvSpPr>
            <a:spLocks noChangeShapeType="1"/>
          </p:cNvSpPr>
          <p:nvPr/>
        </p:nvSpPr>
        <p:spPr bwMode="auto">
          <a:xfrm>
            <a:off x="7726363" y="1341438"/>
            <a:ext cx="0" cy="5076825"/>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22" name="Line 78"/>
          <p:cNvSpPr>
            <a:spLocks noChangeShapeType="1"/>
          </p:cNvSpPr>
          <p:nvPr/>
        </p:nvSpPr>
        <p:spPr bwMode="auto">
          <a:xfrm>
            <a:off x="5318125" y="1812925"/>
            <a:ext cx="3836988" cy="1588"/>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23" name="Line 79"/>
          <p:cNvSpPr>
            <a:spLocks noChangeShapeType="1"/>
          </p:cNvSpPr>
          <p:nvPr/>
        </p:nvSpPr>
        <p:spPr bwMode="auto">
          <a:xfrm>
            <a:off x="6146800" y="1812925"/>
            <a:ext cx="0" cy="4605338"/>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24" name="Line 80"/>
          <p:cNvSpPr>
            <a:spLocks noChangeShapeType="1"/>
          </p:cNvSpPr>
          <p:nvPr/>
        </p:nvSpPr>
        <p:spPr bwMode="auto">
          <a:xfrm>
            <a:off x="8486775" y="1812925"/>
            <a:ext cx="0" cy="4640263"/>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25" name="Rectangle 81"/>
          <p:cNvSpPr>
            <a:spLocks noChangeArrowheads="1"/>
          </p:cNvSpPr>
          <p:nvPr/>
        </p:nvSpPr>
        <p:spPr bwMode="auto">
          <a:xfrm>
            <a:off x="611188" y="549275"/>
            <a:ext cx="3571875" cy="411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74HC151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的功能表</a:t>
            </a:r>
          </a:p>
        </p:txBody>
      </p:sp>
      <p:grpSp>
        <p:nvGrpSpPr>
          <p:cNvPr id="415826" name="Group 82"/>
          <p:cNvGrpSpPr>
            <a:grpSpLocks/>
          </p:cNvGrpSpPr>
          <p:nvPr/>
        </p:nvGrpSpPr>
        <p:grpSpPr bwMode="auto">
          <a:xfrm>
            <a:off x="8594725" y="3268663"/>
            <a:ext cx="414338" cy="3170237"/>
            <a:chOff x="5414" y="2059"/>
            <a:chExt cx="261" cy="1997"/>
          </a:xfrm>
        </p:grpSpPr>
        <p:graphicFrame>
          <p:nvGraphicFramePr>
            <p:cNvPr id="415827" name="Object 83"/>
            <p:cNvGraphicFramePr>
              <a:graphicFrameLocks noChangeAspect="1"/>
            </p:cNvGraphicFramePr>
            <p:nvPr/>
          </p:nvGraphicFramePr>
          <p:xfrm>
            <a:off x="5449" y="2059"/>
            <a:ext cx="185" cy="228"/>
          </p:xfrm>
          <a:graphic>
            <a:graphicData uri="http://schemas.openxmlformats.org/presentationml/2006/ole">
              <mc:AlternateContent xmlns:mc="http://schemas.openxmlformats.org/markup-compatibility/2006">
                <mc:Choice xmlns:v="urn:schemas-microsoft-com:vml" Requires="v">
                  <p:oleObj spid="_x0000_s94610" name="公式" r:id="rId4" imgW="203040" imgH="241200" progId="Equation.3">
                    <p:embed/>
                  </p:oleObj>
                </mc:Choice>
                <mc:Fallback>
                  <p:oleObj name="公式" r:id="rId4" imgW="203040" imgH="241200" progId="Equation.3">
                    <p:embed/>
                    <p:pic>
                      <p:nvPicPr>
                        <p:cNvPr id="415827" name="Object 8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49" y="2059"/>
                          <a:ext cx="185" cy="228"/>
                        </a:xfrm>
                        <a:prstGeom prst="rect">
                          <a:avLst/>
                        </a:prstGeom>
                        <a:solidFill>
                          <a:srgbClr val="3333CC">
                            <a:alpha val="17999"/>
                          </a:srgbClr>
                        </a:solidFill>
                      </p:spPr>
                    </p:pic>
                  </p:oleObj>
                </mc:Fallback>
              </mc:AlternateContent>
            </a:graphicData>
          </a:graphic>
        </p:graphicFrame>
        <p:graphicFrame>
          <p:nvGraphicFramePr>
            <p:cNvPr id="415828" name="Object 84"/>
            <p:cNvGraphicFramePr>
              <a:graphicFrameLocks noChangeAspect="1"/>
            </p:cNvGraphicFramePr>
            <p:nvPr/>
          </p:nvGraphicFramePr>
          <p:xfrm>
            <a:off x="5437" y="2321"/>
            <a:ext cx="185" cy="216"/>
          </p:xfrm>
          <a:graphic>
            <a:graphicData uri="http://schemas.openxmlformats.org/presentationml/2006/ole">
              <mc:AlternateContent xmlns:mc="http://schemas.openxmlformats.org/markup-compatibility/2006">
                <mc:Choice xmlns:v="urn:schemas-microsoft-com:vml" Requires="v">
                  <p:oleObj spid="_x0000_s94611" name="公式" r:id="rId6" imgW="203040" imgH="228600" progId="Equation.3">
                    <p:embed/>
                  </p:oleObj>
                </mc:Choice>
                <mc:Fallback>
                  <p:oleObj name="公式" r:id="rId6" imgW="203040" imgH="228600" progId="Equation.3">
                    <p:embed/>
                    <p:pic>
                      <p:nvPicPr>
                        <p:cNvPr id="415828" name="Object 8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37" y="2321"/>
                          <a:ext cx="185" cy="216"/>
                        </a:xfrm>
                        <a:prstGeom prst="rect">
                          <a:avLst/>
                        </a:prstGeom>
                        <a:solidFill>
                          <a:srgbClr val="3333CC">
                            <a:alpha val="17999"/>
                          </a:srgbClr>
                        </a:solidFill>
                      </p:spPr>
                    </p:pic>
                  </p:oleObj>
                </mc:Fallback>
              </mc:AlternateContent>
            </a:graphicData>
          </a:graphic>
        </p:graphicFrame>
        <p:graphicFrame>
          <p:nvGraphicFramePr>
            <p:cNvPr id="415829" name="Object 85"/>
            <p:cNvGraphicFramePr>
              <a:graphicFrameLocks noChangeAspect="1"/>
            </p:cNvGraphicFramePr>
            <p:nvPr/>
          </p:nvGraphicFramePr>
          <p:xfrm>
            <a:off x="5437" y="2570"/>
            <a:ext cx="196" cy="216"/>
          </p:xfrm>
          <a:graphic>
            <a:graphicData uri="http://schemas.openxmlformats.org/presentationml/2006/ole">
              <mc:AlternateContent xmlns:mc="http://schemas.openxmlformats.org/markup-compatibility/2006">
                <mc:Choice xmlns:v="urn:schemas-microsoft-com:vml" Requires="v">
                  <p:oleObj spid="_x0000_s94612" name="公式" r:id="rId8" imgW="215640" imgH="228600" progId="Equation.3">
                    <p:embed/>
                  </p:oleObj>
                </mc:Choice>
                <mc:Fallback>
                  <p:oleObj name="公式" r:id="rId8" imgW="215640" imgH="228600" progId="Equation.3">
                    <p:embed/>
                    <p:pic>
                      <p:nvPicPr>
                        <p:cNvPr id="415829" name="Object 8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37" y="2570"/>
                          <a:ext cx="196" cy="216"/>
                        </a:xfrm>
                        <a:prstGeom prst="rect">
                          <a:avLst/>
                        </a:prstGeom>
                        <a:solidFill>
                          <a:srgbClr val="3333CC">
                            <a:alpha val="17999"/>
                          </a:srgbClr>
                        </a:solidFill>
                      </p:spPr>
                    </p:pic>
                  </p:oleObj>
                </mc:Fallback>
              </mc:AlternateContent>
            </a:graphicData>
          </a:graphic>
        </p:graphicFrame>
        <p:graphicFrame>
          <p:nvGraphicFramePr>
            <p:cNvPr id="415830" name="Object 86"/>
            <p:cNvGraphicFramePr>
              <a:graphicFrameLocks noChangeAspect="1"/>
            </p:cNvGraphicFramePr>
            <p:nvPr/>
          </p:nvGraphicFramePr>
          <p:xfrm>
            <a:off x="5437" y="2807"/>
            <a:ext cx="196" cy="228"/>
          </p:xfrm>
          <a:graphic>
            <a:graphicData uri="http://schemas.openxmlformats.org/presentationml/2006/ole">
              <mc:AlternateContent xmlns:mc="http://schemas.openxmlformats.org/markup-compatibility/2006">
                <mc:Choice xmlns:v="urn:schemas-microsoft-com:vml" Requires="v">
                  <p:oleObj spid="_x0000_s94613" name="公式" r:id="rId10" imgW="215640" imgH="241200" progId="Equation.3">
                    <p:embed/>
                  </p:oleObj>
                </mc:Choice>
                <mc:Fallback>
                  <p:oleObj name="公式" r:id="rId10" imgW="215640" imgH="241200" progId="Equation.3">
                    <p:embed/>
                    <p:pic>
                      <p:nvPicPr>
                        <p:cNvPr id="415830" name="Object 8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37" y="2807"/>
                          <a:ext cx="196" cy="228"/>
                        </a:xfrm>
                        <a:prstGeom prst="rect">
                          <a:avLst/>
                        </a:prstGeom>
                        <a:solidFill>
                          <a:srgbClr val="3333CC">
                            <a:alpha val="17999"/>
                          </a:srgbClr>
                        </a:solidFill>
                      </p:spPr>
                    </p:pic>
                  </p:oleObj>
                </mc:Fallback>
              </mc:AlternateContent>
            </a:graphicData>
          </a:graphic>
        </p:graphicFrame>
        <p:graphicFrame>
          <p:nvGraphicFramePr>
            <p:cNvPr id="415831" name="Object 87"/>
            <p:cNvGraphicFramePr>
              <a:graphicFrameLocks noChangeAspect="1"/>
            </p:cNvGraphicFramePr>
            <p:nvPr/>
          </p:nvGraphicFramePr>
          <p:xfrm>
            <a:off x="5437" y="3069"/>
            <a:ext cx="185" cy="216"/>
          </p:xfrm>
          <a:graphic>
            <a:graphicData uri="http://schemas.openxmlformats.org/presentationml/2006/ole">
              <mc:AlternateContent xmlns:mc="http://schemas.openxmlformats.org/markup-compatibility/2006">
                <mc:Choice xmlns:v="urn:schemas-microsoft-com:vml" Requires="v">
                  <p:oleObj spid="_x0000_s94614" name="公式" r:id="rId12" imgW="203040" imgH="228600" progId="Equation.3">
                    <p:embed/>
                  </p:oleObj>
                </mc:Choice>
                <mc:Fallback>
                  <p:oleObj name="公式" r:id="rId12" imgW="203040" imgH="228600" progId="Equation.3">
                    <p:embed/>
                    <p:pic>
                      <p:nvPicPr>
                        <p:cNvPr id="415831" name="Object 8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37" y="3069"/>
                          <a:ext cx="185" cy="216"/>
                        </a:xfrm>
                        <a:prstGeom prst="rect">
                          <a:avLst/>
                        </a:prstGeom>
                        <a:solidFill>
                          <a:srgbClr val="3333CC">
                            <a:alpha val="17999"/>
                          </a:srgbClr>
                        </a:solidFill>
                      </p:spPr>
                    </p:pic>
                  </p:oleObj>
                </mc:Fallback>
              </mc:AlternateContent>
            </a:graphicData>
          </a:graphic>
        </p:graphicFrame>
        <p:graphicFrame>
          <p:nvGraphicFramePr>
            <p:cNvPr id="415832" name="Object 88"/>
            <p:cNvGraphicFramePr>
              <a:graphicFrameLocks noChangeAspect="1"/>
            </p:cNvGraphicFramePr>
            <p:nvPr/>
          </p:nvGraphicFramePr>
          <p:xfrm>
            <a:off x="5437" y="3306"/>
            <a:ext cx="185" cy="228"/>
          </p:xfrm>
          <a:graphic>
            <a:graphicData uri="http://schemas.openxmlformats.org/presentationml/2006/ole">
              <mc:AlternateContent xmlns:mc="http://schemas.openxmlformats.org/markup-compatibility/2006">
                <mc:Choice xmlns:v="urn:schemas-microsoft-com:vml" Requires="v">
                  <p:oleObj spid="_x0000_s94615" name="公式" r:id="rId14" imgW="203040" imgH="241200" progId="Equation.3">
                    <p:embed/>
                  </p:oleObj>
                </mc:Choice>
                <mc:Fallback>
                  <p:oleObj name="公式" r:id="rId14" imgW="203040" imgH="241200" progId="Equation.3">
                    <p:embed/>
                    <p:pic>
                      <p:nvPicPr>
                        <p:cNvPr id="415832" name="Object 8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437" y="3306"/>
                          <a:ext cx="185" cy="228"/>
                        </a:xfrm>
                        <a:prstGeom prst="rect">
                          <a:avLst/>
                        </a:prstGeom>
                        <a:solidFill>
                          <a:srgbClr val="3333CC">
                            <a:alpha val="17999"/>
                          </a:srgbClr>
                        </a:solidFill>
                      </p:spPr>
                    </p:pic>
                  </p:oleObj>
                </mc:Fallback>
              </mc:AlternateContent>
            </a:graphicData>
          </a:graphic>
        </p:graphicFrame>
        <p:graphicFrame>
          <p:nvGraphicFramePr>
            <p:cNvPr id="415833" name="Object 89"/>
            <p:cNvGraphicFramePr>
              <a:graphicFrameLocks noChangeAspect="1"/>
            </p:cNvGraphicFramePr>
            <p:nvPr/>
          </p:nvGraphicFramePr>
          <p:xfrm>
            <a:off x="5437" y="3579"/>
            <a:ext cx="185" cy="228"/>
          </p:xfrm>
          <a:graphic>
            <a:graphicData uri="http://schemas.openxmlformats.org/presentationml/2006/ole">
              <mc:AlternateContent xmlns:mc="http://schemas.openxmlformats.org/markup-compatibility/2006">
                <mc:Choice xmlns:v="urn:schemas-microsoft-com:vml" Requires="v">
                  <p:oleObj spid="_x0000_s94616" name="公式" r:id="rId16" imgW="203040" imgH="241200" progId="Equation.3">
                    <p:embed/>
                  </p:oleObj>
                </mc:Choice>
                <mc:Fallback>
                  <p:oleObj name="公式" r:id="rId16" imgW="203040" imgH="241200" progId="Equation.3">
                    <p:embed/>
                    <p:pic>
                      <p:nvPicPr>
                        <p:cNvPr id="415833" name="Object 8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437" y="3579"/>
                          <a:ext cx="185" cy="228"/>
                        </a:xfrm>
                        <a:prstGeom prst="rect">
                          <a:avLst/>
                        </a:prstGeom>
                        <a:solidFill>
                          <a:srgbClr val="3333CC">
                            <a:alpha val="17999"/>
                          </a:srgbClr>
                        </a:solidFill>
                      </p:spPr>
                    </p:pic>
                  </p:oleObj>
                </mc:Fallback>
              </mc:AlternateContent>
            </a:graphicData>
          </a:graphic>
        </p:graphicFrame>
        <p:graphicFrame>
          <p:nvGraphicFramePr>
            <p:cNvPr id="415834" name="Object 90"/>
            <p:cNvGraphicFramePr>
              <a:graphicFrameLocks noChangeAspect="1"/>
            </p:cNvGraphicFramePr>
            <p:nvPr/>
          </p:nvGraphicFramePr>
          <p:xfrm>
            <a:off x="5437" y="3840"/>
            <a:ext cx="196" cy="216"/>
          </p:xfrm>
          <a:graphic>
            <a:graphicData uri="http://schemas.openxmlformats.org/presentationml/2006/ole">
              <mc:AlternateContent xmlns:mc="http://schemas.openxmlformats.org/markup-compatibility/2006">
                <mc:Choice xmlns:v="urn:schemas-microsoft-com:vml" Requires="v">
                  <p:oleObj spid="_x0000_s94617" name="公式" r:id="rId18" imgW="215640" imgH="228600" progId="Equation.3">
                    <p:embed/>
                  </p:oleObj>
                </mc:Choice>
                <mc:Fallback>
                  <p:oleObj name="公式" r:id="rId18" imgW="215640" imgH="228600" progId="Equation.3">
                    <p:embed/>
                    <p:pic>
                      <p:nvPicPr>
                        <p:cNvPr id="415834" name="Object 9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437" y="3840"/>
                          <a:ext cx="196" cy="216"/>
                        </a:xfrm>
                        <a:prstGeom prst="rect">
                          <a:avLst/>
                        </a:prstGeom>
                        <a:solidFill>
                          <a:srgbClr val="3333CC">
                            <a:alpha val="17999"/>
                          </a:srgbClr>
                        </a:solidFill>
                      </p:spPr>
                    </p:pic>
                  </p:oleObj>
                </mc:Fallback>
              </mc:AlternateContent>
            </a:graphicData>
          </a:graphic>
        </p:graphicFrame>
        <p:sp>
          <p:nvSpPr>
            <p:cNvPr id="415835" name="Rectangle 91"/>
            <p:cNvSpPr>
              <a:spLocks noChangeArrowheads="1"/>
            </p:cNvSpPr>
            <p:nvPr/>
          </p:nvSpPr>
          <p:spPr bwMode="auto">
            <a:xfrm>
              <a:off x="5414" y="2061"/>
              <a:ext cx="261" cy="1995"/>
            </a:xfrm>
            <a:prstGeom prst="rect">
              <a:avLst/>
            </a:prstGeom>
            <a:solidFill>
              <a:srgbClr val="FFFFFF">
                <a:alpha val="17999"/>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15836" name="Line 92"/>
          <p:cNvSpPr>
            <a:spLocks noChangeShapeType="1"/>
          </p:cNvSpPr>
          <p:nvPr/>
        </p:nvSpPr>
        <p:spPr bwMode="auto">
          <a:xfrm>
            <a:off x="8675688" y="2168525"/>
            <a:ext cx="2159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15837" name="Object 93"/>
          <p:cNvGraphicFramePr>
            <a:graphicFrameLocks noChangeAspect="1"/>
          </p:cNvGraphicFramePr>
          <p:nvPr/>
        </p:nvGraphicFramePr>
        <p:xfrm>
          <a:off x="323850" y="3038475"/>
          <a:ext cx="4852988" cy="1758950"/>
        </p:xfrm>
        <a:graphic>
          <a:graphicData uri="http://schemas.openxmlformats.org/presentationml/2006/ole">
            <mc:AlternateContent xmlns:mc="http://schemas.openxmlformats.org/markup-compatibility/2006">
              <mc:Choice xmlns:v="urn:schemas-microsoft-com:vml" Requires="v">
                <p:oleObj spid="_x0000_s94618" name="公式" r:id="rId20" imgW="2311200" imgH="672840" progId="Equation.3">
                  <p:embed/>
                </p:oleObj>
              </mc:Choice>
              <mc:Fallback>
                <p:oleObj name="公式" r:id="rId20" imgW="2311200" imgH="672840" progId="Equation.3">
                  <p:embed/>
                  <p:pic>
                    <p:nvPicPr>
                      <p:cNvPr id="415837" name="Object 9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23850" y="3038475"/>
                        <a:ext cx="4852988" cy="175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15838" name="Object 94"/>
          <p:cNvGraphicFramePr>
            <a:graphicFrameLocks noChangeAspect="1"/>
          </p:cNvGraphicFramePr>
          <p:nvPr/>
        </p:nvGraphicFramePr>
        <p:xfrm>
          <a:off x="466725" y="4938713"/>
          <a:ext cx="1943100" cy="938212"/>
        </p:xfrm>
        <a:graphic>
          <a:graphicData uri="http://schemas.openxmlformats.org/presentationml/2006/ole">
            <mc:AlternateContent xmlns:mc="http://schemas.openxmlformats.org/markup-compatibility/2006">
              <mc:Choice xmlns:v="urn:schemas-microsoft-com:vml" Requires="v">
                <p:oleObj spid="_x0000_s94619" name="公式" r:id="rId22" imgW="761760" imgH="368280" progId="Equation.3">
                  <p:embed/>
                </p:oleObj>
              </mc:Choice>
              <mc:Fallback>
                <p:oleObj name="公式" r:id="rId22" imgW="761760" imgH="368280" progId="Equation.3">
                  <p:embed/>
                  <p:pic>
                    <p:nvPicPr>
                      <p:cNvPr id="415838" name="Object 94"/>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66725" y="4938713"/>
                        <a:ext cx="1943100" cy="9382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415839" name="Group 95"/>
          <p:cNvGrpSpPr>
            <a:grpSpLocks/>
          </p:cNvGrpSpPr>
          <p:nvPr/>
        </p:nvGrpSpPr>
        <p:grpSpPr bwMode="auto">
          <a:xfrm>
            <a:off x="250825" y="1557338"/>
            <a:ext cx="4648200" cy="457200"/>
            <a:chOff x="158" y="1162"/>
            <a:chExt cx="2928" cy="288"/>
          </a:xfrm>
        </p:grpSpPr>
        <p:sp>
          <p:nvSpPr>
            <p:cNvPr id="415840" name="Rectangle 96"/>
            <p:cNvSpPr>
              <a:spLocks noChangeArrowheads="1"/>
            </p:cNvSpPr>
            <p:nvPr/>
          </p:nvSpPr>
          <p:spPr bwMode="auto">
            <a:xfrm>
              <a:off x="158" y="1162"/>
              <a:ext cx="29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当</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时，</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Y=1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15841" name="Line 97"/>
            <p:cNvSpPr>
              <a:spLocks noChangeShapeType="1"/>
            </p:cNvSpPr>
            <p:nvPr/>
          </p:nvSpPr>
          <p:spPr bwMode="auto">
            <a:xfrm>
              <a:off x="476" y="1207"/>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15842" name="Group 98"/>
          <p:cNvGrpSpPr>
            <a:grpSpLocks/>
          </p:cNvGrpSpPr>
          <p:nvPr/>
        </p:nvGrpSpPr>
        <p:grpSpPr bwMode="auto">
          <a:xfrm>
            <a:off x="250825" y="2349500"/>
            <a:ext cx="5545138" cy="457200"/>
            <a:chOff x="158" y="1480"/>
            <a:chExt cx="3493" cy="288"/>
          </a:xfrm>
        </p:grpSpPr>
        <p:sp>
          <p:nvSpPr>
            <p:cNvPr id="415843" name="Rectangle 99"/>
            <p:cNvSpPr>
              <a:spLocks noChangeArrowheads="1"/>
            </p:cNvSpPr>
            <p:nvPr/>
          </p:nvSpPr>
          <p:spPr bwMode="auto">
            <a:xfrm>
              <a:off x="158" y="1480"/>
              <a:ext cx="26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当</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时</a:t>
              </a:r>
            </a:p>
          </p:txBody>
        </p:sp>
        <p:sp>
          <p:nvSpPr>
            <p:cNvPr id="415844" name="Line 100"/>
            <p:cNvSpPr>
              <a:spLocks noChangeShapeType="1"/>
            </p:cNvSpPr>
            <p:nvPr/>
          </p:nvSpPr>
          <p:spPr bwMode="auto">
            <a:xfrm>
              <a:off x="3515" y="1593"/>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5845" name="Line 101"/>
            <p:cNvSpPr>
              <a:spLocks noChangeShapeType="1"/>
            </p:cNvSpPr>
            <p:nvPr/>
          </p:nvSpPr>
          <p:spPr bwMode="auto">
            <a:xfrm>
              <a:off x="476" y="1525"/>
              <a:ext cx="136"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2" name="灯片编号占位符 1">
            <a:extLst>
              <a:ext uri="{FF2B5EF4-FFF2-40B4-BE49-F238E27FC236}">
                <a16:creationId xmlns:a16="http://schemas.microsoft.com/office/drawing/2014/main" id="{9A8E2F5C-B5E7-43AD-9FC6-80BC0F7BB2D3}"/>
              </a:ext>
            </a:extLst>
          </p:cNvPr>
          <p:cNvSpPr>
            <a:spLocks noGrp="1"/>
          </p:cNvSpPr>
          <p:nvPr>
            <p:ph type="sldNum" sz="quarter" idx="12"/>
          </p:nvPr>
        </p:nvSpPr>
        <p:spPr/>
        <p:txBody>
          <a:bodyPr/>
          <a:lstStyle/>
          <a:p>
            <a:fld id="{4FAB73BC-B049-4115-A692-8D63A059BFB8}" type="slidenum">
              <a:rPr lang="en-US" smtClean="0"/>
              <a:t>83</a:t>
            </a:fld>
            <a:endParaRPr lang="en-US" dirty="0"/>
          </a:p>
        </p:txBody>
      </p:sp>
    </p:spTree>
    <p:custDataLst>
      <p:tags r:id="rId2"/>
    </p:custDataLst>
    <p:extLst>
      <p:ext uri="{BB962C8B-B14F-4D97-AF65-F5344CB8AC3E}">
        <p14:creationId xmlns:p14="http://schemas.microsoft.com/office/powerpoint/2010/main" val="5891433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415839"/>
                                        </p:tgtEl>
                                        <p:attrNameLst>
                                          <p:attrName>style.visibility</p:attrName>
                                        </p:attrNameLst>
                                      </p:cBhvr>
                                      <p:to>
                                        <p:strVal val="visible"/>
                                      </p:to>
                                    </p:set>
                                    <p:animEffect transition="in" filter="strips(downRight)">
                                      <p:cBhvr>
                                        <p:cTn id="7" dur="500"/>
                                        <p:tgtEl>
                                          <p:spTgt spid="4158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415750"/>
                                        </p:tgtEl>
                                        <p:attrNameLst>
                                          <p:attrName>style.visibility</p:attrName>
                                        </p:attrNameLst>
                                      </p:cBhvr>
                                      <p:to>
                                        <p:strVal val="visible"/>
                                      </p:to>
                                    </p:set>
                                    <p:animEffect transition="in" filter="checkerboard(across)">
                                      <p:cBhvr>
                                        <p:cTn id="12" dur="500"/>
                                        <p:tgtEl>
                                          <p:spTgt spid="4157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15842"/>
                                        </p:tgtEl>
                                        <p:attrNameLst>
                                          <p:attrName>style.visibility</p:attrName>
                                        </p:attrNameLst>
                                      </p:cBhvr>
                                      <p:to>
                                        <p:strVal val="visible"/>
                                      </p:to>
                                    </p:set>
                                    <p:animEffect transition="in" filter="strips(downRight)">
                                      <p:cBhvr>
                                        <p:cTn id="17" dur="500"/>
                                        <p:tgtEl>
                                          <p:spTgt spid="41584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15749"/>
                                        </p:tgtEl>
                                        <p:attrNameLst>
                                          <p:attrName>style.visibility</p:attrName>
                                        </p:attrNameLst>
                                      </p:cBhvr>
                                      <p:to>
                                        <p:strVal val="visible"/>
                                      </p:to>
                                    </p:set>
                                    <p:animEffect transition="in" filter="wipe(up)">
                                      <p:cBhvr>
                                        <p:cTn id="22" dur="500"/>
                                        <p:tgtEl>
                                          <p:spTgt spid="4157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15748"/>
                                        </p:tgtEl>
                                        <p:attrNameLst>
                                          <p:attrName>style.visibility</p:attrName>
                                        </p:attrNameLst>
                                      </p:cBhvr>
                                      <p:to>
                                        <p:strVal val="visible"/>
                                      </p:to>
                                    </p:set>
                                    <p:animEffect transition="in" filter="wipe(up)">
                                      <p:cBhvr>
                                        <p:cTn id="27" dur="500"/>
                                        <p:tgtEl>
                                          <p:spTgt spid="41574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415837"/>
                                        </p:tgtEl>
                                        <p:attrNameLst>
                                          <p:attrName>style.visibility</p:attrName>
                                        </p:attrNameLst>
                                      </p:cBhvr>
                                      <p:to>
                                        <p:strVal val="visible"/>
                                      </p:to>
                                    </p:set>
                                    <p:animEffect transition="in" filter="wipe(up)">
                                      <p:cBhvr>
                                        <p:cTn id="32" dur="500"/>
                                        <p:tgtEl>
                                          <p:spTgt spid="41583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415838"/>
                                        </p:tgtEl>
                                        <p:attrNameLst>
                                          <p:attrName>style.visibility</p:attrName>
                                        </p:attrNameLst>
                                      </p:cBhvr>
                                      <p:to>
                                        <p:strVal val="visible"/>
                                      </p:to>
                                    </p:set>
                                    <p:animEffect transition="in" filter="wipe(left)">
                                      <p:cBhvr>
                                        <p:cTn id="37" dur="500"/>
                                        <p:tgtEl>
                                          <p:spTgt spid="4158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4" name="Rectangle 4"/>
          <p:cNvSpPr>
            <a:spLocks noChangeArrowheads="1"/>
          </p:cNvSpPr>
          <p:nvPr/>
        </p:nvSpPr>
        <p:spPr bwMode="auto">
          <a:xfrm>
            <a:off x="900113" y="1676400"/>
            <a:ext cx="5848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用两片</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74151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组成二位八选一的数据选择器</a:t>
            </a:r>
          </a:p>
        </p:txBody>
      </p:sp>
      <p:sp>
        <p:nvSpPr>
          <p:cNvPr id="419845" name="Rectangle 5"/>
          <p:cNvSpPr>
            <a:spLocks noChangeArrowheads="1"/>
          </p:cNvSpPr>
          <p:nvPr/>
        </p:nvSpPr>
        <p:spPr bwMode="auto">
          <a:xfrm>
            <a:off x="900113" y="476250"/>
            <a:ext cx="2987675" cy="1141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lvl1pPr indent="27622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76225" algn="l" defTabSz="914400" rtl="0" eaLnBrk="1" fontAlgn="base" latinLnBrk="0" hangingPunct="1">
              <a:lnSpc>
                <a:spcPct val="15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数据选择器的扩展</a:t>
            </a:r>
          </a:p>
          <a:p>
            <a:pPr marL="0" marR="0" lvl="0" indent="276225" algn="l" defTabSz="914400" rtl="0" eaLnBrk="1" fontAlgn="base" latinLnBrk="0" hangingPunct="1">
              <a:lnSpc>
                <a:spcPct val="15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位的扩展</a:t>
            </a:r>
          </a:p>
        </p:txBody>
      </p:sp>
      <p:graphicFrame>
        <p:nvGraphicFramePr>
          <p:cNvPr id="419846" name="Object 6"/>
          <p:cNvGraphicFramePr>
            <a:graphicFrameLocks noChangeAspect="1"/>
          </p:cNvGraphicFramePr>
          <p:nvPr/>
        </p:nvGraphicFramePr>
        <p:xfrm>
          <a:off x="1908175" y="2205038"/>
          <a:ext cx="4608513" cy="4433887"/>
        </p:xfrm>
        <a:graphic>
          <a:graphicData uri="http://schemas.openxmlformats.org/presentationml/2006/ole">
            <mc:AlternateContent xmlns:mc="http://schemas.openxmlformats.org/markup-compatibility/2006">
              <mc:Choice xmlns:v="urn:schemas-microsoft-com:vml" Requires="v">
                <p:oleObj spid="_x0000_s95274" name="图片" r:id="rId4" imgW="2638440" imgH="2857680" progId="Word.Picture.8">
                  <p:embed/>
                </p:oleObj>
              </mc:Choice>
              <mc:Fallback>
                <p:oleObj name="图片" r:id="rId4" imgW="2638440" imgH="2857680" progId="Word.Picture.8">
                  <p:embed/>
                  <p:pic>
                    <p:nvPicPr>
                      <p:cNvPr id="419846"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8175" y="2205038"/>
                        <a:ext cx="4608513" cy="4433887"/>
                      </a:xfrm>
                      <a:prstGeom prst="rect">
                        <a:avLst/>
                      </a:prstGeom>
                      <a:solidFill>
                        <a:srgbClr val="FFFFFF"/>
                      </a:solidFill>
                      <a:ln w="9525">
                        <a:solidFill>
                          <a:srgbClr val="0000CC"/>
                        </a:solidFill>
                        <a:miter lim="800000"/>
                        <a:headEnd/>
                        <a:tailEnd/>
                      </a:ln>
                    </p:spPr>
                  </p:pic>
                </p:oleObj>
              </mc:Fallback>
            </mc:AlternateContent>
          </a:graphicData>
        </a:graphic>
      </p:graphicFrame>
      <p:sp>
        <p:nvSpPr>
          <p:cNvPr id="2" name="灯片编号占位符 1">
            <a:extLst>
              <a:ext uri="{FF2B5EF4-FFF2-40B4-BE49-F238E27FC236}">
                <a16:creationId xmlns:a16="http://schemas.microsoft.com/office/drawing/2014/main" id="{7BD4D0EF-D248-49B1-ABC1-F15ED6B47845}"/>
              </a:ext>
            </a:extLst>
          </p:cNvPr>
          <p:cNvSpPr>
            <a:spLocks noGrp="1"/>
          </p:cNvSpPr>
          <p:nvPr>
            <p:ph type="sldNum" sz="quarter" idx="12"/>
          </p:nvPr>
        </p:nvSpPr>
        <p:spPr/>
        <p:txBody>
          <a:bodyPr/>
          <a:lstStyle/>
          <a:p>
            <a:fld id="{4FAB73BC-B049-4115-A692-8D63A059BFB8}" type="slidenum">
              <a:rPr lang="en-US" smtClean="0"/>
              <a:t>84</a:t>
            </a:fld>
            <a:endParaRPr lang="en-US" dirty="0"/>
          </a:p>
        </p:txBody>
      </p:sp>
    </p:spTree>
    <p:custDataLst>
      <p:tags r:id="rId2"/>
    </p:custDataLst>
    <p:extLst>
      <p:ext uri="{BB962C8B-B14F-4D97-AF65-F5344CB8AC3E}">
        <p14:creationId xmlns:p14="http://schemas.microsoft.com/office/powerpoint/2010/main" val="5324026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19845"/>
                                        </p:tgtEl>
                                        <p:attrNameLst>
                                          <p:attrName>style.visibility</p:attrName>
                                        </p:attrNameLst>
                                      </p:cBhvr>
                                      <p:to>
                                        <p:strVal val="visible"/>
                                      </p:to>
                                    </p:set>
                                    <p:animEffect transition="in" filter="wipe(up)">
                                      <p:cBhvr>
                                        <p:cTn id="7" dur="500"/>
                                        <p:tgtEl>
                                          <p:spTgt spid="4198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19844"/>
                                        </p:tgtEl>
                                        <p:attrNameLst>
                                          <p:attrName>style.visibility</p:attrName>
                                        </p:attrNameLst>
                                      </p:cBhvr>
                                      <p:to>
                                        <p:strVal val="visible"/>
                                      </p:to>
                                    </p:set>
                                    <p:animEffect transition="in" filter="strips(downRight)">
                                      <p:cBhvr>
                                        <p:cTn id="12" dur="500"/>
                                        <p:tgtEl>
                                          <p:spTgt spid="41984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19846"/>
                                        </p:tgtEl>
                                        <p:attrNameLst>
                                          <p:attrName>style.visibility</p:attrName>
                                        </p:attrNameLst>
                                      </p:cBhvr>
                                      <p:to>
                                        <p:strVal val="visible"/>
                                      </p:to>
                                    </p:set>
                                    <p:animEffect transition="in" filter="wipe(left)">
                                      <p:cBhvr>
                                        <p:cTn id="17" dur="500"/>
                                        <p:tgtEl>
                                          <p:spTgt spid="419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44" grpId="0"/>
      <p:bldP spid="41984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8" name="Rectangle 4"/>
          <p:cNvSpPr>
            <a:spLocks noChangeArrowheads="1"/>
          </p:cNvSpPr>
          <p:nvPr/>
        </p:nvSpPr>
        <p:spPr bwMode="auto">
          <a:xfrm>
            <a:off x="684213" y="504825"/>
            <a:ext cx="1563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字的扩展 </a:t>
            </a:r>
          </a:p>
        </p:txBody>
      </p:sp>
      <p:sp>
        <p:nvSpPr>
          <p:cNvPr id="420869" name="Rectangle 5"/>
          <p:cNvSpPr>
            <a:spLocks noChangeArrowheads="1"/>
          </p:cNvSpPr>
          <p:nvPr/>
        </p:nvSpPr>
        <p:spPr bwMode="auto">
          <a:xfrm>
            <a:off x="755650" y="1194743"/>
            <a:ext cx="687880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将</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两片</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74HC151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连接成一个</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16</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选</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的数据选择器， </a:t>
            </a:r>
          </a:p>
        </p:txBody>
      </p:sp>
      <p:graphicFrame>
        <p:nvGraphicFramePr>
          <p:cNvPr id="420872" name="Object 8"/>
          <p:cNvGraphicFramePr>
            <a:graphicFrameLocks noChangeAspect="1"/>
          </p:cNvGraphicFramePr>
          <p:nvPr/>
        </p:nvGraphicFramePr>
        <p:xfrm>
          <a:off x="2159000" y="1811338"/>
          <a:ext cx="4897438" cy="4881562"/>
        </p:xfrm>
        <a:graphic>
          <a:graphicData uri="http://schemas.openxmlformats.org/presentationml/2006/ole">
            <mc:AlternateContent xmlns:mc="http://schemas.openxmlformats.org/markup-compatibility/2006">
              <mc:Choice xmlns:v="urn:schemas-microsoft-com:vml" Requires="v">
                <p:oleObj spid="_x0000_s96298" name="图片" r:id="rId3" imgW="3320781" imgH="3333435" progId="Word.Picture.8">
                  <p:embed/>
                </p:oleObj>
              </mc:Choice>
              <mc:Fallback>
                <p:oleObj name="图片" r:id="rId3" imgW="3320781" imgH="3333435" progId="Word.Picture.8">
                  <p:embed/>
                  <p:pic>
                    <p:nvPicPr>
                      <p:cNvPr id="420872" name="Object 8"/>
                      <p:cNvPicPr>
                        <a:picLocks noChangeAspect="1" noChangeArrowheads="1"/>
                      </p:cNvPicPr>
                      <p:nvPr/>
                    </p:nvPicPr>
                    <p:blipFill>
                      <a:blip r:embed="rId4">
                        <a:extLst>
                          <a:ext uri="{28A0092B-C50C-407E-A947-70E740481C1C}">
                            <a14:useLocalDpi xmlns:a14="http://schemas.microsoft.com/office/drawing/2010/main" val="0"/>
                          </a:ext>
                        </a:extLst>
                      </a:blip>
                      <a:srcRect t="-1295"/>
                      <a:stretch>
                        <a:fillRect/>
                      </a:stretch>
                    </p:blipFill>
                    <p:spPr bwMode="auto">
                      <a:xfrm>
                        <a:off x="2159000" y="1811338"/>
                        <a:ext cx="4897438" cy="4881562"/>
                      </a:xfrm>
                      <a:prstGeom prst="rect">
                        <a:avLst/>
                      </a:prstGeom>
                      <a:solidFill>
                        <a:schemeClr val="bg1"/>
                      </a:solidFill>
                      <a:ln w="9525">
                        <a:solidFill>
                          <a:srgbClr val="0000FF"/>
                        </a:solidFill>
                        <a:miter lim="800000"/>
                        <a:headEnd/>
                        <a:tailEnd/>
                      </a:ln>
                    </p:spPr>
                  </p:pic>
                </p:oleObj>
              </mc:Fallback>
            </mc:AlternateContent>
          </a:graphicData>
        </a:graphic>
      </p:graphicFrame>
      <p:sp>
        <p:nvSpPr>
          <p:cNvPr id="2" name="灯片编号占位符 1">
            <a:extLst>
              <a:ext uri="{FF2B5EF4-FFF2-40B4-BE49-F238E27FC236}">
                <a16:creationId xmlns:a16="http://schemas.microsoft.com/office/drawing/2014/main" id="{27624D20-20F8-43F6-B0FF-EF08DA96595C}"/>
              </a:ext>
            </a:extLst>
          </p:cNvPr>
          <p:cNvSpPr>
            <a:spLocks noGrp="1"/>
          </p:cNvSpPr>
          <p:nvPr>
            <p:ph type="sldNum" sz="quarter" idx="12"/>
          </p:nvPr>
        </p:nvSpPr>
        <p:spPr/>
        <p:txBody>
          <a:bodyPr/>
          <a:lstStyle/>
          <a:p>
            <a:fld id="{4FAB73BC-B049-4115-A692-8D63A059BFB8}" type="slidenum">
              <a:rPr lang="en-US" smtClean="0"/>
              <a:t>85</a:t>
            </a:fld>
            <a:endParaRPr lang="en-US" dirty="0"/>
          </a:p>
        </p:txBody>
      </p:sp>
    </p:spTree>
    <p:extLst>
      <p:ext uri="{BB962C8B-B14F-4D97-AF65-F5344CB8AC3E}">
        <p14:creationId xmlns:p14="http://schemas.microsoft.com/office/powerpoint/2010/main" val="183428612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标题 1"/>
          <p:cNvSpPr>
            <a:spLocks noGrp="1"/>
          </p:cNvSpPr>
          <p:nvPr>
            <p:ph type="title"/>
          </p:nvPr>
        </p:nvSpPr>
        <p:spPr>
          <a:xfrm>
            <a:off x="1223627" y="260350"/>
            <a:ext cx="7352047" cy="755650"/>
          </a:xfrm>
        </p:spPr>
        <p:txBody>
          <a:bodyPr/>
          <a:lstStyle/>
          <a:p>
            <a:r>
              <a:rPr lang="zh-CN" altLang="en-US" dirty="0"/>
              <a:t>数据选择器</a:t>
            </a:r>
            <a:r>
              <a:rPr lang="en-US" altLang="zh-CN" dirty="0"/>
              <a:t>Verilog HDL</a:t>
            </a:r>
            <a:endParaRPr lang="zh-CN" altLang="en-US" dirty="0"/>
          </a:p>
        </p:txBody>
      </p:sp>
      <p:sp>
        <p:nvSpPr>
          <p:cNvPr id="3" name="内容占位符 2"/>
          <p:cNvSpPr>
            <a:spLocks noGrp="1"/>
          </p:cNvSpPr>
          <p:nvPr>
            <p:ph idx="1"/>
          </p:nvPr>
        </p:nvSpPr>
        <p:spPr>
          <a:xfrm>
            <a:off x="611188" y="1772817"/>
            <a:ext cx="8001000" cy="4320480"/>
          </a:xfrm>
        </p:spPr>
        <p:txBody>
          <a:bodyPr>
            <a:normAutofit/>
          </a:bodyPr>
          <a:lstStyle/>
          <a:p>
            <a:pPr marL="0" indent="0">
              <a:buNone/>
            </a:pPr>
            <a:r>
              <a:rPr lang="en-US" altLang="zh-CN" dirty="0"/>
              <a:t>assign Y=D[A];</a:t>
            </a:r>
          </a:p>
          <a:p>
            <a:pPr marL="0" indent="0">
              <a:buNone/>
            </a:pPr>
            <a:r>
              <a:rPr lang="en-US" altLang="zh-CN" dirty="0"/>
              <a:t>[1:0]A</a:t>
            </a:r>
            <a:r>
              <a:rPr lang="zh-CN" altLang="en-US" dirty="0"/>
              <a:t>：地址选择；</a:t>
            </a:r>
            <a:endParaRPr lang="en-US" altLang="zh-CN" dirty="0"/>
          </a:p>
          <a:p>
            <a:pPr marL="0" indent="0">
              <a:buNone/>
            </a:pPr>
            <a:r>
              <a:rPr lang="en-US" altLang="zh-CN" dirty="0"/>
              <a:t>[3:0]D</a:t>
            </a:r>
            <a:r>
              <a:rPr lang="zh-CN" altLang="en-US" dirty="0"/>
              <a:t>：备选数据输入；</a:t>
            </a:r>
            <a:endParaRPr lang="en-US" altLang="zh-CN" dirty="0"/>
          </a:p>
          <a:p>
            <a:pPr marL="0" indent="0">
              <a:buNone/>
            </a:pPr>
            <a:r>
              <a:rPr lang="en-US" altLang="zh-CN" dirty="0"/>
              <a:t>Y</a:t>
            </a:r>
            <a:r>
              <a:rPr lang="zh-CN" altLang="en-US" dirty="0"/>
              <a:t>：数据输出</a:t>
            </a:r>
            <a:endParaRPr lang="en-US" altLang="zh-CN" dirty="0"/>
          </a:p>
          <a:p>
            <a:pPr marL="0" indent="0">
              <a:buNone/>
            </a:pPr>
            <a:endParaRPr lang="en-US" altLang="zh-CN" dirty="0"/>
          </a:p>
        </p:txBody>
      </p:sp>
      <p:sp>
        <p:nvSpPr>
          <p:cNvPr id="4" name="内容占位符 2"/>
          <p:cNvSpPr txBox="1">
            <a:spLocks/>
          </p:cNvSpPr>
          <p:nvPr/>
        </p:nvSpPr>
        <p:spPr bwMode="auto">
          <a:xfrm>
            <a:off x="4211960" y="3753036"/>
            <a:ext cx="4120580" cy="258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a:bodyPr>
          <a:lstStyle>
            <a:lvl1pPr marL="469900" indent="-469900" algn="l" rtl="0" fontAlgn="base">
              <a:spcBef>
                <a:spcPct val="20000"/>
              </a:spcBef>
              <a:spcAft>
                <a:spcPct val="0"/>
              </a:spcAft>
              <a:buClr>
                <a:schemeClr val="accent2"/>
              </a:buClr>
              <a:buFont typeface="Wingdings" panose="05000000000000000000" pitchFamily="2" charset="2"/>
              <a:buChar char="o"/>
              <a:defRPr sz="3000" b="1" kern="1200">
                <a:solidFill>
                  <a:schemeClr val="tx1"/>
                </a:solidFill>
                <a:latin typeface="+mn-lt"/>
                <a:ea typeface="+mn-ea"/>
                <a:cs typeface="+mn-cs"/>
              </a:defRPr>
            </a:lvl1pPr>
            <a:lvl2pPr marL="908050" indent="-436563" algn="l" rtl="0" fontAlgn="base">
              <a:spcBef>
                <a:spcPct val="20000"/>
              </a:spcBef>
              <a:spcAft>
                <a:spcPct val="0"/>
              </a:spcAft>
              <a:buClr>
                <a:schemeClr val="accent2"/>
              </a:buClr>
              <a:buFont typeface="Wingdings" panose="05000000000000000000" pitchFamily="2" charset="2"/>
              <a:buChar char="n"/>
              <a:defRPr sz="3000" b="1" kern="1200">
                <a:solidFill>
                  <a:schemeClr val="tx1"/>
                </a:solidFill>
                <a:latin typeface="+mn-lt"/>
                <a:ea typeface="+mn-ea"/>
                <a:cs typeface="+mn-cs"/>
              </a:defRPr>
            </a:lvl2pPr>
            <a:lvl3pPr marL="1304925" indent="-395288" algn="l" rtl="0" fontAlgn="base">
              <a:spcBef>
                <a:spcPct val="20000"/>
              </a:spcBef>
              <a:spcAft>
                <a:spcPct val="0"/>
              </a:spcAft>
              <a:buClr>
                <a:schemeClr val="accent2"/>
              </a:buClr>
              <a:buFont typeface="Wingdings" panose="05000000000000000000" pitchFamily="2" charset="2"/>
              <a:buChar char="o"/>
              <a:defRPr sz="2800" b="1" kern="1200">
                <a:solidFill>
                  <a:schemeClr val="tx1"/>
                </a:solidFill>
                <a:latin typeface="+mn-lt"/>
                <a:ea typeface="+mn-ea"/>
                <a:cs typeface="+mn-cs"/>
              </a:defRPr>
            </a:lvl3pPr>
            <a:lvl4pPr marL="1693863" indent="-387350" algn="l" rtl="0" fontAlgn="base">
              <a:spcBef>
                <a:spcPct val="20000"/>
              </a:spcBef>
              <a:spcAft>
                <a:spcPct val="0"/>
              </a:spcAft>
              <a:buClr>
                <a:schemeClr val="accent2"/>
              </a:buClr>
              <a:buFont typeface="Wingdings" panose="05000000000000000000" pitchFamily="2" charset="2"/>
              <a:buChar char="n"/>
              <a:defRPr sz="2400" b="1" kern="1200">
                <a:solidFill>
                  <a:schemeClr val="tx1"/>
                </a:solidFill>
                <a:latin typeface="+mn-lt"/>
                <a:ea typeface="+mn-ea"/>
                <a:cs typeface="+mn-cs"/>
              </a:defRPr>
            </a:lvl4pPr>
            <a:lvl5pPr marL="2093913" indent="-398463" algn="l" rtl="0" fontAlgn="base">
              <a:spcBef>
                <a:spcPct val="25000"/>
              </a:spcBef>
              <a:spcAft>
                <a:spcPct val="0"/>
              </a:spcAft>
              <a:buClr>
                <a:schemeClr val="accent2"/>
              </a:buClr>
              <a:buFont typeface="Wingdings" panose="05000000000000000000" pitchFamily="2" charset="2"/>
              <a:buChar char="§"/>
              <a:defRPr sz="2400" b="1"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代码输入设计繁多，可以采用技巧易错型</a:t>
            </a:r>
            <a:r>
              <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rPr>
              <a:t>(</a:t>
            </a: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如此处</a:t>
            </a:r>
            <a:r>
              <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rPr>
              <a:t>)</a:t>
            </a: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，也可以采用无敌啰嗦型</a:t>
            </a:r>
            <a:r>
              <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rPr>
              <a:t>(</a:t>
            </a: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用</a:t>
            </a:r>
            <a:r>
              <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rPr>
              <a:t>case</a:t>
            </a: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语句，照着功能表写</a:t>
            </a:r>
            <a:r>
              <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rPr>
              <a:t>)</a:t>
            </a:r>
          </a:p>
        </p:txBody>
      </p:sp>
      <p:sp>
        <p:nvSpPr>
          <p:cNvPr id="5" name="灯片编号占位符 4">
            <a:extLst>
              <a:ext uri="{FF2B5EF4-FFF2-40B4-BE49-F238E27FC236}">
                <a16:creationId xmlns:a16="http://schemas.microsoft.com/office/drawing/2014/main" id="{9D89F65D-A74E-40E7-9859-800B98187D40}"/>
              </a:ext>
            </a:extLst>
          </p:cNvPr>
          <p:cNvSpPr>
            <a:spLocks noGrp="1"/>
          </p:cNvSpPr>
          <p:nvPr>
            <p:ph type="sldNum" sz="quarter" idx="12"/>
          </p:nvPr>
        </p:nvSpPr>
        <p:spPr/>
        <p:txBody>
          <a:bodyPr/>
          <a:lstStyle/>
          <a:p>
            <a:fld id="{4FAB73BC-B049-4115-A692-8D63A059BFB8}" type="slidenum">
              <a:rPr lang="en-US" smtClean="0"/>
              <a:t>86</a:t>
            </a:fld>
            <a:endParaRPr lang="en-US" dirty="0"/>
          </a:p>
        </p:txBody>
      </p:sp>
    </p:spTree>
    <p:extLst>
      <p:ext uri="{BB962C8B-B14F-4D97-AF65-F5344CB8AC3E}">
        <p14:creationId xmlns:p14="http://schemas.microsoft.com/office/powerpoint/2010/main" val="43526371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6" name="Rectangle 4"/>
          <p:cNvSpPr>
            <a:spLocks noChangeArrowheads="1"/>
          </p:cNvSpPr>
          <p:nvPr/>
        </p:nvSpPr>
        <p:spPr bwMode="auto">
          <a:xfrm>
            <a:off x="827088" y="2565400"/>
            <a:ext cx="337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1.  1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位数值比较器</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设计</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2917" name="Text Box 5"/>
          <p:cNvSpPr txBox="1">
            <a:spLocks noChangeArrowheads="1"/>
          </p:cNvSpPr>
          <p:nvPr/>
        </p:nvSpPr>
        <p:spPr bwMode="auto">
          <a:xfrm>
            <a:off x="611188" y="1341438"/>
            <a:ext cx="7402512" cy="1079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35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数值比较器：对两个</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位数字进行比较（</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），以判断其大小的逻辑电路。</a:t>
            </a:r>
          </a:p>
        </p:txBody>
      </p:sp>
      <p:sp>
        <p:nvSpPr>
          <p:cNvPr id="422918" name="Text Box 6"/>
          <p:cNvSpPr txBox="1">
            <a:spLocks noChangeArrowheads="1"/>
          </p:cNvSpPr>
          <p:nvPr/>
        </p:nvSpPr>
        <p:spPr bwMode="auto">
          <a:xfrm>
            <a:off x="900113" y="3429000"/>
            <a:ext cx="5257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输入：两个一位二进制数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22919" name="Text Box 7"/>
          <p:cNvSpPr txBox="1">
            <a:spLocks noChangeArrowheads="1"/>
          </p:cNvSpPr>
          <p:nvPr/>
        </p:nvSpPr>
        <p:spPr bwMode="auto">
          <a:xfrm>
            <a:off x="971550" y="4124325"/>
            <a:ext cx="1255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输出：   </a:t>
            </a:r>
          </a:p>
        </p:txBody>
      </p:sp>
      <p:grpSp>
        <p:nvGrpSpPr>
          <p:cNvPr id="422920" name="Group 8"/>
          <p:cNvGrpSpPr>
            <a:grpSpLocks/>
          </p:cNvGrpSpPr>
          <p:nvPr/>
        </p:nvGrpSpPr>
        <p:grpSpPr bwMode="auto">
          <a:xfrm>
            <a:off x="1979613" y="4148138"/>
            <a:ext cx="3257550" cy="506412"/>
            <a:chOff x="657" y="1781"/>
            <a:chExt cx="2052" cy="319"/>
          </a:xfrm>
        </p:grpSpPr>
        <p:grpSp>
          <p:nvGrpSpPr>
            <p:cNvPr id="422921" name="Group 9"/>
            <p:cNvGrpSpPr>
              <a:grpSpLocks/>
            </p:cNvGrpSpPr>
            <p:nvPr/>
          </p:nvGrpSpPr>
          <p:grpSpPr bwMode="auto">
            <a:xfrm>
              <a:off x="657" y="1797"/>
              <a:ext cx="502" cy="303"/>
              <a:chOff x="655" y="1739"/>
              <a:chExt cx="443" cy="551"/>
            </a:xfrm>
          </p:grpSpPr>
          <p:sp>
            <p:nvSpPr>
              <p:cNvPr id="422922" name="Rectangle 10"/>
              <p:cNvSpPr>
                <a:spLocks noChangeArrowheads="1"/>
              </p:cNvSpPr>
              <p:nvPr/>
            </p:nvSpPr>
            <p:spPr bwMode="auto">
              <a:xfrm>
                <a:off x="655" y="1739"/>
                <a:ext cx="128" cy="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23" name="Rectangle 11"/>
              <p:cNvSpPr>
                <a:spLocks noChangeArrowheads="1"/>
              </p:cNvSpPr>
              <p:nvPr/>
            </p:nvSpPr>
            <p:spPr bwMode="auto">
              <a:xfrm>
                <a:off x="1004" y="1886"/>
                <a:ext cx="94"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24" name="Rectangle 12"/>
              <p:cNvSpPr>
                <a:spLocks noChangeArrowheads="1"/>
              </p:cNvSpPr>
              <p:nvPr/>
            </p:nvSpPr>
            <p:spPr bwMode="auto">
              <a:xfrm>
                <a:off x="816" y="1886"/>
                <a:ext cx="95"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25" name="Rectangle 13"/>
              <p:cNvSpPr>
                <a:spLocks noChangeArrowheads="1"/>
              </p:cNvSpPr>
              <p:nvPr/>
            </p:nvSpPr>
            <p:spPr bwMode="auto">
              <a:xfrm>
                <a:off x="912" y="1872"/>
                <a:ext cx="9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&gt;</a:t>
                </a:r>
              </a:p>
            </p:txBody>
          </p:sp>
        </p:grpSp>
        <p:sp>
          <p:nvSpPr>
            <p:cNvPr id="422926" name="Rectangle 14"/>
            <p:cNvSpPr>
              <a:spLocks noChangeArrowheads="1"/>
            </p:cNvSpPr>
            <p:nvPr/>
          </p:nvSpPr>
          <p:spPr bwMode="auto">
            <a:xfrm>
              <a:off x="1156" y="1781"/>
              <a:ext cx="155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，表示</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大于</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p>
          </p:txBody>
        </p:sp>
      </p:grpSp>
      <p:grpSp>
        <p:nvGrpSpPr>
          <p:cNvPr id="422927" name="Group 15"/>
          <p:cNvGrpSpPr>
            <a:grpSpLocks/>
          </p:cNvGrpSpPr>
          <p:nvPr/>
        </p:nvGrpSpPr>
        <p:grpSpPr bwMode="auto">
          <a:xfrm>
            <a:off x="2051050" y="4724400"/>
            <a:ext cx="3168650" cy="496888"/>
            <a:chOff x="589" y="2190"/>
            <a:chExt cx="1996" cy="313"/>
          </a:xfrm>
        </p:grpSpPr>
        <p:sp>
          <p:nvSpPr>
            <p:cNvPr id="422928" name="Rectangle 16"/>
            <p:cNvSpPr>
              <a:spLocks noChangeArrowheads="1"/>
            </p:cNvSpPr>
            <p:nvPr/>
          </p:nvSpPr>
          <p:spPr bwMode="auto">
            <a:xfrm>
              <a:off x="589" y="2205"/>
              <a:ext cx="12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29" name="Rectangle 17"/>
            <p:cNvSpPr>
              <a:spLocks noChangeArrowheads="1"/>
            </p:cNvSpPr>
            <p:nvPr/>
          </p:nvSpPr>
          <p:spPr bwMode="auto">
            <a:xfrm>
              <a:off x="927" y="2308"/>
              <a:ext cx="13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30" name="Rectangle 18"/>
            <p:cNvSpPr>
              <a:spLocks noChangeArrowheads="1"/>
            </p:cNvSpPr>
            <p:nvPr/>
          </p:nvSpPr>
          <p:spPr bwMode="auto">
            <a:xfrm>
              <a:off x="703" y="2311"/>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31" name="Rectangle 19"/>
            <p:cNvSpPr>
              <a:spLocks noChangeArrowheads="1"/>
            </p:cNvSpPr>
            <p:nvPr/>
          </p:nvSpPr>
          <p:spPr bwMode="auto">
            <a:xfrm>
              <a:off x="813" y="2296"/>
              <a:ext cx="9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&lt;</a:t>
              </a:r>
            </a:p>
          </p:txBody>
        </p:sp>
        <p:sp>
          <p:nvSpPr>
            <p:cNvPr id="422932" name="Rectangle 20"/>
            <p:cNvSpPr>
              <a:spLocks noChangeArrowheads="1"/>
            </p:cNvSpPr>
            <p:nvPr/>
          </p:nvSpPr>
          <p:spPr bwMode="auto">
            <a:xfrm>
              <a:off x="1043" y="2190"/>
              <a:ext cx="154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，表示</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小于</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p>
          </p:txBody>
        </p:sp>
      </p:grpSp>
      <p:grpSp>
        <p:nvGrpSpPr>
          <p:cNvPr id="422933" name="Group 21"/>
          <p:cNvGrpSpPr>
            <a:grpSpLocks/>
          </p:cNvGrpSpPr>
          <p:nvPr/>
        </p:nvGrpSpPr>
        <p:grpSpPr bwMode="auto">
          <a:xfrm>
            <a:off x="2036763" y="5330825"/>
            <a:ext cx="3122612" cy="546100"/>
            <a:chOff x="1429" y="2507"/>
            <a:chExt cx="1967" cy="344"/>
          </a:xfrm>
        </p:grpSpPr>
        <p:sp>
          <p:nvSpPr>
            <p:cNvPr id="422934" name="Rectangle 22"/>
            <p:cNvSpPr>
              <a:spLocks noChangeArrowheads="1"/>
            </p:cNvSpPr>
            <p:nvPr/>
          </p:nvSpPr>
          <p:spPr bwMode="auto">
            <a:xfrm>
              <a:off x="1429" y="2546"/>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35" name="Rectangle 23"/>
            <p:cNvSpPr>
              <a:spLocks noChangeArrowheads="1"/>
            </p:cNvSpPr>
            <p:nvPr/>
          </p:nvSpPr>
          <p:spPr bwMode="auto">
            <a:xfrm>
              <a:off x="1696" y="2659"/>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36" name="Rectangle 24"/>
            <p:cNvSpPr>
              <a:spLocks noChangeArrowheads="1"/>
            </p:cNvSpPr>
            <p:nvPr/>
          </p:nvSpPr>
          <p:spPr bwMode="auto">
            <a:xfrm>
              <a:off x="1519" y="2659"/>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2937" name="Rectangle 25"/>
            <p:cNvSpPr>
              <a:spLocks noChangeArrowheads="1"/>
            </p:cNvSpPr>
            <p:nvPr/>
          </p:nvSpPr>
          <p:spPr bwMode="auto">
            <a:xfrm>
              <a:off x="1643" y="2659"/>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2938" name="Rectangle 26"/>
            <p:cNvSpPr>
              <a:spLocks noChangeArrowheads="1"/>
            </p:cNvSpPr>
            <p:nvPr/>
          </p:nvSpPr>
          <p:spPr bwMode="auto">
            <a:xfrm>
              <a:off x="1758" y="2507"/>
              <a:ext cx="163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，表示</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等于</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p>
          </p:txBody>
        </p:sp>
      </p:grpSp>
      <p:sp>
        <p:nvSpPr>
          <p:cNvPr id="422939" name="Rectangle 27"/>
          <p:cNvSpPr>
            <a:spLocks noChangeArrowheads="1"/>
          </p:cNvSpPr>
          <p:nvPr/>
        </p:nvSpPr>
        <p:spPr bwMode="auto">
          <a:xfrm>
            <a:off x="806450" y="411163"/>
            <a:ext cx="362108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600" b="1" i="0" u="none" strike="noStrike" kern="1200" cap="none" spc="0" normalizeH="0" baseline="0" noProof="0" dirty="0">
                <a:ln>
                  <a:noFill/>
                </a:ln>
                <a:solidFill>
                  <a:srgbClr val="CC0000"/>
                </a:solidFill>
                <a:effectLst/>
                <a:uLnTx/>
                <a:uFillTx/>
                <a:latin typeface="Times New Roman" panose="02020603050405020304" pitchFamily="18" charset="0"/>
                <a:ea typeface="楷体_GB2312" pitchFamily="49" charset="-122"/>
                <a:cs typeface="+mn-cs"/>
              </a:rPr>
              <a:t>4.4.4  </a:t>
            </a:r>
            <a:r>
              <a:rPr kumimoji="1" lang="zh-CN" altLang="en-US" sz="3600" b="1" i="0" u="none" strike="noStrike" kern="1200" cap="none" spc="0" normalizeH="0" baseline="0" noProof="0" dirty="0">
                <a:ln>
                  <a:noFill/>
                </a:ln>
                <a:solidFill>
                  <a:srgbClr val="CC0000"/>
                </a:solidFill>
                <a:effectLst/>
                <a:uLnTx/>
                <a:uFillTx/>
                <a:latin typeface="Times New Roman" panose="02020603050405020304" pitchFamily="18" charset="0"/>
                <a:ea typeface="楷体_GB2312" pitchFamily="49" charset="-122"/>
                <a:cs typeface="+mn-cs"/>
              </a:rPr>
              <a:t>数值比较器</a:t>
            </a:r>
          </a:p>
        </p:txBody>
      </p:sp>
      <p:sp>
        <p:nvSpPr>
          <p:cNvPr id="2" name="灯片编号占位符 1">
            <a:extLst>
              <a:ext uri="{FF2B5EF4-FFF2-40B4-BE49-F238E27FC236}">
                <a16:creationId xmlns:a16="http://schemas.microsoft.com/office/drawing/2014/main" id="{78D31C89-57A1-4D97-B940-05640C9B6346}"/>
              </a:ext>
            </a:extLst>
          </p:cNvPr>
          <p:cNvSpPr>
            <a:spLocks noGrp="1"/>
          </p:cNvSpPr>
          <p:nvPr>
            <p:ph type="sldNum" sz="quarter" idx="12"/>
          </p:nvPr>
        </p:nvSpPr>
        <p:spPr/>
        <p:txBody>
          <a:bodyPr/>
          <a:lstStyle/>
          <a:p>
            <a:fld id="{4FAB73BC-B049-4115-A692-8D63A059BFB8}" type="slidenum">
              <a:rPr lang="en-US" smtClean="0"/>
              <a:t>87</a:t>
            </a:fld>
            <a:endParaRPr lang="en-US" dirty="0"/>
          </a:p>
        </p:txBody>
      </p:sp>
    </p:spTree>
    <p:extLst>
      <p:ext uri="{BB962C8B-B14F-4D97-AF65-F5344CB8AC3E}">
        <p14:creationId xmlns:p14="http://schemas.microsoft.com/office/powerpoint/2010/main" val="9413179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22917"/>
                                        </p:tgtEl>
                                        <p:attrNameLst>
                                          <p:attrName>style.visibility</p:attrName>
                                        </p:attrNameLst>
                                      </p:cBhvr>
                                      <p:to>
                                        <p:strVal val="visible"/>
                                      </p:to>
                                    </p:set>
                                    <p:animEffect transition="in" filter="strips(downRight)">
                                      <p:cBhvr>
                                        <p:cTn id="7" dur="500"/>
                                        <p:tgtEl>
                                          <p:spTgt spid="4229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22916"/>
                                        </p:tgtEl>
                                        <p:attrNameLst>
                                          <p:attrName>style.visibility</p:attrName>
                                        </p:attrNameLst>
                                      </p:cBhvr>
                                      <p:to>
                                        <p:strVal val="visible"/>
                                      </p:to>
                                    </p:set>
                                    <p:animEffect transition="in" filter="strips(downRight)">
                                      <p:cBhvr>
                                        <p:cTn id="12" dur="500"/>
                                        <p:tgtEl>
                                          <p:spTgt spid="4229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22918"/>
                                        </p:tgtEl>
                                        <p:attrNameLst>
                                          <p:attrName>style.visibility</p:attrName>
                                        </p:attrNameLst>
                                      </p:cBhvr>
                                      <p:to>
                                        <p:strVal val="visible"/>
                                      </p:to>
                                    </p:set>
                                    <p:animEffect transition="in" filter="strips(downRight)">
                                      <p:cBhvr>
                                        <p:cTn id="17" dur="500"/>
                                        <p:tgtEl>
                                          <p:spTgt spid="4229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22919"/>
                                        </p:tgtEl>
                                        <p:attrNameLst>
                                          <p:attrName>style.visibility</p:attrName>
                                        </p:attrNameLst>
                                      </p:cBhvr>
                                      <p:to>
                                        <p:strVal val="visible"/>
                                      </p:to>
                                    </p:set>
                                    <p:animEffect transition="in" filter="strips(downRight)">
                                      <p:cBhvr>
                                        <p:cTn id="22" dur="500"/>
                                        <p:tgtEl>
                                          <p:spTgt spid="42291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422920"/>
                                        </p:tgtEl>
                                        <p:attrNameLst>
                                          <p:attrName>style.visibility</p:attrName>
                                        </p:attrNameLst>
                                      </p:cBhvr>
                                      <p:to>
                                        <p:strVal val="visible"/>
                                      </p:to>
                                    </p:set>
                                    <p:animEffect transition="in" filter="strips(downRight)">
                                      <p:cBhvr>
                                        <p:cTn id="27" dur="500"/>
                                        <p:tgtEl>
                                          <p:spTgt spid="4229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22927"/>
                                        </p:tgtEl>
                                        <p:attrNameLst>
                                          <p:attrName>style.visibility</p:attrName>
                                        </p:attrNameLst>
                                      </p:cBhvr>
                                      <p:to>
                                        <p:strVal val="visible"/>
                                      </p:to>
                                    </p:set>
                                    <p:animEffect transition="in" filter="strips(downRight)">
                                      <p:cBhvr>
                                        <p:cTn id="32" dur="500"/>
                                        <p:tgtEl>
                                          <p:spTgt spid="42292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422933"/>
                                        </p:tgtEl>
                                        <p:attrNameLst>
                                          <p:attrName>style.visibility</p:attrName>
                                        </p:attrNameLst>
                                      </p:cBhvr>
                                      <p:to>
                                        <p:strVal val="visible"/>
                                      </p:to>
                                    </p:set>
                                    <p:animEffect transition="in" filter="strips(downRight)">
                                      <p:cBhvr>
                                        <p:cTn id="37" dur="500"/>
                                        <p:tgtEl>
                                          <p:spTgt spid="4229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2916" grpId="0" autoUpdateAnimBg="0"/>
      <p:bldP spid="422917" grpId="0" autoUpdateAnimBg="0"/>
      <p:bldP spid="422918" grpId="0" autoUpdateAnimBg="0"/>
      <p:bldP spid="422919"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41" name="Rectangle 5"/>
          <p:cNvSpPr>
            <a:spLocks noChangeArrowheads="1"/>
          </p:cNvSpPr>
          <p:nvPr/>
        </p:nvSpPr>
        <p:spPr bwMode="auto">
          <a:xfrm>
            <a:off x="1042988" y="549275"/>
            <a:ext cx="21748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位数值比较器</a:t>
            </a:r>
          </a:p>
        </p:txBody>
      </p:sp>
      <p:grpSp>
        <p:nvGrpSpPr>
          <p:cNvPr id="423979" name="Group 43"/>
          <p:cNvGrpSpPr>
            <a:grpSpLocks/>
          </p:cNvGrpSpPr>
          <p:nvPr/>
        </p:nvGrpSpPr>
        <p:grpSpPr bwMode="auto">
          <a:xfrm>
            <a:off x="971550" y="1733550"/>
            <a:ext cx="1844675" cy="481013"/>
            <a:chOff x="1020" y="2720"/>
            <a:chExt cx="1162" cy="303"/>
          </a:xfrm>
        </p:grpSpPr>
        <p:grpSp>
          <p:nvGrpSpPr>
            <p:cNvPr id="423980" name="Group 44"/>
            <p:cNvGrpSpPr>
              <a:grpSpLocks/>
            </p:cNvGrpSpPr>
            <p:nvPr/>
          </p:nvGrpSpPr>
          <p:grpSpPr bwMode="auto">
            <a:xfrm>
              <a:off x="1633" y="2727"/>
              <a:ext cx="549" cy="258"/>
              <a:chOff x="876" y="3293"/>
              <a:chExt cx="549" cy="258"/>
            </a:xfrm>
          </p:grpSpPr>
          <p:sp>
            <p:nvSpPr>
              <p:cNvPr id="423981" name="Line 45"/>
              <p:cNvSpPr>
                <a:spLocks noChangeShapeType="1"/>
              </p:cNvSpPr>
              <p:nvPr/>
            </p:nvSpPr>
            <p:spPr bwMode="auto">
              <a:xfrm>
                <a:off x="1264" y="3333"/>
                <a:ext cx="161"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2" name="Rectangle 46"/>
              <p:cNvSpPr>
                <a:spLocks noChangeArrowheads="1"/>
              </p:cNvSpPr>
              <p:nvPr/>
            </p:nvSpPr>
            <p:spPr bwMode="auto">
              <a:xfrm>
                <a:off x="1250" y="332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83" name="Rectangle 47"/>
              <p:cNvSpPr>
                <a:spLocks noChangeArrowheads="1"/>
              </p:cNvSpPr>
              <p:nvPr/>
            </p:nvSpPr>
            <p:spPr bwMode="auto">
              <a:xfrm>
                <a:off x="1089" y="332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84" name="Rectangle 48"/>
              <p:cNvSpPr>
                <a:spLocks noChangeArrowheads="1"/>
              </p:cNvSpPr>
              <p:nvPr/>
            </p:nvSpPr>
            <p:spPr bwMode="auto">
              <a:xfrm>
                <a:off x="876" y="3293"/>
                <a:ext cx="10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grpSp>
        <p:grpSp>
          <p:nvGrpSpPr>
            <p:cNvPr id="423985" name="Group 49"/>
            <p:cNvGrpSpPr>
              <a:grpSpLocks/>
            </p:cNvGrpSpPr>
            <p:nvPr/>
          </p:nvGrpSpPr>
          <p:grpSpPr bwMode="auto">
            <a:xfrm>
              <a:off x="1020" y="2720"/>
              <a:ext cx="502" cy="303"/>
              <a:chOff x="655" y="1739"/>
              <a:chExt cx="443" cy="551"/>
            </a:xfrm>
          </p:grpSpPr>
          <p:sp>
            <p:nvSpPr>
              <p:cNvPr id="423986" name="Rectangle 50"/>
              <p:cNvSpPr>
                <a:spLocks noChangeArrowheads="1"/>
              </p:cNvSpPr>
              <p:nvPr/>
            </p:nvSpPr>
            <p:spPr bwMode="auto">
              <a:xfrm>
                <a:off x="655" y="1739"/>
                <a:ext cx="128" cy="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87" name="Rectangle 51"/>
              <p:cNvSpPr>
                <a:spLocks noChangeArrowheads="1"/>
              </p:cNvSpPr>
              <p:nvPr/>
            </p:nvSpPr>
            <p:spPr bwMode="auto">
              <a:xfrm>
                <a:off x="1004" y="1886"/>
                <a:ext cx="94"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88" name="Rectangle 52"/>
              <p:cNvSpPr>
                <a:spLocks noChangeArrowheads="1"/>
              </p:cNvSpPr>
              <p:nvPr/>
            </p:nvSpPr>
            <p:spPr bwMode="auto">
              <a:xfrm>
                <a:off x="816" y="1886"/>
                <a:ext cx="95" cy="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89" name="Rectangle 53"/>
              <p:cNvSpPr>
                <a:spLocks noChangeArrowheads="1"/>
              </p:cNvSpPr>
              <p:nvPr/>
            </p:nvSpPr>
            <p:spPr bwMode="auto">
              <a:xfrm>
                <a:off x="912" y="1872"/>
                <a:ext cx="96"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&gt;</a:t>
                </a:r>
              </a:p>
            </p:txBody>
          </p:sp>
        </p:grpSp>
      </p:grpSp>
      <p:grpSp>
        <p:nvGrpSpPr>
          <p:cNvPr id="423990" name="Group 54"/>
          <p:cNvGrpSpPr>
            <a:grpSpLocks/>
          </p:cNvGrpSpPr>
          <p:nvPr/>
        </p:nvGrpSpPr>
        <p:grpSpPr bwMode="auto">
          <a:xfrm>
            <a:off x="981075" y="2454275"/>
            <a:ext cx="1639888" cy="473075"/>
            <a:chOff x="385" y="3513"/>
            <a:chExt cx="1033" cy="298"/>
          </a:xfrm>
        </p:grpSpPr>
        <p:sp>
          <p:nvSpPr>
            <p:cNvPr id="423991" name="Line 55"/>
            <p:cNvSpPr>
              <a:spLocks noChangeShapeType="1"/>
            </p:cNvSpPr>
            <p:nvPr/>
          </p:nvSpPr>
          <p:spPr bwMode="auto">
            <a:xfrm>
              <a:off x="1115" y="3579"/>
              <a:ext cx="16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92" name="Rectangle 56"/>
            <p:cNvSpPr>
              <a:spLocks noChangeArrowheads="1"/>
            </p:cNvSpPr>
            <p:nvPr/>
          </p:nvSpPr>
          <p:spPr bwMode="auto">
            <a:xfrm>
              <a:off x="1290" y="357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93" name="Rectangle 57"/>
            <p:cNvSpPr>
              <a:spLocks noChangeArrowheads="1"/>
            </p:cNvSpPr>
            <p:nvPr/>
          </p:nvSpPr>
          <p:spPr bwMode="auto">
            <a:xfrm>
              <a:off x="1111" y="3571"/>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94" name="Rectangle 58"/>
            <p:cNvSpPr>
              <a:spLocks noChangeArrowheads="1"/>
            </p:cNvSpPr>
            <p:nvPr/>
          </p:nvSpPr>
          <p:spPr bwMode="auto">
            <a:xfrm>
              <a:off x="898" y="3543"/>
              <a:ext cx="10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3995" name="Rectangle 59"/>
            <p:cNvSpPr>
              <a:spLocks noChangeArrowheads="1"/>
            </p:cNvSpPr>
            <p:nvPr/>
          </p:nvSpPr>
          <p:spPr bwMode="auto">
            <a:xfrm>
              <a:off x="385" y="3513"/>
              <a:ext cx="12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96" name="Rectangle 60"/>
            <p:cNvSpPr>
              <a:spLocks noChangeArrowheads="1"/>
            </p:cNvSpPr>
            <p:nvPr/>
          </p:nvSpPr>
          <p:spPr bwMode="auto">
            <a:xfrm>
              <a:off x="723" y="3616"/>
              <a:ext cx="136"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97" name="Rectangle 61"/>
            <p:cNvSpPr>
              <a:spLocks noChangeArrowheads="1"/>
            </p:cNvSpPr>
            <p:nvPr/>
          </p:nvSpPr>
          <p:spPr bwMode="auto">
            <a:xfrm>
              <a:off x="499" y="3619"/>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3998" name="Rectangle 62"/>
            <p:cNvSpPr>
              <a:spLocks noChangeArrowheads="1"/>
            </p:cNvSpPr>
            <p:nvPr/>
          </p:nvSpPr>
          <p:spPr bwMode="auto">
            <a:xfrm>
              <a:off x="609" y="3604"/>
              <a:ext cx="9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&lt;</a:t>
              </a:r>
            </a:p>
          </p:txBody>
        </p:sp>
      </p:grpSp>
      <p:grpSp>
        <p:nvGrpSpPr>
          <p:cNvPr id="423999" name="Group 63"/>
          <p:cNvGrpSpPr>
            <a:grpSpLocks/>
          </p:cNvGrpSpPr>
          <p:nvPr/>
        </p:nvGrpSpPr>
        <p:grpSpPr bwMode="auto">
          <a:xfrm>
            <a:off x="981075" y="3232150"/>
            <a:ext cx="2376488" cy="484188"/>
            <a:chOff x="453" y="3987"/>
            <a:chExt cx="1497" cy="305"/>
          </a:xfrm>
        </p:grpSpPr>
        <p:sp>
          <p:nvSpPr>
            <p:cNvPr id="424000" name="Line 64"/>
            <p:cNvSpPr>
              <a:spLocks noChangeShapeType="1"/>
            </p:cNvSpPr>
            <p:nvPr/>
          </p:nvSpPr>
          <p:spPr bwMode="auto">
            <a:xfrm>
              <a:off x="1094" y="4041"/>
              <a:ext cx="16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01" name="Line 65"/>
            <p:cNvSpPr>
              <a:spLocks noChangeShapeType="1"/>
            </p:cNvSpPr>
            <p:nvPr/>
          </p:nvSpPr>
          <p:spPr bwMode="auto">
            <a:xfrm>
              <a:off x="1284" y="4045"/>
              <a:ext cx="160"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02" name="Rectangle 66"/>
            <p:cNvSpPr>
              <a:spLocks noChangeArrowheads="1"/>
            </p:cNvSpPr>
            <p:nvPr/>
          </p:nvSpPr>
          <p:spPr bwMode="auto">
            <a:xfrm>
              <a:off x="1694" y="4032"/>
              <a:ext cx="256"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AB</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03" name="Rectangle 67"/>
            <p:cNvSpPr>
              <a:spLocks noChangeArrowheads="1"/>
            </p:cNvSpPr>
            <p:nvPr/>
          </p:nvSpPr>
          <p:spPr bwMode="auto">
            <a:xfrm>
              <a:off x="1269" y="4032"/>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04" name="Rectangle 68"/>
            <p:cNvSpPr>
              <a:spLocks noChangeArrowheads="1"/>
            </p:cNvSpPr>
            <p:nvPr/>
          </p:nvSpPr>
          <p:spPr bwMode="auto">
            <a:xfrm>
              <a:off x="1090" y="4032"/>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05" name="Rectangle 69"/>
            <p:cNvSpPr>
              <a:spLocks noChangeArrowheads="1"/>
            </p:cNvSpPr>
            <p:nvPr/>
          </p:nvSpPr>
          <p:spPr bwMode="auto">
            <a:xfrm>
              <a:off x="1493" y="4005"/>
              <a:ext cx="10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4006" name="Rectangle 70"/>
            <p:cNvSpPr>
              <a:spLocks noChangeArrowheads="1"/>
            </p:cNvSpPr>
            <p:nvPr/>
          </p:nvSpPr>
          <p:spPr bwMode="auto">
            <a:xfrm>
              <a:off x="878" y="4005"/>
              <a:ext cx="109"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4007" name="Rectangle 71"/>
            <p:cNvSpPr>
              <a:spLocks noChangeArrowheads="1"/>
            </p:cNvSpPr>
            <p:nvPr/>
          </p:nvSpPr>
          <p:spPr bwMode="auto">
            <a:xfrm>
              <a:off x="453" y="3987"/>
              <a:ext cx="12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08" name="Rectangle 72"/>
            <p:cNvSpPr>
              <a:spLocks noChangeArrowheads="1"/>
            </p:cNvSpPr>
            <p:nvPr/>
          </p:nvSpPr>
          <p:spPr bwMode="auto">
            <a:xfrm>
              <a:off x="720" y="4100"/>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09" name="Rectangle 73"/>
            <p:cNvSpPr>
              <a:spLocks noChangeArrowheads="1"/>
            </p:cNvSpPr>
            <p:nvPr/>
          </p:nvSpPr>
          <p:spPr bwMode="auto">
            <a:xfrm>
              <a:off x="543" y="4100"/>
              <a:ext cx="10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endPar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010" name="Rectangle 74"/>
            <p:cNvSpPr>
              <a:spLocks noChangeArrowheads="1"/>
            </p:cNvSpPr>
            <p:nvPr/>
          </p:nvSpPr>
          <p:spPr bwMode="auto">
            <a:xfrm>
              <a:off x="667" y="4100"/>
              <a:ext cx="89"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grpSp>
      <p:grpSp>
        <p:nvGrpSpPr>
          <p:cNvPr id="424200" name="Group 264"/>
          <p:cNvGrpSpPr>
            <a:grpSpLocks/>
          </p:cNvGrpSpPr>
          <p:nvPr/>
        </p:nvGrpSpPr>
        <p:grpSpPr bwMode="auto">
          <a:xfrm>
            <a:off x="3959225" y="1123950"/>
            <a:ext cx="4752975" cy="3082925"/>
            <a:chOff x="2562" y="935"/>
            <a:chExt cx="2994" cy="1942"/>
          </a:xfrm>
        </p:grpSpPr>
        <p:sp>
          <p:nvSpPr>
            <p:cNvPr id="424016" name="Rectangle 80"/>
            <p:cNvSpPr>
              <a:spLocks noChangeArrowheads="1"/>
            </p:cNvSpPr>
            <p:nvPr/>
          </p:nvSpPr>
          <p:spPr bwMode="auto">
            <a:xfrm>
              <a:off x="3016" y="935"/>
              <a:ext cx="204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Arial" panose="020B0604020202020204" pitchFamily="34" charset="0"/>
                </a:rPr>
                <a:t>一位数值比较器真值表</a:t>
              </a:r>
              <a:endPar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Arial" panose="020B0604020202020204" pitchFamily="34" charset="0"/>
              </a:endParaRPr>
            </a:p>
          </p:txBody>
        </p:sp>
        <p:sp>
          <p:nvSpPr>
            <p:cNvPr id="424074" name="Rectangle 138"/>
            <p:cNvSpPr>
              <a:spLocks noChangeArrowheads="1"/>
            </p:cNvSpPr>
            <p:nvPr/>
          </p:nvSpPr>
          <p:spPr bwMode="auto">
            <a:xfrm>
              <a:off x="4935" y="2628"/>
              <a:ext cx="621"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73" name="Rectangle 137"/>
            <p:cNvSpPr>
              <a:spLocks noChangeArrowheads="1"/>
            </p:cNvSpPr>
            <p:nvPr/>
          </p:nvSpPr>
          <p:spPr bwMode="auto">
            <a:xfrm>
              <a:off x="4313" y="2628"/>
              <a:ext cx="622"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72" name="Rectangle 136"/>
            <p:cNvSpPr>
              <a:spLocks noChangeArrowheads="1"/>
            </p:cNvSpPr>
            <p:nvPr/>
          </p:nvSpPr>
          <p:spPr bwMode="auto">
            <a:xfrm>
              <a:off x="3696" y="2628"/>
              <a:ext cx="617"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71" name="Rectangle 135"/>
            <p:cNvSpPr>
              <a:spLocks noChangeArrowheads="1"/>
            </p:cNvSpPr>
            <p:nvPr/>
          </p:nvSpPr>
          <p:spPr bwMode="auto">
            <a:xfrm>
              <a:off x="3108" y="2628"/>
              <a:ext cx="5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70" name="Rectangle 134"/>
            <p:cNvSpPr>
              <a:spLocks noChangeArrowheads="1"/>
            </p:cNvSpPr>
            <p:nvPr/>
          </p:nvSpPr>
          <p:spPr bwMode="auto">
            <a:xfrm>
              <a:off x="2562" y="2628"/>
              <a:ext cx="54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9" name="Rectangle 133"/>
            <p:cNvSpPr>
              <a:spLocks noChangeArrowheads="1"/>
            </p:cNvSpPr>
            <p:nvPr/>
          </p:nvSpPr>
          <p:spPr bwMode="auto">
            <a:xfrm>
              <a:off x="4935" y="2379"/>
              <a:ext cx="621"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8" name="Rectangle 132"/>
            <p:cNvSpPr>
              <a:spLocks noChangeArrowheads="1"/>
            </p:cNvSpPr>
            <p:nvPr/>
          </p:nvSpPr>
          <p:spPr bwMode="auto">
            <a:xfrm>
              <a:off x="4313" y="2379"/>
              <a:ext cx="622"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7" name="Rectangle 131"/>
            <p:cNvSpPr>
              <a:spLocks noChangeArrowheads="1"/>
            </p:cNvSpPr>
            <p:nvPr/>
          </p:nvSpPr>
          <p:spPr bwMode="auto">
            <a:xfrm>
              <a:off x="3696" y="2379"/>
              <a:ext cx="617"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6" name="Rectangle 130"/>
            <p:cNvSpPr>
              <a:spLocks noChangeArrowheads="1"/>
            </p:cNvSpPr>
            <p:nvPr/>
          </p:nvSpPr>
          <p:spPr bwMode="auto">
            <a:xfrm>
              <a:off x="3108" y="2379"/>
              <a:ext cx="5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5" name="Rectangle 129"/>
            <p:cNvSpPr>
              <a:spLocks noChangeArrowheads="1"/>
            </p:cNvSpPr>
            <p:nvPr/>
          </p:nvSpPr>
          <p:spPr bwMode="auto">
            <a:xfrm>
              <a:off x="2562" y="2379"/>
              <a:ext cx="54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4" name="Rectangle 128"/>
            <p:cNvSpPr>
              <a:spLocks noChangeArrowheads="1"/>
            </p:cNvSpPr>
            <p:nvPr/>
          </p:nvSpPr>
          <p:spPr bwMode="auto">
            <a:xfrm>
              <a:off x="4935" y="2130"/>
              <a:ext cx="621"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3" name="Rectangle 127"/>
            <p:cNvSpPr>
              <a:spLocks noChangeArrowheads="1"/>
            </p:cNvSpPr>
            <p:nvPr/>
          </p:nvSpPr>
          <p:spPr bwMode="auto">
            <a:xfrm>
              <a:off x="4313" y="2130"/>
              <a:ext cx="622"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2" name="Rectangle 126"/>
            <p:cNvSpPr>
              <a:spLocks noChangeArrowheads="1"/>
            </p:cNvSpPr>
            <p:nvPr/>
          </p:nvSpPr>
          <p:spPr bwMode="auto">
            <a:xfrm>
              <a:off x="3696" y="2130"/>
              <a:ext cx="617"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1" name="Rectangle 125"/>
            <p:cNvSpPr>
              <a:spLocks noChangeArrowheads="1"/>
            </p:cNvSpPr>
            <p:nvPr/>
          </p:nvSpPr>
          <p:spPr bwMode="auto">
            <a:xfrm>
              <a:off x="3108" y="2130"/>
              <a:ext cx="5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60" name="Rectangle 124"/>
            <p:cNvSpPr>
              <a:spLocks noChangeArrowheads="1"/>
            </p:cNvSpPr>
            <p:nvPr/>
          </p:nvSpPr>
          <p:spPr bwMode="auto">
            <a:xfrm>
              <a:off x="2562" y="2130"/>
              <a:ext cx="54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9" name="Rectangle 123"/>
            <p:cNvSpPr>
              <a:spLocks noChangeArrowheads="1"/>
            </p:cNvSpPr>
            <p:nvPr/>
          </p:nvSpPr>
          <p:spPr bwMode="auto">
            <a:xfrm>
              <a:off x="4935" y="1881"/>
              <a:ext cx="621"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1</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8" name="Rectangle 122"/>
            <p:cNvSpPr>
              <a:spLocks noChangeArrowheads="1"/>
            </p:cNvSpPr>
            <p:nvPr/>
          </p:nvSpPr>
          <p:spPr bwMode="auto">
            <a:xfrm>
              <a:off x="4313" y="1881"/>
              <a:ext cx="622"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7" name="Rectangle 121"/>
            <p:cNvSpPr>
              <a:spLocks noChangeArrowheads="1"/>
            </p:cNvSpPr>
            <p:nvPr/>
          </p:nvSpPr>
          <p:spPr bwMode="auto">
            <a:xfrm>
              <a:off x="3696" y="1881"/>
              <a:ext cx="617"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6" name="Rectangle 120"/>
            <p:cNvSpPr>
              <a:spLocks noChangeArrowheads="1"/>
            </p:cNvSpPr>
            <p:nvPr/>
          </p:nvSpPr>
          <p:spPr bwMode="auto">
            <a:xfrm>
              <a:off x="3108" y="1881"/>
              <a:ext cx="588"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5" name="Rectangle 119"/>
            <p:cNvSpPr>
              <a:spLocks noChangeArrowheads="1"/>
            </p:cNvSpPr>
            <p:nvPr/>
          </p:nvSpPr>
          <p:spPr bwMode="auto">
            <a:xfrm>
              <a:off x="2562" y="1881"/>
              <a:ext cx="546"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rPr>
                <a:t>0</a:t>
              </a:r>
              <a:endParaRPr kumimoji="1" lang="en-US" altLang="zh-CN" sz="2000" b="0" i="0" u="none" strike="noStrike" kern="1200" cap="none" spc="0" normalizeH="0" baseline="0" noProof="0">
                <a:ln>
                  <a:noFill/>
                </a:ln>
                <a:solidFill>
                  <a:srgbClr val="000066"/>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24054" name="Rectangle 118"/>
            <p:cNvSpPr>
              <a:spLocks noChangeArrowheads="1"/>
            </p:cNvSpPr>
            <p:nvPr/>
          </p:nvSpPr>
          <p:spPr bwMode="auto">
            <a:xfrm>
              <a:off x="4935" y="1502"/>
              <a:ext cx="621" cy="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F</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A=B</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24053" name="Rectangle 117"/>
            <p:cNvSpPr>
              <a:spLocks noChangeArrowheads="1"/>
            </p:cNvSpPr>
            <p:nvPr/>
          </p:nvSpPr>
          <p:spPr bwMode="auto">
            <a:xfrm>
              <a:off x="4313" y="1502"/>
              <a:ext cx="622" cy="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F</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A&lt;B</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24052" name="Rectangle 116"/>
            <p:cNvSpPr>
              <a:spLocks noChangeArrowheads="1"/>
            </p:cNvSpPr>
            <p:nvPr/>
          </p:nvSpPr>
          <p:spPr bwMode="auto">
            <a:xfrm>
              <a:off x="3696" y="1502"/>
              <a:ext cx="617" cy="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F</a:t>
              </a:r>
              <a:r>
                <a:rPr kumimoji="1" lang="en-US" altLang="zh-CN" sz="20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A&gt;B</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24051" name="Rectangle 115"/>
            <p:cNvSpPr>
              <a:spLocks noChangeArrowheads="1"/>
            </p:cNvSpPr>
            <p:nvPr/>
          </p:nvSpPr>
          <p:spPr bwMode="auto">
            <a:xfrm>
              <a:off x="3108" y="1502"/>
              <a:ext cx="588" cy="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24050" name="Rectangle 114"/>
            <p:cNvSpPr>
              <a:spLocks noChangeArrowheads="1"/>
            </p:cNvSpPr>
            <p:nvPr/>
          </p:nvSpPr>
          <p:spPr bwMode="auto">
            <a:xfrm>
              <a:off x="2562" y="1502"/>
              <a:ext cx="546" cy="3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endPar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24047" name="Rectangle 111"/>
            <p:cNvSpPr>
              <a:spLocks noChangeArrowheads="1"/>
            </p:cNvSpPr>
            <p:nvPr/>
          </p:nvSpPr>
          <p:spPr bwMode="auto">
            <a:xfrm>
              <a:off x="3696" y="1253"/>
              <a:ext cx="1860"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出</a:t>
              </a:r>
            </a:p>
          </p:txBody>
        </p:sp>
        <p:sp>
          <p:nvSpPr>
            <p:cNvPr id="424045" name="Rectangle 109"/>
            <p:cNvSpPr>
              <a:spLocks noChangeArrowheads="1"/>
            </p:cNvSpPr>
            <p:nvPr/>
          </p:nvSpPr>
          <p:spPr bwMode="auto">
            <a:xfrm>
              <a:off x="2562" y="1253"/>
              <a:ext cx="1134" cy="2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输    入</a:t>
              </a:r>
            </a:p>
          </p:txBody>
        </p:sp>
        <p:sp>
          <p:nvSpPr>
            <p:cNvPr id="424075" name="Line 139"/>
            <p:cNvSpPr>
              <a:spLocks noChangeShapeType="1"/>
            </p:cNvSpPr>
            <p:nvPr/>
          </p:nvSpPr>
          <p:spPr bwMode="auto">
            <a:xfrm>
              <a:off x="2562" y="1253"/>
              <a:ext cx="2994"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76" name="Line 140"/>
            <p:cNvSpPr>
              <a:spLocks noChangeShapeType="1"/>
            </p:cNvSpPr>
            <p:nvPr/>
          </p:nvSpPr>
          <p:spPr bwMode="auto">
            <a:xfrm>
              <a:off x="2562" y="2877"/>
              <a:ext cx="2994" cy="0"/>
            </a:xfrm>
            <a:prstGeom prst="line">
              <a:avLst/>
            </a:prstGeom>
            <a:noFill/>
            <a:ln w="254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77" name="Line 141"/>
            <p:cNvSpPr>
              <a:spLocks noChangeShapeType="1"/>
            </p:cNvSpPr>
            <p:nvPr/>
          </p:nvSpPr>
          <p:spPr bwMode="auto">
            <a:xfrm>
              <a:off x="2562" y="1253"/>
              <a:ext cx="0" cy="162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78" name="Line 142"/>
            <p:cNvSpPr>
              <a:spLocks noChangeShapeType="1"/>
            </p:cNvSpPr>
            <p:nvPr/>
          </p:nvSpPr>
          <p:spPr bwMode="auto">
            <a:xfrm>
              <a:off x="5556" y="1253"/>
              <a:ext cx="0" cy="1624"/>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81" name="Line 145"/>
            <p:cNvSpPr>
              <a:spLocks noChangeShapeType="1"/>
            </p:cNvSpPr>
            <p:nvPr/>
          </p:nvSpPr>
          <p:spPr bwMode="auto">
            <a:xfrm>
              <a:off x="2562" y="1502"/>
              <a:ext cx="2994"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84" name="Line 148"/>
            <p:cNvSpPr>
              <a:spLocks noChangeShapeType="1"/>
            </p:cNvSpPr>
            <p:nvPr/>
          </p:nvSpPr>
          <p:spPr bwMode="auto">
            <a:xfrm>
              <a:off x="3696" y="1253"/>
              <a:ext cx="0" cy="1624"/>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92" name="Line 156"/>
            <p:cNvSpPr>
              <a:spLocks noChangeShapeType="1"/>
            </p:cNvSpPr>
            <p:nvPr/>
          </p:nvSpPr>
          <p:spPr bwMode="auto">
            <a:xfrm>
              <a:off x="2562" y="1881"/>
              <a:ext cx="2994" cy="0"/>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094" name="Line 158"/>
            <p:cNvSpPr>
              <a:spLocks noChangeShapeType="1"/>
            </p:cNvSpPr>
            <p:nvPr/>
          </p:nvSpPr>
          <p:spPr bwMode="auto">
            <a:xfrm>
              <a:off x="3108" y="1502"/>
              <a:ext cx="0" cy="379"/>
            </a:xfrm>
            <a:prstGeom prst="line">
              <a:avLst/>
            </a:prstGeom>
            <a:noFill/>
            <a:ln w="12700"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01" name="Line 165"/>
            <p:cNvSpPr>
              <a:spLocks noChangeShapeType="1"/>
            </p:cNvSpPr>
            <p:nvPr/>
          </p:nvSpPr>
          <p:spPr bwMode="auto">
            <a:xfrm>
              <a:off x="4313" y="1502"/>
              <a:ext cx="0" cy="1375"/>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04" name="Line 168"/>
            <p:cNvSpPr>
              <a:spLocks noChangeShapeType="1"/>
            </p:cNvSpPr>
            <p:nvPr/>
          </p:nvSpPr>
          <p:spPr bwMode="auto">
            <a:xfrm>
              <a:off x="4935" y="1502"/>
              <a:ext cx="0" cy="1375"/>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08" name="Line 172"/>
            <p:cNvSpPr>
              <a:spLocks noChangeShapeType="1"/>
            </p:cNvSpPr>
            <p:nvPr/>
          </p:nvSpPr>
          <p:spPr bwMode="auto">
            <a:xfrm>
              <a:off x="2562" y="2130"/>
              <a:ext cx="2994"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10" name="Line 174"/>
            <p:cNvSpPr>
              <a:spLocks noChangeShapeType="1"/>
            </p:cNvSpPr>
            <p:nvPr/>
          </p:nvSpPr>
          <p:spPr bwMode="auto">
            <a:xfrm>
              <a:off x="3108" y="1881"/>
              <a:ext cx="0" cy="996"/>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30" name="Line 194"/>
            <p:cNvSpPr>
              <a:spLocks noChangeShapeType="1"/>
            </p:cNvSpPr>
            <p:nvPr/>
          </p:nvSpPr>
          <p:spPr bwMode="auto">
            <a:xfrm>
              <a:off x="2562" y="2379"/>
              <a:ext cx="2994"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4153" name="Line 217"/>
            <p:cNvSpPr>
              <a:spLocks noChangeShapeType="1"/>
            </p:cNvSpPr>
            <p:nvPr/>
          </p:nvSpPr>
          <p:spPr bwMode="auto">
            <a:xfrm>
              <a:off x="2562" y="2628"/>
              <a:ext cx="2994"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aphicFrame>
        <p:nvGraphicFramePr>
          <p:cNvPr id="424201" name="Object 265"/>
          <p:cNvGraphicFramePr>
            <a:graphicFrameLocks noChangeAspect="1"/>
          </p:cNvGraphicFramePr>
          <p:nvPr/>
        </p:nvGraphicFramePr>
        <p:xfrm>
          <a:off x="2735263" y="4365625"/>
          <a:ext cx="4500562" cy="1920875"/>
        </p:xfrm>
        <a:graphic>
          <a:graphicData uri="http://schemas.openxmlformats.org/presentationml/2006/ole">
            <mc:AlternateContent xmlns:mc="http://schemas.openxmlformats.org/markup-compatibility/2006">
              <mc:Choice xmlns:v="urn:schemas-microsoft-com:vml" Requires="v">
                <p:oleObj spid="_x0000_s97322" name="图片" r:id="rId3" imgW="2289957" imgH="968513" progId="Word.Picture.8">
                  <p:embed/>
                </p:oleObj>
              </mc:Choice>
              <mc:Fallback>
                <p:oleObj name="图片" r:id="rId3" imgW="2289957" imgH="968513" progId="Word.Picture.8">
                  <p:embed/>
                  <p:pic>
                    <p:nvPicPr>
                      <p:cNvPr id="424201" name="Object 265"/>
                      <p:cNvPicPr>
                        <a:picLocks noChangeAspect="1" noChangeArrowheads="1"/>
                      </p:cNvPicPr>
                      <p:nvPr/>
                    </p:nvPicPr>
                    <p:blipFill>
                      <a:blip r:embed="rId4">
                        <a:extLst>
                          <a:ext uri="{28A0092B-C50C-407E-A947-70E740481C1C}">
                            <a14:useLocalDpi xmlns:a14="http://schemas.microsoft.com/office/drawing/2010/main" val="0"/>
                          </a:ext>
                        </a:extLst>
                      </a:blip>
                      <a:srcRect t="-1486"/>
                      <a:stretch>
                        <a:fillRect/>
                      </a:stretch>
                    </p:blipFill>
                    <p:spPr bwMode="auto">
                      <a:xfrm>
                        <a:off x="2735263" y="4365625"/>
                        <a:ext cx="4500562" cy="1920875"/>
                      </a:xfrm>
                      <a:prstGeom prst="rect">
                        <a:avLst/>
                      </a:prstGeom>
                      <a:solidFill>
                        <a:schemeClr val="bg1"/>
                      </a:solidFill>
                      <a:ln w="9525">
                        <a:solidFill>
                          <a:srgbClr val="0000FF"/>
                        </a:solidFill>
                        <a:miter lim="800000"/>
                        <a:headEnd/>
                        <a:tailEnd/>
                      </a:ln>
                    </p:spPr>
                  </p:pic>
                </p:oleObj>
              </mc:Fallback>
            </mc:AlternateContent>
          </a:graphicData>
        </a:graphic>
      </p:graphicFrame>
      <p:sp>
        <p:nvSpPr>
          <p:cNvPr id="2" name="灯片编号占位符 1">
            <a:extLst>
              <a:ext uri="{FF2B5EF4-FFF2-40B4-BE49-F238E27FC236}">
                <a16:creationId xmlns:a16="http://schemas.microsoft.com/office/drawing/2014/main" id="{E6527C53-CFFB-4C55-8F61-ED048A8E6CAC}"/>
              </a:ext>
            </a:extLst>
          </p:cNvPr>
          <p:cNvSpPr>
            <a:spLocks noGrp="1"/>
          </p:cNvSpPr>
          <p:nvPr>
            <p:ph type="sldNum" sz="quarter" idx="12"/>
          </p:nvPr>
        </p:nvSpPr>
        <p:spPr/>
        <p:txBody>
          <a:bodyPr/>
          <a:lstStyle/>
          <a:p>
            <a:fld id="{4FAB73BC-B049-4115-A692-8D63A059BFB8}" type="slidenum">
              <a:rPr lang="en-US" smtClean="0"/>
              <a:t>88</a:t>
            </a:fld>
            <a:endParaRPr lang="en-US" dirty="0"/>
          </a:p>
        </p:txBody>
      </p:sp>
    </p:spTree>
    <p:extLst>
      <p:ext uri="{BB962C8B-B14F-4D97-AF65-F5344CB8AC3E}">
        <p14:creationId xmlns:p14="http://schemas.microsoft.com/office/powerpoint/2010/main" val="33660712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24200"/>
                                        </p:tgtEl>
                                        <p:attrNameLst>
                                          <p:attrName>style.visibility</p:attrName>
                                        </p:attrNameLst>
                                      </p:cBhvr>
                                      <p:to>
                                        <p:strVal val="visible"/>
                                      </p:to>
                                    </p:set>
                                    <p:animEffect transition="in" filter="wipe(up)">
                                      <p:cBhvr>
                                        <p:cTn id="7" dur="500"/>
                                        <p:tgtEl>
                                          <p:spTgt spid="42420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23979"/>
                                        </p:tgtEl>
                                        <p:attrNameLst>
                                          <p:attrName>style.visibility</p:attrName>
                                        </p:attrNameLst>
                                      </p:cBhvr>
                                      <p:to>
                                        <p:strVal val="visible"/>
                                      </p:to>
                                    </p:set>
                                    <p:animEffect transition="in" filter="strips(downRight)">
                                      <p:cBhvr>
                                        <p:cTn id="12" dur="500"/>
                                        <p:tgtEl>
                                          <p:spTgt spid="4239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23990"/>
                                        </p:tgtEl>
                                        <p:attrNameLst>
                                          <p:attrName>style.visibility</p:attrName>
                                        </p:attrNameLst>
                                      </p:cBhvr>
                                      <p:to>
                                        <p:strVal val="visible"/>
                                      </p:to>
                                    </p:set>
                                    <p:animEffect transition="in" filter="strips(downRight)">
                                      <p:cBhvr>
                                        <p:cTn id="17" dur="500"/>
                                        <p:tgtEl>
                                          <p:spTgt spid="42399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423999"/>
                                        </p:tgtEl>
                                        <p:attrNameLst>
                                          <p:attrName>style.visibility</p:attrName>
                                        </p:attrNameLst>
                                      </p:cBhvr>
                                      <p:to>
                                        <p:strVal val="visible"/>
                                      </p:to>
                                    </p:set>
                                    <p:animEffect transition="in" filter="strips(downRight)">
                                      <p:cBhvr>
                                        <p:cTn id="22" dur="500"/>
                                        <p:tgtEl>
                                          <p:spTgt spid="42399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24201"/>
                                        </p:tgtEl>
                                        <p:attrNameLst>
                                          <p:attrName>style.visibility</p:attrName>
                                        </p:attrNameLst>
                                      </p:cBhvr>
                                      <p:to>
                                        <p:strVal val="visible"/>
                                      </p:to>
                                    </p:set>
                                    <p:animEffect transition="in" filter="wipe(left)">
                                      <p:cBhvr>
                                        <p:cTn id="27" dur="500"/>
                                        <p:tgtEl>
                                          <p:spTgt spid="424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4" name="Rectangle 4"/>
          <p:cNvSpPr>
            <a:spLocks noChangeArrowheads="1"/>
          </p:cNvSpPr>
          <p:nvPr/>
        </p:nvSpPr>
        <p:spPr bwMode="auto">
          <a:xfrm>
            <a:off x="827088" y="476250"/>
            <a:ext cx="3016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位数值比较器：</a:t>
            </a:r>
            <a:endPar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424965" name="Text Box 5"/>
          <p:cNvSpPr txBox="1">
            <a:spLocks noChangeArrowheads="1"/>
          </p:cNvSpPr>
          <p:nvPr/>
        </p:nvSpPr>
        <p:spPr bwMode="auto">
          <a:xfrm>
            <a:off x="539750" y="2060575"/>
            <a:ext cx="73802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输入：两个</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位二进制数</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 </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4966" name="Rectangle 6"/>
          <p:cNvSpPr>
            <a:spLocks noChangeArrowheads="1"/>
          </p:cNvSpPr>
          <p:nvPr/>
        </p:nvSpPr>
        <p:spPr bwMode="auto">
          <a:xfrm>
            <a:off x="571500" y="2827338"/>
            <a:ext cx="6161088" cy="45720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能否用</a:t>
            </a:r>
            <a:r>
              <a:rPr kumimoji="1" lang="en-US" altLang="zh-CN"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1</a:t>
            </a:r>
            <a:r>
              <a:rPr kumimoji="1"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位数值比较器设计两位数值比较器</a:t>
            </a:r>
            <a:r>
              <a:rPr kumimoji="1" lang="en-US" altLang="zh-CN"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 </a:t>
            </a:r>
          </a:p>
        </p:txBody>
      </p:sp>
      <p:sp>
        <p:nvSpPr>
          <p:cNvPr id="424967" name="Rectangle 7"/>
          <p:cNvSpPr>
            <a:spLocks noChangeArrowheads="1"/>
          </p:cNvSpPr>
          <p:nvPr/>
        </p:nvSpPr>
        <p:spPr bwMode="auto">
          <a:xfrm>
            <a:off x="611188" y="1412875"/>
            <a:ext cx="50879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比较两个</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位二进制数的大小的电路</a:t>
            </a:r>
          </a:p>
        </p:txBody>
      </p:sp>
      <p:sp>
        <p:nvSpPr>
          <p:cNvPr id="424973" name="Rectangle 13"/>
          <p:cNvSpPr>
            <a:spLocks noChangeArrowheads="1"/>
          </p:cNvSpPr>
          <p:nvPr/>
        </p:nvSpPr>
        <p:spPr bwMode="auto">
          <a:xfrm>
            <a:off x="539750" y="4456113"/>
            <a:ext cx="8229600" cy="804862"/>
          </a:xfrm>
          <a:prstGeom prst="rect">
            <a:avLst/>
          </a:prstGeom>
          <a:solidFill>
            <a:schemeClr val="bg1">
              <a:alpha val="0"/>
            </a:schemeClr>
          </a:solidFill>
          <a:ln w="28575">
            <a:solidFill>
              <a:srgbClr val="FF99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当高位</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）不相等时，无需比较低位（</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），高位比较的结果就是两个数的比较结果。</a:t>
            </a:r>
          </a:p>
        </p:txBody>
      </p:sp>
      <p:sp>
        <p:nvSpPr>
          <p:cNvPr id="424974" name="Rectangle 14"/>
          <p:cNvSpPr>
            <a:spLocks noChangeArrowheads="1"/>
          </p:cNvSpPr>
          <p:nvPr/>
        </p:nvSpPr>
        <p:spPr bwMode="auto">
          <a:xfrm>
            <a:off x="539750" y="5680075"/>
            <a:ext cx="8229600" cy="485775"/>
          </a:xfrm>
          <a:prstGeom prst="rect">
            <a:avLst/>
          </a:prstGeom>
          <a:solidFill>
            <a:schemeClr val="bg1">
              <a:alpha val="0"/>
            </a:schemeClr>
          </a:solidFill>
          <a:ln w="28575">
            <a:solidFill>
              <a:srgbClr val="008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当高位相等时，两数的比较结果由低位比较的结果决定。</a:t>
            </a:r>
          </a:p>
        </p:txBody>
      </p:sp>
      <p:sp>
        <p:nvSpPr>
          <p:cNvPr id="424975" name="Rectangle 15"/>
          <p:cNvSpPr>
            <a:spLocks noChangeArrowheads="1"/>
          </p:cNvSpPr>
          <p:nvPr/>
        </p:nvSpPr>
        <p:spPr bwMode="auto">
          <a:xfrm>
            <a:off x="611188" y="3716338"/>
            <a:ext cx="6311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用一位数值比较器设计多位数值比较器的原则</a:t>
            </a:r>
          </a:p>
        </p:txBody>
      </p:sp>
      <p:sp>
        <p:nvSpPr>
          <p:cNvPr id="2" name="灯片编号占位符 1">
            <a:extLst>
              <a:ext uri="{FF2B5EF4-FFF2-40B4-BE49-F238E27FC236}">
                <a16:creationId xmlns:a16="http://schemas.microsoft.com/office/drawing/2014/main" id="{9A42E66F-005C-4BEA-9107-E8AC2B252CA6}"/>
              </a:ext>
            </a:extLst>
          </p:cNvPr>
          <p:cNvSpPr>
            <a:spLocks noGrp="1"/>
          </p:cNvSpPr>
          <p:nvPr>
            <p:ph type="sldNum" sz="quarter" idx="12"/>
          </p:nvPr>
        </p:nvSpPr>
        <p:spPr/>
        <p:txBody>
          <a:bodyPr/>
          <a:lstStyle/>
          <a:p>
            <a:fld id="{4FAB73BC-B049-4115-A692-8D63A059BFB8}" type="slidenum">
              <a:rPr lang="en-US" smtClean="0"/>
              <a:t>89</a:t>
            </a:fld>
            <a:endParaRPr lang="en-US" dirty="0"/>
          </a:p>
        </p:txBody>
      </p:sp>
    </p:spTree>
    <p:extLst>
      <p:ext uri="{BB962C8B-B14F-4D97-AF65-F5344CB8AC3E}">
        <p14:creationId xmlns:p14="http://schemas.microsoft.com/office/powerpoint/2010/main" val="29168208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2496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8" presetClass="entr" presetSubtype="6" fill="hold" grpId="0" nodeType="clickEffect">
                                  <p:stCondLst>
                                    <p:cond delay="0"/>
                                  </p:stCondLst>
                                  <p:childTnLst>
                                    <p:set>
                                      <p:cBhvr>
                                        <p:cTn id="10" dur="1" fill="hold">
                                          <p:stCondLst>
                                            <p:cond delay="0"/>
                                          </p:stCondLst>
                                        </p:cTn>
                                        <p:tgtEl>
                                          <p:spTgt spid="424967"/>
                                        </p:tgtEl>
                                        <p:attrNameLst>
                                          <p:attrName>style.visibility</p:attrName>
                                        </p:attrNameLst>
                                      </p:cBhvr>
                                      <p:to>
                                        <p:strVal val="visible"/>
                                      </p:to>
                                    </p:set>
                                    <p:animEffect transition="in" filter="strips(downRight)">
                                      <p:cBhvr>
                                        <p:cTn id="11" dur="500"/>
                                        <p:tgtEl>
                                          <p:spTgt spid="42496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grpId="0" nodeType="clickEffect">
                                  <p:stCondLst>
                                    <p:cond delay="0"/>
                                  </p:stCondLst>
                                  <p:childTnLst>
                                    <p:set>
                                      <p:cBhvr>
                                        <p:cTn id="15" dur="1" fill="hold">
                                          <p:stCondLst>
                                            <p:cond delay="0"/>
                                          </p:stCondLst>
                                        </p:cTn>
                                        <p:tgtEl>
                                          <p:spTgt spid="424965"/>
                                        </p:tgtEl>
                                        <p:attrNameLst>
                                          <p:attrName>style.visibility</p:attrName>
                                        </p:attrNameLst>
                                      </p:cBhvr>
                                      <p:to>
                                        <p:strVal val="visible"/>
                                      </p:to>
                                    </p:set>
                                    <p:animEffect transition="in" filter="strips(downRight)">
                                      <p:cBhvr>
                                        <p:cTn id="16" dur="500"/>
                                        <p:tgtEl>
                                          <p:spTgt spid="42496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424966"/>
                                        </p:tgtEl>
                                        <p:attrNameLst>
                                          <p:attrName>style.visibility</p:attrName>
                                        </p:attrNameLst>
                                      </p:cBhvr>
                                      <p:to>
                                        <p:strVal val="visible"/>
                                      </p:to>
                                    </p:set>
                                    <p:animEffect transition="in" filter="strips(downRight)">
                                      <p:cBhvr>
                                        <p:cTn id="21" dur="500"/>
                                        <p:tgtEl>
                                          <p:spTgt spid="42496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424975"/>
                                        </p:tgtEl>
                                        <p:attrNameLst>
                                          <p:attrName>style.visibility</p:attrName>
                                        </p:attrNameLst>
                                      </p:cBhvr>
                                      <p:to>
                                        <p:strVal val="visible"/>
                                      </p:to>
                                    </p:set>
                                    <p:animEffect transition="in" filter="wipe(left)">
                                      <p:cBhvr>
                                        <p:cTn id="26" dur="500"/>
                                        <p:tgtEl>
                                          <p:spTgt spid="42497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424973"/>
                                        </p:tgtEl>
                                        <p:attrNameLst>
                                          <p:attrName>style.visibility</p:attrName>
                                        </p:attrNameLst>
                                      </p:cBhvr>
                                      <p:to>
                                        <p:strVal val="visible"/>
                                      </p:to>
                                    </p:set>
                                    <p:animEffect transition="in" filter="wipe(up)">
                                      <p:cBhvr>
                                        <p:cTn id="31" dur="500"/>
                                        <p:tgtEl>
                                          <p:spTgt spid="42497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24974"/>
                                        </p:tgtEl>
                                        <p:attrNameLst>
                                          <p:attrName>style.visibility</p:attrName>
                                        </p:attrNameLst>
                                      </p:cBhvr>
                                      <p:to>
                                        <p:strVal val="visible"/>
                                      </p:to>
                                    </p:set>
                                    <p:animEffect transition="in" filter="wipe(up)">
                                      <p:cBhvr>
                                        <p:cTn id="36" dur="500"/>
                                        <p:tgtEl>
                                          <p:spTgt spid="4249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964" grpId="0" autoUpdateAnimBg="0"/>
      <p:bldP spid="424965" grpId="0" autoUpdateAnimBg="0"/>
      <p:bldP spid="424966" grpId="0" animBg="1"/>
      <p:bldP spid="424967" grpId="0"/>
      <p:bldP spid="424973" grpId="0" animBg="1"/>
      <p:bldP spid="424974" grpId="0" animBg="1"/>
      <p:bldP spid="424975"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396" name="Text Box 4"/>
          <p:cNvSpPr txBox="1">
            <a:spLocks noChangeArrowheads="1"/>
          </p:cNvSpPr>
          <p:nvPr/>
        </p:nvSpPr>
        <p:spPr bwMode="auto">
          <a:xfrm>
            <a:off x="3708400" y="584200"/>
            <a:ext cx="1600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真值表</a:t>
            </a:r>
          </a:p>
        </p:txBody>
      </p:sp>
      <p:grpSp>
        <p:nvGrpSpPr>
          <p:cNvPr id="443397" name="Group 5"/>
          <p:cNvGrpSpPr>
            <a:grpSpLocks/>
          </p:cNvGrpSpPr>
          <p:nvPr/>
        </p:nvGrpSpPr>
        <p:grpSpPr bwMode="auto">
          <a:xfrm>
            <a:off x="2295525" y="1049338"/>
            <a:ext cx="4724400" cy="3073400"/>
            <a:chOff x="2112" y="1624"/>
            <a:chExt cx="2976" cy="1936"/>
          </a:xfrm>
        </p:grpSpPr>
        <p:sp>
          <p:nvSpPr>
            <p:cNvPr id="443398" name="Rectangle 6"/>
            <p:cNvSpPr>
              <a:spLocks noChangeArrowheads="1"/>
            </p:cNvSpPr>
            <p:nvPr/>
          </p:nvSpPr>
          <p:spPr bwMode="auto">
            <a:xfrm>
              <a:off x="4560" y="2791"/>
              <a:ext cx="528" cy="761"/>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399" name="Rectangle 7"/>
            <p:cNvSpPr>
              <a:spLocks noChangeArrowheads="1"/>
            </p:cNvSpPr>
            <p:nvPr/>
          </p:nvSpPr>
          <p:spPr bwMode="auto">
            <a:xfrm>
              <a:off x="4032" y="2791"/>
              <a:ext cx="528" cy="761"/>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0" name="Rectangle 8"/>
            <p:cNvSpPr>
              <a:spLocks noChangeArrowheads="1"/>
            </p:cNvSpPr>
            <p:nvPr/>
          </p:nvSpPr>
          <p:spPr bwMode="auto">
            <a:xfrm>
              <a:off x="3504" y="2791"/>
              <a:ext cx="551" cy="761"/>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1" name="Rectangle 9"/>
            <p:cNvSpPr>
              <a:spLocks noChangeArrowheads="1"/>
            </p:cNvSpPr>
            <p:nvPr/>
          </p:nvSpPr>
          <p:spPr bwMode="auto">
            <a:xfrm>
              <a:off x="2823" y="2791"/>
              <a:ext cx="706" cy="761"/>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&gt;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&lt;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2" name="Rectangle 10"/>
            <p:cNvSpPr>
              <a:spLocks noChangeArrowheads="1"/>
            </p:cNvSpPr>
            <p:nvPr/>
          </p:nvSpPr>
          <p:spPr bwMode="auto">
            <a:xfrm>
              <a:off x="2112" y="2791"/>
              <a:ext cx="711" cy="761"/>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a:p>
              <a:pPr marL="469900" marR="0" lvl="0" indent="-469900" algn="ctr" defTabSz="914400" rtl="0" eaLnBrk="0" fontAlgn="base" latinLnBrk="0" hangingPunct="0">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3" name="Rectangle 11"/>
            <p:cNvSpPr>
              <a:spLocks noChangeArrowheads="1"/>
            </p:cNvSpPr>
            <p:nvPr/>
          </p:nvSpPr>
          <p:spPr bwMode="auto">
            <a:xfrm>
              <a:off x="4560" y="2503"/>
              <a:ext cx="528" cy="288"/>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4" name="Rectangle 12"/>
            <p:cNvSpPr>
              <a:spLocks noChangeArrowheads="1"/>
            </p:cNvSpPr>
            <p:nvPr/>
          </p:nvSpPr>
          <p:spPr bwMode="auto">
            <a:xfrm>
              <a:off x="4032" y="2503"/>
              <a:ext cx="528" cy="288"/>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5" name="Rectangle 13"/>
            <p:cNvSpPr>
              <a:spLocks noChangeArrowheads="1"/>
            </p:cNvSpPr>
            <p:nvPr/>
          </p:nvSpPr>
          <p:spPr bwMode="auto">
            <a:xfrm>
              <a:off x="3504" y="2503"/>
              <a:ext cx="551" cy="288"/>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6" name="Rectangle 14"/>
            <p:cNvSpPr>
              <a:spLocks noChangeArrowheads="1"/>
            </p:cNvSpPr>
            <p:nvPr/>
          </p:nvSpPr>
          <p:spPr bwMode="auto">
            <a:xfrm>
              <a:off x="2823" y="2503"/>
              <a:ext cx="706" cy="288"/>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7" name="Rectangle 15"/>
            <p:cNvSpPr>
              <a:spLocks noChangeArrowheads="1"/>
            </p:cNvSpPr>
            <p:nvPr/>
          </p:nvSpPr>
          <p:spPr bwMode="auto">
            <a:xfrm>
              <a:off x="2112" y="2503"/>
              <a:ext cx="711" cy="288"/>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&lt;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8" name="Rectangle 16"/>
            <p:cNvSpPr>
              <a:spLocks noChangeArrowheads="1"/>
            </p:cNvSpPr>
            <p:nvPr/>
          </p:nvSpPr>
          <p:spPr bwMode="auto">
            <a:xfrm>
              <a:off x="4560" y="2203"/>
              <a:ext cx="528" cy="3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09" name="Rectangle 17"/>
            <p:cNvSpPr>
              <a:spLocks noChangeArrowheads="1"/>
            </p:cNvSpPr>
            <p:nvPr/>
          </p:nvSpPr>
          <p:spPr bwMode="auto">
            <a:xfrm>
              <a:off x="4032" y="2203"/>
              <a:ext cx="528" cy="3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0" name="Rectangle 18"/>
            <p:cNvSpPr>
              <a:spLocks noChangeArrowheads="1"/>
            </p:cNvSpPr>
            <p:nvPr/>
          </p:nvSpPr>
          <p:spPr bwMode="auto">
            <a:xfrm>
              <a:off x="3504" y="2203"/>
              <a:ext cx="551" cy="3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1" name="Rectangle 19"/>
            <p:cNvSpPr>
              <a:spLocks noChangeArrowheads="1"/>
            </p:cNvSpPr>
            <p:nvPr/>
          </p:nvSpPr>
          <p:spPr bwMode="auto">
            <a:xfrm>
              <a:off x="2823" y="2203"/>
              <a:ext cx="706" cy="3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2" name="Rectangle 20"/>
            <p:cNvSpPr>
              <a:spLocks noChangeArrowheads="1"/>
            </p:cNvSpPr>
            <p:nvPr/>
          </p:nvSpPr>
          <p:spPr bwMode="auto">
            <a:xfrm>
              <a:off x="2112" y="2203"/>
              <a:ext cx="711" cy="3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&gt;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3" name="Rectangle 21"/>
            <p:cNvSpPr>
              <a:spLocks noChangeArrowheads="1"/>
            </p:cNvSpPr>
            <p:nvPr/>
          </p:nvSpPr>
          <p:spPr bwMode="auto">
            <a:xfrm>
              <a:off x="4560" y="1913"/>
              <a:ext cx="519" cy="29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A=B</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4" name="Rectangle 22"/>
            <p:cNvSpPr>
              <a:spLocks noChangeArrowheads="1"/>
            </p:cNvSpPr>
            <p:nvPr/>
          </p:nvSpPr>
          <p:spPr bwMode="auto">
            <a:xfrm>
              <a:off x="4080" y="1913"/>
              <a:ext cx="528" cy="29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A&lt;B</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5" name="Rectangle 23"/>
            <p:cNvSpPr>
              <a:spLocks noChangeArrowheads="1"/>
            </p:cNvSpPr>
            <p:nvPr/>
          </p:nvSpPr>
          <p:spPr bwMode="auto">
            <a:xfrm>
              <a:off x="3504" y="1913"/>
              <a:ext cx="576" cy="29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A&gt;B</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6" name="Rectangle 24"/>
            <p:cNvSpPr>
              <a:spLocks noChangeArrowheads="1"/>
            </p:cNvSpPr>
            <p:nvPr/>
          </p:nvSpPr>
          <p:spPr bwMode="auto">
            <a:xfrm>
              <a:off x="2823" y="1913"/>
              <a:ext cx="706" cy="29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7" name="Rectangle 25"/>
            <p:cNvSpPr>
              <a:spLocks noChangeArrowheads="1"/>
            </p:cNvSpPr>
            <p:nvPr/>
          </p:nvSpPr>
          <p:spPr bwMode="auto">
            <a:xfrm>
              <a:off x="2112" y="1913"/>
              <a:ext cx="711" cy="29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400" b="1"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Times New Roman" panose="02020603050405020304" pitchFamily="18" charset="0"/>
              </a:endParaRPr>
            </a:p>
          </p:txBody>
        </p:sp>
        <p:sp>
          <p:nvSpPr>
            <p:cNvPr id="443418" name="Rectangle 26"/>
            <p:cNvSpPr>
              <a:spLocks noChangeArrowheads="1"/>
            </p:cNvSpPr>
            <p:nvPr/>
          </p:nvSpPr>
          <p:spPr bwMode="auto">
            <a:xfrm>
              <a:off x="3529" y="1624"/>
              <a:ext cx="1559" cy="28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出</a:t>
              </a:r>
            </a:p>
          </p:txBody>
        </p:sp>
        <p:sp>
          <p:nvSpPr>
            <p:cNvPr id="443419" name="Rectangle 27"/>
            <p:cNvSpPr>
              <a:spLocks noChangeArrowheads="1"/>
            </p:cNvSpPr>
            <p:nvPr/>
          </p:nvSpPr>
          <p:spPr bwMode="auto">
            <a:xfrm>
              <a:off x="2112" y="1624"/>
              <a:ext cx="1417" cy="289"/>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469900" indent="-469900"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rgbClr val="CC0000"/>
                </a:buClr>
                <a:buSzTx/>
                <a:buFont typeface="Wingdings" panose="05000000000000000000" pitchFamily="2" charset="2"/>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输    入</a:t>
              </a:r>
            </a:p>
          </p:txBody>
        </p:sp>
        <p:sp>
          <p:nvSpPr>
            <p:cNvPr id="443420" name="Line 28"/>
            <p:cNvSpPr>
              <a:spLocks noChangeShapeType="1"/>
            </p:cNvSpPr>
            <p:nvPr/>
          </p:nvSpPr>
          <p:spPr bwMode="auto">
            <a:xfrm>
              <a:off x="2112" y="1624"/>
              <a:ext cx="2976" cy="0"/>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1" name="Line 29"/>
            <p:cNvSpPr>
              <a:spLocks noChangeShapeType="1"/>
            </p:cNvSpPr>
            <p:nvPr/>
          </p:nvSpPr>
          <p:spPr bwMode="auto">
            <a:xfrm>
              <a:off x="2112" y="1624"/>
              <a:ext cx="0" cy="1928"/>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2" name="Line 30"/>
            <p:cNvSpPr>
              <a:spLocks noChangeShapeType="1"/>
            </p:cNvSpPr>
            <p:nvPr/>
          </p:nvSpPr>
          <p:spPr bwMode="auto">
            <a:xfrm>
              <a:off x="5088" y="1624"/>
              <a:ext cx="0" cy="1928"/>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3" name="Line 31"/>
            <p:cNvSpPr>
              <a:spLocks noChangeShapeType="1"/>
            </p:cNvSpPr>
            <p:nvPr/>
          </p:nvSpPr>
          <p:spPr bwMode="auto">
            <a:xfrm>
              <a:off x="2112" y="3552"/>
              <a:ext cx="2976" cy="0"/>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4" name="Line 32"/>
            <p:cNvSpPr>
              <a:spLocks noChangeShapeType="1"/>
            </p:cNvSpPr>
            <p:nvPr/>
          </p:nvSpPr>
          <p:spPr bwMode="auto">
            <a:xfrm>
              <a:off x="2112" y="2208"/>
              <a:ext cx="2976" cy="0"/>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5" name="Line 33"/>
            <p:cNvSpPr>
              <a:spLocks noChangeShapeType="1"/>
            </p:cNvSpPr>
            <p:nvPr/>
          </p:nvSpPr>
          <p:spPr bwMode="auto">
            <a:xfrm>
              <a:off x="2112" y="1920"/>
              <a:ext cx="2976" cy="0"/>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6" name="Line 34"/>
            <p:cNvSpPr>
              <a:spLocks noChangeShapeType="1"/>
            </p:cNvSpPr>
            <p:nvPr/>
          </p:nvSpPr>
          <p:spPr bwMode="auto">
            <a:xfrm>
              <a:off x="3552" y="1632"/>
              <a:ext cx="0" cy="1928"/>
            </a:xfrm>
            <a:prstGeom prst="line">
              <a:avLst/>
            </a:prstGeom>
            <a:noFill/>
            <a:ln w="28575" cap="sq">
              <a:solidFill>
                <a:schemeClr val="tx1"/>
              </a:solidFill>
              <a:round/>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43427" name="Rectangle 35"/>
          <p:cNvSpPr>
            <a:spLocks noChangeArrowheads="1"/>
          </p:cNvSpPr>
          <p:nvPr/>
        </p:nvSpPr>
        <p:spPr bwMode="auto">
          <a:xfrm>
            <a:off x="2336800" y="2039938"/>
            <a:ext cx="4608513" cy="828675"/>
          </a:xfrm>
          <a:prstGeom prst="rect">
            <a:avLst/>
          </a:prstGeom>
          <a:noFill/>
          <a:ln w="28575">
            <a:solidFill>
              <a:srgbClr val="FF9900"/>
            </a:solidFill>
            <a:miter lim="800000"/>
            <a:headEnd/>
            <a:tailEnd type="none" w="lg" len="lg"/>
          </a:ln>
          <a:effectLst/>
          <a:extLst>
            <a:ext uri="{909E8E84-426E-40DD-AFC4-6F175D3DCCD1}">
              <a14:hiddenFill xmlns:a14="http://schemas.microsoft.com/office/drawing/2010/main">
                <a:solidFill>
                  <a:schemeClr val="folHlink">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28" name="Rectangle 36"/>
          <p:cNvSpPr>
            <a:spLocks noChangeArrowheads="1"/>
          </p:cNvSpPr>
          <p:nvPr/>
        </p:nvSpPr>
        <p:spPr bwMode="auto">
          <a:xfrm>
            <a:off x="2484438" y="4195763"/>
            <a:ext cx="4478337"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A&gt;B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&gt;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&gt;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p>
        </p:txBody>
      </p:sp>
      <p:sp>
        <p:nvSpPr>
          <p:cNvPr id="443429" name="Rectangle 37"/>
          <p:cNvSpPr>
            <a:spLocks noChangeArrowheads="1"/>
          </p:cNvSpPr>
          <p:nvPr/>
        </p:nvSpPr>
        <p:spPr bwMode="auto">
          <a:xfrm>
            <a:off x="2489200" y="5419725"/>
            <a:ext cx="2928938"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A=B</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p>
        </p:txBody>
      </p:sp>
      <p:sp>
        <p:nvSpPr>
          <p:cNvPr id="443430" name="Rectangle 38"/>
          <p:cNvSpPr>
            <a:spLocks noChangeArrowheads="1"/>
          </p:cNvSpPr>
          <p:nvPr/>
        </p:nvSpPr>
        <p:spPr bwMode="auto">
          <a:xfrm>
            <a:off x="2484438" y="4843463"/>
            <a:ext cx="4443412"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A&lt;B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&lt;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 (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&lt;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p>
        </p:txBody>
      </p:sp>
      <p:sp>
        <p:nvSpPr>
          <p:cNvPr id="443431" name="Rectangle 39"/>
          <p:cNvSpPr>
            <a:spLocks noChangeArrowheads="1"/>
          </p:cNvSpPr>
          <p:nvPr/>
        </p:nvSpPr>
        <p:spPr bwMode="auto">
          <a:xfrm>
            <a:off x="2336800" y="2970213"/>
            <a:ext cx="4608513" cy="1085850"/>
          </a:xfrm>
          <a:prstGeom prst="rect">
            <a:avLst/>
          </a:prstGeom>
          <a:noFill/>
          <a:ln w="28575">
            <a:solidFill>
              <a:srgbClr val="008000"/>
            </a:solidFill>
            <a:miter lim="800000"/>
            <a:headEnd/>
            <a:tailEnd type="none" w="lg" len="lg"/>
          </a:ln>
          <a:effectLst/>
          <a:extLst>
            <a:ext uri="{909E8E84-426E-40DD-AFC4-6F175D3DCCD1}">
              <a14:hiddenFill xmlns:a14="http://schemas.microsoft.com/office/drawing/2010/main">
                <a:solidFill>
                  <a:schemeClr val="folHlink">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3432" name="Rectangle 40"/>
          <p:cNvSpPr>
            <a:spLocks noChangeArrowheads="1"/>
          </p:cNvSpPr>
          <p:nvPr/>
        </p:nvSpPr>
        <p:spPr bwMode="auto">
          <a:xfrm>
            <a:off x="611188" y="6057900"/>
            <a:ext cx="85328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注意：上述不是真正的逻辑函数表达式，只示意逻辑关系。</a:t>
            </a:r>
          </a:p>
        </p:txBody>
      </p:sp>
      <p:sp>
        <p:nvSpPr>
          <p:cNvPr id="2" name="灯片编号占位符 1">
            <a:extLst>
              <a:ext uri="{FF2B5EF4-FFF2-40B4-BE49-F238E27FC236}">
                <a16:creationId xmlns:a16="http://schemas.microsoft.com/office/drawing/2014/main" id="{DFF572B2-FC70-4786-BA26-AE16995A731A}"/>
              </a:ext>
            </a:extLst>
          </p:cNvPr>
          <p:cNvSpPr>
            <a:spLocks noGrp="1"/>
          </p:cNvSpPr>
          <p:nvPr>
            <p:ph type="sldNum" sz="quarter" idx="12"/>
          </p:nvPr>
        </p:nvSpPr>
        <p:spPr/>
        <p:txBody>
          <a:bodyPr/>
          <a:lstStyle/>
          <a:p>
            <a:fld id="{4FAB73BC-B049-4115-A692-8D63A059BFB8}" type="slidenum">
              <a:rPr lang="en-US" smtClean="0"/>
              <a:t>90</a:t>
            </a:fld>
            <a:endParaRPr lang="en-US" dirty="0"/>
          </a:p>
        </p:txBody>
      </p:sp>
    </p:spTree>
    <p:extLst>
      <p:ext uri="{BB962C8B-B14F-4D97-AF65-F5344CB8AC3E}">
        <p14:creationId xmlns:p14="http://schemas.microsoft.com/office/powerpoint/2010/main" val="29894562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43397"/>
                                        </p:tgtEl>
                                        <p:attrNameLst>
                                          <p:attrName>style.visibility</p:attrName>
                                        </p:attrNameLst>
                                      </p:cBhvr>
                                      <p:to>
                                        <p:strVal val="visible"/>
                                      </p:to>
                                    </p:set>
                                    <p:animEffect transition="in" filter="wipe(up)">
                                      <p:cBhvr>
                                        <p:cTn id="7" dur="500"/>
                                        <p:tgtEl>
                                          <p:spTgt spid="44339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43427"/>
                                        </p:tgtEl>
                                        <p:attrNameLst>
                                          <p:attrName>style.visibility</p:attrName>
                                        </p:attrNameLst>
                                      </p:cBhvr>
                                      <p:to>
                                        <p:strVal val="visible"/>
                                      </p:to>
                                    </p:set>
                                    <p:animEffect transition="in" filter="box(in)">
                                      <p:cBhvr>
                                        <p:cTn id="12" dur="500"/>
                                        <p:tgtEl>
                                          <p:spTgt spid="4434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43431"/>
                                        </p:tgtEl>
                                        <p:attrNameLst>
                                          <p:attrName>style.visibility</p:attrName>
                                        </p:attrNameLst>
                                      </p:cBhvr>
                                      <p:to>
                                        <p:strVal val="visible"/>
                                      </p:to>
                                    </p:set>
                                    <p:animEffect transition="in" filter="box(in)">
                                      <p:cBhvr>
                                        <p:cTn id="17" dur="500"/>
                                        <p:tgtEl>
                                          <p:spTgt spid="4434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43428"/>
                                        </p:tgtEl>
                                        <p:attrNameLst>
                                          <p:attrName>style.visibility</p:attrName>
                                        </p:attrNameLst>
                                      </p:cBhvr>
                                      <p:to>
                                        <p:strVal val="visible"/>
                                      </p:to>
                                    </p:set>
                                    <p:animEffect transition="in" filter="strips(downRight)">
                                      <p:cBhvr>
                                        <p:cTn id="22" dur="500"/>
                                        <p:tgtEl>
                                          <p:spTgt spid="44342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443430"/>
                                        </p:tgtEl>
                                        <p:attrNameLst>
                                          <p:attrName>style.visibility</p:attrName>
                                        </p:attrNameLst>
                                      </p:cBhvr>
                                      <p:to>
                                        <p:strVal val="visible"/>
                                      </p:to>
                                    </p:set>
                                    <p:animEffect transition="in" filter="strips(downRight)">
                                      <p:cBhvr>
                                        <p:cTn id="27" dur="500"/>
                                        <p:tgtEl>
                                          <p:spTgt spid="44343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443429"/>
                                        </p:tgtEl>
                                        <p:attrNameLst>
                                          <p:attrName>style.visibility</p:attrName>
                                        </p:attrNameLst>
                                      </p:cBhvr>
                                      <p:to>
                                        <p:strVal val="visible"/>
                                      </p:to>
                                    </p:set>
                                    <p:animEffect transition="in" filter="strips(downRight)">
                                      <p:cBhvr>
                                        <p:cTn id="32" dur="500"/>
                                        <p:tgtEl>
                                          <p:spTgt spid="44342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grpId="0" nodeType="clickEffect">
                                  <p:stCondLst>
                                    <p:cond delay="0"/>
                                  </p:stCondLst>
                                  <p:childTnLst>
                                    <p:set>
                                      <p:cBhvr>
                                        <p:cTn id="36" dur="1" fill="hold">
                                          <p:stCondLst>
                                            <p:cond delay="0"/>
                                          </p:stCondLst>
                                        </p:cTn>
                                        <p:tgtEl>
                                          <p:spTgt spid="443432"/>
                                        </p:tgtEl>
                                        <p:attrNameLst>
                                          <p:attrName>style.visibility</p:attrName>
                                        </p:attrNameLst>
                                      </p:cBhvr>
                                      <p:to>
                                        <p:strVal val="visible"/>
                                      </p:to>
                                    </p:set>
                                    <p:animEffect transition="in" filter="strips(downRight)">
                                      <p:cBhvr>
                                        <p:cTn id="37" dur="500"/>
                                        <p:tgtEl>
                                          <p:spTgt spid="443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428" grpId="0" animBg="1" autoUpdateAnimBg="0"/>
      <p:bldP spid="443429" grpId="0" animBg="1" autoUpdateAnimBg="0"/>
      <p:bldP spid="443430" grpId="0" animBg="1" autoUpdateAnimBg="0"/>
      <p:bldP spid="443432"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34" name="Rectangle 18"/>
          <p:cNvSpPr>
            <a:spLocks noChangeArrowheads="1"/>
          </p:cNvSpPr>
          <p:nvPr/>
        </p:nvSpPr>
        <p:spPr bwMode="auto">
          <a:xfrm>
            <a:off x="539750" y="476250"/>
            <a:ext cx="4478338"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A&gt;B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&gt;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&gt;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p>
        </p:txBody>
      </p:sp>
      <p:sp>
        <p:nvSpPr>
          <p:cNvPr id="444435" name="Rectangle 19"/>
          <p:cNvSpPr>
            <a:spLocks noChangeArrowheads="1"/>
          </p:cNvSpPr>
          <p:nvPr/>
        </p:nvSpPr>
        <p:spPr bwMode="auto">
          <a:xfrm>
            <a:off x="5580063" y="549275"/>
            <a:ext cx="2928937"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A=B</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p>
        </p:txBody>
      </p:sp>
      <p:sp>
        <p:nvSpPr>
          <p:cNvPr id="444436" name="Rectangle 20"/>
          <p:cNvSpPr>
            <a:spLocks noChangeArrowheads="1"/>
          </p:cNvSpPr>
          <p:nvPr/>
        </p:nvSpPr>
        <p:spPr bwMode="auto">
          <a:xfrm>
            <a:off x="539750" y="1268413"/>
            <a:ext cx="4443413" cy="457200"/>
          </a:xfrm>
          <a:prstGeom prst="rect">
            <a:avLst/>
          </a:prstGeom>
          <a:solidFill>
            <a:srgbClr val="FFFFCC">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A&lt;B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&lt;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 (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&lt;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p>
        </p:txBody>
      </p:sp>
      <p:grpSp>
        <p:nvGrpSpPr>
          <p:cNvPr id="444440" name="Group 24"/>
          <p:cNvGrpSpPr>
            <a:grpSpLocks/>
          </p:cNvGrpSpPr>
          <p:nvPr/>
        </p:nvGrpSpPr>
        <p:grpSpPr bwMode="auto">
          <a:xfrm>
            <a:off x="2055813" y="1989138"/>
            <a:ext cx="6148387" cy="3962400"/>
            <a:chOff x="1295" y="1253"/>
            <a:chExt cx="3873" cy="2496"/>
          </a:xfrm>
        </p:grpSpPr>
        <p:sp>
          <p:nvSpPr>
            <p:cNvPr id="444426" name="Rectangle 10"/>
            <p:cNvSpPr>
              <a:spLocks noChangeArrowheads="1"/>
            </p:cNvSpPr>
            <p:nvPr/>
          </p:nvSpPr>
          <p:spPr bwMode="auto">
            <a:xfrm>
              <a:off x="2041" y="1253"/>
              <a:ext cx="204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两位数值比较器逻辑图</a:t>
              </a:r>
            </a:p>
          </p:txBody>
        </p:sp>
        <p:graphicFrame>
          <p:nvGraphicFramePr>
            <p:cNvPr id="444438" name="Object 22"/>
            <p:cNvGraphicFramePr>
              <a:graphicFrameLocks noChangeAspect="1"/>
            </p:cNvGraphicFramePr>
            <p:nvPr/>
          </p:nvGraphicFramePr>
          <p:xfrm>
            <a:off x="1295" y="1610"/>
            <a:ext cx="3873" cy="2139"/>
          </p:xfrm>
          <a:graphic>
            <a:graphicData uri="http://schemas.openxmlformats.org/presentationml/2006/ole">
              <mc:AlternateContent xmlns:mc="http://schemas.openxmlformats.org/markup-compatibility/2006">
                <mc:Choice xmlns:v="urn:schemas-microsoft-com:vml" Requires="v">
                  <p:oleObj spid="_x0000_s98346" name="图片" r:id="rId3" imgW="3124080" imgH="1752480" progId="Word.Picture.8">
                    <p:embed/>
                  </p:oleObj>
                </mc:Choice>
                <mc:Fallback>
                  <p:oleObj name="图片" r:id="rId3" imgW="3124080" imgH="1752480" progId="Word.Picture.8">
                    <p:embed/>
                    <p:pic>
                      <p:nvPicPr>
                        <p:cNvPr id="444438" name="Object 22"/>
                        <p:cNvPicPr>
                          <a:picLocks noChangeAspect="1" noChangeArrowheads="1"/>
                        </p:cNvPicPr>
                        <p:nvPr/>
                      </p:nvPicPr>
                      <p:blipFill>
                        <a:blip r:embed="rId4">
                          <a:extLst>
                            <a:ext uri="{28A0092B-C50C-407E-A947-70E740481C1C}">
                              <a14:useLocalDpi xmlns:a14="http://schemas.microsoft.com/office/drawing/2010/main" val="0"/>
                            </a:ext>
                          </a:extLst>
                        </a:blip>
                        <a:srcRect t="-1442"/>
                        <a:stretch>
                          <a:fillRect/>
                        </a:stretch>
                      </p:blipFill>
                      <p:spPr bwMode="auto">
                        <a:xfrm>
                          <a:off x="1295" y="1610"/>
                          <a:ext cx="3873" cy="2139"/>
                        </a:xfrm>
                        <a:prstGeom prst="rect">
                          <a:avLst/>
                        </a:prstGeom>
                        <a:solidFill>
                          <a:schemeClr val="bg1"/>
                        </a:solidFill>
                        <a:ln w="9525">
                          <a:solidFill>
                            <a:srgbClr val="0000FF"/>
                          </a:solidFill>
                          <a:miter lim="800000"/>
                          <a:headEnd/>
                          <a:tailEnd/>
                        </a:ln>
                      </p:spPr>
                    </p:pic>
                  </p:oleObj>
                </mc:Fallback>
              </mc:AlternateContent>
            </a:graphicData>
          </a:graphic>
        </p:graphicFrame>
      </p:grpSp>
      <p:sp>
        <p:nvSpPr>
          <p:cNvPr id="2" name="灯片编号占位符 1">
            <a:extLst>
              <a:ext uri="{FF2B5EF4-FFF2-40B4-BE49-F238E27FC236}">
                <a16:creationId xmlns:a16="http://schemas.microsoft.com/office/drawing/2014/main" id="{436D7D9B-69E6-46DE-BBE7-BDF1215C9803}"/>
              </a:ext>
            </a:extLst>
          </p:cNvPr>
          <p:cNvSpPr>
            <a:spLocks noGrp="1"/>
          </p:cNvSpPr>
          <p:nvPr>
            <p:ph type="sldNum" sz="quarter" idx="12"/>
          </p:nvPr>
        </p:nvSpPr>
        <p:spPr/>
        <p:txBody>
          <a:bodyPr/>
          <a:lstStyle/>
          <a:p>
            <a:fld id="{4FAB73BC-B049-4115-A692-8D63A059BFB8}" type="slidenum">
              <a:rPr lang="en-US" smtClean="0"/>
              <a:t>91</a:t>
            </a:fld>
            <a:endParaRPr lang="en-US" dirty="0"/>
          </a:p>
        </p:txBody>
      </p:sp>
    </p:spTree>
    <p:extLst>
      <p:ext uri="{BB962C8B-B14F-4D97-AF65-F5344CB8AC3E}">
        <p14:creationId xmlns:p14="http://schemas.microsoft.com/office/powerpoint/2010/main" val="6323150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44440"/>
                                        </p:tgtEl>
                                        <p:attrNameLst>
                                          <p:attrName>style.visibility</p:attrName>
                                        </p:attrNameLst>
                                      </p:cBhvr>
                                      <p:to>
                                        <p:strVal val="visible"/>
                                      </p:to>
                                    </p:set>
                                    <p:animEffect transition="in" filter="wipe(left)">
                                      <p:cBhvr>
                                        <p:cTn id="7" dur="500"/>
                                        <p:tgtEl>
                                          <p:spTgt spid="4444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4" name="Rectangle 4"/>
          <p:cNvSpPr>
            <a:spLocks noChangeArrowheads="1"/>
          </p:cNvSpPr>
          <p:nvPr/>
        </p:nvSpPr>
        <p:spPr bwMode="auto">
          <a:xfrm>
            <a:off x="935038" y="441325"/>
            <a:ext cx="5241925"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0" lang="zh-CN" altLang="en-US" sz="25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集成数值比较器</a:t>
            </a:r>
          </a:p>
        </p:txBody>
      </p:sp>
      <p:grpSp>
        <p:nvGrpSpPr>
          <p:cNvPr id="445445" name="Group 5"/>
          <p:cNvGrpSpPr>
            <a:grpSpLocks/>
          </p:cNvGrpSpPr>
          <p:nvPr/>
        </p:nvGrpSpPr>
        <p:grpSpPr bwMode="auto">
          <a:xfrm>
            <a:off x="827088" y="2835275"/>
            <a:ext cx="4037012" cy="2895600"/>
            <a:chOff x="385" y="1344"/>
            <a:chExt cx="2447" cy="2160"/>
          </a:xfrm>
        </p:grpSpPr>
        <p:sp>
          <p:nvSpPr>
            <p:cNvPr id="445446" name="AutoShape 6"/>
            <p:cNvSpPr>
              <a:spLocks noChangeArrowheads="1"/>
            </p:cNvSpPr>
            <p:nvPr/>
          </p:nvSpPr>
          <p:spPr bwMode="auto">
            <a:xfrm>
              <a:off x="385" y="1480"/>
              <a:ext cx="2447" cy="2024"/>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45447" name="Group 7"/>
            <p:cNvGrpSpPr>
              <a:grpSpLocks/>
            </p:cNvGrpSpPr>
            <p:nvPr/>
          </p:nvGrpSpPr>
          <p:grpSpPr bwMode="auto">
            <a:xfrm>
              <a:off x="470" y="1344"/>
              <a:ext cx="2170" cy="2160"/>
              <a:chOff x="470" y="1423"/>
              <a:chExt cx="2146" cy="1799"/>
            </a:xfrm>
          </p:grpSpPr>
          <p:graphicFrame>
            <p:nvGraphicFramePr>
              <p:cNvPr id="445448" name="Object 8"/>
              <p:cNvGraphicFramePr>
                <a:graphicFrameLocks noChangeAspect="1"/>
              </p:cNvGraphicFramePr>
              <p:nvPr/>
            </p:nvGraphicFramePr>
            <p:xfrm>
              <a:off x="470" y="1423"/>
              <a:ext cx="2146" cy="1799"/>
            </p:xfrm>
            <a:graphic>
              <a:graphicData uri="http://schemas.openxmlformats.org/presentationml/2006/ole">
                <mc:AlternateContent xmlns:mc="http://schemas.openxmlformats.org/markup-compatibility/2006">
                  <mc:Choice xmlns:v="urn:schemas-microsoft-com:vml" Requires="v">
                    <p:oleObj spid="_x0000_s99370" name="图片" r:id="rId3" imgW="2371680" imgH="1990800" progId="Word.Picture.8">
                      <p:embed/>
                    </p:oleObj>
                  </mc:Choice>
                  <mc:Fallback>
                    <p:oleObj name="图片" r:id="rId3" imgW="2371680" imgH="1990800" progId="Word.Picture.8">
                      <p:embed/>
                      <p:pic>
                        <p:nvPicPr>
                          <p:cNvPr id="445448"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 y="1423"/>
                            <a:ext cx="2146" cy="1799"/>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sp>
            <p:nvSpPr>
              <p:cNvPr id="445449" name="Text Box 9"/>
              <p:cNvSpPr txBox="1">
                <a:spLocks noChangeArrowheads="1"/>
              </p:cNvSpPr>
              <p:nvPr/>
            </p:nvSpPr>
            <p:spPr bwMode="auto">
              <a:xfrm>
                <a:off x="1094" y="2273"/>
                <a:ext cx="765" cy="209"/>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16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74HC85</a:t>
                </a:r>
              </a:p>
            </p:txBody>
          </p:sp>
        </p:grpSp>
      </p:grpSp>
      <p:sp>
        <p:nvSpPr>
          <p:cNvPr id="445453" name="Rectangle 13"/>
          <p:cNvSpPr>
            <a:spLocks noChangeArrowheads="1"/>
          </p:cNvSpPr>
          <p:nvPr/>
        </p:nvSpPr>
        <p:spPr bwMode="auto">
          <a:xfrm>
            <a:off x="1474788" y="1412875"/>
            <a:ext cx="4899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(1. ) </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集成数值比较器</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74HC85</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的功能</a:t>
            </a:r>
          </a:p>
        </p:txBody>
      </p:sp>
      <p:sp>
        <p:nvSpPr>
          <p:cNvPr id="445455" name="Rectangle 15"/>
          <p:cNvSpPr>
            <a:spLocks noChangeArrowheads="1"/>
          </p:cNvSpPr>
          <p:nvPr/>
        </p:nvSpPr>
        <p:spPr bwMode="auto">
          <a:xfrm>
            <a:off x="596900" y="1943100"/>
            <a:ext cx="8001000" cy="88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74HC85</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是四位数值比较器 ，其工作原理和两位数值比较器相同。 </a:t>
            </a:r>
          </a:p>
        </p:txBody>
      </p:sp>
      <p:sp>
        <p:nvSpPr>
          <p:cNvPr id="445456" name="Rectangle 16"/>
          <p:cNvSpPr>
            <a:spLocks noChangeArrowheads="1"/>
          </p:cNvSpPr>
          <p:nvPr/>
        </p:nvSpPr>
        <p:spPr bwMode="auto">
          <a:xfrm>
            <a:off x="1547813" y="5842000"/>
            <a:ext cx="2782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74HC85</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的示意框图</a:t>
            </a:r>
          </a:p>
        </p:txBody>
      </p:sp>
      <p:sp>
        <p:nvSpPr>
          <p:cNvPr id="2" name="灯片编号占位符 1">
            <a:extLst>
              <a:ext uri="{FF2B5EF4-FFF2-40B4-BE49-F238E27FC236}">
                <a16:creationId xmlns:a16="http://schemas.microsoft.com/office/drawing/2014/main" id="{F99D6C27-3D7E-4EE3-AD75-14D952EF72C9}"/>
              </a:ext>
            </a:extLst>
          </p:cNvPr>
          <p:cNvSpPr>
            <a:spLocks noGrp="1"/>
          </p:cNvSpPr>
          <p:nvPr>
            <p:ph type="sldNum" sz="quarter" idx="12"/>
          </p:nvPr>
        </p:nvSpPr>
        <p:spPr/>
        <p:txBody>
          <a:bodyPr/>
          <a:lstStyle/>
          <a:p>
            <a:fld id="{4FAB73BC-B049-4115-A692-8D63A059BFB8}" type="slidenum">
              <a:rPr lang="en-US" smtClean="0"/>
              <a:t>92</a:t>
            </a:fld>
            <a:endParaRPr lang="en-US" dirty="0"/>
          </a:p>
        </p:txBody>
      </p:sp>
    </p:spTree>
    <p:extLst>
      <p:ext uri="{BB962C8B-B14F-4D97-AF65-F5344CB8AC3E}">
        <p14:creationId xmlns:p14="http://schemas.microsoft.com/office/powerpoint/2010/main" val="1095140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45453"/>
                                        </p:tgtEl>
                                        <p:attrNameLst>
                                          <p:attrName>style.visibility</p:attrName>
                                        </p:attrNameLst>
                                      </p:cBhvr>
                                      <p:to>
                                        <p:strVal val="visible"/>
                                      </p:to>
                                    </p:set>
                                    <p:animEffect transition="in" filter="strips(downRight)">
                                      <p:cBhvr>
                                        <p:cTn id="7" dur="500"/>
                                        <p:tgtEl>
                                          <p:spTgt spid="4454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45455"/>
                                        </p:tgtEl>
                                        <p:attrNameLst>
                                          <p:attrName>style.visibility</p:attrName>
                                        </p:attrNameLst>
                                      </p:cBhvr>
                                      <p:to>
                                        <p:strVal val="visible"/>
                                      </p:to>
                                    </p:set>
                                    <p:animEffect transition="in" filter="strips(downRight)">
                                      <p:cBhvr>
                                        <p:cTn id="12" dur="500"/>
                                        <p:tgtEl>
                                          <p:spTgt spid="44545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45445"/>
                                        </p:tgtEl>
                                        <p:attrNameLst>
                                          <p:attrName>style.visibility</p:attrName>
                                        </p:attrNameLst>
                                      </p:cBhvr>
                                      <p:to>
                                        <p:strVal val="visible"/>
                                      </p:to>
                                    </p:set>
                                    <p:animEffect transition="in" filter="wipe(up)">
                                      <p:cBhvr>
                                        <p:cTn id="17" dur="500"/>
                                        <p:tgtEl>
                                          <p:spTgt spid="44544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45456"/>
                                        </p:tgtEl>
                                        <p:attrNameLst>
                                          <p:attrName>style.visibility</p:attrName>
                                        </p:attrNameLst>
                                      </p:cBhvr>
                                      <p:to>
                                        <p:strVal val="visible"/>
                                      </p:to>
                                    </p:set>
                                    <p:animEffect transition="in" filter="strips(downRight)">
                                      <p:cBhvr>
                                        <p:cTn id="22" dur="500"/>
                                        <p:tgtEl>
                                          <p:spTgt spid="445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53" grpId="0"/>
      <p:bldP spid="445455" grpId="0"/>
      <p:bldP spid="44545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6629" name="Group 165"/>
          <p:cNvGraphicFramePr>
            <a:graphicFrameLocks noGrp="1"/>
          </p:cNvGraphicFramePr>
          <p:nvPr/>
        </p:nvGraphicFramePr>
        <p:xfrm>
          <a:off x="539750" y="296863"/>
          <a:ext cx="8459788" cy="6267133"/>
        </p:xfrm>
        <a:graphic>
          <a:graphicData uri="http://schemas.openxmlformats.org/drawingml/2006/table">
            <a:tbl>
              <a:tblPr/>
              <a:tblGrid>
                <a:gridCol w="1065213">
                  <a:extLst>
                    <a:ext uri="{9D8B030D-6E8A-4147-A177-3AD203B41FA5}">
                      <a16:colId xmlns:a16="http://schemas.microsoft.com/office/drawing/2014/main" val="881135934"/>
                    </a:ext>
                  </a:extLst>
                </a:gridCol>
                <a:gridCol w="1128712">
                  <a:extLst>
                    <a:ext uri="{9D8B030D-6E8A-4147-A177-3AD203B41FA5}">
                      <a16:colId xmlns:a16="http://schemas.microsoft.com/office/drawing/2014/main" val="3120420449"/>
                    </a:ext>
                  </a:extLst>
                </a:gridCol>
                <a:gridCol w="1084263">
                  <a:extLst>
                    <a:ext uri="{9D8B030D-6E8A-4147-A177-3AD203B41FA5}">
                      <a16:colId xmlns:a16="http://schemas.microsoft.com/office/drawing/2014/main" val="2968137066"/>
                    </a:ext>
                  </a:extLst>
                </a:gridCol>
                <a:gridCol w="1096962">
                  <a:extLst>
                    <a:ext uri="{9D8B030D-6E8A-4147-A177-3AD203B41FA5}">
                      <a16:colId xmlns:a16="http://schemas.microsoft.com/office/drawing/2014/main" val="3791049922"/>
                    </a:ext>
                  </a:extLst>
                </a:gridCol>
                <a:gridCol w="687388">
                  <a:extLst>
                    <a:ext uri="{9D8B030D-6E8A-4147-A177-3AD203B41FA5}">
                      <a16:colId xmlns:a16="http://schemas.microsoft.com/office/drawing/2014/main" val="973116291"/>
                    </a:ext>
                  </a:extLst>
                </a:gridCol>
                <a:gridCol w="685800">
                  <a:extLst>
                    <a:ext uri="{9D8B030D-6E8A-4147-A177-3AD203B41FA5}">
                      <a16:colId xmlns:a16="http://schemas.microsoft.com/office/drawing/2014/main" val="88786611"/>
                    </a:ext>
                  </a:extLst>
                </a:gridCol>
                <a:gridCol w="687387">
                  <a:extLst>
                    <a:ext uri="{9D8B030D-6E8A-4147-A177-3AD203B41FA5}">
                      <a16:colId xmlns:a16="http://schemas.microsoft.com/office/drawing/2014/main" val="3109608617"/>
                    </a:ext>
                  </a:extLst>
                </a:gridCol>
                <a:gridCol w="674688">
                  <a:extLst>
                    <a:ext uri="{9D8B030D-6E8A-4147-A177-3AD203B41FA5}">
                      <a16:colId xmlns:a16="http://schemas.microsoft.com/office/drawing/2014/main" val="4087680442"/>
                    </a:ext>
                  </a:extLst>
                </a:gridCol>
                <a:gridCol w="674687">
                  <a:extLst>
                    <a:ext uri="{9D8B030D-6E8A-4147-A177-3AD203B41FA5}">
                      <a16:colId xmlns:a16="http://schemas.microsoft.com/office/drawing/2014/main" val="1162567487"/>
                    </a:ext>
                  </a:extLst>
                </a:gridCol>
                <a:gridCol w="674688">
                  <a:extLst>
                    <a:ext uri="{9D8B030D-6E8A-4147-A177-3AD203B41FA5}">
                      <a16:colId xmlns:a16="http://schemas.microsoft.com/office/drawing/2014/main" val="1111015964"/>
                    </a:ext>
                  </a:extLst>
                </a:gridCol>
              </a:tblGrid>
              <a:tr h="442913">
                <a:tc gridSpan="7">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输                        入</a:t>
                      </a:r>
                      <a:endParaRPr kumimoji="0" lang="zh-CN" altLang="en-US"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w="28575" cap="flat" cmpd="sng" algn="ctr">
                      <a:solidFill>
                        <a:srgbClr val="000000"/>
                      </a:solidFill>
                      <a:prstDash val="solid"/>
                      <a:round/>
                      <a:headEnd type="none" w="med" len="med"/>
                      <a:tailEnd type="none" w="lg" len="lg"/>
                    </a:lnT>
                    <a:lnB>
                      <a:noFill/>
                    </a:lnB>
                    <a:lnTlToBr>
                      <a:noFill/>
                    </a:lnTlToBr>
                    <a:lnBlToTr>
                      <a:noFill/>
                    </a:lnBlToTr>
                    <a:blipFill dpi="0" rotWithShape="0">
                      <a:blip r:embed="rId2"/>
                      <a:srcRect/>
                      <a:tile tx="0" ty="0" sx="100000" sy="100000" flip="none" algn="tl"/>
                    </a:blip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gridSpan="3">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zh-CN" altLang="en-US"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输      出</a:t>
                      </a:r>
                      <a:endParaRPr kumimoji="0" lang="zh-CN" altLang="en-US"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w="28575" cap="flat" cmpd="sng" algn="ctr">
                      <a:solidFill>
                        <a:srgbClr val="000000"/>
                      </a:solidFill>
                      <a:prstDash val="solid"/>
                      <a:round/>
                      <a:headEnd type="none" w="med" len="med"/>
                      <a:tailEnd type="none" w="lg" len="lg"/>
                    </a:lnT>
                    <a:lnB>
                      <a:noFill/>
                    </a:lnB>
                    <a:lnTlToBr>
                      <a:noFill/>
                    </a:lnTlToBr>
                    <a:lnBlToTr>
                      <a:noFill/>
                    </a:lnBlToTr>
                    <a:blipFill dpi="0" rotWithShape="0">
                      <a:blip r:embed="rId2"/>
                      <a:srcRect/>
                      <a:tile tx="0" ty="0" sx="100000" sy="100000" flip="none" algn="tl"/>
                    </a:blipFill>
                  </a:tcPr>
                </a:tc>
                <a:tc hMerge="1">
                  <a:txBody>
                    <a:bodyPr/>
                    <a:lstStyle/>
                    <a:p>
                      <a:endParaRPr lang="zh-CN" altLang="en-US"/>
                    </a:p>
                  </a:txBody>
                  <a:tcPr/>
                </a:tc>
                <a:tc hMerge="1">
                  <a:txBody>
                    <a:bodyPr/>
                    <a:lstStyle/>
                    <a:p>
                      <a:endParaRPr lang="zh-CN" altLang="en-US"/>
                    </a:p>
                  </a:txBody>
                  <a:tcPr/>
                </a:tc>
                <a:extLst>
                  <a:ext uri="{0D108BD9-81ED-4DB2-BD59-A6C34878D82A}">
                    <a16:rowId xmlns:a16="http://schemas.microsoft.com/office/drawing/2014/main" val="2955376711"/>
                  </a:ext>
                </a:extLst>
              </a:tr>
              <a:tr h="673100">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A&gt;B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A&lt;B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I</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A&gt;B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A&lt;B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F</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A=B</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3686466382"/>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&gt;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3577133192"/>
                  </a:ext>
                </a:extLst>
              </a:tr>
              <a:tr h="288925">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430405146"/>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&gt;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871454948"/>
                  </a:ext>
                </a:extLst>
              </a:tr>
              <a:tr h="3540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802417821"/>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&gt;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3216796263"/>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4189825630"/>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&gt;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1663770376"/>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&lt;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1677044596"/>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17593260"/>
                  </a:ext>
                </a:extLst>
              </a:tr>
              <a:tr h="349250">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3597250128"/>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2958361723"/>
                  </a:ext>
                </a:extLst>
              </a:tr>
              <a:tr h="290513">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a:noFill/>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a:noFill/>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2525787350"/>
                  </a:ext>
                </a:extLst>
              </a:tr>
              <a:tr h="384175">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3</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w="28575" cap="flat" cmpd="sng" algn="ctr">
                      <a:solidFill>
                        <a:srgbClr val="000000"/>
                      </a:solidFill>
                      <a:prstDash val="solid"/>
                      <a:round/>
                      <a:headEnd type="none" w="med" len="med"/>
                      <a:tailEnd type="none" w="lg" len="lg"/>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2</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000" b="1" i="1"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 B</a:t>
                      </a:r>
                      <a:r>
                        <a:rPr kumimoji="0" lang="en-US" altLang="zh-CN" sz="2000" b="1" i="0" u="none" strike="noStrike" cap="none" normalizeH="0" baseline="-3000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1</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a:noFill/>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tc>
                  <a:txBody>
                    <a:bodyPr/>
                    <a:lstStyle>
                      <a:lvl1pPr marL="469900" indent="-469900"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1pPr>
                      <a:lvl2pPr marL="908050" indent="-436563" algn="l">
                        <a:spcBef>
                          <a:spcPct val="20000"/>
                        </a:spcBef>
                        <a:buClr>
                          <a:schemeClr val="accent2"/>
                        </a:buClr>
                        <a:buFont typeface="Wingdings" panose="05000000000000000000" pitchFamily="2" charset="2"/>
                        <a:defRPr sz="2600" b="1">
                          <a:solidFill>
                            <a:schemeClr val="tx1"/>
                          </a:solidFill>
                          <a:latin typeface="Arial Narrow" panose="020B0606020202030204" pitchFamily="34" charset="0"/>
                          <a:ea typeface="楷体_GB2312" pitchFamily="49" charset="-122"/>
                        </a:defRPr>
                      </a:lvl2pPr>
                      <a:lvl3pPr marL="1304925" indent="-395288" algn="l">
                        <a:spcBef>
                          <a:spcPct val="20000"/>
                        </a:spcBef>
                        <a:buClr>
                          <a:schemeClr val="accent2"/>
                        </a:buClr>
                        <a:buFont typeface="Wingdings" panose="05000000000000000000" pitchFamily="2" charset="2"/>
                        <a:defRPr sz="2400" b="1">
                          <a:solidFill>
                            <a:schemeClr val="tx1"/>
                          </a:solidFill>
                          <a:latin typeface="Arial Narrow" panose="020B0606020202030204" pitchFamily="34" charset="0"/>
                          <a:ea typeface="楷体_GB2312" pitchFamily="49" charset="-122"/>
                        </a:defRPr>
                      </a:lvl3pPr>
                      <a:lvl4pPr marL="1693863" indent="-387350" algn="l">
                        <a:spcBef>
                          <a:spcPct val="20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4pPr>
                      <a:lvl5pPr marL="2093913" indent="-398463" algn="l">
                        <a:spcBef>
                          <a:spcPct val="25000"/>
                        </a:spcBef>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5pPr>
                      <a:lvl6pPr marL="25511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6pPr>
                      <a:lvl7pPr marL="30083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7pPr>
                      <a:lvl8pPr marL="34655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8pPr>
                      <a:lvl9pPr marL="3922713" indent="-398463" fontAlgn="base">
                        <a:spcBef>
                          <a:spcPct val="25000"/>
                        </a:spcBef>
                        <a:spcAft>
                          <a:spcPct val="0"/>
                        </a:spcAft>
                        <a:buClr>
                          <a:schemeClr val="accent2"/>
                        </a:buClr>
                        <a:buFont typeface="Wingdings" panose="05000000000000000000" pitchFamily="2" charset="2"/>
                        <a:defRPr sz="2000" b="1">
                          <a:solidFill>
                            <a:schemeClr val="tx1"/>
                          </a:solidFill>
                          <a:latin typeface="Arial Narrow" panose="020B0606020202030204" pitchFamily="34" charset="0"/>
                          <a:ea typeface="楷体_GB2312" pitchFamily="49" charset="-122"/>
                        </a:defRPr>
                      </a:lvl9pPr>
                    </a:lstStyle>
                    <a:p>
                      <a:pPr marL="469900" marR="0" lvl="0" indent="-469900" algn="ctr"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altLang="zh-CN" sz="2000" b="1" i="0" u="none" strike="noStrike" cap="none" normalizeH="0" baseline="0">
                          <a:ln>
                            <a:noFill/>
                          </a:ln>
                          <a:solidFill>
                            <a:schemeClr val="tx1"/>
                          </a:solidFill>
                          <a:effectLst/>
                          <a:latin typeface="Times New Roman" panose="02020603050405020304" pitchFamily="18" charset="0"/>
                          <a:ea typeface="宋体" panose="02010600030101010101" pitchFamily="2" charset="-122"/>
                          <a:cs typeface="Times New Roman" panose="02020603050405020304" pitchFamily="18" charset="0"/>
                        </a:rPr>
                        <a:t>0</a:t>
                      </a:r>
                      <a:endParaRPr kumimoji="0" lang="en-US" altLang="zh-CN" sz="2000" b="1" i="0" u="none" strike="noStrike" cap="none" normalizeH="0" baseline="0">
                        <a:ln>
                          <a:noFill/>
                        </a:ln>
                        <a:solidFill>
                          <a:schemeClr val="tx1"/>
                        </a:solidFill>
                        <a:effectLst/>
                        <a:latin typeface="Arial Narrow" panose="020B0606020202030204" pitchFamily="34" charset="0"/>
                        <a:ea typeface="宋体" panose="02010600030101010101" pitchFamily="2" charset="-122"/>
                        <a:cs typeface="Times New Roman" panose="02020603050405020304" pitchFamily="18" charset="0"/>
                      </a:endParaRPr>
                    </a:p>
                  </a:txBody>
                  <a:tcPr horzOverflow="overflow">
                    <a:lnL>
                      <a:noFill/>
                    </a:lnL>
                    <a:lnR w="28575" cap="flat" cmpd="sng" algn="ctr">
                      <a:solidFill>
                        <a:srgbClr val="000000"/>
                      </a:solidFill>
                      <a:prstDash val="solid"/>
                      <a:round/>
                      <a:headEnd type="none" w="med" len="med"/>
                      <a:tailEnd type="none" w="lg" len="lg"/>
                    </a:lnR>
                    <a:lnT>
                      <a:noFill/>
                    </a:lnT>
                    <a:lnB w="28575" cap="flat" cmpd="sng" algn="ctr">
                      <a:solidFill>
                        <a:srgbClr val="000000"/>
                      </a:solidFill>
                      <a:prstDash val="solid"/>
                      <a:round/>
                      <a:headEnd type="none" w="med" len="med"/>
                      <a:tailEnd type="none" w="lg" len="lg"/>
                    </a:lnB>
                    <a:lnTlToBr>
                      <a:noFill/>
                    </a:lnTlToBr>
                    <a:lnBlToTr>
                      <a:noFill/>
                    </a:lnBlToTr>
                    <a:blipFill dpi="0" rotWithShape="0">
                      <a:blip r:embed="rId2"/>
                      <a:srcRect/>
                      <a:tile tx="0" ty="0" sx="100000" sy="100000" flip="none" algn="tl"/>
                    </a:blipFill>
                  </a:tcPr>
                </a:tc>
                <a:extLst>
                  <a:ext uri="{0D108BD9-81ED-4DB2-BD59-A6C34878D82A}">
                    <a16:rowId xmlns:a16="http://schemas.microsoft.com/office/drawing/2014/main" val="158299464"/>
                  </a:ext>
                </a:extLst>
              </a:tr>
            </a:tbl>
          </a:graphicData>
        </a:graphic>
      </p:graphicFrame>
      <p:sp>
        <p:nvSpPr>
          <p:cNvPr id="446615" name="Rectangle 151"/>
          <p:cNvSpPr>
            <a:spLocks noChangeArrowheads="1"/>
          </p:cNvSpPr>
          <p:nvPr/>
        </p:nvSpPr>
        <p:spPr bwMode="auto">
          <a:xfrm>
            <a:off x="539750" y="3465513"/>
            <a:ext cx="8388350" cy="755650"/>
          </a:xfrm>
          <a:prstGeom prst="rect">
            <a:avLst/>
          </a:prstGeom>
          <a:noFill/>
          <a:ln w="28575">
            <a:solidFill>
              <a:srgbClr val="33CC33"/>
            </a:solidFill>
            <a:miter lim="800000"/>
            <a:headEnd/>
            <a:tailEnd type="none" w="lg" len="lg"/>
          </a:ln>
          <a:effectLst/>
          <a:extLst>
            <a:ext uri="{909E8E84-426E-40DD-AFC4-6F175D3DCCD1}">
              <a14:hiddenFill xmlns:a14="http://schemas.microsoft.com/office/drawing/2010/main">
                <a:solidFill>
                  <a:srgbClr val="3333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16" name="Rectangle 152"/>
          <p:cNvSpPr>
            <a:spLocks noChangeArrowheads="1"/>
          </p:cNvSpPr>
          <p:nvPr/>
        </p:nvSpPr>
        <p:spPr bwMode="auto">
          <a:xfrm>
            <a:off x="539750" y="4257675"/>
            <a:ext cx="8388350" cy="1081088"/>
          </a:xfrm>
          <a:prstGeom prst="rect">
            <a:avLst/>
          </a:prstGeom>
          <a:noFill/>
          <a:ln w="28575">
            <a:solidFill>
              <a:srgbClr val="CC0099"/>
            </a:solidFill>
            <a:miter lim="800000"/>
            <a:headEnd/>
            <a:tailEnd type="none" w="lg" len="lg"/>
          </a:ln>
          <a:effectLst/>
          <a:extLst>
            <a:ext uri="{909E8E84-426E-40DD-AFC4-6F175D3DCCD1}">
              <a14:hiddenFill xmlns:a14="http://schemas.microsoft.com/office/drawing/2010/main">
                <a:solidFill>
                  <a:schemeClr val="folHlink"/>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46617" name="Rectangle 153"/>
          <p:cNvSpPr>
            <a:spLocks noChangeArrowheads="1"/>
          </p:cNvSpPr>
          <p:nvPr/>
        </p:nvSpPr>
        <p:spPr bwMode="auto">
          <a:xfrm>
            <a:off x="541338" y="2611438"/>
            <a:ext cx="8423275" cy="781050"/>
          </a:xfrm>
          <a:prstGeom prst="rect">
            <a:avLst/>
          </a:prstGeom>
          <a:noFill/>
          <a:ln w="28575">
            <a:solidFill>
              <a:srgbClr val="FF9900"/>
            </a:solidFill>
            <a:miter lim="800000"/>
            <a:headEnd/>
            <a:tailEnd type="none" w="lg" len="lg"/>
          </a:ln>
          <a:effectLst/>
          <a:extLst>
            <a:ext uri="{909E8E84-426E-40DD-AFC4-6F175D3DCCD1}">
              <a14:hiddenFill xmlns:a14="http://schemas.microsoft.com/office/drawing/2010/main">
                <a:solidFill>
                  <a:srgbClr val="FFCC66"/>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18" name="Rectangle 154"/>
          <p:cNvSpPr>
            <a:spLocks noChangeArrowheads="1"/>
          </p:cNvSpPr>
          <p:nvPr/>
        </p:nvSpPr>
        <p:spPr bwMode="auto">
          <a:xfrm>
            <a:off x="539750" y="1844675"/>
            <a:ext cx="8420100" cy="720725"/>
          </a:xfrm>
          <a:prstGeom prst="rect">
            <a:avLst/>
          </a:prstGeom>
          <a:noFill/>
          <a:ln w="28575">
            <a:solidFill>
              <a:schemeClr val="tx2"/>
            </a:solidFill>
            <a:miter lim="800000"/>
            <a:headEnd/>
            <a:tailEnd type="none" w="lg" len="lg"/>
          </a:ln>
          <a:effectLst/>
          <a:extLst>
            <a:ext uri="{909E8E84-426E-40DD-AFC4-6F175D3DCCD1}">
              <a14:hiddenFill xmlns:a14="http://schemas.microsoft.com/office/drawing/2010/main">
                <a:solidFill>
                  <a:srgbClr val="66FF3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19" name="Line 155"/>
          <p:cNvSpPr>
            <a:spLocks noChangeShapeType="1"/>
          </p:cNvSpPr>
          <p:nvPr/>
        </p:nvSpPr>
        <p:spPr bwMode="auto">
          <a:xfrm flipH="1">
            <a:off x="6911975" y="296863"/>
            <a:ext cx="28575" cy="6129337"/>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20" name="Line 156"/>
          <p:cNvSpPr>
            <a:spLocks noChangeShapeType="1"/>
          </p:cNvSpPr>
          <p:nvPr/>
        </p:nvSpPr>
        <p:spPr bwMode="auto">
          <a:xfrm>
            <a:off x="576263" y="695325"/>
            <a:ext cx="8388350" cy="1588"/>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21" name="Line 157"/>
          <p:cNvSpPr>
            <a:spLocks noChangeShapeType="1"/>
          </p:cNvSpPr>
          <p:nvPr/>
        </p:nvSpPr>
        <p:spPr bwMode="auto">
          <a:xfrm>
            <a:off x="684213" y="1144588"/>
            <a:ext cx="8280400" cy="1587"/>
          </a:xfrm>
          <a:prstGeom prst="line">
            <a:avLst/>
          </a:prstGeom>
          <a:noFill/>
          <a:ln w="2857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22" name="Rectangle 158"/>
          <p:cNvSpPr>
            <a:spLocks noChangeArrowheads="1"/>
          </p:cNvSpPr>
          <p:nvPr/>
        </p:nvSpPr>
        <p:spPr bwMode="auto">
          <a:xfrm>
            <a:off x="541338" y="1160463"/>
            <a:ext cx="8423275" cy="647700"/>
          </a:xfrm>
          <a:prstGeom prst="rect">
            <a:avLst/>
          </a:prstGeom>
          <a:noFill/>
          <a:ln w="28575">
            <a:solidFill>
              <a:srgbClr val="FF0000"/>
            </a:solidFill>
            <a:miter lim="800000"/>
            <a:headEnd/>
            <a:tailEnd type="none" w="lg" len="lg"/>
          </a:ln>
          <a:effectLst/>
          <a:extLst>
            <a:ext uri="{909E8E84-426E-40DD-AFC4-6F175D3DCCD1}">
              <a14:hiddenFill xmlns:a14="http://schemas.microsoft.com/office/drawing/2010/main">
                <a:solidFill>
                  <a:srgbClr val="CC99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6623" name="Rectangle 159"/>
          <p:cNvSpPr>
            <a:spLocks noChangeArrowheads="1"/>
          </p:cNvSpPr>
          <p:nvPr/>
        </p:nvSpPr>
        <p:spPr bwMode="auto">
          <a:xfrm>
            <a:off x="2266950" y="0"/>
            <a:ext cx="5183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4</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位数值比较器</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74HC85</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的功能</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表</a:t>
            </a:r>
          </a:p>
        </p:txBody>
      </p:sp>
      <p:sp>
        <p:nvSpPr>
          <p:cNvPr id="2" name="灯片编号占位符 1">
            <a:extLst>
              <a:ext uri="{FF2B5EF4-FFF2-40B4-BE49-F238E27FC236}">
                <a16:creationId xmlns:a16="http://schemas.microsoft.com/office/drawing/2014/main" id="{F0612BD1-B75A-45FE-921D-D3ED76C82FDF}"/>
              </a:ext>
            </a:extLst>
          </p:cNvPr>
          <p:cNvSpPr>
            <a:spLocks noGrp="1"/>
          </p:cNvSpPr>
          <p:nvPr>
            <p:ph type="sldNum" sz="quarter" idx="12"/>
          </p:nvPr>
        </p:nvSpPr>
        <p:spPr/>
        <p:txBody>
          <a:bodyPr/>
          <a:lstStyle/>
          <a:p>
            <a:fld id="{4FAB73BC-B049-4115-A692-8D63A059BFB8}" type="slidenum">
              <a:rPr lang="en-US" smtClean="0"/>
              <a:t>93</a:t>
            </a:fld>
            <a:endParaRPr lang="en-US" dirty="0"/>
          </a:p>
        </p:txBody>
      </p:sp>
    </p:spTree>
    <p:extLst>
      <p:ext uri="{BB962C8B-B14F-4D97-AF65-F5344CB8AC3E}">
        <p14:creationId xmlns:p14="http://schemas.microsoft.com/office/powerpoint/2010/main" val="29097079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nodeType="clickEffect">
                                  <p:stCondLst>
                                    <p:cond delay="0"/>
                                  </p:stCondLst>
                                  <p:childTnLst>
                                    <p:set>
                                      <p:cBhvr>
                                        <p:cTn id="6" dur="1" fill="hold">
                                          <p:stCondLst>
                                            <p:cond delay="0"/>
                                          </p:stCondLst>
                                        </p:cTn>
                                        <p:tgtEl>
                                          <p:spTgt spid="446622"/>
                                        </p:tgtEl>
                                        <p:attrNameLst>
                                          <p:attrName>style.visibility</p:attrName>
                                        </p:attrNameLst>
                                      </p:cBhvr>
                                      <p:to>
                                        <p:strVal val="visible"/>
                                      </p:to>
                                    </p:set>
                                    <p:animEffect transition="in" filter="box(in)">
                                      <p:cBhvr>
                                        <p:cTn id="7" dur="500"/>
                                        <p:tgtEl>
                                          <p:spTgt spid="4466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46618"/>
                                        </p:tgtEl>
                                        <p:attrNameLst>
                                          <p:attrName>style.visibility</p:attrName>
                                        </p:attrNameLst>
                                      </p:cBhvr>
                                      <p:to>
                                        <p:strVal val="visible"/>
                                      </p:to>
                                    </p:set>
                                    <p:animEffect transition="in" filter="box(in)">
                                      <p:cBhvr>
                                        <p:cTn id="12" dur="500"/>
                                        <p:tgtEl>
                                          <p:spTgt spid="4466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446617"/>
                                        </p:tgtEl>
                                        <p:attrNameLst>
                                          <p:attrName>style.visibility</p:attrName>
                                        </p:attrNameLst>
                                      </p:cBhvr>
                                      <p:to>
                                        <p:strVal val="visible"/>
                                      </p:to>
                                    </p:set>
                                    <p:animEffect transition="in" filter="box(in)">
                                      <p:cBhvr>
                                        <p:cTn id="17" dur="500"/>
                                        <p:tgtEl>
                                          <p:spTgt spid="4466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46615"/>
                                        </p:tgtEl>
                                        <p:attrNameLst>
                                          <p:attrName>style.visibility</p:attrName>
                                        </p:attrNameLst>
                                      </p:cBhvr>
                                      <p:to>
                                        <p:strVal val="visible"/>
                                      </p:to>
                                    </p:set>
                                    <p:animEffect transition="in" filter="box(in)">
                                      <p:cBhvr>
                                        <p:cTn id="22" dur="500"/>
                                        <p:tgtEl>
                                          <p:spTgt spid="44661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446616"/>
                                        </p:tgtEl>
                                        <p:attrNameLst>
                                          <p:attrName>style.visibility</p:attrName>
                                        </p:attrNameLst>
                                      </p:cBhvr>
                                      <p:to>
                                        <p:strVal val="visible"/>
                                      </p:to>
                                    </p:set>
                                    <p:animEffect transition="in" filter="box(in)">
                                      <p:cBhvr>
                                        <p:cTn id="27" dur="500"/>
                                        <p:tgtEl>
                                          <p:spTgt spid="446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616"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7" name="Rectangle 5"/>
          <p:cNvSpPr>
            <a:spLocks noChangeArrowheads="1"/>
          </p:cNvSpPr>
          <p:nvPr/>
        </p:nvSpPr>
        <p:spPr bwMode="auto">
          <a:xfrm>
            <a:off x="1085850" y="1268413"/>
            <a:ext cx="7531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用两</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片</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74HC85</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组成</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8</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位数值比较器（串联</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扩展方式）。</a:t>
            </a:r>
          </a:p>
        </p:txBody>
      </p:sp>
      <p:sp>
        <p:nvSpPr>
          <p:cNvPr id="448539" name="Rectangle 27"/>
          <p:cNvSpPr>
            <a:spLocks noChangeArrowheads="1"/>
          </p:cNvSpPr>
          <p:nvPr/>
        </p:nvSpPr>
        <p:spPr bwMode="auto">
          <a:xfrm>
            <a:off x="1116013" y="461963"/>
            <a:ext cx="50069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4</a:t>
            </a: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、集成数值比较器的位数扩展</a:t>
            </a:r>
          </a:p>
        </p:txBody>
      </p:sp>
      <p:sp>
        <p:nvSpPr>
          <p:cNvPr id="448540" name="Rectangle 28"/>
          <p:cNvSpPr>
            <a:spLocks noChangeArrowheads="1"/>
          </p:cNvSpPr>
          <p:nvPr/>
        </p:nvSpPr>
        <p:spPr bwMode="auto">
          <a:xfrm>
            <a:off x="1031875" y="1844675"/>
            <a:ext cx="7572375" cy="457200"/>
          </a:xfrm>
          <a:prstGeom prst="rect">
            <a:avLst/>
          </a:prstGeom>
          <a:solidFill>
            <a:srgbClr val="FFFFFF">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输入</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   A=</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7 </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6</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5</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4</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3 </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2</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1</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A</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0          </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7</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6</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5</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4</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3 </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2</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1</a:t>
            </a:r>
            <a:r>
              <a:rPr kumimoji="1"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B</a:t>
            </a:r>
            <a:r>
              <a:rPr kumimoji="1"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黑体" panose="02010609060101010101" pitchFamily="49" charset="-122"/>
                <a:cs typeface="+mn-cs"/>
              </a:rPr>
              <a:t>0</a:t>
            </a:r>
          </a:p>
        </p:txBody>
      </p:sp>
      <p:grpSp>
        <p:nvGrpSpPr>
          <p:cNvPr id="448541" name="Group 29"/>
          <p:cNvGrpSpPr>
            <a:grpSpLocks/>
          </p:cNvGrpSpPr>
          <p:nvPr/>
        </p:nvGrpSpPr>
        <p:grpSpPr bwMode="auto">
          <a:xfrm>
            <a:off x="1076325" y="2455863"/>
            <a:ext cx="4108450" cy="515937"/>
            <a:chOff x="680" y="1131"/>
            <a:chExt cx="2856" cy="951"/>
          </a:xfrm>
        </p:grpSpPr>
        <p:sp>
          <p:nvSpPr>
            <p:cNvPr id="448542" name="Text Box 30"/>
            <p:cNvSpPr txBox="1">
              <a:spLocks noChangeArrowheads="1"/>
            </p:cNvSpPr>
            <p:nvPr/>
          </p:nvSpPr>
          <p:spPr bwMode="auto">
            <a:xfrm>
              <a:off x="680" y="1169"/>
              <a:ext cx="578" cy="8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输出</a:t>
              </a: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黑体" panose="02010609060101010101" pitchFamily="49" charset="-122"/>
                  <a:cs typeface="+mn-cs"/>
                </a:rPr>
                <a:t>:</a:t>
              </a:r>
            </a:p>
          </p:txBody>
        </p:sp>
        <p:grpSp>
          <p:nvGrpSpPr>
            <p:cNvPr id="448543" name="Group 31"/>
            <p:cNvGrpSpPr>
              <a:grpSpLocks/>
            </p:cNvGrpSpPr>
            <p:nvPr/>
          </p:nvGrpSpPr>
          <p:grpSpPr bwMode="auto">
            <a:xfrm>
              <a:off x="1592" y="1131"/>
              <a:ext cx="1944" cy="951"/>
              <a:chOff x="1592" y="1131"/>
              <a:chExt cx="1944" cy="951"/>
            </a:xfrm>
          </p:grpSpPr>
          <p:grpSp>
            <p:nvGrpSpPr>
              <p:cNvPr id="448544" name="Group 32"/>
              <p:cNvGrpSpPr>
                <a:grpSpLocks/>
              </p:cNvGrpSpPr>
              <p:nvPr/>
            </p:nvGrpSpPr>
            <p:grpSpPr bwMode="auto">
              <a:xfrm>
                <a:off x="1592" y="1131"/>
                <a:ext cx="561" cy="864"/>
                <a:chOff x="655" y="1739"/>
                <a:chExt cx="513" cy="864"/>
              </a:xfrm>
            </p:grpSpPr>
            <p:grpSp>
              <p:nvGrpSpPr>
                <p:cNvPr id="448545" name="Group 33"/>
                <p:cNvGrpSpPr>
                  <a:grpSpLocks/>
                </p:cNvGrpSpPr>
                <p:nvPr/>
              </p:nvGrpSpPr>
              <p:grpSpPr bwMode="auto">
                <a:xfrm>
                  <a:off x="655" y="1739"/>
                  <a:ext cx="446" cy="674"/>
                  <a:chOff x="655" y="1739"/>
                  <a:chExt cx="446" cy="674"/>
                </a:xfrm>
              </p:grpSpPr>
              <p:sp>
                <p:nvSpPr>
                  <p:cNvPr id="448546" name="Rectangle 34"/>
                  <p:cNvSpPr>
                    <a:spLocks noChangeArrowheads="1"/>
                  </p:cNvSpPr>
                  <p:nvPr/>
                </p:nvSpPr>
                <p:spPr bwMode="auto">
                  <a:xfrm>
                    <a:off x="655" y="1739"/>
                    <a:ext cx="129" cy="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endParaRPr kumimoji="0" lang="en-US" altLang="zh-CN" sz="24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47" name="Rectangle 35"/>
                  <p:cNvSpPr>
                    <a:spLocks noChangeArrowheads="1"/>
                  </p:cNvSpPr>
                  <p:nvPr/>
                </p:nvSpPr>
                <p:spPr bwMode="auto">
                  <a:xfrm>
                    <a:off x="1004" y="1888"/>
                    <a:ext cx="97"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48" name="Rectangle 36"/>
                  <p:cNvSpPr>
                    <a:spLocks noChangeArrowheads="1"/>
                  </p:cNvSpPr>
                  <p:nvPr/>
                </p:nvSpPr>
                <p:spPr bwMode="auto">
                  <a:xfrm>
                    <a:off x="816" y="1886"/>
                    <a:ext cx="97" cy="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49" name="Rectangle 37"/>
                  <p:cNvSpPr>
                    <a:spLocks noChangeArrowheads="1"/>
                  </p:cNvSpPr>
                  <p:nvPr/>
                </p:nvSpPr>
                <p:spPr bwMode="auto">
                  <a:xfrm>
                    <a:off x="912" y="1871"/>
                    <a:ext cx="80"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&gt;</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grpSp>
            <p:sp>
              <p:nvSpPr>
                <p:cNvPr id="448550" name="Rectangle 38"/>
                <p:cNvSpPr>
                  <a:spLocks noChangeArrowheads="1"/>
                </p:cNvSpPr>
                <p:nvPr/>
              </p:nvSpPr>
              <p:spPr bwMode="auto">
                <a:xfrm>
                  <a:off x="1051" y="1762"/>
                  <a:ext cx="117" cy="8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altLang="zh-CN" sz="2400" b="1" i="0" u="none" strike="noStrike" kern="1200" cap="none" spc="0" normalizeH="0" baseline="0" noProof="0">
                    <a:ln>
                      <a:noFill/>
                    </a:ln>
                    <a:solidFill>
                      <a:srgbClr val="000066"/>
                    </a:solidFill>
                    <a:effectLst/>
                    <a:uLnTx/>
                    <a:uFillTx/>
                    <a:latin typeface="Arial" panose="020B0604020202020204" pitchFamily="34" charset="0"/>
                    <a:ea typeface="黑体" panose="02010609060101010101" pitchFamily="49" charset="-122"/>
                    <a:cs typeface="+mn-cs"/>
                  </a:endParaRPr>
                </a:p>
              </p:txBody>
            </p:sp>
          </p:grpSp>
          <p:grpSp>
            <p:nvGrpSpPr>
              <p:cNvPr id="448551" name="Group 39"/>
              <p:cNvGrpSpPr>
                <a:grpSpLocks/>
              </p:cNvGrpSpPr>
              <p:nvPr/>
            </p:nvGrpSpPr>
            <p:grpSpPr bwMode="auto">
              <a:xfrm>
                <a:off x="2290" y="1168"/>
                <a:ext cx="595" cy="883"/>
                <a:chOff x="624" y="2160"/>
                <a:chExt cx="543" cy="883"/>
              </a:xfrm>
            </p:grpSpPr>
            <p:grpSp>
              <p:nvGrpSpPr>
                <p:cNvPr id="448552" name="Group 40"/>
                <p:cNvGrpSpPr>
                  <a:grpSpLocks/>
                </p:cNvGrpSpPr>
                <p:nvPr/>
              </p:nvGrpSpPr>
              <p:grpSpPr bwMode="auto">
                <a:xfrm>
                  <a:off x="624" y="2160"/>
                  <a:ext cx="446" cy="674"/>
                  <a:chOff x="1296" y="1728"/>
                  <a:chExt cx="446" cy="674"/>
                </a:xfrm>
              </p:grpSpPr>
              <p:sp>
                <p:nvSpPr>
                  <p:cNvPr id="448553" name="Rectangle 41"/>
                  <p:cNvSpPr>
                    <a:spLocks noChangeArrowheads="1"/>
                  </p:cNvSpPr>
                  <p:nvPr/>
                </p:nvSpPr>
                <p:spPr bwMode="auto">
                  <a:xfrm>
                    <a:off x="1296" y="1728"/>
                    <a:ext cx="129" cy="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endParaRPr kumimoji="0" lang="en-US" altLang="zh-CN" sz="24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54" name="Rectangle 42"/>
                  <p:cNvSpPr>
                    <a:spLocks noChangeArrowheads="1"/>
                  </p:cNvSpPr>
                  <p:nvPr/>
                </p:nvSpPr>
                <p:spPr bwMode="auto">
                  <a:xfrm>
                    <a:off x="1645" y="1875"/>
                    <a:ext cx="97" cy="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55" name="Rectangle 43"/>
                  <p:cNvSpPr>
                    <a:spLocks noChangeArrowheads="1"/>
                  </p:cNvSpPr>
                  <p:nvPr/>
                </p:nvSpPr>
                <p:spPr bwMode="auto">
                  <a:xfrm>
                    <a:off x="1457" y="1875"/>
                    <a:ext cx="97" cy="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56" name="Rectangle 44"/>
                  <p:cNvSpPr>
                    <a:spLocks noChangeArrowheads="1"/>
                  </p:cNvSpPr>
                  <p:nvPr/>
                </p:nvSpPr>
                <p:spPr bwMode="auto">
                  <a:xfrm>
                    <a:off x="1553" y="1860"/>
                    <a:ext cx="79"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&lt;</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grpSp>
            <p:sp>
              <p:nvSpPr>
                <p:cNvPr id="448557" name="Rectangle 45"/>
                <p:cNvSpPr>
                  <a:spLocks noChangeArrowheads="1"/>
                </p:cNvSpPr>
                <p:nvPr/>
              </p:nvSpPr>
              <p:spPr bwMode="auto">
                <a:xfrm>
                  <a:off x="1050" y="2198"/>
                  <a:ext cx="117" cy="8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altLang="zh-CN" sz="2400" b="1" i="0" u="none" strike="noStrike" kern="1200" cap="none" spc="0" normalizeH="0" baseline="0" noProof="0">
                    <a:ln>
                      <a:noFill/>
                    </a:ln>
                    <a:solidFill>
                      <a:srgbClr val="000066"/>
                    </a:solidFill>
                    <a:effectLst/>
                    <a:uLnTx/>
                    <a:uFillTx/>
                    <a:latin typeface="Arial" panose="020B0604020202020204" pitchFamily="34" charset="0"/>
                    <a:ea typeface="黑体" panose="02010609060101010101" pitchFamily="49" charset="-122"/>
                    <a:cs typeface="+mn-cs"/>
                  </a:endParaRPr>
                </a:p>
              </p:txBody>
            </p:sp>
          </p:grpSp>
          <p:grpSp>
            <p:nvGrpSpPr>
              <p:cNvPr id="448558" name="Group 46"/>
              <p:cNvGrpSpPr>
                <a:grpSpLocks/>
              </p:cNvGrpSpPr>
              <p:nvPr/>
            </p:nvGrpSpPr>
            <p:grpSpPr bwMode="auto">
              <a:xfrm>
                <a:off x="2942" y="1168"/>
                <a:ext cx="594" cy="914"/>
                <a:chOff x="624" y="2511"/>
                <a:chExt cx="543" cy="914"/>
              </a:xfrm>
            </p:grpSpPr>
            <p:grpSp>
              <p:nvGrpSpPr>
                <p:cNvPr id="448559" name="Group 47"/>
                <p:cNvGrpSpPr>
                  <a:grpSpLocks/>
                </p:cNvGrpSpPr>
                <p:nvPr/>
              </p:nvGrpSpPr>
              <p:grpSpPr bwMode="auto">
                <a:xfrm>
                  <a:off x="624" y="2511"/>
                  <a:ext cx="448" cy="674"/>
                  <a:chOff x="1920" y="1680"/>
                  <a:chExt cx="448" cy="674"/>
                </a:xfrm>
              </p:grpSpPr>
              <p:sp>
                <p:nvSpPr>
                  <p:cNvPr id="448560" name="Rectangle 48"/>
                  <p:cNvSpPr>
                    <a:spLocks noChangeArrowheads="1"/>
                  </p:cNvSpPr>
                  <p:nvPr/>
                </p:nvSpPr>
                <p:spPr bwMode="auto">
                  <a:xfrm>
                    <a:off x="1920" y="1680"/>
                    <a:ext cx="161" cy="6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endParaRPr kumimoji="0" lang="en-US" altLang="zh-CN" sz="24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61" name="Rectangle 49"/>
                  <p:cNvSpPr>
                    <a:spLocks noChangeArrowheads="1"/>
                  </p:cNvSpPr>
                  <p:nvPr/>
                </p:nvSpPr>
                <p:spPr bwMode="auto">
                  <a:xfrm>
                    <a:off x="2271" y="1829"/>
                    <a:ext cx="97"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62" name="Rectangle 50"/>
                  <p:cNvSpPr>
                    <a:spLocks noChangeArrowheads="1"/>
                  </p:cNvSpPr>
                  <p:nvPr/>
                </p:nvSpPr>
                <p:spPr bwMode="auto">
                  <a:xfrm>
                    <a:off x="2081" y="1827"/>
                    <a:ext cx="97"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48563" name="Rectangle 51"/>
                  <p:cNvSpPr>
                    <a:spLocks noChangeArrowheads="1"/>
                  </p:cNvSpPr>
                  <p:nvPr/>
                </p:nvSpPr>
                <p:spPr bwMode="auto">
                  <a:xfrm>
                    <a:off x="2179" y="1812"/>
                    <a:ext cx="80"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grpSp>
            <p:sp>
              <p:nvSpPr>
                <p:cNvPr id="448564" name="Rectangle 52"/>
                <p:cNvSpPr>
                  <a:spLocks noChangeArrowheads="1"/>
                </p:cNvSpPr>
                <p:nvPr/>
              </p:nvSpPr>
              <p:spPr bwMode="auto">
                <a:xfrm>
                  <a:off x="1050" y="2581"/>
                  <a:ext cx="117" cy="8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altLang="zh-CN" sz="2400" b="1" i="0" u="none" strike="noStrike" kern="1200" cap="none" spc="0" normalizeH="0" baseline="0" noProof="0">
                    <a:ln>
                      <a:noFill/>
                    </a:ln>
                    <a:solidFill>
                      <a:srgbClr val="000066"/>
                    </a:solidFill>
                    <a:effectLst/>
                    <a:uLnTx/>
                    <a:uFillTx/>
                    <a:latin typeface="Arial" panose="020B0604020202020204" pitchFamily="34" charset="0"/>
                    <a:ea typeface="黑体" panose="02010609060101010101" pitchFamily="49" charset="-122"/>
                    <a:cs typeface="+mn-cs"/>
                  </a:endParaRPr>
                </a:p>
              </p:txBody>
            </p:sp>
          </p:grpSp>
        </p:grpSp>
      </p:grpSp>
      <p:grpSp>
        <p:nvGrpSpPr>
          <p:cNvPr id="448571" name="Group 59"/>
          <p:cNvGrpSpPr>
            <a:grpSpLocks/>
          </p:cNvGrpSpPr>
          <p:nvPr/>
        </p:nvGrpSpPr>
        <p:grpSpPr bwMode="auto">
          <a:xfrm>
            <a:off x="1030288" y="3141663"/>
            <a:ext cx="6386512" cy="3455987"/>
            <a:chOff x="649" y="1979"/>
            <a:chExt cx="4023" cy="2177"/>
          </a:xfrm>
        </p:grpSpPr>
        <p:sp>
          <p:nvSpPr>
            <p:cNvPr id="448516" name="AutoShape 4"/>
            <p:cNvSpPr>
              <a:spLocks noChangeArrowheads="1"/>
            </p:cNvSpPr>
            <p:nvPr/>
          </p:nvSpPr>
          <p:spPr bwMode="auto">
            <a:xfrm>
              <a:off x="674" y="2766"/>
              <a:ext cx="199" cy="567"/>
            </a:xfrm>
            <a:prstGeom prst="roundRect">
              <a:avLst>
                <a:gd name="adj" fmla="val 16667"/>
              </a:avLst>
            </a:prstGeom>
            <a:solidFill>
              <a:srgbClr val="00FFCC"/>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18" name="Text Box 6"/>
            <p:cNvSpPr txBox="1">
              <a:spLocks noChangeArrowheads="1"/>
            </p:cNvSpPr>
            <p:nvPr/>
          </p:nvSpPr>
          <p:spPr bwMode="auto">
            <a:xfrm>
              <a:off x="3560" y="2956"/>
              <a:ext cx="595" cy="231"/>
            </a:xfrm>
            <a:prstGeom prst="rect">
              <a:avLst/>
            </a:prstGeom>
            <a:solidFill>
              <a:srgbClr val="0099CC"/>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1800" b="1"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rPr>
                <a:t>高位片</a:t>
              </a:r>
            </a:p>
          </p:txBody>
        </p:sp>
        <p:grpSp>
          <p:nvGrpSpPr>
            <p:cNvPr id="448519" name="Group 7"/>
            <p:cNvGrpSpPr>
              <a:grpSpLocks/>
            </p:cNvGrpSpPr>
            <p:nvPr/>
          </p:nvGrpSpPr>
          <p:grpSpPr bwMode="auto">
            <a:xfrm>
              <a:off x="2319" y="2822"/>
              <a:ext cx="764" cy="775"/>
              <a:chOff x="9541" y="12714"/>
              <a:chExt cx="1558" cy="1511"/>
            </a:xfrm>
          </p:grpSpPr>
          <p:grpSp>
            <p:nvGrpSpPr>
              <p:cNvPr id="448520" name="Group 8"/>
              <p:cNvGrpSpPr>
                <a:grpSpLocks/>
              </p:cNvGrpSpPr>
              <p:nvPr/>
            </p:nvGrpSpPr>
            <p:grpSpPr bwMode="auto">
              <a:xfrm rot="10800000" flipH="1">
                <a:off x="10451" y="12714"/>
                <a:ext cx="648" cy="69"/>
                <a:chOff x="8475" y="10188"/>
                <a:chExt cx="540" cy="57"/>
              </a:xfrm>
            </p:grpSpPr>
            <p:sp>
              <p:nvSpPr>
                <p:cNvPr id="448521" name="AutoShape 9"/>
                <p:cNvSpPr>
                  <a:spLocks noChangeArrowheads="1"/>
                </p:cNvSpPr>
                <p:nvPr/>
              </p:nvSpPr>
              <p:spPr bwMode="auto">
                <a:xfrm rot="-5400000">
                  <a:off x="8873" y="10103"/>
                  <a:ext cx="57" cy="227"/>
                </a:xfrm>
                <a:prstGeom prst="flowChartMerge">
                  <a:avLst/>
                </a:prstGeom>
                <a:solidFill>
                  <a:srgbClr val="000000"/>
                </a:solidFill>
                <a:ln w="38100">
                  <a:solidFill>
                    <a:srgbClr val="99CC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22" name="Line 10"/>
                <p:cNvSpPr>
                  <a:spLocks noChangeShapeType="1"/>
                </p:cNvSpPr>
                <p:nvPr/>
              </p:nvSpPr>
              <p:spPr bwMode="auto">
                <a:xfrm flipH="1">
                  <a:off x="8475" y="10215"/>
                  <a:ext cx="330" cy="0"/>
                </a:xfrm>
                <a:prstGeom prst="line">
                  <a:avLst/>
                </a:prstGeom>
                <a:noFill/>
                <a:ln w="38100">
                  <a:solidFill>
                    <a:srgbClr val="99CC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48523" name="Line 11"/>
              <p:cNvSpPr>
                <a:spLocks noChangeShapeType="1"/>
              </p:cNvSpPr>
              <p:nvPr/>
            </p:nvSpPr>
            <p:spPr bwMode="auto">
              <a:xfrm rot="-5400000">
                <a:off x="9710" y="13485"/>
                <a:ext cx="1476" cy="0"/>
              </a:xfrm>
              <a:prstGeom prst="line">
                <a:avLst/>
              </a:prstGeom>
              <a:noFill/>
              <a:ln w="38100">
                <a:solidFill>
                  <a:srgbClr val="99CC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24" name="Line 12"/>
              <p:cNvSpPr>
                <a:spLocks noChangeShapeType="1"/>
              </p:cNvSpPr>
              <p:nvPr/>
            </p:nvSpPr>
            <p:spPr bwMode="auto">
              <a:xfrm>
                <a:off x="9545" y="14223"/>
                <a:ext cx="903" cy="0"/>
              </a:xfrm>
              <a:prstGeom prst="line">
                <a:avLst/>
              </a:prstGeom>
              <a:noFill/>
              <a:ln w="38100">
                <a:solidFill>
                  <a:srgbClr val="99CC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25" name="Line 13"/>
              <p:cNvSpPr>
                <a:spLocks noChangeShapeType="1"/>
              </p:cNvSpPr>
              <p:nvPr/>
            </p:nvSpPr>
            <p:spPr bwMode="auto">
              <a:xfrm rot="-5400000">
                <a:off x="9386" y="14070"/>
                <a:ext cx="310" cy="0"/>
              </a:xfrm>
              <a:prstGeom prst="line">
                <a:avLst/>
              </a:prstGeom>
              <a:noFill/>
              <a:ln w="38100">
                <a:solidFill>
                  <a:srgbClr val="99CC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48526" name="Group 14"/>
            <p:cNvGrpSpPr>
              <a:grpSpLocks/>
            </p:cNvGrpSpPr>
            <p:nvPr/>
          </p:nvGrpSpPr>
          <p:grpSpPr bwMode="auto">
            <a:xfrm>
              <a:off x="1905" y="3049"/>
              <a:ext cx="1165" cy="685"/>
              <a:chOff x="6826" y="12941"/>
              <a:chExt cx="2417" cy="1356"/>
            </a:xfrm>
          </p:grpSpPr>
          <p:sp>
            <p:nvSpPr>
              <p:cNvPr id="448527" name="AutoShape 15"/>
              <p:cNvSpPr>
                <a:spLocks noChangeArrowheads="1"/>
              </p:cNvSpPr>
              <p:nvPr/>
            </p:nvSpPr>
            <p:spPr bwMode="auto">
              <a:xfrm rot="16200000" flipH="1">
                <a:off x="9073" y="12838"/>
                <a:ext cx="68" cy="273"/>
              </a:xfrm>
              <a:prstGeom prst="flowChartMerge">
                <a:avLst/>
              </a:prstGeom>
              <a:solidFill>
                <a:srgbClr val="000000"/>
              </a:solidFill>
              <a:ln w="38100">
                <a:solidFill>
                  <a:srgbClr val="00CCFF"/>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28" name="Line 16"/>
              <p:cNvSpPr>
                <a:spLocks noChangeShapeType="1"/>
              </p:cNvSpPr>
              <p:nvPr/>
            </p:nvSpPr>
            <p:spPr bwMode="auto">
              <a:xfrm rot="-5400000">
                <a:off x="8072" y="13638"/>
                <a:ext cx="1318" cy="0"/>
              </a:xfrm>
              <a:prstGeom prst="line">
                <a:avLst/>
              </a:prstGeom>
              <a:noFill/>
              <a:ln w="38100">
                <a:solidFill>
                  <a:srgbClr val="00CC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29" name="Line 17"/>
              <p:cNvSpPr>
                <a:spLocks noChangeShapeType="1"/>
              </p:cNvSpPr>
              <p:nvPr/>
            </p:nvSpPr>
            <p:spPr bwMode="auto">
              <a:xfrm>
                <a:off x="6830" y="14295"/>
                <a:ext cx="1899" cy="0"/>
              </a:xfrm>
              <a:prstGeom prst="line">
                <a:avLst/>
              </a:prstGeom>
              <a:noFill/>
              <a:ln w="38100">
                <a:solidFill>
                  <a:srgbClr val="00CC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0" name="Line 18"/>
              <p:cNvSpPr>
                <a:spLocks noChangeShapeType="1"/>
              </p:cNvSpPr>
              <p:nvPr/>
            </p:nvSpPr>
            <p:spPr bwMode="auto">
              <a:xfrm rot="-5400000">
                <a:off x="6529" y="13998"/>
                <a:ext cx="593" cy="0"/>
              </a:xfrm>
              <a:prstGeom prst="line">
                <a:avLst/>
              </a:prstGeom>
              <a:noFill/>
              <a:ln w="38100">
                <a:solidFill>
                  <a:srgbClr val="00CC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1" name="Line 19"/>
              <p:cNvSpPr>
                <a:spLocks noChangeShapeType="1"/>
              </p:cNvSpPr>
              <p:nvPr/>
            </p:nvSpPr>
            <p:spPr bwMode="auto">
              <a:xfrm rot="-10800000">
                <a:off x="8731" y="12979"/>
                <a:ext cx="250" cy="0"/>
              </a:xfrm>
              <a:prstGeom prst="line">
                <a:avLst/>
              </a:prstGeom>
              <a:noFill/>
              <a:ln w="38100">
                <a:solidFill>
                  <a:srgbClr val="00CC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48532" name="Group 20"/>
            <p:cNvGrpSpPr>
              <a:grpSpLocks/>
            </p:cNvGrpSpPr>
            <p:nvPr/>
          </p:nvGrpSpPr>
          <p:grpSpPr bwMode="auto">
            <a:xfrm>
              <a:off x="1525" y="3276"/>
              <a:ext cx="1559" cy="580"/>
              <a:chOff x="11503" y="13009"/>
              <a:chExt cx="3227" cy="1169"/>
            </a:xfrm>
          </p:grpSpPr>
          <p:sp>
            <p:nvSpPr>
              <p:cNvPr id="448533" name="AutoShape 21"/>
              <p:cNvSpPr>
                <a:spLocks noChangeArrowheads="1"/>
              </p:cNvSpPr>
              <p:nvPr/>
            </p:nvSpPr>
            <p:spPr bwMode="auto">
              <a:xfrm rot="16200000" flipH="1">
                <a:off x="14560" y="12906"/>
                <a:ext cx="68" cy="273"/>
              </a:xfrm>
              <a:prstGeom prst="flowChartMerge">
                <a:avLst/>
              </a:prstGeom>
              <a:solidFill>
                <a:srgbClr val="000000"/>
              </a:solidFill>
              <a:ln w="38100">
                <a:solidFill>
                  <a:srgbClr val="FF00FF"/>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4" name="Line 22"/>
              <p:cNvSpPr>
                <a:spLocks noChangeShapeType="1"/>
              </p:cNvSpPr>
              <p:nvPr/>
            </p:nvSpPr>
            <p:spPr bwMode="auto">
              <a:xfrm rot="-10800000">
                <a:off x="14365" y="13046"/>
                <a:ext cx="111"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5" name="Line 23"/>
              <p:cNvSpPr>
                <a:spLocks noChangeShapeType="1"/>
              </p:cNvSpPr>
              <p:nvPr/>
            </p:nvSpPr>
            <p:spPr bwMode="auto">
              <a:xfrm rot="-5400000">
                <a:off x="13800" y="13610"/>
                <a:ext cx="1128"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6" name="Line 24"/>
              <p:cNvSpPr>
                <a:spLocks noChangeShapeType="1"/>
              </p:cNvSpPr>
              <p:nvPr/>
            </p:nvSpPr>
            <p:spPr bwMode="auto">
              <a:xfrm>
                <a:off x="11520" y="14178"/>
                <a:ext cx="2842"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48537" name="Line 25"/>
              <p:cNvSpPr>
                <a:spLocks noChangeShapeType="1"/>
              </p:cNvSpPr>
              <p:nvPr/>
            </p:nvSpPr>
            <p:spPr bwMode="auto">
              <a:xfrm rot="-5400000">
                <a:off x="11075" y="13750"/>
                <a:ext cx="855" cy="0"/>
              </a:xfrm>
              <a:prstGeom prst="line">
                <a:avLst/>
              </a:prstGeom>
              <a:noFill/>
              <a:ln w="38100">
                <a:solidFill>
                  <a:srgbClr val="FF00FF"/>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48538" name="Text Box 26"/>
            <p:cNvSpPr txBox="1">
              <a:spLocks noChangeArrowheads="1"/>
            </p:cNvSpPr>
            <p:nvPr/>
          </p:nvSpPr>
          <p:spPr bwMode="auto">
            <a:xfrm>
              <a:off x="3651" y="3907"/>
              <a:ext cx="454" cy="249"/>
            </a:xfrm>
            <a:prstGeom prst="rect">
              <a:avLst/>
            </a:prstGeom>
            <a:solidFill>
              <a:schemeClr val="bg1"/>
            </a:solidFill>
            <a:ln w="28575">
              <a:solidFill>
                <a:srgbClr val="6699FF"/>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1800" b="1"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输出</a:t>
              </a:r>
            </a:p>
          </p:txBody>
        </p:sp>
        <p:sp>
          <p:nvSpPr>
            <p:cNvPr id="448565" name="Text Box 53"/>
            <p:cNvSpPr txBox="1">
              <a:spLocks noChangeArrowheads="1"/>
            </p:cNvSpPr>
            <p:nvPr/>
          </p:nvSpPr>
          <p:spPr bwMode="auto">
            <a:xfrm>
              <a:off x="1587" y="2931"/>
              <a:ext cx="595" cy="231"/>
            </a:xfrm>
            <a:prstGeom prst="rect">
              <a:avLst/>
            </a:prstGeom>
            <a:solidFill>
              <a:srgbClr val="0099CC"/>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1800" b="1"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rPr>
                <a:t>低位片</a:t>
              </a:r>
            </a:p>
          </p:txBody>
        </p:sp>
        <p:graphicFrame>
          <p:nvGraphicFramePr>
            <p:cNvPr id="448566" name="Object 54"/>
            <p:cNvGraphicFramePr>
              <a:graphicFrameLocks noChangeAspect="1"/>
            </p:cNvGraphicFramePr>
            <p:nvPr/>
          </p:nvGraphicFramePr>
          <p:xfrm>
            <a:off x="657" y="2205"/>
            <a:ext cx="4015" cy="1760"/>
          </p:xfrm>
          <a:graphic>
            <a:graphicData uri="http://schemas.openxmlformats.org/presentationml/2006/ole">
              <mc:AlternateContent xmlns:mc="http://schemas.openxmlformats.org/markup-compatibility/2006">
                <mc:Choice xmlns:v="urn:schemas-microsoft-com:vml" Requires="v">
                  <p:oleObj spid="_x0000_s100474" name="图片" r:id="rId3" imgW="5257800" imgH="2209680" progId="Word.Picture.8">
                    <p:embed/>
                  </p:oleObj>
                </mc:Choice>
                <mc:Fallback>
                  <p:oleObj name="图片" r:id="rId3" imgW="5257800" imgH="2209680" progId="Word.Picture.8">
                    <p:embed/>
                    <p:pic>
                      <p:nvPicPr>
                        <p:cNvPr id="448566" name="Object 5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7" y="2205"/>
                          <a:ext cx="4015" cy="176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8567" name="Object 55"/>
            <p:cNvGraphicFramePr>
              <a:graphicFrameLocks noChangeAspect="1"/>
            </p:cNvGraphicFramePr>
            <p:nvPr/>
          </p:nvGraphicFramePr>
          <p:xfrm>
            <a:off x="649" y="2749"/>
            <a:ext cx="575" cy="706"/>
          </p:xfrm>
          <a:graphic>
            <a:graphicData uri="http://schemas.openxmlformats.org/presentationml/2006/ole">
              <mc:AlternateContent xmlns:mc="http://schemas.openxmlformats.org/markup-compatibility/2006">
                <mc:Choice xmlns:v="urn:schemas-microsoft-com:vml" Requires="v">
                  <p:oleObj spid="_x0000_s100475" name="图片" r:id="rId5" imgW="752400" imgH="885960" progId="Word.Picture.8">
                    <p:embed/>
                  </p:oleObj>
                </mc:Choice>
                <mc:Fallback>
                  <p:oleObj name="图片" r:id="rId5" imgW="752400" imgH="885960" progId="Word.Picture.8">
                    <p:embed/>
                    <p:pic>
                      <p:nvPicPr>
                        <p:cNvPr id="448567" name="Object 5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9" y="2749"/>
                          <a:ext cx="575" cy="70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48568" name="Object 56"/>
            <p:cNvGraphicFramePr>
              <a:graphicFrameLocks noChangeAspect="1"/>
            </p:cNvGraphicFramePr>
            <p:nvPr/>
          </p:nvGraphicFramePr>
          <p:xfrm>
            <a:off x="3288" y="3407"/>
            <a:ext cx="1113" cy="539"/>
          </p:xfrm>
          <a:graphic>
            <a:graphicData uri="http://schemas.openxmlformats.org/presentationml/2006/ole">
              <mc:AlternateContent xmlns:mc="http://schemas.openxmlformats.org/markup-compatibility/2006">
                <mc:Choice xmlns:v="urn:schemas-microsoft-com:vml" Requires="v">
                  <p:oleObj spid="_x0000_s100476" name="图片" r:id="rId7" imgW="1457280" imgH="676440" progId="Word.Picture.8">
                    <p:embed/>
                  </p:oleObj>
                </mc:Choice>
                <mc:Fallback>
                  <p:oleObj name="图片" r:id="rId7" imgW="1457280" imgH="676440" progId="Word.Picture.8">
                    <p:embed/>
                    <p:pic>
                      <p:nvPicPr>
                        <p:cNvPr id="448568" name="Object 5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 y="3407"/>
                          <a:ext cx="1113" cy="539"/>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48569" name="Rectangle 57"/>
            <p:cNvSpPr>
              <a:spLocks noChangeArrowheads="1"/>
            </p:cNvSpPr>
            <p:nvPr/>
          </p:nvSpPr>
          <p:spPr bwMode="auto">
            <a:xfrm>
              <a:off x="1508" y="1979"/>
              <a:ext cx="964" cy="232"/>
            </a:xfrm>
            <a:prstGeom prst="rect">
              <a:avLst/>
            </a:prstGeom>
            <a:solidFill>
              <a:schemeClr val="bg1">
                <a:alpha val="50000"/>
              </a:schemeClr>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p>
          </p:txBody>
        </p:sp>
        <p:sp>
          <p:nvSpPr>
            <p:cNvPr id="448570" name="Rectangle 58"/>
            <p:cNvSpPr>
              <a:spLocks noChangeArrowheads="1"/>
            </p:cNvSpPr>
            <p:nvPr/>
          </p:nvSpPr>
          <p:spPr bwMode="auto">
            <a:xfrm>
              <a:off x="3413" y="1979"/>
              <a:ext cx="964" cy="232"/>
            </a:xfrm>
            <a:prstGeom prst="rect">
              <a:avLst/>
            </a:prstGeom>
            <a:solidFill>
              <a:schemeClr val="bg1">
                <a:alpha val="50999"/>
              </a:schemeClr>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24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p>
          </p:txBody>
        </p:sp>
      </p:grpSp>
      <p:sp>
        <p:nvSpPr>
          <p:cNvPr id="2" name="灯片编号占位符 1">
            <a:extLst>
              <a:ext uri="{FF2B5EF4-FFF2-40B4-BE49-F238E27FC236}">
                <a16:creationId xmlns:a16="http://schemas.microsoft.com/office/drawing/2014/main" id="{4794B710-1527-4F28-8572-1C0863AD23CB}"/>
              </a:ext>
            </a:extLst>
          </p:cNvPr>
          <p:cNvSpPr>
            <a:spLocks noGrp="1"/>
          </p:cNvSpPr>
          <p:nvPr>
            <p:ph type="sldNum" sz="quarter" idx="12"/>
          </p:nvPr>
        </p:nvSpPr>
        <p:spPr/>
        <p:txBody>
          <a:bodyPr/>
          <a:lstStyle/>
          <a:p>
            <a:fld id="{4FAB73BC-B049-4115-A692-8D63A059BFB8}" type="slidenum">
              <a:rPr lang="en-US" smtClean="0"/>
              <a:t>94</a:t>
            </a:fld>
            <a:endParaRPr lang="en-US" dirty="0"/>
          </a:p>
        </p:txBody>
      </p:sp>
    </p:spTree>
    <p:extLst>
      <p:ext uri="{BB962C8B-B14F-4D97-AF65-F5344CB8AC3E}">
        <p14:creationId xmlns:p14="http://schemas.microsoft.com/office/powerpoint/2010/main" val="11651081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48517"/>
                                        </p:tgtEl>
                                        <p:attrNameLst>
                                          <p:attrName>style.visibility</p:attrName>
                                        </p:attrNameLst>
                                      </p:cBhvr>
                                      <p:to>
                                        <p:strVal val="visible"/>
                                      </p:to>
                                    </p:set>
                                    <p:animEffect transition="in" filter="strips(downRight)">
                                      <p:cBhvr>
                                        <p:cTn id="7" dur="500"/>
                                        <p:tgtEl>
                                          <p:spTgt spid="4485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48540"/>
                                        </p:tgtEl>
                                        <p:attrNameLst>
                                          <p:attrName>style.visibility</p:attrName>
                                        </p:attrNameLst>
                                      </p:cBhvr>
                                      <p:to>
                                        <p:strVal val="visible"/>
                                      </p:to>
                                    </p:set>
                                    <p:animEffect transition="in" filter="strips(downRight)">
                                      <p:cBhvr>
                                        <p:cTn id="12" dur="500"/>
                                        <p:tgtEl>
                                          <p:spTgt spid="44854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48541"/>
                                        </p:tgtEl>
                                        <p:attrNameLst>
                                          <p:attrName>style.visibility</p:attrName>
                                        </p:attrNameLst>
                                      </p:cBhvr>
                                      <p:to>
                                        <p:strVal val="visible"/>
                                      </p:to>
                                    </p:set>
                                    <p:animEffect transition="in" filter="strips(downRight)">
                                      <p:cBhvr>
                                        <p:cTn id="17" dur="500"/>
                                        <p:tgtEl>
                                          <p:spTgt spid="4485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48571"/>
                                        </p:tgtEl>
                                        <p:attrNameLst>
                                          <p:attrName>style.visibility</p:attrName>
                                        </p:attrNameLst>
                                      </p:cBhvr>
                                      <p:to>
                                        <p:strVal val="visible"/>
                                      </p:to>
                                    </p:set>
                                    <p:animEffect transition="in" filter="wipe(left)">
                                      <p:cBhvr>
                                        <p:cTn id="22" dur="500"/>
                                        <p:tgtEl>
                                          <p:spTgt spid="4485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517" grpId="0" autoUpdateAnimBg="0"/>
      <p:bldP spid="448540" grpId="0" animBg="1" autoUpdateAnimBg="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2"/>
          <p:cNvSpPr>
            <a:spLocks noChangeArrowheads="1"/>
          </p:cNvSpPr>
          <p:nvPr/>
        </p:nvSpPr>
        <p:spPr bwMode="auto">
          <a:xfrm>
            <a:off x="466725" y="1270000"/>
            <a:ext cx="7683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用两</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片</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74HC85</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组成</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16</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位数值比较器（串联</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扩展方式）。</a:t>
            </a:r>
          </a:p>
        </p:txBody>
      </p:sp>
      <p:grpSp>
        <p:nvGrpSpPr>
          <p:cNvPr id="493571" name="Group 3"/>
          <p:cNvGrpSpPr>
            <a:grpSpLocks/>
          </p:cNvGrpSpPr>
          <p:nvPr/>
        </p:nvGrpSpPr>
        <p:grpSpPr bwMode="auto">
          <a:xfrm>
            <a:off x="85725" y="2259013"/>
            <a:ext cx="8823325" cy="3005137"/>
            <a:chOff x="54" y="1876"/>
            <a:chExt cx="5558" cy="1893"/>
          </a:xfrm>
        </p:grpSpPr>
        <p:graphicFrame>
          <p:nvGraphicFramePr>
            <p:cNvPr id="493572" name="Object 4"/>
            <p:cNvGraphicFramePr>
              <a:graphicFrameLocks noChangeAspect="1"/>
            </p:cNvGraphicFramePr>
            <p:nvPr/>
          </p:nvGraphicFramePr>
          <p:xfrm>
            <a:off x="3126" y="2267"/>
            <a:ext cx="2486" cy="1242"/>
          </p:xfrm>
          <a:graphic>
            <a:graphicData uri="http://schemas.openxmlformats.org/presentationml/2006/ole">
              <mc:AlternateContent xmlns:mc="http://schemas.openxmlformats.org/markup-compatibility/2006">
                <mc:Choice xmlns:v="urn:schemas-microsoft-com:vml" Requires="v">
                  <p:oleObj spid="_x0000_s101458" name="图片" r:id="rId3" imgW="4610160" imgH="2209680" progId="Word.Picture.8">
                    <p:embed/>
                  </p:oleObj>
                </mc:Choice>
                <mc:Fallback>
                  <p:oleObj name="图片" r:id="rId3" imgW="4610160" imgH="2209680" progId="Word.Picture.8">
                    <p:embed/>
                    <p:pic>
                      <p:nvPicPr>
                        <p:cNvPr id="49357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6" y="2267"/>
                          <a:ext cx="2486" cy="124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93573" name="Text Box 5"/>
            <p:cNvSpPr txBox="1">
              <a:spLocks noChangeArrowheads="1"/>
            </p:cNvSpPr>
            <p:nvPr/>
          </p:nvSpPr>
          <p:spPr bwMode="auto">
            <a:xfrm>
              <a:off x="4614" y="2760"/>
              <a:ext cx="669" cy="231"/>
            </a:xfrm>
            <a:prstGeom prst="rect">
              <a:avLst/>
            </a:prstGeom>
            <a:solidFill>
              <a:srgbClr val="0099CC"/>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1800" b="1"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rPr>
                <a:t>高位片</a:t>
              </a:r>
            </a:p>
          </p:txBody>
        </p:sp>
        <p:sp>
          <p:nvSpPr>
            <p:cNvPr id="493574" name="Text Box 6"/>
            <p:cNvSpPr txBox="1">
              <a:spLocks noChangeArrowheads="1"/>
            </p:cNvSpPr>
            <p:nvPr/>
          </p:nvSpPr>
          <p:spPr bwMode="auto">
            <a:xfrm>
              <a:off x="4750" y="3463"/>
              <a:ext cx="624" cy="306"/>
            </a:xfrm>
            <a:prstGeom prst="rect">
              <a:avLst/>
            </a:prstGeom>
            <a:solidFill>
              <a:schemeClr val="bg1"/>
            </a:solidFill>
            <a:ln w="28575">
              <a:solidFill>
                <a:srgbClr val="6699FF"/>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 </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输出</a:t>
              </a:r>
            </a:p>
          </p:txBody>
        </p:sp>
        <p:sp>
          <p:nvSpPr>
            <p:cNvPr id="493575" name="Text Box 7"/>
            <p:cNvSpPr txBox="1">
              <a:spLocks noChangeArrowheads="1"/>
            </p:cNvSpPr>
            <p:nvPr/>
          </p:nvSpPr>
          <p:spPr bwMode="auto">
            <a:xfrm>
              <a:off x="668" y="2715"/>
              <a:ext cx="589" cy="231"/>
            </a:xfrm>
            <a:prstGeom prst="rect">
              <a:avLst/>
            </a:prstGeom>
            <a:solidFill>
              <a:srgbClr val="0099CC"/>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1800" b="1" i="0" u="none" strike="noStrike" kern="1200" cap="none" spc="0" normalizeH="0" baseline="0" noProof="0">
                  <a:ln>
                    <a:noFill/>
                  </a:ln>
                  <a:solidFill>
                    <a:srgbClr val="FFFFFF"/>
                  </a:solidFill>
                  <a:effectLst/>
                  <a:uLnTx/>
                  <a:uFillTx/>
                  <a:latin typeface="Arial" panose="020B0604020202020204" pitchFamily="34" charset="0"/>
                  <a:ea typeface="宋体" panose="02010600030101010101" pitchFamily="2" charset="-122"/>
                  <a:cs typeface="+mn-cs"/>
                </a:rPr>
                <a:t>低位片</a:t>
              </a:r>
            </a:p>
          </p:txBody>
        </p:sp>
        <p:sp>
          <p:nvSpPr>
            <p:cNvPr id="493576" name="Rectangle 8"/>
            <p:cNvSpPr>
              <a:spLocks noChangeArrowheads="1"/>
            </p:cNvSpPr>
            <p:nvPr/>
          </p:nvSpPr>
          <p:spPr bwMode="auto">
            <a:xfrm>
              <a:off x="487" y="1876"/>
              <a:ext cx="964" cy="232"/>
            </a:xfrm>
            <a:prstGeom prst="rect">
              <a:avLst/>
            </a:prstGeom>
            <a:solidFill>
              <a:schemeClr val="bg1">
                <a:alpha val="50000"/>
              </a:schemeClr>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p>
          </p:txBody>
        </p:sp>
        <p:sp>
          <p:nvSpPr>
            <p:cNvPr id="493577" name="Rectangle 9"/>
            <p:cNvSpPr>
              <a:spLocks noChangeArrowheads="1"/>
            </p:cNvSpPr>
            <p:nvPr/>
          </p:nvSpPr>
          <p:spPr bwMode="auto">
            <a:xfrm>
              <a:off x="1837" y="1898"/>
              <a:ext cx="964" cy="232"/>
            </a:xfrm>
            <a:prstGeom prst="rect">
              <a:avLst/>
            </a:prstGeom>
            <a:solidFill>
              <a:schemeClr val="bg1">
                <a:alpha val="50999"/>
              </a:schemeClr>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p>
          </p:txBody>
        </p:sp>
        <p:sp>
          <p:nvSpPr>
            <p:cNvPr id="493578" name="Rectangle 10"/>
            <p:cNvSpPr>
              <a:spLocks noChangeArrowheads="1"/>
            </p:cNvSpPr>
            <p:nvPr/>
          </p:nvSpPr>
          <p:spPr bwMode="auto">
            <a:xfrm>
              <a:off x="3186" y="1921"/>
              <a:ext cx="964" cy="232"/>
            </a:xfrm>
            <a:prstGeom prst="rect">
              <a:avLst/>
            </a:prstGeom>
            <a:solidFill>
              <a:schemeClr val="bg1">
                <a:alpha val="50000"/>
              </a:schemeClr>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11</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11</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8</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8</a:t>
              </a:r>
            </a:p>
          </p:txBody>
        </p:sp>
        <p:sp>
          <p:nvSpPr>
            <p:cNvPr id="493579" name="Rectangle 11"/>
            <p:cNvSpPr>
              <a:spLocks noChangeArrowheads="1"/>
            </p:cNvSpPr>
            <p:nvPr/>
          </p:nvSpPr>
          <p:spPr bwMode="auto">
            <a:xfrm>
              <a:off x="4501" y="1944"/>
              <a:ext cx="964" cy="232"/>
            </a:xfrm>
            <a:prstGeom prst="rect">
              <a:avLst/>
            </a:prstGeom>
            <a:solidFill>
              <a:schemeClr val="bg1"/>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15</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15</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12</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12</a:t>
              </a:r>
            </a:p>
          </p:txBody>
        </p:sp>
        <p:graphicFrame>
          <p:nvGraphicFramePr>
            <p:cNvPr id="493580" name="Object 12"/>
            <p:cNvGraphicFramePr>
              <a:graphicFrameLocks noChangeAspect="1"/>
            </p:cNvGraphicFramePr>
            <p:nvPr/>
          </p:nvGraphicFramePr>
          <p:xfrm>
            <a:off x="54" y="2277"/>
            <a:ext cx="3123" cy="1236"/>
          </p:xfrm>
          <a:graphic>
            <a:graphicData uri="http://schemas.openxmlformats.org/presentationml/2006/ole">
              <mc:AlternateContent xmlns:mc="http://schemas.openxmlformats.org/markup-compatibility/2006">
                <mc:Choice xmlns:v="urn:schemas-microsoft-com:vml" Requires="v">
                  <p:oleObj spid="_x0000_s101459" name="图片" r:id="rId5" imgW="5791320" imgH="2200320" progId="Word.Picture.8">
                    <p:embed/>
                  </p:oleObj>
                </mc:Choice>
                <mc:Fallback>
                  <p:oleObj name="图片" r:id="rId5" imgW="5791320" imgH="2200320" progId="Word.Picture.8">
                    <p:embed/>
                    <p:pic>
                      <p:nvPicPr>
                        <p:cNvPr id="49358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 y="2277"/>
                          <a:ext cx="3123" cy="1236"/>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
        <p:nvSpPr>
          <p:cNvPr id="493581" name="Rectangle 13"/>
          <p:cNvSpPr>
            <a:spLocks noChangeArrowheads="1"/>
          </p:cNvSpPr>
          <p:nvPr/>
        </p:nvSpPr>
        <p:spPr bwMode="auto">
          <a:xfrm>
            <a:off x="539750" y="549275"/>
            <a:ext cx="41671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Verdana" panose="020B0604030504040204" pitchFamily="34" charset="0"/>
                <a:ea typeface="楷体_GB2312" pitchFamily="49" charset="-122"/>
                <a:cs typeface="+mn-cs"/>
              </a:rPr>
              <a:t>采用串联扩展方式</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数值比较器</a:t>
            </a:r>
          </a:p>
        </p:txBody>
      </p:sp>
      <p:sp>
        <p:nvSpPr>
          <p:cNvPr id="493582" name="Rectangle 14"/>
          <p:cNvSpPr>
            <a:spLocks noChangeArrowheads="1"/>
          </p:cNvSpPr>
          <p:nvPr/>
        </p:nvSpPr>
        <p:spPr bwMode="auto">
          <a:xfrm>
            <a:off x="376238" y="5661025"/>
            <a:ext cx="87677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问题：如果每一片延迟时间为</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10ns</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16</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位串行比较器延迟时间？</a:t>
            </a:r>
          </a:p>
        </p:txBody>
      </p:sp>
      <p:sp>
        <p:nvSpPr>
          <p:cNvPr id="2" name="灯片编号占位符 1">
            <a:extLst>
              <a:ext uri="{FF2B5EF4-FFF2-40B4-BE49-F238E27FC236}">
                <a16:creationId xmlns:a16="http://schemas.microsoft.com/office/drawing/2014/main" id="{406A862C-9FE9-45E9-810A-EA17CE7BE229}"/>
              </a:ext>
            </a:extLst>
          </p:cNvPr>
          <p:cNvSpPr>
            <a:spLocks noGrp="1"/>
          </p:cNvSpPr>
          <p:nvPr>
            <p:ph type="sldNum" sz="quarter" idx="12"/>
          </p:nvPr>
        </p:nvSpPr>
        <p:spPr/>
        <p:txBody>
          <a:bodyPr/>
          <a:lstStyle/>
          <a:p>
            <a:fld id="{4FAB73BC-B049-4115-A692-8D63A059BFB8}" type="slidenum">
              <a:rPr lang="en-US" smtClean="0"/>
              <a:t>95</a:t>
            </a:fld>
            <a:endParaRPr lang="en-US" dirty="0"/>
          </a:p>
        </p:txBody>
      </p:sp>
    </p:spTree>
    <p:extLst>
      <p:ext uri="{BB962C8B-B14F-4D97-AF65-F5344CB8AC3E}">
        <p14:creationId xmlns:p14="http://schemas.microsoft.com/office/powerpoint/2010/main" val="26182636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93570"/>
                                        </p:tgtEl>
                                        <p:attrNameLst>
                                          <p:attrName>style.visibility</p:attrName>
                                        </p:attrNameLst>
                                      </p:cBhvr>
                                      <p:to>
                                        <p:strVal val="visible"/>
                                      </p:to>
                                    </p:set>
                                    <p:animEffect transition="in" filter="strips(downRight)">
                                      <p:cBhvr>
                                        <p:cTn id="7" dur="500"/>
                                        <p:tgtEl>
                                          <p:spTgt spid="4935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93571"/>
                                        </p:tgtEl>
                                        <p:attrNameLst>
                                          <p:attrName>style.visibility</p:attrName>
                                        </p:attrNameLst>
                                      </p:cBhvr>
                                      <p:to>
                                        <p:strVal val="visible"/>
                                      </p:to>
                                    </p:set>
                                    <p:animEffect transition="in" filter="wipe(up)">
                                      <p:cBhvr>
                                        <p:cTn id="12" dur="2000"/>
                                        <p:tgtEl>
                                          <p:spTgt spid="4935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93582"/>
                                        </p:tgtEl>
                                        <p:attrNameLst>
                                          <p:attrName>style.visibility</p:attrName>
                                        </p:attrNameLst>
                                      </p:cBhvr>
                                      <p:to>
                                        <p:strVal val="visible"/>
                                      </p:to>
                                    </p:set>
                                    <p:animEffect transition="in" filter="strips(downRight)">
                                      <p:cBhvr>
                                        <p:cTn id="17" dur="500"/>
                                        <p:tgtEl>
                                          <p:spTgt spid="4935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3570" grpId="0" autoUpdateAnimBg="0"/>
      <p:bldP spid="493582" grpId="0" autoUpdateAnimBg="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5" name="Rectangle 15"/>
          <p:cNvSpPr>
            <a:spLocks noChangeArrowheads="1"/>
          </p:cNvSpPr>
          <p:nvPr/>
        </p:nvSpPr>
        <p:spPr bwMode="auto">
          <a:xfrm>
            <a:off x="684213" y="476250"/>
            <a:ext cx="67691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用</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7</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4HC85</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组成</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16</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位数值比较器的并联扩展方式。</a:t>
            </a:r>
          </a:p>
        </p:txBody>
      </p:sp>
      <p:grpSp>
        <p:nvGrpSpPr>
          <p:cNvPr id="450608" name="Group 48"/>
          <p:cNvGrpSpPr>
            <a:grpSpLocks/>
          </p:cNvGrpSpPr>
          <p:nvPr/>
        </p:nvGrpSpPr>
        <p:grpSpPr bwMode="auto">
          <a:xfrm>
            <a:off x="387350" y="1196975"/>
            <a:ext cx="8577263" cy="4608513"/>
            <a:chOff x="199" y="1055"/>
            <a:chExt cx="5403" cy="2903"/>
          </a:xfrm>
        </p:grpSpPr>
        <p:sp>
          <p:nvSpPr>
            <p:cNvPr id="450564" name="Rectangle 4"/>
            <p:cNvSpPr>
              <a:spLocks noChangeArrowheads="1"/>
            </p:cNvSpPr>
            <p:nvPr/>
          </p:nvSpPr>
          <p:spPr bwMode="auto">
            <a:xfrm>
              <a:off x="2296" y="2840"/>
              <a:ext cx="992" cy="539"/>
            </a:xfrm>
            <a:prstGeom prst="rect">
              <a:avLst/>
            </a:prstGeom>
            <a:solidFill>
              <a:srgbClr val="0099CC">
                <a:alpha val="10001"/>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70" name="Rectangle 10"/>
            <p:cNvSpPr>
              <a:spLocks noChangeArrowheads="1"/>
            </p:cNvSpPr>
            <p:nvPr/>
          </p:nvSpPr>
          <p:spPr bwMode="auto">
            <a:xfrm>
              <a:off x="4258" y="1678"/>
              <a:ext cx="993" cy="510"/>
            </a:xfrm>
            <a:prstGeom prst="rect">
              <a:avLst/>
            </a:prstGeom>
            <a:solidFill>
              <a:srgbClr val="CC99FF">
                <a:alpha val="5000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71" name="Rectangle 11"/>
            <p:cNvSpPr>
              <a:spLocks noChangeArrowheads="1"/>
            </p:cNvSpPr>
            <p:nvPr/>
          </p:nvSpPr>
          <p:spPr bwMode="auto">
            <a:xfrm>
              <a:off x="2943" y="1678"/>
              <a:ext cx="992" cy="510"/>
            </a:xfrm>
            <a:prstGeom prst="rect">
              <a:avLst/>
            </a:prstGeom>
            <a:solidFill>
              <a:srgbClr val="CC99FF">
                <a:alpha val="50999"/>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72" name="Rectangle 12"/>
            <p:cNvSpPr>
              <a:spLocks noChangeArrowheads="1"/>
            </p:cNvSpPr>
            <p:nvPr/>
          </p:nvSpPr>
          <p:spPr bwMode="auto">
            <a:xfrm>
              <a:off x="1565" y="1678"/>
              <a:ext cx="992" cy="510"/>
            </a:xfrm>
            <a:prstGeom prst="rect">
              <a:avLst/>
            </a:prstGeom>
            <a:solidFill>
              <a:srgbClr val="CC99FF">
                <a:alpha val="5000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73" name="Rectangle 13"/>
            <p:cNvSpPr>
              <a:spLocks noChangeArrowheads="1"/>
            </p:cNvSpPr>
            <p:nvPr/>
          </p:nvSpPr>
          <p:spPr bwMode="auto">
            <a:xfrm>
              <a:off x="204" y="1678"/>
              <a:ext cx="993" cy="510"/>
            </a:xfrm>
            <a:prstGeom prst="rect">
              <a:avLst/>
            </a:prstGeom>
            <a:solidFill>
              <a:srgbClr val="CC99FF">
                <a:alpha val="4400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0574" name="Object 14"/>
            <p:cNvGraphicFramePr>
              <a:graphicFrameLocks noChangeAspect="1"/>
            </p:cNvGraphicFramePr>
            <p:nvPr/>
          </p:nvGraphicFramePr>
          <p:xfrm>
            <a:off x="199" y="1281"/>
            <a:ext cx="5403" cy="2467"/>
          </p:xfrm>
          <a:graphic>
            <a:graphicData uri="http://schemas.openxmlformats.org/presentationml/2006/ole">
              <mc:AlternateContent xmlns:mc="http://schemas.openxmlformats.org/markup-compatibility/2006">
                <mc:Choice xmlns:v="urn:schemas-microsoft-com:vml" Requires="v">
                  <p:oleObj spid="_x0000_s102442" name="图片" r:id="rId3" imgW="9410760" imgH="4276800" progId="Word.Picture.8">
                    <p:embed/>
                  </p:oleObj>
                </mc:Choice>
                <mc:Fallback>
                  <p:oleObj name="图片" r:id="rId3" imgW="9410760" imgH="4276800" progId="Word.Picture.8">
                    <p:embed/>
                    <p:pic>
                      <p:nvPicPr>
                        <p:cNvPr id="450574" name="Object 1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9" y="1281"/>
                          <a:ext cx="5403" cy="246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0576" name="Rectangle 16"/>
            <p:cNvSpPr>
              <a:spLocks noChangeArrowheads="1"/>
            </p:cNvSpPr>
            <p:nvPr/>
          </p:nvSpPr>
          <p:spPr bwMode="auto">
            <a:xfrm>
              <a:off x="4411" y="1112"/>
              <a:ext cx="964" cy="232"/>
            </a:xfrm>
            <a:prstGeom prst="rect">
              <a:avLst/>
            </a:prstGeom>
            <a:solidFill>
              <a:schemeClr val="bg1">
                <a:alpha val="50000"/>
              </a:scheme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p>
          </p:txBody>
        </p:sp>
        <p:sp>
          <p:nvSpPr>
            <p:cNvPr id="450577" name="Rectangle 17"/>
            <p:cNvSpPr>
              <a:spLocks noChangeArrowheads="1"/>
            </p:cNvSpPr>
            <p:nvPr/>
          </p:nvSpPr>
          <p:spPr bwMode="auto">
            <a:xfrm>
              <a:off x="3050" y="1089"/>
              <a:ext cx="964" cy="232"/>
            </a:xfrm>
            <a:prstGeom prst="rect">
              <a:avLst/>
            </a:prstGeom>
            <a:solidFill>
              <a:schemeClr val="bg1">
                <a:alpha val="50999"/>
              </a:scheme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7</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4</a:t>
              </a:r>
            </a:p>
          </p:txBody>
        </p:sp>
        <p:sp>
          <p:nvSpPr>
            <p:cNvPr id="450578" name="Rectangle 18"/>
            <p:cNvSpPr>
              <a:spLocks noChangeArrowheads="1"/>
            </p:cNvSpPr>
            <p:nvPr/>
          </p:nvSpPr>
          <p:spPr bwMode="auto">
            <a:xfrm>
              <a:off x="1644" y="1089"/>
              <a:ext cx="964" cy="232"/>
            </a:xfrm>
            <a:prstGeom prst="rect">
              <a:avLst/>
            </a:prstGeom>
            <a:solidFill>
              <a:schemeClr val="bg1">
                <a:alpha val="50000"/>
              </a:scheme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11</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11</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8</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8</a:t>
              </a:r>
            </a:p>
          </p:txBody>
        </p:sp>
        <p:sp>
          <p:nvSpPr>
            <p:cNvPr id="450579" name="Rectangle 19"/>
            <p:cNvSpPr>
              <a:spLocks noChangeArrowheads="1"/>
            </p:cNvSpPr>
            <p:nvPr/>
          </p:nvSpPr>
          <p:spPr bwMode="auto">
            <a:xfrm>
              <a:off x="295" y="1055"/>
              <a:ext cx="964" cy="232"/>
            </a:xfrm>
            <a:prstGeom prst="rect">
              <a:avLst/>
            </a:prstGeom>
            <a:solidFill>
              <a:schemeClr val="bg1"/>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15</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15</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~B</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12</a:t>
              </a:r>
              <a:r>
                <a:rPr kumimoji="0" lang="en-US" altLang="zh-CN" sz="18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a:t>
              </a:r>
              <a:r>
                <a:rPr kumimoji="0" lang="en-US" altLang="zh-CN" sz="1800" b="1" i="0" u="none" strike="noStrike" kern="1200" cap="none" spc="0" normalizeH="0" baseline="-25000" noProof="0">
                  <a:ln>
                    <a:noFill/>
                  </a:ln>
                  <a:solidFill>
                    <a:srgbClr val="000099"/>
                  </a:solidFill>
                  <a:effectLst/>
                  <a:uLnTx/>
                  <a:uFillTx/>
                  <a:latin typeface="Times New Roman" panose="02020603050405020304" pitchFamily="18" charset="0"/>
                  <a:ea typeface="宋体" panose="02010600030101010101" pitchFamily="2" charset="-122"/>
                  <a:cs typeface="+mn-cs"/>
                </a:rPr>
                <a:t>12</a:t>
              </a:r>
            </a:p>
          </p:txBody>
        </p:sp>
        <p:grpSp>
          <p:nvGrpSpPr>
            <p:cNvPr id="450580" name="Group 20"/>
            <p:cNvGrpSpPr>
              <a:grpSpLocks/>
            </p:cNvGrpSpPr>
            <p:nvPr/>
          </p:nvGrpSpPr>
          <p:grpSpPr bwMode="auto">
            <a:xfrm>
              <a:off x="521" y="2188"/>
              <a:ext cx="4479" cy="652"/>
              <a:chOff x="2970" y="9673"/>
              <a:chExt cx="12266" cy="1720"/>
            </a:xfrm>
          </p:grpSpPr>
          <p:sp>
            <p:nvSpPr>
              <p:cNvPr id="450581" name="Line 21"/>
              <p:cNvSpPr>
                <a:spLocks noChangeShapeType="1"/>
              </p:cNvSpPr>
              <p:nvPr/>
            </p:nvSpPr>
            <p:spPr bwMode="auto">
              <a:xfrm rot="5400000" flipH="1">
                <a:off x="3603" y="10222"/>
                <a:ext cx="1091"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2" name="Line 22"/>
              <p:cNvSpPr>
                <a:spLocks noChangeShapeType="1"/>
              </p:cNvSpPr>
              <p:nvPr/>
            </p:nvSpPr>
            <p:spPr bwMode="auto">
              <a:xfrm rot="5400000" flipH="1">
                <a:off x="2269" y="10377"/>
                <a:ext cx="1401"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3" name="Line 23"/>
              <p:cNvSpPr>
                <a:spLocks noChangeShapeType="1"/>
              </p:cNvSpPr>
              <p:nvPr/>
            </p:nvSpPr>
            <p:spPr bwMode="auto">
              <a:xfrm rot="5400000" flipH="1">
                <a:off x="7593" y="9919"/>
                <a:ext cx="492"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4" name="Line 24"/>
              <p:cNvSpPr>
                <a:spLocks noChangeShapeType="1"/>
              </p:cNvSpPr>
              <p:nvPr/>
            </p:nvSpPr>
            <p:spPr bwMode="auto">
              <a:xfrm rot="5400000" flipH="1">
                <a:off x="6272" y="10061"/>
                <a:ext cx="770"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5" name="Line 25"/>
              <p:cNvSpPr>
                <a:spLocks noChangeShapeType="1"/>
              </p:cNvSpPr>
              <p:nvPr/>
            </p:nvSpPr>
            <p:spPr bwMode="auto">
              <a:xfrm rot="5400000" flipH="1">
                <a:off x="11160" y="10059"/>
                <a:ext cx="772"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6" name="Line 26"/>
              <p:cNvSpPr>
                <a:spLocks noChangeShapeType="1"/>
              </p:cNvSpPr>
              <p:nvPr/>
            </p:nvSpPr>
            <p:spPr bwMode="auto">
              <a:xfrm rot="5400000" flipH="1">
                <a:off x="10122" y="9918"/>
                <a:ext cx="490"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7" name="Line 27"/>
              <p:cNvSpPr>
                <a:spLocks noChangeShapeType="1"/>
              </p:cNvSpPr>
              <p:nvPr/>
            </p:nvSpPr>
            <p:spPr bwMode="auto">
              <a:xfrm rot="5400000" flipH="1">
                <a:off x="14534" y="10378"/>
                <a:ext cx="1403"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8" name="Line 28"/>
              <p:cNvSpPr>
                <a:spLocks noChangeShapeType="1"/>
              </p:cNvSpPr>
              <p:nvPr/>
            </p:nvSpPr>
            <p:spPr bwMode="auto">
              <a:xfrm rot="5400000" flipH="1">
                <a:off x="13509" y="10224"/>
                <a:ext cx="1095"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89" name="Line 29"/>
              <p:cNvSpPr>
                <a:spLocks noChangeShapeType="1"/>
              </p:cNvSpPr>
              <p:nvPr/>
            </p:nvSpPr>
            <p:spPr bwMode="auto">
              <a:xfrm flipH="1">
                <a:off x="7845" y="10165"/>
                <a:ext cx="1166"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0" name="Line 30"/>
              <p:cNvSpPr>
                <a:spLocks noChangeShapeType="1"/>
              </p:cNvSpPr>
              <p:nvPr/>
            </p:nvSpPr>
            <p:spPr bwMode="auto">
              <a:xfrm flipH="1">
                <a:off x="6657" y="10445"/>
                <a:ext cx="2037"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1" name="Line 31"/>
              <p:cNvSpPr>
                <a:spLocks noChangeShapeType="1"/>
              </p:cNvSpPr>
              <p:nvPr/>
            </p:nvSpPr>
            <p:spPr bwMode="auto">
              <a:xfrm flipH="1">
                <a:off x="4155" y="10770"/>
                <a:ext cx="4252"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2" name="Line 32"/>
              <p:cNvSpPr>
                <a:spLocks noChangeShapeType="1"/>
              </p:cNvSpPr>
              <p:nvPr/>
            </p:nvSpPr>
            <p:spPr bwMode="auto">
              <a:xfrm flipH="1" flipV="1">
                <a:off x="2970" y="11079"/>
                <a:ext cx="5129" cy="3"/>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3" name="Line 33"/>
              <p:cNvSpPr>
                <a:spLocks noChangeShapeType="1"/>
              </p:cNvSpPr>
              <p:nvPr/>
            </p:nvSpPr>
            <p:spPr bwMode="auto">
              <a:xfrm rot="5400000" flipH="1">
                <a:off x="7945" y="11240"/>
                <a:ext cx="307"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4" name="Line 34"/>
              <p:cNvSpPr>
                <a:spLocks noChangeShapeType="1"/>
              </p:cNvSpPr>
              <p:nvPr/>
            </p:nvSpPr>
            <p:spPr bwMode="auto">
              <a:xfrm rot="5400000" flipH="1">
                <a:off x="8406" y="10783"/>
                <a:ext cx="1221"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5" name="Line 35"/>
              <p:cNvSpPr>
                <a:spLocks noChangeShapeType="1"/>
              </p:cNvSpPr>
              <p:nvPr/>
            </p:nvSpPr>
            <p:spPr bwMode="auto">
              <a:xfrm rot="5400000" flipH="1">
                <a:off x="8744" y="10778"/>
                <a:ext cx="1230"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50596" name="Group 36"/>
              <p:cNvGrpSpPr>
                <a:grpSpLocks/>
              </p:cNvGrpSpPr>
              <p:nvPr/>
            </p:nvGrpSpPr>
            <p:grpSpPr bwMode="auto">
              <a:xfrm>
                <a:off x="8711" y="10449"/>
                <a:ext cx="954" cy="944"/>
                <a:chOff x="6586" y="12415"/>
                <a:chExt cx="795" cy="330"/>
              </a:xfrm>
            </p:grpSpPr>
            <p:sp>
              <p:nvSpPr>
                <p:cNvPr id="450597" name="Line 37"/>
                <p:cNvSpPr>
                  <a:spLocks noChangeShapeType="1"/>
                </p:cNvSpPr>
                <p:nvPr/>
              </p:nvSpPr>
              <p:spPr bwMode="auto">
                <a:xfrm rot="5400000" flipH="1">
                  <a:off x="6421" y="12580"/>
                  <a:ext cx="330"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598" name="Line 38"/>
                <p:cNvSpPr>
                  <a:spLocks noChangeShapeType="1"/>
                </p:cNvSpPr>
                <p:nvPr/>
              </p:nvSpPr>
              <p:spPr bwMode="auto">
                <a:xfrm rot="5400000" flipH="1">
                  <a:off x="7216" y="12580"/>
                  <a:ext cx="330"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0599" name="Line 39"/>
              <p:cNvSpPr>
                <a:spLocks noChangeShapeType="1"/>
              </p:cNvSpPr>
              <p:nvPr/>
            </p:nvSpPr>
            <p:spPr bwMode="auto">
              <a:xfrm rot="5400000" flipH="1">
                <a:off x="8097" y="11084"/>
                <a:ext cx="617"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0" name="Line 40"/>
              <p:cNvSpPr>
                <a:spLocks noChangeShapeType="1"/>
              </p:cNvSpPr>
              <p:nvPr/>
            </p:nvSpPr>
            <p:spPr bwMode="auto">
              <a:xfrm rot="5400000" flipH="1">
                <a:off x="9668" y="11081"/>
                <a:ext cx="623"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1" name="Line 41"/>
              <p:cNvSpPr>
                <a:spLocks noChangeShapeType="1"/>
              </p:cNvSpPr>
              <p:nvPr/>
            </p:nvSpPr>
            <p:spPr bwMode="auto">
              <a:xfrm rot="5400000" flipH="1">
                <a:off x="10128" y="11237"/>
                <a:ext cx="313"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2" name="Line 42"/>
              <p:cNvSpPr>
                <a:spLocks noChangeShapeType="1"/>
              </p:cNvSpPr>
              <p:nvPr/>
            </p:nvSpPr>
            <p:spPr bwMode="auto">
              <a:xfrm flipH="1">
                <a:off x="10295" y="11079"/>
                <a:ext cx="4936"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3" name="Line 43"/>
              <p:cNvSpPr>
                <a:spLocks noChangeShapeType="1"/>
              </p:cNvSpPr>
              <p:nvPr/>
            </p:nvSpPr>
            <p:spPr bwMode="auto">
              <a:xfrm flipH="1">
                <a:off x="9984" y="10770"/>
                <a:ext cx="4069"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4" name="Line 44"/>
              <p:cNvSpPr>
                <a:spLocks noChangeShapeType="1"/>
              </p:cNvSpPr>
              <p:nvPr/>
            </p:nvSpPr>
            <p:spPr bwMode="auto">
              <a:xfrm flipH="1">
                <a:off x="9663" y="10445"/>
                <a:ext cx="1881"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0605" name="Line 45"/>
              <p:cNvSpPr>
                <a:spLocks noChangeShapeType="1"/>
              </p:cNvSpPr>
              <p:nvPr/>
            </p:nvSpPr>
            <p:spPr bwMode="auto">
              <a:xfrm flipH="1">
                <a:off x="9359" y="10165"/>
                <a:ext cx="1009" cy="0"/>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0606" name="Rectangle 46"/>
            <p:cNvSpPr>
              <a:spLocks noChangeArrowheads="1"/>
            </p:cNvSpPr>
            <p:nvPr/>
          </p:nvSpPr>
          <p:spPr bwMode="auto">
            <a:xfrm>
              <a:off x="2562" y="3702"/>
              <a:ext cx="538" cy="256"/>
            </a:xfrm>
            <a:prstGeom prst="rect">
              <a:avLst/>
            </a:prstGeom>
            <a:solidFill>
              <a:schemeClr val="bg1"/>
            </a:solidFill>
            <a:ln w="19050">
              <a:solidFill>
                <a:schemeClr val="hlink"/>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lstStyle/>
            <a:p>
              <a:pPr marL="0" marR="0" lvl="0" indent="0" algn="ctr" defTabSz="914400" rtl="0" eaLnBrk="1" fontAlgn="base" latinLnBrk="0" hangingPunct="1">
                <a:lnSpc>
                  <a:spcPct val="75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输出</a:t>
              </a:r>
            </a:p>
          </p:txBody>
        </p:sp>
      </p:grpSp>
      <p:sp>
        <p:nvSpPr>
          <p:cNvPr id="450609" name="Rectangle 49"/>
          <p:cNvSpPr>
            <a:spLocks noChangeArrowheads="1"/>
          </p:cNvSpPr>
          <p:nvPr/>
        </p:nvSpPr>
        <p:spPr bwMode="auto">
          <a:xfrm>
            <a:off x="376238" y="5913438"/>
            <a:ext cx="87677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问题：如果每一片延迟时间为</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10ns</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16</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位并行比较器延迟时间？</a:t>
            </a:r>
          </a:p>
        </p:txBody>
      </p:sp>
      <p:sp>
        <p:nvSpPr>
          <p:cNvPr id="2" name="灯片编号占位符 1">
            <a:extLst>
              <a:ext uri="{FF2B5EF4-FFF2-40B4-BE49-F238E27FC236}">
                <a16:creationId xmlns:a16="http://schemas.microsoft.com/office/drawing/2014/main" id="{9D0F588E-52F0-46FD-9F4B-A2F3AA5ABF47}"/>
              </a:ext>
            </a:extLst>
          </p:cNvPr>
          <p:cNvSpPr>
            <a:spLocks noGrp="1"/>
          </p:cNvSpPr>
          <p:nvPr>
            <p:ph type="sldNum" sz="quarter" idx="12"/>
          </p:nvPr>
        </p:nvSpPr>
        <p:spPr/>
        <p:txBody>
          <a:bodyPr/>
          <a:lstStyle/>
          <a:p>
            <a:fld id="{4FAB73BC-B049-4115-A692-8D63A059BFB8}" type="slidenum">
              <a:rPr lang="en-US" smtClean="0"/>
              <a:t>96</a:t>
            </a:fld>
            <a:endParaRPr lang="en-US" dirty="0"/>
          </a:p>
        </p:txBody>
      </p:sp>
    </p:spTree>
    <p:extLst>
      <p:ext uri="{BB962C8B-B14F-4D97-AF65-F5344CB8AC3E}">
        <p14:creationId xmlns:p14="http://schemas.microsoft.com/office/powerpoint/2010/main" val="34354340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450608"/>
                                        </p:tgtEl>
                                        <p:attrNameLst>
                                          <p:attrName>style.visibility</p:attrName>
                                        </p:attrNameLst>
                                      </p:cBhvr>
                                      <p:to>
                                        <p:strVal val="visible"/>
                                      </p:to>
                                    </p:set>
                                    <p:animEffect transition="in" filter="wipe(up)">
                                      <p:cBhvr>
                                        <p:cTn id="7" dur="500"/>
                                        <p:tgtEl>
                                          <p:spTgt spid="45060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50609"/>
                                        </p:tgtEl>
                                        <p:attrNameLst>
                                          <p:attrName>style.visibility</p:attrName>
                                        </p:attrNameLst>
                                      </p:cBhvr>
                                      <p:to>
                                        <p:strVal val="visible"/>
                                      </p:to>
                                    </p:set>
                                    <p:animEffect transition="in" filter="strips(downRight)">
                                      <p:cBhvr>
                                        <p:cTn id="12" dur="500"/>
                                        <p:tgtEl>
                                          <p:spTgt spid="4506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09" grpId="0"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1223627" y="260350"/>
            <a:ext cx="7352047" cy="755650"/>
          </a:xfrm>
        </p:spPr>
        <p:txBody>
          <a:bodyPr/>
          <a:lstStyle/>
          <a:p>
            <a:r>
              <a:rPr lang="zh-CN" altLang="en-US" dirty="0"/>
              <a:t>数值比较器</a:t>
            </a:r>
            <a:r>
              <a:rPr lang="en-US" altLang="zh-CN" dirty="0"/>
              <a:t>Verilog HDL</a:t>
            </a:r>
            <a:endParaRPr lang="zh-CN" altLang="en-US" dirty="0"/>
          </a:p>
        </p:txBody>
      </p:sp>
      <p:sp>
        <p:nvSpPr>
          <p:cNvPr id="3" name="内容占位符 2"/>
          <p:cNvSpPr>
            <a:spLocks noGrp="1"/>
          </p:cNvSpPr>
          <p:nvPr>
            <p:ph idx="1"/>
          </p:nvPr>
        </p:nvSpPr>
        <p:spPr>
          <a:xfrm>
            <a:off x="611188" y="1772817"/>
            <a:ext cx="8001000" cy="4320480"/>
          </a:xfrm>
        </p:spPr>
        <p:txBody>
          <a:bodyPr>
            <a:normAutofit/>
          </a:bodyPr>
          <a:lstStyle/>
          <a:p>
            <a:pPr marL="0" indent="0">
              <a:buNone/>
            </a:pPr>
            <a:r>
              <a:rPr lang="en-US" altLang="zh-CN" dirty="0"/>
              <a:t>&gt;</a:t>
            </a:r>
          </a:p>
          <a:p>
            <a:pPr marL="0" indent="0">
              <a:buNone/>
            </a:pPr>
            <a:r>
              <a:rPr lang="en-US" altLang="zh-CN" dirty="0"/>
              <a:t>&lt;</a:t>
            </a:r>
          </a:p>
          <a:p>
            <a:pPr marL="0" indent="0">
              <a:buNone/>
            </a:pPr>
            <a:r>
              <a:rPr lang="en-US" altLang="zh-CN" dirty="0"/>
              <a:t>==</a:t>
            </a:r>
          </a:p>
        </p:txBody>
      </p:sp>
      <p:sp>
        <p:nvSpPr>
          <p:cNvPr id="4" name="内容占位符 2"/>
          <p:cNvSpPr txBox="1">
            <a:spLocks/>
          </p:cNvSpPr>
          <p:nvPr/>
        </p:nvSpPr>
        <p:spPr bwMode="auto">
          <a:xfrm>
            <a:off x="4211960" y="3753036"/>
            <a:ext cx="4120580" cy="25839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a:bodyPr>
          <a:lstStyle>
            <a:lvl1pPr marL="469900" indent="-469900" algn="l" rtl="0" fontAlgn="base">
              <a:spcBef>
                <a:spcPct val="20000"/>
              </a:spcBef>
              <a:spcAft>
                <a:spcPct val="0"/>
              </a:spcAft>
              <a:buClr>
                <a:schemeClr val="accent2"/>
              </a:buClr>
              <a:buFont typeface="Wingdings" panose="05000000000000000000" pitchFamily="2" charset="2"/>
              <a:buChar char="o"/>
              <a:defRPr sz="3000" b="1" kern="1200">
                <a:solidFill>
                  <a:schemeClr val="tx1"/>
                </a:solidFill>
                <a:latin typeface="+mn-lt"/>
                <a:ea typeface="+mn-ea"/>
                <a:cs typeface="+mn-cs"/>
              </a:defRPr>
            </a:lvl1pPr>
            <a:lvl2pPr marL="908050" indent="-436563" algn="l" rtl="0" fontAlgn="base">
              <a:spcBef>
                <a:spcPct val="20000"/>
              </a:spcBef>
              <a:spcAft>
                <a:spcPct val="0"/>
              </a:spcAft>
              <a:buClr>
                <a:schemeClr val="accent2"/>
              </a:buClr>
              <a:buFont typeface="Wingdings" panose="05000000000000000000" pitchFamily="2" charset="2"/>
              <a:buChar char="n"/>
              <a:defRPr sz="3000" b="1" kern="1200">
                <a:solidFill>
                  <a:schemeClr val="tx1"/>
                </a:solidFill>
                <a:latin typeface="+mn-lt"/>
                <a:ea typeface="+mn-ea"/>
                <a:cs typeface="+mn-cs"/>
              </a:defRPr>
            </a:lvl2pPr>
            <a:lvl3pPr marL="1304925" indent="-395288" algn="l" rtl="0" fontAlgn="base">
              <a:spcBef>
                <a:spcPct val="20000"/>
              </a:spcBef>
              <a:spcAft>
                <a:spcPct val="0"/>
              </a:spcAft>
              <a:buClr>
                <a:schemeClr val="accent2"/>
              </a:buClr>
              <a:buFont typeface="Wingdings" panose="05000000000000000000" pitchFamily="2" charset="2"/>
              <a:buChar char="o"/>
              <a:defRPr sz="2800" b="1" kern="1200">
                <a:solidFill>
                  <a:schemeClr val="tx1"/>
                </a:solidFill>
                <a:latin typeface="+mn-lt"/>
                <a:ea typeface="+mn-ea"/>
                <a:cs typeface="+mn-cs"/>
              </a:defRPr>
            </a:lvl3pPr>
            <a:lvl4pPr marL="1693863" indent="-387350" algn="l" rtl="0" fontAlgn="base">
              <a:spcBef>
                <a:spcPct val="20000"/>
              </a:spcBef>
              <a:spcAft>
                <a:spcPct val="0"/>
              </a:spcAft>
              <a:buClr>
                <a:schemeClr val="accent2"/>
              </a:buClr>
              <a:buFont typeface="Wingdings" panose="05000000000000000000" pitchFamily="2" charset="2"/>
              <a:buChar char="n"/>
              <a:defRPr sz="2400" b="1" kern="1200">
                <a:solidFill>
                  <a:schemeClr val="tx1"/>
                </a:solidFill>
                <a:latin typeface="+mn-lt"/>
                <a:ea typeface="+mn-ea"/>
                <a:cs typeface="+mn-cs"/>
              </a:defRPr>
            </a:lvl4pPr>
            <a:lvl5pPr marL="2093913" indent="-398463" algn="l" rtl="0" fontAlgn="base">
              <a:spcBef>
                <a:spcPct val="25000"/>
              </a:spcBef>
              <a:spcAft>
                <a:spcPct val="0"/>
              </a:spcAft>
              <a:buClr>
                <a:schemeClr val="accent2"/>
              </a:buClr>
              <a:buFont typeface="Wingdings" panose="05000000000000000000" pitchFamily="2" charset="2"/>
              <a:buChar char="§"/>
              <a:defRPr sz="2400" b="1"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zh-CN" altLang="en-US" sz="3000" b="1" i="0" u="none" strike="noStrike" kern="1200" cap="none" spc="0" normalizeH="0" baseline="0" noProof="0" dirty="0">
                <a:ln>
                  <a:noFill/>
                </a:ln>
                <a:solidFill>
                  <a:srgbClr val="FF0000"/>
                </a:solidFill>
                <a:effectLst/>
                <a:uLnTx/>
                <a:uFillTx/>
                <a:latin typeface="Arial Narrow"/>
                <a:ea typeface="楷体_GB2312"/>
                <a:cs typeface="+mn-cs"/>
              </a:rPr>
              <a:t>行为描述中，数值比较的代码比较智能，只需要进行＞＜＝的比较运算符，位数原则上也不限制。</a:t>
            </a:r>
            <a:endParaRPr kumimoji="0" lang="en-US" altLang="zh-CN" sz="3000" b="1" i="0" u="none" strike="noStrike" kern="1200" cap="none" spc="0" normalizeH="0" baseline="0" noProof="0" dirty="0">
              <a:ln>
                <a:noFill/>
              </a:ln>
              <a:solidFill>
                <a:srgbClr val="FF0000"/>
              </a:solidFill>
              <a:effectLst/>
              <a:uLnTx/>
              <a:uFillTx/>
              <a:latin typeface="Arial Narrow"/>
              <a:ea typeface="楷体_GB2312"/>
              <a:cs typeface="+mn-cs"/>
            </a:endParaRPr>
          </a:p>
        </p:txBody>
      </p:sp>
      <p:sp>
        <p:nvSpPr>
          <p:cNvPr id="5" name="灯片编号占位符 4">
            <a:extLst>
              <a:ext uri="{FF2B5EF4-FFF2-40B4-BE49-F238E27FC236}">
                <a16:creationId xmlns:a16="http://schemas.microsoft.com/office/drawing/2014/main" id="{C9DEC9AF-D256-4837-84B8-B7980BED320B}"/>
              </a:ext>
            </a:extLst>
          </p:cNvPr>
          <p:cNvSpPr>
            <a:spLocks noGrp="1"/>
          </p:cNvSpPr>
          <p:nvPr>
            <p:ph type="sldNum" sz="quarter" idx="12"/>
          </p:nvPr>
        </p:nvSpPr>
        <p:spPr/>
        <p:txBody>
          <a:bodyPr/>
          <a:lstStyle/>
          <a:p>
            <a:fld id="{4FAB73BC-B049-4115-A692-8D63A059BFB8}" type="slidenum">
              <a:rPr lang="en-US" smtClean="0"/>
              <a:t>97</a:t>
            </a:fld>
            <a:endParaRPr lang="en-US" dirty="0"/>
          </a:p>
        </p:txBody>
      </p:sp>
    </p:spTree>
    <p:extLst>
      <p:ext uri="{BB962C8B-B14F-4D97-AF65-F5344CB8AC3E}">
        <p14:creationId xmlns:p14="http://schemas.microsoft.com/office/powerpoint/2010/main" val="303688028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9" name="Rectangle 5"/>
          <p:cNvSpPr>
            <a:spLocks noChangeArrowheads="1"/>
          </p:cNvSpPr>
          <p:nvPr/>
        </p:nvSpPr>
        <p:spPr bwMode="auto">
          <a:xfrm>
            <a:off x="611188" y="476250"/>
            <a:ext cx="3971925" cy="563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4.4.5  </a:t>
            </a:r>
            <a:r>
              <a:rPr kumimoji="0" lang="zh-CN" altLang="en-US"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算术运算电路</a:t>
            </a:r>
          </a:p>
        </p:txBody>
      </p:sp>
      <p:grpSp>
        <p:nvGrpSpPr>
          <p:cNvPr id="451604" name="Group 20"/>
          <p:cNvGrpSpPr>
            <a:grpSpLocks/>
          </p:cNvGrpSpPr>
          <p:nvPr/>
        </p:nvGrpSpPr>
        <p:grpSpPr bwMode="auto">
          <a:xfrm>
            <a:off x="1439863" y="4797425"/>
            <a:ext cx="3429000" cy="1620838"/>
            <a:chOff x="442" y="2387"/>
            <a:chExt cx="2354" cy="1021"/>
          </a:xfrm>
        </p:grpSpPr>
        <p:sp>
          <p:nvSpPr>
            <p:cNvPr id="451605" name="AutoShape 21"/>
            <p:cNvSpPr>
              <a:spLocks noChangeArrowheads="1"/>
            </p:cNvSpPr>
            <p:nvPr/>
          </p:nvSpPr>
          <p:spPr bwMode="auto">
            <a:xfrm>
              <a:off x="442" y="2387"/>
              <a:ext cx="2353" cy="1021"/>
            </a:xfrm>
            <a:prstGeom prst="roundRect">
              <a:avLst>
                <a:gd name="adj" fmla="val 16667"/>
              </a:avLst>
            </a:prstGeom>
            <a:solidFill>
              <a:srgbClr val="FFFFFF">
                <a:alpha val="0"/>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1606" name="Object 22"/>
            <p:cNvGraphicFramePr>
              <a:graphicFrameLocks noChangeAspect="1"/>
            </p:cNvGraphicFramePr>
            <p:nvPr/>
          </p:nvGraphicFramePr>
          <p:xfrm>
            <a:off x="470" y="2529"/>
            <a:ext cx="2326" cy="766"/>
          </p:xfrm>
          <a:graphic>
            <a:graphicData uri="http://schemas.openxmlformats.org/presentationml/2006/ole">
              <mc:AlternateContent xmlns:mc="http://schemas.openxmlformats.org/markup-compatibility/2006">
                <mc:Choice xmlns:v="urn:schemas-microsoft-com:vml" Requires="v">
                  <p:oleObj spid="_x0000_s103508" name="图片" r:id="rId3" imgW="2619360" imgH="876240" progId="Word.Picture.8">
                    <p:embed/>
                  </p:oleObj>
                </mc:Choice>
                <mc:Fallback>
                  <p:oleObj name="图片" r:id="rId3" imgW="2619360" imgH="876240" progId="Word.Picture.8">
                    <p:embed/>
                    <p:pic>
                      <p:nvPicPr>
                        <p:cNvPr id="451606" name="Object 2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 y="2529"/>
                          <a:ext cx="2326" cy="766"/>
                        </a:xfrm>
                        <a:prstGeom prst="rect">
                          <a:avLst/>
                        </a:prstGeom>
                        <a:solidFill>
                          <a:srgbClr val="FFFFFF">
                            <a:alpha val="0"/>
                          </a:srgbClr>
                        </a:solidFill>
                      </p:spPr>
                    </p:pic>
                  </p:oleObj>
                </mc:Fallback>
              </mc:AlternateContent>
            </a:graphicData>
          </a:graphic>
        </p:graphicFrame>
      </p:grpSp>
      <p:grpSp>
        <p:nvGrpSpPr>
          <p:cNvPr id="451607" name="Group 23"/>
          <p:cNvGrpSpPr>
            <a:grpSpLocks/>
          </p:cNvGrpSpPr>
          <p:nvPr/>
        </p:nvGrpSpPr>
        <p:grpSpPr bwMode="auto">
          <a:xfrm>
            <a:off x="5292725" y="4941888"/>
            <a:ext cx="3429000" cy="1574800"/>
            <a:chOff x="3050" y="2387"/>
            <a:chExt cx="2212" cy="992"/>
          </a:xfrm>
        </p:grpSpPr>
        <p:sp>
          <p:nvSpPr>
            <p:cNvPr id="451608" name="AutoShape 24"/>
            <p:cNvSpPr>
              <a:spLocks noChangeArrowheads="1"/>
            </p:cNvSpPr>
            <p:nvPr/>
          </p:nvSpPr>
          <p:spPr bwMode="auto">
            <a:xfrm>
              <a:off x="3050" y="2387"/>
              <a:ext cx="2212" cy="992"/>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1609" name="Object 25"/>
            <p:cNvGraphicFramePr>
              <a:graphicFrameLocks noChangeAspect="1"/>
            </p:cNvGraphicFramePr>
            <p:nvPr/>
          </p:nvGraphicFramePr>
          <p:xfrm>
            <a:off x="3076" y="2509"/>
            <a:ext cx="2102" cy="778"/>
          </p:xfrm>
          <a:graphic>
            <a:graphicData uri="http://schemas.openxmlformats.org/presentationml/2006/ole">
              <mc:AlternateContent xmlns:mc="http://schemas.openxmlformats.org/markup-compatibility/2006">
                <mc:Choice xmlns:v="urn:schemas-microsoft-com:vml" Requires="v">
                  <p:oleObj spid="_x0000_s103509" name="图片" r:id="rId5" imgW="2438280" imgH="857160" progId="Word.Picture.8">
                    <p:embed/>
                  </p:oleObj>
                </mc:Choice>
                <mc:Fallback>
                  <p:oleObj name="图片" r:id="rId5" imgW="2438280" imgH="857160" progId="Word.Picture.8">
                    <p:embed/>
                    <p:pic>
                      <p:nvPicPr>
                        <p:cNvPr id="451609" name="Object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76" y="2509"/>
                          <a:ext cx="2102" cy="778"/>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sp>
        <p:nvSpPr>
          <p:cNvPr id="451610" name="Rectangle 26"/>
          <p:cNvSpPr>
            <a:spLocks noChangeArrowheads="1"/>
          </p:cNvSpPr>
          <p:nvPr/>
        </p:nvSpPr>
        <p:spPr bwMode="auto">
          <a:xfrm>
            <a:off x="304800" y="1881188"/>
            <a:ext cx="883920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黑体" panose="02010609060101010101" pitchFamily="49" charset="-122"/>
                <a:ea typeface="黑体" panose="02010609060101010101" pitchFamily="49" charset="-122"/>
                <a:cs typeface="+mn-cs"/>
              </a:rPr>
              <a:t>    </a:t>
            </a:r>
            <a:r>
              <a:rPr kumimoji="0" lang="en-US" altLang="zh-CN" sz="2400" b="1" i="0" u="none" strike="noStrike" kern="1200" cap="none" spc="0" normalizeH="0" baseline="0" noProof="0">
                <a:ln>
                  <a:noFill/>
                </a:ln>
                <a:solidFill>
                  <a:srgbClr val="336699"/>
                </a:solidFill>
                <a:effectLst/>
                <a:uLnTx/>
                <a:uFillTx/>
                <a:latin typeface="黑体" panose="02010609060101010101" pitchFamily="49" charset="-122"/>
                <a:ea typeface="黑体" panose="02010609060101010101"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两个</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位二进制数相加时，不考虑低位来的进位的加法</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半加</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336699"/>
                </a:solidFill>
                <a:effectLst/>
                <a:uLnTx/>
                <a:uFillTx/>
                <a:latin typeface="黑体" panose="02010609060101010101" pitchFamily="49" charset="-122"/>
                <a:ea typeface="黑体" panose="02010609060101010101"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在两个</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位二进制数相加时，考虑低位进位的加法</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全加</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加法器分为半加器和全加器两种。</a:t>
            </a:r>
          </a:p>
        </p:txBody>
      </p:sp>
      <p:sp>
        <p:nvSpPr>
          <p:cNvPr id="451611" name="Text Box 27"/>
          <p:cNvSpPr txBox="1">
            <a:spLocks noChangeArrowheads="1"/>
          </p:cNvSpPr>
          <p:nvPr/>
        </p:nvSpPr>
        <p:spPr bwMode="auto">
          <a:xfrm>
            <a:off x="1619250" y="4364038"/>
            <a:ext cx="2970213" cy="476250"/>
          </a:xfrm>
          <a:prstGeom prst="rect">
            <a:avLst/>
          </a:prstGeom>
          <a:solidFill>
            <a:srgbClr val="FFFFFF">
              <a:alpha val="0"/>
            </a:srgb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半加器</a:t>
            </a:r>
          </a:p>
        </p:txBody>
      </p:sp>
      <p:sp>
        <p:nvSpPr>
          <p:cNvPr id="451612" name="Text Box 28"/>
          <p:cNvSpPr txBox="1">
            <a:spLocks noChangeArrowheads="1"/>
          </p:cNvSpPr>
          <p:nvPr/>
        </p:nvSpPr>
        <p:spPr bwMode="auto">
          <a:xfrm>
            <a:off x="5580063" y="4364038"/>
            <a:ext cx="2430462" cy="476250"/>
          </a:xfrm>
          <a:prstGeom prst="rect">
            <a:avLst/>
          </a:prstGeom>
          <a:solidFill>
            <a:srgbClr val="FFFFFF">
              <a:alpha val="0"/>
            </a:srgbClr>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panose="020B0604020202020204" pitchFamily="34" charset="0"/>
                <a:ea typeface="楷体_GB2312" pitchFamily="49" charset="-122"/>
                <a:cs typeface="+mn-cs"/>
              </a:rPr>
              <a:t>全加器</a:t>
            </a:r>
          </a:p>
        </p:txBody>
      </p:sp>
      <p:sp>
        <p:nvSpPr>
          <p:cNvPr id="451613" name="Rectangle 29"/>
          <p:cNvSpPr>
            <a:spLocks noChangeArrowheads="1"/>
          </p:cNvSpPr>
          <p:nvPr/>
        </p:nvSpPr>
        <p:spPr bwMode="auto">
          <a:xfrm>
            <a:off x="1511300" y="1196975"/>
            <a:ext cx="2789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、半加器和全加器</a:t>
            </a:r>
            <a:endParaRPr kumimoji="0" lang="zh-CN" altLang="en-US" sz="2400" b="1"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endParaRPr>
          </a:p>
        </p:txBody>
      </p:sp>
      <p:sp>
        <p:nvSpPr>
          <p:cNvPr id="2" name="灯片编号占位符 1">
            <a:extLst>
              <a:ext uri="{FF2B5EF4-FFF2-40B4-BE49-F238E27FC236}">
                <a16:creationId xmlns:a16="http://schemas.microsoft.com/office/drawing/2014/main" id="{C8126904-3AC7-4F43-8024-FEE855CD8689}"/>
              </a:ext>
            </a:extLst>
          </p:cNvPr>
          <p:cNvSpPr>
            <a:spLocks noGrp="1"/>
          </p:cNvSpPr>
          <p:nvPr>
            <p:ph type="sldNum" sz="quarter" idx="12"/>
          </p:nvPr>
        </p:nvSpPr>
        <p:spPr/>
        <p:txBody>
          <a:bodyPr/>
          <a:lstStyle/>
          <a:p>
            <a:fld id="{4FAB73BC-B049-4115-A692-8D63A059BFB8}" type="slidenum">
              <a:rPr lang="en-US" smtClean="0"/>
              <a:t>98</a:t>
            </a:fld>
            <a:endParaRPr lang="en-US" dirty="0"/>
          </a:p>
        </p:txBody>
      </p:sp>
    </p:spTree>
    <p:extLst>
      <p:ext uri="{BB962C8B-B14F-4D97-AF65-F5344CB8AC3E}">
        <p14:creationId xmlns:p14="http://schemas.microsoft.com/office/powerpoint/2010/main" val="8974312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45161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451610"/>
                                        </p:tgtEl>
                                        <p:attrNameLst>
                                          <p:attrName>style.visibility</p:attrName>
                                        </p:attrNameLst>
                                      </p:cBhvr>
                                      <p:to>
                                        <p:strVal val="visible"/>
                                      </p:to>
                                    </p:set>
                                    <p:animEffect transition="in" filter="wipe(up)">
                                      <p:cBhvr>
                                        <p:cTn id="11" dur="500"/>
                                        <p:tgtEl>
                                          <p:spTgt spid="451610"/>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grpId="0" nodeType="clickEffect">
                                  <p:stCondLst>
                                    <p:cond delay="0"/>
                                  </p:stCondLst>
                                  <p:childTnLst>
                                    <p:set>
                                      <p:cBhvr>
                                        <p:cTn id="15" dur="1" fill="hold">
                                          <p:stCondLst>
                                            <p:cond delay="0"/>
                                          </p:stCondLst>
                                        </p:cTn>
                                        <p:tgtEl>
                                          <p:spTgt spid="451611"/>
                                        </p:tgtEl>
                                        <p:attrNameLst>
                                          <p:attrName>style.visibility</p:attrName>
                                        </p:attrNameLst>
                                      </p:cBhvr>
                                      <p:to>
                                        <p:strVal val="visible"/>
                                      </p:to>
                                    </p:set>
                                    <p:animEffect transition="in" filter="strips(downRight)">
                                      <p:cBhvr>
                                        <p:cTn id="16" dur="500"/>
                                        <p:tgtEl>
                                          <p:spTgt spid="45161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451604"/>
                                        </p:tgtEl>
                                        <p:attrNameLst>
                                          <p:attrName>style.visibility</p:attrName>
                                        </p:attrNameLst>
                                      </p:cBhvr>
                                      <p:to>
                                        <p:strVal val="visible"/>
                                      </p:to>
                                    </p:set>
                                    <p:animEffect transition="in" filter="wipe(left)">
                                      <p:cBhvr>
                                        <p:cTn id="21" dur="500"/>
                                        <p:tgtEl>
                                          <p:spTgt spid="45160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8" presetClass="entr" presetSubtype="6" fill="hold" grpId="0" nodeType="clickEffect">
                                  <p:stCondLst>
                                    <p:cond delay="0"/>
                                  </p:stCondLst>
                                  <p:childTnLst>
                                    <p:set>
                                      <p:cBhvr>
                                        <p:cTn id="25" dur="1" fill="hold">
                                          <p:stCondLst>
                                            <p:cond delay="0"/>
                                          </p:stCondLst>
                                        </p:cTn>
                                        <p:tgtEl>
                                          <p:spTgt spid="451612"/>
                                        </p:tgtEl>
                                        <p:attrNameLst>
                                          <p:attrName>style.visibility</p:attrName>
                                        </p:attrNameLst>
                                      </p:cBhvr>
                                      <p:to>
                                        <p:strVal val="visible"/>
                                      </p:to>
                                    </p:set>
                                    <p:animEffect transition="in" filter="strips(downRight)">
                                      <p:cBhvr>
                                        <p:cTn id="26" dur="500"/>
                                        <p:tgtEl>
                                          <p:spTgt spid="45161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nodeType="clickEffect">
                                  <p:stCondLst>
                                    <p:cond delay="0"/>
                                  </p:stCondLst>
                                  <p:childTnLst>
                                    <p:set>
                                      <p:cBhvr>
                                        <p:cTn id="30" dur="1" fill="hold">
                                          <p:stCondLst>
                                            <p:cond delay="0"/>
                                          </p:stCondLst>
                                        </p:cTn>
                                        <p:tgtEl>
                                          <p:spTgt spid="451607"/>
                                        </p:tgtEl>
                                        <p:attrNameLst>
                                          <p:attrName>style.visibility</p:attrName>
                                        </p:attrNameLst>
                                      </p:cBhvr>
                                      <p:to>
                                        <p:strVal val="visible"/>
                                      </p:to>
                                    </p:set>
                                    <p:animEffect transition="in" filter="wipe(left)">
                                      <p:cBhvr>
                                        <p:cTn id="31" dur="500"/>
                                        <p:tgtEl>
                                          <p:spTgt spid="4516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1610" grpId="0" autoUpdateAnimBg="0"/>
      <p:bldP spid="451611" grpId="0" animBg="1" autoUpdateAnimBg="0"/>
      <p:bldP spid="451612" grpId="0" animBg="1" autoUpdateAnimBg="0"/>
      <p:bldP spid="451613" grpId="0" autoUpdateAnimBg="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2" name="Text Box 4"/>
          <p:cNvSpPr txBox="1">
            <a:spLocks noChangeArrowheads="1"/>
          </p:cNvSpPr>
          <p:nvPr/>
        </p:nvSpPr>
        <p:spPr bwMode="auto">
          <a:xfrm>
            <a:off x="684213" y="404813"/>
            <a:ext cx="6846887"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r>
              <a:rPr kumimoji="1" lang="en-US" altLang="zh-CN"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r>
              <a:rPr kumimoji="1" lang="en-US" altLang="zh-CN"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位半加器（</a:t>
            </a:r>
            <a:r>
              <a:rPr kumimoji="1"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Half Adder</a:t>
            </a: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zh-CN" altLang="en-US" sz="2800" b="1"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rPr>
              <a:t> </a:t>
            </a:r>
          </a:p>
        </p:txBody>
      </p:sp>
      <p:sp>
        <p:nvSpPr>
          <p:cNvPr id="452613" name="Rectangle 5"/>
          <p:cNvSpPr>
            <a:spLocks noChangeArrowheads="1"/>
          </p:cNvSpPr>
          <p:nvPr/>
        </p:nvSpPr>
        <p:spPr bwMode="auto">
          <a:xfrm>
            <a:off x="611188" y="1412875"/>
            <a:ext cx="8031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不考虑低位进位，将两个</a:t>
            </a:r>
            <a:r>
              <a:rPr kumimoji="0" lang="en-US" altLang="zh-CN"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位二进制数</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a:t>
            </a:r>
            <a:r>
              <a:rPr kumimoji="0"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B</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相加的器件。</a:t>
            </a:r>
            <a:r>
              <a:rPr kumimoji="0" lang="zh-CN" altLang="en-US" sz="2400" b="1"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rPr>
              <a:t> </a:t>
            </a:r>
          </a:p>
        </p:txBody>
      </p:sp>
      <p:sp>
        <p:nvSpPr>
          <p:cNvPr id="452614" name="Rectangle 6"/>
          <p:cNvSpPr>
            <a:spLocks noChangeArrowheads="1"/>
          </p:cNvSpPr>
          <p:nvPr/>
        </p:nvSpPr>
        <p:spPr bwMode="auto">
          <a:xfrm>
            <a:off x="684213" y="2420938"/>
            <a:ext cx="2589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altLang="zh-CN"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dirty="0">
                <a:ln>
                  <a:noFill/>
                </a:ln>
                <a:solidFill>
                  <a:srgbClr val="000099"/>
                </a:solidFill>
                <a:effectLst/>
                <a:uLnTx/>
                <a:uFillTx/>
                <a:latin typeface="楷体_GB2312" pitchFamily="49" charset="-122"/>
                <a:ea typeface="楷体_GB2312" pitchFamily="49" charset="-122"/>
                <a:cs typeface="+mn-cs"/>
              </a:rPr>
              <a:t>半加器的真值表</a:t>
            </a:r>
          </a:p>
        </p:txBody>
      </p:sp>
      <p:sp>
        <p:nvSpPr>
          <p:cNvPr id="452615" name="Rectangle 7"/>
          <p:cNvSpPr>
            <a:spLocks noChangeArrowheads="1"/>
          </p:cNvSpPr>
          <p:nvPr/>
        </p:nvSpPr>
        <p:spPr bwMode="auto">
          <a:xfrm>
            <a:off x="685800" y="3124200"/>
            <a:ext cx="19764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逻辑表达式</a:t>
            </a:r>
          </a:p>
        </p:txBody>
      </p:sp>
      <p:grpSp>
        <p:nvGrpSpPr>
          <p:cNvPr id="452616" name="Group 8"/>
          <p:cNvGrpSpPr>
            <a:grpSpLocks/>
          </p:cNvGrpSpPr>
          <p:nvPr/>
        </p:nvGrpSpPr>
        <p:grpSpPr bwMode="auto">
          <a:xfrm>
            <a:off x="5257800" y="2552700"/>
            <a:ext cx="3281363" cy="2857500"/>
            <a:chOff x="3357" y="1416"/>
            <a:chExt cx="2067" cy="1800"/>
          </a:xfrm>
        </p:grpSpPr>
        <p:grpSp>
          <p:nvGrpSpPr>
            <p:cNvPr id="452617" name="Group 9"/>
            <p:cNvGrpSpPr>
              <a:grpSpLocks/>
            </p:cNvGrpSpPr>
            <p:nvPr/>
          </p:nvGrpSpPr>
          <p:grpSpPr bwMode="auto">
            <a:xfrm>
              <a:off x="3357" y="1728"/>
              <a:ext cx="2067" cy="1488"/>
              <a:chOff x="3256" y="1728"/>
              <a:chExt cx="1640" cy="1441"/>
            </a:xfrm>
          </p:grpSpPr>
          <p:sp>
            <p:nvSpPr>
              <p:cNvPr id="452618" name="Rectangle 10" descr="羊皮纸"/>
              <p:cNvSpPr>
                <a:spLocks noChangeArrowheads="1"/>
              </p:cNvSpPr>
              <p:nvPr/>
            </p:nvSpPr>
            <p:spPr bwMode="auto">
              <a:xfrm>
                <a:off x="4512" y="2877"/>
                <a:ext cx="384" cy="292"/>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19" name="Rectangle 11" descr="羊皮纸"/>
              <p:cNvSpPr>
                <a:spLocks noChangeArrowheads="1"/>
              </p:cNvSpPr>
              <p:nvPr/>
            </p:nvSpPr>
            <p:spPr bwMode="auto">
              <a:xfrm>
                <a:off x="4512" y="2590"/>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20" name="Rectangle 12" descr="羊皮纸"/>
              <p:cNvSpPr>
                <a:spLocks noChangeArrowheads="1"/>
              </p:cNvSpPr>
              <p:nvPr/>
            </p:nvSpPr>
            <p:spPr bwMode="auto">
              <a:xfrm>
                <a:off x="4512" y="2303"/>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21" name="Rectangle 13" descr="羊皮纸"/>
              <p:cNvSpPr>
                <a:spLocks noChangeArrowheads="1"/>
              </p:cNvSpPr>
              <p:nvPr/>
            </p:nvSpPr>
            <p:spPr bwMode="auto">
              <a:xfrm>
                <a:off x="4512" y="2016"/>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22" name="Rectangle 14" descr="羊皮纸"/>
              <p:cNvSpPr>
                <a:spLocks noChangeArrowheads="1"/>
              </p:cNvSpPr>
              <p:nvPr/>
            </p:nvSpPr>
            <p:spPr bwMode="auto">
              <a:xfrm>
                <a:off x="4512" y="1728"/>
                <a:ext cx="384" cy="288"/>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mn-cs"/>
                  </a:rPr>
                  <a:t>C</a:t>
                </a:r>
              </a:p>
            </p:txBody>
          </p:sp>
          <p:sp>
            <p:nvSpPr>
              <p:cNvPr id="452623" name="Rectangle 15" descr="羊皮纸"/>
              <p:cNvSpPr>
                <a:spLocks noChangeArrowheads="1"/>
              </p:cNvSpPr>
              <p:nvPr/>
            </p:nvSpPr>
            <p:spPr bwMode="auto">
              <a:xfrm>
                <a:off x="4080" y="2877"/>
                <a:ext cx="432" cy="292"/>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24" name="Rectangle 16" descr="羊皮纸"/>
              <p:cNvSpPr>
                <a:spLocks noChangeArrowheads="1"/>
              </p:cNvSpPr>
              <p:nvPr/>
            </p:nvSpPr>
            <p:spPr bwMode="auto">
              <a:xfrm>
                <a:off x="3696" y="2877"/>
                <a:ext cx="384" cy="292"/>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25" name="Rectangle 17" descr="羊皮纸"/>
              <p:cNvSpPr>
                <a:spLocks noChangeArrowheads="1"/>
              </p:cNvSpPr>
              <p:nvPr/>
            </p:nvSpPr>
            <p:spPr bwMode="auto">
              <a:xfrm>
                <a:off x="3256" y="2877"/>
                <a:ext cx="440" cy="292"/>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26" name="Rectangle 18" descr="羊皮纸"/>
              <p:cNvSpPr>
                <a:spLocks noChangeArrowheads="1"/>
              </p:cNvSpPr>
              <p:nvPr/>
            </p:nvSpPr>
            <p:spPr bwMode="auto">
              <a:xfrm>
                <a:off x="4080" y="2590"/>
                <a:ext cx="432"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27" name="Rectangle 19" descr="羊皮纸"/>
              <p:cNvSpPr>
                <a:spLocks noChangeArrowheads="1"/>
              </p:cNvSpPr>
              <p:nvPr/>
            </p:nvSpPr>
            <p:spPr bwMode="auto">
              <a:xfrm>
                <a:off x="3696" y="2590"/>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28" name="Rectangle 20" descr="羊皮纸"/>
              <p:cNvSpPr>
                <a:spLocks noChangeArrowheads="1"/>
              </p:cNvSpPr>
              <p:nvPr/>
            </p:nvSpPr>
            <p:spPr bwMode="auto">
              <a:xfrm>
                <a:off x="3256" y="2590"/>
                <a:ext cx="440"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29" name="Rectangle 21" descr="羊皮纸"/>
              <p:cNvSpPr>
                <a:spLocks noChangeArrowheads="1"/>
              </p:cNvSpPr>
              <p:nvPr/>
            </p:nvSpPr>
            <p:spPr bwMode="auto">
              <a:xfrm>
                <a:off x="4080" y="2303"/>
                <a:ext cx="432"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30" name="Rectangle 22" descr="羊皮纸"/>
              <p:cNvSpPr>
                <a:spLocks noChangeArrowheads="1"/>
              </p:cNvSpPr>
              <p:nvPr/>
            </p:nvSpPr>
            <p:spPr bwMode="auto">
              <a:xfrm>
                <a:off x="3696" y="2303"/>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31" name="Rectangle 23" descr="羊皮纸"/>
              <p:cNvSpPr>
                <a:spLocks noChangeArrowheads="1"/>
              </p:cNvSpPr>
              <p:nvPr/>
            </p:nvSpPr>
            <p:spPr bwMode="auto">
              <a:xfrm>
                <a:off x="3256" y="2303"/>
                <a:ext cx="440"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1</a:t>
                </a:r>
              </a:p>
            </p:txBody>
          </p:sp>
          <p:sp>
            <p:nvSpPr>
              <p:cNvPr id="452632" name="Rectangle 24" descr="羊皮纸"/>
              <p:cNvSpPr>
                <a:spLocks noChangeArrowheads="1"/>
              </p:cNvSpPr>
              <p:nvPr/>
            </p:nvSpPr>
            <p:spPr bwMode="auto">
              <a:xfrm>
                <a:off x="4080" y="2016"/>
                <a:ext cx="432"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33" name="Rectangle 25" descr="羊皮纸"/>
              <p:cNvSpPr>
                <a:spLocks noChangeArrowheads="1"/>
              </p:cNvSpPr>
              <p:nvPr/>
            </p:nvSpPr>
            <p:spPr bwMode="auto">
              <a:xfrm>
                <a:off x="3696" y="2016"/>
                <a:ext cx="384"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34" name="Rectangle 26" descr="羊皮纸"/>
              <p:cNvSpPr>
                <a:spLocks noChangeArrowheads="1"/>
              </p:cNvSpPr>
              <p:nvPr/>
            </p:nvSpPr>
            <p:spPr bwMode="auto">
              <a:xfrm>
                <a:off x="3256" y="2016"/>
                <a:ext cx="440" cy="287"/>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0</a:t>
                </a:r>
              </a:p>
            </p:txBody>
          </p:sp>
          <p:sp>
            <p:nvSpPr>
              <p:cNvPr id="452635" name="Rectangle 27" descr="羊皮纸"/>
              <p:cNvSpPr>
                <a:spLocks noChangeArrowheads="1"/>
              </p:cNvSpPr>
              <p:nvPr/>
            </p:nvSpPr>
            <p:spPr bwMode="auto">
              <a:xfrm>
                <a:off x="4080" y="1728"/>
                <a:ext cx="432" cy="288"/>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66"/>
                    </a:solidFill>
                    <a:effectLst/>
                    <a:uLnTx/>
                    <a:uFillTx/>
                    <a:latin typeface="Arial Narrow" panose="020B0606020202030204" pitchFamily="34" charset="0"/>
                    <a:ea typeface="宋体" panose="02010600030101010101" pitchFamily="2" charset="-122"/>
                    <a:cs typeface="+mn-cs"/>
                  </a:rPr>
                  <a:t>S</a:t>
                </a:r>
              </a:p>
            </p:txBody>
          </p:sp>
          <p:sp>
            <p:nvSpPr>
              <p:cNvPr id="452636" name="Rectangle 28" descr="羊皮纸"/>
              <p:cNvSpPr>
                <a:spLocks noChangeArrowheads="1"/>
              </p:cNvSpPr>
              <p:nvPr/>
            </p:nvSpPr>
            <p:spPr bwMode="auto">
              <a:xfrm>
                <a:off x="3696" y="1728"/>
                <a:ext cx="384" cy="288"/>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B</a:t>
                </a:r>
              </a:p>
            </p:txBody>
          </p:sp>
          <p:sp>
            <p:nvSpPr>
              <p:cNvPr id="452637" name="Rectangle 29" descr="羊皮纸"/>
              <p:cNvSpPr>
                <a:spLocks noChangeArrowheads="1"/>
              </p:cNvSpPr>
              <p:nvPr/>
            </p:nvSpPr>
            <p:spPr bwMode="auto">
              <a:xfrm>
                <a:off x="3256" y="1728"/>
                <a:ext cx="440" cy="288"/>
              </a:xfrm>
              <a:prstGeom prst="rect">
                <a:avLst/>
              </a:prstGeom>
              <a:blipFill dpi="0" rotWithShape="0">
                <a:blip r:embed="rId3"/>
                <a:srcRect/>
                <a:tile tx="0" ty="0" sx="100000" sy="100000" flip="none" algn="tl"/>
              </a:bli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A</a:t>
                </a:r>
              </a:p>
            </p:txBody>
          </p:sp>
          <p:sp>
            <p:nvSpPr>
              <p:cNvPr id="452638" name="Line 30" descr="羊皮纸"/>
              <p:cNvSpPr>
                <a:spLocks noChangeShapeType="1"/>
              </p:cNvSpPr>
              <p:nvPr/>
            </p:nvSpPr>
            <p:spPr bwMode="auto">
              <a:xfrm>
                <a:off x="3256" y="1728"/>
                <a:ext cx="1640"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39" name="Line 31" descr="羊皮纸"/>
              <p:cNvSpPr>
                <a:spLocks noChangeShapeType="1"/>
              </p:cNvSpPr>
              <p:nvPr/>
            </p:nvSpPr>
            <p:spPr bwMode="auto">
              <a:xfrm>
                <a:off x="3256" y="2016"/>
                <a:ext cx="1640"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0" name="Line 32" descr="羊皮纸"/>
              <p:cNvSpPr>
                <a:spLocks noChangeShapeType="1"/>
              </p:cNvSpPr>
              <p:nvPr/>
            </p:nvSpPr>
            <p:spPr bwMode="auto">
              <a:xfrm>
                <a:off x="3256" y="2303"/>
                <a:ext cx="1640"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1" name="Line 33" descr="羊皮纸"/>
              <p:cNvSpPr>
                <a:spLocks noChangeShapeType="1"/>
              </p:cNvSpPr>
              <p:nvPr/>
            </p:nvSpPr>
            <p:spPr bwMode="auto">
              <a:xfrm>
                <a:off x="3256" y="2590"/>
                <a:ext cx="1640"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2" name="Line 34" descr="羊皮纸"/>
              <p:cNvSpPr>
                <a:spLocks noChangeShapeType="1"/>
              </p:cNvSpPr>
              <p:nvPr/>
            </p:nvSpPr>
            <p:spPr bwMode="auto">
              <a:xfrm>
                <a:off x="3256" y="2877"/>
                <a:ext cx="1640"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3" name="Line 35" descr="羊皮纸"/>
              <p:cNvSpPr>
                <a:spLocks noChangeShapeType="1"/>
              </p:cNvSpPr>
              <p:nvPr/>
            </p:nvSpPr>
            <p:spPr bwMode="auto">
              <a:xfrm>
                <a:off x="3256" y="3169"/>
                <a:ext cx="1640"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4" name="Line 36" descr="羊皮纸"/>
              <p:cNvSpPr>
                <a:spLocks noChangeShapeType="1"/>
              </p:cNvSpPr>
              <p:nvPr/>
            </p:nvSpPr>
            <p:spPr bwMode="auto">
              <a:xfrm>
                <a:off x="3256" y="1728"/>
                <a:ext cx="0" cy="1441"/>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5" name="Line 37" descr="羊皮纸"/>
              <p:cNvSpPr>
                <a:spLocks noChangeShapeType="1"/>
              </p:cNvSpPr>
              <p:nvPr/>
            </p:nvSpPr>
            <p:spPr bwMode="auto">
              <a:xfrm>
                <a:off x="3696" y="1728"/>
                <a:ext cx="0" cy="1441"/>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6" name="Line 38" descr="羊皮纸"/>
              <p:cNvSpPr>
                <a:spLocks noChangeShapeType="1"/>
              </p:cNvSpPr>
              <p:nvPr/>
            </p:nvSpPr>
            <p:spPr bwMode="auto">
              <a:xfrm>
                <a:off x="4080" y="1728"/>
                <a:ext cx="0" cy="1441"/>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7" name="Line 39" descr="羊皮纸"/>
              <p:cNvSpPr>
                <a:spLocks noChangeShapeType="1"/>
              </p:cNvSpPr>
              <p:nvPr/>
            </p:nvSpPr>
            <p:spPr bwMode="auto">
              <a:xfrm>
                <a:off x="4896" y="1728"/>
                <a:ext cx="0" cy="1441"/>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48" name="Line 40"/>
              <p:cNvSpPr>
                <a:spLocks noChangeShapeType="1"/>
              </p:cNvSpPr>
              <p:nvPr/>
            </p:nvSpPr>
            <p:spPr bwMode="auto">
              <a:xfrm>
                <a:off x="4512" y="1728"/>
                <a:ext cx="0" cy="1441"/>
              </a:xfrm>
              <a:prstGeom prst="line">
                <a:avLst/>
              </a:prstGeom>
              <a:noFill/>
              <a:ln w="9525">
                <a:solidFill>
                  <a:schemeClr val="tx1"/>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2649" name="Rectangle 41"/>
            <p:cNvSpPr>
              <a:spLocks noChangeArrowheads="1"/>
            </p:cNvSpPr>
            <p:nvPr/>
          </p:nvSpPr>
          <p:spPr bwMode="auto">
            <a:xfrm>
              <a:off x="3508" y="1416"/>
              <a:ext cx="173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半加器的真值表</a:t>
              </a:r>
            </a:p>
          </p:txBody>
        </p:sp>
      </p:grpSp>
      <p:grpSp>
        <p:nvGrpSpPr>
          <p:cNvPr id="452656" name="Group 48"/>
          <p:cNvGrpSpPr>
            <a:grpSpLocks noChangeAspect="1"/>
          </p:cNvGrpSpPr>
          <p:nvPr/>
        </p:nvGrpSpPr>
        <p:grpSpPr bwMode="auto">
          <a:xfrm>
            <a:off x="611188" y="3886200"/>
            <a:ext cx="1890712" cy="600075"/>
            <a:chOff x="537" y="2448"/>
            <a:chExt cx="1191" cy="378"/>
          </a:xfrm>
        </p:grpSpPr>
        <p:sp>
          <p:nvSpPr>
            <p:cNvPr id="452657" name="AutoShape 49"/>
            <p:cNvSpPr>
              <a:spLocks noChangeAspect="1" noChangeArrowheads="1" noTextEdit="1"/>
            </p:cNvSpPr>
            <p:nvPr/>
          </p:nvSpPr>
          <p:spPr bwMode="auto">
            <a:xfrm>
              <a:off x="537" y="2448"/>
              <a:ext cx="1191" cy="364"/>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58" name="Line 50"/>
            <p:cNvSpPr>
              <a:spLocks noChangeShapeType="1"/>
            </p:cNvSpPr>
            <p:nvPr/>
          </p:nvSpPr>
          <p:spPr bwMode="auto">
            <a:xfrm>
              <a:off x="915" y="2506"/>
              <a:ext cx="138"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59" name="Line 51"/>
            <p:cNvSpPr>
              <a:spLocks noChangeShapeType="1"/>
            </p:cNvSpPr>
            <p:nvPr/>
          </p:nvSpPr>
          <p:spPr bwMode="auto">
            <a:xfrm>
              <a:off x="1554" y="2538"/>
              <a:ext cx="135" cy="1"/>
            </a:xfrm>
            <a:prstGeom prst="line">
              <a:avLst/>
            </a:prstGeom>
            <a:noFill/>
            <a:ln w="1428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2660" name="Rectangle 52"/>
            <p:cNvSpPr>
              <a:spLocks noChangeArrowheads="1"/>
            </p:cNvSpPr>
            <p:nvPr/>
          </p:nvSpPr>
          <p:spPr bwMode="auto">
            <a:xfrm>
              <a:off x="1541" y="2519"/>
              <a:ext cx="17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1" name="Rectangle 53"/>
            <p:cNvSpPr>
              <a:spLocks noChangeArrowheads="1"/>
            </p:cNvSpPr>
            <p:nvPr/>
          </p:nvSpPr>
          <p:spPr bwMode="auto">
            <a:xfrm>
              <a:off x="1406" y="2519"/>
              <a:ext cx="17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2" name="Rectangle 54"/>
            <p:cNvSpPr>
              <a:spLocks noChangeArrowheads="1"/>
            </p:cNvSpPr>
            <p:nvPr/>
          </p:nvSpPr>
          <p:spPr bwMode="auto">
            <a:xfrm>
              <a:off x="1058" y="2519"/>
              <a:ext cx="17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3" name="Rectangle 55"/>
            <p:cNvSpPr>
              <a:spLocks noChangeArrowheads="1"/>
            </p:cNvSpPr>
            <p:nvPr/>
          </p:nvSpPr>
          <p:spPr bwMode="auto">
            <a:xfrm>
              <a:off x="928" y="2519"/>
              <a:ext cx="17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4" name="Rectangle 56"/>
            <p:cNvSpPr>
              <a:spLocks noChangeArrowheads="1"/>
            </p:cNvSpPr>
            <p:nvPr/>
          </p:nvSpPr>
          <p:spPr bwMode="auto">
            <a:xfrm>
              <a:off x="574" y="2519"/>
              <a:ext cx="142"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S</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5" name="Rectangle 57"/>
            <p:cNvSpPr>
              <a:spLocks noChangeArrowheads="1"/>
            </p:cNvSpPr>
            <p:nvPr/>
          </p:nvSpPr>
          <p:spPr bwMode="auto">
            <a:xfrm>
              <a:off x="1234" y="2490"/>
              <a:ext cx="14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sp>
          <p:nvSpPr>
            <p:cNvPr id="452666" name="Rectangle 58"/>
            <p:cNvSpPr>
              <a:spLocks noChangeArrowheads="1"/>
            </p:cNvSpPr>
            <p:nvPr/>
          </p:nvSpPr>
          <p:spPr bwMode="auto">
            <a:xfrm>
              <a:off x="747" y="2490"/>
              <a:ext cx="141" cy="30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00"/>
                </a:solidFill>
                <a:effectLst/>
                <a:uLnTx/>
                <a:uFillTx/>
                <a:latin typeface="Tahoma" panose="020B0604030504040204" pitchFamily="34" charset="0"/>
                <a:ea typeface="宋体" panose="02010600030101010101" pitchFamily="2" charset="-122"/>
                <a:cs typeface="+mn-cs"/>
              </a:endParaRPr>
            </a:p>
          </p:txBody>
        </p:sp>
      </p:grpSp>
      <p:sp>
        <p:nvSpPr>
          <p:cNvPr id="452671" name="Rectangle 63"/>
          <p:cNvSpPr>
            <a:spLocks noChangeArrowheads="1"/>
          </p:cNvSpPr>
          <p:nvPr/>
        </p:nvSpPr>
        <p:spPr bwMode="auto">
          <a:xfrm>
            <a:off x="466725" y="5516563"/>
            <a:ext cx="4321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如用与非门实现最少要几个门</a:t>
            </a:r>
            <a:r>
              <a:rPr kumimoji="0" lang="en-US" altLang="zh-CN" sz="24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a:t>
            </a:r>
          </a:p>
        </p:txBody>
      </p:sp>
      <p:sp>
        <p:nvSpPr>
          <p:cNvPr id="452673" name="Rectangle 65"/>
          <p:cNvSpPr>
            <a:spLocks noChangeArrowheads="1"/>
          </p:cNvSpPr>
          <p:nvPr/>
        </p:nvSpPr>
        <p:spPr bwMode="auto">
          <a:xfrm>
            <a:off x="539750" y="4652963"/>
            <a:ext cx="3060700" cy="579437"/>
          </a:xfrm>
          <a:prstGeom prst="rect">
            <a:avLst/>
          </a:prstGeom>
          <a:solidFill>
            <a:schemeClr val="accent2">
              <a:alpha val="0"/>
            </a:scheme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 = AB</a:t>
            </a:r>
            <a:endParaRPr kumimoji="0" lang="en-US" altLang="zh-CN" sz="32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52674" name="Rectangle 66"/>
          <p:cNvSpPr>
            <a:spLocks noChangeArrowheads="1"/>
          </p:cNvSpPr>
          <p:nvPr/>
        </p:nvSpPr>
        <p:spPr bwMode="auto">
          <a:xfrm>
            <a:off x="6227763" y="5876925"/>
            <a:ext cx="1620837" cy="457200"/>
          </a:xfrm>
          <a:prstGeom prst="rect">
            <a:avLst/>
          </a:prstGeom>
          <a:solidFill>
            <a:srgbClr val="FFFFFF">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Arial" panose="020B0604020202020204" pitchFamily="34" charset="0"/>
                <a:ea typeface="楷体_GB2312" pitchFamily="49" charset="-122"/>
                <a:cs typeface="+mn-cs"/>
              </a:rPr>
              <a:t>逻辑图</a:t>
            </a:r>
          </a:p>
        </p:txBody>
      </p:sp>
      <p:graphicFrame>
        <p:nvGraphicFramePr>
          <p:cNvPr id="452675" name="Object 67"/>
          <p:cNvGraphicFramePr>
            <a:graphicFrameLocks noChangeAspect="1"/>
          </p:cNvGraphicFramePr>
          <p:nvPr/>
        </p:nvGraphicFramePr>
        <p:xfrm>
          <a:off x="4679950" y="2528888"/>
          <a:ext cx="4248150" cy="3074987"/>
        </p:xfrm>
        <a:graphic>
          <a:graphicData uri="http://schemas.openxmlformats.org/presentationml/2006/ole">
            <mc:AlternateContent xmlns:mc="http://schemas.openxmlformats.org/markup-compatibility/2006">
              <mc:Choice xmlns:v="urn:schemas-microsoft-com:vml" Requires="v">
                <p:oleObj spid="_x0000_s104490" name="图片" r:id="rId4" imgW="1666800" imgH="1219320" progId="Word.Picture.8">
                  <p:embed/>
                </p:oleObj>
              </mc:Choice>
              <mc:Fallback>
                <p:oleObj name="图片" r:id="rId4" imgW="1666800" imgH="1219320" progId="Word.Picture.8">
                  <p:embed/>
                  <p:pic>
                    <p:nvPicPr>
                      <p:cNvPr id="452675" name="Object 67"/>
                      <p:cNvPicPr>
                        <a:picLocks noChangeAspect="1" noChangeArrowheads="1"/>
                      </p:cNvPicPr>
                      <p:nvPr/>
                    </p:nvPicPr>
                    <p:blipFill>
                      <a:blip r:embed="rId5">
                        <a:extLst>
                          <a:ext uri="{28A0092B-C50C-407E-A947-70E740481C1C}">
                            <a14:useLocalDpi xmlns:a14="http://schemas.microsoft.com/office/drawing/2010/main" val="0"/>
                          </a:ext>
                        </a:extLst>
                      </a:blip>
                      <a:srcRect t="-1532"/>
                      <a:stretch>
                        <a:fillRect/>
                      </a:stretch>
                    </p:blipFill>
                    <p:spPr bwMode="auto">
                      <a:xfrm>
                        <a:off x="4679950" y="2528888"/>
                        <a:ext cx="4248150" cy="3074987"/>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0114CF7A-972E-48F7-94C3-2825E7FA6C57}"/>
              </a:ext>
            </a:extLst>
          </p:cNvPr>
          <p:cNvSpPr>
            <a:spLocks noGrp="1"/>
          </p:cNvSpPr>
          <p:nvPr>
            <p:ph type="sldNum" sz="quarter" idx="12"/>
          </p:nvPr>
        </p:nvSpPr>
        <p:spPr/>
        <p:txBody>
          <a:bodyPr/>
          <a:lstStyle/>
          <a:p>
            <a:fld id="{4FAB73BC-B049-4115-A692-8D63A059BFB8}" type="slidenum">
              <a:rPr lang="en-US" smtClean="0"/>
              <a:t>99</a:t>
            </a:fld>
            <a:endParaRPr lang="en-US" dirty="0"/>
          </a:p>
        </p:txBody>
      </p:sp>
    </p:spTree>
    <p:extLst>
      <p:ext uri="{BB962C8B-B14F-4D97-AF65-F5344CB8AC3E}">
        <p14:creationId xmlns:p14="http://schemas.microsoft.com/office/powerpoint/2010/main" val="22396345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52613"/>
                                        </p:tgtEl>
                                        <p:attrNameLst>
                                          <p:attrName>style.visibility</p:attrName>
                                        </p:attrNameLst>
                                      </p:cBhvr>
                                      <p:to>
                                        <p:strVal val="visible"/>
                                      </p:to>
                                    </p:set>
                                    <p:animEffect transition="in" filter="strips(downRight)">
                                      <p:cBhvr>
                                        <p:cTn id="7" dur="500"/>
                                        <p:tgtEl>
                                          <p:spTgt spid="4526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52614"/>
                                        </p:tgtEl>
                                        <p:attrNameLst>
                                          <p:attrName>style.visibility</p:attrName>
                                        </p:attrNameLst>
                                      </p:cBhvr>
                                      <p:to>
                                        <p:strVal val="visible"/>
                                      </p:to>
                                    </p:set>
                                    <p:animEffect transition="in" filter="wipe(left)">
                                      <p:cBhvr>
                                        <p:cTn id="12" dur="500"/>
                                        <p:tgtEl>
                                          <p:spTgt spid="4526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52616"/>
                                        </p:tgtEl>
                                        <p:attrNameLst>
                                          <p:attrName>style.visibility</p:attrName>
                                        </p:attrNameLst>
                                      </p:cBhvr>
                                      <p:to>
                                        <p:strVal val="visible"/>
                                      </p:to>
                                    </p:set>
                                    <p:animEffect transition="in" filter="wipe(up)">
                                      <p:cBhvr>
                                        <p:cTn id="17" dur="500"/>
                                        <p:tgtEl>
                                          <p:spTgt spid="4526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452615"/>
                                        </p:tgtEl>
                                        <p:attrNameLst>
                                          <p:attrName>style.visibility</p:attrName>
                                        </p:attrNameLst>
                                      </p:cBhvr>
                                      <p:to>
                                        <p:strVal val="visible"/>
                                      </p:to>
                                    </p:set>
                                    <p:animEffect transition="in" filter="box(in)">
                                      <p:cBhvr>
                                        <p:cTn id="22" dur="500"/>
                                        <p:tgtEl>
                                          <p:spTgt spid="45261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52656"/>
                                        </p:tgtEl>
                                        <p:attrNameLst>
                                          <p:attrName>style.visibility</p:attrName>
                                        </p:attrNameLst>
                                      </p:cBhvr>
                                      <p:to>
                                        <p:strVal val="visible"/>
                                      </p:to>
                                    </p:set>
                                    <p:animEffect transition="in" filter="wipe(left)">
                                      <p:cBhvr>
                                        <p:cTn id="27" dur="500"/>
                                        <p:tgtEl>
                                          <p:spTgt spid="45265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452673"/>
                                        </p:tgtEl>
                                        <p:attrNameLst>
                                          <p:attrName>style.visibility</p:attrName>
                                        </p:attrNameLst>
                                      </p:cBhvr>
                                      <p:to>
                                        <p:strVal val="visible"/>
                                      </p:to>
                                    </p:set>
                                    <p:animEffect transition="in" filter="strips(downRight)">
                                      <p:cBhvr>
                                        <p:cTn id="32" dur="500"/>
                                        <p:tgtEl>
                                          <p:spTgt spid="45267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452674"/>
                                        </p:tgtEl>
                                        <p:attrNameLst>
                                          <p:attrName>style.visibility</p:attrName>
                                        </p:attrNameLst>
                                      </p:cBhvr>
                                      <p:to>
                                        <p:strVal val="visible"/>
                                      </p:to>
                                    </p:set>
                                    <p:animEffect transition="in" filter="box(in)">
                                      <p:cBhvr>
                                        <p:cTn id="37" dur="500"/>
                                        <p:tgtEl>
                                          <p:spTgt spid="45267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452675"/>
                                        </p:tgtEl>
                                        <p:attrNameLst>
                                          <p:attrName>style.visibility</p:attrName>
                                        </p:attrNameLst>
                                      </p:cBhvr>
                                      <p:to>
                                        <p:strVal val="visible"/>
                                      </p:to>
                                    </p:set>
                                    <p:animEffect transition="in" filter="wipe(up)">
                                      <p:cBhvr>
                                        <p:cTn id="42" dur="500"/>
                                        <p:tgtEl>
                                          <p:spTgt spid="45267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6" fill="hold" grpId="0" nodeType="clickEffect">
                                  <p:stCondLst>
                                    <p:cond delay="0"/>
                                  </p:stCondLst>
                                  <p:childTnLst>
                                    <p:set>
                                      <p:cBhvr>
                                        <p:cTn id="46" dur="1" fill="hold">
                                          <p:stCondLst>
                                            <p:cond delay="0"/>
                                          </p:stCondLst>
                                        </p:cTn>
                                        <p:tgtEl>
                                          <p:spTgt spid="452671"/>
                                        </p:tgtEl>
                                        <p:attrNameLst>
                                          <p:attrName>style.visibility</p:attrName>
                                        </p:attrNameLst>
                                      </p:cBhvr>
                                      <p:to>
                                        <p:strVal val="visible"/>
                                      </p:to>
                                    </p:set>
                                    <p:animEffect transition="in" filter="strips(downRight)">
                                      <p:cBhvr>
                                        <p:cTn id="47" dur="500"/>
                                        <p:tgtEl>
                                          <p:spTgt spid="452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613" grpId="0"/>
      <p:bldP spid="452614" grpId="0"/>
      <p:bldP spid="452615" grpId="0" autoUpdateAnimBg="0"/>
      <p:bldP spid="452671" grpId="0"/>
      <p:bldP spid="452673" grpId="0" animBg="1"/>
      <p:bldP spid="452674" grpId="0" animBg="1"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6" name="Text Box 4"/>
          <p:cNvSpPr txBox="1">
            <a:spLocks noChangeArrowheads="1"/>
          </p:cNvSpPr>
          <p:nvPr/>
        </p:nvSpPr>
        <p:spPr bwMode="auto">
          <a:xfrm>
            <a:off x="971550" y="476250"/>
            <a:ext cx="5181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r>
              <a:rPr kumimoji="1" lang="en-US" altLang="zh-CN"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2</a:t>
            </a: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全加器（</a:t>
            </a:r>
            <a:r>
              <a:rPr kumimoji="1"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Full Adder</a:t>
            </a:r>
            <a:r>
              <a:rPr kumimoji="1"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a:t>
            </a:r>
            <a:r>
              <a:rPr kumimoji="0"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 </a:t>
            </a:r>
          </a:p>
        </p:txBody>
      </p:sp>
      <p:grpSp>
        <p:nvGrpSpPr>
          <p:cNvPr id="453637" name="Group 5"/>
          <p:cNvGrpSpPr>
            <a:grpSpLocks/>
          </p:cNvGrpSpPr>
          <p:nvPr/>
        </p:nvGrpSpPr>
        <p:grpSpPr bwMode="auto">
          <a:xfrm>
            <a:off x="3382963" y="6161088"/>
            <a:ext cx="1304925" cy="374650"/>
            <a:chOff x="1939" y="3605"/>
            <a:chExt cx="822" cy="236"/>
          </a:xfrm>
        </p:grpSpPr>
        <p:sp>
          <p:nvSpPr>
            <p:cNvPr id="453638" name="Rectangle 6"/>
            <p:cNvSpPr>
              <a:spLocks noChangeArrowheads="1"/>
            </p:cNvSpPr>
            <p:nvPr/>
          </p:nvSpPr>
          <p:spPr bwMode="auto">
            <a:xfrm>
              <a:off x="2339" y="3605"/>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39" name="Rectangle 7"/>
            <p:cNvSpPr>
              <a:spLocks noChangeArrowheads="1"/>
            </p:cNvSpPr>
            <p:nvPr/>
          </p:nvSpPr>
          <p:spPr bwMode="auto">
            <a:xfrm>
              <a:off x="1939" y="3605"/>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3640" name="Group 8"/>
          <p:cNvGrpSpPr>
            <a:grpSpLocks/>
          </p:cNvGrpSpPr>
          <p:nvPr/>
        </p:nvGrpSpPr>
        <p:grpSpPr bwMode="auto">
          <a:xfrm>
            <a:off x="3382963" y="5800725"/>
            <a:ext cx="1304925" cy="374650"/>
            <a:chOff x="1939" y="3369"/>
            <a:chExt cx="822" cy="236"/>
          </a:xfrm>
        </p:grpSpPr>
        <p:sp>
          <p:nvSpPr>
            <p:cNvPr id="453641" name="Rectangle 9"/>
            <p:cNvSpPr>
              <a:spLocks noChangeArrowheads="1"/>
            </p:cNvSpPr>
            <p:nvPr/>
          </p:nvSpPr>
          <p:spPr bwMode="auto">
            <a:xfrm>
              <a:off x="2339" y="3369"/>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42" name="Rectangle 10"/>
            <p:cNvSpPr>
              <a:spLocks noChangeArrowheads="1"/>
            </p:cNvSpPr>
            <p:nvPr/>
          </p:nvSpPr>
          <p:spPr bwMode="auto">
            <a:xfrm>
              <a:off x="1939" y="3369"/>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3643" name="Group 11"/>
          <p:cNvGrpSpPr>
            <a:grpSpLocks/>
          </p:cNvGrpSpPr>
          <p:nvPr/>
        </p:nvGrpSpPr>
        <p:grpSpPr bwMode="auto">
          <a:xfrm>
            <a:off x="3382963" y="5440363"/>
            <a:ext cx="1304925" cy="374650"/>
            <a:chOff x="1939" y="3133"/>
            <a:chExt cx="822" cy="236"/>
          </a:xfrm>
        </p:grpSpPr>
        <p:sp>
          <p:nvSpPr>
            <p:cNvPr id="453644" name="Rectangle 12"/>
            <p:cNvSpPr>
              <a:spLocks noChangeArrowheads="1"/>
            </p:cNvSpPr>
            <p:nvPr/>
          </p:nvSpPr>
          <p:spPr bwMode="auto">
            <a:xfrm>
              <a:off x="2339" y="3133"/>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45" name="Rectangle 13"/>
            <p:cNvSpPr>
              <a:spLocks noChangeArrowheads="1"/>
            </p:cNvSpPr>
            <p:nvPr/>
          </p:nvSpPr>
          <p:spPr bwMode="auto">
            <a:xfrm>
              <a:off x="1939" y="3133"/>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3646" name="Group 14"/>
          <p:cNvGrpSpPr>
            <a:grpSpLocks/>
          </p:cNvGrpSpPr>
          <p:nvPr/>
        </p:nvGrpSpPr>
        <p:grpSpPr bwMode="auto">
          <a:xfrm>
            <a:off x="3382963" y="5045075"/>
            <a:ext cx="1304925" cy="374650"/>
            <a:chOff x="1939" y="2897"/>
            <a:chExt cx="822" cy="236"/>
          </a:xfrm>
        </p:grpSpPr>
        <p:sp>
          <p:nvSpPr>
            <p:cNvPr id="453647" name="Rectangle 15"/>
            <p:cNvSpPr>
              <a:spLocks noChangeArrowheads="1"/>
            </p:cNvSpPr>
            <p:nvPr/>
          </p:nvSpPr>
          <p:spPr bwMode="auto">
            <a:xfrm>
              <a:off x="2339" y="2897"/>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48" name="Rectangle 16"/>
            <p:cNvSpPr>
              <a:spLocks noChangeArrowheads="1"/>
            </p:cNvSpPr>
            <p:nvPr/>
          </p:nvSpPr>
          <p:spPr bwMode="auto">
            <a:xfrm>
              <a:off x="1939" y="2897"/>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3649" name="Group 17"/>
          <p:cNvGrpSpPr>
            <a:grpSpLocks/>
          </p:cNvGrpSpPr>
          <p:nvPr/>
        </p:nvGrpSpPr>
        <p:grpSpPr bwMode="auto">
          <a:xfrm>
            <a:off x="3382963" y="4684713"/>
            <a:ext cx="1277937" cy="390525"/>
            <a:chOff x="1939" y="2661"/>
            <a:chExt cx="805" cy="246"/>
          </a:xfrm>
        </p:grpSpPr>
        <p:sp>
          <p:nvSpPr>
            <p:cNvPr id="453650" name="Rectangle 18"/>
            <p:cNvSpPr>
              <a:spLocks noChangeArrowheads="1"/>
            </p:cNvSpPr>
            <p:nvPr/>
          </p:nvSpPr>
          <p:spPr bwMode="auto">
            <a:xfrm>
              <a:off x="2321" y="2671"/>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51" name="Rectangle 19"/>
            <p:cNvSpPr>
              <a:spLocks noChangeArrowheads="1"/>
            </p:cNvSpPr>
            <p:nvPr/>
          </p:nvSpPr>
          <p:spPr bwMode="auto">
            <a:xfrm>
              <a:off x="1939" y="2661"/>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3652" name="Group 20"/>
          <p:cNvGrpSpPr>
            <a:grpSpLocks/>
          </p:cNvGrpSpPr>
          <p:nvPr/>
        </p:nvGrpSpPr>
        <p:grpSpPr bwMode="auto">
          <a:xfrm>
            <a:off x="3382963" y="4287838"/>
            <a:ext cx="1304925" cy="374650"/>
            <a:chOff x="1939" y="2425"/>
            <a:chExt cx="822" cy="236"/>
          </a:xfrm>
        </p:grpSpPr>
        <p:sp>
          <p:nvSpPr>
            <p:cNvPr id="453653" name="Rectangle 21"/>
            <p:cNvSpPr>
              <a:spLocks noChangeArrowheads="1"/>
            </p:cNvSpPr>
            <p:nvPr/>
          </p:nvSpPr>
          <p:spPr bwMode="auto">
            <a:xfrm>
              <a:off x="2339" y="2425"/>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54" name="Rectangle 22"/>
            <p:cNvSpPr>
              <a:spLocks noChangeArrowheads="1"/>
            </p:cNvSpPr>
            <p:nvPr/>
          </p:nvSpPr>
          <p:spPr bwMode="auto">
            <a:xfrm>
              <a:off x="1939" y="2425"/>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3655" name="Group 23"/>
          <p:cNvGrpSpPr>
            <a:grpSpLocks/>
          </p:cNvGrpSpPr>
          <p:nvPr/>
        </p:nvGrpSpPr>
        <p:grpSpPr bwMode="auto">
          <a:xfrm>
            <a:off x="3382963" y="3929063"/>
            <a:ext cx="1304925" cy="374650"/>
            <a:chOff x="1939" y="2189"/>
            <a:chExt cx="822" cy="236"/>
          </a:xfrm>
        </p:grpSpPr>
        <p:sp>
          <p:nvSpPr>
            <p:cNvPr id="453656" name="Rectangle 24"/>
            <p:cNvSpPr>
              <a:spLocks noChangeArrowheads="1"/>
            </p:cNvSpPr>
            <p:nvPr/>
          </p:nvSpPr>
          <p:spPr bwMode="auto">
            <a:xfrm>
              <a:off x="2339" y="2189"/>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57" name="Rectangle 25"/>
            <p:cNvSpPr>
              <a:spLocks noChangeArrowheads="1"/>
            </p:cNvSpPr>
            <p:nvPr/>
          </p:nvSpPr>
          <p:spPr bwMode="auto">
            <a:xfrm>
              <a:off x="1939" y="2189"/>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3658" name="Group 26"/>
          <p:cNvGrpSpPr>
            <a:grpSpLocks/>
          </p:cNvGrpSpPr>
          <p:nvPr/>
        </p:nvGrpSpPr>
        <p:grpSpPr bwMode="auto">
          <a:xfrm>
            <a:off x="3382963" y="3568700"/>
            <a:ext cx="1304925" cy="374650"/>
            <a:chOff x="1939" y="1953"/>
            <a:chExt cx="822" cy="236"/>
          </a:xfrm>
        </p:grpSpPr>
        <p:sp>
          <p:nvSpPr>
            <p:cNvPr id="453659" name="Rectangle 27"/>
            <p:cNvSpPr>
              <a:spLocks noChangeArrowheads="1"/>
            </p:cNvSpPr>
            <p:nvPr/>
          </p:nvSpPr>
          <p:spPr bwMode="auto">
            <a:xfrm>
              <a:off x="2339" y="1953"/>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60" name="Rectangle 28"/>
            <p:cNvSpPr>
              <a:spLocks noChangeArrowheads="1"/>
            </p:cNvSpPr>
            <p:nvPr/>
          </p:nvSpPr>
          <p:spPr bwMode="auto">
            <a:xfrm>
              <a:off x="1939" y="1953"/>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sp>
        <p:nvSpPr>
          <p:cNvPr id="453661" name="Rectangle 29"/>
          <p:cNvSpPr>
            <a:spLocks noChangeArrowheads="1"/>
          </p:cNvSpPr>
          <p:nvPr/>
        </p:nvSpPr>
        <p:spPr bwMode="auto">
          <a:xfrm>
            <a:off x="1619250" y="2636838"/>
            <a:ext cx="21764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全加器真值表 </a:t>
            </a:r>
          </a:p>
        </p:txBody>
      </p:sp>
      <p:sp>
        <p:nvSpPr>
          <p:cNvPr id="453662" name="Rectangle 30"/>
          <p:cNvSpPr>
            <a:spLocks noChangeArrowheads="1"/>
          </p:cNvSpPr>
          <p:nvPr/>
        </p:nvSpPr>
        <p:spPr bwMode="auto">
          <a:xfrm>
            <a:off x="611188" y="1341438"/>
            <a:ext cx="819785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全加器能进行加数、被加数和低位来的进位信号相加，并根据求和结果给出该位的进位信号。</a:t>
            </a:r>
          </a:p>
        </p:txBody>
      </p:sp>
      <p:grpSp>
        <p:nvGrpSpPr>
          <p:cNvPr id="453663" name="Group 31"/>
          <p:cNvGrpSpPr>
            <a:grpSpLocks/>
          </p:cNvGrpSpPr>
          <p:nvPr/>
        </p:nvGrpSpPr>
        <p:grpSpPr bwMode="auto">
          <a:xfrm>
            <a:off x="5435600" y="2565400"/>
            <a:ext cx="3211513" cy="3886200"/>
            <a:chOff x="3408" y="1680"/>
            <a:chExt cx="2023" cy="2448"/>
          </a:xfrm>
        </p:grpSpPr>
        <p:sp>
          <p:nvSpPr>
            <p:cNvPr id="453664" name="AutoShape 32"/>
            <p:cNvSpPr>
              <a:spLocks noChangeArrowheads="1"/>
            </p:cNvSpPr>
            <p:nvPr/>
          </p:nvSpPr>
          <p:spPr bwMode="auto">
            <a:xfrm>
              <a:off x="3408" y="1680"/>
              <a:ext cx="2023" cy="2400"/>
            </a:xfrm>
            <a:prstGeom prst="roundRect">
              <a:avLst>
                <a:gd name="adj" fmla="val 16667"/>
              </a:avLst>
            </a:prstGeom>
            <a:solidFill>
              <a:schemeClr val="bg1">
                <a:alpha val="0"/>
              </a:scheme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3665" name="Object 33"/>
            <p:cNvGraphicFramePr>
              <a:graphicFrameLocks noChangeAspect="1"/>
            </p:cNvGraphicFramePr>
            <p:nvPr/>
          </p:nvGraphicFramePr>
          <p:xfrm>
            <a:off x="3511" y="1728"/>
            <a:ext cx="1913" cy="2400"/>
          </p:xfrm>
          <a:graphic>
            <a:graphicData uri="http://schemas.openxmlformats.org/presentationml/2006/ole">
              <mc:AlternateContent xmlns:mc="http://schemas.openxmlformats.org/markup-compatibility/2006">
                <mc:Choice xmlns:v="urn:schemas-microsoft-com:vml" Requires="v">
                  <p:oleObj spid="_x0000_s105514" r:id="rId3" imgW="1895856" imgH="2581656" progId="Word.Picture.8">
                    <p:embed/>
                  </p:oleObj>
                </mc:Choice>
                <mc:Fallback>
                  <p:oleObj r:id="rId3" imgW="1895856" imgH="2581656" progId="Word.Picture.8">
                    <p:embed/>
                    <p:pic>
                      <p:nvPicPr>
                        <p:cNvPr id="453665" name="Object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11" y="1728"/>
                          <a:ext cx="1913" cy="2400"/>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grpSp>
      <p:grpSp>
        <p:nvGrpSpPr>
          <p:cNvPr id="453666" name="Group 34"/>
          <p:cNvGrpSpPr>
            <a:grpSpLocks/>
          </p:cNvGrpSpPr>
          <p:nvPr/>
        </p:nvGrpSpPr>
        <p:grpSpPr bwMode="auto">
          <a:xfrm>
            <a:off x="1246188" y="3132138"/>
            <a:ext cx="3352800" cy="3429000"/>
            <a:chOff x="649" y="1681"/>
            <a:chExt cx="2112" cy="2160"/>
          </a:xfrm>
        </p:grpSpPr>
        <p:grpSp>
          <p:nvGrpSpPr>
            <p:cNvPr id="453667" name="Group 35"/>
            <p:cNvGrpSpPr>
              <a:grpSpLocks/>
            </p:cNvGrpSpPr>
            <p:nvPr/>
          </p:nvGrpSpPr>
          <p:grpSpPr bwMode="auto">
            <a:xfrm>
              <a:off x="649" y="1681"/>
              <a:ext cx="2112" cy="2160"/>
              <a:chOff x="649" y="1681"/>
              <a:chExt cx="2112" cy="2160"/>
            </a:xfrm>
          </p:grpSpPr>
          <p:sp>
            <p:nvSpPr>
              <p:cNvPr id="453668" name="Rectangle 36"/>
              <p:cNvSpPr>
                <a:spLocks noChangeArrowheads="1"/>
              </p:cNvSpPr>
              <p:nvPr/>
            </p:nvSpPr>
            <p:spPr bwMode="auto">
              <a:xfrm>
                <a:off x="1493" y="3605"/>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69" name="Rectangle 37"/>
              <p:cNvSpPr>
                <a:spLocks noChangeArrowheads="1"/>
              </p:cNvSpPr>
              <p:nvPr/>
            </p:nvSpPr>
            <p:spPr bwMode="auto">
              <a:xfrm>
                <a:off x="1072" y="3605"/>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0" name="Rectangle 38"/>
              <p:cNvSpPr>
                <a:spLocks noChangeArrowheads="1"/>
              </p:cNvSpPr>
              <p:nvPr/>
            </p:nvSpPr>
            <p:spPr bwMode="auto">
              <a:xfrm>
                <a:off x="649" y="3605"/>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1" name="Rectangle 39"/>
              <p:cNvSpPr>
                <a:spLocks noChangeArrowheads="1"/>
              </p:cNvSpPr>
              <p:nvPr/>
            </p:nvSpPr>
            <p:spPr bwMode="auto">
              <a:xfrm>
                <a:off x="1493" y="3369"/>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72" name="Rectangle 40"/>
              <p:cNvSpPr>
                <a:spLocks noChangeArrowheads="1"/>
              </p:cNvSpPr>
              <p:nvPr/>
            </p:nvSpPr>
            <p:spPr bwMode="auto">
              <a:xfrm>
                <a:off x="1072" y="3369"/>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3" name="Rectangle 41"/>
              <p:cNvSpPr>
                <a:spLocks noChangeArrowheads="1"/>
              </p:cNvSpPr>
              <p:nvPr/>
            </p:nvSpPr>
            <p:spPr bwMode="auto">
              <a:xfrm>
                <a:off x="649" y="3369"/>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4" name="Rectangle 42"/>
              <p:cNvSpPr>
                <a:spLocks noChangeArrowheads="1"/>
              </p:cNvSpPr>
              <p:nvPr/>
            </p:nvSpPr>
            <p:spPr bwMode="auto">
              <a:xfrm>
                <a:off x="1493" y="3133"/>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5" name="Rectangle 43"/>
              <p:cNvSpPr>
                <a:spLocks noChangeArrowheads="1"/>
              </p:cNvSpPr>
              <p:nvPr/>
            </p:nvSpPr>
            <p:spPr bwMode="auto">
              <a:xfrm>
                <a:off x="1072" y="3133"/>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76" name="Rectangle 44"/>
              <p:cNvSpPr>
                <a:spLocks noChangeArrowheads="1"/>
              </p:cNvSpPr>
              <p:nvPr/>
            </p:nvSpPr>
            <p:spPr bwMode="auto">
              <a:xfrm>
                <a:off x="649" y="3133"/>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77" name="Rectangle 45"/>
              <p:cNvSpPr>
                <a:spLocks noChangeArrowheads="1"/>
              </p:cNvSpPr>
              <p:nvPr/>
            </p:nvSpPr>
            <p:spPr bwMode="auto">
              <a:xfrm>
                <a:off x="1493" y="2897"/>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78" name="Rectangle 46"/>
              <p:cNvSpPr>
                <a:spLocks noChangeArrowheads="1"/>
              </p:cNvSpPr>
              <p:nvPr/>
            </p:nvSpPr>
            <p:spPr bwMode="auto">
              <a:xfrm>
                <a:off x="1072" y="2897"/>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79" name="Rectangle 47"/>
              <p:cNvSpPr>
                <a:spLocks noChangeArrowheads="1"/>
              </p:cNvSpPr>
              <p:nvPr/>
            </p:nvSpPr>
            <p:spPr bwMode="auto">
              <a:xfrm>
                <a:off x="649" y="2897"/>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80" name="Rectangle 48"/>
              <p:cNvSpPr>
                <a:spLocks noChangeArrowheads="1"/>
              </p:cNvSpPr>
              <p:nvPr/>
            </p:nvSpPr>
            <p:spPr bwMode="auto">
              <a:xfrm>
                <a:off x="1493" y="2661"/>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81" name="Rectangle 49"/>
              <p:cNvSpPr>
                <a:spLocks noChangeArrowheads="1"/>
              </p:cNvSpPr>
              <p:nvPr/>
            </p:nvSpPr>
            <p:spPr bwMode="auto">
              <a:xfrm>
                <a:off x="1072" y="2661"/>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82" name="Rectangle 50"/>
              <p:cNvSpPr>
                <a:spLocks noChangeArrowheads="1"/>
              </p:cNvSpPr>
              <p:nvPr/>
            </p:nvSpPr>
            <p:spPr bwMode="auto">
              <a:xfrm>
                <a:off x="649" y="2661"/>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83" name="Rectangle 51"/>
              <p:cNvSpPr>
                <a:spLocks noChangeArrowheads="1"/>
              </p:cNvSpPr>
              <p:nvPr/>
            </p:nvSpPr>
            <p:spPr bwMode="auto">
              <a:xfrm>
                <a:off x="1493" y="2425"/>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84" name="Rectangle 52"/>
              <p:cNvSpPr>
                <a:spLocks noChangeArrowheads="1"/>
              </p:cNvSpPr>
              <p:nvPr/>
            </p:nvSpPr>
            <p:spPr bwMode="auto">
              <a:xfrm>
                <a:off x="1072" y="2425"/>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85" name="Rectangle 53"/>
              <p:cNvSpPr>
                <a:spLocks noChangeArrowheads="1"/>
              </p:cNvSpPr>
              <p:nvPr/>
            </p:nvSpPr>
            <p:spPr bwMode="auto">
              <a:xfrm>
                <a:off x="649" y="2425"/>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86" name="Rectangle 54"/>
              <p:cNvSpPr>
                <a:spLocks noChangeArrowheads="1"/>
              </p:cNvSpPr>
              <p:nvPr/>
            </p:nvSpPr>
            <p:spPr bwMode="auto">
              <a:xfrm>
                <a:off x="1493" y="2189"/>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3687" name="Rectangle 55"/>
              <p:cNvSpPr>
                <a:spLocks noChangeArrowheads="1"/>
              </p:cNvSpPr>
              <p:nvPr/>
            </p:nvSpPr>
            <p:spPr bwMode="auto">
              <a:xfrm>
                <a:off x="1072" y="2189"/>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88" name="Rectangle 56"/>
              <p:cNvSpPr>
                <a:spLocks noChangeArrowheads="1"/>
              </p:cNvSpPr>
              <p:nvPr/>
            </p:nvSpPr>
            <p:spPr bwMode="auto">
              <a:xfrm>
                <a:off x="649" y="2189"/>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89" name="Rectangle 57"/>
              <p:cNvSpPr>
                <a:spLocks noChangeArrowheads="1"/>
              </p:cNvSpPr>
              <p:nvPr/>
            </p:nvSpPr>
            <p:spPr bwMode="auto">
              <a:xfrm>
                <a:off x="1493" y="1953"/>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90" name="Rectangle 58"/>
              <p:cNvSpPr>
                <a:spLocks noChangeArrowheads="1"/>
              </p:cNvSpPr>
              <p:nvPr/>
            </p:nvSpPr>
            <p:spPr bwMode="auto">
              <a:xfrm>
                <a:off x="1072" y="1953"/>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91" name="Rectangle 59"/>
              <p:cNvSpPr>
                <a:spLocks noChangeArrowheads="1"/>
              </p:cNvSpPr>
              <p:nvPr/>
            </p:nvSpPr>
            <p:spPr bwMode="auto">
              <a:xfrm>
                <a:off x="649" y="1953"/>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3692" name="Rectangle 60"/>
              <p:cNvSpPr>
                <a:spLocks noChangeArrowheads="1"/>
              </p:cNvSpPr>
              <p:nvPr/>
            </p:nvSpPr>
            <p:spPr bwMode="auto">
              <a:xfrm>
                <a:off x="2338" y="1681"/>
                <a:ext cx="423"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3693" name="Rectangle 61"/>
              <p:cNvSpPr>
                <a:spLocks noChangeArrowheads="1"/>
              </p:cNvSpPr>
              <p:nvPr/>
            </p:nvSpPr>
            <p:spPr bwMode="auto">
              <a:xfrm>
                <a:off x="1939" y="1681"/>
                <a:ext cx="399"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S</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3694" name="Rectangle 62"/>
              <p:cNvSpPr>
                <a:spLocks noChangeArrowheads="1"/>
              </p:cNvSpPr>
              <p:nvPr/>
            </p:nvSpPr>
            <p:spPr bwMode="auto">
              <a:xfrm>
                <a:off x="1493" y="1681"/>
                <a:ext cx="446"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3695" name="Rectangle 63"/>
              <p:cNvSpPr>
                <a:spLocks noChangeArrowheads="1"/>
              </p:cNvSpPr>
              <p:nvPr/>
            </p:nvSpPr>
            <p:spPr bwMode="auto">
              <a:xfrm>
                <a:off x="1072" y="1681"/>
                <a:ext cx="421"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3696" name="Rectangle 64"/>
              <p:cNvSpPr>
                <a:spLocks noChangeArrowheads="1"/>
              </p:cNvSpPr>
              <p:nvPr/>
            </p:nvSpPr>
            <p:spPr bwMode="auto">
              <a:xfrm>
                <a:off x="649" y="1681"/>
                <a:ext cx="423"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3697" name="Line 65"/>
              <p:cNvSpPr>
                <a:spLocks noChangeShapeType="1"/>
              </p:cNvSpPr>
              <p:nvPr/>
            </p:nvSpPr>
            <p:spPr bwMode="auto">
              <a:xfrm>
                <a:off x="649" y="1681"/>
                <a:ext cx="2112"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698" name="Line 66"/>
              <p:cNvSpPr>
                <a:spLocks noChangeShapeType="1"/>
              </p:cNvSpPr>
              <p:nvPr/>
            </p:nvSpPr>
            <p:spPr bwMode="auto">
              <a:xfrm>
                <a:off x="649" y="1953"/>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699" name="Line 67"/>
              <p:cNvSpPr>
                <a:spLocks noChangeShapeType="1"/>
              </p:cNvSpPr>
              <p:nvPr/>
            </p:nvSpPr>
            <p:spPr bwMode="auto">
              <a:xfrm>
                <a:off x="649" y="2189"/>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0" name="Line 68"/>
              <p:cNvSpPr>
                <a:spLocks noChangeShapeType="1"/>
              </p:cNvSpPr>
              <p:nvPr/>
            </p:nvSpPr>
            <p:spPr bwMode="auto">
              <a:xfrm>
                <a:off x="649" y="2425"/>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1" name="Line 69"/>
              <p:cNvSpPr>
                <a:spLocks noChangeShapeType="1"/>
              </p:cNvSpPr>
              <p:nvPr/>
            </p:nvSpPr>
            <p:spPr bwMode="auto">
              <a:xfrm>
                <a:off x="649" y="2661"/>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2" name="Line 70"/>
              <p:cNvSpPr>
                <a:spLocks noChangeShapeType="1"/>
              </p:cNvSpPr>
              <p:nvPr/>
            </p:nvSpPr>
            <p:spPr bwMode="auto">
              <a:xfrm>
                <a:off x="649" y="2897"/>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3" name="Line 71"/>
              <p:cNvSpPr>
                <a:spLocks noChangeShapeType="1"/>
              </p:cNvSpPr>
              <p:nvPr/>
            </p:nvSpPr>
            <p:spPr bwMode="auto">
              <a:xfrm>
                <a:off x="649" y="3133"/>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4" name="Line 72"/>
              <p:cNvSpPr>
                <a:spLocks noChangeShapeType="1"/>
              </p:cNvSpPr>
              <p:nvPr/>
            </p:nvSpPr>
            <p:spPr bwMode="auto">
              <a:xfrm>
                <a:off x="649" y="3369"/>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5" name="Line 73"/>
              <p:cNvSpPr>
                <a:spLocks noChangeShapeType="1"/>
              </p:cNvSpPr>
              <p:nvPr/>
            </p:nvSpPr>
            <p:spPr bwMode="auto">
              <a:xfrm>
                <a:off x="649" y="3605"/>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6" name="Line 74"/>
              <p:cNvSpPr>
                <a:spLocks noChangeShapeType="1"/>
              </p:cNvSpPr>
              <p:nvPr/>
            </p:nvSpPr>
            <p:spPr bwMode="auto">
              <a:xfrm>
                <a:off x="649" y="3841"/>
                <a:ext cx="2112"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7" name="Line 75"/>
              <p:cNvSpPr>
                <a:spLocks noChangeShapeType="1"/>
              </p:cNvSpPr>
              <p:nvPr/>
            </p:nvSpPr>
            <p:spPr bwMode="auto">
              <a:xfrm>
                <a:off x="649" y="1681"/>
                <a:ext cx="0" cy="216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8" name="Line 76"/>
              <p:cNvSpPr>
                <a:spLocks noChangeShapeType="1"/>
              </p:cNvSpPr>
              <p:nvPr/>
            </p:nvSpPr>
            <p:spPr bwMode="auto">
              <a:xfrm>
                <a:off x="1072"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09" name="Line 77"/>
              <p:cNvSpPr>
                <a:spLocks noChangeShapeType="1"/>
              </p:cNvSpPr>
              <p:nvPr/>
            </p:nvSpPr>
            <p:spPr bwMode="auto">
              <a:xfrm>
                <a:off x="1493"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10" name="Line 78"/>
              <p:cNvSpPr>
                <a:spLocks noChangeShapeType="1"/>
              </p:cNvSpPr>
              <p:nvPr/>
            </p:nvSpPr>
            <p:spPr bwMode="auto">
              <a:xfrm>
                <a:off x="1939"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3711" name="Line 79"/>
              <p:cNvSpPr>
                <a:spLocks noChangeShapeType="1"/>
              </p:cNvSpPr>
              <p:nvPr/>
            </p:nvSpPr>
            <p:spPr bwMode="auto">
              <a:xfrm>
                <a:off x="2338"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3712" name="Line 80"/>
            <p:cNvSpPr>
              <a:spLocks noChangeShapeType="1"/>
            </p:cNvSpPr>
            <p:nvPr/>
          </p:nvSpPr>
          <p:spPr bwMode="auto">
            <a:xfrm>
              <a:off x="2744" y="1684"/>
              <a:ext cx="0" cy="215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2" name="灯片编号占位符 1">
            <a:extLst>
              <a:ext uri="{FF2B5EF4-FFF2-40B4-BE49-F238E27FC236}">
                <a16:creationId xmlns:a16="http://schemas.microsoft.com/office/drawing/2014/main" id="{AAFB59B6-B6CD-4345-AE95-1676ABB2177B}"/>
              </a:ext>
            </a:extLst>
          </p:cNvPr>
          <p:cNvSpPr>
            <a:spLocks noGrp="1"/>
          </p:cNvSpPr>
          <p:nvPr>
            <p:ph type="sldNum" sz="quarter" idx="12"/>
          </p:nvPr>
        </p:nvSpPr>
        <p:spPr/>
        <p:txBody>
          <a:bodyPr/>
          <a:lstStyle/>
          <a:p>
            <a:fld id="{4FAB73BC-B049-4115-A692-8D63A059BFB8}" type="slidenum">
              <a:rPr lang="en-US" smtClean="0"/>
              <a:t>100</a:t>
            </a:fld>
            <a:endParaRPr lang="en-US" dirty="0"/>
          </a:p>
        </p:txBody>
      </p:sp>
    </p:spTree>
    <p:extLst>
      <p:ext uri="{BB962C8B-B14F-4D97-AF65-F5344CB8AC3E}">
        <p14:creationId xmlns:p14="http://schemas.microsoft.com/office/powerpoint/2010/main" val="2843021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53662"/>
                                        </p:tgtEl>
                                        <p:attrNameLst>
                                          <p:attrName>style.visibility</p:attrName>
                                        </p:attrNameLst>
                                      </p:cBhvr>
                                      <p:to>
                                        <p:strVal val="visible"/>
                                      </p:to>
                                    </p:set>
                                    <p:animEffect transition="in" filter="strips(downRight)">
                                      <p:cBhvr>
                                        <p:cTn id="7" dur="500"/>
                                        <p:tgtEl>
                                          <p:spTgt spid="4536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53661"/>
                                        </p:tgtEl>
                                        <p:attrNameLst>
                                          <p:attrName>style.visibility</p:attrName>
                                        </p:attrNameLst>
                                      </p:cBhvr>
                                      <p:to>
                                        <p:strVal val="visible"/>
                                      </p:to>
                                    </p:set>
                                    <p:animEffect transition="in" filter="wipe(left)">
                                      <p:cBhvr>
                                        <p:cTn id="12" dur="500"/>
                                        <p:tgtEl>
                                          <p:spTgt spid="45366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53666"/>
                                        </p:tgtEl>
                                        <p:attrNameLst>
                                          <p:attrName>style.visibility</p:attrName>
                                        </p:attrNameLst>
                                      </p:cBhvr>
                                      <p:to>
                                        <p:strVal val="visible"/>
                                      </p:to>
                                    </p:set>
                                    <p:animEffect transition="in" filter="wipe(up)">
                                      <p:cBhvr>
                                        <p:cTn id="17" dur="500"/>
                                        <p:tgtEl>
                                          <p:spTgt spid="45366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453658"/>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5365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453652"/>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453649"/>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453646"/>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453643"/>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453640"/>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0"/>
                                          </p:stCondLst>
                                        </p:cTn>
                                        <p:tgtEl>
                                          <p:spTgt spid="453637"/>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1" fill="hold" nodeType="clickEffect">
                                  <p:stCondLst>
                                    <p:cond delay="0"/>
                                  </p:stCondLst>
                                  <p:childTnLst>
                                    <p:set>
                                      <p:cBhvr>
                                        <p:cTn id="53" dur="1" fill="hold">
                                          <p:stCondLst>
                                            <p:cond delay="0"/>
                                          </p:stCondLst>
                                        </p:cTn>
                                        <p:tgtEl>
                                          <p:spTgt spid="453663"/>
                                        </p:tgtEl>
                                        <p:attrNameLst>
                                          <p:attrName>style.visibility</p:attrName>
                                        </p:attrNameLst>
                                      </p:cBhvr>
                                      <p:to>
                                        <p:strVal val="visible"/>
                                      </p:to>
                                    </p:set>
                                    <p:animEffect transition="in" filter="wipe(up)">
                                      <p:cBhvr>
                                        <p:cTn id="54" dur="500"/>
                                        <p:tgtEl>
                                          <p:spTgt spid="4536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661" grpId="0"/>
      <p:bldP spid="453662" grpId="0" autoUpdateAnimBg="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82" name="Rectangle 26"/>
          <p:cNvSpPr>
            <a:spLocks noChangeArrowheads="1"/>
          </p:cNvSpPr>
          <p:nvPr/>
        </p:nvSpPr>
        <p:spPr bwMode="auto">
          <a:xfrm>
            <a:off x="395288" y="5481638"/>
            <a:ext cx="8353425" cy="8842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altLang="zh-CN" sz="28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你能用</a:t>
            </a:r>
            <a:r>
              <a:rPr kumimoji="0" lang="en-US" altLang="zh-CN" sz="2400" b="1" i="0" u="none" strike="noStrike" kern="1200" cap="none" spc="0" normalizeH="0" baseline="0" noProof="0" dirty="0">
                <a:ln>
                  <a:noFill/>
                </a:ln>
                <a:solidFill>
                  <a:srgbClr val="CC0000"/>
                </a:solidFill>
                <a:effectLst/>
                <a:uLnTx/>
                <a:uFillTx/>
                <a:latin typeface="Times New Roman" panose="02020603050405020304" pitchFamily="18" charset="0"/>
                <a:ea typeface="楷体_GB2312" pitchFamily="49" charset="-122"/>
                <a:cs typeface="+mn-cs"/>
              </a:rPr>
              <a:t>74151\74138</a:t>
            </a:r>
            <a:r>
              <a:rPr kumimoji="0" lang="zh-CN" altLang="en-US" sz="2400" b="1" i="0" u="none" strike="noStrike" kern="1200" cap="none" spc="0" normalizeH="0" baseline="0" noProof="0" dirty="0">
                <a:ln>
                  <a:noFill/>
                </a:ln>
                <a:solidFill>
                  <a:srgbClr val="CC0000"/>
                </a:solidFill>
                <a:effectLst/>
                <a:uLnTx/>
                <a:uFillTx/>
                <a:latin typeface="Times New Roman" panose="02020603050405020304" pitchFamily="18" charset="0"/>
                <a:ea typeface="楷体_GB2312" pitchFamily="49" charset="-122"/>
                <a:cs typeface="+mn-cs"/>
              </a:rPr>
              <a:t>设计</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全加器吗</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a:t>
            </a:r>
          </a:p>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用这两种器件组成逻辑函数产生电路</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a:t>
            </a:r>
            <a:r>
              <a:rPr kumimoji="0" lang="zh-CN" altLang="en-US"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有什么不同</a:t>
            </a:r>
            <a:r>
              <a:rPr kumimoji="0" lang="en-US" altLang="zh-CN" sz="2400" b="1" i="0" u="none" strike="noStrike" kern="1200" cap="none" spc="0" normalizeH="0" baseline="0" noProof="0" dirty="0">
                <a:ln>
                  <a:noFill/>
                </a:ln>
                <a:solidFill>
                  <a:srgbClr val="CC0000"/>
                </a:solidFill>
                <a:effectLst/>
                <a:uLnTx/>
                <a:uFillTx/>
                <a:latin typeface="楷体_GB2312" pitchFamily="49" charset="-122"/>
                <a:ea typeface="楷体_GB2312" pitchFamily="49" charset="-122"/>
                <a:cs typeface="+mn-cs"/>
              </a:rPr>
              <a:t>?</a:t>
            </a:r>
          </a:p>
        </p:txBody>
      </p:sp>
      <p:grpSp>
        <p:nvGrpSpPr>
          <p:cNvPr id="454693" name="Group 37"/>
          <p:cNvGrpSpPr>
            <a:grpSpLocks/>
          </p:cNvGrpSpPr>
          <p:nvPr/>
        </p:nvGrpSpPr>
        <p:grpSpPr bwMode="auto">
          <a:xfrm>
            <a:off x="971550" y="1484313"/>
            <a:ext cx="4186238" cy="1731962"/>
            <a:chOff x="612" y="935"/>
            <a:chExt cx="2637" cy="1091"/>
          </a:xfrm>
        </p:grpSpPr>
        <p:graphicFrame>
          <p:nvGraphicFramePr>
            <p:cNvPr id="454684" name="Object 28"/>
            <p:cNvGraphicFramePr>
              <a:graphicFrameLocks noChangeAspect="1"/>
            </p:cNvGraphicFramePr>
            <p:nvPr/>
          </p:nvGraphicFramePr>
          <p:xfrm>
            <a:off x="612" y="935"/>
            <a:ext cx="2637" cy="553"/>
          </p:xfrm>
          <a:graphic>
            <a:graphicData uri="http://schemas.openxmlformats.org/presentationml/2006/ole">
              <mc:AlternateContent xmlns:mc="http://schemas.openxmlformats.org/markup-compatibility/2006">
                <mc:Choice xmlns:v="urn:schemas-microsoft-com:vml" Requires="v">
                  <p:oleObj spid="_x0000_s106618" name="公式" r:id="rId3" imgW="2184400" imgH="457200" progId="Equation.3">
                    <p:embed/>
                  </p:oleObj>
                </mc:Choice>
                <mc:Fallback>
                  <p:oleObj name="公式" r:id="rId3" imgW="2184400" imgH="457200" progId="Equation.3">
                    <p:embed/>
                    <p:pic>
                      <p:nvPicPr>
                        <p:cNvPr id="454684" name="Object 2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 y="935"/>
                          <a:ext cx="2637" cy="55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4683" name="Object 27"/>
            <p:cNvGraphicFramePr>
              <a:graphicFrameLocks noChangeAspect="1"/>
            </p:cNvGraphicFramePr>
            <p:nvPr/>
          </p:nvGraphicFramePr>
          <p:xfrm>
            <a:off x="612" y="1451"/>
            <a:ext cx="2002" cy="575"/>
          </p:xfrm>
          <a:graphic>
            <a:graphicData uri="http://schemas.openxmlformats.org/presentationml/2006/ole">
              <mc:AlternateContent xmlns:mc="http://schemas.openxmlformats.org/markup-compatibility/2006">
                <mc:Choice xmlns:v="urn:schemas-microsoft-com:vml" Requires="v">
                  <p:oleObj spid="_x0000_s106619" name="公式" r:id="rId5" imgW="1587500" imgH="457200" progId="Equation.3">
                    <p:embed/>
                  </p:oleObj>
                </mc:Choice>
                <mc:Fallback>
                  <p:oleObj name="公式" r:id="rId5" imgW="1587500" imgH="457200" progId="Equation.3">
                    <p:embed/>
                    <p:pic>
                      <p:nvPicPr>
                        <p:cNvPr id="454683" name="Object 2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2" y="1451"/>
                          <a:ext cx="2002" cy="5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4685" name="Rectangle 29"/>
            <p:cNvSpPr>
              <a:spLocks noChangeArrowheads="1"/>
            </p:cNvSpPr>
            <p:nvPr/>
          </p:nvSpPr>
          <p:spPr bwMode="auto">
            <a:xfrm>
              <a:off x="612" y="1046"/>
              <a:ext cx="276" cy="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p:txBody>
        </p:sp>
      </p:grpSp>
      <p:sp>
        <p:nvSpPr>
          <p:cNvPr id="454687" name="Rectangle 31"/>
          <p:cNvSpPr>
            <a:spLocks noChangeArrowheads="1"/>
          </p:cNvSpPr>
          <p:nvPr/>
        </p:nvSpPr>
        <p:spPr bwMode="auto">
          <a:xfrm>
            <a:off x="3481388" y="4076700"/>
            <a:ext cx="311150" cy="26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   </a:t>
            </a:r>
            <a:r>
              <a:rPr kumimoji="1" lang="en-US" altLang="zh-CN" sz="1100" b="0" i="0" u="none" strike="noStrike" kern="1200" cap="none" spc="0" normalizeH="0" baseline="0" noProof="0">
                <a:ln>
                  <a:noFill/>
                </a:ln>
                <a:solidFill>
                  <a:srgbClr val="000000"/>
                </a:solidFill>
                <a:effectLst/>
                <a:uLnTx/>
                <a:uFillTx/>
                <a:latin typeface="Arial Narrow" panose="020B0606020202030204" pitchFamily="34" charset="0"/>
                <a:ea typeface="华康简宋" charset="-122"/>
                <a:cs typeface="Times New Roman" panose="02020603050405020304" pitchFamily="18" charset="0"/>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p:txBody>
      </p:sp>
      <p:graphicFrame>
        <p:nvGraphicFramePr>
          <p:cNvPr id="454689" name="Object 33"/>
          <p:cNvGraphicFramePr>
            <a:graphicFrameLocks noChangeAspect="1"/>
          </p:cNvGraphicFramePr>
          <p:nvPr/>
        </p:nvGraphicFramePr>
        <p:xfrm>
          <a:off x="1150938" y="3429000"/>
          <a:ext cx="5661025" cy="1808163"/>
        </p:xfrm>
        <a:graphic>
          <a:graphicData uri="http://schemas.openxmlformats.org/presentationml/2006/ole">
            <mc:AlternateContent xmlns:mc="http://schemas.openxmlformats.org/markup-compatibility/2006">
              <mc:Choice xmlns:v="urn:schemas-microsoft-com:vml" Requires="v">
                <p:oleObj spid="_x0000_s106620" name="图片" r:id="rId7" imgW="2476440" imgH="790560" progId="Word.Picture.8">
                  <p:embed/>
                </p:oleObj>
              </mc:Choice>
              <mc:Fallback>
                <p:oleObj name="图片" r:id="rId7" imgW="2476440" imgH="790560" progId="Word.Picture.8">
                  <p:embed/>
                  <p:pic>
                    <p:nvPicPr>
                      <p:cNvPr id="454689" name="Object 3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50938" y="3429000"/>
                        <a:ext cx="5661025" cy="1808163"/>
                      </a:xfrm>
                      <a:prstGeom prst="rect">
                        <a:avLst/>
                      </a:prstGeom>
                      <a:solidFill>
                        <a:srgbClr val="FFFFFF"/>
                      </a:solidFill>
                      <a:ln w="9525">
                        <a:solidFill>
                          <a:srgbClr val="0000CC"/>
                        </a:solidFill>
                        <a:miter lim="800000"/>
                        <a:headEnd/>
                        <a:tailEnd/>
                      </a:ln>
                    </p:spPr>
                  </p:pic>
                </p:oleObj>
              </mc:Fallback>
            </mc:AlternateContent>
          </a:graphicData>
        </a:graphic>
      </p:graphicFrame>
      <p:sp>
        <p:nvSpPr>
          <p:cNvPr id="454690" name="Rectangle 34"/>
          <p:cNvSpPr>
            <a:spLocks noChangeArrowheads="1"/>
          </p:cNvSpPr>
          <p:nvPr/>
        </p:nvSpPr>
        <p:spPr bwMode="auto">
          <a:xfrm>
            <a:off x="0" y="262572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endParaRPr kumimoji="1" lang="zh-CN"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4691" name="Rectangle 35"/>
          <p:cNvSpPr>
            <a:spLocks noChangeArrowheads="1"/>
          </p:cNvSpPr>
          <p:nvPr/>
        </p:nvSpPr>
        <p:spPr bwMode="auto">
          <a:xfrm>
            <a:off x="4416425" y="3406775"/>
            <a:ext cx="3111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Times New Roman" panose="02020603050405020304" pitchFamily="18" charset="0"/>
            </a:endParaRPr>
          </a:p>
        </p:txBody>
      </p:sp>
      <p:sp>
        <p:nvSpPr>
          <p:cNvPr id="454692" name="Rectangle 36"/>
          <p:cNvSpPr>
            <a:spLocks noChangeArrowheads="1"/>
          </p:cNvSpPr>
          <p:nvPr/>
        </p:nvSpPr>
        <p:spPr bwMode="auto">
          <a:xfrm>
            <a:off x="744538" y="549275"/>
            <a:ext cx="4473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Arial Narrow" panose="020B0606020202030204" pitchFamily="34" charset="0"/>
                <a:ea typeface="楷体_GB2312" pitchFamily="49" charset="-122"/>
                <a:cs typeface="+mn-cs"/>
              </a:rPr>
              <a:t>于是可得全加器的逻辑表达式为</a:t>
            </a:r>
          </a:p>
        </p:txBody>
      </p:sp>
      <p:sp>
        <p:nvSpPr>
          <p:cNvPr id="2" name="灯片编号占位符 1">
            <a:extLst>
              <a:ext uri="{FF2B5EF4-FFF2-40B4-BE49-F238E27FC236}">
                <a16:creationId xmlns:a16="http://schemas.microsoft.com/office/drawing/2014/main" id="{F16FE236-F0BB-4AD5-AE86-A4FE45ACAF41}"/>
              </a:ext>
            </a:extLst>
          </p:cNvPr>
          <p:cNvSpPr>
            <a:spLocks noGrp="1"/>
          </p:cNvSpPr>
          <p:nvPr>
            <p:ph type="sldNum" sz="quarter" idx="12"/>
          </p:nvPr>
        </p:nvSpPr>
        <p:spPr/>
        <p:txBody>
          <a:bodyPr/>
          <a:lstStyle/>
          <a:p>
            <a:fld id="{4FAB73BC-B049-4115-A692-8D63A059BFB8}" type="slidenum">
              <a:rPr lang="en-US" smtClean="0"/>
              <a:t>101</a:t>
            </a:fld>
            <a:endParaRPr lang="en-US" dirty="0"/>
          </a:p>
        </p:txBody>
      </p:sp>
    </p:spTree>
    <p:extLst>
      <p:ext uri="{BB962C8B-B14F-4D97-AF65-F5344CB8AC3E}">
        <p14:creationId xmlns:p14="http://schemas.microsoft.com/office/powerpoint/2010/main" val="30761603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54692"/>
                                        </p:tgtEl>
                                        <p:attrNameLst>
                                          <p:attrName>style.visibility</p:attrName>
                                        </p:attrNameLst>
                                      </p:cBhvr>
                                      <p:to>
                                        <p:strVal val="visible"/>
                                      </p:to>
                                    </p:set>
                                    <p:animEffect transition="in" filter="strips(downRight)">
                                      <p:cBhvr>
                                        <p:cTn id="7" dur="500"/>
                                        <p:tgtEl>
                                          <p:spTgt spid="4546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54693"/>
                                        </p:tgtEl>
                                        <p:attrNameLst>
                                          <p:attrName>style.visibility</p:attrName>
                                        </p:attrNameLst>
                                      </p:cBhvr>
                                      <p:to>
                                        <p:strVal val="visible"/>
                                      </p:to>
                                    </p:set>
                                    <p:animEffect transition="in" filter="wipe(up)">
                                      <p:cBhvr>
                                        <p:cTn id="12" dur="500"/>
                                        <p:tgtEl>
                                          <p:spTgt spid="45469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54689"/>
                                        </p:tgtEl>
                                        <p:attrNameLst>
                                          <p:attrName>style.visibility</p:attrName>
                                        </p:attrNameLst>
                                      </p:cBhvr>
                                      <p:to>
                                        <p:strVal val="visible"/>
                                      </p:to>
                                    </p:set>
                                    <p:animEffect transition="in" filter="wipe(left)">
                                      <p:cBhvr>
                                        <p:cTn id="17" dur="500"/>
                                        <p:tgtEl>
                                          <p:spTgt spid="45468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54682"/>
                                        </p:tgtEl>
                                        <p:attrNameLst>
                                          <p:attrName>style.visibility</p:attrName>
                                        </p:attrNameLst>
                                      </p:cBhvr>
                                      <p:to>
                                        <p:strVal val="visible"/>
                                      </p:to>
                                    </p:set>
                                    <p:animEffect transition="in" filter="strips(downRight)">
                                      <p:cBhvr>
                                        <p:cTn id="22" dur="500"/>
                                        <p:tgtEl>
                                          <p:spTgt spid="4546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4682" grpId="0" autoUpdateAnimBg="0"/>
      <p:bldP spid="45469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8" name="Rectangle 4"/>
          <p:cNvSpPr>
            <a:spLocks noChangeArrowheads="1"/>
          </p:cNvSpPr>
          <p:nvPr/>
        </p:nvSpPr>
        <p:spPr bwMode="auto">
          <a:xfrm>
            <a:off x="755650" y="404813"/>
            <a:ext cx="4752975"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加法器的应用</a:t>
            </a:r>
          </a:p>
        </p:txBody>
      </p:sp>
      <p:grpSp>
        <p:nvGrpSpPr>
          <p:cNvPr id="456709" name="Group 5"/>
          <p:cNvGrpSpPr>
            <a:grpSpLocks/>
          </p:cNvGrpSpPr>
          <p:nvPr/>
        </p:nvGrpSpPr>
        <p:grpSpPr bwMode="auto">
          <a:xfrm>
            <a:off x="2546350" y="5008563"/>
            <a:ext cx="1304925" cy="374650"/>
            <a:chOff x="1939" y="3605"/>
            <a:chExt cx="822" cy="236"/>
          </a:xfrm>
        </p:grpSpPr>
        <p:sp>
          <p:nvSpPr>
            <p:cNvPr id="456710" name="Rectangle 6"/>
            <p:cNvSpPr>
              <a:spLocks noChangeArrowheads="1"/>
            </p:cNvSpPr>
            <p:nvPr/>
          </p:nvSpPr>
          <p:spPr bwMode="auto">
            <a:xfrm>
              <a:off x="2339" y="3605"/>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11" name="Rectangle 7"/>
            <p:cNvSpPr>
              <a:spLocks noChangeArrowheads="1"/>
            </p:cNvSpPr>
            <p:nvPr/>
          </p:nvSpPr>
          <p:spPr bwMode="auto">
            <a:xfrm>
              <a:off x="1939" y="3605"/>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6712" name="Group 8"/>
          <p:cNvGrpSpPr>
            <a:grpSpLocks/>
          </p:cNvGrpSpPr>
          <p:nvPr/>
        </p:nvGrpSpPr>
        <p:grpSpPr bwMode="auto">
          <a:xfrm>
            <a:off x="2546350" y="4648200"/>
            <a:ext cx="1304925" cy="374650"/>
            <a:chOff x="1939" y="3369"/>
            <a:chExt cx="822" cy="236"/>
          </a:xfrm>
        </p:grpSpPr>
        <p:sp>
          <p:nvSpPr>
            <p:cNvPr id="456713" name="Rectangle 9"/>
            <p:cNvSpPr>
              <a:spLocks noChangeArrowheads="1"/>
            </p:cNvSpPr>
            <p:nvPr/>
          </p:nvSpPr>
          <p:spPr bwMode="auto">
            <a:xfrm>
              <a:off x="2339" y="3369"/>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14" name="Rectangle 10"/>
            <p:cNvSpPr>
              <a:spLocks noChangeArrowheads="1"/>
            </p:cNvSpPr>
            <p:nvPr/>
          </p:nvSpPr>
          <p:spPr bwMode="auto">
            <a:xfrm>
              <a:off x="1939" y="3369"/>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6715" name="Group 11"/>
          <p:cNvGrpSpPr>
            <a:grpSpLocks/>
          </p:cNvGrpSpPr>
          <p:nvPr/>
        </p:nvGrpSpPr>
        <p:grpSpPr bwMode="auto">
          <a:xfrm>
            <a:off x="2546350" y="4287838"/>
            <a:ext cx="1304925" cy="374650"/>
            <a:chOff x="1939" y="3133"/>
            <a:chExt cx="822" cy="236"/>
          </a:xfrm>
        </p:grpSpPr>
        <p:sp>
          <p:nvSpPr>
            <p:cNvPr id="456716" name="Rectangle 12"/>
            <p:cNvSpPr>
              <a:spLocks noChangeArrowheads="1"/>
            </p:cNvSpPr>
            <p:nvPr/>
          </p:nvSpPr>
          <p:spPr bwMode="auto">
            <a:xfrm>
              <a:off x="2339" y="3133"/>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17" name="Rectangle 13"/>
            <p:cNvSpPr>
              <a:spLocks noChangeArrowheads="1"/>
            </p:cNvSpPr>
            <p:nvPr/>
          </p:nvSpPr>
          <p:spPr bwMode="auto">
            <a:xfrm>
              <a:off x="1939" y="3133"/>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6718" name="Group 14"/>
          <p:cNvGrpSpPr>
            <a:grpSpLocks/>
          </p:cNvGrpSpPr>
          <p:nvPr/>
        </p:nvGrpSpPr>
        <p:grpSpPr bwMode="auto">
          <a:xfrm>
            <a:off x="2546350" y="3892550"/>
            <a:ext cx="1304925" cy="374650"/>
            <a:chOff x="1939" y="2897"/>
            <a:chExt cx="822" cy="236"/>
          </a:xfrm>
        </p:grpSpPr>
        <p:sp>
          <p:nvSpPr>
            <p:cNvPr id="456719" name="Rectangle 15"/>
            <p:cNvSpPr>
              <a:spLocks noChangeArrowheads="1"/>
            </p:cNvSpPr>
            <p:nvPr/>
          </p:nvSpPr>
          <p:spPr bwMode="auto">
            <a:xfrm>
              <a:off x="2339" y="2897"/>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20" name="Rectangle 16"/>
            <p:cNvSpPr>
              <a:spLocks noChangeArrowheads="1"/>
            </p:cNvSpPr>
            <p:nvPr/>
          </p:nvSpPr>
          <p:spPr bwMode="auto">
            <a:xfrm>
              <a:off x="1939" y="2897"/>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6721" name="Group 17"/>
          <p:cNvGrpSpPr>
            <a:grpSpLocks/>
          </p:cNvGrpSpPr>
          <p:nvPr/>
        </p:nvGrpSpPr>
        <p:grpSpPr bwMode="auto">
          <a:xfrm>
            <a:off x="2546350" y="3532188"/>
            <a:ext cx="1277938" cy="390525"/>
            <a:chOff x="1939" y="2661"/>
            <a:chExt cx="805" cy="246"/>
          </a:xfrm>
        </p:grpSpPr>
        <p:sp>
          <p:nvSpPr>
            <p:cNvPr id="456722" name="Rectangle 18"/>
            <p:cNvSpPr>
              <a:spLocks noChangeArrowheads="1"/>
            </p:cNvSpPr>
            <p:nvPr/>
          </p:nvSpPr>
          <p:spPr bwMode="auto">
            <a:xfrm>
              <a:off x="2321" y="2671"/>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23" name="Rectangle 19"/>
            <p:cNvSpPr>
              <a:spLocks noChangeArrowheads="1"/>
            </p:cNvSpPr>
            <p:nvPr/>
          </p:nvSpPr>
          <p:spPr bwMode="auto">
            <a:xfrm>
              <a:off x="1939" y="2661"/>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grpSp>
        <p:nvGrpSpPr>
          <p:cNvPr id="456724" name="Group 20"/>
          <p:cNvGrpSpPr>
            <a:grpSpLocks/>
          </p:cNvGrpSpPr>
          <p:nvPr/>
        </p:nvGrpSpPr>
        <p:grpSpPr bwMode="auto">
          <a:xfrm>
            <a:off x="2546350" y="3135313"/>
            <a:ext cx="1304925" cy="374650"/>
            <a:chOff x="1939" y="2425"/>
            <a:chExt cx="822" cy="236"/>
          </a:xfrm>
        </p:grpSpPr>
        <p:sp>
          <p:nvSpPr>
            <p:cNvPr id="456725" name="Rectangle 21"/>
            <p:cNvSpPr>
              <a:spLocks noChangeArrowheads="1"/>
            </p:cNvSpPr>
            <p:nvPr/>
          </p:nvSpPr>
          <p:spPr bwMode="auto">
            <a:xfrm>
              <a:off x="2339" y="2425"/>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26" name="Rectangle 22"/>
            <p:cNvSpPr>
              <a:spLocks noChangeArrowheads="1"/>
            </p:cNvSpPr>
            <p:nvPr/>
          </p:nvSpPr>
          <p:spPr bwMode="auto">
            <a:xfrm>
              <a:off x="1939" y="2425"/>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6727" name="Group 23"/>
          <p:cNvGrpSpPr>
            <a:grpSpLocks/>
          </p:cNvGrpSpPr>
          <p:nvPr/>
        </p:nvGrpSpPr>
        <p:grpSpPr bwMode="auto">
          <a:xfrm>
            <a:off x="2546350" y="2776538"/>
            <a:ext cx="1304925" cy="374650"/>
            <a:chOff x="1939" y="2189"/>
            <a:chExt cx="822" cy="236"/>
          </a:xfrm>
        </p:grpSpPr>
        <p:sp>
          <p:nvSpPr>
            <p:cNvPr id="456728" name="Rectangle 24"/>
            <p:cNvSpPr>
              <a:spLocks noChangeArrowheads="1"/>
            </p:cNvSpPr>
            <p:nvPr/>
          </p:nvSpPr>
          <p:spPr bwMode="auto">
            <a:xfrm>
              <a:off x="2339" y="2189"/>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29" name="Rectangle 25"/>
            <p:cNvSpPr>
              <a:spLocks noChangeArrowheads="1"/>
            </p:cNvSpPr>
            <p:nvPr/>
          </p:nvSpPr>
          <p:spPr bwMode="auto">
            <a:xfrm>
              <a:off x="1939" y="2189"/>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grpSp>
        <p:nvGrpSpPr>
          <p:cNvPr id="456730" name="Group 26"/>
          <p:cNvGrpSpPr>
            <a:grpSpLocks/>
          </p:cNvGrpSpPr>
          <p:nvPr/>
        </p:nvGrpSpPr>
        <p:grpSpPr bwMode="auto">
          <a:xfrm>
            <a:off x="2546350" y="2416175"/>
            <a:ext cx="1304925" cy="374650"/>
            <a:chOff x="1939" y="1953"/>
            <a:chExt cx="822" cy="236"/>
          </a:xfrm>
        </p:grpSpPr>
        <p:sp>
          <p:nvSpPr>
            <p:cNvPr id="456731" name="Rectangle 27"/>
            <p:cNvSpPr>
              <a:spLocks noChangeArrowheads="1"/>
            </p:cNvSpPr>
            <p:nvPr/>
          </p:nvSpPr>
          <p:spPr bwMode="auto">
            <a:xfrm>
              <a:off x="2339" y="1953"/>
              <a:ext cx="422"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32" name="Rectangle 28"/>
            <p:cNvSpPr>
              <a:spLocks noChangeArrowheads="1"/>
            </p:cNvSpPr>
            <p:nvPr/>
          </p:nvSpPr>
          <p:spPr bwMode="auto">
            <a:xfrm>
              <a:off x="1939" y="1953"/>
              <a:ext cx="400"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grpSp>
      <p:sp>
        <p:nvSpPr>
          <p:cNvPr id="456733" name="Rectangle 29"/>
          <p:cNvSpPr>
            <a:spLocks noChangeArrowheads="1"/>
          </p:cNvSpPr>
          <p:nvPr/>
        </p:nvSpPr>
        <p:spPr bwMode="auto">
          <a:xfrm>
            <a:off x="782638" y="1484313"/>
            <a:ext cx="21764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全加器真值表 </a:t>
            </a:r>
          </a:p>
        </p:txBody>
      </p:sp>
      <p:grpSp>
        <p:nvGrpSpPr>
          <p:cNvPr id="456734" name="Group 30"/>
          <p:cNvGrpSpPr>
            <a:grpSpLocks/>
          </p:cNvGrpSpPr>
          <p:nvPr/>
        </p:nvGrpSpPr>
        <p:grpSpPr bwMode="auto">
          <a:xfrm>
            <a:off x="409575" y="1979613"/>
            <a:ext cx="3657600" cy="3429000"/>
            <a:chOff x="649" y="1681"/>
            <a:chExt cx="2112" cy="2160"/>
          </a:xfrm>
        </p:grpSpPr>
        <p:grpSp>
          <p:nvGrpSpPr>
            <p:cNvPr id="456735" name="Group 31"/>
            <p:cNvGrpSpPr>
              <a:grpSpLocks/>
            </p:cNvGrpSpPr>
            <p:nvPr/>
          </p:nvGrpSpPr>
          <p:grpSpPr bwMode="auto">
            <a:xfrm>
              <a:off x="649" y="1681"/>
              <a:ext cx="2112" cy="2160"/>
              <a:chOff x="649" y="1681"/>
              <a:chExt cx="2112" cy="2160"/>
            </a:xfrm>
          </p:grpSpPr>
          <p:sp>
            <p:nvSpPr>
              <p:cNvPr id="456736" name="Rectangle 32"/>
              <p:cNvSpPr>
                <a:spLocks noChangeArrowheads="1"/>
              </p:cNvSpPr>
              <p:nvPr/>
            </p:nvSpPr>
            <p:spPr bwMode="auto">
              <a:xfrm>
                <a:off x="1493" y="3605"/>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37" name="Rectangle 33"/>
              <p:cNvSpPr>
                <a:spLocks noChangeArrowheads="1"/>
              </p:cNvSpPr>
              <p:nvPr/>
            </p:nvSpPr>
            <p:spPr bwMode="auto">
              <a:xfrm>
                <a:off x="1072" y="3605"/>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38" name="Rectangle 34"/>
              <p:cNvSpPr>
                <a:spLocks noChangeArrowheads="1"/>
              </p:cNvSpPr>
              <p:nvPr/>
            </p:nvSpPr>
            <p:spPr bwMode="auto">
              <a:xfrm>
                <a:off x="649" y="3605"/>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39" name="Rectangle 35"/>
              <p:cNvSpPr>
                <a:spLocks noChangeArrowheads="1"/>
              </p:cNvSpPr>
              <p:nvPr/>
            </p:nvSpPr>
            <p:spPr bwMode="auto">
              <a:xfrm>
                <a:off x="1493" y="3369"/>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40" name="Rectangle 36"/>
              <p:cNvSpPr>
                <a:spLocks noChangeArrowheads="1"/>
              </p:cNvSpPr>
              <p:nvPr/>
            </p:nvSpPr>
            <p:spPr bwMode="auto">
              <a:xfrm>
                <a:off x="1072" y="3369"/>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1" name="Rectangle 37"/>
              <p:cNvSpPr>
                <a:spLocks noChangeArrowheads="1"/>
              </p:cNvSpPr>
              <p:nvPr/>
            </p:nvSpPr>
            <p:spPr bwMode="auto">
              <a:xfrm>
                <a:off x="649" y="3369"/>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2" name="Rectangle 38"/>
              <p:cNvSpPr>
                <a:spLocks noChangeArrowheads="1"/>
              </p:cNvSpPr>
              <p:nvPr/>
            </p:nvSpPr>
            <p:spPr bwMode="auto">
              <a:xfrm>
                <a:off x="1493" y="3133"/>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3" name="Rectangle 39"/>
              <p:cNvSpPr>
                <a:spLocks noChangeArrowheads="1"/>
              </p:cNvSpPr>
              <p:nvPr/>
            </p:nvSpPr>
            <p:spPr bwMode="auto">
              <a:xfrm>
                <a:off x="1072" y="3133"/>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44" name="Rectangle 40"/>
              <p:cNvSpPr>
                <a:spLocks noChangeArrowheads="1"/>
              </p:cNvSpPr>
              <p:nvPr/>
            </p:nvSpPr>
            <p:spPr bwMode="auto">
              <a:xfrm>
                <a:off x="649" y="3133"/>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5" name="Rectangle 41"/>
              <p:cNvSpPr>
                <a:spLocks noChangeArrowheads="1"/>
              </p:cNvSpPr>
              <p:nvPr/>
            </p:nvSpPr>
            <p:spPr bwMode="auto">
              <a:xfrm>
                <a:off x="1493" y="2897"/>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46" name="Rectangle 42"/>
              <p:cNvSpPr>
                <a:spLocks noChangeArrowheads="1"/>
              </p:cNvSpPr>
              <p:nvPr/>
            </p:nvSpPr>
            <p:spPr bwMode="auto">
              <a:xfrm>
                <a:off x="1072" y="2897"/>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47" name="Rectangle 43"/>
              <p:cNvSpPr>
                <a:spLocks noChangeArrowheads="1"/>
              </p:cNvSpPr>
              <p:nvPr/>
            </p:nvSpPr>
            <p:spPr bwMode="auto">
              <a:xfrm>
                <a:off x="649" y="2897"/>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8" name="Rectangle 44"/>
              <p:cNvSpPr>
                <a:spLocks noChangeArrowheads="1"/>
              </p:cNvSpPr>
              <p:nvPr/>
            </p:nvSpPr>
            <p:spPr bwMode="auto">
              <a:xfrm>
                <a:off x="1493" y="2661"/>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49" name="Rectangle 45"/>
              <p:cNvSpPr>
                <a:spLocks noChangeArrowheads="1"/>
              </p:cNvSpPr>
              <p:nvPr/>
            </p:nvSpPr>
            <p:spPr bwMode="auto">
              <a:xfrm>
                <a:off x="1072" y="2661"/>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50" name="Rectangle 46"/>
              <p:cNvSpPr>
                <a:spLocks noChangeArrowheads="1"/>
              </p:cNvSpPr>
              <p:nvPr/>
            </p:nvSpPr>
            <p:spPr bwMode="auto">
              <a:xfrm>
                <a:off x="649" y="2661"/>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1" name="Rectangle 47"/>
              <p:cNvSpPr>
                <a:spLocks noChangeArrowheads="1"/>
              </p:cNvSpPr>
              <p:nvPr/>
            </p:nvSpPr>
            <p:spPr bwMode="auto">
              <a:xfrm>
                <a:off x="1493" y="2425"/>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2" name="Rectangle 48"/>
              <p:cNvSpPr>
                <a:spLocks noChangeArrowheads="1"/>
              </p:cNvSpPr>
              <p:nvPr/>
            </p:nvSpPr>
            <p:spPr bwMode="auto">
              <a:xfrm>
                <a:off x="1072" y="2425"/>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53" name="Rectangle 49"/>
              <p:cNvSpPr>
                <a:spLocks noChangeArrowheads="1"/>
              </p:cNvSpPr>
              <p:nvPr/>
            </p:nvSpPr>
            <p:spPr bwMode="auto">
              <a:xfrm>
                <a:off x="649" y="2425"/>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4" name="Rectangle 50"/>
              <p:cNvSpPr>
                <a:spLocks noChangeArrowheads="1"/>
              </p:cNvSpPr>
              <p:nvPr/>
            </p:nvSpPr>
            <p:spPr bwMode="auto">
              <a:xfrm>
                <a:off x="1493" y="2189"/>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sp>
            <p:nvSpPr>
              <p:cNvPr id="456755" name="Rectangle 51"/>
              <p:cNvSpPr>
                <a:spLocks noChangeArrowheads="1"/>
              </p:cNvSpPr>
              <p:nvPr/>
            </p:nvSpPr>
            <p:spPr bwMode="auto">
              <a:xfrm>
                <a:off x="1072" y="2189"/>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6" name="Rectangle 52"/>
              <p:cNvSpPr>
                <a:spLocks noChangeArrowheads="1"/>
              </p:cNvSpPr>
              <p:nvPr/>
            </p:nvSpPr>
            <p:spPr bwMode="auto">
              <a:xfrm>
                <a:off x="649" y="2189"/>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7" name="Rectangle 53"/>
              <p:cNvSpPr>
                <a:spLocks noChangeArrowheads="1"/>
              </p:cNvSpPr>
              <p:nvPr/>
            </p:nvSpPr>
            <p:spPr bwMode="auto">
              <a:xfrm>
                <a:off x="1493" y="1953"/>
                <a:ext cx="446"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8" name="Rectangle 54"/>
              <p:cNvSpPr>
                <a:spLocks noChangeArrowheads="1"/>
              </p:cNvSpPr>
              <p:nvPr/>
            </p:nvSpPr>
            <p:spPr bwMode="auto">
              <a:xfrm>
                <a:off x="1072" y="1953"/>
                <a:ext cx="421"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59" name="Rectangle 55"/>
              <p:cNvSpPr>
                <a:spLocks noChangeArrowheads="1"/>
              </p:cNvSpPr>
              <p:nvPr/>
            </p:nvSpPr>
            <p:spPr bwMode="auto">
              <a:xfrm>
                <a:off x="649" y="1953"/>
                <a:ext cx="423" cy="236"/>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p>
            </p:txBody>
          </p:sp>
          <p:sp>
            <p:nvSpPr>
              <p:cNvPr id="456760" name="Rectangle 56"/>
              <p:cNvSpPr>
                <a:spLocks noChangeArrowheads="1"/>
              </p:cNvSpPr>
              <p:nvPr/>
            </p:nvSpPr>
            <p:spPr bwMode="auto">
              <a:xfrm>
                <a:off x="2338" y="1681"/>
                <a:ext cx="423"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6761" name="Rectangle 57"/>
              <p:cNvSpPr>
                <a:spLocks noChangeArrowheads="1"/>
              </p:cNvSpPr>
              <p:nvPr/>
            </p:nvSpPr>
            <p:spPr bwMode="auto">
              <a:xfrm>
                <a:off x="1939" y="1681"/>
                <a:ext cx="399"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S</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6762" name="Rectangle 58"/>
              <p:cNvSpPr>
                <a:spLocks noChangeArrowheads="1"/>
              </p:cNvSpPr>
              <p:nvPr/>
            </p:nvSpPr>
            <p:spPr bwMode="auto">
              <a:xfrm>
                <a:off x="1493" y="1681"/>
                <a:ext cx="446"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6763" name="Rectangle 59"/>
              <p:cNvSpPr>
                <a:spLocks noChangeArrowheads="1"/>
              </p:cNvSpPr>
              <p:nvPr/>
            </p:nvSpPr>
            <p:spPr bwMode="auto">
              <a:xfrm>
                <a:off x="1072" y="1681"/>
                <a:ext cx="421"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6764" name="Rectangle 60"/>
              <p:cNvSpPr>
                <a:spLocks noChangeArrowheads="1"/>
              </p:cNvSpPr>
              <p:nvPr/>
            </p:nvSpPr>
            <p:spPr bwMode="auto">
              <a:xfrm>
                <a:off x="649" y="1681"/>
                <a:ext cx="423" cy="272"/>
              </a:xfrm>
              <a:prstGeom prst="rect">
                <a:avLst/>
              </a:prstGeom>
              <a:solidFill>
                <a:srgbClr val="FFFFCC">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1pPr>
                <a:lvl2pPr algn="l">
                  <a:spcBef>
                    <a:spcPct val="20000"/>
                  </a:spcBef>
                  <a:buClr>
                    <a:schemeClr val="accent2"/>
                  </a:buClr>
                  <a:buFont typeface="Wingdings" panose="05000000000000000000" pitchFamily="2" charset="2"/>
                  <a:buChar char="n"/>
                  <a:defRPr sz="2600" b="1">
                    <a:solidFill>
                      <a:schemeClr val="tx1"/>
                    </a:solidFill>
                    <a:latin typeface="Arial Narrow" panose="020B0606020202030204" pitchFamily="34" charset="0"/>
                    <a:ea typeface="楷体_GB2312" pitchFamily="49" charset="-122"/>
                  </a:defRPr>
                </a:lvl2pPr>
                <a:lvl3pPr algn="l">
                  <a:spcBef>
                    <a:spcPct val="20000"/>
                  </a:spcBef>
                  <a:buClr>
                    <a:schemeClr val="accent2"/>
                  </a:buClr>
                  <a:buFont typeface="Wingdings" panose="05000000000000000000" pitchFamily="2" charset="2"/>
                  <a:buChar char="o"/>
                  <a:defRPr sz="2600" b="1">
                    <a:solidFill>
                      <a:schemeClr val="tx1"/>
                    </a:solidFill>
                    <a:latin typeface="Arial Narrow" panose="020B0606020202030204" pitchFamily="34" charset="0"/>
                    <a:ea typeface="楷体_GB2312" pitchFamily="49" charset="-122"/>
                  </a:defRPr>
                </a:lvl3pPr>
                <a:lvl4pPr algn="l">
                  <a:spcBef>
                    <a:spcPct val="20000"/>
                  </a:spcBef>
                  <a:buClr>
                    <a:schemeClr val="accent2"/>
                  </a:buClr>
                  <a:buFont typeface="Wingdings" panose="05000000000000000000" pitchFamily="2" charset="2"/>
                  <a:buChar char="n"/>
                  <a:defRPr sz="2000" b="1">
                    <a:solidFill>
                      <a:schemeClr val="tx1"/>
                    </a:solidFill>
                    <a:latin typeface="Arial Narrow" panose="020B0606020202030204" pitchFamily="34" charset="0"/>
                    <a:ea typeface="楷体_GB2312" pitchFamily="49" charset="-122"/>
                  </a:defRPr>
                </a:lvl4pPr>
                <a:lvl5pPr algn="l">
                  <a:spcBef>
                    <a:spcPct val="25000"/>
                  </a:spcBef>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5pPr>
                <a:lvl6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6pPr>
                <a:lvl7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7pPr>
                <a:lvl8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8pPr>
                <a:lvl9pPr fontAlgn="base">
                  <a:spcBef>
                    <a:spcPct val="25000"/>
                  </a:spcBef>
                  <a:spcAft>
                    <a:spcPct val="0"/>
                  </a:spcAft>
                  <a:buClr>
                    <a:schemeClr val="accent2"/>
                  </a:buClr>
                  <a:buFont typeface="Wingdings" panose="05000000000000000000" pitchFamily="2" charset="2"/>
                  <a:buChar char="§"/>
                  <a:defRPr sz="2000" b="1">
                    <a:solidFill>
                      <a:schemeClr val="tx1"/>
                    </a:solidFill>
                    <a:latin typeface="Arial Narrow" panose="020B0606020202030204" pitchFamily="34" charset="0"/>
                    <a:ea typeface="楷体_GB2312" pitchFamily="49" charset="-122"/>
                  </a:defRPr>
                </a:lvl9pPr>
              </a:lstStyle>
              <a:p>
                <a:pPr marL="0" marR="0" lvl="0" indent="0" algn="ctr" defTabSz="914400" rtl="0" eaLnBrk="1" fontAlgn="base" latinLnBrk="0" hangingPunct="1">
                  <a:lnSpc>
                    <a:spcPct val="100000"/>
                  </a:lnSpc>
                  <a:spcBef>
                    <a:spcPct val="20000"/>
                  </a:spcBef>
                  <a:spcAft>
                    <a:spcPct val="0"/>
                  </a:spcAft>
                  <a:buClr>
                    <a:srgbClr val="CC0000"/>
                  </a:buClr>
                  <a:buSzTx/>
                  <a:buFont typeface="Wingdings" panose="05000000000000000000" pitchFamily="2" charset="2"/>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2200" b="0" i="0" u="none" strike="noStrike" kern="1200" cap="none" spc="0" normalizeH="0" baseline="-3000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456765" name="Line 61"/>
              <p:cNvSpPr>
                <a:spLocks noChangeShapeType="1"/>
              </p:cNvSpPr>
              <p:nvPr/>
            </p:nvSpPr>
            <p:spPr bwMode="auto">
              <a:xfrm>
                <a:off x="649" y="1681"/>
                <a:ext cx="2112"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66" name="Line 62"/>
              <p:cNvSpPr>
                <a:spLocks noChangeShapeType="1"/>
              </p:cNvSpPr>
              <p:nvPr/>
            </p:nvSpPr>
            <p:spPr bwMode="auto">
              <a:xfrm>
                <a:off x="649" y="1953"/>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67" name="Line 63"/>
              <p:cNvSpPr>
                <a:spLocks noChangeShapeType="1"/>
              </p:cNvSpPr>
              <p:nvPr/>
            </p:nvSpPr>
            <p:spPr bwMode="auto">
              <a:xfrm>
                <a:off x="649" y="2189"/>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68" name="Line 64"/>
              <p:cNvSpPr>
                <a:spLocks noChangeShapeType="1"/>
              </p:cNvSpPr>
              <p:nvPr/>
            </p:nvSpPr>
            <p:spPr bwMode="auto">
              <a:xfrm>
                <a:off x="649" y="2425"/>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69" name="Line 65"/>
              <p:cNvSpPr>
                <a:spLocks noChangeShapeType="1"/>
              </p:cNvSpPr>
              <p:nvPr/>
            </p:nvSpPr>
            <p:spPr bwMode="auto">
              <a:xfrm>
                <a:off x="649" y="2661"/>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0" name="Line 66"/>
              <p:cNvSpPr>
                <a:spLocks noChangeShapeType="1"/>
              </p:cNvSpPr>
              <p:nvPr/>
            </p:nvSpPr>
            <p:spPr bwMode="auto">
              <a:xfrm>
                <a:off x="649" y="2897"/>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1" name="Line 67"/>
              <p:cNvSpPr>
                <a:spLocks noChangeShapeType="1"/>
              </p:cNvSpPr>
              <p:nvPr/>
            </p:nvSpPr>
            <p:spPr bwMode="auto">
              <a:xfrm>
                <a:off x="649" y="3133"/>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2" name="Line 68"/>
              <p:cNvSpPr>
                <a:spLocks noChangeShapeType="1"/>
              </p:cNvSpPr>
              <p:nvPr/>
            </p:nvSpPr>
            <p:spPr bwMode="auto">
              <a:xfrm>
                <a:off x="649" y="3369"/>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3" name="Line 69"/>
              <p:cNvSpPr>
                <a:spLocks noChangeShapeType="1"/>
              </p:cNvSpPr>
              <p:nvPr/>
            </p:nvSpPr>
            <p:spPr bwMode="auto">
              <a:xfrm>
                <a:off x="649" y="3605"/>
                <a:ext cx="2112" cy="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4" name="Line 70"/>
              <p:cNvSpPr>
                <a:spLocks noChangeShapeType="1"/>
              </p:cNvSpPr>
              <p:nvPr/>
            </p:nvSpPr>
            <p:spPr bwMode="auto">
              <a:xfrm>
                <a:off x="649" y="3841"/>
                <a:ext cx="2112" cy="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5" name="Line 71"/>
              <p:cNvSpPr>
                <a:spLocks noChangeShapeType="1"/>
              </p:cNvSpPr>
              <p:nvPr/>
            </p:nvSpPr>
            <p:spPr bwMode="auto">
              <a:xfrm>
                <a:off x="649" y="1681"/>
                <a:ext cx="0" cy="2160"/>
              </a:xfrm>
              <a:prstGeom prst="line">
                <a:avLst/>
              </a:prstGeom>
              <a:noFill/>
              <a:ln w="28575" cap="sq">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6" name="Line 72"/>
              <p:cNvSpPr>
                <a:spLocks noChangeShapeType="1"/>
              </p:cNvSpPr>
              <p:nvPr/>
            </p:nvSpPr>
            <p:spPr bwMode="auto">
              <a:xfrm>
                <a:off x="1072"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7" name="Line 73"/>
              <p:cNvSpPr>
                <a:spLocks noChangeShapeType="1"/>
              </p:cNvSpPr>
              <p:nvPr/>
            </p:nvSpPr>
            <p:spPr bwMode="auto">
              <a:xfrm>
                <a:off x="1493"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8" name="Line 74"/>
              <p:cNvSpPr>
                <a:spLocks noChangeShapeType="1"/>
              </p:cNvSpPr>
              <p:nvPr/>
            </p:nvSpPr>
            <p:spPr bwMode="auto">
              <a:xfrm>
                <a:off x="1939"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79" name="Line 75"/>
              <p:cNvSpPr>
                <a:spLocks noChangeShapeType="1"/>
              </p:cNvSpPr>
              <p:nvPr/>
            </p:nvSpPr>
            <p:spPr bwMode="auto">
              <a:xfrm>
                <a:off x="2338" y="1681"/>
                <a:ext cx="0" cy="2160"/>
              </a:xfrm>
              <a:prstGeom prst="line">
                <a:avLst/>
              </a:prstGeom>
              <a:no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6780" name="Line 76"/>
            <p:cNvSpPr>
              <a:spLocks noChangeShapeType="1"/>
            </p:cNvSpPr>
            <p:nvPr/>
          </p:nvSpPr>
          <p:spPr bwMode="auto">
            <a:xfrm>
              <a:off x="2744" y="1684"/>
              <a:ext cx="0" cy="215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56781" name="Rectangle 77"/>
          <p:cNvSpPr>
            <a:spLocks noChangeArrowheads="1"/>
          </p:cNvSpPr>
          <p:nvPr/>
        </p:nvSpPr>
        <p:spPr bwMode="auto">
          <a:xfrm>
            <a:off x="3851275" y="1557338"/>
            <a:ext cx="5292725" cy="264795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457200" marR="0" lvl="1" indent="0" algn="l" defTabSz="914400" rtl="0" eaLnBrk="1" fontAlgn="base" latinLnBrk="0" hangingPunct="1">
              <a:lnSpc>
                <a:spcPct val="15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ABC</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有奇数个</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时</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a:p>
            <a:pPr marL="457200" marR="0" lvl="1" indent="0" algn="l" defTabSz="914400" rtl="0" eaLnBrk="1" fontAlgn="base" latinLnBrk="0" hangingPunct="1">
              <a:lnSpc>
                <a:spcPct val="15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ABC</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有偶数个</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和全为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时</a:t>
            </a:r>
          </a:p>
          <a:p>
            <a:pPr marL="457200" marR="0" lvl="1" indent="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a:p>
            <a:pPr marL="457200" marR="0" lvl="1" indent="0" algn="l" defTabSz="914400" rtl="0" eaLnBrk="1" fontAlgn="base" latinLnBrk="0" hangingPunct="1">
              <a:lnSpc>
                <a:spcPct val="15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用全加器组成三位二进制代码</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奇偶校验器</a:t>
            </a:r>
          </a:p>
        </p:txBody>
      </p:sp>
      <p:sp>
        <p:nvSpPr>
          <p:cNvPr id="456782" name="AutoShape 78"/>
          <p:cNvSpPr>
            <a:spLocks noChangeArrowheads="1"/>
          </p:cNvSpPr>
          <p:nvPr/>
        </p:nvSpPr>
        <p:spPr bwMode="auto">
          <a:xfrm>
            <a:off x="3635375" y="4365625"/>
            <a:ext cx="4276725" cy="1752600"/>
          </a:xfrm>
          <a:prstGeom prst="roundRect">
            <a:avLst>
              <a:gd name="adj" fmla="val 16667"/>
            </a:avLst>
          </a:prstGeom>
          <a:solidFill>
            <a:srgbClr val="FFFFCC">
              <a:alpha val="0"/>
            </a:srgbClr>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6783" name="Rectangle 79"/>
          <p:cNvSpPr>
            <a:spLocks noChangeArrowheads="1"/>
          </p:cNvSpPr>
          <p:nvPr/>
        </p:nvSpPr>
        <p:spPr bwMode="auto">
          <a:xfrm>
            <a:off x="3995738" y="4652963"/>
            <a:ext cx="4930775" cy="822325"/>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Tahoma" panose="020B0604030504040204" pitchFamily="34" charset="0"/>
                <a:ea typeface="楷体_GB2312" pitchFamily="49" charset="-122"/>
                <a:cs typeface="+mn-cs"/>
              </a:rPr>
              <a:t>用全加器组成八位二进制代码</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CC0000"/>
                </a:solidFill>
                <a:effectLst/>
                <a:uLnTx/>
                <a:uFillTx/>
                <a:latin typeface="Tahoma" panose="020B0604030504040204" pitchFamily="34" charset="0"/>
                <a:ea typeface="楷体_GB2312" pitchFamily="49" charset="-122"/>
                <a:cs typeface="+mn-cs"/>
              </a:rPr>
              <a:t>奇偶校验器，电路应如何连接？</a:t>
            </a:r>
          </a:p>
        </p:txBody>
      </p:sp>
      <p:sp>
        <p:nvSpPr>
          <p:cNvPr id="2" name="灯片编号占位符 1">
            <a:extLst>
              <a:ext uri="{FF2B5EF4-FFF2-40B4-BE49-F238E27FC236}">
                <a16:creationId xmlns:a16="http://schemas.microsoft.com/office/drawing/2014/main" id="{55B0A34C-3674-43FF-8F56-0C63F376AB41}"/>
              </a:ext>
            </a:extLst>
          </p:cNvPr>
          <p:cNvSpPr>
            <a:spLocks noGrp="1"/>
          </p:cNvSpPr>
          <p:nvPr>
            <p:ph type="sldNum" sz="quarter" idx="12"/>
          </p:nvPr>
        </p:nvSpPr>
        <p:spPr/>
        <p:txBody>
          <a:bodyPr/>
          <a:lstStyle/>
          <a:p>
            <a:fld id="{4FAB73BC-B049-4115-A692-8D63A059BFB8}" type="slidenum">
              <a:rPr lang="en-US" smtClean="0"/>
              <a:t>102</a:t>
            </a:fld>
            <a:endParaRPr lang="en-US" dirty="0"/>
          </a:p>
        </p:txBody>
      </p:sp>
    </p:spTree>
    <p:extLst>
      <p:ext uri="{BB962C8B-B14F-4D97-AF65-F5344CB8AC3E}">
        <p14:creationId xmlns:p14="http://schemas.microsoft.com/office/powerpoint/2010/main" val="18455538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56781"/>
                                        </p:tgtEl>
                                        <p:attrNameLst>
                                          <p:attrName>style.visibility</p:attrName>
                                        </p:attrNameLst>
                                      </p:cBhvr>
                                      <p:to>
                                        <p:strVal val="visible"/>
                                      </p:to>
                                    </p:set>
                                    <p:animEffect transition="in" filter="wipe(up)">
                                      <p:cBhvr>
                                        <p:cTn id="7" dur="500"/>
                                        <p:tgtEl>
                                          <p:spTgt spid="45678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56783"/>
                                        </p:tgtEl>
                                        <p:attrNameLst>
                                          <p:attrName>style.visibility</p:attrName>
                                        </p:attrNameLst>
                                      </p:cBhvr>
                                      <p:to>
                                        <p:strVal val="visible"/>
                                      </p:to>
                                    </p:set>
                                    <p:animEffect transition="in" filter="wipe(up)">
                                      <p:cBhvr>
                                        <p:cTn id="12" dur="500"/>
                                        <p:tgtEl>
                                          <p:spTgt spid="4567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6781" grpId="0" animBg="1"/>
      <p:bldP spid="456783"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68" name="Rectangle 16"/>
          <p:cNvSpPr>
            <a:spLocks noChangeArrowheads="1"/>
          </p:cNvSpPr>
          <p:nvPr/>
        </p:nvSpPr>
        <p:spPr bwMode="auto">
          <a:xfrm>
            <a:off x="684213" y="2205038"/>
            <a:ext cx="3600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）串行进位加法器</a:t>
            </a:r>
          </a:p>
        </p:txBody>
      </p:sp>
      <p:sp>
        <p:nvSpPr>
          <p:cNvPr id="458782" name="Rectangle 30"/>
          <p:cNvSpPr>
            <a:spLocks noChangeArrowheads="1"/>
          </p:cNvSpPr>
          <p:nvPr/>
        </p:nvSpPr>
        <p:spPr bwMode="auto">
          <a:xfrm>
            <a:off x="755650" y="1233488"/>
            <a:ext cx="7543800" cy="822325"/>
          </a:xfrm>
          <a:prstGeom prst="rect">
            <a:avLst/>
          </a:prstGeom>
          <a:solidFill>
            <a:srgbClr val="FFFFFF">
              <a:alpha val="0"/>
            </a:srgbClr>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如何用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位全加器实现两个四位二进制数相加？</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2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0</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58783" name="Rectangle 31"/>
          <p:cNvSpPr>
            <a:spLocks noChangeArrowheads="1"/>
          </p:cNvSpPr>
          <p:nvPr/>
        </p:nvSpPr>
        <p:spPr bwMode="auto">
          <a:xfrm>
            <a:off x="468313" y="5373688"/>
            <a:ext cx="8458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Char char="•"/>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低位的进位信号送给邻近高位作为输入信号，采用串行进位加法器运算速度不高。</a:t>
            </a:r>
          </a:p>
        </p:txBody>
      </p:sp>
      <p:sp>
        <p:nvSpPr>
          <p:cNvPr id="458784" name="Rectangle 32"/>
          <p:cNvSpPr>
            <a:spLocks noChangeArrowheads="1"/>
          </p:cNvSpPr>
          <p:nvPr/>
        </p:nvSpPr>
        <p:spPr bwMode="auto">
          <a:xfrm>
            <a:off x="1258888" y="333375"/>
            <a:ext cx="286385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、多位数加法器</a:t>
            </a:r>
          </a:p>
        </p:txBody>
      </p:sp>
      <p:grpSp>
        <p:nvGrpSpPr>
          <p:cNvPr id="458790" name="Group 38"/>
          <p:cNvGrpSpPr>
            <a:grpSpLocks/>
          </p:cNvGrpSpPr>
          <p:nvPr/>
        </p:nvGrpSpPr>
        <p:grpSpPr bwMode="auto">
          <a:xfrm>
            <a:off x="1400175" y="2936875"/>
            <a:ext cx="6175375" cy="2024063"/>
            <a:chOff x="882" y="2106"/>
            <a:chExt cx="3890" cy="1275"/>
          </a:xfrm>
        </p:grpSpPr>
        <p:sp>
          <p:nvSpPr>
            <p:cNvPr id="458756" name="Oval 4"/>
            <p:cNvSpPr>
              <a:spLocks noChangeArrowheads="1"/>
            </p:cNvSpPr>
            <p:nvPr/>
          </p:nvSpPr>
          <p:spPr bwMode="auto">
            <a:xfrm>
              <a:off x="1367"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57" name="Oval 5"/>
            <p:cNvSpPr>
              <a:spLocks noChangeArrowheads="1"/>
            </p:cNvSpPr>
            <p:nvPr/>
          </p:nvSpPr>
          <p:spPr bwMode="auto">
            <a:xfrm>
              <a:off x="2302"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58" name="Oval 6"/>
            <p:cNvSpPr>
              <a:spLocks noChangeArrowheads="1"/>
            </p:cNvSpPr>
            <p:nvPr/>
          </p:nvSpPr>
          <p:spPr bwMode="auto">
            <a:xfrm>
              <a:off x="3210"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59" name="Oval 7"/>
            <p:cNvSpPr>
              <a:spLocks noChangeArrowheads="1"/>
            </p:cNvSpPr>
            <p:nvPr/>
          </p:nvSpPr>
          <p:spPr bwMode="auto">
            <a:xfrm>
              <a:off x="4088" y="3211"/>
              <a:ext cx="227" cy="170"/>
            </a:xfrm>
            <a:prstGeom prst="ellipse">
              <a:avLst/>
            </a:prstGeom>
            <a:solidFill>
              <a:srgbClr val="FFFF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0" name="Rectangle 8"/>
            <p:cNvSpPr>
              <a:spLocks noChangeArrowheads="1"/>
            </p:cNvSpPr>
            <p:nvPr/>
          </p:nvSpPr>
          <p:spPr bwMode="auto">
            <a:xfrm>
              <a:off x="4230" y="2120"/>
              <a:ext cx="170" cy="172"/>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1" name="Rectangle 9"/>
            <p:cNvSpPr>
              <a:spLocks noChangeArrowheads="1"/>
            </p:cNvSpPr>
            <p:nvPr/>
          </p:nvSpPr>
          <p:spPr bwMode="auto">
            <a:xfrm>
              <a:off x="3323"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2" name="Rectangle 10"/>
            <p:cNvSpPr>
              <a:spLocks noChangeArrowheads="1"/>
            </p:cNvSpPr>
            <p:nvPr/>
          </p:nvSpPr>
          <p:spPr bwMode="auto">
            <a:xfrm>
              <a:off x="2416"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3" name="Rectangle 11"/>
            <p:cNvSpPr>
              <a:spLocks noChangeArrowheads="1"/>
            </p:cNvSpPr>
            <p:nvPr/>
          </p:nvSpPr>
          <p:spPr bwMode="auto">
            <a:xfrm>
              <a:off x="1565" y="2106"/>
              <a:ext cx="199" cy="198"/>
            </a:xfrm>
            <a:prstGeom prst="rect">
              <a:avLst/>
            </a:prstGeom>
            <a:solidFill>
              <a:srgbClr val="00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4" name="Rectangle 12"/>
            <p:cNvSpPr>
              <a:spLocks noChangeArrowheads="1"/>
            </p:cNvSpPr>
            <p:nvPr/>
          </p:nvSpPr>
          <p:spPr bwMode="auto">
            <a:xfrm>
              <a:off x="3975" y="2148"/>
              <a:ext cx="170" cy="172"/>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5" name="Rectangle 13"/>
            <p:cNvSpPr>
              <a:spLocks noChangeArrowheads="1"/>
            </p:cNvSpPr>
            <p:nvPr/>
          </p:nvSpPr>
          <p:spPr bwMode="auto">
            <a:xfrm>
              <a:off x="3068"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6" name="Rectangle 14"/>
            <p:cNvSpPr>
              <a:spLocks noChangeArrowheads="1"/>
            </p:cNvSpPr>
            <p:nvPr/>
          </p:nvSpPr>
          <p:spPr bwMode="auto">
            <a:xfrm>
              <a:off x="2161"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67" name="Rectangle 15"/>
            <p:cNvSpPr>
              <a:spLocks noChangeArrowheads="1"/>
            </p:cNvSpPr>
            <p:nvPr/>
          </p:nvSpPr>
          <p:spPr bwMode="auto">
            <a:xfrm>
              <a:off x="1282" y="2106"/>
              <a:ext cx="199" cy="198"/>
            </a:xfrm>
            <a:prstGeom prst="rect">
              <a:avLst/>
            </a:prstGeom>
            <a:solidFill>
              <a:srgbClr val="FFCC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8769" name="Object 17"/>
            <p:cNvGraphicFramePr>
              <a:graphicFrameLocks noChangeAspect="1"/>
            </p:cNvGraphicFramePr>
            <p:nvPr/>
          </p:nvGraphicFramePr>
          <p:xfrm>
            <a:off x="1233" y="2115"/>
            <a:ext cx="3461" cy="1254"/>
          </p:xfrm>
          <a:graphic>
            <a:graphicData uri="http://schemas.openxmlformats.org/presentationml/2006/ole">
              <mc:AlternateContent xmlns:mc="http://schemas.openxmlformats.org/markup-compatibility/2006">
                <mc:Choice xmlns:v="urn:schemas-microsoft-com:vml" Requires="v">
                  <p:oleObj spid="_x0000_s107563" name="图片" r:id="rId3" imgW="4390920" imgH="1590840" progId="Word.Picture.8">
                    <p:embed/>
                  </p:oleObj>
                </mc:Choice>
                <mc:Fallback>
                  <p:oleObj name="图片" r:id="rId3" imgW="4390920" imgH="1590840" progId="Word.Picture.8">
                    <p:embed/>
                    <p:pic>
                      <p:nvPicPr>
                        <p:cNvPr id="458769" name="Object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3" y="2115"/>
                          <a:ext cx="3461" cy="125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58770" name="Group 18"/>
            <p:cNvGrpSpPr>
              <a:grpSpLocks/>
            </p:cNvGrpSpPr>
            <p:nvPr/>
          </p:nvGrpSpPr>
          <p:grpSpPr bwMode="auto">
            <a:xfrm rot="10800000" flipH="1" flipV="1">
              <a:off x="1837" y="2750"/>
              <a:ext cx="259" cy="27"/>
              <a:chOff x="8475" y="10188"/>
              <a:chExt cx="540" cy="57"/>
            </a:xfrm>
          </p:grpSpPr>
          <p:sp>
            <p:nvSpPr>
              <p:cNvPr id="458771" name="AutoShape 19"/>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72" name="Line 20"/>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58773" name="Group 21"/>
            <p:cNvGrpSpPr>
              <a:grpSpLocks/>
            </p:cNvGrpSpPr>
            <p:nvPr/>
          </p:nvGrpSpPr>
          <p:grpSpPr bwMode="auto">
            <a:xfrm rot="10800000" flipH="1" flipV="1">
              <a:off x="2744" y="2750"/>
              <a:ext cx="259" cy="27"/>
              <a:chOff x="8475" y="10188"/>
              <a:chExt cx="540" cy="57"/>
            </a:xfrm>
          </p:grpSpPr>
          <p:sp>
            <p:nvSpPr>
              <p:cNvPr id="458774" name="AutoShape 22"/>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75" name="Line 23"/>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58776" name="Group 24"/>
            <p:cNvGrpSpPr>
              <a:grpSpLocks/>
            </p:cNvGrpSpPr>
            <p:nvPr/>
          </p:nvGrpSpPr>
          <p:grpSpPr bwMode="auto">
            <a:xfrm rot="10800000" flipH="1" flipV="1">
              <a:off x="3606" y="2750"/>
              <a:ext cx="259" cy="27"/>
              <a:chOff x="8475" y="10188"/>
              <a:chExt cx="540" cy="57"/>
            </a:xfrm>
          </p:grpSpPr>
          <p:sp>
            <p:nvSpPr>
              <p:cNvPr id="458777" name="AutoShape 25"/>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78" name="Line 26"/>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58779" name="Group 27"/>
            <p:cNvGrpSpPr>
              <a:grpSpLocks/>
            </p:cNvGrpSpPr>
            <p:nvPr/>
          </p:nvGrpSpPr>
          <p:grpSpPr bwMode="auto">
            <a:xfrm rot="10800000" flipH="1" flipV="1">
              <a:off x="4513" y="2723"/>
              <a:ext cx="259" cy="27"/>
              <a:chOff x="8475" y="10188"/>
              <a:chExt cx="540" cy="57"/>
            </a:xfrm>
          </p:grpSpPr>
          <p:sp>
            <p:nvSpPr>
              <p:cNvPr id="458780" name="AutoShape 28"/>
              <p:cNvSpPr>
                <a:spLocks noChangeArrowheads="1"/>
              </p:cNvSpPr>
              <p:nvPr/>
            </p:nvSpPr>
            <p:spPr bwMode="auto">
              <a:xfrm rot="-5400000">
                <a:off x="8873" y="10103"/>
                <a:ext cx="57" cy="227"/>
              </a:xfrm>
              <a:prstGeom prst="flowChartMerge">
                <a:avLst/>
              </a:prstGeom>
              <a:solidFill>
                <a:srgbClr val="FF0000"/>
              </a:solidFill>
              <a:ln w="38100">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81" name="Line 29"/>
              <p:cNvSpPr>
                <a:spLocks noChangeShapeType="1"/>
              </p:cNvSpPr>
              <p:nvPr/>
            </p:nvSpPr>
            <p:spPr bwMode="auto">
              <a:xfrm flipH="1">
                <a:off x="8475" y="10215"/>
                <a:ext cx="3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58785" name="Group 33"/>
            <p:cNvGrpSpPr>
              <a:grpSpLocks/>
            </p:cNvGrpSpPr>
            <p:nvPr/>
          </p:nvGrpSpPr>
          <p:grpSpPr bwMode="auto">
            <a:xfrm>
              <a:off x="882" y="2568"/>
              <a:ext cx="365" cy="288"/>
              <a:chOff x="882" y="2568"/>
              <a:chExt cx="365" cy="288"/>
            </a:xfrm>
          </p:grpSpPr>
          <p:sp>
            <p:nvSpPr>
              <p:cNvPr id="458786" name="Line 34"/>
              <p:cNvSpPr>
                <a:spLocks noChangeShapeType="1"/>
              </p:cNvSpPr>
              <p:nvPr/>
            </p:nvSpPr>
            <p:spPr bwMode="auto">
              <a:xfrm>
                <a:off x="1156" y="275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58787" name="Group 35"/>
              <p:cNvGrpSpPr>
                <a:grpSpLocks/>
              </p:cNvGrpSpPr>
              <p:nvPr/>
            </p:nvGrpSpPr>
            <p:grpSpPr bwMode="auto">
              <a:xfrm>
                <a:off x="882" y="2568"/>
                <a:ext cx="229" cy="288"/>
                <a:chOff x="717" y="2568"/>
                <a:chExt cx="229" cy="288"/>
              </a:xfrm>
            </p:grpSpPr>
            <p:sp>
              <p:nvSpPr>
                <p:cNvPr id="458788" name="Oval 36"/>
                <p:cNvSpPr>
                  <a:spLocks noChangeArrowheads="1"/>
                </p:cNvSpPr>
                <p:nvPr/>
              </p:nvSpPr>
              <p:spPr bwMode="auto">
                <a:xfrm>
                  <a:off x="748" y="2614"/>
                  <a:ext cx="198" cy="227"/>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rgbClr val="996633"/>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58789" name="Rectangle 37"/>
                <p:cNvSpPr>
                  <a:spLocks noChangeArrowheads="1"/>
                </p:cNvSpPr>
                <p:nvPr/>
              </p:nvSpPr>
              <p:spPr bwMode="auto">
                <a:xfrm>
                  <a:off x="717" y="2568"/>
                  <a:ext cx="213"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0</a:t>
                  </a:r>
                </a:p>
              </p:txBody>
            </p:sp>
          </p:grpSp>
        </p:grpSp>
      </p:grpSp>
      <p:sp>
        <p:nvSpPr>
          <p:cNvPr id="2" name="灯片编号占位符 1">
            <a:extLst>
              <a:ext uri="{FF2B5EF4-FFF2-40B4-BE49-F238E27FC236}">
                <a16:creationId xmlns:a16="http://schemas.microsoft.com/office/drawing/2014/main" id="{4E484396-7E93-444A-8324-B43E17BCF95D}"/>
              </a:ext>
            </a:extLst>
          </p:cNvPr>
          <p:cNvSpPr>
            <a:spLocks noGrp="1"/>
          </p:cNvSpPr>
          <p:nvPr>
            <p:ph type="sldNum" sz="quarter" idx="12"/>
          </p:nvPr>
        </p:nvSpPr>
        <p:spPr/>
        <p:txBody>
          <a:bodyPr/>
          <a:lstStyle/>
          <a:p>
            <a:fld id="{4FAB73BC-B049-4115-A692-8D63A059BFB8}" type="slidenum">
              <a:rPr lang="en-US" smtClean="0"/>
              <a:t>103</a:t>
            </a:fld>
            <a:endParaRPr lang="en-US" dirty="0"/>
          </a:p>
        </p:txBody>
      </p:sp>
    </p:spTree>
    <p:extLst>
      <p:ext uri="{BB962C8B-B14F-4D97-AF65-F5344CB8AC3E}">
        <p14:creationId xmlns:p14="http://schemas.microsoft.com/office/powerpoint/2010/main" val="36425353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58782"/>
                                        </p:tgtEl>
                                        <p:attrNameLst>
                                          <p:attrName>style.visibility</p:attrName>
                                        </p:attrNameLst>
                                      </p:cBhvr>
                                      <p:to>
                                        <p:strVal val="visible"/>
                                      </p:to>
                                    </p:set>
                                    <p:animEffect transition="in" filter="wipe(up)">
                                      <p:cBhvr>
                                        <p:cTn id="7" dur="500"/>
                                        <p:tgtEl>
                                          <p:spTgt spid="4587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58768"/>
                                        </p:tgtEl>
                                        <p:attrNameLst>
                                          <p:attrName>style.visibility</p:attrName>
                                        </p:attrNameLst>
                                      </p:cBhvr>
                                      <p:to>
                                        <p:strVal val="visible"/>
                                      </p:to>
                                    </p:set>
                                    <p:animEffect transition="in" filter="strips(downRight)">
                                      <p:cBhvr>
                                        <p:cTn id="12" dur="500"/>
                                        <p:tgtEl>
                                          <p:spTgt spid="4587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58790"/>
                                        </p:tgtEl>
                                        <p:attrNameLst>
                                          <p:attrName>style.visibility</p:attrName>
                                        </p:attrNameLst>
                                      </p:cBhvr>
                                      <p:to>
                                        <p:strVal val="visible"/>
                                      </p:to>
                                    </p:set>
                                    <p:animEffect transition="in" filter="wipe(left)">
                                      <p:cBhvr>
                                        <p:cTn id="17" dur="500"/>
                                        <p:tgtEl>
                                          <p:spTgt spid="45879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58783"/>
                                        </p:tgtEl>
                                        <p:attrNameLst>
                                          <p:attrName>style.visibility</p:attrName>
                                        </p:attrNameLst>
                                      </p:cBhvr>
                                      <p:to>
                                        <p:strVal val="visible"/>
                                      </p:to>
                                    </p:set>
                                    <p:animEffect transition="in" filter="wipe(up)">
                                      <p:cBhvr>
                                        <p:cTn id="22" dur="500"/>
                                        <p:tgtEl>
                                          <p:spTgt spid="4587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8768" grpId="0"/>
      <p:bldP spid="458782" grpId="0" animBg="1"/>
      <p:bldP spid="45878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80" name="Rectangle 4"/>
          <p:cNvSpPr>
            <a:spLocks noChangeArrowheads="1"/>
          </p:cNvSpPr>
          <p:nvPr/>
        </p:nvSpPr>
        <p:spPr bwMode="auto">
          <a:xfrm>
            <a:off x="479425" y="4425950"/>
            <a:ext cx="4114800" cy="411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定义两个中间变量</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G</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mn-cs"/>
              </a:rPr>
              <a:t>i</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mn-cs"/>
              </a:rPr>
              <a:t>i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59781" name="Text Box 5"/>
          <p:cNvSpPr txBox="1">
            <a:spLocks noChangeArrowheads="1"/>
          </p:cNvSpPr>
          <p:nvPr/>
        </p:nvSpPr>
        <p:spPr bwMode="auto">
          <a:xfrm>
            <a:off x="4670425" y="4425950"/>
            <a:ext cx="21336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G</a:t>
            </a:r>
            <a:r>
              <a:rPr kumimoji="0" lang="en-US" altLang="zh-CN" sz="2800" b="1" i="1" u="none" strike="noStrike" kern="1200" cap="none" spc="0" normalizeH="0" baseline="-3000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 A</a:t>
            </a:r>
            <a:r>
              <a:rPr kumimoji="0" lang="en-US" altLang="zh-CN" sz="2800" b="1" i="1" u="none" strike="noStrike" kern="1200" cap="none" spc="0" normalizeH="0" baseline="-3000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i</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B</a:t>
            </a:r>
            <a:r>
              <a:rPr kumimoji="0" lang="en-US" altLang="zh-CN" sz="2800" b="1" i="1" u="none" strike="noStrike" kern="1200" cap="none" spc="0" normalizeH="0" baseline="-3000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rPr>
              <a:t>i</a:t>
            </a:r>
            <a:endPar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Times New Roman" panose="02020603050405020304" pitchFamily="18" charset="0"/>
            </a:endParaRPr>
          </a:p>
        </p:txBody>
      </p:sp>
      <p:sp>
        <p:nvSpPr>
          <p:cNvPr id="459782" name="Rectangle 6"/>
          <p:cNvSpPr>
            <a:spLocks noChangeArrowheads="1"/>
          </p:cNvSpPr>
          <p:nvPr/>
        </p:nvSpPr>
        <p:spPr bwMode="auto">
          <a:xfrm>
            <a:off x="900113" y="404813"/>
            <a:ext cx="4860925"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0"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800" b="0"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r>
              <a:rPr kumimoji="0" lang="en-US" altLang="zh-CN"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0" lang="zh-CN" altLang="en-US"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）超前进位加法器</a:t>
            </a:r>
          </a:p>
        </p:txBody>
      </p:sp>
      <p:sp>
        <p:nvSpPr>
          <p:cNvPr id="459783" name="Rectangle 7"/>
          <p:cNvSpPr>
            <a:spLocks noChangeArrowheads="1"/>
          </p:cNvSpPr>
          <p:nvPr/>
        </p:nvSpPr>
        <p:spPr bwMode="auto">
          <a:xfrm>
            <a:off x="0" y="1196975"/>
            <a:ext cx="9144000" cy="172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45000"/>
              </a:lnSpc>
              <a:spcBef>
                <a:spcPct val="0"/>
              </a:spcBef>
              <a:spcAft>
                <a:spcPct val="0"/>
              </a:spcAft>
              <a:buClrTx/>
              <a:buSzTx/>
              <a:buFontTx/>
              <a:buNone/>
              <a:tabLst/>
              <a:defRPr/>
            </a:pPr>
            <a:r>
              <a:rPr kumimoji="0" lang="en-US" altLang="zh-CN" sz="2800" b="0"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提高运算速度的基本思想：设计进位信号产生电路，在输入每位的加数和被加数时，同时获得该位全加的进位信号，而无需等待最低位的进位信号。</a:t>
            </a:r>
          </a:p>
        </p:txBody>
      </p:sp>
      <p:sp>
        <p:nvSpPr>
          <p:cNvPr id="459784" name="Rectangle 8"/>
          <p:cNvSpPr>
            <a:spLocks noChangeArrowheads="1"/>
          </p:cNvSpPr>
          <p:nvPr/>
        </p:nvSpPr>
        <p:spPr bwMode="auto">
          <a:xfrm>
            <a:off x="466725" y="3068638"/>
            <a:ext cx="5791200"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定义第</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位的进位信号（</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t>
            </a:r>
            <a:r>
              <a:rPr kumimoji="0"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mn-cs"/>
              </a:rPr>
              <a:t>i</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59785" name="Rectangle 9"/>
          <p:cNvSpPr>
            <a:spLocks noChangeArrowheads="1"/>
          </p:cNvSpPr>
          <p:nvPr/>
        </p:nvSpPr>
        <p:spPr bwMode="auto">
          <a:xfrm>
            <a:off x="0" y="32464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9786" name="Object 10"/>
          <p:cNvGraphicFramePr>
            <a:graphicFrameLocks noChangeAspect="1"/>
          </p:cNvGraphicFramePr>
          <p:nvPr/>
        </p:nvGraphicFramePr>
        <p:xfrm>
          <a:off x="2359025" y="3763963"/>
          <a:ext cx="3779838" cy="468312"/>
        </p:xfrm>
        <a:graphic>
          <a:graphicData uri="http://schemas.openxmlformats.org/presentationml/2006/ole">
            <mc:AlternateContent xmlns:mc="http://schemas.openxmlformats.org/markup-compatibility/2006">
              <mc:Choice xmlns:v="urn:schemas-microsoft-com:vml" Requires="v">
                <p:oleObj spid="_x0000_s108666" name="公式" r:id="rId3" imgW="1511280" imgH="190440" progId="Equation.3">
                  <p:embed/>
                </p:oleObj>
              </mc:Choice>
              <mc:Fallback>
                <p:oleObj name="公式" r:id="rId3" imgW="1511280" imgH="190440" progId="Equation.3">
                  <p:embed/>
                  <p:pic>
                    <p:nvPicPr>
                      <p:cNvPr id="459786" name="Object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9025" y="3763963"/>
                        <a:ext cx="3779838" cy="468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59787" name="Rectangle 11"/>
          <p:cNvSpPr>
            <a:spLocks noChangeArrowheads="1"/>
          </p:cNvSpPr>
          <p:nvPr/>
        </p:nvSpPr>
        <p:spPr bwMode="auto">
          <a:xfrm>
            <a:off x="1908175" y="5589588"/>
            <a:ext cx="2370138"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0" lang="en-US" altLang="zh-CN" sz="28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i</a:t>
            </a:r>
            <a:r>
              <a:rPr kumimoji="0" lang="en-US" altLang="zh-CN"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G</a:t>
            </a:r>
            <a:r>
              <a:rPr kumimoji="0" lang="en-US" altLang="zh-CN" sz="28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i</a:t>
            </a:r>
            <a:r>
              <a:rPr kumimoji="0" lang="zh-CN" altLang="en-US" sz="2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P</a:t>
            </a:r>
            <a:r>
              <a:rPr kumimoji="0" lang="en-US" altLang="zh-CN" sz="28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i</a:t>
            </a:r>
            <a:r>
              <a:rPr kumimoji="0" lang="en-US" altLang="zh-CN" sz="2800" b="1" i="1"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 </a:t>
            </a:r>
            <a:r>
              <a:rPr kumimoji="0" lang="en-US" altLang="zh-CN" sz="28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0" lang="en-US" altLang="zh-CN" sz="28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i-1</a:t>
            </a:r>
            <a:r>
              <a:rPr kumimoji="0" lang="en-US" altLang="zh-CN" sz="2800" b="0"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 </a:t>
            </a:r>
          </a:p>
        </p:txBody>
      </p:sp>
      <p:sp>
        <p:nvSpPr>
          <p:cNvPr id="459788" name="Rectangle 12"/>
          <p:cNvSpPr>
            <a:spLocks noChangeArrowheads="1"/>
          </p:cNvSpPr>
          <p:nvPr/>
        </p:nvSpPr>
        <p:spPr bwMode="auto">
          <a:xfrm>
            <a:off x="0" y="32464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59789" name="Object 13"/>
          <p:cNvGraphicFramePr>
            <a:graphicFrameLocks noChangeAspect="1"/>
          </p:cNvGraphicFramePr>
          <p:nvPr/>
        </p:nvGraphicFramePr>
        <p:xfrm>
          <a:off x="4779963" y="5640388"/>
          <a:ext cx="2924175" cy="469900"/>
        </p:xfrm>
        <a:graphic>
          <a:graphicData uri="http://schemas.openxmlformats.org/presentationml/2006/ole">
            <mc:AlternateContent xmlns:mc="http://schemas.openxmlformats.org/markup-compatibility/2006">
              <mc:Choice xmlns:v="urn:schemas-microsoft-com:vml" Requires="v">
                <p:oleObj spid="_x0000_s108667" name="公式" r:id="rId5" imgW="1168200" imgH="190440" progId="Equation.3">
                  <p:embed/>
                </p:oleObj>
              </mc:Choice>
              <mc:Fallback>
                <p:oleObj name="公式" r:id="rId5" imgW="1168200" imgH="190440" progId="Equation.3">
                  <p:embed/>
                  <p:pic>
                    <p:nvPicPr>
                      <p:cNvPr id="459789"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79963" y="5640388"/>
                        <a:ext cx="2924175" cy="4699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459790" name="Object 14"/>
          <p:cNvGraphicFramePr>
            <a:graphicFrameLocks noChangeAspect="1"/>
          </p:cNvGraphicFramePr>
          <p:nvPr/>
        </p:nvGraphicFramePr>
        <p:xfrm>
          <a:off x="4702175" y="4987925"/>
          <a:ext cx="2192338" cy="468313"/>
        </p:xfrm>
        <a:graphic>
          <a:graphicData uri="http://schemas.openxmlformats.org/presentationml/2006/ole">
            <mc:AlternateContent xmlns:mc="http://schemas.openxmlformats.org/markup-compatibility/2006">
              <mc:Choice xmlns:v="urn:schemas-microsoft-com:vml" Requires="v">
                <p:oleObj spid="_x0000_s108668" name="公式" r:id="rId7" imgW="876240" imgH="190440" progId="Equation.3">
                  <p:embed/>
                </p:oleObj>
              </mc:Choice>
              <mc:Fallback>
                <p:oleObj name="公式" r:id="rId7" imgW="876240" imgH="190440" progId="Equation.3">
                  <p:embed/>
                  <p:pic>
                    <p:nvPicPr>
                      <p:cNvPr id="459790" name="Object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02175" y="4987925"/>
                        <a:ext cx="2192338" cy="4683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20B01CE6-8259-415F-BB5B-2981EC5BD146}"/>
              </a:ext>
            </a:extLst>
          </p:cNvPr>
          <p:cNvSpPr>
            <a:spLocks noGrp="1"/>
          </p:cNvSpPr>
          <p:nvPr>
            <p:ph type="sldNum" sz="quarter" idx="12"/>
          </p:nvPr>
        </p:nvSpPr>
        <p:spPr/>
        <p:txBody>
          <a:bodyPr/>
          <a:lstStyle/>
          <a:p>
            <a:fld id="{4FAB73BC-B049-4115-A692-8D63A059BFB8}" type="slidenum">
              <a:rPr lang="en-US" smtClean="0"/>
              <a:t>104</a:t>
            </a:fld>
            <a:endParaRPr lang="en-US" dirty="0"/>
          </a:p>
        </p:txBody>
      </p:sp>
    </p:spTree>
    <p:extLst>
      <p:ext uri="{BB962C8B-B14F-4D97-AF65-F5344CB8AC3E}">
        <p14:creationId xmlns:p14="http://schemas.microsoft.com/office/powerpoint/2010/main" val="323528017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59783"/>
                                        </p:tgtEl>
                                        <p:attrNameLst>
                                          <p:attrName>style.visibility</p:attrName>
                                        </p:attrNameLst>
                                      </p:cBhvr>
                                      <p:to>
                                        <p:strVal val="visible"/>
                                      </p:to>
                                    </p:set>
                                    <p:animEffect transition="in" filter="strips(downRight)">
                                      <p:cBhvr>
                                        <p:cTn id="7" dur="500"/>
                                        <p:tgtEl>
                                          <p:spTgt spid="4597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59784"/>
                                        </p:tgtEl>
                                        <p:attrNameLst>
                                          <p:attrName>style.visibility</p:attrName>
                                        </p:attrNameLst>
                                      </p:cBhvr>
                                      <p:to>
                                        <p:strVal val="visible"/>
                                      </p:to>
                                    </p:set>
                                    <p:animEffect transition="in" filter="strips(downRight)">
                                      <p:cBhvr>
                                        <p:cTn id="12" dur="500"/>
                                        <p:tgtEl>
                                          <p:spTgt spid="45978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459786"/>
                                        </p:tgtEl>
                                        <p:attrNameLst>
                                          <p:attrName>style.visibility</p:attrName>
                                        </p:attrNameLst>
                                      </p:cBhvr>
                                      <p:to>
                                        <p:strVal val="visible"/>
                                      </p:to>
                                    </p:set>
                                    <p:animEffect transition="in" filter="strips(downRight)">
                                      <p:cBhvr>
                                        <p:cTn id="17" dur="500"/>
                                        <p:tgtEl>
                                          <p:spTgt spid="45978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459780"/>
                                        </p:tgtEl>
                                        <p:attrNameLst>
                                          <p:attrName>style.visibility</p:attrName>
                                        </p:attrNameLst>
                                      </p:cBhvr>
                                      <p:to>
                                        <p:strVal val="visible"/>
                                      </p:to>
                                    </p:set>
                                    <p:animEffect transition="in" filter="strips(downRight)">
                                      <p:cBhvr>
                                        <p:cTn id="22" dur="500"/>
                                        <p:tgtEl>
                                          <p:spTgt spid="45978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459781"/>
                                        </p:tgtEl>
                                        <p:attrNameLst>
                                          <p:attrName>style.visibility</p:attrName>
                                        </p:attrNameLst>
                                      </p:cBhvr>
                                      <p:to>
                                        <p:strVal val="visible"/>
                                      </p:to>
                                    </p:set>
                                    <p:animEffect transition="in" filter="box(in)">
                                      <p:cBhvr>
                                        <p:cTn id="27" dur="500"/>
                                        <p:tgtEl>
                                          <p:spTgt spid="45978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459790"/>
                                        </p:tgtEl>
                                        <p:attrNameLst>
                                          <p:attrName>style.visibility</p:attrName>
                                        </p:attrNameLst>
                                      </p:cBhvr>
                                      <p:to>
                                        <p:strVal val="visible"/>
                                      </p:to>
                                    </p:set>
                                    <p:animEffect transition="in" filter="strips(downRight)">
                                      <p:cBhvr>
                                        <p:cTn id="32" dur="500"/>
                                        <p:tgtEl>
                                          <p:spTgt spid="45979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59787"/>
                                        </p:tgtEl>
                                        <p:attrNameLst>
                                          <p:attrName>style.visibility</p:attrName>
                                        </p:attrNameLst>
                                      </p:cBhvr>
                                      <p:to>
                                        <p:strVal val="visible"/>
                                      </p:to>
                                    </p:set>
                                    <p:animEffect transition="in" filter="wipe(left)">
                                      <p:cBhvr>
                                        <p:cTn id="37" dur="500"/>
                                        <p:tgtEl>
                                          <p:spTgt spid="45978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459789"/>
                                        </p:tgtEl>
                                        <p:attrNameLst>
                                          <p:attrName>style.visibility</p:attrName>
                                        </p:attrNameLst>
                                      </p:cBhvr>
                                      <p:to>
                                        <p:strVal val="visible"/>
                                      </p:to>
                                    </p:set>
                                    <p:animEffect transition="in" filter="strips(downRight)">
                                      <p:cBhvr>
                                        <p:cTn id="42" dur="500"/>
                                        <p:tgtEl>
                                          <p:spTgt spid="4597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781" grpId="0" autoUpdateAnimBg="0"/>
      <p:bldP spid="459783" grpId="0" autoUpdateAnimBg="0"/>
      <p:bldP spid="459784" grpId="0" autoUpdateAnimBg="0"/>
      <p:bldP spid="45978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4" name="Rectangle 4"/>
          <p:cNvSpPr>
            <a:spLocks noChangeArrowheads="1"/>
          </p:cNvSpPr>
          <p:nvPr/>
        </p:nvSpPr>
        <p:spPr bwMode="auto">
          <a:xfrm>
            <a:off x="900113" y="333375"/>
            <a:ext cx="5410200" cy="47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rPr>
              <a:t> </a:t>
            </a:r>
            <a:r>
              <a:rPr kumimoji="0" lang="en-US" altLang="zh-CN"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4</a:t>
            </a:r>
            <a:r>
              <a:rPr kumimoji="0" lang="zh-CN" altLang="en-US" sz="2800" b="1" i="0" u="none" strike="noStrike" kern="1200" cap="none" spc="0" normalizeH="0" baseline="0" noProof="0">
                <a:ln>
                  <a:noFill/>
                </a:ln>
                <a:solidFill>
                  <a:srgbClr val="000099"/>
                </a:solidFill>
                <a:effectLst/>
                <a:uLnTx/>
                <a:uFillTx/>
                <a:latin typeface="楷体_GB2312" pitchFamily="49" charset="-122"/>
                <a:ea typeface="楷体_GB2312" pitchFamily="49" charset="-122"/>
                <a:cs typeface="+mn-cs"/>
              </a:rPr>
              <a:t>位全加器进位信号的产生：</a:t>
            </a:r>
          </a:p>
        </p:txBody>
      </p:sp>
      <p:sp>
        <p:nvSpPr>
          <p:cNvPr id="460805" name="Text Box 5"/>
          <p:cNvSpPr txBox="1">
            <a:spLocks noChangeArrowheads="1"/>
          </p:cNvSpPr>
          <p:nvPr/>
        </p:nvSpPr>
        <p:spPr bwMode="auto">
          <a:xfrm>
            <a:off x="755650" y="1557338"/>
            <a:ext cx="2376488" cy="476250"/>
          </a:xfrm>
          <a:prstGeom prst="rect">
            <a:avLst/>
          </a:prstGeom>
          <a:noFill/>
          <a:ln w="19050">
            <a:solidFill>
              <a:srgbClr val="000000">
                <a:alpha val="0"/>
              </a:srgbClr>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460806" name="Text Box 6"/>
          <p:cNvSpPr txBox="1">
            <a:spLocks noChangeArrowheads="1"/>
          </p:cNvSpPr>
          <p:nvPr/>
        </p:nvSpPr>
        <p:spPr bwMode="auto">
          <a:xfrm>
            <a:off x="812800" y="2133600"/>
            <a:ext cx="7467600" cy="858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p>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460807" name="Text Box 7"/>
          <p:cNvSpPr txBox="1">
            <a:spLocks noChangeArrowheads="1"/>
          </p:cNvSpPr>
          <p:nvPr/>
        </p:nvSpPr>
        <p:spPr bwMode="auto">
          <a:xfrm>
            <a:off x="684213" y="3070225"/>
            <a:ext cx="6700837" cy="877888"/>
          </a:xfrm>
          <a:prstGeom prst="rect">
            <a:avLst/>
          </a:prstGeom>
          <a:noFill/>
          <a:ln w="19050">
            <a:solidFill>
              <a:srgbClr val="000000">
                <a:alpha val="0"/>
              </a:srgbClr>
            </a:solidFill>
            <a:miter lim="800000"/>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p>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p>
        </p:txBody>
      </p:sp>
      <p:sp>
        <p:nvSpPr>
          <p:cNvPr id="460808" name="Text Box 8"/>
          <p:cNvSpPr txBox="1">
            <a:spLocks noChangeArrowheads="1"/>
          </p:cNvSpPr>
          <p:nvPr/>
        </p:nvSpPr>
        <p:spPr bwMode="auto">
          <a:xfrm>
            <a:off x="395288" y="4113213"/>
            <a:ext cx="8856662" cy="1333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zh-CN" altLang="en-US"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p>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endPar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endParaRPr>
          </a:p>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0" u="none" strike="noStrike" kern="1200" cap="none" spc="0" normalizeH="0" baseline="0" noProof="0">
                <a:ln>
                  <a:noFill/>
                </a:ln>
                <a:solidFill>
                  <a:srgbClr val="000099"/>
                </a:solidFill>
                <a:effectLst/>
                <a:uLnTx/>
                <a:uFillTx/>
                <a:latin typeface="宋体" panose="02010600030101010101" pitchFamily="2" charset="-122"/>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3</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2</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 </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 P</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0</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mn-cs"/>
              </a:rPr>
              <a:t>-1</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mn-cs"/>
              </a:rPr>
              <a:t>)</a:t>
            </a:r>
          </a:p>
        </p:txBody>
      </p:sp>
      <p:sp>
        <p:nvSpPr>
          <p:cNvPr id="460809" name="Text Box 9"/>
          <p:cNvSpPr txBox="1">
            <a:spLocks noChangeArrowheads="1"/>
          </p:cNvSpPr>
          <p:nvPr/>
        </p:nvSpPr>
        <p:spPr bwMode="auto">
          <a:xfrm>
            <a:off x="3565525" y="1111250"/>
            <a:ext cx="213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G</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i</a:t>
            </a:r>
            <a:r>
              <a:rPr kumimoji="0"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i</a:t>
            </a:r>
            <a:r>
              <a:rPr kumimoji="0" lang="en-US" altLang="zh-CN" sz="2400" b="1" i="1" u="none" strike="noStrike" kern="1200" cap="none" spc="0" normalizeH="0" baseline="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r>
              <a:rPr kumimoji="0" lang="en-US" altLang="zh-CN" sz="2400" b="1" i="0" u="none" strike="noStrike" kern="1200" cap="none" spc="0" normalizeH="0" baseline="-30000" noProof="0">
                <a:ln>
                  <a:noFill/>
                </a:ln>
                <a:solidFill>
                  <a:srgbClr val="000099"/>
                </a:solidFill>
                <a:effectLst/>
                <a:uLnTx/>
                <a:uFillTx/>
                <a:latin typeface="Times New Roman" panose="02020603050405020304" pitchFamily="18" charset="0"/>
                <a:ea typeface="宋体" panose="02010600030101010101" pitchFamily="2" charset="-122"/>
                <a:cs typeface="Times New Roman" panose="02020603050405020304" pitchFamily="18" charset="0"/>
              </a:rPr>
              <a:t>i</a:t>
            </a:r>
            <a:endParaRPr kumimoji="0" lang="en-US" altLang="zh-CN" sz="2400" b="1" i="0" u="none" strike="noStrike" kern="1200" cap="none" spc="0" normalizeH="0" baseline="0" noProof="0">
              <a:ln>
                <a:noFill/>
              </a:ln>
              <a:solidFill>
                <a:srgbClr val="000099"/>
              </a:solidFill>
              <a:effectLst/>
              <a:uLnTx/>
              <a:uFillTx/>
              <a:latin typeface="Arial" panose="020B0604020202020204" pitchFamily="34" charset="0"/>
              <a:ea typeface="宋体" panose="02010600030101010101" pitchFamily="2" charset="-122"/>
              <a:cs typeface="+mn-cs"/>
            </a:endParaRPr>
          </a:p>
        </p:txBody>
      </p:sp>
      <p:sp>
        <p:nvSpPr>
          <p:cNvPr id="460810" name="Rectangle 10"/>
          <p:cNvSpPr>
            <a:spLocks noChangeArrowheads="1"/>
          </p:cNvSpPr>
          <p:nvPr/>
        </p:nvSpPr>
        <p:spPr bwMode="auto">
          <a:xfrm>
            <a:off x="539750" y="1141413"/>
            <a:ext cx="26654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由于</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i</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 G</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i</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P</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i</a:t>
            </a:r>
            <a:r>
              <a:rPr kumimoji="0" lang="en-US" altLang="zh-CN" sz="2400" b="1" i="1"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 </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i-1</a:t>
            </a:r>
            <a:r>
              <a:rPr kumimoji="0" lang="en-US" altLang="zh-CN" sz="2400" b="0"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 </a:t>
            </a:r>
          </a:p>
        </p:txBody>
      </p:sp>
      <p:graphicFrame>
        <p:nvGraphicFramePr>
          <p:cNvPr id="460811" name="Object 11"/>
          <p:cNvGraphicFramePr>
            <a:graphicFrameLocks noChangeAspect="1"/>
          </p:cNvGraphicFramePr>
          <p:nvPr/>
        </p:nvGraphicFramePr>
        <p:xfrm>
          <a:off x="5002213" y="1160463"/>
          <a:ext cx="2022475" cy="455612"/>
        </p:xfrm>
        <a:graphic>
          <a:graphicData uri="http://schemas.openxmlformats.org/presentationml/2006/ole">
            <mc:AlternateContent xmlns:mc="http://schemas.openxmlformats.org/markup-compatibility/2006">
              <mc:Choice xmlns:v="urn:schemas-microsoft-com:vml" Requires="v">
                <p:oleObj spid="_x0000_s109610" name="公式" r:id="rId3" imgW="1002960" imgH="228600" progId="Equation.3">
                  <p:embed/>
                </p:oleObj>
              </mc:Choice>
              <mc:Fallback>
                <p:oleObj name="公式" r:id="rId3" imgW="1002960" imgH="228600" progId="Equation.3">
                  <p:embed/>
                  <p:pic>
                    <p:nvPicPr>
                      <p:cNvPr id="460811"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2213" y="1160463"/>
                        <a:ext cx="2022475" cy="4556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0812" name="Rectangle 12"/>
          <p:cNvSpPr>
            <a:spLocks noChangeArrowheads="1"/>
          </p:cNvSpPr>
          <p:nvPr/>
        </p:nvSpPr>
        <p:spPr bwMode="auto">
          <a:xfrm>
            <a:off x="755650" y="1630363"/>
            <a:ext cx="2303463" cy="431800"/>
          </a:xfrm>
          <a:prstGeom prst="rect">
            <a:avLst/>
          </a:prstGeom>
          <a:noFill/>
          <a:ln w="19050">
            <a:solidFill>
              <a:srgbClr val="FF0000"/>
            </a:solidFill>
            <a:miter lim="800000"/>
            <a:headEnd/>
            <a:tailEnd type="none" w="lg" len="lg"/>
          </a:ln>
          <a:effectLst/>
          <a:extLst>
            <a:ext uri="{909E8E84-426E-40DD-AFC4-6F175D3DCCD1}">
              <a14:hiddenFill xmlns:a14="http://schemas.microsoft.com/office/drawing/2010/main">
                <a:solidFill>
                  <a:srgbClr val="CC99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0813" name="Rectangle 13"/>
          <p:cNvSpPr>
            <a:spLocks noChangeArrowheads="1"/>
          </p:cNvSpPr>
          <p:nvPr/>
        </p:nvSpPr>
        <p:spPr bwMode="auto">
          <a:xfrm>
            <a:off x="755650" y="2528888"/>
            <a:ext cx="3455988" cy="576262"/>
          </a:xfrm>
          <a:prstGeom prst="rect">
            <a:avLst/>
          </a:prstGeom>
          <a:noFill/>
          <a:ln w="19050">
            <a:solidFill>
              <a:srgbClr val="FF0000"/>
            </a:solidFill>
            <a:miter lim="800000"/>
            <a:headEnd/>
            <a:tailEnd type="none" w="lg" len="lg"/>
          </a:ln>
          <a:effectLst/>
          <a:extLst>
            <a:ext uri="{909E8E84-426E-40DD-AFC4-6F175D3DCCD1}">
              <a14:hiddenFill xmlns:a14="http://schemas.microsoft.com/office/drawing/2010/main">
                <a:solidFill>
                  <a:srgbClr val="CC99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0814" name="Rectangle 14"/>
          <p:cNvSpPr>
            <a:spLocks noChangeArrowheads="1"/>
          </p:cNvSpPr>
          <p:nvPr/>
        </p:nvSpPr>
        <p:spPr bwMode="auto">
          <a:xfrm>
            <a:off x="719138" y="3500438"/>
            <a:ext cx="5219700" cy="576262"/>
          </a:xfrm>
          <a:prstGeom prst="rect">
            <a:avLst/>
          </a:prstGeom>
          <a:noFill/>
          <a:ln w="19050">
            <a:solidFill>
              <a:srgbClr val="FF0000"/>
            </a:solidFill>
            <a:miter lim="800000"/>
            <a:headEnd/>
            <a:tailEnd type="none" w="lg" len="lg"/>
          </a:ln>
          <a:effectLst/>
          <a:extLst>
            <a:ext uri="{909E8E84-426E-40DD-AFC4-6F175D3DCCD1}">
              <a14:hiddenFill xmlns:a14="http://schemas.microsoft.com/office/drawing/2010/main">
                <a:solidFill>
                  <a:srgbClr val="CC99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0815" name="Rectangle 15"/>
          <p:cNvSpPr>
            <a:spLocks noChangeArrowheads="1"/>
          </p:cNvSpPr>
          <p:nvPr/>
        </p:nvSpPr>
        <p:spPr bwMode="auto">
          <a:xfrm>
            <a:off x="682625" y="4943475"/>
            <a:ext cx="5834063" cy="576263"/>
          </a:xfrm>
          <a:prstGeom prst="rect">
            <a:avLst/>
          </a:prstGeom>
          <a:noFill/>
          <a:ln w="19050">
            <a:solidFill>
              <a:srgbClr val="FF0000"/>
            </a:solidFill>
            <a:miter lim="800000"/>
            <a:headEnd/>
            <a:tailEnd type="none" w="lg" len="lg"/>
          </a:ln>
          <a:effectLst/>
          <a:extLst>
            <a:ext uri="{909E8E84-426E-40DD-AFC4-6F175D3DCCD1}">
              <a14:hiddenFill xmlns:a14="http://schemas.microsoft.com/office/drawing/2010/main">
                <a:solidFill>
                  <a:srgbClr val="CC99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0816" name="Rectangle 16"/>
          <p:cNvSpPr>
            <a:spLocks noChangeArrowheads="1"/>
          </p:cNvSpPr>
          <p:nvPr/>
        </p:nvSpPr>
        <p:spPr bwMode="auto">
          <a:xfrm>
            <a:off x="503238" y="5697538"/>
            <a:ext cx="8459787"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进位信号只由被加数、加数和</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决定，而与其它低位的进位无关。提高了速度，但位数增加时，进位电路复杂度增加。</a:t>
            </a:r>
            <a:r>
              <a:rPr kumimoji="0" lang="zh-CN" altLang="en-US" sz="3800" b="1" i="0" u="none" strike="noStrike" kern="1200" cap="none" spc="0" normalizeH="0" baseline="0" noProof="0">
                <a:ln>
                  <a:noFill/>
                </a:ln>
                <a:solidFill>
                  <a:srgbClr val="000000"/>
                </a:solidFill>
                <a:effectLst/>
                <a:uLnTx/>
                <a:uFillTx/>
                <a:latin typeface="Arial Narrow" panose="020B0606020202030204" pitchFamily="34" charset="0"/>
                <a:ea typeface="楷体_GB2312" pitchFamily="49" charset="-122"/>
                <a:cs typeface="+mn-cs"/>
              </a:rPr>
              <a:t> </a:t>
            </a:r>
          </a:p>
        </p:txBody>
      </p:sp>
      <p:sp>
        <p:nvSpPr>
          <p:cNvPr id="2" name="灯片编号占位符 1">
            <a:extLst>
              <a:ext uri="{FF2B5EF4-FFF2-40B4-BE49-F238E27FC236}">
                <a16:creationId xmlns:a16="http://schemas.microsoft.com/office/drawing/2014/main" id="{9229F22E-92B1-42BC-8C78-A1B254301C52}"/>
              </a:ext>
            </a:extLst>
          </p:cNvPr>
          <p:cNvSpPr>
            <a:spLocks noGrp="1"/>
          </p:cNvSpPr>
          <p:nvPr>
            <p:ph type="sldNum" sz="quarter" idx="12"/>
          </p:nvPr>
        </p:nvSpPr>
        <p:spPr/>
        <p:txBody>
          <a:bodyPr/>
          <a:lstStyle/>
          <a:p>
            <a:fld id="{4FAB73BC-B049-4115-A692-8D63A059BFB8}" type="slidenum">
              <a:rPr lang="en-US" smtClean="0"/>
              <a:t>105</a:t>
            </a:fld>
            <a:endParaRPr lang="en-US" dirty="0"/>
          </a:p>
        </p:txBody>
      </p:sp>
    </p:spTree>
    <p:extLst>
      <p:ext uri="{BB962C8B-B14F-4D97-AF65-F5344CB8AC3E}">
        <p14:creationId xmlns:p14="http://schemas.microsoft.com/office/powerpoint/2010/main" val="5326025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60805"/>
                                        </p:tgtEl>
                                        <p:attrNameLst>
                                          <p:attrName>style.visibility</p:attrName>
                                        </p:attrNameLst>
                                      </p:cBhvr>
                                      <p:to>
                                        <p:strVal val="visible"/>
                                      </p:to>
                                    </p:set>
                                    <p:animEffect transition="in" filter="strips(downRight)">
                                      <p:cBhvr>
                                        <p:cTn id="7" dur="500"/>
                                        <p:tgtEl>
                                          <p:spTgt spid="46080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460812"/>
                                        </p:tgtEl>
                                        <p:attrNameLst>
                                          <p:attrName>style.visibility</p:attrName>
                                        </p:attrNameLst>
                                      </p:cBhvr>
                                      <p:to>
                                        <p:strVal val="visible"/>
                                      </p:to>
                                    </p:set>
                                    <p:animEffect transition="in" filter="box(in)">
                                      <p:cBhvr>
                                        <p:cTn id="12" dur="500"/>
                                        <p:tgtEl>
                                          <p:spTgt spid="4608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60806"/>
                                        </p:tgtEl>
                                        <p:attrNameLst>
                                          <p:attrName>style.visibility</p:attrName>
                                        </p:attrNameLst>
                                      </p:cBhvr>
                                      <p:to>
                                        <p:strVal val="visible"/>
                                      </p:to>
                                    </p:set>
                                    <p:animEffect transition="in" filter="strips(downRight)">
                                      <p:cBhvr>
                                        <p:cTn id="17" dur="2000"/>
                                        <p:tgtEl>
                                          <p:spTgt spid="4608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nodeType="clickEffect">
                                  <p:stCondLst>
                                    <p:cond delay="0"/>
                                  </p:stCondLst>
                                  <p:childTnLst>
                                    <p:set>
                                      <p:cBhvr>
                                        <p:cTn id="21" dur="1" fill="hold">
                                          <p:stCondLst>
                                            <p:cond delay="0"/>
                                          </p:stCondLst>
                                        </p:cTn>
                                        <p:tgtEl>
                                          <p:spTgt spid="460813"/>
                                        </p:tgtEl>
                                        <p:attrNameLst>
                                          <p:attrName>style.visibility</p:attrName>
                                        </p:attrNameLst>
                                      </p:cBhvr>
                                      <p:to>
                                        <p:strVal val="visible"/>
                                      </p:to>
                                    </p:set>
                                    <p:animEffect transition="in" filter="box(in)">
                                      <p:cBhvr>
                                        <p:cTn id="22" dur="500"/>
                                        <p:tgtEl>
                                          <p:spTgt spid="4608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460807"/>
                                        </p:tgtEl>
                                        <p:attrNameLst>
                                          <p:attrName>style.visibility</p:attrName>
                                        </p:attrNameLst>
                                      </p:cBhvr>
                                      <p:to>
                                        <p:strVal val="visible"/>
                                      </p:to>
                                    </p:set>
                                    <p:animEffect transition="in" filter="strips(downRight)">
                                      <p:cBhvr>
                                        <p:cTn id="27" dur="2000"/>
                                        <p:tgtEl>
                                          <p:spTgt spid="46080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460814"/>
                                        </p:tgtEl>
                                        <p:attrNameLst>
                                          <p:attrName>style.visibility</p:attrName>
                                        </p:attrNameLst>
                                      </p:cBhvr>
                                      <p:to>
                                        <p:strVal val="visible"/>
                                      </p:to>
                                    </p:set>
                                    <p:animEffect transition="in" filter="box(in)">
                                      <p:cBhvr>
                                        <p:cTn id="32" dur="500"/>
                                        <p:tgtEl>
                                          <p:spTgt spid="46081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460808"/>
                                        </p:tgtEl>
                                        <p:attrNameLst>
                                          <p:attrName>style.visibility</p:attrName>
                                        </p:attrNameLst>
                                      </p:cBhvr>
                                      <p:to>
                                        <p:strVal val="visible"/>
                                      </p:to>
                                    </p:set>
                                    <p:animEffect transition="in" filter="wipe(up)">
                                      <p:cBhvr>
                                        <p:cTn id="37" dur="2000"/>
                                        <p:tgtEl>
                                          <p:spTgt spid="46080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4" presetClass="entr" presetSubtype="16" fill="hold" nodeType="clickEffect">
                                  <p:stCondLst>
                                    <p:cond delay="0"/>
                                  </p:stCondLst>
                                  <p:childTnLst>
                                    <p:set>
                                      <p:cBhvr>
                                        <p:cTn id="41" dur="1" fill="hold">
                                          <p:stCondLst>
                                            <p:cond delay="0"/>
                                          </p:stCondLst>
                                        </p:cTn>
                                        <p:tgtEl>
                                          <p:spTgt spid="460815"/>
                                        </p:tgtEl>
                                        <p:attrNameLst>
                                          <p:attrName>style.visibility</p:attrName>
                                        </p:attrNameLst>
                                      </p:cBhvr>
                                      <p:to>
                                        <p:strVal val="visible"/>
                                      </p:to>
                                    </p:set>
                                    <p:animEffect transition="in" filter="box(in)">
                                      <p:cBhvr>
                                        <p:cTn id="42" dur="500"/>
                                        <p:tgtEl>
                                          <p:spTgt spid="46081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460816"/>
                                        </p:tgtEl>
                                        <p:attrNameLst>
                                          <p:attrName>style.visibility</p:attrName>
                                        </p:attrNameLst>
                                      </p:cBhvr>
                                      <p:to>
                                        <p:strVal val="visible"/>
                                      </p:to>
                                    </p:set>
                                    <p:animEffect transition="in" filter="wipe(left)">
                                      <p:cBhvr>
                                        <p:cTn id="47" dur="500"/>
                                        <p:tgtEl>
                                          <p:spTgt spid="4608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05" grpId="0" animBg="1" autoUpdateAnimBg="0"/>
      <p:bldP spid="460806" grpId="0" autoUpdateAnimBg="0"/>
      <p:bldP spid="460807" grpId="0" animBg="1" autoUpdateAnimBg="0"/>
      <p:bldP spid="460808" grpId="0" autoUpdateAnimBg="0"/>
      <p:bldP spid="46081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8" name="Rectangle 4"/>
          <p:cNvSpPr>
            <a:spLocks noChangeArrowheads="1"/>
          </p:cNvSpPr>
          <p:nvPr/>
        </p:nvSpPr>
        <p:spPr bwMode="auto">
          <a:xfrm>
            <a:off x="0" y="16621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1829" name="Rectangle 5"/>
          <p:cNvSpPr>
            <a:spLocks noChangeArrowheads="1"/>
          </p:cNvSpPr>
          <p:nvPr/>
        </p:nvSpPr>
        <p:spPr bwMode="auto">
          <a:xfrm>
            <a:off x="0" y="27717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1830" name="Rectangle 6"/>
          <p:cNvSpPr>
            <a:spLocks noChangeArrowheads="1"/>
          </p:cNvSpPr>
          <p:nvPr/>
        </p:nvSpPr>
        <p:spPr bwMode="auto">
          <a:xfrm>
            <a:off x="2628677" y="332457"/>
            <a:ext cx="3049587"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超前进位产生电路</a:t>
            </a:r>
            <a:endParaRPr kumimoji="0" lang="zh-CN" altLang="en-US" sz="2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61838" name="Rectangle 14"/>
          <p:cNvSpPr>
            <a:spLocks noChangeArrowheads="1"/>
          </p:cNvSpPr>
          <p:nvPr/>
        </p:nvSpPr>
        <p:spPr bwMode="auto">
          <a:xfrm>
            <a:off x="0" y="14287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61837" name="Object 13"/>
          <p:cNvGraphicFramePr>
            <a:graphicFrameLocks noChangeAspect="1"/>
          </p:cNvGraphicFramePr>
          <p:nvPr/>
        </p:nvGraphicFramePr>
        <p:xfrm>
          <a:off x="2339752" y="908720"/>
          <a:ext cx="4197350" cy="5616575"/>
        </p:xfrm>
        <a:graphic>
          <a:graphicData uri="http://schemas.openxmlformats.org/presentationml/2006/ole">
            <mc:AlternateContent xmlns:mc="http://schemas.openxmlformats.org/markup-compatibility/2006">
              <mc:Choice xmlns:v="urn:schemas-microsoft-com:vml" Requires="v">
                <p:oleObj spid="_x0000_s110634" name="图片" r:id="rId3" imgW="2986430" imgH="3960205" progId="Word.Picture.8">
                  <p:embed/>
                </p:oleObj>
              </mc:Choice>
              <mc:Fallback>
                <p:oleObj name="图片" r:id="rId3" imgW="2986430" imgH="3960205" progId="Word.Picture.8">
                  <p:embed/>
                  <p:pic>
                    <p:nvPicPr>
                      <p:cNvPr id="461837" name="Object 13"/>
                      <p:cNvPicPr>
                        <a:picLocks noChangeAspect="1" noChangeArrowheads="1"/>
                      </p:cNvPicPr>
                      <p:nvPr/>
                    </p:nvPicPr>
                    <p:blipFill>
                      <a:blip r:embed="rId4">
                        <a:extLst>
                          <a:ext uri="{28A0092B-C50C-407E-A947-70E740481C1C}">
                            <a14:useLocalDpi xmlns:a14="http://schemas.microsoft.com/office/drawing/2010/main" val="0"/>
                          </a:ext>
                        </a:extLst>
                      </a:blip>
                      <a:srcRect t="-1364"/>
                      <a:stretch>
                        <a:fillRect/>
                      </a:stretch>
                    </p:blipFill>
                    <p:spPr bwMode="auto">
                      <a:xfrm>
                        <a:off x="2339752" y="908720"/>
                        <a:ext cx="4197350" cy="5616575"/>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1E9C727E-8C1A-42CE-8351-5B79F22413F4}"/>
              </a:ext>
            </a:extLst>
          </p:cNvPr>
          <p:cNvSpPr>
            <a:spLocks noGrp="1"/>
          </p:cNvSpPr>
          <p:nvPr>
            <p:ph type="sldNum" sz="quarter" idx="12"/>
          </p:nvPr>
        </p:nvSpPr>
        <p:spPr/>
        <p:txBody>
          <a:bodyPr/>
          <a:lstStyle/>
          <a:p>
            <a:fld id="{4FAB73BC-B049-4115-A692-8D63A059BFB8}" type="slidenum">
              <a:rPr lang="en-US" smtClean="0"/>
              <a:t>106</a:t>
            </a:fld>
            <a:endParaRPr lang="en-US" dirty="0"/>
          </a:p>
        </p:txBody>
      </p:sp>
    </p:spTree>
    <p:extLst>
      <p:ext uri="{BB962C8B-B14F-4D97-AF65-F5344CB8AC3E}">
        <p14:creationId xmlns:p14="http://schemas.microsoft.com/office/powerpoint/2010/main" val="27610678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61830"/>
                                        </p:tgtEl>
                                        <p:attrNameLst>
                                          <p:attrName>style.visibility</p:attrName>
                                        </p:attrNameLst>
                                      </p:cBhvr>
                                      <p:to>
                                        <p:strVal val="visible"/>
                                      </p:to>
                                    </p:set>
                                    <p:animEffect transition="in" filter="strips(downRight)">
                                      <p:cBhvr>
                                        <p:cTn id="7" dur="500"/>
                                        <p:tgtEl>
                                          <p:spTgt spid="4618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61837"/>
                                        </p:tgtEl>
                                        <p:attrNameLst>
                                          <p:attrName>style.visibility</p:attrName>
                                        </p:attrNameLst>
                                      </p:cBhvr>
                                      <p:to>
                                        <p:strVal val="visible"/>
                                      </p:to>
                                    </p:set>
                                    <p:animEffect transition="in" filter="wipe(left)">
                                      <p:cBhvr>
                                        <p:cTn id="12" dur="500"/>
                                        <p:tgtEl>
                                          <p:spTgt spid="4618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830"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8" name="Rectangle 4"/>
          <p:cNvSpPr>
            <a:spLocks noChangeArrowheads="1"/>
          </p:cNvSpPr>
          <p:nvPr/>
        </p:nvSpPr>
        <p:spPr bwMode="auto">
          <a:xfrm>
            <a:off x="0" y="16621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1829" name="Rectangle 5"/>
          <p:cNvSpPr>
            <a:spLocks noChangeArrowheads="1"/>
          </p:cNvSpPr>
          <p:nvPr/>
        </p:nvSpPr>
        <p:spPr bwMode="auto">
          <a:xfrm>
            <a:off x="0" y="27717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1838" name="Rectangle 14"/>
          <p:cNvSpPr>
            <a:spLocks noChangeArrowheads="1"/>
          </p:cNvSpPr>
          <p:nvPr/>
        </p:nvSpPr>
        <p:spPr bwMode="auto">
          <a:xfrm>
            <a:off x="0" y="14287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1839" name="Rectangle 15"/>
          <p:cNvSpPr>
            <a:spLocks noChangeArrowheads="1"/>
          </p:cNvSpPr>
          <p:nvPr/>
        </p:nvSpPr>
        <p:spPr bwMode="auto">
          <a:xfrm>
            <a:off x="1835696" y="1127918"/>
            <a:ext cx="4752975"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集成</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4</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位超前进位加法器</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74HC283</a:t>
            </a:r>
          </a:p>
        </p:txBody>
      </p:sp>
      <p:grpSp>
        <p:nvGrpSpPr>
          <p:cNvPr id="461840" name="Group 16"/>
          <p:cNvGrpSpPr>
            <a:grpSpLocks/>
          </p:cNvGrpSpPr>
          <p:nvPr/>
        </p:nvGrpSpPr>
        <p:grpSpPr bwMode="auto">
          <a:xfrm>
            <a:off x="3096171" y="2315368"/>
            <a:ext cx="2971800" cy="3576638"/>
            <a:chOff x="703" y="1434"/>
            <a:chExt cx="1872" cy="2253"/>
          </a:xfrm>
        </p:grpSpPr>
        <p:graphicFrame>
          <p:nvGraphicFramePr>
            <p:cNvPr id="461841" name="Object 17"/>
            <p:cNvGraphicFramePr>
              <a:graphicFrameLocks noChangeAspect="1"/>
            </p:cNvGraphicFramePr>
            <p:nvPr/>
          </p:nvGraphicFramePr>
          <p:xfrm>
            <a:off x="725" y="1865"/>
            <a:ext cx="1747" cy="1822"/>
          </p:xfrm>
          <a:graphic>
            <a:graphicData uri="http://schemas.openxmlformats.org/presentationml/2006/ole">
              <mc:AlternateContent xmlns:mc="http://schemas.openxmlformats.org/markup-compatibility/2006">
                <mc:Choice xmlns:v="urn:schemas-microsoft-com:vml" Requires="v">
                  <p:oleObj spid="_x0000_s111659" name="图片" r:id="rId3" imgW="1314360" imgH="1609560" progId="Word.Picture.8">
                    <p:embed/>
                  </p:oleObj>
                </mc:Choice>
                <mc:Fallback>
                  <p:oleObj name="图片" r:id="rId3" imgW="1314360" imgH="1609560" progId="Word.Picture.8">
                    <p:embed/>
                    <p:pic>
                      <p:nvPicPr>
                        <p:cNvPr id="461841" name="Object 17"/>
                        <p:cNvPicPr>
                          <a:picLocks noChangeAspect="1" noChangeArrowheads="1"/>
                        </p:cNvPicPr>
                        <p:nvPr/>
                      </p:nvPicPr>
                      <p:blipFill>
                        <a:blip r:embed="rId4">
                          <a:extLst>
                            <a:ext uri="{28A0092B-C50C-407E-A947-70E740481C1C}">
                              <a14:useLocalDpi xmlns:a14="http://schemas.microsoft.com/office/drawing/2010/main" val="0"/>
                            </a:ext>
                          </a:extLst>
                        </a:blip>
                        <a:srcRect t="-1878"/>
                        <a:stretch>
                          <a:fillRect/>
                        </a:stretch>
                      </p:blipFill>
                      <p:spPr bwMode="auto">
                        <a:xfrm>
                          <a:off x="725" y="1865"/>
                          <a:ext cx="1747" cy="182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1842" name="Rectangle 18"/>
            <p:cNvSpPr>
              <a:spLocks noChangeArrowheads="1"/>
            </p:cNvSpPr>
            <p:nvPr/>
          </p:nvSpPr>
          <p:spPr bwMode="auto">
            <a:xfrm>
              <a:off x="703" y="1434"/>
              <a:ext cx="18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00"/>
                  </a:solidFill>
                  <a:effectLst/>
                  <a:uLnTx/>
                  <a:uFillTx/>
                  <a:latin typeface="黑体" panose="02010609060101010101" pitchFamily="49" charset="-122"/>
                  <a:ea typeface="黑体" panose="02010609060101010101" pitchFamily="49" charset="-122"/>
                  <a:cs typeface="+mn-cs"/>
                </a:rPr>
                <a:t> </a:t>
              </a: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74</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HC28</a:t>
              </a: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逻辑框图</a:t>
              </a:r>
            </a:p>
          </p:txBody>
        </p:sp>
      </p:grpSp>
      <p:sp>
        <p:nvSpPr>
          <p:cNvPr id="2" name="灯片编号占位符 1">
            <a:extLst>
              <a:ext uri="{FF2B5EF4-FFF2-40B4-BE49-F238E27FC236}">
                <a16:creationId xmlns:a16="http://schemas.microsoft.com/office/drawing/2014/main" id="{6ED9310B-B86F-406C-9D8B-75379E6CAF38}"/>
              </a:ext>
            </a:extLst>
          </p:cNvPr>
          <p:cNvSpPr>
            <a:spLocks noGrp="1"/>
          </p:cNvSpPr>
          <p:nvPr>
            <p:ph type="sldNum" sz="quarter" idx="12"/>
          </p:nvPr>
        </p:nvSpPr>
        <p:spPr/>
        <p:txBody>
          <a:bodyPr/>
          <a:lstStyle/>
          <a:p>
            <a:fld id="{4FAB73BC-B049-4115-A692-8D63A059BFB8}" type="slidenum">
              <a:rPr lang="en-US" smtClean="0"/>
              <a:t>107</a:t>
            </a:fld>
            <a:endParaRPr lang="en-US" dirty="0"/>
          </a:p>
        </p:txBody>
      </p:sp>
    </p:spTree>
    <p:extLst>
      <p:ext uri="{BB962C8B-B14F-4D97-AF65-F5344CB8AC3E}">
        <p14:creationId xmlns:p14="http://schemas.microsoft.com/office/powerpoint/2010/main" val="8581791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61839"/>
                                        </p:tgtEl>
                                        <p:attrNameLst>
                                          <p:attrName>style.visibility</p:attrName>
                                        </p:attrNameLst>
                                      </p:cBhvr>
                                      <p:to>
                                        <p:strVal val="visible"/>
                                      </p:to>
                                    </p:set>
                                    <p:animEffect transition="in" filter="wipe(left)">
                                      <p:cBhvr>
                                        <p:cTn id="7" dur="500"/>
                                        <p:tgtEl>
                                          <p:spTgt spid="46183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61840"/>
                                        </p:tgtEl>
                                        <p:attrNameLst>
                                          <p:attrName>style.visibility</p:attrName>
                                        </p:attrNameLst>
                                      </p:cBhvr>
                                      <p:to>
                                        <p:strVal val="visible"/>
                                      </p:to>
                                    </p:set>
                                    <p:animEffect transition="in" filter="wipe(up)">
                                      <p:cBhvr>
                                        <p:cTn id="12" dur="500"/>
                                        <p:tgtEl>
                                          <p:spTgt spid="4618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839"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919" name="Rectangle 23"/>
          <p:cNvSpPr>
            <a:spLocks noChangeArrowheads="1"/>
          </p:cNvSpPr>
          <p:nvPr/>
        </p:nvSpPr>
        <p:spPr bwMode="auto">
          <a:xfrm>
            <a:off x="755650" y="404813"/>
            <a:ext cx="7010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3</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、超前进位</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加法器</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74HC283</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的应用</a:t>
            </a:r>
          </a:p>
        </p:txBody>
      </p:sp>
      <p:sp>
        <p:nvSpPr>
          <p:cNvPr id="464920" name="Rectangle 24"/>
          <p:cNvSpPr>
            <a:spLocks noChangeArrowheads="1"/>
          </p:cNvSpPr>
          <p:nvPr/>
        </p:nvSpPr>
        <p:spPr bwMode="auto">
          <a:xfrm>
            <a:off x="914400" y="1698045"/>
            <a:ext cx="822960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例</a:t>
            </a:r>
            <a:r>
              <a:rPr kumimoji="0" lang="en-US" altLang="zh-CN"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1. </a:t>
            </a:r>
            <a:r>
              <a:rPr kumimoji="0" lang="zh-CN" altLang="en-US" sz="2400" b="1" i="0" u="none" strike="noStrike" kern="1200" cap="none" spc="0" normalizeH="0" baseline="0" noProof="0" dirty="0">
                <a:ln>
                  <a:noFill/>
                </a:ln>
                <a:solidFill>
                  <a:srgbClr val="000066"/>
                </a:solidFill>
                <a:effectLst/>
                <a:uLnTx/>
                <a:uFillTx/>
                <a:latin typeface="楷体_GB2312" pitchFamily="49" charset="-122"/>
                <a:ea typeface="楷体_GB2312" pitchFamily="49" charset="-122"/>
                <a:cs typeface="+mn-cs"/>
              </a:rPr>
              <a:t>用两片</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74HC283</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构成一个</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8</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位二进制数加法器。</a:t>
            </a:r>
          </a:p>
        </p:txBody>
      </p:sp>
      <p:grpSp>
        <p:nvGrpSpPr>
          <p:cNvPr id="464928" name="Group 32"/>
          <p:cNvGrpSpPr>
            <a:grpSpLocks/>
          </p:cNvGrpSpPr>
          <p:nvPr/>
        </p:nvGrpSpPr>
        <p:grpSpPr bwMode="auto">
          <a:xfrm>
            <a:off x="1042988" y="2420938"/>
            <a:ext cx="6518275" cy="2881312"/>
            <a:chOff x="657" y="1525"/>
            <a:chExt cx="4106" cy="1815"/>
          </a:xfrm>
        </p:grpSpPr>
        <p:sp>
          <p:nvSpPr>
            <p:cNvPr id="464900" name="AutoShape 4"/>
            <p:cNvSpPr>
              <a:spLocks noChangeArrowheads="1"/>
            </p:cNvSpPr>
            <p:nvPr/>
          </p:nvSpPr>
          <p:spPr bwMode="auto">
            <a:xfrm>
              <a:off x="680" y="1525"/>
              <a:ext cx="4083" cy="1815"/>
            </a:xfrm>
            <a:prstGeom prst="roundRect">
              <a:avLst>
                <a:gd name="adj" fmla="val 16667"/>
              </a:avLst>
            </a:prstGeom>
            <a:solidFill>
              <a:schemeClr val="bg1"/>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1" name="AutoShape 5"/>
            <p:cNvSpPr>
              <a:spLocks noChangeArrowheads="1"/>
            </p:cNvSpPr>
            <p:nvPr/>
          </p:nvSpPr>
          <p:spPr bwMode="auto">
            <a:xfrm>
              <a:off x="1275" y="3056"/>
              <a:ext cx="936" cy="198"/>
            </a:xfrm>
            <a:prstGeom prst="roundRect">
              <a:avLst>
                <a:gd name="adj" fmla="val 16667"/>
              </a:avLst>
            </a:prstGeom>
            <a:solidFill>
              <a:srgbClr val="FFCC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2" name="AutoShape 6"/>
            <p:cNvSpPr>
              <a:spLocks noChangeArrowheads="1"/>
            </p:cNvSpPr>
            <p:nvPr/>
          </p:nvSpPr>
          <p:spPr bwMode="auto">
            <a:xfrm>
              <a:off x="3061" y="3028"/>
              <a:ext cx="936" cy="198"/>
            </a:xfrm>
            <a:prstGeom prst="roundRect">
              <a:avLst>
                <a:gd name="adj" fmla="val 16667"/>
              </a:avLst>
            </a:prstGeom>
            <a:solidFill>
              <a:srgbClr val="FFCC66"/>
            </a:solidFill>
            <a:ln>
              <a:noFill/>
            </a:ln>
            <a:effectLst/>
            <a:extLst>
              <a:ext uri="{91240B29-F687-4F45-9708-019B960494DF}">
                <a14:hiddenLine xmlns:a14="http://schemas.microsoft.com/office/drawing/2010/main" w="28575">
                  <a:solidFill>
                    <a:schemeClr val="tx1"/>
                  </a:solidFill>
                  <a:round/>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3" name="Rectangle 7"/>
            <p:cNvSpPr>
              <a:spLocks noChangeArrowheads="1"/>
            </p:cNvSpPr>
            <p:nvPr/>
          </p:nvSpPr>
          <p:spPr bwMode="auto">
            <a:xfrm>
              <a:off x="1134"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4" name="Rectangle 8"/>
            <p:cNvSpPr>
              <a:spLocks noChangeArrowheads="1"/>
            </p:cNvSpPr>
            <p:nvPr/>
          </p:nvSpPr>
          <p:spPr bwMode="auto">
            <a:xfrm>
              <a:off x="1928"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5" name="Rectangle 9"/>
            <p:cNvSpPr>
              <a:spLocks noChangeArrowheads="1"/>
            </p:cNvSpPr>
            <p:nvPr/>
          </p:nvSpPr>
          <p:spPr bwMode="auto">
            <a:xfrm>
              <a:off x="964"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6" name="Rectangle 10"/>
            <p:cNvSpPr>
              <a:spLocks noChangeArrowheads="1"/>
            </p:cNvSpPr>
            <p:nvPr/>
          </p:nvSpPr>
          <p:spPr bwMode="auto">
            <a:xfrm>
              <a:off x="1332"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7" name="Rectangle 11"/>
            <p:cNvSpPr>
              <a:spLocks noChangeArrowheads="1"/>
            </p:cNvSpPr>
            <p:nvPr/>
          </p:nvSpPr>
          <p:spPr bwMode="auto">
            <a:xfrm>
              <a:off x="1701"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8" name="Rectangle 12"/>
            <p:cNvSpPr>
              <a:spLocks noChangeArrowheads="1"/>
            </p:cNvSpPr>
            <p:nvPr/>
          </p:nvSpPr>
          <p:spPr bwMode="auto">
            <a:xfrm>
              <a:off x="2126"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09" name="Rectangle 13"/>
            <p:cNvSpPr>
              <a:spLocks noChangeArrowheads="1"/>
            </p:cNvSpPr>
            <p:nvPr/>
          </p:nvSpPr>
          <p:spPr bwMode="auto">
            <a:xfrm>
              <a:off x="2835"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0" name="Rectangle 14"/>
            <p:cNvSpPr>
              <a:spLocks noChangeArrowheads="1"/>
            </p:cNvSpPr>
            <p:nvPr/>
          </p:nvSpPr>
          <p:spPr bwMode="auto">
            <a:xfrm>
              <a:off x="3203"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1" name="Rectangle 15"/>
            <p:cNvSpPr>
              <a:spLocks noChangeArrowheads="1"/>
            </p:cNvSpPr>
            <p:nvPr/>
          </p:nvSpPr>
          <p:spPr bwMode="auto">
            <a:xfrm>
              <a:off x="3600"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2" name="Rectangle 16"/>
            <p:cNvSpPr>
              <a:spLocks noChangeArrowheads="1"/>
            </p:cNvSpPr>
            <p:nvPr/>
          </p:nvSpPr>
          <p:spPr bwMode="auto">
            <a:xfrm>
              <a:off x="3969" y="1688"/>
              <a:ext cx="170" cy="227"/>
            </a:xfrm>
            <a:prstGeom prst="rect">
              <a:avLst/>
            </a:prstGeom>
            <a:solidFill>
              <a:srgbClr val="FFFF66"/>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3" name="Rectangle 17"/>
            <p:cNvSpPr>
              <a:spLocks noChangeArrowheads="1"/>
            </p:cNvSpPr>
            <p:nvPr/>
          </p:nvSpPr>
          <p:spPr bwMode="auto">
            <a:xfrm>
              <a:off x="3005"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4" name="Rectangle 18"/>
            <p:cNvSpPr>
              <a:spLocks noChangeArrowheads="1"/>
            </p:cNvSpPr>
            <p:nvPr/>
          </p:nvSpPr>
          <p:spPr bwMode="auto">
            <a:xfrm>
              <a:off x="3770"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5" name="Rectangle 19"/>
            <p:cNvSpPr>
              <a:spLocks noChangeArrowheads="1"/>
            </p:cNvSpPr>
            <p:nvPr/>
          </p:nvSpPr>
          <p:spPr bwMode="auto">
            <a:xfrm>
              <a:off x="3402"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6" name="Rectangle 20"/>
            <p:cNvSpPr>
              <a:spLocks noChangeArrowheads="1"/>
            </p:cNvSpPr>
            <p:nvPr/>
          </p:nvSpPr>
          <p:spPr bwMode="auto">
            <a:xfrm>
              <a:off x="1502"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7" name="Rectangle 21"/>
            <p:cNvSpPr>
              <a:spLocks noChangeArrowheads="1"/>
            </p:cNvSpPr>
            <p:nvPr/>
          </p:nvSpPr>
          <p:spPr bwMode="auto">
            <a:xfrm>
              <a:off x="2296"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18" name="Rectangle 22"/>
            <p:cNvSpPr>
              <a:spLocks noChangeArrowheads="1"/>
            </p:cNvSpPr>
            <p:nvPr/>
          </p:nvSpPr>
          <p:spPr bwMode="auto">
            <a:xfrm>
              <a:off x="4139" y="1688"/>
              <a:ext cx="170" cy="227"/>
            </a:xfrm>
            <a:prstGeom prst="rect">
              <a:avLst/>
            </a:prstGeom>
            <a:solidFill>
              <a:srgbClr val="CC99FF"/>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64921" name="Object 25"/>
            <p:cNvGraphicFramePr>
              <a:graphicFrameLocks noChangeAspect="1"/>
            </p:cNvGraphicFramePr>
            <p:nvPr/>
          </p:nvGraphicFramePr>
          <p:xfrm>
            <a:off x="657" y="1639"/>
            <a:ext cx="4026" cy="1603"/>
          </p:xfrm>
          <a:graphic>
            <a:graphicData uri="http://schemas.openxmlformats.org/presentationml/2006/ole">
              <mc:AlternateContent xmlns:mc="http://schemas.openxmlformats.org/markup-compatibility/2006">
                <mc:Choice xmlns:v="urn:schemas-microsoft-com:vml" Requires="v">
                  <p:oleObj spid="_x0000_s112682" name="图片" r:id="rId3" imgW="3124080" imgH="1247760" progId="Word.Picture.8">
                    <p:embed/>
                  </p:oleObj>
                </mc:Choice>
                <mc:Fallback>
                  <p:oleObj name="图片" r:id="rId3" imgW="3124080" imgH="1247760" progId="Word.Picture.8">
                    <p:embed/>
                    <p:pic>
                      <p:nvPicPr>
                        <p:cNvPr id="464921" name="Object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7" y="1639"/>
                          <a:ext cx="4026" cy="160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4922" name="Oval 26"/>
            <p:cNvSpPr>
              <a:spLocks noChangeArrowheads="1"/>
            </p:cNvSpPr>
            <p:nvPr/>
          </p:nvSpPr>
          <p:spPr bwMode="auto">
            <a:xfrm>
              <a:off x="4451" y="2375"/>
              <a:ext cx="256" cy="284"/>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23" name="Line 27"/>
            <p:cNvSpPr>
              <a:spLocks noChangeShapeType="1"/>
            </p:cNvSpPr>
            <p:nvPr/>
          </p:nvSpPr>
          <p:spPr bwMode="auto">
            <a:xfrm flipH="1">
              <a:off x="2523" y="2489"/>
              <a:ext cx="255" cy="0"/>
            </a:xfrm>
            <a:prstGeom prst="line">
              <a:avLst/>
            </a:prstGeom>
            <a:noFill/>
            <a:ln w="38100">
              <a:solidFill>
                <a:srgbClr val="FF0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64924" name="Group 28"/>
            <p:cNvGrpSpPr>
              <a:grpSpLocks/>
            </p:cNvGrpSpPr>
            <p:nvPr/>
          </p:nvGrpSpPr>
          <p:grpSpPr bwMode="auto">
            <a:xfrm>
              <a:off x="793" y="2489"/>
              <a:ext cx="114" cy="510"/>
              <a:chOff x="130" y="3152"/>
              <a:chExt cx="114" cy="510"/>
            </a:xfrm>
          </p:grpSpPr>
          <p:sp>
            <p:nvSpPr>
              <p:cNvPr id="464925" name="Line 29"/>
              <p:cNvSpPr>
                <a:spLocks noChangeShapeType="1"/>
              </p:cNvSpPr>
              <p:nvPr/>
            </p:nvSpPr>
            <p:spPr bwMode="auto">
              <a:xfrm flipH="1">
                <a:off x="130" y="3152"/>
                <a:ext cx="114" cy="0"/>
              </a:xfrm>
              <a:prstGeom prst="line">
                <a:avLst/>
              </a:prstGeom>
              <a:noFill/>
              <a:ln w="38100">
                <a:solidFill>
                  <a:srgbClr val="FF0000"/>
                </a:solidFill>
                <a:round/>
                <a:headEn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4926" name="Line 30"/>
              <p:cNvSpPr>
                <a:spLocks noChangeShapeType="1"/>
              </p:cNvSpPr>
              <p:nvPr/>
            </p:nvSpPr>
            <p:spPr bwMode="auto">
              <a:xfrm>
                <a:off x="130" y="3152"/>
                <a:ext cx="0" cy="510"/>
              </a:xfrm>
              <a:prstGeom prst="line">
                <a:avLst/>
              </a:prstGeom>
              <a:noFill/>
              <a:ln w="38100">
                <a:solidFill>
                  <a:srgbClr val="FF0000"/>
                </a:solidFill>
                <a:round/>
                <a:headE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sp>
        <p:nvSpPr>
          <p:cNvPr id="464927" name="Rectangle 31"/>
          <p:cNvSpPr>
            <a:spLocks noChangeArrowheads="1"/>
          </p:cNvSpPr>
          <p:nvPr/>
        </p:nvSpPr>
        <p:spPr bwMode="auto">
          <a:xfrm>
            <a:off x="1116013" y="5594350"/>
            <a:ext cx="6637337" cy="476250"/>
          </a:xfrm>
          <a:prstGeom prst="rect">
            <a:avLst/>
          </a:prstGeom>
          <a:solidFill>
            <a:schemeClr val="bg1"/>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在片内是超前进位，而片与片之间是串行进位。</a:t>
            </a:r>
          </a:p>
        </p:txBody>
      </p:sp>
      <p:sp>
        <p:nvSpPr>
          <p:cNvPr id="2" name="灯片编号占位符 1">
            <a:extLst>
              <a:ext uri="{FF2B5EF4-FFF2-40B4-BE49-F238E27FC236}">
                <a16:creationId xmlns:a16="http://schemas.microsoft.com/office/drawing/2014/main" id="{1604550C-B70A-45AE-8068-A77896F77BC0}"/>
              </a:ext>
            </a:extLst>
          </p:cNvPr>
          <p:cNvSpPr>
            <a:spLocks noGrp="1"/>
          </p:cNvSpPr>
          <p:nvPr>
            <p:ph type="sldNum" sz="quarter" idx="12"/>
          </p:nvPr>
        </p:nvSpPr>
        <p:spPr/>
        <p:txBody>
          <a:bodyPr/>
          <a:lstStyle/>
          <a:p>
            <a:fld id="{4FAB73BC-B049-4115-A692-8D63A059BFB8}" type="slidenum">
              <a:rPr lang="en-US" smtClean="0"/>
              <a:t>108</a:t>
            </a:fld>
            <a:endParaRPr lang="en-US" dirty="0"/>
          </a:p>
        </p:txBody>
      </p:sp>
    </p:spTree>
    <p:extLst>
      <p:ext uri="{BB962C8B-B14F-4D97-AF65-F5344CB8AC3E}">
        <p14:creationId xmlns:p14="http://schemas.microsoft.com/office/powerpoint/2010/main" val="29222474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64920"/>
                                        </p:tgtEl>
                                        <p:attrNameLst>
                                          <p:attrName>style.visibility</p:attrName>
                                        </p:attrNameLst>
                                      </p:cBhvr>
                                      <p:to>
                                        <p:strVal val="visible"/>
                                      </p:to>
                                    </p:set>
                                    <p:animEffect transition="in" filter="strips(downRight)">
                                      <p:cBhvr>
                                        <p:cTn id="7" dur="500"/>
                                        <p:tgtEl>
                                          <p:spTgt spid="4649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64928"/>
                                        </p:tgtEl>
                                        <p:attrNameLst>
                                          <p:attrName>style.visibility</p:attrName>
                                        </p:attrNameLst>
                                      </p:cBhvr>
                                      <p:to>
                                        <p:strVal val="visible"/>
                                      </p:to>
                                    </p:set>
                                    <p:animEffect transition="in" filter="wipe(up)">
                                      <p:cBhvr>
                                        <p:cTn id="12" dur="500"/>
                                        <p:tgtEl>
                                          <p:spTgt spid="46492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26" fill="hold" grpId="0" nodeType="clickEffect">
                                  <p:stCondLst>
                                    <p:cond delay="0"/>
                                  </p:stCondLst>
                                  <p:childTnLst>
                                    <p:set>
                                      <p:cBhvr>
                                        <p:cTn id="16" dur="1" fill="hold">
                                          <p:stCondLst>
                                            <p:cond delay="0"/>
                                          </p:stCondLst>
                                        </p:cTn>
                                        <p:tgtEl>
                                          <p:spTgt spid="464927"/>
                                        </p:tgtEl>
                                        <p:attrNameLst>
                                          <p:attrName>style.visibility</p:attrName>
                                        </p:attrNameLst>
                                      </p:cBhvr>
                                      <p:to>
                                        <p:strVal val="visible"/>
                                      </p:to>
                                    </p:set>
                                    <p:animEffect transition="in" filter="barn(inHorizontal)">
                                      <p:cBhvr>
                                        <p:cTn id="17" dur="500"/>
                                        <p:tgtEl>
                                          <p:spTgt spid="4649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4920" grpId="0"/>
      <p:bldP spid="464927"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5924" name="Picture 4"/>
          <p:cNvPicPr>
            <a:picLocks noChangeAspect="1" noChangeArrowheads="1"/>
          </p:cNvPicPr>
          <p:nvPr/>
        </p:nvPicPr>
        <p:blipFill>
          <a:blip r:embed="rId2" cstate="print">
            <a:extLst>
              <a:ext uri="{28A0092B-C50C-407E-A947-70E740481C1C}">
                <a14:useLocalDpi xmlns:a14="http://schemas.microsoft.com/office/drawing/2010/main" val="0"/>
              </a:ext>
            </a:extLst>
          </a:blip>
          <a:srcRect l="-2542"/>
          <a:stretch>
            <a:fillRect/>
          </a:stretch>
        </p:blipFill>
        <p:spPr bwMode="auto">
          <a:xfrm>
            <a:off x="4994275" y="2422525"/>
            <a:ext cx="3465513" cy="2846388"/>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pic>
      <p:grpSp>
        <p:nvGrpSpPr>
          <p:cNvPr id="465925" name="Group 5"/>
          <p:cNvGrpSpPr>
            <a:grpSpLocks/>
          </p:cNvGrpSpPr>
          <p:nvPr/>
        </p:nvGrpSpPr>
        <p:grpSpPr bwMode="auto">
          <a:xfrm>
            <a:off x="5148263" y="2276475"/>
            <a:ext cx="1295400" cy="431800"/>
            <a:chOff x="2795" y="3379"/>
            <a:chExt cx="924" cy="255"/>
          </a:xfrm>
        </p:grpSpPr>
        <p:sp>
          <p:nvSpPr>
            <p:cNvPr id="465926" name="AutoShape 6"/>
            <p:cNvSpPr>
              <a:spLocks/>
            </p:cNvSpPr>
            <p:nvPr/>
          </p:nvSpPr>
          <p:spPr bwMode="auto">
            <a:xfrm rot="5400000">
              <a:off x="3245" y="3269"/>
              <a:ext cx="57" cy="674"/>
            </a:xfrm>
            <a:prstGeom prst="leftBrace">
              <a:avLst>
                <a:gd name="adj1" fmla="val 98538"/>
                <a:gd name="adj2" fmla="val 50000"/>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5927" name="Text Box 7"/>
            <p:cNvSpPr txBox="1">
              <a:spLocks noChangeArrowheads="1"/>
            </p:cNvSpPr>
            <p:nvPr/>
          </p:nvSpPr>
          <p:spPr bwMode="auto">
            <a:xfrm>
              <a:off x="2795" y="3379"/>
              <a:ext cx="924"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8421</a:t>
              </a:r>
              <a:r>
                <a:rPr kumimoji="0"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码输入</a:t>
              </a:r>
            </a:p>
          </p:txBody>
        </p:sp>
      </p:grpSp>
      <p:sp>
        <p:nvSpPr>
          <p:cNvPr id="465928" name="AutoShape 8"/>
          <p:cNvSpPr>
            <a:spLocks/>
          </p:cNvSpPr>
          <p:nvPr/>
        </p:nvSpPr>
        <p:spPr bwMode="auto">
          <a:xfrm rot="16200000" flipV="1">
            <a:off x="6383337" y="4114801"/>
            <a:ext cx="61913" cy="1401762"/>
          </a:xfrm>
          <a:prstGeom prst="leftBrace">
            <a:avLst>
              <a:gd name="adj1" fmla="val 188674"/>
              <a:gd name="adj2" fmla="val 50000"/>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5929" name="Text Box 9"/>
          <p:cNvSpPr txBox="1">
            <a:spLocks noChangeArrowheads="1"/>
          </p:cNvSpPr>
          <p:nvPr/>
        </p:nvSpPr>
        <p:spPr bwMode="auto">
          <a:xfrm>
            <a:off x="5703888" y="4906963"/>
            <a:ext cx="1500187" cy="28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余</a:t>
            </a:r>
            <a:r>
              <a:rPr kumimoji="0" lang="en-US" altLang="zh-CN"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a:t>
            </a:r>
            <a:r>
              <a:rPr kumimoji="0"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码输出</a:t>
            </a:r>
          </a:p>
        </p:txBody>
      </p:sp>
      <p:sp>
        <p:nvSpPr>
          <p:cNvPr id="465930" name="Text Box 10"/>
          <p:cNvSpPr txBox="1">
            <a:spLocks noChangeArrowheads="1"/>
          </p:cNvSpPr>
          <p:nvPr/>
        </p:nvSpPr>
        <p:spPr bwMode="auto">
          <a:xfrm>
            <a:off x="7243763" y="2541588"/>
            <a:ext cx="266700"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1</a:t>
            </a:r>
            <a:endParaRPr kumimoji="0" lang="en-US" altLang="zh-CN" sz="4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65931" name="Text Box 11"/>
          <p:cNvSpPr txBox="1">
            <a:spLocks noChangeArrowheads="1"/>
          </p:cNvSpPr>
          <p:nvPr/>
        </p:nvSpPr>
        <p:spPr bwMode="auto">
          <a:xfrm>
            <a:off x="7513638" y="2541588"/>
            <a:ext cx="268287"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1</a:t>
            </a:r>
            <a:endParaRPr kumimoji="0" lang="en-US" altLang="zh-CN" sz="4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65932" name="Text Box 12"/>
          <p:cNvSpPr txBox="1">
            <a:spLocks noChangeArrowheads="1"/>
          </p:cNvSpPr>
          <p:nvPr/>
        </p:nvSpPr>
        <p:spPr bwMode="auto">
          <a:xfrm>
            <a:off x="6704013" y="2541588"/>
            <a:ext cx="268287"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0</a:t>
            </a:r>
            <a:endParaRPr kumimoji="0" lang="en-US" altLang="zh-CN" sz="4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65933" name="Text Box 13"/>
          <p:cNvSpPr txBox="1">
            <a:spLocks noChangeArrowheads="1"/>
          </p:cNvSpPr>
          <p:nvPr/>
        </p:nvSpPr>
        <p:spPr bwMode="auto">
          <a:xfrm>
            <a:off x="6973888" y="2541588"/>
            <a:ext cx="268287"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0</a:t>
            </a:r>
            <a:endParaRPr kumimoji="0" lang="en-US" altLang="zh-CN" sz="4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465934" name="Rectangle 14"/>
          <p:cNvSpPr>
            <a:spLocks noChangeArrowheads="1"/>
          </p:cNvSpPr>
          <p:nvPr/>
        </p:nvSpPr>
        <p:spPr bwMode="auto">
          <a:xfrm>
            <a:off x="755650" y="476250"/>
            <a:ext cx="7813675" cy="1225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5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例</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74283</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构成将</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8421BCD</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码转换为余</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码的</a:t>
            </a:r>
          </a:p>
          <a:p>
            <a:pPr marL="0" marR="0" lvl="0" indent="0" algn="l" defTabSz="914400" rtl="0" eaLnBrk="1" fontAlgn="base" latinLnBrk="0" hangingPunct="1">
              <a:lnSpc>
                <a:spcPct val="155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码制转换电路 。</a:t>
            </a:r>
          </a:p>
        </p:txBody>
      </p:sp>
      <p:sp>
        <p:nvSpPr>
          <p:cNvPr id="465935" name="Text Box 15"/>
          <p:cNvSpPr txBox="1">
            <a:spLocks noChangeArrowheads="1"/>
          </p:cNvSpPr>
          <p:nvPr/>
        </p:nvSpPr>
        <p:spPr bwMode="auto">
          <a:xfrm>
            <a:off x="582613" y="2259013"/>
            <a:ext cx="11255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8421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a:t>
            </a:r>
          </a:p>
        </p:txBody>
      </p:sp>
      <p:sp>
        <p:nvSpPr>
          <p:cNvPr id="465936" name="Text Box 16"/>
          <p:cNvSpPr txBox="1">
            <a:spLocks noChangeArrowheads="1"/>
          </p:cNvSpPr>
          <p:nvPr/>
        </p:nvSpPr>
        <p:spPr bwMode="auto">
          <a:xfrm>
            <a:off x="3198813" y="2259013"/>
            <a:ext cx="11255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余</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码</a:t>
            </a:r>
          </a:p>
        </p:txBody>
      </p:sp>
      <p:sp>
        <p:nvSpPr>
          <p:cNvPr id="465937" name="Text Box 17"/>
          <p:cNvSpPr txBox="1">
            <a:spLocks noChangeArrowheads="1"/>
          </p:cNvSpPr>
          <p:nvPr/>
        </p:nvSpPr>
        <p:spPr bwMode="auto">
          <a:xfrm>
            <a:off x="627063" y="3001963"/>
            <a:ext cx="11064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0000</a:t>
            </a:r>
          </a:p>
        </p:txBody>
      </p:sp>
      <p:sp>
        <p:nvSpPr>
          <p:cNvPr id="465938" name="Text Box 18"/>
          <p:cNvSpPr txBox="1">
            <a:spLocks noChangeArrowheads="1"/>
          </p:cNvSpPr>
          <p:nvPr/>
        </p:nvSpPr>
        <p:spPr bwMode="auto">
          <a:xfrm>
            <a:off x="627063" y="3498850"/>
            <a:ext cx="1030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0001</a:t>
            </a:r>
          </a:p>
        </p:txBody>
      </p:sp>
      <p:sp>
        <p:nvSpPr>
          <p:cNvPr id="465939" name="Text Box 19"/>
          <p:cNvSpPr txBox="1">
            <a:spLocks noChangeArrowheads="1"/>
          </p:cNvSpPr>
          <p:nvPr/>
        </p:nvSpPr>
        <p:spPr bwMode="auto">
          <a:xfrm>
            <a:off x="627063" y="3998913"/>
            <a:ext cx="10302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0010</a:t>
            </a:r>
          </a:p>
        </p:txBody>
      </p:sp>
      <p:sp>
        <p:nvSpPr>
          <p:cNvPr id="465940" name="Text Box 20"/>
          <p:cNvSpPr txBox="1">
            <a:spLocks noChangeArrowheads="1"/>
          </p:cNvSpPr>
          <p:nvPr/>
        </p:nvSpPr>
        <p:spPr bwMode="auto">
          <a:xfrm>
            <a:off x="3063875" y="3001963"/>
            <a:ext cx="1085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0011</a:t>
            </a:r>
          </a:p>
        </p:txBody>
      </p:sp>
      <p:sp>
        <p:nvSpPr>
          <p:cNvPr id="465941" name="Text Box 21"/>
          <p:cNvSpPr txBox="1">
            <a:spLocks noChangeArrowheads="1"/>
          </p:cNvSpPr>
          <p:nvPr/>
        </p:nvSpPr>
        <p:spPr bwMode="auto">
          <a:xfrm>
            <a:off x="3063875" y="3500438"/>
            <a:ext cx="933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0100</a:t>
            </a:r>
          </a:p>
        </p:txBody>
      </p:sp>
      <p:sp>
        <p:nvSpPr>
          <p:cNvPr id="465942" name="Text Box 22"/>
          <p:cNvSpPr txBox="1">
            <a:spLocks noChangeArrowheads="1"/>
          </p:cNvSpPr>
          <p:nvPr/>
        </p:nvSpPr>
        <p:spPr bwMode="auto">
          <a:xfrm>
            <a:off x="3063875" y="3998913"/>
            <a:ext cx="10096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0101</a:t>
            </a:r>
          </a:p>
        </p:txBody>
      </p:sp>
      <p:sp>
        <p:nvSpPr>
          <p:cNvPr id="465943" name="Text Box 23"/>
          <p:cNvSpPr txBox="1">
            <a:spLocks noChangeArrowheads="1"/>
          </p:cNvSpPr>
          <p:nvPr/>
        </p:nvSpPr>
        <p:spPr bwMode="auto">
          <a:xfrm>
            <a:off x="762000" y="4598988"/>
            <a:ext cx="730250"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3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sym typeface="Symbol" panose="05050102010706020507" pitchFamily="18" charset="2"/>
              </a:rPr>
              <a:t></a:t>
            </a:r>
            <a:endParaRPr kumimoji="1" lang="en-US" altLang="zh-CN" sz="2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65944" name="Text Box 24"/>
          <p:cNvSpPr txBox="1">
            <a:spLocks noChangeArrowheads="1"/>
          </p:cNvSpPr>
          <p:nvPr/>
        </p:nvSpPr>
        <p:spPr bwMode="auto">
          <a:xfrm>
            <a:off x="3063875" y="4598988"/>
            <a:ext cx="730250"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lIns="90000" tIns="46800" rIns="90000" bIns="4680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36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sym typeface="Symbol" panose="05050102010706020507" pitchFamily="18" charset="2"/>
              </a:rPr>
              <a:t></a:t>
            </a:r>
            <a:endParaRPr kumimoji="1" lang="en-US" altLang="zh-CN" sz="2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65945" name="Text Box 25"/>
          <p:cNvSpPr txBox="1">
            <a:spLocks noChangeArrowheads="1"/>
          </p:cNvSpPr>
          <p:nvPr/>
        </p:nvSpPr>
        <p:spPr bwMode="auto">
          <a:xfrm>
            <a:off x="1824038" y="2979738"/>
            <a:ext cx="900112" cy="395287"/>
          </a:xfrm>
          <a:prstGeom prst="rect">
            <a:avLst/>
          </a:prstGeom>
          <a:solidFill>
            <a:schemeClr val="bg1"/>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+0011</a:t>
            </a:r>
          </a:p>
        </p:txBody>
      </p:sp>
      <p:sp>
        <p:nvSpPr>
          <p:cNvPr id="465946" name="Text Box 26"/>
          <p:cNvSpPr txBox="1">
            <a:spLocks noChangeArrowheads="1"/>
          </p:cNvSpPr>
          <p:nvPr/>
        </p:nvSpPr>
        <p:spPr bwMode="auto">
          <a:xfrm>
            <a:off x="1824038" y="3473450"/>
            <a:ext cx="900112" cy="395288"/>
          </a:xfrm>
          <a:prstGeom prst="rect">
            <a:avLst/>
          </a:prstGeom>
          <a:solidFill>
            <a:schemeClr val="bg1"/>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+0011</a:t>
            </a:r>
          </a:p>
        </p:txBody>
      </p:sp>
      <p:sp>
        <p:nvSpPr>
          <p:cNvPr id="465947" name="Text Box 27"/>
          <p:cNvSpPr txBox="1">
            <a:spLocks noChangeArrowheads="1"/>
          </p:cNvSpPr>
          <p:nvPr/>
        </p:nvSpPr>
        <p:spPr bwMode="auto">
          <a:xfrm>
            <a:off x="1824038" y="3968750"/>
            <a:ext cx="900112" cy="395288"/>
          </a:xfrm>
          <a:prstGeom prst="rect">
            <a:avLst/>
          </a:prstGeom>
          <a:solidFill>
            <a:schemeClr val="bg1"/>
          </a:solidFill>
          <a:ln w="28575">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rPr>
              <a:t>+0011</a:t>
            </a:r>
          </a:p>
        </p:txBody>
      </p:sp>
      <p:sp>
        <p:nvSpPr>
          <p:cNvPr id="465948" name="Text Box 28"/>
          <p:cNvSpPr txBox="1">
            <a:spLocks noChangeArrowheads="1"/>
          </p:cNvSpPr>
          <p:nvPr/>
        </p:nvSpPr>
        <p:spPr bwMode="auto">
          <a:xfrm>
            <a:off x="5173663" y="3662363"/>
            <a:ext cx="539750" cy="366712"/>
          </a:xfrm>
          <a:prstGeom prst="rect">
            <a:avLst/>
          </a:prstGeom>
          <a:solidFill>
            <a:schemeClr val="bg1"/>
          </a:solidFill>
          <a:ln>
            <a:noFill/>
          </a:ln>
          <a:effectLst/>
          <a:extLs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18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CO</a:t>
            </a:r>
          </a:p>
        </p:txBody>
      </p:sp>
      <p:sp>
        <p:nvSpPr>
          <p:cNvPr id="465949" name="Oval 29"/>
          <p:cNvSpPr>
            <a:spLocks noChangeArrowheads="1"/>
          </p:cNvSpPr>
          <p:nvPr/>
        </p:nvSpPr>
        <p:spPr bwMode="auto">
          <a:xfrm>
            <a:off x="8174038" y="3679825"/>
            <a:ext cx="269875" cy="269875"/>
          </a:xfrm>
          <a:prstGeom prst="ellipse">
            <a:avLst/>
          </a:prstGeom>
          <a:noFill/>
          <a:ln w="28575">
            <a:solidFill>
              <a:srgbClr val="FF0000"/>
            </a:solidFill>
            <a:round/>
            <a:headEnd/>
            <a:tailEnd type="none"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99C53FB4-9A7F-4170-A86D-E8678BBB18A2}"/>
              </a:ext>
            </a:extLst>
          </p:cNvPr>
          <p:cNvSpPr>
            <a:spLocks noGrp="1"/>
          </p:cNvSpPr>
          <p:nvPr>
            <p:ph type="sldNum" sz="quarter" idx="12"/>
          </p:nvPr>
        </p:nvSpPr>
        <p:spPr/>
        <p:txBody>
          <a:bodyPr/>
          <a:lstStyle/>
          <a:p>
            <a:fld id="{4FAB73BC-B049-4115-A692-8D63A059BFB8}" type="slidenum">
              <a:rPr lang="en-US" smtClean="0"/>
              <a:t>109</a:t>
            </a:fld>
            <a:endParaRPr lang="en-US" dirty="0"/>
          </a:p>
        </p:txBody>
      </p:sp>
    </p:spTree>
    <p:extLst>
      <p:ext uri="{BB962C8B-B14F-4D97-AF65-F5344CB8AC3E}">
        <p14:creationId xmlns:p14="http://schemas.microsoft.com/office/powerpoint/2010/main" val="36483257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65935"/>
                                        </p:tgtEl>
                                        <p:attrNameLst>
                                          <p:attrName>style.visibility</p:attrName>
                                        </p:attrNameLst>
                                      </p:cBhvr>
                                      <p:to>
                                        <p:strVal val="visible"/>
                                      </p:to>
                                    </p:set>
                                    <p:animEffect transition="in" filter="strips(downRight)">
                                      <p:cBhvr>
                                        <p:cTn id="7" dur="500"/>
                                        <p:tgtEl>
                                          <p:spTgt spid="465935"/>
                                        </p:tgtEl>
                                      </p:cBhvr>
                                    </p:animEffect>
                                  </p:childTnLst>
                                </p:cTn>
                              </p:par>
                              <p:par>
                                <p:cTn id="8" presetID="18" presetClass="entr" presetSubtype="6" fill="hold" grpId="0" nodeType="withEffect">
                                  <p:stCondLst>
                                    <p:cond delay="0"/>
                                  </p:stCondLst>
                                  <p:childTnLst>
                                    <p:set>
                                      <p:cBhvr>
                                        <p:cTn id="9" dur="1" fill="hold">
                                          <p:stCondLst>
                                            <p:cond delay="0"/>
                                          </p:stCondLst>
                                        </p:cTn>
                                        <p:tgtEl>
                                          <p:spTgt spid="465936"/>
                                        </p:tgtEl>
                                        <p:attrNameLst>
                                          <p:attrName>style.visibility</p:attrName>
                                        </p:attrNameLst>
                                      </p:cBhvr>
                                      <p:to>
                                        <p:strVal val="visible"/>
                                      </p:to>
                                    </p:set>
                                    <p:animEffect transition="in" filter="strips(downRight)">
                                      <p:cBhvr>
                                        <p:cTn id="10" dur="500"/>
                                        <p:tgtEl>
                                          <p:spTgt spid="465936"/>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465937"/>
                                        </p:tgtEl>
                                        <p:attrNameLst>
                                          <p:attrName>style.visibility</p:attrName>
                                        </p:attrNameLst>
                                      </p:cBhvr>
                                      <p:to>
                                        <p:strVal val="visible"/>
                                      </p:to>
                                    </p:set>
                                    <p:animEffect transition="in" filter="circle(in)">
                                      <p:cBhvr>
                                        <p:cTn id="15" dur="500"/>
                                        <p:tgtEl>
                                          <p:spTgt spid="465937"/>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465938"/>
                                        </p:tgtEl>
                                        <p:attrNameLst>
                                          <p:attrName>style.visibility</p:attrName>
                                        </p:attrNameLst>
                                      </p:cBhvr>
                                      <p:to>
                                        <p:strVal val="visible"/>
                                      </p:to>
                                    </p:set>
                                    <p:animEffect transition="in" filter="circle(in)">
                                      <p:cBhvr>
                                        <p:cTn id="18" dur="500"/>
                                        <p:tgtEl>
                                          <p:spTgt spid="465938"/>
                                        </p:tgtEl>
                                      </p:cBhvr>
                                    </p:animEffect>
                                  </p:childTnLst>
                                </p:cTn>
                              </p:par>
                              <p:par>
                                <p:cTn id="19" presetID="6" presetClass="entr" presetSubtype="16" fill="hold" grpId="0" nodeType="withEffect">
                                  <p:stCondLst>
                                    <p:cond delay="0"/>
                                  </p:stCondLst>
                                  <p:childTnLst>
                                    <p:set>
                                      <p:cBhvr>
                                        <p:cTn id="20" dur="1" fill="hold">
                                          <p:stCondLst>
                                            <p:cond delay="0"/>
                                          </p:stCondLst>
                                        </p:cTn>
                                        <p:tgtEl>
                                          <p:spTgt spid="465939"/>
                                        </p:tgtEl>
                                        <p:attrNameLst>
                                          <p:attrName>style.visibility</p:attrName>
                                        </p:attrNameLst>
                                      </p:cBhvr>
                                      <p:to>
                                        <p:strVal val="visible"/>
                                      </p:to>
                                    </p:set>
                                    <p:animEffect transition="in" filter="circle(in)">
                                      <p:cBhvr>
                                        <p:cTn id="21" dur="500"/>
                                        <p:tgtEl>
                                          <p:spTgt spid="46593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3" presetClass="entr" presetSubtype="10" fill="hold" grpId="0" nodeType="clickEffect">
                                  <p:stCondLst>
                                    <p:cond delay="0"/>
                                  </p:stCondLst>
                                  <p:childTnLst>
                                    <p:set>
                                      <p:cBhvr>
                                        <p:cTn id="25" dur="1" fill="hold">
                                          <p:stCondLst>
                                            <p:cond delay="0"/>
                                          </p:stCondLst>
                                        </p:cTn>
                                        <p:tgtEl>
                                          <p:spTgt spid="465940"/>
                                        </p:tgtEl>
                                        <p:attrNameLst>
                                          <p:attrName>style.visibility</p:attrName>
                                        </p:attrNameLst>
                                      </p:cBhvr>
                                      <p:to>
                                        <p:strVal val="visible"/>
                                      </p:to>
                                    </p:set>
                                    <p:animEffect transition="in" filter="blinds(horizontal)">
                                      <p:cBhvr>
                                        <p:cTn id="26" dur="500"/>
                                        <p:tgtEl>
                                          <p:spTgt spid="465940"/>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6" presetClass="entr" presetSubtype="26" fill="hold" grpId="0" nodeType="clickEffect">
                                  <p:stCondLst>
                                    <p:cond delay="0"/>
                                  </p:stCondLst>
                                  <p:childTnLst>
                                    <p:set>
                                      <p:cBhvr>
                                        <p:cTn id="30" dur="1" fill="hold">
                                          <p:stCondLst>
                                            <p:cond delay="0"/>
                                          </p:stCondLst>
                                        </p:cTn>
                                        <p:tgtEl>
                                          <p:spTgt spid="465945"/>
                                        </p:tgtEl>
                                        <p:attrNameLst>
                                          <p:attrName>style.visibility</p:attrName>
                                        </p:attrNameLst>
                                      </p:cBhvr>
                                      <p:to>
                                        <p:strVal val="visible"/>
                                      </p:to>
                                    </p:set>
                                    <p:animEffect transition="in" filter="barn(inHorizontal)">
                                      <p:cBhvr>
                                        <p:cTn id="31" dur="500"/>
                                        <p:tgtEl>
                                          <p:spTgt spid="465945"/>
                                        </p:tgtEl>
                                      </p:cBhvr>
                                    </p:animEffect>
                                  </p:childTnLst>
                                  <p:subTnLst>
                                    <p:set>
                                      <p:cBhvr override="childStyle">
                                        <p:cTn dur="1" fill="hold" display="0" masterRel="nextClick" afterEffect="1"/>
                                        <p:tgtEl>
                                          <p:spTgt spid="465945"/>
                                        </p:tgtEl>
                                        <p:attrNameLst>
                                          <p:attrName>style.visibility</p:attrName>
                                        </p:attrNameLst>
                                      </p:cBhvr>
                                      <p:to>
                                        <p:strVal val="hidden"/>
                                      </p:to>
                                    </p:set>
                                  </p:subTnLst>
                                </p:cTn>
                              </p:par>
                            </p:childTnLst>
                          </p:cTn>
                        </p:par>
                      </p:childTnLst>
                    </p:cTn>
                  </p:par>
                  <p:par>
                    <p:cTn id="32" fill="hold" nodeType="clickPar">
                      <p:stCondLst>
                        <p:cond delay="indefinite"/>
                      </p:stCondLst>
                      <p:childTnLst>
                        <p:par>
                          <p:cTn id="33" fill="hold" nodeType="withGroup">
                            <p:stCondLst>
                              <p:cond delay="0"/>
                            </p:stCondLst>
                            <p:childTnLst>
                              <p:par>
                                <p:cTn id="34" presetID="3" presetClass="entr" presetSubtype="10" fill="hold" nodeType="clickEffect">
                                  <p:stCondLst>
                                    <p:cond delay="0"/>
                                  </p:stCondLst>
                                  <p:childTnLst>
                                    <p:set>
                                      <p:cBhvr>
                                        <p:cTn id="35" dur="1" fill="hold">
                                          <p:stCondLst>
                                            <p:cond delay="0"/>
                                          </p:stCondLst>
                                        </p:cTn>
                                        <p:tgtEl>
                                          <p:spTgt spid="465941"/>
                                        </p:tgtEl>
                                        <p:attrNameLst>
                                          <p:attrName>style.visibility</p:attrName>
                                        </p:attrNameLst>
                                      </p:cBhvr>
                                      <p:to>
                                        <p:strVal val="visible"/>
                                      </p:to>
                                    </p:set>
                                    <p:animEffect transition="in" filter="blinds(horizontal)">
                                      <p:cBhvr>
                                        <p:cTn id="36" dur="500"/>
                                        <p:tgtEl>
                                          <p:spTgt spid="46594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6" presetClass="entr" presetSubtype="26" fill="hold" grpId="0" nodeType="clickEffect">
                                  <p:stCondLst>
                                    <p:cond delay="0"/>
                                  </p:stCondLst>
                                  <p:childTnLst>
                                    <p:set>
                                      <p:cBhvr>
                                        <p:cTn id="40" dur="1" fill="hold">
                                          <p:stCondLst>
                                            <p:cond delay="0"/>
                                          </p:stCondLst>
                                        </p:cTn>
                                        <p:tgtEl>
                                          <p:spTgt spid="465946"/>
                                        </p:tgtEl>
                                        <p:attrNameLst>
                                          <p:attrName>style.visibility</p:attrName>
                                        </p:attrNameLst>
                                      </p:cBhvr>
                                      <p:to>
                                        <p:strVal val="visible"/>
                                      </p:to>
                                    </p:set>
                                    <p:animEffect transition="in" filter="barn(inHorizontal)">
                                      <p:cBhvr>
                                        <p:cTn id="41" dur="500"/>
                                        <p:tgtEl>
                                          <p:spTgt spid="465946"/>
                                        </p:tgtEl>
                                      </p:cBhvr>
                                    </p:animEffect>
                                  </p:childTnLst>
                                  <p:subTnLst>
                                    <p:set>
                                      <p:cBhvr override="childStyle">
                                        <p:cTn dur="1" fill="hold" display="0" masterRel="nextClick" afterEffect="1"/>
                                        <p:tgtEl>
                                          <p:spTgt spid="465946"/>
                                        </p:tgtEl>
                                        <p:attrNameLst>
                                          <p:attrName>style.visibility</p:attrName>
                                        </p:attrNameLst>
                                      </p:cBhvr>
                                      <p:to>
                                        <p:strVal val="hidden"/>
                                      </p:to>
                                    </p:set>
                                  </p:subTnLst>
                                </p:cTn>
                              </p:par>
                            </p:childTnLst>
                          </p:cTn>
                        </p:par>
                      </p:childTnLst>
                    </p:cTn>
                  </p:par>
                  <p:par>
                    <p:cTn id="42" fill="hold" nodeType="clickPar">
                      <p:stCondLst>
                        <p:cond delay="indefinite"/>
                      </p:stCondLst>
                      <p:childTnLst>
                        <p:par>
                          <p:cTn id="43" fill="hold" nodeType="withGroup">
                            <p:stCondLst>
                              <p:cond delay="0"/>
                            </p:stCondLst>
                            <p:childTnLst>
                              <p:par>
                                <p:cTn id="44" presetID="3" presetClass="entr" presetSubtype="10" fill="hold" nodeType="clickEffect">
                                  <p:stCondLst>
                                    <p:cond delay="0"/>
                                  </p:stCondLst>
                                  <p:childTnLst>
                                    <p:set>
                                      <p:cBhvr>
                                        <p:cTn id="45" dur="1" fill="hold">
                                          <p:stCondLst>
                                            <p:cond delay="0"/>
                                          </p:stCondLst>
                                        </p:cTn>
                                        <p:tgtEl>
                                          <p:spTgt spid="465942"/>
                                        </p:tgtEl>
                                        <p:attrNameLst>
                                          <p:attrName>style.visibility</p:attrName>
                                        </p:attrNameLst>
                                      </p:cBhvr>
                                      <p:to>
                                        <p:strVal val="visible"/>
                                      </p:to>
                                    </p:set>
                                    <p:animEffect transition="in" filter="blinds(horizontal)">
                                      <p:cBhvr>
                                        <p:cTn id="46" dur="500"/>
                                        <p:tgtEl>
                                          <p:spTgt spid="465942"/>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6" presetClass="entr" presetSubtype="26" fill="hold" grpId="0" nodeType="clickEffect">
                                  <p:stCondLst>
                                    <p:cond delay="0"/>
                                  </p:stCondLst>
                                  <p:childTnLst>
                                    <p:set>
                                      <p:cBhvr>
                                        <p:cTn id="50" dur="1" fill="hold">
                                          <p:stCondLst>
                                            <p:cond delay="0"/>
                                          </p:stCondLst>
                                        </p:cTn>
                                        <p:tgtEl>
                                          <p:spTgt spid="465947"/>
                                        </p:tgtEl>
                                        <p:attrNameLst>
                                          <p:attrName>style.visibility</p:attrName>
                                        </p:attrNameLst>
                                      </p:cBhvr>
                                      <p:to>
                                        <p:strVal val="visible"/>
                                      </p:to>
                                    </p:set>
                                    <p:animEffect transition="in" filter="barn(inHorizontal)">
                                      <p:cBhvr>
                                        <p:cTn id="51" dur="500"/>
                                        <p:tgtEl>
                                          <p:spTgt spid="465947"/>
                                        </p:tgtEl>
                                      </p:cBhvr>
                                    </p:animEffect>
                                  </p:childTnLst>
                                  <p:subTnLst>
                                    <p:set>
                                      <p:cBhvr override="childStyle">
                                        <p:cTn dur="1" fill="hold" display="0" masterRel="nextClick" afterEffect="1"/>
                                        <p:tgtEl>
                                          <p:spTgt spid="465947"/>
                                        </p:tgtEl>
                                        <p:attrNameLst>
                                          <p:attrName>style.visibility</p:attrName>
                                        </p:attrNameLst>
                                      </p:cBhvr>
                                      <p:to>
                                        <p:strVal val="hidden"/>
                                      </p:to>
                                    </p:set>
                                  </p:subTnLst>
                                </p:cTn>
                              </p:par>
                            </p:childTnLst>
                          </p:cTn>
                        </p:par>
                      </p:childTnLst>
                    </p:cTn>
                  </p:par>
                  <p:par>
                    <p:cTn id="52" fill="hold" nodeType="clickPar">
                      <p:stCondLst>
                        <p:cond delay="indefinite"/>
                      </p:stCondLst>
                      <p:childTnLst>
                        <p:par>
                          <p:cTn id="53" fill="hold" nodeType="withGroup">
                            <p:stCondLst>
                              <p:cond delay="0"/>
                            </p:stCondLst>
                            <p:childTnLst>
                              <p:par>
                                <p:cTn id="54" presetID="18" presetClass="entr" presetSubtype="12" fill="hold" grpId="0" nodeType="clickEffect">
                                  <p:stCondLst>
                                    <p:cond delay="0"/>
                                  </p:stCondLst>
                                  <p:childTnLst>
                                    <p:set>
                                      <p:cBhvr>
                                        <p:cTn id="55" dur="1" fill="hold">
                                          <p:stCondLst>
                                            <p:cond delay="0"/>
                                          </p:stCondLst>
                                        </p:cTn>
                                        <p:tgtEl>
                                          <p:spTgt spid="465943"/>
                                        </p:tgtEl>
                                        <p:attrNameLst>
                                          <p:attrName>style.visibility</p:attrName>
                                        </p:attrNameLst>
                                      </p:cBhvr>
                                      <p:to>
                                        <p:strVal val="visible"/>
                                      </p:to>
                                    </p:set>
                                    <p:animEffect transition="in" filter="strips(downLeft)">
                                      <p:cBhvr>
                                        <p:cTn id="56" dur="500"/>
                                        <p:tgtEl>
                                          <p:spTgt spid="465943"/>
                                        </p:tgtEl>
                                      </p:cBhvr>
                                    </p:animEffect>
                                  </p:childTnLst>
                                </p:cTn>
                              </p:par>
                              <p:par>
                                <p:cTn id="57" presetID="18" presetClass="entr" presetSubtype="12" fill="hold" grpId="0" nodeType="withEffect">
                                  <p:stCondLst>
                                    <p:cond delay="0"/>
                                  </p:stCondLst>
                                  <p:childTnLst>
                                    <p:set>
                                      <p:cBhvr>
                                        <p:cTn id="58" dur="1" fill="hold">
                                          <p:stCondLst>
                                            <p:cond delay="0"/>
                                          </p:stCondLst>
                                        </p:cTn>
                                        <p:tgtEl>
                                          <p:spTgt spid="465944"/>
                                        </p:tgtEl>
                                        <p:attrNameLst>
                                          <p:attrName>style.visibility</p:attrName>
                                        </p:attrNameLst>
                                      </p:cBhvr>
                                      <p:to>
                                        <p:strVal val="visible"/>
                                      </p:to>
                                    </p:set>
                                    <p:animEffect transition="in" filter="strips(downLeft)">
                                      <p:cBhvr>
                                        <p:cTn id="59" dur="500"/>
                                        <p:tgtEl>
                                          <p:spTgt spid="465944"/>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2" presetClass="entr" presetSubtype="4" fill="hold" nodeType="clickEffect">
                                  <p:stCondLst>
                                    <p:cond delay="0"/>
                                  </p:stCondLst>
                                  <p:childTnLst>
                                    <p:set>
                                      <p:cBhvr>
                                        <p:cTn id="63" dur="1" fill="hold">
                                          <p:stCondLst>
                                            <p:cond delay="0"/>
                                          </p:stCondLst>
                                        </p:cTn>
                                        <p:tgtEl>
                                          <p:spTgt spid="465925"/>
                                        </p:tgtEl>
                                        <p:attrNameLst>
                                          <p:attrName>style.visibility</p:attrName>
                                        </p:attrNameLst>
                                      </p:cBhvr>
                                      <p:to>
                                        <p:strVal val="visible"/>
                                      </p:to>
                                    </p:set>
                                    <p:animEffect transition="in" filter="slide(fromBottom)">
                                      <p:cBhvr>
                                        <p:cTn id="64" dur="500"/>
                                        <p:tgtEl>
                                          <p:spTgt spid="465925"/>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2" presetClass="entr" presetSubtype="2" fill="hold" grpId="0" nodeType="clickEffect">
                                  <p:stCondLst>
                                    <p:cond delay="0"/>
                                  </p:stCondLst>
                                  <p:childTnLst>
                                    <p:set>
                                      <p:cBhvr>
                                        <p:cTn id="68" dur="1" fill="hold">
                                          <p:stCondLst>
                                            <p:cond delay="0"/>
                                          </p:stCondLst>
                                        </p:cTn>
                                        <p:tgtEl>
                                          <p:spTgt spid="465930"/>
                                        </p:tgtEl>
                                        <p:attrNameLst>
                                          <p:attrName>style.visibility</p:attrName>
                                        </p:attrNameLst>
                                      </p:cBhvr>
                                      <p:to>
                                        <p:strVal val="visible"/>
                                      </p:to>
                                    </p:set>
                                    <p:animEffect transition="in" filter="slide(fromRight)">
                                      <p:cBhvr>
                                        <p:cTn id="69" dur="500"/>
                                        <p:tgtEl>
                                          <p:spTgt spid="465930"/>
                                        </p:tgtEl>
                                      </p:cBhvr>
                                    </p:animEffect>
                                  </p:childTnLst>
                                </p:cTn>
                              </p:par>
                              <p:par>
                                <p:cTn id="70" presetID="12" presetClass="entr" presetSubtype="2" fill="hold" grpId="0" nodeType="withEffect">
                                  <p:stCondLst>
                                    <p:cond delay="0"/>
                                  </p:stCondLst>
                                  <p:childTnLst>
                                    <p:set>
                                      <p:cBhvr>
                                        <p:cTn id="71" dur="1" fill="hold">
                                          <p:stCondLst>
                                            <p:cond delay="0"/>
                                          </p:stCondLst>
                                        </p:cTn>
                                        <p:tgtEl>
                                          <p:spTgt spid="465931"/>
                                        </p:tgtEl>
                                        <p:attrNameLst>
                                          <p:attrName>style.visibility</p:attrName>
                                        </p:attrNameLst>
                                      </p:cBhvr>
                                      <p:to>
                                        <p:strVal val="visible"/>
                                      </p:to>
                                    </p:set>
                                    <p:animEffect transition="in" filter="slide(fromRight)">
                                      <p:cBhvr>
                                        <p:cTn id="72" dur="500"/>
                                        <p:tgtEl>
                                          <p:spTgt spid="465931"/>
                                        </p:tgtEl>
                                      </p:cBhvr>
                                    </p:animEffect>
                                  </p:childTnLst>
                                </p:cTn>
                              </p:par>
                              <p:par>
                                <p:cTn id="73" presetID="12" presetClass="entr" presetSubtype="2" fill="hold" grpId="0" nodeType="withEffect">
                                  <p:stCondLst>
                                    <p:cond delay="0"/>
                                  </p:stCondLst>
                                  <p:childTnLst>
                                    <p:set>
                                      <p:cBhvr>
                                        <p:cTn id="74" dur="1" fill="hold">
                                          <p:stCondLst>
                                            <p:cond delay="0"/>
                                          </p:stCondLst>
                                        </p:cTn>
                                        <p:tgtEl>
                                          <p:spTgt spid="465932"/>
                                        </p:tgtEl>
                                        <p:attrNameLst>
                                          <p:attrName>style.visibility</p:attrName>
                                        </p:attrNameLst>
                                      </p:cBhvr>
                                      <p:to>
                                        <p:strVal val="visible"/>
                                      </p:to>
                                    </p:set>
                                    <p:animEffect transition="in" filter="slide(fromRight)">
                                      <p:cBhvr>
                                        <p:cTn id="75" dur="500"/>
                                        <p:tgtEl>
                                          <p:spTgt spid="465932"/>
                                        </p:tgtEl>
                                      </p:cBhvr>
                                    </p:animEffect>
                                  </p:childTnLst>
                                </p:cTn>
                              </p:par>
                              <p:par>
                                <p:cTn id="76" presetID="12" presetClass="entr" presetSubtype="2" fill="hold" grpId="0" nodeType="withEffect">
                                  <p:stCondLst>
                                    <p:cond delay="0"/>
                                  </p:stCondLst>
                                  <p:childTnLst>
                                    <p:set>
                                      <p:cBhvr>
                                        <p:cTn id="77" dur="1" fill="hold">
                                          <p:stCondLst>
                                            <p:cond delay="0"/>
                                          </p:stCondLst>
                                        </p:cTn>
                                        <p:tgtEl>
                                          <p:spTgt spid="465933"/>
                                        </p:tgtEl>
                                        <p:attrNameLst>
                                          <p:attrName>style.visibility</p:attrName>
                                        </p:attrNameLst>
                                      </p:cBhvr>
                                      <p:to>
                                        <p:strVal val="visible"/>
                                      </p:to>
                                    </p:set>
                                    <p:animEffect transition="in" filter="slide(fromRight)">
                                      <p:cBhvr>
                                        <p:cTn id="78" dur="500"/>
                                        <p:tgtEl>
                                          <p:spTgt spid="465933"/>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20" presetClass="entr" presetSubtype="0" fill="hold" nodeType="clickEffect">
                                  <p:stCondLst>
                                    <p:cond delay="0"/>
                                  </p:stCondLst>
                                  <p:childTnLst>
                                    <p:set>
                                      <p:cBhvr>
                                        <p:cTn id="82" dur="1" fill="hold">
                                          <p:stCondLst>
                                            <p:cond delay="0"/>
                                          </p:stCondLst>
                                        </p:cTn>
                                        <p:tgtEl>
                                          <p:spTgt spid="465949"/>
                                        </p:tgtEl>
                                        <p:attrNameLst>
                                          <p:attrName>style.visibility</p:attrName>
                                        </p:attrNameLst>
                                      </p:cBhvr>
                                      <p:to>
                                        <p:strVal val="visible"/>
                                      </p:to>
                                    </p:set>
                                    <p:animEffect transition="in" filter="wedge">
                                      <p:cBhvr>
                                        <p:cTn id="83" dur="500"/>
                                        <p:tgtEl>
                                          <p:spTgt spid="465949"/>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12" presetClass="entr" presetSubtype="1" fill="hold" nodeType="clickEffect">
                                  <p:stCondLst>
                                    <p:cond delay="0"/>
                                  </p:stCondLst>
                                  <p:childTnLst>
                                    <p:set>
                                      <p:cBhvr>
                                        <p:cTn id="87" dur="1" fill="hold">
                                          <p:stCondLst>
                                            <p:cond delay="0"/>
                                          </p:stCondLst>
                                        </p:cTn>
                                        <p:tgtEl>
                                          <p:spTgt spid="465928"/>
                                        </p:tgtEl>
                                        <p:attrNameLst>
                                          <p:attrName>style.visibility</p:attrName>
                                        </p:attrNameLst>
                                      </p:cBhvr>
                                      <p:to>
                                        <p:strVal val="visible"/>
                                      </p:to>
                                    </p:set>
                                    <p:animEffect transition="in" filter="slide(fromTop)">
                                      <p:cBhvr>
                                        <p:cTn id="88" dur="500"/>
                                        <p:tgtEl>
                                          <p:spTgt spid="465928"/>
                                        </p:tgtEl>
                                      </p:cBhvr>
                                    </p:animEffect>
                                  </p:childTnLst>
                                </p:cTn>
                              </p:par>
                              <p:par>
                                <p:cTn id="89" presetID="12" presetClass="entr" presetSubtype="1" fill="hold" grpId="0" nodeType="withEffect">
                                  <p:stCondLst>
                                    <p:cond delay="0"/>
                                  </p:stCondLst>
                                  <p:childTnLst>
                                    <p:set>
                                      <p:cBhvr>
                                        <p:cTn id="90" dur="1" fill="hold">
                                          <p:stCondLst>
                                            <p:cond delay="0"/>
                                          </p:stCondLst>
                                        </p:cTn>
                                        <p:tgtEl>
                                          <p:spTgt spid="465929"/>
                                        </p:tgtEl>
                                        <p:attrNameLst>
                                          <p:attrName>style.visibility</p:attrName>
                                        </p:attrNameLst>
                                      </p:cBhvr>
                                      <p:to>
                                        <p:strVal val="visible"/>
                                      </p:to>
                                    </p:set>
                                    <p:animEffect transition="in" filter="slide(fromTop)">
                                      <p:cBhvr>
                                        <p:cTn id="91" dur="500"/>
                                        <p:tgtEl>
                                          <p:spTgt spid="4659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5929" grpId="0"/>
      <p:bldP spid="465930" grpId="0"/>
      <p:bldP spid="465931" grpId="0"/>
      <p:bldP spid="465932" grpId="0"/>
      <p:bldP spid="465933" grpId="0"/>
      <p:bldP spid="465935" grpId="0"/>
      <p:bldP spid="465936" grpId="0"/>
      <p:bldP spid="465937" grpId="0"/>
      <p:bldP spid="465938" grpId="0"/>
      <p:bldP spid="465939" grpId="0"/>
      <p:bldP spid="465940" grpId="0"/>
      <p:bldP spid="465943" grpId="0"/>
      <p:bldP spid="465944" grpId="0"/>
      <p:bldP spid="465945" grpId="0" animBg="1"/>
      <p:bldP spid="465946" grpId="0" animBg="1"/>
      <p:bldP spid="465947"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8" name="Rectangle 4"/>
          <p:cNvSpPr>
            <a:spLocks noChangeArrowheads="1"/>
          </p:cNvSpPr>
          <p:nvPr/>
        </p:nvSpPr>
        <p:spPr bwMode="auto">
          <a:xfrm>
            <a:off x="900113" y="549275"/>
            <a:ext cx="5208587"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5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4</a:t>
            </a:r>
            <a:r>
              <a:rPr kumimoji="0" lang="zh-CN" altLang="en-US" sz="25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、减法运算</a:t>
            </a:r>
            <a:r>
              <a:rPr kumimoji="0" lang="zh-CN" altLang="en-US" sz="2500" b="1" i="0" u="none" strike="noStrike" kern="1200" cap="none" spc="0" normalizeH="0" baseline="0" noProof="0">
                <a:ln>
                  <a:noFill/>
                </a:ln>
                <a:solidFill>
                  <a:srgbClr val="0000FF"/>
                </a:solidFill>
                <a:effectLst/>
                <a:uLnTx/>
                <a:uFillTx/>
                <a:latin typeface="黑体" panose="02010609060101010101" pitchFamily="49" charset="-122"/>
                <a:ea typeface="黑体" panose="02010609060101010101" pitchFamily="49" charset="-122"/>
                <a:cs typeface="+mn-cs"/>
              </a:rPr>
              <a:t> </a:t>
            </a:r>
          </a:p>
        </p:txBody>
      </p:sp>
      <p:sp>
        <p:nvSpPr>
          <p:cNvPr id="466949" name="Rectangle 5"/>
          <p:cNvSpPr>
            <a:spLocks noChangeArrowheads="1"/>
          </p:cNvSpPr>
          <p:nvPr/>
        </p:nvSpPr>
        <p:spPr bwMode="auto">
          <a:xfrm>
            <a:off x="466725" y="4941888"/>
            <a:ext cx="8077200" cy="1152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45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在实际应用中，通常是将减法运算变为加法运算来处理，即采用加补码的方法完成减法运算。</a:t>
            </a:r>
          </a:p>
        </p:txBody>
      </p:sp>
      <p:sp>
        <p:nvSpPr>
          <p:cNvPr id="466953" name="Rectangle 9"/>
          <p:cNvSpPr>
            <a:spLocks noChangeArrowheads="1"/>
          </p:cNvSpPr>
          <p:nvPr/>
        </p:nvSpPr>
        <p:spPr bwMode="auto">
          <a:xfrm>
            <a:off x="755650" y="1412875"/>
            <a:ext cx="770890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tabLst>
                <a:tab pos="3060700" algn="ctr"/>
              </a:tabLst>
              <a:defRPr kumimoji="1" sz="2400">
                <a:solidFill>
                  <a:schemeClr val="tx1"/>
                </a:solidFill>
                <a:latin typeface="Times New Roman" panose="02020603050405020304" pitchFamily="18" charset="0"/>
                <a:ea typeface="宋体" panose="02010600030101010101" pitchFamily="2" charset="-122"/>
              </a:defRPr>
            </a:lvl1pPr>
            <a:lvl2pPr algn="l">
              <a:tabLst>
                <a:tab pos="3060700" algn="ctr"/>
              </a:tabLst>
              <a:defRPr kumimoji="1" sz="2400">
                <a:solidFill>
                  <a:schemeClr val="tx1"/>
                </a:solidFill>
                <a:latin typeface="Times New Roman" panose="02020603050405020304" pitchFamily="18" charset="0"/>
                <a:ea typeface="宋体" panose="02010600030101010101" pitchFamily="2" charset="-122"/>
              </a:defRPr>
            </a:lvl2pPr>
            <a:lvl3pPr algn="l">
              <a:tabLst>
                <a:tab pos="3060700" algn="ctr"/>
              </a:tabLst>
              <a:defRPr kumimoji="1" sz="2400">
                <a:solidFill>
                  <a:schemeClr val="tx1"/>
                </a:solidFill>
                <a:latin typeface="Times New Roman" panose="02020603050405020304" pitchFamily="18" charset="0"/>
                <a:ea typeface="宋体" panose="02010600030101010101" pitchFamily="2" charset="-122"/>
              </a:defRPr>
            </a:lvl3pPr>
            <a:lvl4pPr algn="l">
              <a:tabLst>
                <a:tab pos="3060700" algn="ctr"/>
              </a:tabLst>
              <a:defRPr kumimoji="1" sz="2400">
                <a:solidFill>
                  <a:schemeClr val="tx1"/>
                </a:solidFill>
                <a:latin typeface="Times New Roman" panose="02020603050405020304" pitchFamily="18" charset="0"/>
                <a:ea typeface="宋体" panose="02010600030101010101" pitchFamily="2" charset="-122"/>
              </a:defRPr>
            </a:lvl4pPr>
            <a:lvl5pPr algn="l">
              <a:tabLst>
                <a:tab pos="3060700" algn="ctr"/>
              </a:tabLst>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tabLst>
                <a:tab pos="3060700" algn="ctr"/>
              </a:tabLs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tabLst>
                <a:tab pos="3060700" algn="ctr"/>
              </a:tabLs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tabLst>
                <a:tab pos="3060700" algn="ctr"/>
              </a:tabLs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tabLst>
                <a:tab pos="3060700" algn="ctr"/>
              </a:tabLs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tab pos="3060700" algn="ctr"/>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若</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位二进制的原码为</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N</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原</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，则与它相对应的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的补码为</a:t>
            </a:r>
          </a:p>
          <a:p>
            <a:pPr marL="0" marR="0" lvl="0" indent="266700" algn="l" defTabSz="914400" rtl="0" eaLnBrk="0" fontAlgn="base" latinLnBrk="0" hangingPunct="0">
              <a:lnSpc>
                <a:spcPct val="100000"/>
              </a:lnSpc>
              <a:spcBef>
                <a:spcPct val="0"/>
              </a:spcBef>
              <a:spcAft>
                <a:spcPct val="0"/>
              </a:spcAft>
              <a:buClrTx/>
              <a:buSzTx/>
              <a:buFontTx/>
              <a:buNone/>
              <a:tabLst>
                <a:tab pos="3060700" algn="ctr"/>
              </a:tabLst>
              <a:defRPr/>
            </a:pPr>
            <a:r>
              <a:rPr kumimoji="1"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N</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补</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400" b="1" i="1"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N</a:t>
            </a:r>
            <a:r>
              <a:rPr kumimoji="1"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N</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原</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	</a:t>
            </a:r>
          </a:p>
          <a:p>
            <a:pPr marL="0" marR="0" lvl="0" indent="266700" algn="l" defTabSz="914400" rtl="0" eaLnBrk="0" fontAlgn="base" latinLnBrk="0" hangingPunct="0">
              <a:lnSpc>
                <a:spcPct val="100000"/>
              </a:lnSpc>
              <a:spcBef>
                <a:spcPct val="0"/>
              </a:spcBef>
              <a:spcAft>
                <a:spcPct val="0"/>
              </a:spcAft>
              <a:buClrTx/>
              <a:buSzTx/>
              <a:buFontTx/>
              <a:buNone/>
              <a:tabLst>
                <a:tab pos="3060700" algn="ctr"/>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补码与反码的关系式</a:t>
            </a:r>
          </a:p>
          <a:p>
            <a:pPr marL="0" marR="0" lvl="0" indent="266700" algn="l" defTabSz="914400" rtl="0" eaLnBrk="0" fontAlgn="base" latinLnBrk="0" hangingPunct="0">
              <a:lnSpc>
                <a:spcPct val="100000"/>
              </a:lnSpc>
              <a:spcBef>
                <a:spcPct val="0"/>
              </a:spcBef>
              <a:spcAft>
                <a:spcPct val="0"/>
              </a:spcAft>
              <a:buClrTx/>
              <a:buSzTx/>
              <a:buFontTx/>
              <a:buNone/>
              <a:tabLst>
                <a:tab pos="3060700" algn="ctr"/>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N</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补</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N</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反</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+1	</a:t>
            </a:r>
          </a:p>
          <a:p>
            <a:pPr marL="0" marR="0" lvl="0" indent="266700" algn="l" defTabSz="914400" rtl="0" eaLnBrk="0" fontAlgn="base" latinLnBrk="0" hangingPunct="0">
              <a:lnSpc>
                <a:spcPct val="100000"/>
              </a:lnSpc>
              <a:spcBef>
                <a:spcPct val="0"/>
              </a:spcBef>
              <a:spcAft>
                <a:spcPct val="0"/>
              </a:spcAft>
              <a:buClrTx/>
              <a:buSzTx/>
              <a:buFontTx/>
              <a:buNone/>
              <a:tabLst>
                <a:tab pos="3060700" algn="ctr"/>
              </a:tabLst>
              <a:defRPr/>
            </a:pPr>
            <a:endPar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endParaRPr>
          </a:p>
        </p:txBody>
      </p:sp>
      <p:grpSp>
        <p:nvGrpSpPr>
          <p:cNvPr id="466958" name="Group 14"/>
          <p:cNvGrpSpPr>
            <a:grpSpLocks/>
          </p:cNvGrpSpPr>
          <p:nvPr/>
        </p:nvGrpSpPr>
        <p:grpSpPr bwMode="auto">
          <a:xfrm>
            <a:off x="827088" y="3213100"/>
            <a:ext cx="5149850" cy="960438"/>
            <a:chOff x="521" y="2024"/>
            <a:chExt cx="3244" cy="605"/>
          </a:xfrm>
        </p:grpSpPr>
        <p:sp>
          <p:nvSpPr>
            <p:cNvPr id="466954" name="Rectangle 10"/>
            <p:cNvSpPr>
              <a:spLocks noChangeArrowheads="1"/>
            </p:cNvSpPr>
            <p:nvPr/>
          </p:nvSpPr>
          <p:spPr bwMode="auto">
            <a:xfrm>
              <a:off x="937" y="2214"/>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6955" name="Rectangle 11"/>
            <p:cNvSpPr>
              <a:spLocks noChangeArrowheads="1"/>
            </p:cNvSpPr>
            <p:nvPr/>
          </p:nvSpPr>
          <p:spPr bwMode="auto">
            <a:xfrm>
              <a:off x="521" y="2024"/>
              <a:ext cx="324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设两个数</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相减，利用以上两式</a:t>
              </a:r>
            </a:p>
          </p:txBody>
        </p:sp>
        <p:sp>
          <p:nvSpPr>
            <p:cNvPr id="466956" name="Rectangle 12"/>
            <p:cNvSpPr>
              <a:spLocks noChangeArrowheads="1"/>
            </p:cNvSpPr>
            <p:nvPr/>
          </p:nvSpPr>
          <p:spPr bwMode="auto">
            <a:xfrm>
              <a:off x="521" y="2341"/>
              <a:ext cx="67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可得</a:t>
              </a:r>
              <a:endPar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endParaRPr>
            </a:p>
          </p:txBody>
        </p:sp>
      </p:grpSp>
      <p:sp>
        <p:nvSpPr>
          <p:cNvPr id="466957" name="Rectangle 13"/>
          <p:cNvSpPr>
            <a:spLocks noChangeArrowheads="1"/>
          </p:cNvSpPr>
          <p:nvPr/>
        </p:nvSpPr>
        <p:spPr bwMode="auto">
          <a:xfrm>
            <a:off x="1116013" y="4365625"/>
            <a:ext cx="4181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1" lang="en-US" altLang="zh-CN"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B</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补</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400" b="1" i="1"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n</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B</a:t>
            </a:r>
            <a:r>
              <a:rPr kumimoji="1" lang="zh-CN" altLang="en-US" sz="2400" b="1" i="0"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反</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+1</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2</a:t>
            </a:r>
            <a:r>
              <a:rPr kumimoji="1" lang="en-US" altLang="zh-CN" sz="2400" b="1" i="1" u="none" strike="noStrike" kern="1200" cap="none" spc="0" normalizeH="0" baseline="3000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n</a:t>
            </a:r>
            <a:endPar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endParaRPr>
          </a:p>
        </p:txBody>
      </p:sp>
      <p:sp>
        <p:nvSpPr>
          <p:cNvPr id="2" name="灯片编号占位符 1">
            <a:extLst>
              <a:ext uri="{FF2B5EF4-FFF2-40B4-BE49-F238E27FC236}">
                <a16:creationId xmlns:a16="http://schemas.microsoft.com/office/drawing/2014/main" id="{B69553EA-F6C4-4956-B084-A056DF76052F}"/>
              </a:ext>
            </a:extLst>
          </p:cNvPr>
          <p:cNvSpPr>
            <a:spLocks noGrp="1"/>
          </p:cNvSpPr>
          <p:nvPr>
            <p:ph type="sldNum" sz="quarter" idx="12"/>
          </p:nvPr>
        </p:nvSpPr>
        <p:spPr/>
        <p:txBody>
          <a:bodyPr/>
          <a:lstStyle/>
          <a:p>
            <a:fld id="{4FAB73BC-B049-4115-A692-8D63A059BFB8}" type="slidenum">
              <a:rPr lang="en-US" smtClean="0"/>
              <a:t>110</a:t>
            </a:fld>
            <a:endParaRPr lang="en-US" dirty="0"/>
          </a:p>
        </p:txBody>
      </p:sp>
    </p:spTree>
    <p:extLst>
      <p:ext uri="{BB962C8B-B14F-4D97-AF65-F5344CB8AC3E}">
        <p14:creationId xmlns:p14="http://schemas.microsoft.com/office/powerpoint/2010/main" val="209647812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66953"/>
                                        </p:tgtEl>
                                        <p:attrNameLst>
                                          <p:attrName>style.visibility</p:attrName>
                                        </p:attrNameLst>
                                      </p:cBhvr>
                                      <p:to>
                                        <p:strVal val="visible"/>
                                      </p:to>
                                    </p:set>
                                    <p:animEffect transition="in" filter="wipe(up)">
                                      <p:cBhvr>
                                        <p:cTn id="7" dur="500"/>
                                        <p:tgtEl>
                                          <p:spTgt spid="4669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466958"/>
                                        </p:tgtEl>
                                        <p:attrNameLst>
                                          <p:attrName>style.visibility</p:attrName>
                                        </p:attrNameLst>
                                      </p:cBhvr>
                                      <p:to>
                                        <p:strVal val="visible"/>
                                      </p:to>
                                    </p:set>
                                    <p:animEffect transition="in" filter="strips(downRight)">
                                      <p:cBhvr>
                                        <p:cTn id="12" dur="500"/>
                                        <p:tgtEl>
                                          <p:spTgt spid="4669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66957"/>
                                        </p:tgtEl>
                                        <p:attrNameLst>
                                          <p:attrName>style.visibility</p:attrName>
                                        </p:attrNameLst>
                                      </p:cBhvr>
                                      <p:to>
                                        <p:strVal val="visible"/>
                                      </p:to>
                                    </p:set>
                                    <p:animEffect transition="in" filter="strips(downRight)">
                                      <p:cBhvr>
                                        <p:cTn id="17" dur="500"/>
                                        <p:tgtEl>
                                          <p:spTgt spid="46695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66949"/>
                                        </p:tgtEl>
                                        <p:attrNameLst>
                                          <p:attrName>style.visibility</p:attrName>
                                        </p:attrNameLst>
                                      </p:cBhvr>
                                      <p:to>
                                        <p:strVal val="visible"/>
                                      </p:to>
                                    </p:set>
                                    <p:animEffect transition="in" filter="wipe(up)">
                                      <p:cBhvr>
                                        <p:cTn id="22" dur="500"/>
                                        <p:tgtEl>
                                          <p:spTgt spid="4669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949" grpId="0"/>
      <p:bldP spid="466953" grpId="0"/>
      <p:bldP spid="46695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2" name="Rectangle 4"/>
          <p:cNvSpPr>
            <a:spLocks noChangeArrowheads="1"/>
          </p:cNvSpPr>
          <p:nvPr/>
        </p:nvSpPr>
        <p:spPr bwMode="auto">
          <a:xfrm>
            <a:off x="1008063" y="620713"/>
            <a:ext cx="3181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的情况。</a:t>
            </a:r>
          </a:p>
        </p:txBody>
      </p:sp>
      <p:sp>
        <p:nvSpPr>
          <p:cNvPr id="467973" name="Rectangle 5"/>
          <p:cNvSpPr>
            <a:spLocks noChangeArrowheads="1"/>
          </p:cNvSpPr>
          <p:nvPr/>
        </p:nvSpPr>
        <p:spPr bwMode="auto">
          <a:xfrm>
            <a:off x="4679950" y="655638"/>
            <a:ext cx="31115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2</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&lt;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的情况</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sym typeface="Symbol" panose="05050102010706020507" pitchFamily="18" charset="2"/>
              </a:rPr>
              <a:t>。</a:t>
            </a:r>
          </a:p>
        </p:txBody>
      </p:sp>
      <p:sp>
        <p:nvSpPr>
          <p:cNvPr id="467974" name="Rectangle 6"/>
          <p:cNvSpPr>
            <a:spLocks noChangeArrowheads="1"/>
          </p:cNvSpPr>
          <p:nvPr/>
        </p:nvSpPr>
        <p:spPr bwMode="auto">
          <a:xfrm>
            <a:off x="107950" y="4765675"/>
            <a:ext cx="4419600" cy="1206500"/>
          </a:xfrm>
          <a:prstGeom prst="rect">
            <a:avLst/>
          </a:prstGeom>
          <a:solidFill>
            <a:schemeClr val="bg1"/>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     </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当</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A–B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rPr>
              <a:t> 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时，舍弃的进位为</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1</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Times New Roman" panose="02020603050405020304" pitchFamily="18" charset="0"/>
                <a:sym typeface="Symbol" panose="05050102010706020507" pitchFamily="18" charset="2"/>
              </a:rPr>
              <a:t>，所得 结果就是差的原码，不需再求反补。</a:t>
            </a:r>
          </a:p>
        </p:txBody>
      </p:sp>
      <p:sp>
        <p:nvSpPr>
          <p:cNvPr id="467975" name="Rectangle 7"/>
          <p:cNvSpPr>
            <a:spLocks noChangeArrowheads="1"/>
          </p:cNvSpPr>
          <p:nvPr/>
        </p:nvSpPr>
        <p:spPr bwMode="auto">
          <a:xfrm>
            <a:off x="4645025" y="4730750"/>
            <a:ext cx="4191000" cy="1206500"/>
          </a:xfrm>
          <a:prstGeom prst="rect">
            <a:avLst/>
          </a:prstGeom>
          <a:solidFill>
            <a:schemeClr val="bg1"/>
          </a:solidFill>
          <a:ln w="19050">
            <a:solidFill>
              <a:srgbClr val="FF0000"/>
            </a:solidFill>
            <a:miter lim="800000"/>
            <a:headEnd/>
            <a:tailEnd type="none" w="lg" len="lg"/>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当</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sym typeface="Symbol" panose="05050102010706020507" pitchFamily="18" charset="2"/>
              </a:rPr>
              <a:t>&lt;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0</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sym typeface="Symbol" panose="05050102010706020507" pitchFamily="18" charset="2"/>
              </a:rPr>
              <a:t>时，舍弃的进位</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为</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0</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，所得结果是补码，要得到原码需再求补。</a:t>
            </a:r>
          </a:p>
        </p:txBody>
      </p:sp>
      <p:sp>
        <p:nvSpPr>
          <p:cNvPr id="467976" name="Rectangle 8"/>
          <p:cNvSpPr>
            <a:spLocks noChangeArrowheads="1"/>
          </p:cNvSpPr>
          <p:nvPr/>
        </p:nvSpPr>
        <p:spPr bwMode="auto">
          <a:xfrm>
            <a:off x="1187450" y="1881188"/>
            <a:ext cx="259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=0101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=0010</a:t>
            </a:r>
          </a:p>
        </p:txBody>
      </p:sp>
      <p:sp>
        <p:nvSpPr>
          <p:cNvPr id="467977" name="Rectangle 9"/>
          <p:cNvSpPr>
            <a:spLocks noChangeArrowheads="1"/>
          </p:cNvSpPr>
          <p:nvPr/>
        </p:nvSpPr>
        <p:spPr bwMode="auto">
          <a:xfrm>
            <a:off x="5219700" y="1844675"/>
            <a:ext cx="35290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0001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=0101</a:t>
            </a:r>
          </a:p>
        </p:txBody>
      </p:sp>
      <p:graphicFrame>
        <p:nvGraphicFramePr>
          <p:cNvPr id="467978" name="Object 10"/>
          <p:cNvGraphicFramePr>
            <a:graphicFrameLocks noChangeAspect="1"/>
          </p:cNvGraphicFramePr>
          <p:nvPr/>
        </p:nvGraphicFramePr>
        <p:xfrm>
          <a:off x="323850" y="2565400"/>
          <a:ext cx="4319588" cy="2824163"/>
        </p:xfrm>
        <a:graphic>
          <a:graphicData uri="http://schemas.openxmlformats.org/presentationml/2006/ole">
            <mc:AlternateContent xmlns:mc="http://schemas.openxmlformats.org/markup-compatibility/2006">
              <mc:Choice xmlns:v="urn:schemas-microsoft-com:vml" Requires="v">
                <p:oleObj spid="_x0000_s113746" name="图片" r:id="rId3" imgW="2409840" imgH="1324080" progId="Word.Picture.8">
                  <p:embed/>
                </p:oleObj>
              </mc:Choice>
              <mc:Fallback>
                <p:oleObj name="图片" r:id="rId3" imgW="2409840" imgH="1324080" progId="Word.Picture.8">
                  <p:embed/>
                  <p:pic>
                    <p:nvPicPr>
                      <p:cNvPr id="467978" name="Object 10"/>
                      <p:cNvPicPr>
                        <a:picLocks noChangeAspect="1" noChangeArrowheads="1"/>
                      </p:cNvPicPr>
                      <p:nvPr/>
                    </p:nvPicPr>
                    <p:blipFill>
                      <a:blip r:embed="rId4">
                        <a:extLst>
                          <a:ext uri="{28A0092B-C50C-407E-A947-70E740481C1C}">
                            <a14:useLocalDpi xmlns:a14="http://schemas.microsoft.com/office/drawing/2010/main" val="0"/>
                          </a:ext>
                        </a:extLst>
                      </a:blip>
                      <a:srcRect r="17522" b="1759"/>
                      <a:stretch>
                        <a:fillRect/>
                      </a:stretch>
                    </p:blipFill>
                    <p:spPr bwMode="auto">
                      <a:xfrm>
                        <a:off x="323850" y="2565400"/>
                        <a:ext cx="4319588" cy="28241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7979" name="Rectangle 11"/>
          <p:cNvSpPr>
            <a:spLocks noChangeArrowheads="1"/>
          </p:cNvSpPr>
          <p:nvPr/>
        </p:nvSpPr>
        <p:spPr bwMode="auto">
          <a:xfrm>
            <a:off x="1365250" y="3803650"/>
            <a:ext cx="2343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1   0    0    1    1</a:t>
            </a: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p>
        </p:txBody>
      </p:sp>
      <p:graphicFrame>
        <p:nvGraphicFramePr>
          <p:cNvPr id="467980" name="Object 12"/>
          <p:cNvGraphicFramePr>
            <a:graphicFrameLocks noChangeAspect="1"/>
          </p:cNvGraphicFramePr>
          <p:nvPr/>
        </p:nvGraphicFramePr>
        <p:xfrm>
          <a:off x="5256213" y="2517775"/>
          <a:ext cx="2970212" cy="2279650"/>
        </p:xfrm>
        <a:graphic>
          <a:graphicData uri="http://schemas.openxmlformats.org/presentationml/2006/ole">
            <mc:AlternateContent xmlns:mc="http://schemas.openxmlformats.org/markup-compatibility/2006">
              <mc:Choice xmlns:v="urn:schemas-microsoft-com:vml" Requires="v">
                <p:oleObj spid="_x0000_s113747" name="图片" r:id="rId5" imgW="1371600" imgH="1057320" progId="Word.Picture.8">
                  <p:embed/>
                </p:oleObj>
              </mc:Choice>
              <mc:Fallback>
                <p:oleObj name="图片" r:id="rId5" imgW="1371600" imgH="1057320" progId="Word.Picture.8">
                  <p:embed/>
                  <p:pic>
                    <p:nvPicPr>
                      <p:cNvPr id="467980" name="Object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6213" y="2517775"/>
                        <a:ext cx="2970212" cy="2279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67981" name="Rectangle 13"/>
          <p:cNvSpPr>
            <a:spLocks noChangeArrowheads="1"/>
          </p:cNvSpPr>
          <p:nvPr/>
        </p:nvSpPr>
        <p:spPr bwMode="auto">
          <a:xfrm>
            <a:off x="5400675" y="3681413"/>
            <a:ext cx="23685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8575">
                <a:solidFill>
                  <a:schemeClr val="tx1"/>
                </a:solidFill>
                <a:miter lim="800000"/>
                <a:headEnd/>
                <a:tailEnd type="none" w="lg" len="lg"/>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0   1    1    0    1</a:t>
            </a:r>
            <a:r>
              <a:rPr kumimoji="0"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p>
        </p:txBody>
      </p:sp>
      <p:sp>
        <p:nvSpPr>
          <p:cNvPr id="467982" name="Rectangle 14"/>
          <p:cNvSpPr>
            <a:spLocks noChangeArrowheads="1"/>
          </p:cNvSpPr>
          <p:nvPr/>
        </p:nvSpPr>
        <p:spPr bwMode="auto">
          <a:xfrm>
            <a:off x="1908175" y="3860800"/>
            <a:ext cx="288925" cy="328613"/>
          </a:xfrm>
          <a:prstGeom prst="rect">
            <a:avLst/>
          </a:prstGeom>
          <a:noFill/>
          <a:ln w="28575">
            <a:solidFill>
              <a:srgbClr val="FF3300"/>
            </a:solidFill>
            <a:prstDash val="sysDot"/>
            <a:miter lim="800000"/>
            <a:headEnd/>
            <a:tailEnd type="none" w="lg" len="lg"/>
          </a:ln>
          <a:effectLst/>
          <a:extLst>
            <a:ext uri="{909E8E84-426E-40DD-AFC4-6F175D3DCCD1}">
              <a14:hiddenFill xmlns:a14="http://schemas.microsoft.com/office/drawing/2010/main">
                <a:solidFill>
                  <a:schemeClr val="folHlink">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7983" name="Rectangle 15"/>
          <p:cNvSpPr>
            <a:spLocks noChangeArrowheads="1"/>
          </p:cNvSpPr>
          <p:nvPr/>
        </p:nvSpPr>
        <p:spPr bwMode="auto">
          <a:xfrm>
            <a:off x="5940425" y="3752850"/>
            <a:ext cx="361950" cy="328613"/>
          </a:xfrm>
          <a:prstGeom prst="rect">
            <a:avLst/>
          </a:prstGeom>
          <a:noFill/>
          <a:ln w="28575">
            <a:solidFill>
              <a:srgbClr val="FF3300"/>
            </a:solidFill>
            <a:prstDash val="sysDot"/>
            <a:miter lim="800000"/>
            <a:headEnd/>
            <a:tailEnd type="none" w="lg" len="lg"/>
          </a:ln>
          <a:effectLst/>
          <a:extLst>
            <a:ext uri="{909E8E84-426E-40DD-AFC4-6F175D3DCCD1}">
              <a14:hiddenFill xmlns:a14="http://schemas.microsoft.com/office/drawing/2010/main">
                <a:solidFill>
                  <a:schemeClr val="folHlink">
                    <a:alpha val="0"/>
                  </a:schemeClr>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67985" name="AutoShape 17"/>
          <p:cNvSpPr>
            <a:spLocks noChangeArrowheads="1"/>
          </p:cNvSpPr>
          <p:nvPr/>
        </p:nvSpPr>
        <p:spPr bwMode="auto">
          <a:xfrm>
            <a:off x="0" y="4041775"/>
            <a:ext cx="1085850" cy="628650"/>
          </a:xfrm>
          <a:prstGeom prst="wedgeEllipseCallout">
            <a:avLst>
              <a:gd name="adj1" fmla="val 95319"/>
              <a:gd name="adj2" fmla="val -48231"/>
            </a:avLst>
          </a:prstGeom>
          <a:solidFill>
            <a:srgbClr val="339933">
              <a:alpha val="48000"/>
            </a:srgbClr>
          </a:solidFill>
          <a:ln w="9525">
            <a:solidFill>
              <a:schemeClr val="bg2"/>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舍弃</a:t>
            </a:r>
          </a:p>
        </p:txBody>
      </p:sp>
      <p:sp>
        <p:nvSpPr>
          <p:cNvPr id="467986" name="AutoShape 18"/>
          <p:cNvSpPr>
            <a:spLocks noChangeArrowheads="1"/>
          </p:cNvSpPr>
          <p:nvPr/>
        </p:nvSpPr>
        <p:spPr bwMode="auto">
          <a:xfrm>
            <a:off x="4176713" y="4005263"/>
            <a:ext cx="1085850" cy="628650"/>
          </a:xfrm>
          <a:prstGeom prst="wedgeEllipseCallout">
            <a:avLst>
              <a:gd name="adj1" fmla="val 95319"/>
              <a:gd name="adj2" fmla="val -48231"/>
            </a:avLst>
          </a:prstGeom>
          <a:solidFill>
            <a:srgbClr val="339933">
              <a:alpha val="48000"/>
            </a:srgbClr>
          </a:solidFill>
          <a:ln w="9525">
            <a:solidFill>
              <a:schemeClr val="bg2"/>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舍弃</a:t>
            </a:r>
          </a:p>
        </p:txBody>
      </p:sp>
      <p:sp>
        <p:nvSpPr>
          <p:cNvPr id="2" name="灯片编号占位符 1">
            <a:extLst>
              <a:ext uri="{FF2B5EF4-FFF2-40B4-BE49-F238E27FC236}">
                <a16:creationId xmlns:a16="http://schemas.microsoft.com/office/drawing/2014/main" id="{6F1DB53A-8C4C-42E9-A780-2CE22BF84FA7}"/>
              </a:ext>
            </a:extLst>
          </p:cNvPr>
          <p:cNvSpPr>
            <a:spLocks noGrp="1"/>
          </p:cNvSpPr>
          <p:nvPr>
            <p:ph type="sldNum" sz="quarter" idx="12"/>
          </p:nvPr>
        </p:nvSpPr>
        <p:spPr/>
        <p:txBody>
          <a:bodyPr/>
          <a:lstStyle/>
          <a:p>
            <a:fld id="{4FAB73BC-B049-4115-A692-8D63A059BFB8}" type="slidenum">
              <a:rPr lang="en-US" smtClean="0"/>
              <a:t>111</a:t>
            </a:fld>
            <a:endParaRPr lang="en-US" dirty="0"/>
          </a:p>
        </p:txBody>
      </p:sp>
    </p:spTree>
    <p:extLst>
      <p:ext uri="{BB962C8B-B14F-4D97-AF65-F5344CB8AC3E}">
        <p14:creationId xmlns:p14="http://schemas.microsoft.com/office/powerpoint/2010/main" val="5493470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67972"/>
                                        </p:tgtEl>
                                        <p:attrNameLst>
                                          <p:attrName>style.visibility</p:attrName>
                                        </p:attrNameLst>
                                      </p:cBhvr>
                                      <p:to>
                                        <p:strVal val="visible"/>
                                      </p:to>
                                    </p:set>
                                    <p:animEffect transition="in" filter="strips(downRight)">
                                      <p:cBhvr>
                                        <p:cTn id="7" dur="500"/>
                                        <p:tgtEl>
                                          <p:spTgt spid="46797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67976"/>
                                        </p:tgtEl>
                                        <p:attrNameLst>
                                          <p:attrName>style.visibility</p:attrName>
                                        </p:attrNameLst>
                                      </p:cBhvr>
                                      <p:to>
                                        <p:strVal val="visible"/>
                                      </p:to>
                                    </p:set>
                                    <p:animEffect transition="in" filter="strips(downRight)">
                                      <p:cBhvr>
                                        <p:cTn id="12" dur="500"/>
                                        <p:tgtEl>
                                          <p:spTgt spid="4679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499"/>
                                          </p:stCondLst>
                                        </p:cTn>
                                        <p:tgtEl>
                                          <p:spTgt spid="46797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467979"/>
                                        </p:tgtEl>
                                        <p:attrNameLst>
                                          <p:attrName>style.visibility</p:attrName>
                                        </p:attrNameLst>
                                      </p:cBhvr>
                                      <p:to>
                                        <p:strVal val="visible"/>
                                      </p:to>
                                    </p:set>
                                    <p:animEffect transition="in" filter="blinds(horizontal)">
                                      <p:cBhvr>
                                        <p:cTn id="21" dur="500"/>
                                        <p:tgtEl>
                                          <p:spTgt spid="46797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4" presetClass="entr" presetSubtype="16" fill="hold" nodeType="clickEffect">
                                  <p:stCondLst>
                                    <p:cond delay="0"/>
                                  </p:stCondLst>
                                  <p:childTnLst>
                                    <p:set>
                                      <p:cBhvr>
                                        <p:cTn id="25" dur="1" fill="hold">
                                          <p:stCondLst>
                                            <p:cond delay="0"/>
                                          </p:stCondLst>
                                        </p:cTn>
                                        <p:tgtEl>
                                          <p:spTgt spid="467982"/>
                                        </p:tgtEl>
                                        <p:attrNameLst>
                                          <p:attrName>style.visibility</p:attrName>
                                        </p:attrNameLst>
                                      </p:cBhvr>
                                      <p:to>
                                        <p:strVal val="visible"/>
                                      </p:to>
                                    </p:set>
                                    <p:animEffect transition="in" filter="box(in)">
                                      <p:cBhvr>
                                        <p:cTn id="26" dur="500"/>
                                        <p:tgtEl>
                                          <p:spTgt spid="46798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4" presetClass="entr" presetSubtype="16" fill="hold" grpId="0" nodeType="clickEffect">
                                  <p:stCondLst>
                                    <p:cond delay="0"/>
                                  </p:stCondLst>
                                  <p:childTnLst>
                                    <p:set>
                                      <p:cBhvr>
                                        <p:cTn id="30" dur="1" fill="hold">
                                          <p:stCondLst>
                                            <p:cond delay="0"/>
                                          </p:stCondLst>
                                        </p:cTn>
                                        <p:tgtEl>
                                          <p:spTgt spid="467985"/>
                                        </p:tgtEl>
                                        <p:attrNameLst>
                                          <p:attrName>style.visibility</p:attrName>
                                        </p:attrNameLst>
                                      </p:cBhvr>
                                      <p:to>
                                        <p:strVal val="visible"/>
                                      </p:to>
                                    </p:set>
                                    <p:animEffect transition="in" filter="box(in)">
                                      <p:cBhvr>
                                        <p:cTn id="31" dur="500"/>
                                        <p:tgtEl>
                                          <p:spTgt spid="46798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8" presetClass="entr" presetSubtype="6" fill="hold" grpId="0" nodeType="clickEffect">
                                  <p:stCondLst>
                                    <p:cond delay="0"/>
                                  </p:stCondLst>
                                  <p:childTnLst>
                                    <p:set>
                                      <p:cBhvr>
                                        <p:cTn id="35" dur="1" fill="hold">
                                          <p:stCondLst>
                                            <p:cond delay="0"/>
                                          </p:stCondLst>
                                        </p:cTn>
                                        <p:tgtEl>
                                          <p:spTgt spid="467973"/>
                                        </p:tgtEl>
                                        <p:attrNameLst>
                                          <p:attrName>style.visibility</p:attrName>
                                        </p:attrNameLst>
                                      </p:cBhvr>
                                      <p:to>
                                        <p:strVal val="visible"/>
                                      </p:to>
                                    </p:set>
                                    <p:animEffect transition="in" filter="strips(downRight)">
                                      <p:cBhvr>
                                        <p:cTn id="36" dur="500"/>
                                        <p:tgtEl>
                                          <p:spTgt spid="467973"/>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grpId="0" nodeType="clickEffect">
                                  <p:stCondLst>
                                    <p:cond delay="0"/>
                                  </p:stCondLst>
                                  <p:childTnLst>
                                    <p:set>
                                      <p:cBhvr>
                                        <p:cTn id="40" dur="1" fill="hold">
                                          <p:stCondLst>
                                            <p:cond delay="0"/>
                                          </p:stCondLst>
                                        </p:cTn>
                                        <p:tgtEl>
                                          <p:spTgt spid="467977"/>
                                        </p:tgtEl>
                                        <p:attrNameLst>
                                          <p:attrName>style.visibility</p:attrName>
                                        </p:attrNameLst>
                                      </p:cBhvr>
                                      <p:to>
                                        <p:strVal val="visible"/>
                                      </p:to>
                                    </p:set>
                                    <p:animEffect transition="in" filter="strips(downRight)">
                                      <p:cBhvr>
                                        <p:cTn id="41" dur="500"/>
                                        <p:tgtEl>
                                          <p:spTgt spid="467977"/>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499"/>
                                          </p:stCondLst>
                                        </p:cTn>
                                        <p:tgtEl>
                                          <p:spTgt spid="467980"/>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ntr" presetSubtype="10" fill="hold" grpId="0" nodeType="clickEffect">
                                  <p:stCondLst>
                                    <p:cond delay="0"/>
                                  </p:stCondLst>
                                  <p:childTnLst>
                                    <p:set>
                                      <p:cBhvr>
                                        <p:cTn id="49" dur="1" fill="hold">
                                          <p:stCondLst>
                                            <p:cond delay="0"/>
                                          </p:stCondLst>
                                        </p:cTn>
                                        <p:tgtEl>
                                          <p:spTgt spid="467981"/>
                                        </p:tgtEl>
                                        <p:attrNameLst>
                                          <p:attrName>style.visibility</p:attrName>
                                        </p:attrNameLst>
                                      </p:cBhvr>
                                      <p:to>
                                        <p:strVal val="visible"/>
                                      </p:to>
                                    </p:set>
                                    <p:animEffect transition="in" filter="blinds(horizontal)">
                                      <p:cBhvr>
                                        <p:cTn id="50" dur="500"/>
                                        <p:tgtEl>
                                          <p:spTgt spid="467981"/>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4" presetClass="entr" presetSubtype="16" fill="hold" nodeType="clickEffect">
                                  <p:stCondLst>
                                    <p:cond delay="0"/>
                                  </p:stCondLst>
                                  <p:childTnLst>
                                    <p:set>
                                      <p:cBhvr>
                                        <p:cTn id="54" dur="1" fill="hold">
                                          <p:stCondLst>
                                            <p:cond delay="0"/>
                                          </p:stCondLst>
                                        </p:cTn>
                                        <p:tgtEl>
                                          <p:spTgt spid="467983"/>
                                        </p:tgtEl>
                                        <p:attrNameLst>
                                          <p:attrName>style.visibility</p:attrName>
                                        </p:attrNameLst>
                                      </p:cBhvr>
                                      <p:to>
                                        <p:strVal val="visible"/>
                                      </p:to>
                                    </p:set>
                                    <p:animEffect transition="in" filter="box(in)">
                                      <p:cBhvr>
                                        <p:cTn id="55" dur="500"/>
                                        <p:tgtEl>
                                          <p:spTgt spid="467983"/>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4" presetClass="entr" presetSubtype="16" fill="hold" grpId="0" nodeType="clickEffect">
                                  <p:stCondLst>
                                    <p:cond delay="0"/>
                                  </p:stCondLst>
                                  <p:childTnLst>
                                    <p:set>
                                      <p:cBhvr>
                                        <p:cTn id="59" dur="1" fill="hold">
                                          <p:stCondLst>
                                            <p:cond delay="0"/>
                                          </p:stCondLst>
                                        </p:cTn>
                                        <p:tgtEl>
                                          <p:spTgt spid="467986"/>
                                        </p:tgtEl>
                                        <p:attrNameLst>
                                          <p:attrName>style.visibility</p:attrName>
                                        </p:attrNameLst>
                                      </p:cBhvr>
                                      <p:to>
                                        <p:strVal val="visible"/>
                                      </p:to>
                                    </p:set>
                                    <p:animEffect transition="in" filter="box(in)">
                                      <p:cBhvr>
                                        <p:cTn id="60" dur="500"/>
                                        <p:tgtEl>
                                          <p:spTgt spid="467986"/>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1" fill="hold" grpId="0" nodeType="clickEffect">
                                  <p:stCondLst>
                                    <p:cond delay="0"/>
                                  </p:stCondLst>
                                  <p:childTnLst>
                                    <p:set>
                                      <p:cBhvr>
                                        <p:cTn id="64" dur="1" fill="hold">
                                          <p:stCondLst>
                                            <p:cond delay="0"/>
                                          </p:stCondLst>
                                        </p:cTn>
                                        <p:tgtEl>
                                          <p:spTgt spid="467974"/>
                                        </p:tgtEl>
                                        <p:attrNameLst>
                                          <p:attrName>style.visibility</p:attrName>
                                        </p:attrNameLst>
                                      </p:cBhvr>
                                      <p:to>
                                        <p:strVal val="visible"/>
                                      </p:to>
                                    </p:set>
                                    <p:animEffect transition="in" filter="wipe(up)">
                                      <p:cBhvr>
                                        <p:cTn id="65" dur="500"/>
                                        <p:tgtEl>
                                          <p:spTgt spid="467974"/>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1" fill="hold" grpId="0" nodeType="clickEffect">
                                  <p:stCondLst>
                                    <p:cond delay="0"/>
                                  </p:stCondLst>
                                  <p:childTnLst>
                                    <p:set>
                                      <p:cBhvr>
                                        <p:cTn id="69" dur="1" fill="hold">
                                          <p:stCondLst>
                                            <p:cond delay="0"/>
                                          </p:stCondLst>
                                        </p:cTn>
                                        <p:tgtEl>
                                          <p:spTgt spid="467975"/>
                                        </p:tgtEl>
                                        <p:attrNameLst>
                                          <p:attrName>style.visibility</p:attrName>
                                        </p:attrNameLst>
                                      </p:cBhvr>
                                      <p:to>
                                        <p:strVal val="visible"/>
                                      </p:to>
                                    </p:set>
                                    <p:animEffect transition="in" filter="wipe(up)">
                                      <p:cBhvr>
                                        <p:cTn id="70" dur="500"/>
                                        <p:tgtEl>
                                          <p:spTgt spid="4679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7972" grpId="0"/>
      <p:bldP spid="467973" grpId="0"/>
      <p:bldP spid="467974" grpId="0" animBg="1"/>
      <p:bldP spid="467975" grpId="0" animBg="1"/>
      <p:bldP spid="467976" grpId="0"/>
      <p:bldP spid="467977" grpId="0"/>
      <p:bldP spid="467979" grpId="0" autoUpdateAnimBg="0"/>
      <p:bldP spid="467981" grpId="0" autoUpdateAnimBg="0"/>
      <p:bldP spid="467985" grpId="0" animBg="1" autoUpdateAnimBg="0"/>
      <p:bldP spid="467986" grpId="0" animBg="1" autoUpdateAnimBg="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45" name="Rectangle 29"/>
          <p:cNvSpPr>
            <a:spLocks noChangeArrowheads="1"/>
          </p:cNvSpPr>
          <p:nvPr/>
        </p:nvSpPr>
        <p:spPr bwMode="auto">
          <a:xfrm>
            <a:off x="1835150" y="549275"/>
            <a:ext cx="4627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输出为原码的</a:t>
            </a:r>
            <a:r>
              <a:rPr kumimoji="0"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4</a:t>
            </a:r>
            <a:r>
              <a:rPr kumimoji="0"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sym typeface="Symbol" panose="05050102010706020507" pitchFamily="18" charset="2"/>
              </a:rPr>
              <a:t>位减法运算逻辑图</a:t>
            </a:r>
          </a:p>
        </p:txBody>
      </p:sp>
      <p:graphicFrame>
        <p:nvGraphicFramePr>
          <p:cNvPr id="470046" name="Object 30"/>
          <p:cNvGraphicFramePr>
            <a:graphicFrameLocks noChangeAspect="1"/>
          </p:cNvGraphicFramePr>
          <p:nvPr/>
        </p:nvGraphicFramePr>
        <p:xfrm>
          <a:off x="2085975" y="1016000"/>
          <a:ext cx="5021263" cy="5508625"/>
        </p:xfrm>
        <a:graphic>
          <a:graphicData uri="http://schemas.openxmlformats.org/presentationml/2006/ole">
            <mc:AlternateContent xmlns:mc="http://schemas.openxmlformats.org/markup-compatibility/2006">
              <mc:Choice xmlns:v="urn:schemas-microsoft-com:vml" Requires="v">
                <p:oleObj spid="_x0000_s114730" name="图片" r:id="rId3" imgW="3387507" imgH="3751282" progId="Word.Picture.8">
                  <p:embed/>
                </p:oleObj>
              </mc:Choice>
              <mc:Fallback>
                <p:oleObj name="图片" r:id="rId3" imgW="3387507" imgH="3751282" progId="Word.Picture.8">
                  <p:embed/>
                  <p:pic>
                    <p:nvPicPr>
                      <p:cNvPr id="470046" name="Object 30"/>
                      <p:cNvPicPr>
                        <a:picLocks noChangeAspect="1" noChangeArrowheads="1"/>
                      </p:cNvPicPr>
                      <p:nvPr/>
                    </p:nvPicPr>
                    <p:blipFill>
                      <a:blip r:embed="rId4">
                        <a:extLst>
                          <a:ext uri="{28A0092B-C50C-407E-A947-70E740481C1C}">
                            <a14:useLocalDpi xmlns:a14="http://schemas.microsoft.com/office/drawing/2010/main" val="0"/>
                          </a:ext>
                        </a:extLst>
                      </a:blip>
                      <a:srcRect t="-1344"/>
                      <a:stretch>
                        <a:fillRect/>
                      </a:stretch>
                    </p:blipFill>
                    <p:spPr bwMode="auto">
                      <a:xfrm>
                        <a:off x="2085975" y="1016000"/>
                        <a:ext cx="5021263" cy="5508625"/>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2F4A6A26-AAFD-49C5-A343-B06C7698F025}"/>
              </a:ext>
            </a:extLst>
          </p:cNvPr>
          <p:cNvSpPr>
            <a:spLocks noGrp="1"/>
          </p:cNvSpPr>
          <p:nvPr>
            <p:ph type="sldNum" sz="quarter" idx="12"/>
          </p:nvPr>
        </p:nvSpPr>
        <p:spPr/>
        <p:txBody>
          <a:bodyPr/>
          <a:lstStyle/>
          <a:p>
            <a:fld id="{4FAB73BC-B049-4115-A692-8D63A059BFB8}" type="slidenum">
              <a:rPr lang="en-US" smtClean="0"/>
              <a:t>112</a:t>
            </a:fld>
            <a:endParaRPr lang="en-US" dirty="0"/>
          </a:p>
        </p:txBody>
      </p:sp>
    </p:spTree>
    <p:extLst>
      <p:ext uri="{BB962C8B-B14F-4D97-AF65-F5344CB8AC3E}">
        <p14:creationId xmlns:p14="http://schemas.microsoft.com/office/powerpoint/2010/main" val="380245108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a:extLst>
              <a:ext uri="{FF2B5EF4-FFF2-40B4-BE49-F238E27FC236}">
                <a16:creationId xmlns:a16="http://schemas.microsoft.com/office/drawing/2014/main" id="{D953F418-AEF0-48D5-AA2F-B743513F7424}"/>
              </a:ext>
            </a:extLst>
          </p:cNvPr>
          <p:cNvSpPr>
            <a:spLocks noGrp="1"/>
          </p:cNvSpPr>
          <p:nvPr>
            <p:ph type="title"/>
          </p:nvPr>
        </p:nvSpPr>
        <p:spPr/>
        <p:txBody>
          <a:bodyPr/>
          <a:lstStyle/>
          <a:p>
            <a:r>
              <a:rPr lang="zh-CN" altLang="en-US" dirty="0"/>
              <a:t>逻辑门实现</a:t>
            </a:r>
          </a:p>
        </p:txBody>
      </p:sp>
      <p:sp>
        <p:nvSpPr>
          <p:cNvPr id="4" name="内容占位符 3">
            <a:extLst>
              <a:ext uri="{FF2B5EF4-FFF2-40B4-BE49-F238E27FC236}">
                <a16:creationId xmlns:a16="http://schemas.microsoft.com/office/drawing/2014/main" id="{D187B564-E736-4C63-85B9-DE7AAA8314F0}"/>
              </a:ext>
            </a:extLst>
          </p:cNvPr>
          <p:cNvSpPr>
            <a:spLocks noGrp="1"/>
          </p:cNvSpPr>
          <p:nvPr>
            <p:ph idx="1"/>
          </p:nvPr>
        </p:nvSpPr>
        <p:spPr/>
        <p:txBody>
          <a:bodyPr/>
          <a:lstStyle/>
          <a:p>
            <a:endParaRPr lang="zh-CN" altLang="en-US" dirty="0"/>
          </a:p>
        </p:txBody>
      </p:sp>
      <p:sp>
        <p:nvSpPr>
          <p:cNvPr id="2" name="灯片编号占位符 1">
            <a:extLst>
              <a:ext uri="{FF2B5EF4-FFF2-40B4-BE49-F238E27FC236}">
                <a16:creationId xmlns:a16="http://schemas.microsoft.com/office/drawing/2014/main" id="{E0B21C04-DBAA-48AE-A856-50D260CD4122}"/>
              </a:ext>
            </a:extLst>
          </p:cNvPr>
          <p:cNvSpPr>
            <a:spLocks noGrp="1"/>
          </p:cNvSpPr>
          <p:nvPr>
            <p:ph type="sldNum" sz="quarter" idx="12"/>
          </p:nvPr>
        </p:nvSpPr>
        <p:spPr/>
        <p:txBody>
          <a:bodyPr/>
          <a:lstStyle/>
          <a:p>
            <a:fld id="{4FAB73BC-B049-4115-A692-8D63A059BFB8}" type="slidenum">
              <a:rPr lang="en-US" smtClean="0"/>
              <a:t>113</a:t>
            </a:fld>
            <a:endParaRPr lang="en-US" dirty="0"/>
          </a:p>
        </p:txBody>
      </p:sp>
    </p:spTree>
    <p:extLst>
      <p:ext uri="{BB962C8B-B14F-4D97-AF65-F5344CB8AC3E}">
        <p14:creationId xmlns:p14="http://schemas.microsoft.com/office/powerpoint/2010/main" val="210749243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6" name="Rectangle 4"/>
          <p:cNvSpPr>
            <a:spLocks noChangeArrowheads="1"/>
          </p:cNvSpPr>
          <p:nvPr/>
        </p:nvSpPr>
        <p:spPr bwMode="auto">
          <a:xfrm>
            <a:off x="1547813" y="1368425"/>
            <a:ext cx="649128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600" b="1" i="0" u="none" strike="noStrike" kern="1200" cap="none" spc="0" normalizeH="0" baseline="0" noProof="0">
                <a:ln>
                  <a:noFill/>
                </a:ln>
                <a:solidFill>
                  <a:srgbClr val="CC0000"/>
                </a:solidFill>
                <a:effectLst/>
                <a:uLnTx/>
                <a:uFillTx/>
                <a:latin typeface="+mn-ea"/>
                <a:cs typeface="+mn-cs"/>
              </a:rPr>
              <a:t>4.3 </a:t>
            </a:r>
            <a:r>
              <a:rPr kumimoji="0" lang="zh-CN" altLang="en-US" sz="3600" b="1" i="0" u="none" strike="noStrike" kern="1200" cap="none" spc="0" normalizeH="0" baseline="0" noProof="0">
                <a:ln>
                  <a:noFill/>
                </a:ln>
                <a:solidFill>
                  <a:srgbClr val="CC0000"/>
                </a:solidFill>
                <a:effectLst/>
                <a:uLnTx/>
                <a:uFillTx/>
                <a:latin typeface="+mn-ea"/>
                <a:cs typeface="+mn-cs"/>
              </a:rPr>
              <a:t>组合逻辑电路中的竞争冒险</a:t>
            </a:r>
          </a:p>
        </p:txBody>
      </p:sp>
      <p:sp>
        <p:nvSpPr>
          <p:cNvPr id="397317" name="Rectangle 5"/>
          <p:cNvSpPr>
            <a:spLocks noChangeArrowheads="1"/>
          </p:cNvSpPr>
          <p:nvPr/>
        </p:nvSpPr>
        <p:spPr bwMode="auto">
          <a:xfrm>
            <a:off x="1619250" y="2705100"/>
            <a:ext cx="52816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66"/>
                </a:solidFill>
                <a:effectLst/>
                <a:uLnTx/>
                <a:uFillTx/>
                <a:latin typeface="+mn-ea"/>
                <a:cs typeface="+mn-cs"/>
                <a:hlinkClick r:id="rId2" action="ppaction://hlinksldjump"/>
              </a:rPr>
              <a:t>4.3.1 </a:t>
            </a:r>
            <a:r>
              <a:rPr kumimoji="0" lang="zh-CN" altLang="en-US" sz="3200" b="1" i="0" u="none" strike="noStrike" kern="1200" cap="none" spc="0" normalizeH="0" baseline="0" noProof="0">
                <a:ln>
                  <a:noFill/>
                </a:ln>
                <a:solidFill>
                  <a:srgbClr val="000066"/>
                </a:solidFill>
                <a:effectLst/>
                <a:uLnTx/>
                <a:uFillTx/>
                <a:latin typeface="+mn-ea"/>
                <a:cs typeface="+mn-cs"/>
                <a:hlinkClick r:id="rId2" action="ppaction://hlinksldjump"/>
              </a:rPr>
              <a:t>产生的竞争冒险的原因</a:t>
            </a:r>
            <a:endParaRPr kumimoji="0" lang="zh-CN" altLang="en-US" sz="3200" b="1" i="0" u="none" strike="noStrike" kern="1200" cap="none" spc="0" normalizeH="0" baseline="0" noProof="0">
              <a:ln>
                <a:noFill/>
              </a:ln>
              <a:solidFill>
                <a:srgbClr val="000066"/>
              </a:solidFill>
              <a:effectLst/>
              <a:uLnTx/>
              <a:uFillTx/>
              <a:latin typeface="+mn-ea"/>
              <a:cs typeface="+mn-cs"/>
            </a:endParaRPr>
          </a:p>
        </p:txBody>
      </p:sp>
      <p:sp>
        <p:nvSpPr>
          <p:cNvPr id="397318" name="Rectangle 6"/>
          <p:cNvSpPr>
            <a:spLocks noChangeArrowheads="1"/>
          </p:cNvSpPr>
          <p:nvPr/>
        </p:nvSpPr>
        <p:spPr bwMode="auto">
          <a:xfrm>
            <a:off x="1619250" y="3716338"/>
            <a:ext cx="48736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66"/>
                </a:solidFill>
                <a:effectLst/>
                <a:uLnTx/>
                <a:uFillTx/>
                <a:latin typeface="+mn-ea"/>
                <a:cs typeface="+mn-cs"/>
                <a:hlinkClick r:id="rId3" action="ppaction://hlinksldjump"/>
              </a:rPr>
              <a:t>4.3.2 </a:t>
            </a:r>
            <a:r>
              <a:rPr kumimoji="0" lang="zh-CN" altLang="en-US" sz="3200" b="1" i="0" u="none" strike="noStrike" kern="1200" cap="none" spc="0" normalizeH="0" baseline="0" noProof="0">
                <a:ln>
                  <a:noFill/>
                </a:ln>
                <a:solidFill>
                  <a:srgbClr val="000066"/>
                </a:solidFill>
                <a:effectLst/>
                <a:uLnTx/>
                <a:uFillTx/>
                <a:latin typeface="+mn-ea"/>
                <a:cs typeface="+mn-cs"/>
                <a:hlinkClick r:id="rId3" action="ppaction://hlinksldjump"/>
              </a:rPr>
              <a:t>消去竞争冒险的方法</a:t>
            </a:r>
            <a:endParaRPr kumimoji="0" lang="zh-CN" altLang="en-US" sz="3200" b="1" i="0" u="none" strike="noStrike" kern="1200" cap="none" spc="0" normalizeH="0" baseline="0" noProof="0">
              <a:ln>
                <a:noFill/>
              </a:ln>
              <a:solidFill>
                <a:srgbClr val="000066"/>
              </a:solidFill>
              <a:effectLst/>
              <a:uLnTx/>
              <a:uFillTx/>
              <a:latin typeface="+mn-ea"/>
              <a:cs typeface="+mn-cs"/>
            </a:endParaRPr>
          </a:p>
        </p:txBody>
      </p:sp>
      <p:sp>
        <p:nvSpPr>
          <p:cNvPr id="2" name="灯片编号占位符 1">
            <a:extLst>
              <a:ext uri="{FF2B5EF4-FFF2-40B4-BE49-F238E27FC236}">
                <a16:creationId xmlns:a16="http://schemas.microsoft.com/office/drawing/2014/main" id="{7AA1BFAC-3928-424F-B1EF-28C98B21A8BF}"/>
              </a:ext>
            </a:extLst>
          </p:cNvPr>
          <p:cNvSpPr>
            <a:spLocks noGrp="1"/>
          </p:cNvSpPr>
          <p:nvPr>
            <p:ph type="sldNum" sz="quarter" idx="12"/>
          </p:nvPr>
        </p:nvSpPr>
        <p:spPr/>
        <p:txBody>
          <a:bodyPr/>
          <a:lstStyle/>
          <a:p>
            <a:fld id="{4FAB73BC-B049-4115-A692-8D63A059BFB8}" type="slidenum">
              <a:rPr lang="en-US" smtClean="0"/>
              <a:pPr/>
              <a:t>114</a:t>
            </a:fld>
            <a:endParaRPr lang="en-US" dirty="0"/>
          </a:p>
        </p:txBody>
      </p:sp>
    </p:spTree>
    <p:extLst>
      <p:ext uri="{BB962C8B-B14F-4D97-AF65-F5344CB8AC3E}">
        <p14:creationId xmlns:p14="http://schemas.microsoft.com/office/powerpoint/2010/main" val="274666135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a:t>数字电路中的竞争</a:t>
            </a:r>
            <a:r>
              <a:rPr lang="en-US" altLang="zh-CN" dirty="0"/>
              <a:t>-</a:t>
            </a:r>
            <a:r>
              <a:rPr lang="zh-CN" altLang="en-US" dirty="0"/>
              <a:t>冒险问题</a:t>
            </a:r>
          </a:p>
        </p:txBody>
      </p:sp>
      <p:sp>
        <p:nvSpPr>
          <p:cNvPr id="3" name="内容占位符 2"/>
          <p:cNvSpPr>
            <a:spLocks noGrp="1"/>
          </p:cNvSpPr>
          <p:nvPr>
            <p:ph idx="1"/>
          </p:nvPr>
        </p:nvSpPr>
        <p:spPr/>
        <p:txBody>
          <a:bodyPr>
            <a:normAutofit/>
          </a:bodyPr>
          <a:lstStyle/>
          <a:p>
            <a:pPr marL="0" indent="0">
              <a:buNone/>
            </a:pPr>
            <a:r>
              <a:rPr lang="zh-CN" altLang="en-US" sz="2800" b="0" dirty="0"/>
              <a:t>古希腊哲学家</a:t>
            </a:r>
            <a:r>
              <a:rPr lang="zh-CN" altLang="en-US" sz="2800" b="0" dirty="0">
                <a:solidFill>
                  <a:srgbClr val="333333"/>
                </a:solidFill>
                <a:latin typeface="arial" panose="020B0604020202020204" pitchFamily="34" charset="0"/>
              </a:rPr>
              <a:t>赫拉克利特说：</a:t>
            </a:r>
            <a:r>
              <a:rPr lang="en-US" altLang="zh-CN" sz="2800" b="0" dirty="0">
                <a:solidFill>
                  <a:srgbClr val="333333"/>
                </a:solidFill>
                <a:latin typeface="arial" panose="020B0604020202020204" pitchFamily="34" charset="0"/>
              </a:rPr>
              <a:t>"</a:t>
            </a:r>
            <a:r>
              <a:rPr lang="zh-CN" altLang="en-US" sz="2800" b="0" dirty="0">
                <a:solidFill>
                  <a:srgbClr val="333333"/>
                </a:solidFill>
                <a:latin typeface="arial" panose="020B0604020202020204" pitchFamily="34" charset="0"/>
              </a:rPr>
              <a:t>人不能两次踏进同一条河流</a:t>
            </a:r>
            <a:r>
              <a:rPr lang="en-US" altLang="zh-CN" sz="2800" b="0" dirty="0">
                <a:solidFill>
                  <a:srgbClr val="333333"/>
                </a:solidFill>
                <a:latin typeface="arial" panose="020B0604020202020204" pitchFamily="34" charset="0"/>
              </a:rPr>
              <a:t>“;</a:t>
            </a:r>
          </a:p>
          <a:p>
            <a:pPr marL="0" indent="0">
              <a:buNone/>
            </a:pPr>
            <a:r>
              <a:rPr lang="zh-CN" altLang="en-US" sz="2800" b="0" dirty="0"/>
              <a:t>古希腊哲学家</a:t>
            </a:r>
            <a:r>
              <a:rPr lang="zh-CN" altLang="en-US" sz="2800" b="0" dirty="0">
                <a:solidFill>
                  <a:srgbClr val="333333"/>
                </a:solidFill>
                <a:latin typeface="arial" panose="020B0604020202020204" pitchFamily="34" charset="0"/>
              </a:rPr>
              <a:t>克拉底鲁说：“人一次也不能踏进同一条河流”；</a:t>
            </a:r>
            <a:endParaRPr lang="en-US" altLang="zh-CN" sz="2800" b="0" dirty="0">
              <a:solidFill>
                <a:srgbClr val="333333"/>
              </a:solidFill>
              <a:latin typeface="arial" panose="020B0604020202020204" pitchFamily="34" charset="0"/>
            </a:endParaRPr>
          </a:p>
          <a:p>
            <a:pPr marL="0" indent="0">
              <a:buNone/>
            </a:pPr>
            <a:r>
              <a:rPr lang="zh-CN" altLang="en-US" sz="2800" b="0" dirty="0">
                <a:solidFill>
                  <a:srgbClr val="333333"/>
                </a:solidFill>
                <a:latin typeface="arial" panose="020B0604020202020204" pitchFamily="34" charset="0"/>
              </a:rPr>
              <a:t>数电哲学家说：“两个信号不可能同时抵达一个电路”；</a:t>
            </a:r>
            <a:endParaRPr lang="en-US" altLang="zh-CN" sz="2800" b="0" dirty="0">
              <a:solidFill>
                <a:srgbClr val="333333"/>
              </a:solidFill>
              <a:latin typeface="arial" panose="020B0604020202020204" pitchFamily="34" charset="0"/>
            </a:endParaRPr>
          </a:p>
          <a:p>
            <a:pPr marL="0" indent="0">
              <a:buNone/>
            </a:pPr>
            <a:r>
              <a:rPr lang="zh-CN" altLang="en-US" sz="2800" b="0" dirty="0">
                <a:solidFill>
                  <a:srgbClr val="333333"/>
                </a:solidFill>
                <a:latin typeface="arial" panose="020B0604020202020204" pitchFamily="34" charset="0"/>
              </a:rPr>
              <a:t>数电哲学家又说： “一个信号也不能同时抵达一个电路两个输入端”。</a:t>
            </a:r>
            <a:endParaRPr lang="zh-CN" altLang="en-US" sz="2800" dirty="0"/>
          </a:p>
        </p:txBody>
      </p:sp>
      <p:pic>
        <p:nvPicPr>
          <p:cNvPr id="4" name="图片 3"/>
          <p:cNvPicPr>
            <a:picLocks noChangeAspect="1"/>
          </p:cNvPicPr>
          <p:nvPr/>
        </p:nvPicPr>
        <p:blipFill>
          <a:blip r:embed="rId3">
            <a:extLst>
              <a:ext uri="{BEBA8EAE-BF5A-486C-A8C5-ECC9F3942E4B}">
                <a14:imgProps xmlns:a14="http://schemas.microsoft.com/office/drawing/2010/main">
                  <a14:imgLayer r:embed="rId4">
                    <a14:imgEffect>
                      <a14:backgroundRemoval t="6849" b="91781" l="0" r="93750"/>
                    </a14:imgEffect>
                  </a14:imgLayer>
                </a14:imgProps>
              </a:ext>
            </a:extLst>
          </a:blip>
          <a:stretch>
            <a:fillRect/>
          </a:stretch>
        </p:blipFill>
        <p:spPr>
          <a:xfrm>
            <a:off x="7294065" y="3607850"/>
            <a:ext cx="570091" cy="520208"/>
          </a:xfrm>
          <a:prstGeom prst="rect">
            <a:avLst/>
          </a:prstGeom>
        </p:spPr>
      </p:pic>
      <p:pic>
        <p:nvPicPr>
          <p:cNvPr id="5" name="图片 4"/>
          <p:cNvPicPr>
            <a:picLocks noChangeAspect="1"/>
          </p:cNvPicPr>
          <p:nvPr/>
        </p:nvPicPr>
        <p:blipFill>
          <a:blip r:embed="rId5">
            <a:extLst>
              <a:ext uri="{BEBA8EAE-BF5A-486C-A8C5-ECC9F3942E4B}">
                <a14:imgProps xmlns:a14="http://schemas.microsoft.com/office/drawing/2010/main">
                  <a14:imgLayer r:embed="rId6">
                    <a14:imgEffect>
                      <a14:backgroundRemoval t="10000" b="90000" l="10000" r="90000"/>
                    </a14:imgEffect>
                  </a14:imgLayer>
                </a14:imgProps>
              </a:ext>
            </a:extLst>
          </a:blip>
          <a:stretch>
            <a:fillRect/>
          </a:stretch>
        </p:blipFill>
        <p:spPr>
          <a:xfrm>
            <a:off x="7209456" y="5363530"/>
            <a:ext cx="609600" cy="609600"/>
          </a:xfrm>
          <a:prstGeom prst="rect">
            <a:avLst/>
          </a:prstGeom>
        </p:spPr>
      </p:pic>
      <p:pic>
        <p:nvPicPr>
          <p:cNvPr id="6" name="图片 5"/>
          <p:cNvPicPr>
            <a:picLocks noChangeAspect="1"/>
          </p:cNvPicPr>
          <p:nvPr/>
        </p:nvPicPr>
        <p:blipFill>
          <a:blip r:embed="rId5">
            <a:extLst>
              <a:ext uri="{BEBA8EAE-BF5A-486C-A8C5-ECC9F3942E4B}">
                <a14:imgProps xmlns:a14="http://schemas.microsoft.com/office/drawing/2010/main">
                  <a14:imgLayer r:embed="rId6">
                    <a14:imgEffect>
                      <a14:backgroundRemoval t="10000" b="90000" l="10000" r="90000"/>
                    </a14:imgEffect>
                  </a14:imgLayer>
                </a14:imgProps>
              </a:ext>
            </a:extLst>
          </a:blip>
          <a:stretch>
            <a:fillRect/>
          </a:stretch>
        </p:blipFill>
        <p:spPr>
          <a:xfrm>
            <a:off x="7229553" y="4377844"/>
            <a:ext cx="609600" cy="609600"/>
          </a:xfrm>
          <a:prstGeom prst="rect">
            <a:avLst/>
          </a:prstGeom>
        </p:spPr>
      </p:pic>
      <p:pic>
        <p:nvPicPr>
          <p:cNvPr id="7" name="图片 6"/>
          <p:cNvPicPr>
            <a:picLocks noChangeAspect="1"/>
          </p:cNvPicPr>
          <p:nvPr/>
        </p:nvPicPr>
        <p:blipFill>
          <a:blip r:embed="rId5">
            <a:extLst>
              <a:ext uri="{BEBA8EAE-BF5A-486C-A8C5-ECC9F3942E4B}">
                <a14:imgProps xmlns:a14="http://schemas.microsoft.com/office/drawing/2010/main">
                  <a14:imgLayer r:embed="rId6">
                    <a14:imgEffect>
                      <a14:backgroundRemoval t="10000" b="90000" l="10000" r="90000"/>
                    </a14:imgEffect>
                  </a14:imgLayer>
                </a14:imgProps>
              </a:ext>
            </a:extLst>
          </a:blip>
          <a:stretch>
            <a:fillRect/>
          </a:stretch>
        </p:blipFill>
        <p:spPr>
          <a:xfrm>
            <a:off x="7294065" y="2559829"/>
            <a:ext cx="609600" cy="609600"/>
          </a:xfrm>
          <a:prstGeom prst="rect">
            <a:avLst/>
          </a:prstGeom>
        </p:spPr>
      </p:pic>
      <p:sp>
        <p:nvSpPr>
          <p:cNvPr id="8" name="灯片编号占位符 7">
            <a:extLst>
              <a:ext uri="{FF2B5EF4-FFF2-40B4-BE49-F238E27FC236}">
                <a16:creationId xmlns:a16="http://schemas.microsoft.com/office/drawing/2014/main" id="{BA4458CB-25F7-4D8C-999E-273ED2891AA4}"/>
              </a:ext>
            </a:extLst>
          </p:cNvPr>
          <p:cNvSpPr>
            <a:spLocks noGrp="1"/>
          </p:cNvSpPr>
          <p:nvPr>
            <p:ph type="sldNum" sz="quarter" idx="12"/>
          </p:nvPr>
        </p:nvSpPr>
        <p:spPr/>
        <p:txBody>
          <a:bodyPr/>
          <a:lstStyle/>
          <a:p>
            <a:fld id="{4FAB73BC-B049-4115-A692-8D63A059BFB8}" type="slidenum">
              <a:rPr lang="en-US" smtClean="0"/>
              <a:t>115</a:t>
            </a:fld>
            <a:endParaRPr lang="en-US" dirty="0"/>
          </a:p>
        </p:txBody>
      </p:sp>
    </p:spTree>
    <p:custDataLst>
      <p:tags r:id="rId1"/>
    </p:custDataLst>
    <p:extLst>
      <p:ext uri="{BB962C8B-B14F-4D97-AF65-F5344CB8AC3E}">
        <p14:creationId xmlns:p14="http://schemas.microsoft.com/office/powerpoint/2010/main" val="2470060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up)">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Effect transition="in" filter="wipe(up)">
                                      <p:cBhvr>
                                        <p:cTn id="17" dur="500"/>
                                        <p:tgtEl>
                                          <p:spTgt spid="3">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left)">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
                                            <p:txEl>
                                              <p:pRg st="2" end="2"/>
                                            </p:txEl>
                                          </p:spTgt>
                                        </p:tgtEl>
                                        <p:attrNameLst>
                                          <p:attrName>style.visibility</p:attrName>
                                        </p:attrNameLst>
                                      </p:cBhvr>
                                      <p:to>
                                        <p:strVal val="visible"/>
                                      </p:to>
                                    </p:set>
                                    <p:animEffect transition="in" filter="wipe(up)">
                                      <p:cBhvr>
                                        <p:cTn id="27" dur="500"/>
                                        <p:tgtEl>
                                          <p:spTgt spid="3">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left)">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3">
                                            <p:txEl>
                                              <p:pRg st="3" end="3"/>
                                            </p:txEl>
                                          </p:spTgt>
                                        </p:tgtEl>
                                        <p:attrNameLst>
                                          <p:attrName>style.visibility</p:attrName>
                                        </p:attrNameLst>
                                      </p:cBhvr>
                                      <p:to>
                                        <p:strVal val="visible"/>
                                      </p:to>
                                    </p:set>
                                    <p:animEffect transition="in" filter="wipe(up)">
                                      <p:cBhvr>
                                        <p:cTn id="37" dur="500"/>
                                        <p:tgtEl>
                                          <p:spTgt spid="3">
                                            <p:txEl>
                                              <p:pRg st="3" end="3"/>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wipe(left)">
                                      <p:cBhvr>
                                        <p:cTn id="42" dur="500"/>
                                        <p:tgtEl>
                                          <p:spTgt spid="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wipe(up)">
                                      <p:cBhvr>
                                        <p:cTn id="4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7279" name="Object 207"/>
          <p:cNvGraphicFramePr>
            <a:graphicFrameLocks noChangeAspect="1"/>
          </p:cNvGraphicFramePr>
          <p:nvPr/>
        </p:nvGraphicFramePr>
        <p:xfrm>
          <a:off x="1356375" y="2681288"/>
          <a:ext cx="5330825" cy="957262"/>
        </p:xfrm>
        <a:graphic>
          <a:graphicData uri="http://schemas.openxmlformats.org/presentationml/2006/ole">
            <mc:AlternateContent xmlns:mc="http://schemas.openxmlformats.org/markup-compatibility/2006">
              <mc:Choice xmlns:v="urn:schemas-microsoft-com:vml" Requires="v">
                <p:oleObj spid="_x0000_s150598" name="Picture" r:id="rId5" imgW="2247840" imgH="404640" progId="Word.Picture.8">
                  <p:embed/>
                </p:oleObj>
              </mc:Choice>
              <mc:Fallback>
                <p:oleObj name="Picture" r:id="rId5" imgW="2247840" imgH="404640" progId="Word.Picture.8">
                  <p:embed/>
                  <p:pic>
                    <p:nvPicPr>
                      <p:cNvPr id="387279" name="Object 207"/>
                      <p:cNvPicPr>
                        <a:picLocks noChangeAspect="1" noChangeArrowheads="1"/>
                      </p:cNvPicPr>
                      <p:nvPr/>
                    </p:nvPicPr>
                    <p:blipFill>
                      <a:blip r:embed="rId6"/>
                      <a:srcRect t="-1277"/>
                      <a:stretch>
                        <a:fillRect/>
                      </a:stretch>
                    </p:blipFill>
                    <p:spPr bwMode="auto">
                      <a:xfrm>
                        <a:off x="1356375" y="2681288"/>
                        <a:ext cx="5330825" cy="957262"/>
                      </a:xfrm>
                      <a:prstGeom prst="rect">
                        <a:avLst/>
                      </a:prstGeom>
                      <a:solidFill>
                        <a:schemeClr val="bg1"/>
                      </a:solidFill>
                    </p:spPr>
                  </p:pic>
                </p:oleObj>
              </mc:Fallback>
            </mc:AlternateContent>
          </a:graphicData>
        </a:graphic>
      </p:graphicFrame>
      <p:graphicFrame>
        <p:nvGraphicFramePr>
          <p:cNvPr id="387272" name="Object 200"/>
          <p:cNvGraphicFramePr>
            <a:graphicFrameLocks noChangeAspect="1"/>
          </p:cNvGraphicFramePr>
          <p:nvPr/>
        </p:nvGraphicFramePr>
        <p:xfrm>
          <a:off x="4895850" y="2205038"/>
          <a:ext cx="2679700" cy="354012"/>
        </p:xfrm>
        <a:graphic>
          <a:graphicData uri="http://schemas.openxmlformats.org/presentationml/2006/ole">
            <mc:AlternateContent xmlns:mc="http://schemas.openxmlformats.org/markup-compatibility/2006">
              <mc:Choice xmlns:v="urn:schemas-microsoft-com:vml" Requires="v">
                <p:oleObj spid="_x0000_s150599" name="公式" r:id="rId7" imgW="1155600" imgH="190440" progId="Equation.3">
                  <p:embed/>
                </p:oleObj>
              </mc:Choice>
              <mc:Fallback>
                <p:oleObj name="公式" r:id="rId7" imgW="1155600" imgH="190440" progId="Equation.3">
                  <p:embed/>
                  <p:pic>
                    <p:nvPicPr>
                      <p:cNvPr id="387272" name="Object 20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95850" y="2205038"/>
                        <a:ext cx="2679700" cy="354012"/>
                      </a:xfrm>
                      <a:prstGeom prst="rect">
                        <a:avLst/>
                      </a:prstGeom>
                      <a:solidFill>
                        <a:srgbClr val="FFFFFF">
                          <a:alpha val="0"/>
                        </a:srgbClr>
                      </a:solidFill>
                      <a:ln w="28575">
                        <a:solidFill>
                          <a:srgbClr val="FFFFFF">
                            <a:alpha val="0"/>
                          </a:srgb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87270" name="Object 198"/>
          <p:cNvGraphicFramePr>
            <a:graphicFrameLocks noChangeAspect="1"/>
          </p:cNvGraphicFramePr>
          <p:nvPr/>
        </p:nvGraphicFramePr>
        <p:xfrm>
          <a:off x="1908175" y="2168525"/>
          <a:ext cx="2293938" cy="376238"/>
        </p:xfrm>
        <a:graphic>
          <a:graphicData uri="http://schemas.openxmlformats.org/presentationml/2006/ole">
            <mc:AlternateContent xmlns:mc="http://schemas.openxmlformats.org/markup-compatibility/2006">
              <mc:Choice xmlns:v="urn:schemas-microsoft-com:vml" Requires="v">
                <p:oleObj spid="_x0000_s150600" name="公式" r:id="rId9" imgW="990360" imgH="203040" progId="Equation.3">
                  <p:embed/>
                </p:oleObj>
              </mc:Choice>
              <mc:Fallback>
                <p:oleObj name="公式" r:id="rId9" imgW="990360" imgH="203040" progId="Equation.3">
                  <p:embed/>
                  <p:pic>
                    <p:nvPicPr>
                      <p:cNvPr id="387270" name="Object 19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08175" y="2168525"/>
                        <a:ext cx="2293938" cy="376238"/>
                      </a:xfrm>
                      <a:prstGeom prst="rect">
                        <a:avLst/>
                      </a:prstGeom>
                      <a:solidFill>
                        <a:srgbClr val="FFFFFF">
                          <a:alpha val="0"/>
                        </a:srgbClr>
                      </a:solidFill>
                      <a:ln w="28575">
                        <a:solidFill>
                          <a:srgbClr val="FFFFFF">
                            <a:alpha val="0"/>
                          </a:srgbClr>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87277" name="Rectangle 205"/>
          <p:cNvSpPr>
            <a:spLocks noChangeArrowheads="1"/>
          </p:cNvSpPr>
          <p:nvPr/>
        </p:nvSpPr>
        <p:spPr bwMode="auto">
          <a:xfrm>
            <a:off x="1619250" y="1196975"/>
            <a:ext cx="4646613"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mn-ea"/>
                <a:cs typeface="+mn-cs"/>
              </a:rPr>
              <a:t>4.3.1 </a:t>
            </a:r>
            <a:r>
              <a:rPr kumimoji="0" lang="zh-CN" altLang="en-US" sz="2800" b="1" i="0" u="none" strike="noStrike" kern="1200" cap="none" spc="0" normalizeH="0" baseline="0" noProof="0">
                <a:ln>
                  <a:noFill/>
                </a:ln>
                <a:solidFill>
                  <a:srgbClr val="CC0000"/>
                </a:solidFill>
                <a:effectLst/>
                <a:uLnTx/>
                <a:uFillTx/>
                <a:latin typeface="+mn-ea"/>
                <a:cs typeface="+mn-cs"/>
              </a:rPr>
              <a:t>产生的竞争冒险的原因</a:t>
            </a:r>
          </a:p>
        </p:txBody>
      </p:sp>
      <p:grpSp>
        <p:nvGrpSpPr>
          <p:cNvPr id="387282" name="Group 210"/>
          <p:cNvGrpSpPr>
            <a:grpSpLocks/>
          </p:cNvGrpSpPr>
          <p:nvPr/>
        </p:nvGrpSpPr>
        <p:grpSpPr bwMode="auto">
          <a:xfrm>
            <a:off x="755650" y="1700213"/>
            <a:ext cx="5616575" cy="457200"/>
            <a:chOff x="476" y="1071"/>
            <a:chExt cx="3538" cy="288"/>
          </a:xfrm>
        </p:grpSpPr>
        <p:sp>
          <p:nvSpPr>
            <p:cNvPr id="387271" name="Rectangle 199"/>
            <p:cNvSpPr>
              <a:spLocks noChangeArrowheads="1"/>
            </p:cNvSpPr>
            <p:nvPr/>
          </p:nvSpPr>
          <p:spPr bwMode="auto">
            <a:xfrm>
              <a:off x="476" y="1071"/>
              <a:ext cx="3538" cy="288"/>
            </a:xfrm>
            <a:prstGeom prst="rect">
              <a:avLst/>
            </a:prstGeom>
            <a:solidFill>
              <a:srgbClr val="A3B2C1">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mn-cs"/>
                </a:rPr>
                <a:t>不考虑门的延时时间，且</a:t>
              </a:r>
              <a:r>
                <a:rPr kumimoji="0" lang="en-US" altLang="zh-CN" sz="2400" b="1" i="1" u="none" strike="noStrike" kern="1200" cap="none" spc="0" normalizeH="0" baseline="0" noProof="0" dirty="0">
                  <a:ln>
                    <a:noFill/>
                  </a:ln>
                  <a:solidFill>
                    <a:srgbClr val="000066"/>
                  </a:solidFill>
                  <a:effectLst/>
                  <a:uLnTx/>
                  <a:uFillTx/>
                  <a:latin typeface="+mn-ea"/>
                  <a:cs typeface="+mn-cs"/>
                </a:rPr>
                <a:t>B</a:t>
              </a:r>
              <a:r>
                <a:rPr kumimoji="0" lang="en-US" altLang="zh-CN" sz="2400" b="1" i="0" u="none" strike="noStrike" kern="1200" cap="none" spc="0" normalizeH="0" baseline="0" noProof="0" dirty="0">
                  <a:ln>
                    <a:noFill/>
                  </a:ln>
                  <a:solidFill>
                    <a:srgbClr val="000066"/>
                  </a:solidFill>
                  <a:effectLst/>
                  <a:uLnTx/>
                  <a:uFillTx/>
                  <a:latin typeface="+mn-ea"/>
                  <a:cs typeface="+mn-cs"/>
                </a:rPr>
                <a:t>=</a:t>
              </a:r>
              <a:r>
                <a:rPr kumimoji="0" lang="en-US" altLang="zh-CN" sz="2400" b="1" i="1" u="none" strike="noStrike" kern="1200" cap="none" spc="0" normalizeH="0" baseline="0" noProof="0" dirty="0">
                  <a:ln>
                    <a:noFill/>
                  </a:ln>
                  <a:solidFill>
                    <a:srgbClr val="000066"/>
                  </a:solidFill>
                  <a:effectLst/>
                  <a:uLnTx/>
                  <a:uFillTx/>
                  <a:latin typeface="+mn-ea"/>
                  <a:cs typeface="+mn-cs"/>
                </a:rPr>
                <a:t>A</a:t>
              </a:r>
            </a:p>
          </p:txBody>
        </p:sp>
        <p:sp>
          <p:nvSpPr>
            <p:cNvPr id="387281" name="Line 209"/>
            <p:cNvSpPr>
              <a:spLocks noChangeShapeType="1"/>
            </p:cNvSpPr>
            <p:nvPr/>
          </p:nvSpPr>
          <p:spPr bwMode="auto">
            <a:xfrm>
              <a:off x="2925" y="1117"/>
              <a:ext cx="9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grpSp>
        <p:nvGrpSpPr>
          <p:cNvPr id="387286" name="Group 214"/>
          <p:cNvGrpSpPr>
            <a:grpSpLocks/>
          </p:cNvGrpSpPr>
          <p:nvPr/>
        </p:nvGrpSpPr>
        <p:grpSpPr bwMode="auto">
          <a:xfrm>
            <a:off x="1079500" y="3789363"/>
            <a:ext cx="6877050" cy="457200"/>
            <a:chOff x="680" y="2387"/>
            <a:chExt cx="4332" cy="288"/>
          </a:xfrm>
        </p:grpSpPr>
        <p:sp>
          <p:nvSpPr>
            <p:cNvPr id="387284" name="Rectangle 212"/>
            <p:cNvSpPr>
              <a:spLocks noChangeArrowheads="1"/>
            </p:cNvSpPr>
            <p:nvPr/>
          </p:nvSpPr>
          <p:spPr bwMode="auto">
            <a:xfrm>
              <a:off x="680" y="2387"/>
              <a:ext cx="4332" cy="288"/>
            </a:xfrm>
            <a:prstGeom prst="rect">
              <a:avLst/>
            </a:prstGeom>
            <a:solidFill>
              <a:srgbClr val="A3B2C1">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  </a:t>
              </a:r>
              <a:r>
                <a:rPr kumimoji="0" lang="zh-CN" altLang="en-US" sz="2400" b="1" i="0" u="none" strike="noStrike" kern="1200" cap="none" spc="0" normalizeH="0" baseline="0" noProof="0" dirty="0">
                  <a:ln>
                    <a:noFill/>
                  </a:ln>
                  <a:solidFill>
                    <a:srgbClr val="000066"/>
                  </a:solidFill>
                  <a:effectLst/>
                  <a:uLnTx/>
                  <a:uFillTx/>
                  <a:latin typeface="+mn-ea"/>
                  <a:cs typeface="+mn-cs"/>
                </a:rPr>
                <a:t>考虑门的延时时间，且用非门实现</a:t>
              </a:r>
              <a:r>
                <a:rPr kumimoji="0" lang="en-US" altLang="zh-CN" sz="2400" b="1" i="1" u="none" strike="noStrike" kern="1200" cap="none" spc="0" normalizeH="0" baseline="0" noProof="0" dirty="0">
                  <a:ln>
                    <a:noFill/>
                  </a:ln>
                  <a:solidFill>
                    <a:srgbClr val="000066"/>
                  </a:solidFill>
                  <a:effectLst/>
                  <a:uLnTx/>
                  <a:uFillTx/>
                  <a:latin typeface="+mn-ea"/>
                  <a:cs typeface="+mn-cs"/>
                </a:rPr>
                <a:t>B</a:t>
              </a:r>
              <a:r>
                <a:rPr kumimoji="0" lang="en-US" altLang="zh-CN" sz="2400" b="1" i="0" u="none" strike="noStrike" kern="1200" cap="none" spc="0" normalizeH="0" baseline="0" noProof="0" dirty="0">
                  <a:ln>
                    <a:noFill/>
                  </a:ln>
                  <a:solidFill>
                    <a:srgbClr val="000066"/>
                  </a:solidFill>
                  <a:effectLst/>
                  <a:uLnTx/>
                  <a:uFillTx/>
                  <a:latin typeface="+mn-ea"/>
                  <a:cs typeface="+mn-cs"/>
                </a:rPr>
                <a:t>=</a:t>
              </a:r>
              <a:r>
                <a:rPr kumimoji="0" lang="en-US" altLang="zh-CN" sz="2400" b="1" i="1" u="none" strike="noStrike" kern="1200" cap="none" spc="0" normalizeH="0" baseline="0" noProof="0" dirty="0">
                  <a:ln>
                    <a:noFill/>
                  </a:ln>
                  <a:solidFill>
                    <a:srgbClr val="000066"/>
                  </a:solidFill>
                  <a:effectLst/>
                  <a:uLnTx/>
                  <a:uFillTx/>
                  <a:latin typeface="+mn-ea"/>
                  <a:cs typeface="+mn-cs"/>
                </a:rPr>
                <a:t>A</a:t>
              </a:r>
              <a:r>
                <a:rPr kumimoji="0" lang="zh-CN" altLang="en-US" sz="2400" b="1" i="0" u="none" strike="noStrike" kern="1200" cap="none" spc="0" normalizeH="0" baseline="0" noProof="0" dirty="0">
                  <a:ln>
                    <a:noFill/>
                  </a:ln>
                  <a:solidFill>
                    <a:srgbClr val="000066"/>
                  </a:solidFill>
                  <a:effectLst/>
                  <a:uLnTx/>
                  <a:uFillTx/>
                  <a:latin typeface="+mn-ea"/>
                  <a:cs typeface="+mn-cs"/>
                </a:rPr>
                <a:t>时</a:t>
              </a:r>
            </a:p>
          </p:txBody>
        </p:sp>
        <p:sp>
          <p:nvSpPr>
            <p:cNvPr id="387285" name="Line 213"/>
            <p:cNvSpPr>
              <a:spLocks noChangeShapeType="1"/>
            </p:cNvSpPr>
            <p:nvPr/>
          </p:nvSpPr>
          <p:spPr bwMode="auto">
            <a:xfrm>
              <a:off x="3969" y="2405"/>
              <a:ext cx="9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grpSp>
      <p:graphicFrame>
        <p:nvGraphicFramePr>
          <p:cNvPr id="14" name="Object 207"/>
          <p:cNvGraphicFramePr>
            <a:graphicFrameLocks noChangeAspect="1"/>
          </p:cNvGraphicFramePr>
          <p:nvPr/>
        </p:nvGraphicFramePr>
        <p:xfrm>
          <a:off x="1560970" y="4360863"/>
          <a:ext cx="5330825" cy="2232025"/>
        </p:xfrm>
        <a:graphic>
          <a:graphicData uri="http://schemas.openxmlformats.org/presentationml/2006/ole">
            <mc:AlternateContent xmlns:mc="http://schemas.openxmlformats.org/markup-compatibility/2006">
              <mc:Choice xmlns:v="urn:schemas-microsoft-com:vml" Requires="v">
                <p:oleObj spid="_x0000_s150601" name="Picture" r:id="rId11" imgW="2247840" imgH="944280" progId="Word.Picture.8">
                  <p:embed/>
                </p:oleObj>
              </mc:Choice>
              <mc:Fallback>
                <p:oleObj name="Picture" r:id="rId11" imgW="2247840" imgH="944280" progId="Word.Picture.8">
                  <p:embed/>
                  <p:pic>
                    <p:nvPicPr>
                      <p:cNvPr id="14" name="Object 207"/>
                      <p:cNvPicPr>
                        <a:picLocks noChangeAspect="1" noChangeArrowheads="1"/>
                      </p:cNvPicPr>
                      <p:nvPr/>
                    </p:nvPicPr>
                    <p:blipFill>
                      <a:blip r:embed="rId12"/>
                      <a:srcRect t="-1277"/>
                      <a:stretch>
                        <a:fillRect/>
                      </a:stretch>
                    </p:blipFill>
                    <p:spPr bwMode="auto">
                      <a:xfrm>
                        <a:off x="1560970" y="4360863"/>
                        <a:ext cx="5330825" cy="2232025"/>
                      </a:xfrm>
                      <a:prstGeom prst="rect">
                        <a:avLst/>
                      </a:prstGeom>
                      <a:solidFill>
                        <a:schemeClr val="bg1"/>
                      </a:solidFill>
                    </p:spPr>
                  </p:pic>
                </p:oleObj>
              </mc:Fallback>
            </mc:AlternateContent>
          </a:graphicData>
        </a:graphic>
      </p:graphicFrame>
      <p:sp>
        <p:nvSpPr>
          <p:cNvPr id="2" name="标题 1">
            <a:extLst>
              <a:ext uri="{FF2B5EF4-FFF2-40B4-BE49-F238E27FC236}">
                <a16:creationId xmlns:a16="http://schemas.microsoft.com/office/drawing/2014/main" id="{53BC8374-26AB-4419-BF86-032592FCCB60}"/>
              </a:ext>
            </a:extLst>
          </p:cNvPr>
          <p:cNvSpPr>
            <a:spLocks noGrp="1"/>
          </p:cNvSpPr>
          <p:nvPr>
            <p:ph type="title"/>
          </p:nvPr>
        </p:nvSpPr>
        <p:spPr>
          <a:xfrm>
            <a:off x="685800" y="484632"/>
            <a:ext cx="7772400" cy="866332"/>
          </a:xfrm>
        </p:spPr>
        <p:txBody>
          <a:bodyPr/>
          <a:lstStyle/>
          <a:p>
            <a:r>
              <a:rPr kumimoji="0" lang="en-US" altLang="zh-CN" sz="4400" b="1" i="0" u="none" strike="noStrike" kern="1200" cap="none" spc="0" normalizeH="0" baseline="0" noProof="0" dirty="0">
                <a:ln>
                  <a:noFill/>
                </a:ln>
                <a:solidFill>
                  <a:srgbClr val="CC0000"/>
                </a:solidFill>
                <a:effectLst/>
                <a:uLnTx/>
                <a:uFillTx/>
                <a:latin typeface="+mn-ea"/>
                <a:ea typeface="+mn-ea"/>
                <a:cs typeface="+mn-cs"/>
              </a:rPr>
              <a:t>4.3 </a:t>
            </a:r>
            <a:r>
              <a:rPr kumimoji="0" lang="zh-CN" altLang="en-US" sz="4400" b="1" i="0" u="none" strike="noStrike" kern="1200" cap="none" spc="0" normalizeH="0" baseline="0" noProof="0" dirty="0">
                <a:ln>
                  <a:noFill/>
                </a:ln>
                <a:solidFill>
                  <a:srgbClr val="CC0000"/>
                </a:solidFill>
                <a:effectLst/>
                <a:uLnTx/>
                <a:uFillTx/>
                <a:latin typeface="+mn-ea"/>
                <a:ea typeface="+mn-ea"/>
                <a:cs typeface="+mn-cs"/>
              </a:rPr>
              <a:t>组合逻辑电路中的竞争冒险</a:t>
            </a:r>
            <a:endParaRPr lang="zh-CN" altLang="en-US" dirty="0">
              <a:latin typeface="+mn-ea"/>
              <a:ea typeface="+mn-ea"/>
            </a:endParaRPr>
          </a:p>
        </p:txBody>
      </p:sp>
      <p:sp>
        <p:nvSpPr>
          <p:cNvPr id="16" name="动作按钮: 前进或下一项 15">
            <a:hlinkClick r:id="rId13" action="ppaction://hlinkpres?slideindex=26&amp;slidetitle=PowerPoint 演示文稿" highlightClick="1"/>
            <a:extLst>
              <a:ext uri="{FF2B5EF4-FFF2-40B4-BE49-F238E27FC236}">
                <a16:creationId xmlns:a16="http://schemas.microsoft.com/office/drawing/2014/main" id="{85C6C807-DFE5-4837-AA67-45E9DD42A5D7}"/>
              </a:ext>
            </a:extLst>
          </p:cNvPr>
          <p:cNvSpPr/>
          <p:nvPr/>
        </p:nvSpPr>
        <p:spPr>
          <a:xfrm>
            <a:off x="7983342" y="4093613"/>
            <a:ext cx="403468" cy="30590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7" name="文本框 16">
            <a:extLst>
              <a:ext uri="{FF2B5EF4-FFF2-40B4-BE49-F238E27FC236}">
                <a16:creationId xmlns:a16="http://schemas.microsoft.com/office/drawing/2014/main" id="{3AB817D0-8277-42A6-96E2-8D20683804AB}"/>
              </a:ext>
            </a:extLst>
          </p:cNvPr>
          <p:cNvSpPr txBox="1"/>
          <p:nvPr/>
        </p:nvSpPr>
        <p:spPr>
          <a:xfrm>
            <a:off x="7631722" y="4584735"/>
            <a:ext cx="1220876" cy="369332"/>
          </a:xfrm>
          <a:prstGeom prst="rect">
            <a:avLst/>
          </a:prstGeom>
          <a:noFill/>
        </p:spPr>
        <p:txBody>
          <a:bodyPr wrap="square" rtlCol="0">
            <a:spAutoFit/>
          </a:bodyPr>
          <a:lstStyle/>
          <a:p>
            <a:r>
              <a:rPr lang="zh-CN" altLang="en-US" dirty="0"/>
              <a:t>反相延迟</a:t>
            </a:r>
          </a:p>
        </p:txBody>
      </p:sp>
      <p:sp>
        <p:nvSpPr>
          <p:cNvPr id="3" name="灯片编号占位符 2">
            <a:extLst>
              <a:ext uri="{FF2B5EF4-FFF2-40B4-BE49-F238E27FC236}">
                <a16:creationId xmlns:a16="http://schemas.microsoft.com/office/drawing/2014/main" id="{37428F04-1D3E-43F7-AD33-26425F3A9ED9}"/>
              </a:ext>
            </a:extLst>
          </p:cNvPr>
          <p:cNvSpPr>
            <a:spLocks noGrp="1"/>
          </p:cNvSpPr>
          <p:nvPr>
            <p:ph type="sldNum" sz="quarter" idx="12"/>
          </p:nvPr>
        </p:nvSpPr>
        <p:spPr/>
        <p:txBody>
          <a:bodyPr/>
          <a:lstStyle/>
          <a:p>
            <a:fld id="{4FAB73BC-B049-4115-A692-8D63A059BFB8}" type="slidenum">
              <a:rPr lang="en-US" smtClean="0"/>
              <a:t>116</a:t>
            </a:fld>
            <a:endParaRPr lang="en-US" dirty="0"/>
          </a:p>
        </p:txBody>
      </p:sp>
    </p:spTree>
    <p:custDataLst>
      <p:tags r:id="rId2"/>
    </p:custDataLst>
    <p:extLst>
      <p:ext uri="{BB962C8B-B14F-4D97-AF65-F5344CB8AC3E}">
        <p14:creationId xmlns:p14="http://schemas.microsoft.com/office/powerpoint/2010/main" val="1782927440"/>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387282"/>
                                        </p:tgtEl>
                                        <p:attrNameLst>
                                          <p:attrName>style.visibility</p:attrName>
                                        </p:attrNameLst>
                                      </p:cBhvr>
                                      <p:to>
                                        <p:strVal val="visible"/>
                                      </p:to>
                                    </p:set>
                                    <p:animEffect transition="in" filter="strips(downRight)">
                                      <p:cBhvr>
                                        <p:cTn id="7" dur="500"/>
                                        <p:tgtEl>
                                          <p:spTgt spid="3872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87270"/>
                                        </p:tgtEl>
                                        <p:attrNameLst>
                                          <p:attrName>style.visibility</p:attrName>
                                        </p:attrNameLst>
                                      </p:cBhvr>
                                      <p:to>
                                        <p:strVal val="visible"/>
                                      </p:to>
                                    </p:set>
                                    <p:animEffect transition="in" filter="strips(downRight)">
                                      <p:cBhvr>
                                        <p:cTn id="12" dur="500"/>
                                        <p:tgtEl>
                                          <p:spTgt spid="38727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87272"/>
                                        </p:tgtEl>
                                        <p:attrNameLst>
                                          <p:attrName>style.visibility</p:attrName>
                                        </p:attrNameLst>
                                      </p:cBhvr>
                                      <p:to>
                                        <p:strVal val="visible"/>
                                      </p:to>
                                    </p:set>
                                    <p:animEffect transition="in" filter="strips(downRight)">
                                      <p:cBhvr>
                                        <p:cTn id="17" dur="500"/>
                                        <p:tgtEl>
                                          <p:spTgt spid="38727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87279"/>
                                        </p:tgtEl>
                                        <p:attrNameLst>
                                          <p:attrName>style.visibility</p:attrName>
                                        </p:attrNameLst>
                                      </p:cBhvr>
                                      <p:to>
                                        <p:strVal val="visible"/>
                                      </p:to>
                                    </p:set>
                                    <p:animEffect transition="in" filter="wipe(up)">
                                      <p:cBhvr>
                                        <p:cTn id="22" dur="500"/>
                                        <p:tgtEl>
                                          <p:spTgt spid="38727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87286"/>
                                        </p:tgtEl>
                                        <p:attrNameLst>
                                          <p:attrName>style.visibility</p:attrName>
                                        </p:attrNameLst>
                                      </p:cBhvr>
                                      <p:to>
                                        <p:strVal val="visible"/>
                                      </p:to>
                                    </p:set>
                                    <p:animEffect transition="in" filter="strips(downRight)">
                                      <p:cBhvr>
                                        <p:cTn id="27" dur="500"/>
                                        <p:tgtEl>
                                          <p:spTgt spid="38728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wipe(up)">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160" name="Rectangle 64"/>
          <p:cNvSpPr>
            <a:spLocks noChangeArrowheads="1"/>
          </p:cNvSpPr>
          <p:nvPr/>
        </p:nvSpPr>
        <p:spPr bwMode="auto">
          <a:xfrm>
            <a:off x="0" y="261937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8159" name="Object 63"/>
          <p:cNvGraphicFramePr>
            <a:graphicFrameLocks noChangeAspect="1"/>
          </p:cNvGraphicFramePr>
          <p:nvPr/>
        </p:nvGraphicFramePr>
        <p:xfrm>
          <a:off x="5403850" y="1412875"/>
          <a:ext cx="3425825" cy="2736850"/>
        </p:xfrm>
        <a:graphic>
          <a:graphicData uri="http://schemas.openxmlformats.org/presentationml/2006/ole">
            <mc:AlternateContent xmlns:mc="http://schemas.openxmlformats.org/markup-compatibility/2006">
              <mc:Choice xmlns:v="urn:schemas-microsoft-com:vml" Requires="v">
                <p:oleObj spid="_x0000_s151588" name="图片" r:id="rId5" imgW="1295280" imgH="1304640" progId="Word.Picture.8">
                  <p:embed/>
                </p:oleObj>
              </mc:Choice>
              <mc:Fallback>
                <p:oleObj name="图片" r:id="rId5" imgW="1295280" imgH="1304640" progId="Word.Picture.8">
                  <p:embed/>
                  <p:pic>
                    <p:nvPicPr>
                      <p:cNvPr id="388159" name="Object 6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850" y="1412875"/>
                        <a:ext cx="3425825" cy="2736850"/>
                      </a:xfrm>
                      <a:prstGeom prst="rect">
                        <a:avLst/>
                      </a:prstGeom>
                      <a:solidFill>
                        <a:schemeClr val="bg1"/>
                      </a:solidFill>
                    </p:spPr>
                  </p:pic>
                </p:oleObj>
              </mc:Fallback>
            </mc:AlternateContent>
          </a:graphicData>
        </a:graphic>
      </p:graphicFrame>
      <p:sp>
        <p:nvSpPr>
          <p:cNvPr id="388163" name="Rectangle 67"/>
          <p:cNvSpPr>
            <a:spLocks noChangeArrowheads="1"/>
          </p:cNvSpPr>
          <p:nvPr/>
        </p:nvSpPr>
        <p:spPr bwMode="auto">
          <a:xfrm>
            <a:off x="179388" y="4216827"/>
            <a:ext cx="8459787"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CC0000"/>
                </a:solidFill>
                <a:effectLst/>
                <a:uLnTx/>
                <a:uFillTx/>
                <a:latin typeface="+mn-ea"/>
                <a:cs typeface="Times New Roman" panose="02020603050405020304" pitchFamily="18" charset="0"/>
              </a:rPr>
              <a:t>竞争</a:t>
            </a:r>
            <a:r>
              <a:rPr kumimoji="1" lang="en-US" altLang="zh-CN" sz="2400" b="1" i="0" u="none" strike="noStrike" kern="1200" cap="none" spc="0" normalizeH="0" baseline="0" noProof="0" dirty="0">
                <a:ln>
                  <a:noFill/>
                </a:ln>
                <a:solidFill>
                  <a:srgbClr val="CC0000"/>
                </a:solidFill>
                <a:effectLst/>
                <a:uLnTx/>
                <a:uFillTx/>
                <a:latin typeface="+mn-ea"/>
                <a:cs typeface="Times New Roman" panose="02020603050405020304" pitchFamily="18" charset="0"/>
              </a:rPr>
              <a:t>:</a:t>
            </a:r>
            <a:r>
              <a:rPr kumimoji="1" lang="zh-CN" altLang="en-US" sz="2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当一个逻辑门的两个输入端的信号同时向相反方向变化，而变化的时间有差异的现象。</a:t>
            </a:r>
          </a:p>
        </p:txBody>
      </p:sp>
      <p:sp>
        <p:nvSpPr>
          <p:cNvPr id="388166" name="Rectangle 70"/>
          <p:cNvSpPr>
            <a:spLocks noChangeArrowheads="1"/>
          </p:cNvSpPr>
          <p:nvPr/>
        </p:nvSpPr>
        <p:spPr bwMode="auto">
          <a:xfrm>
            <a:off x="144463" y="5078324"/>
            <a:ext cx="853281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CC0000"/>
                </a:solidFill>
                <a:effectLst/>
                <a:uLnTx/>
                <a:uFillTx/>
                <a:latin typeface="+mn-ea"/>
                <a:cs typeface="Times New Roman" panose="02020603050405020304" pitchFamily="18" charset="0"/>
              </a:rPr>
              <a:t>冒险</a:t>
            </a:r>
            <a:r>
              <a:rPr kumimoji="1" lang="en-US" altLang="zh-CN" sz="2400" b="1" i="0" u="none" strike="noStrike" kern="1200" cap="none" spc="0" normalizeH="0" baseline="0" noProof="0" dirty="0">
                <a:ln>
                  <a:noFill/>
                </a:ln>
                <a:solidFill>
                  <a:srgbClr val="CC0000"/>
                </a:solidFill>
                <a:effectLst/>
                <a:uLnTx/>
                <a:uFillTx/>
                <a:latin typeface="+mn-ea"/>
                <a:cs typeface="Times New Roman" panose="02020603050405020304" pitchFamily="18" charset="0"/>
              </a:rPr>
              <a:t>:</a:t>
            </a:r>
            <a:r>
              <a:rPr kumimoji="1" lang="zh-CN" altLang="en-US" sz="2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两个输入端的信号取值的变化方向是相反时，如门电路输出端的逻辑表达式简化成两个互补信号相乘或者相加，由竞争而可能产生输出干扰脉冲的现象。</a:t>
            </a:r>
          </a:p>
        </p:txBody>
      </p:sp>
      <p:graphicFrame>
        <p:nvGraphicFramePr>
          <p:cNvPr id="388167" name="Object 71"/>
          <p:cNvGraphicFramePr>
            <a:graphicFrameLocks noChangeAspect="1"/>
          </p:cNvGraphicFramePr>
          <p:nvPr/>
        </p:nvGraphicFramePr>
        <p:xfrm>
          <a:off x="250825" y="1277938"/>
          <a:ext cx="4968875" cy="2798762"/>
        </p:xfrm>
        <a:graphic>
          <a:graphicData uri="http://schemas.openxmlformats.org/presentationml/2006/ole">
            <mc:AlternateContent xmlns:mc="http://schemas.openxmlformats.org/markup-compatibility/2006">
              <mc:Choice xmlns:v="urn:schemas-microsoft-com:vml" Requires="v">
                <p:oleObj spid="_x0000_s151589" name="图片" r:id="rId7" imgW="2299335" imgH="1281897" progId="Word.Picture.8">
                  <p:embed/>
                </p:oleObj>
              </mc:Choice>
              <mc:Fallback>
                <p:oleObj name="图片" r:id="rId7" imgW="2299335" imgH="1281897" progId="Word.Picture.8">
                  <p:embed/>
                  <p:pic>
                    <p:nvPicPr>
                      <p:cNvPr id="388167" name="Object 71"/>
                      <p:cNvPicPr>
                        <a:picLocks noChangeAspect="1" noChangeArrowheads="1"/>
                      </p:cNvPicPr>
                      <p:nvPr/>
                    </p:nvPicPr>
                    <p:blipFill>
                      <a:blip r:embed="rId8">
                        <a:extLst>
                          <a:ext uri="{28A0092B-C50C-407E-A947-70E740481C1C}">
                            <a14:useLocalDpi xmlns:a14="http://schemas.microsoft.com/office/drawing/2010/main" val="0"/>
                          </a:ext>
                        </a:extLst>
                      </a:blip>
                      <a:srcRect t="-1404"/>
                      <a:stretch>
                        <a:fillRect/>
                      </a:stretch>
                    </p:blipFill>
                    <p:spPr bwMode="auto">
                      <a:xfrm>
                        <a:off x="250825" y="1277938"/>
                        <a:ext cx="4968875" cy="2798762"/>
                      </a:xfrm>
                      <a:prstGeom prst="rect">
                        <a:avLst/>
                      </a:prstGeom>
                      <a:solidFill>
                        <a:schemeClr val="bg1"/>
                      </a:solidFill>
                    </p:spPr>
                  </p:pic>
                </p:oleObj>
              </mc:Fallback>
            </mc:AlternateContent>
          </a:graphicData>
        </a:graphic>
      </p:graphicFrame>
      <p:sp>
        <p:nvSpPr>
          <p:cNvPr id="2" name="灯片编号占位符 1">
            <a:extLst>
              <a:ext uri="{FF2B5EF4-FFF2-40B4-BE49-F238E27FC236}">
                <a16:creationId xmlns:a16="http://schemas.microsoft.com/office/drawing/2014/main" id="{9A7CE740-5D61-48C1-B3DC-97D48E1ECDB2}"/>
              </a:ext>
            </a:extLst>
          </p:cNvPr>
          <p:cNvSpPr>
            <a:spLocks noGrp="1"/>
          </p:cNvSpPr>
          <p:nvPr>
            <p:ph type="sldNum" sz="quarter" idx="12"/>
          </p:nvPr>
        </p:nvSpPr>
        <p:spPr/>
        <p:txBody>
          <a:bodyPr/>
          <a:lstStyle/>
          <a:p>
            <a:fld id="{4FAB73BC-B049-4115-A692-8D63A059BFB8}" type="slidenum">
              <a:rPr lang="en-US" smtClean="0"/>
              <a:t>117</a:t>
            </a:fld>
            <a:endParaRPr lang="en-US" dirty="0"/>
          </a:p>
        </p:txBody>
      </p:sp>
    </p:spTree>
    <p:custDataLst>
      <p:tags r:id="rId2"/>
    </p:custDataLst>
    <p:extLst>
      <p:ext uri="{BB962C8B-B14F-4D97-AF65-F5344CB8AC3E}">
        <p14:creationId xmlns:p14="http://schemas.microsoft.com/office/powerpoint/2010/main" val="2037589224"/>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8167"/>
                                        </p:tgtEl>
                                        <p:attrNameLst>
                                          <p:attrName>style.visibility</p:attrName>
                                        </p:attrNameLst>
                                      </p:cBhvr>
                                      <p:to>
                                        <p:strVal val="visible"/>
                                      </p:to>
                                    </p:set>
                                    <p:animEffect transition="in" filter="wipe(left)">
                                      <p:cBhvr>
                                        <p:cTn id="7" dur="500"/>
                                        <p:tgtEl>
                                          <p:spTgt spid="3881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88159"/>
                                        </p:tgtEl>
                                        <p:attrNameLst>
                                          <p:attrName>style.visibility</p:attrName>
                                        </p:attrNameLst>
                                      </p:cBhvr>
                                      <p:to>
                                        <p:strVal val="visible"/>
                                      </p:to>
                                    </p:set>
                                    <p:animEffect transition="in" filter="wipe(up)">
                                      <p:cBhvr>
                                        <p:cTn id="12" dur="500"/>
                                        <p:tgtEl>
                                          <p:spTgt spid="3881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88163"/>
                                        </p:tgtEl>
                                        <p:attrNameLst>
                                          <p:attrName>style.visibility</p:attrName>
                                        </p:attrNameLst>
                                      </p:cBhvr>
                                      <p:to>
                                        <p:strVal val="visible"/>
                                      </p:to>
                                    </p:set>
                                    <p:animEffect transition="in" filter="wipe(up)">
                                      <p:cBhvr>
                                        <p:cTn id="17" dur="500"/>
                                        <p:tgtEl>
                                          <p:spTgt spid="38816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88166"/>
                                        </p:tgtEl>
                                        <p:attrNameLst>
                                          <p:attrName>style.visibility</p:attrName>
                                        </p:attrNameLst>
                                      </p:cBhvr>
                                      <p:to>
                                        <p:strVal val="visible"/>
                                      </p:to>
                                    </p:set>
                                    <p:animEffect transition="in" filter="wipe(up)">
                                      <p:cBhvr>
                                        <p:cTn id="22" dur="500"/>
                                        <p:tgtEl>
                                          <p:spTgt spid="388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163" grpId="0"/>
      <p:bldP spid="388166"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70" name="Rectangle 6"/>
          <p:cNvSpPr>
            <a:spLocks noChangeArrowheads="1"/>
          </p:cNvSpPr>
          <p:nvPr/>
        </p:nvSpPr>
        <p:spPr bwMode="auto">
          <a:xfrm>
            <a:off x="323850" y="1410822"/>
            <a:ext cx="3373039" cy="5232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66"/>
                </a:solidFill>
                <a:effectLst/>
                <a:uLnTx/>
                <a:uFillTx/>
                <a:latin typeface="+mn-ea"/>
                <a:cs typeface="+mn-cs"/>
              </a:rPr>
              <a:t>1. </a:t>
            </a:r>
            <a:r>
              <a:rPr kumimoji="0" lang="zh-CN" altLang="en-US" sz="2400" b="1" i="0" u="none" strike="noStrike" kern="1200" cap="none" spc="0" normalizeH="0" baseline="0" noProof="0" dirty="0">
                <a:ln>
                  <a:noFill/>
                </a:ln>
                <a:solidFill>
                  <a:srgbClr val="000066"/>
                </a:solidFill>
                <a:effectLst/>
                <a:uLnTx/>
                <a:uFillTx/>
                <a:latin typeface="+mn-ea"/>
                <a:cs typeface="+mn-cs"/>
              </a:rPr>
              <a:t>发现并消除互补变量</a:t>
            </a:r>
            <a:r>
              <a:rPr kumimoji="0" lang="zh-CN" altLang="en-US" sz="2800" b="1" i="0" u="none" strike="noStrike" kern="1200" cap="none" spc="0" normalizeH="0" baseline="0" noProof="0" dirty="0">
                <a:ln>
                  <a:noFill/>
                </a:ln>
                <a:solidFill>
                  <a:srgbClr val="000066"/>
                </a:solidFill>
                <a:effectLst/>
                <a:uLnTx/>
                <a:uFillTx/>
                <a:latin typeface="+mn-ea"/>
                <a:cs typeface="+mn-cs"/>
              </a:rPr>
              <a:t> </a:t>
            </a:r>
          </a:p>
        </p:txBody>
      </p:sp>
      <p:sp>
        <p:nvSpPr>
          <p:cNvPr id="395323" name="Rectangle 59"/>
          <p:cNvSpPr>
            <a:spLocks noChangeArrowheads="1"/>
          </p:cNvSpPr>
          <p:nvPr/>
        </p:nvSpPr>
        <p:spPr bwMode="auto">
          <a:xfrm>
            <a:off x="5197871" y="2852738"/>
            <a:ext cx="1854995" cy="52322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66"/>
                </a:solidFill>
                <a:effectLst/>
                <a:uLnTx/>
                <a:uFillTx/>
                <a:latin typeface="+mn-ea"/>
                <a:cs typeface="Times New Roman" panose="02020603050405020304" pitchFamily="18" charset="0"/>
              </a:rPr>
              <a:t>B = C</a:t>
            </a:r>
            <a:r>
              <a:rPr kumimoji="0" lang="en-US" altLang="zh-CN" sz="2800" b="1" i="0" u="none" strike="noStrike" kern="1200" cap="none" spc="0" normalizeH="0" baseline="0" noProof="0">
                <a:ln>
                  <a:noFill/>
                </a:ln>
                <a:solidFill>
                  <a:srgbClr val="000066"/>
                </a:solidFill>
                <a:effectLst/>
                <a:uLnTx/>
                <a:uFillTx/>
                <a:latin typeface="+mn-ea"/>
                <a:cs typeface="Times New Roman" panose="02020603050405020304" pitchFamily="18" charset="0"/>
              </a:rPr>
              <a:t> = 0</a:t>
            </a:r>
            <a:r>
              <a:rPr kumimoji="0" lang="zh-CN" altLang="en-US" sz="2800" b="1" i="0" u="none" strike="noStrike" kern="1200" cap="none" spc="0" normalizeH="0" baseline="0" noProof="0">
                <a:ln>
                  <a:noFill/>
                </a:ln>
                <a:solidFill>
                  <a:srgbClr val="000066"/>
                </a:solidFill>
                <a:effectLst/>
                <a:uLnTx/>
                <a:uFillTx/>
                <a:latin typeface="+mn-ea"/>
                <a:cs typeface="Times New Roman" panose="02020603050405020304" pitchFamily="18" charset="0"/>
              </a:rPr>
              <a:t>时</a:t>
            </a:r>
          </a:p>
        </p:txBody>
      </p:sp>
      <p:grpSp>
        <p:nvGrpSpPr>
          <p:cNvPr id="395324" name="Group 60"/>
          <p:cNvGrpSpPr>
            <a:grpSpLocks/>
          </p:cNvGrpSpPr>
          <p:nvPr/>
        </p:nvGrpSpPr>
        <p:grpSpPr bwMode="auto">
          <a:xfrm>
            <a:off x="573088" y="5094288"/>
            <a:ext cx="4378325" cy="457200"/>
            <a:chOff x="154" y="3353"/>
            <a:chExt cx="2758" cy="288"/>
          </a:xfrm>
        </p:grpSpPr>
        <p:sp>
          <p:nvSpPr>
            <p:cNvPr id="395325" name="Line 61"/>
            <p:cNvSpPr>
              <a:spLocks noChangeShapeType="1"/>
            </p:cNvSpPr>
            <p:nvPr/>
          </p:nvSpPr>
          <p:spPr bwMode="auto">
            <a:xfrm>
              <a:off x="960" y="3408"/>
              <a:ext cx="144" cy="0"/>
            </a:xfrm>
            <a:prstGeom prst="line">
              <a:avLst/>
            </a:prstGeom>
            <a:noFill/>
            <a:ln w="28575">
              <a:solidFill>
                <a:srgbClr val="0000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sp>
          <p:nvSpPr>
            <p:cNvPr id="395326" name="Rectangle 62"/>
            <p:cNvSpPr>
              <a:spLocks noChangeArrowheads="1"/>
            </p:cNvSpPr>
            <p:nvPr/>
          </p:nvSpPr>
          <p:spPr bwMode="auto">
            <a:xfrm>
              <a:off x="154" y="3353"/>
              <a:ext cx="2758"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为消掉</a:t>
              </a:r>
              <a:r>
                <a:rPr kumimoji="0" lang="en-US" altLang="zh-CN" sz="2400" b="1" i="0" u="none" strike="noStrike" kern="1200" cap="none" spc="0" normalizeH="0" baseline="0" noProof="0">
                  <a:ln>
                    <a:noFill/>
                  </a:ln>
                  <a:solidFill>
                    <a:srgbClr val="000066"/>
                  </a:solidFill>
                  <a:effectLst/>
                  <a:uLnTx/>
                  <a:uFillTx/>
                  <a:latin typeface="+mn-ea"/>
                  <a:cs typeface="+mn-cs"/>
                </a:rPr>
                <a:t>AA</a:t>
              </a:r>
              <a:r>
                <a:rPr kumimoji="0" lang="zh-CN" altLang="en-US" sz="2400" b="1" i="0" u="none" strike="noStrike" kern="1200" cap="none" spc="0" normalizeH="0" baseline="0" noProof="0">
                  <a:ln>
                    <a:noFill/>
                  </a:ln>
                  <a:solidFill>
                    <a:srgbClr val="000066"/>
                  </a:solidFill>
                  <a:effectLst/>
                  <a:uLnTx/>
                  <a:uFillTx/>
                  <a:latin typeface="+mn-ea"/>
                  <a:cs typeface="+mn-cs"/>
                </a:rPr>
                <a:t>，变换逻辑函数式为 </a:t>
              </a:r>
            </a:p>
          </p:txBody>
        </p:sp>
      </p:grpSp>
      <p:grpSp>
        <p:nvGrpSpPr>
          <p:cNvPr id="395327" name="Group 63"/>
          <p:cNvGrpSpPr>
            <a:grpSpLocks noChangeAspect="1"/>
          </p:cNvGrpSpPr>
          <p:nvPr/>
        </p:nvGrpSpPr>
        <p:grpSpPr bwMode="auto">
          <a:xfrm>
            <a:off x="4500563" y="1916113"/>
            <a:ext cx="4419600" cy="565150"/>
            <a:chOff x="2699" y="572"/>
            <a:chExt cx="1968" cy="243"/>
          </a:xfrm>
        </p:grpSpPr>
        <p:sp>
          <p:nvSpPr>
            <p:cNvPr id="395328" name="AutoShape 64"/>
            <p:cNvSpPr>
              <a:spLocks noChangeAspect="1" noChangeArrowheads="1" noTextEdit="1"/>
            </p:cNvSpPr>
            <p:nvPr/>
          </p:nvSpPr>
          <p:spPr bwMode="auto">
            <a:xfrm>
              <a:off x="2699" y="572"/>
              <a:ext cx="1968" cy="243"/>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29" name="Line 65"/>
            <p:cNvSpPr>
              <a:spLocks noChangeShapeType="1"/>
            </p:cNvSpPr>
            <p:nvPr/>
          </p:nvSpPr>
          <p:spPr bwMode="auto">
            <a:xfrm>
              <a:off x="3995" y="609"/>
              <a:ext cx="157"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30" name="Rectangle 66"/>
            <p:cNvSpPr>
              <a:spLocks noChangeArrowheads="1"/>
            </p:cNvSpPr>
            <p:nvPr/>
          </p:nvSpPr>
          <p:spPr bwMode="auto">
            <a:xfrm>
              <a:off x="4554" y="604"/>
              <a:ext cx="45"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1" name="Rectangle 67"/>
            <p:cNvSpPr>
              <a:spLocks noChangeArrowheads="1"/>
            </p:cNvSpPr>
            <p:nvPr/>
          </p:nvSpPr>
          <p:spPr bwMode="auto">
            <a:xfrm>
              <a:off x="3808" y="604"/>
              <a:ext cx="91"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2" name="Rectangle 68"/>
            <p:cNvSpPr>
              <a:spLocks noChangeArrowheads="1"/>
            </p:cNvSpPr>
            <p:nvPr/>
          </p:nvSpPr>
          <p:spPr bwMode="auto">
            <a:xfrm>
              <a:off x="3158" y="604"/>
              <a:ext cx="45"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3" name="Rectangle 69"/>
            <p:cNvSpPr>
              <a:spLocks noChangeArrowheads="1"/>
            </p:cNvSpPr>
            <p:nvPr/>
          </p:nvSpPr>
          <p:spPr bwMode="auto">
            <a:xfrm>
              <a:off x="4371" y="604"/>
              <a:ext cx="90"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4" name="Rectangle 70"/>
            <p:cNvSpPr>
              <a:spLocks noChangeArrowheads="1"/>
            </p:cNvSpPr>
            <p:nvPr/>
          </p:nvSpPr>
          <p:spPr bwMode="auto">
            <a:xfrm>
              <a:off x="3991" y="604"/>
              <a:ext cx="91"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5" name="Rectangle 71"/>
            <p:cNvSpPr>
              <a:spLocks noChangeArrowheads="1"/>
            </p:cNvSpPr>
            <p:nvPr/>
          </p:nvSpPr>
          <p:spPr bwMode="auto">
            <a:xfrm>
              <a:off x="3640" y="604"/>
              <a:ext cx="90"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6" name="Rectangle 72"/>
            <p:cNvSpPr>
              <a:spLocks noChangeArrowheads="1"/>
            </p:cNvSpPr>
            <p:nvPr/>
          </p:nvSpPr>
          <p:spPr bwMode="auto">
            <a:xfrm>
              <a:off x="3264" y="604"/>
              <a:ext cx="90"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7" name="Rectangle 73"/>
            <p:cNvSpPr>
              <a:spLocks noChangeArrowheads="1"/>
            </p:cNvSpPr>
            <p:nvPr/>
          </p:nvSpPr>
          <p:spPr bwMode="auto">
            <a:xfrm>
              <a:off x="2738" y="604"/>
              <a:ext cx="83"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8" name="Rectangle 74"/>
            <p:cNvSpPr>
              <a:spLocks noChangeArrowheads="1"/>
            </p:cNvSpPr>
            <p:nvPr/>
          </p:nvSpPr>
          <p:spPr bwMode="auto">
            <a:xfrm>
              <a:off x="4199" y="585"/>
              <a:ext cx="74"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39" name="Rectangle 75"/>
            <p:cNvSpPr>
              <a:spLocks noChangeArrowheads="1"/>
            </p:cNvSpPr>
            <p:nvPr/>
          </p:nvSpPr>
          <p:spPr bwMode="auto">
            <a:xfrm>
              <a:off x="3454" y="585"/>
              <a:ext cx="74"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40" name="Rectangle 76"/>
            <p:cNvSpPr>
              <a:spLocks noChangeArrowheads="1"/>
            </p:cNvSpPr>
            <p:nvPr/>
          </p:nvSpPr>
          <p:spPr bwMode="auto">
            <a:xfrm>
              <a:off x="2975" y="585"/>
              <a:ext cx="74" cy="157"/>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4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grpSp>
        <p:nvGrpSpPr>
          <p:cNvPr id="395341" name="Group 77"/>
          <p:cNvGrpSpPr>
            <a:grpSpLocks/>
          </p:cNvGrpSpPr>
          <p:nvPr/>
        </p:nvGrpSpPr>
        <p:grpSpPr bwMode="auto">
          <a:xfrm>
            <a:off x="5062538" y="3716337"/>
            <a:ext cx="2968626" cy="1263649"/>
            <a:chOff x="3189" y="2341"/>
            <a:chExt cx="1870" cy="796"/>
          </a:xfrm>
        </p:grpSpPr>
        <p:sp>
          <p:nvSpPr>
            <p:cNvPr id="395342" name="Rectangle 78"/>
            <p:cNvSpPr>
              <a:spLocks noChangeArrowheads="1"/>
            </p:cNvSpPr>
            <p:nvPr/>
          </p:nvSpPr>
          <p:spPr bwMode="auto">
            <a:xfrm>
              <a:off x="3189" y="2614"/>
              <a:ext cx="1870" cy="52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000066"/>
                </a:solidFill>
                <a:effectLst/>
                <a:uLnTx/>
                <a:uFillTx/>
                <a:latin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mn-cs"/>
                </a:rPr>
                <a:t>可能出现竞争冒险。</a:t>
              </a:r>
            </a:p>
          </p:txBody>
        </p:sp>
        <p:grpSp>
          <p:nvGrpSpPr>
            <p:cNvPr id="395343" name="Group 79"/>
            <p:cNvGrpSpPr>
              <a:grpSpLocks noChangeAspect="1"/>
            </p:cNvGrpSpPr>
            <p:nvPr/>
          </p:nvGrpSpPr>
          <p:grpSpPr bwMode="auto">
            <a:xfrm>
              <a:off x="3243" y="2341"/>
              <a:ext cx="864" cy="293"/>
              <a:chOff x="2037" y="3037"/>
              <a:chExt cx="864" cy="293"/>
            </a:xfrm>
          </p:grpSpPr>
          <p:sp>
            <p:nvSpPr>
              <p:cNvPr id="395344" name="AutoShape 80"/>
              <p:cNvSpPr>
                <a:spLocks noChangeAspect="1" noChangeArrowheads="1" noTextEdit="1"/>
              </p:cNvSpPr>
              <p:nvPr/>
            </p:nvSpPr>
            <p:spPr bwMode="auto">
              <a:xfrm>
                <a:off x="2037" y="3037"/>
                <a:ext cx="864" cy="263"/>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sp>
            <p:nvSpPr>
              <p:cNvPr id="395345" name="Line 81"/>
              <p:cNvSpPr>
                <a:spLocks noChangeShapeType="1"/>
              </p:cNvSpPr>
              <p:nvPr/>
            </p:nvSpPr>
            <p:spPr bwMode="auto">
              <a:xfrm>
                <a:off x="2687" y="3085"/>
                <a:ext cx="159"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mn-ea"/>
                  <a:cs typeface="+mn-cs"/>
                </a:endParaRPr>
              </a:p>
            </p:txBody>
          </p:sp>
          <p:sp>
            <p:nvSpPr>
              <p:cNvPr id="395346" name="Rectangle 82"/>
              <p:cNvSpPr>
                <a:spLocks noChangeArrowheads="1"/>
              </p:cNvSpPr>
              <p:nvPr/>
            </p:nvSpPr>
            <p:spPr bwMode="auto">
              <a:xfrm>
                <a:off x="2684" y="3078"/>
                <a:ext cx="117" cy="25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600" b="1" i="1" u="none" strike="noStrike" kern="1200" cap="none" spc="0" normalizeH="0" baseline="0" noProof="0">
                    <a:ln>
                      <a:noFill/>
                    </a:ln>
                    <a:solidFill>
                      <a:srgbClr val="000066"/>
                    </a:solidFill>
                    <a:effectLst/>
                    <a:uLnTx/>
                    <a:uFillTx/>
                    <a:latin typeface="+mn-ea"/>
                    <a:cs typeface="+mn-cs"/>
                  </a:rPr>
                  <a:t>A</a:t>
                </a:r>
                <a:endParaRPr kumimoji="0" lang="en-US" altLang="zh-CN" sz="1800" b="0" i="0" u="none" strike="noStrike" kern="1200" cap="none" spc="0" normalizeH="0" baseline="0" noProof="0">
                  <a:ln>
                    <a:noFill/>
                  </a:ln>
                  <a:solidFill>
                    <a:srgbClr val="000066"/>
                  </a:solidFill>
                  <a:effectLst/>
                  <a:uLnTx/>
                  <a:uFillTx/>
                  <a:latin typeface="+mn-ea"/>
                  <a:cs typeface="+mn-cs"/>
                </a:endParaRPr>
              </a:p>
            </p:txBody>
          </p:sp>
          <p:sp>
            <p:nvSpPr>
              <p:cNvPr id="395347" name="Rectangle 83"/>
              <p:cNvSpPr>
                <a:spLocks noChangeArrowheads="1"/>
              </p:cNvSpPr>
              <p:nvPr/>
            </p:nvSpPr>
            <p:spPr bwMode="auto">
              <a:xfrm>
                <a:off x="2525" y="3078"/>
                <a:ext cx="117" cy="25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600" b="1" i="1" u="none" strike="noStrike" kern="1200" cap="none" spc="0" normalizeH="0" baseline="0" noProof="0">
                    <a:ln>
                      <a:noFill/>
                    </a:ln>
                    <a:solidFill>
                      <a:srgbClr val="000066"/>
                    </a:solidFill>
                    <a:effectLst/>
                    <a:uLnTx/>
                    <a:uFillTx/>
                    <a:latin typeface="+mn-ea"/>
                    <a:cs typeface="+mn-cs"/>
                  </a:rPr>
                  <a:t>A</a:t>
                </a:r>
                <a:endParaRPr kumimoji="0" lang="en-US" altLang="zh-CN" sz="1800" b="0" i="0" u="none" strike="noStrike" kern="1200" cap="none" spc="0" normalizeH="0" baseline="0" noProof="0">
                  <a:ln>
                    <a:noFill/>
                  </a:ln>
                  <a:solidFill>
                    <a:srgbClr val="000066"/>
                  </a:solidFill>
                  <a:effectLst/>
                  <a:uLnTx/>
                  <a:uFillTx/>
                  <a:latin typeface="+mn-ea"/>
                  <a:cs typeface="+mn-cs"/>
                </a:endParaRPr>
              </a:p>
            </p:txBody>
          </p:sp>
          <p:sp>
            <p:nvSpPr>
              <p:cNvPr id="395348" name="Rectangle 84"/>
              <p:cNvSpPr>
                <a:spLocks noChangeArrowheads="1"/>
              </p:cNvSpPr>
              <p:nvPr/>
            </p:nvSpPr>
            <p:spPr bwMode="auto">
              <a:xfrm>
                <a:off x="2076" y="3078"/>
                <a:ext cx="94" cy="252"/>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600" b="1" i="1" u="none" strike="noStrike" kern="1200" cap="none" spc="0" normalizeH="0" baseline="0" noProof="0">
                    <a:ln>
                      <a:noFill/>
                    </a:ln>
                    <a:solidFill>
                      <a:srgbClr val="000066"/>
                    </a:solidFill>
                    <a:effectLst/>
                    <a:uLnTx/>
                    <a:uFillTx/>
                    <a:latin typeface="+mn-ea"/>
                    <a:cs typeface="+mn-cs"/>
                  </a:rPr>
                  <a:t>F</a:t>
                </a:r>
                <a:endParaRPr kumimoji="0" lang="en-US" altLang="zh-CN" sz="1800" b="0" i="0" u="none" strike="noStrike" kern="1200" cap="none" spc="0" normalizeH="0" baseline="0" noProof="0">
                  <a:ln>
                    <a:noFill/>
                  </a:ln>
                  <a:solidFill>
                    <a:srgbClr val="000066"/>
                  </a:solidFill>
                  <a:effectLst/>
                  <a:uLnTx/>
                  <a:uFillTx/>
                  <a:latin typeface="+mn-ea"/>
                  <a:cs typeface="+mn-cs"/>
                </a:endParaRPr>
              </a:p>
            </p:txBody>
          </p:sp>
          <p:sp>
            <p:nvSpPr>
              <p:cNvPr id="395349" name="Rectangle 85"/>
              <p:cNvSpPr>
                <a:spLocks noChangeArrowheads="1"/>
              </p:cNvSpPr>
              <p:nvPr/>
            </p:nvSpPr>
            <p:spPr bwMode="auto">
              <a:xfrm>
                <a:off x="2316" y="3054"/>
                <a:ext cx="106" cy="252"/>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600" b="1" i="0" u="none" strike="noStrike" kern="1200" cap="none" spc="0" normalizeH="0" baseline="0" noProof="0">
                    <a:ln>
                      <a:noFill/>
                    </a:ln>
                    <a:solidFill>
                      <a:srgbClr val="000066"/>
                    </a:solidFill>
                    <a:effectLst/>
                    <a:uLnTx/>
                    <a:uFillTx/>
                    <a:latin typeface="+mn-ea"/>
                    <a:cs typeface="+mn-cs"/>
                  </a:rPr>
                  <a:t>=</a:t>
                </a:r>
                <a:endParaRPr kumimoji="0" lang="en-US" altLang="zh-CN" sz="1800" b="0" i="0" u="none" strike="noStrike" kern="1200" cap="none" spc="0" normalizeH="0" baseline="0" noProof="0">
                  <a:ln>
                    <a:noFill/>
                  </a:ln>
                  <a:solidFill>
                    <a:srgbClr val="000066"/>
                  </a:solidFill>
                  <a:effectLst/>
                  <a:uLnTx/>
                  <a:uFillTx/>
                  <a:latin typeface="+mn-ea"/>
                  <a:cs typeface="+mn-cs"/>
                </a:endParaRPr>
              </a:p>
            </p:txBody>
          </p:sp>
        </p:grpSp>
      </p:grpSp>
      <p:grpSp>
        <p:nvGrpSpPr>
          <p:cNvPr id="395350" name="Group 86"/>
          <p:cNvGrpSpPr>
            <a:grpSpLocks noChangeAspect="1"/>
          </p:cNvGrpSpPr>
          <p:nvPr/>
        </p:nvGrpSpPr>
        <p:grpSpPr bwMode="auto">
          <a:xfrm>
            <a:off x="1619250" y="5589588"/>
            <a:ext cx="4175125" cy="700087"/>
            <a:chOff x="2064" y="3689"/>
            <a:chExt cx="1680" cy="247"/>
          </a:xfrm>
        </p:grpSpPr>
        <p:sp>
          <p:nvSpPr>
            <p:cNvPr id="395351" name="AutoShape 87"/>
            <p:cNvSpPr>
              <a:spLocks noChangeAspect="1" noChangeArrowheads="1" noTextEdit="1"/>
            </p:cNvSpPr>
            <p:nvPr/>
          </p:nvSpPr>
          <p:spPr bwMode="auto">
            <a:xfrm>
              <a:off x="2064" y="3689"/>
              <a:ext cx="1680" cy="247"/>
            </a:xfrm>
            <a:prstGeom prst="rect">
              <a:avLst/>
            </a:prstGeom>
            <a:solidFill>
              <a:schemeClr val="accent2">
                <a:alpha val="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52" name="Line 88"/>
            <p:cNvSpPr>
              <a:spLocks noChangeShapeType="1"/>
            </p:cNvSpPr>
            <p:nvPr/>
          </p:nvSpPr>
          <p:spPr bwMode="auto">
            <a:xfrm>
              <a:off x="2955" y="3725"/>
              <a:ext cx="134" cy="1"/>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53" name="Rectangle 89"/>
            <p:cNvSpPr>
              <a:spLocks noChangeArrowheads="1"/>
            </p:cNvSpPr>
            <p:nvPr/>
          </p:nvSpPr>
          <p:spPr bwMode="auto">
            <a:xfrm>
              <a:off x="3423" y="3737"/>
              <a:ext cx="190"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dirty="0">
                  <a:ln>
                    <a:noFill/>
                  </a:ln>
                  <a:solidFill>
                    <a:srgbClr val="000066"/>
                  </a:solidFill>
                  <a:effectLst/>
                  <a:uLnTx/>
                  <a:uFillTx/>
                  <a:latin typeface="Times New Roman" panose="02020603050405020304" pitchFamily="18" charset="0"/>
                  <a:ea typeface="宋体" panose="02010600030101010101" pitchFamily="2" charset="-122"/>
                  <a:cs typeface="+mn-cs"/>
                </a:rPr>
                <a:t>BC</a:t>
              </a:r>
              <a:endParaRPr kumimoji="0" lang="en-US" altLang="zh-CN" sz="2800" b="0" i="0" u="none" strike="noStrike" kern="1200" cap="none" spc="0" normalizeH="0" baseline="0" noProof="0" dirty="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4" name="Rectangle 90"/>
            <p:cNvSpPr>
              <a:spLocks noChangeArrowheads="1"/>
            </p:cNvSpPr>
            <p:nvPr/>
          </p:nvSpPr>
          <p:spPr bwMode="auto">
            <a:xfrm>
              <a:off x="3092" y="3737"/>
              <a:ext cx="95"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5" name="Rectangle 91"/>
            <p:cNvSpPr>
              <a:spLocks noChangeArrowheads="1"/>
            </p:cNvSpPr>
            <p:nvPr/>
          </p:nvSpPr>
          <p:spPr bwMode="auto">
            <a:xfrm>
              <a:off x="2968" y="3737"/>
              <a:ext cx="95"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6" name="Rectangle 92"/>
            <p:cNvSpPr>
              <a:spLocks noChangeArrowheads="1"/>
            </p:cNvSpPr>
            <p:nvPr/>
          </p:nvSpPr>
          <p:spPr bwMode="auto">
            <a:xfrm>
              <a:off x="2482" y="3737"/>
              <a:ext cx="190"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AC</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7" name="Rectangle 93"/>
            <p:cNvSpPr>
              <a:spLocks noChangeArrowheads="1"/>
            </p:cNvSpPr>
            <p:nvPr/>
          </p:nvSpPr>
          <p:spPr bwMode="auto">
            <a:xfrm>
              <a:off x="2097" y="3737"/>
              <a:ext cx="95"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8" name="Rectangle 94"/>
            <p:cNvSpPr>
              <a:spLocks noChangeArrowheads="1"/>
            </p:cNvSpPr>
            <p:nvPr/>
          </p:nvSpPr>
          <p:spPr bwMode="auto">
            <a:xfrm>
              <a:off x="3264" y="3717"/>
              <a:ext cx="97"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59" name="Rectangle 95"/>
            <p:cNvSpPr>
              <a:spLocks noChangeArrowheads="1"/>
            </p:cNvSpPr>
            <p:nvPr/>
          </p:nvSpPr>
          <p:spPr bwMode="auto">
            <a:xfrm>
              <a:off x="2800" y="3717"/>
              <a:ext cx="78"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5360" name="Rectangle 96"/>
            <p:cNvSpPr>
              <a:spLocks noChangeArrowheads="1"/>
            </p:cNvSpPr>
            <p:nvPr/>
          </p:nvSpPr>
          <p:spPr bwMode="auto">
            <a:xfrm>
              <a:off x="2302" y="3717"/>
              <a:ext cx="79" cy="15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2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grpSp>
        <p:nvGrpSpPr>
          <p:cNvPr id="395367" name="Group 103"/>
          <p:cNvGrpSpPr>
            <a:grpSpLocks/>
          </p:cNvGrpSpPr>
          <p:nvPr/>
        </p:nvGrpSpPr>
        <p:grpSpPr bwMode="auto">
          <a:xfrm>
            <a:off x="119063" y="2209800"/>
            <a:ext cx="4597400" cy="2514600"/>
            <a:chOff x="75" y="1392"/>
            <a:chExt cx="2896" cy="1584"/>
          </a:xfrm>
        </p:grpSpPr>
        <p:sp>
          <p:nvSpPr>
            <p:cNvPr id="395272" name="AutoShape 8"/>
            <p:cNvSpPr>
              <a:spLocks noChangeArrowheads="1"/>
            </p:cNvSpPr>
            <p:nvPr/>
          </p:nvSpPr>
          <p:spPr bwMode="auto">
            <a:xfrm>
              <a:off x="75" y="1392"/>
              <a:ext cx="2896" cy="1584"/>
            </a:xfrm>
            <a:prstGeom prst="roundRect">
              <a:avLst>
                <a:gd name="adj" fmla="val 16667"/>
              </a:avLst>
            </a:prstGeom>
            <a:solidFill>
              <a:schemeClr val="bg1">
                <a:alpha val="0"/>
              </a:schemeClr>
            </a:solidFill>
            <a:ln w="9525" algn="ctr">
              <a:solidFill>
                <a:srgbClr val="0000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74" name="Rectangle 10"/>
            <p:cNvSpPr>
              <a:spLocks noChangeArrowheads="1"/>
            </p:cNvSpPr>
            <p:nvPr/>
          </p:nvSpPr>
          <p:spPr bwMode="auto">
            <a:xfrm>
              <a:off x="197" y="1584"/>
              <a:ext cx="117" cy="21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a:t>
              </a:r>
              <a:endParaRPr kumimoji="0" lang="en-US" altLang="zh-CN" sz="18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5276" name="Rectangle 12"/>
            <p:cNvSpPr>
              <a:spLocks noChangeArrowheads="1"/>
            </p:cNvSpPr>
            <p:nvPr/>
          </p:nvSpPr>
          <p:spPr bwMode="auto">
            <a:xfrm>
              <a:off x="193" y="1877"/>
              <a:ext cx="117" cy="21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B</a:t>
              </a:r>
              <a:endParaRPr kumimoji="0" lang="en-US" altLang="zh-CN" sz="18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5279" name="Rectangle 15"/>
            <p:cNvSpPr>
              <a:spLocks noChangeArrowheads="1"/>
            </p:cNvSpPr>
            <p:nvPr/>
          </p:nvSpPr>
          <p:spPr bwMode="auto">
            <a:xfrm>
              <a:off x="217" y="2588"/>
              <a:ext cx="117" cy="21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C</a:t>
              </a:r>
              <a:endParaRPr kumimoji="0" lang="en-US" altLang="zh-CN" sz="18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5281" name="Line 17"/>
            <p:cNvSpPr>
              <a:spLocks noChangeShapeType="1"/>
            </p:cNvSpPr>
            <p:nvPr/>
          </p:nvSpPr>
          <p:spPr bwMode="auto">
            <a:xfrm>
              <a:off x="204" y="2828"/>
              <a:ext cx="973"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82" name="Line 18"/>
            <p:cNvSpPr>
              <a:spLocks noChangeShapeType="1"/>
            </p:cNvSpPr>
            <p:nvPr/>
          </p:nvSpPr>
          <p:spPr bwMode="auto">
            <a:xfrm>
              <a:off x="1169" y="2588"/>
              <a:ext cx="237"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86" name="Line 22"/>
            <p:cNvSpPr>
              <a:spLocks noChangeShapeType="1"/>
            </p:cNvSpPr>
            <p:nvPr/>
          </p:nvSpPr>
          <p:spPr bwMode="auto">
            <a:xfrm>
              <a:off x="1156" y="1840"/>
              <a:ext cx="1043" cy="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87" name="Line 23"/>
            <p:cNvSpPr>
              <a:spLocks noChangeShapeType="1"/>
            </p:cNvSpPr>
            <p:nvPr/>
          </p:nvSpPr>
          <p:spPr bwMode="auto">
            <a:xfrm>
              <a:off x="303" y="1728"/>
              <a:ext cx="400"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88" name="Line 24"/>
            <p:cNvSpPr>
              <a:spLocks noChangeShapeType="1"/>
            </p:cNvSpPr>
            <p:nvPr/>
          </p:nvSpPr>
          <p:spPr bwMode="auto">
            <a:xfrm>
              <a:off x="303" y="1972"/>
              <a:ext cx="400"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92" name="Line 28"/>
            <p:cNvSpPr>
              <a:spLocks noChangeShapeType="1"/>
            </p:cNvSpPr>
            <p:nvPr/>
          </p:nvSpPr>
          <p:spPr bwMode="auto">
            <a:xfrm>
              <a:off x="495" y="2386"/>
              <a:ext cx="389"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297" name="Line 33"/>
            <p:cNvSpPr>
              <a:spLocks noChangeShapeType="1"/>
            </p:cNvSpPr>
            <p:nvPr/>
          </p:nvSpPr>
          <p:spPr bwMode="auto">
            <a:xfrm>
              <a:off x="1066" y="2396"/>
              <a:ext cx="318"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01" name="Rectangle 37"/>
            <p:cNvSpPr>
              <a:spLocks noChangeArrowheads="1"/>
            </p:cNvSpPr>
            <p:nvPr/>
          </p:nvSpPr>
          <p:spPr bwMode="auto">
            <a:xfrm>
              <a:off x="2278" y="2244"/>
              <a:ext cx="44" cy="21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 </a:t>
              </a:r>
              <a:endParaRPr kumimoji="0" lang="en-US" altLang="zh-CN" sz="1800" b="0"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5302" name="Line 38"/>
            <p:cNvSpPr>
              <a:spLocks noChangeShapeType="1"/>
            </p:cNvSpPr>
            <p:nvPr/>
          </p:nvSpPr>
          <p:spPr bwMode="auto">
            <a:xfrm flipV="1">
              <a:off x="1169" y="2588"/>
              <a:ext cx="0" cy="24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03" name="Line 39"/>
            <p:cNvSpPr>
              <a:spLocks noChangeShapeType="1"/>
            </p:cNvSpPr>
            <p:nvPr/>
          </p:nvSpPr>
          <p:spPr bwMode="auto">
            <a:xfrm flipV="1">
              <a:off x="495" y="1728"/>
              <a:ext cx="1" cy="6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04" name="Freeform 40"/>
            <p:cNvSpPr>
              <a:spLocks/>
            </p:cNvSpPr>
            <p:nvPr/>
          </p:nvSpPr>
          <p:spPr bwMode="auto">
            <a:xfrm>
              <a:off x="466" y="1701"/>
              <a:ext cx="54" cy="54"/>
            </a:xfrm>
            <a:custGeom>
              <a:avLst/>
              <a:gdLst>
                <a:gd name="T0" fmla="*/ 35 w 77"/>
                <a:gd name="T1" fmla="*/ 54 h 54"/>
                <a:gd name="T2" fmla="*/ 29 w 77"/>
                <a:gd name="T3" fmla="*/ 54 h 54"/>
                <a:gd name="T4" fmla="*/ 24 w 77"/>
                <a:gd name="T5" fmla="*/ 54 h 54"/>
                <a:gd name="T6" fmla="*/ 12 w 77"/>
                <a:gd name="T7" fmla="*/ 45 h 54"/>
                <a:gd name="T8" fmla="*/ 0 w 77"/>
                <a:gd name="T9" fmla="*/ 36 h 54"/>
                <a:gd name="T10" fmla="*/ 0 w 77"/>
                <a:gd name="T11" fmla="*/ 32 h 54"/>
                <a:gd name="T12" fmla="*/ 0 w 77"/>
                <a:gd name="T13" fmla="*/ 27 h 54"/>
                <a:gd name="T14" fmla="*/ 0 w 77"/>
                <a:gd name="T15" fmla="*/ 23 h 54"/>
                <a:gd name="T16" fmla="*/ 0 w 77"/>
                <a:gd name="T17" fmla="*/ 14 h 54"/>
                <a:gd name="T18" fmla="*/ 12 w 77"/>
                <a:gd name="T19" fmla="*/ 5 h 54"/>
                <a:gd name="T20" fmla="*/ 24 w 77"/>
                <a:gd name="T21" fmla="*/ 0 h 54"/>
                <a:gd name="T22" fmla="*/ 29 w 77"/>
                <a:gd name="T23" fmla="*/ 0 h 54"/>
                <a:gd name="T24" fmla="*/ 35 w 77"/>
                <a:gd name="T25" fmla="*/ 0 h 54"/>
                <a:gd name="T26" fmla="*/ 41 w 77"/>
                <a:gd name="T27" fmla="*/ 0 h 54"/>
                <a:gd name="T28" fmla="*/ 53 w 77"/>
                <a:gd name="T29" fmla="*/ 0 h 54"/>
                <a:gd name="T30" fmla="*/ 65 w 77"/>
                <a:gd name="T31" fmla="*/ 5 h 54"/>
                <a:gd name="T32" fmla="*/ 71 w 77"/>
                <a:gd name="T33" fmla="*/ 14 h 54"/>
                <a:gd name="T34" fmla="*/ 71 w 77"/>
                <a:gd name="T35" fmla="*/ 23 h 54"/>
                <a:gd name="T36" fmla="*/ 77 w 77"/>
                <a:gd name="T37" fmla="*/ 27 h 54"/>
                <a:gd name="T38" fmla="*/ 71 w 77"/>
                <a:gd name="T39" fmla="*/ 32 h 54"/>
                <a:gd name="T40" fmla="*/ 71 w 77"/>
                <a:gd name="T41" fmla="*/ 36 h 54"/>
                <a:gd name="T42" fmla="*/ 65 w 77"/>
                <a:gd name="T43" fmla="*/ 45 h 54"/>
                <a:gd name="T44" fmla="*/ 53 w 77"/>
                <a:gd name="T45" fmla="*/ 54 h 54"/>
                <a:gd name="T46" fmla="*/ 41 w 77"/>
                <a:gd name="T47" fmla="*/ 54 h 54"/>
                <a:gd name="T48" fmla="*/ 35 w 77"/>
                <a:gd name="T4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54">
                  <a:moveTo>
                    <a:pt x="35" y="54"/>
                  </a:moveTo>
                  <a:lnTo>
                    <a:pt x="29" y="54"/>
                  </a:lnTo>
                  <a:lnTo>
                    <a:pt x="24" y="54"/>
                  </a:lnTo>
                  <a:lnTo>
                    <a:pt x="12" y="45"/>
                  </a:lnTo>
                  <a:lnTo>
                    <a:pt x="0" y="36"/>
                  </a:lnTo>
                  <a:lnTo>
                    <a:pt x="0" y="32"/>
                  </a:lnTo>
                  <a:lnTo>
                    <a:pt x="0" y="27"/>
                  </a:lnTo>
                  <a:lnTo>
                    <a:pt x="0" y="23"/>
                  </a:lnTo>
                  <a:lnTo>
                    <a:pt x="0" y="14"/>
                  </a:lnTo>
                  <a:lnTo>
                    <a:pt x="12" y="5"/>
                  </a:lnTo>
                  <a:lnTo>
                    <a:pt x="24" y="0"/>
                  </a:lnTo>
                  <a:lnTo>
                    <a:pt x="29" y="0"/>
                  </a:lnTo>
                  <a:lnTo>
                    <a:pt x="35" y="0"/>
                  </a:lnTo>
                  <a:lnTo>
                    <a:pt x="41" y="0"/>
                  </a:lnTo>
                  <a:lnTo>
                    <a:pt x="53" y="0"/>
                  </a:lnTo>
                  <a:lnTo>
                    <a:pt x="65" y="5"/>
                  </a:lnTo>
                  <a:lnTo>
                    <a:pt x="71" y="14"/>
                  </a:lnTo>
                  <a:lnTo>
                    <a:pt x="71" y="23"/>
                  </a:lnTo>
                  <a:lnTo>
                    <a:pt x="77" y="27"/>
                  </a:lnTo>
                  <a:lnTo>
                    <a:pt x="71" y="32"/>
                  </a:lnTo>
                  <a:lnTo>
                    <a:pt x="71" y="36"/>
                  </a:lnTo>
                  <a:lnTo>
                    <a:pt x="65" y="45"/>
                  </a:lnTo>
                  <a:lnTo>
                    <a:pt x="53" y="54"/>
                  </a:lnTo>
                  <a:lnTo>
                    <a:pt x="41" y="54"/>
                  </a:lnTo>
                  <a:lnTo>
                    <a:pt x="35" y="54"/>
                  </a:lnTo>
                  <a:close/>
                </a:path>
              </a:pathLst>
            </a:custGeom>
            <a:solidFill>
              <a:srgbClr val="000000">
                <a:alpha val="0"/>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05" name="Freeform 41"/>
            <p:cNvSpPr>
              <a:spLocks/>
            </p:cNvSpPr>
            <p:nvPr/>
          </p:nvSpPr>
          <p:spPr bwMode="auto">
            <a:xfrm>
              <a:off x="466" y="1701"/>
              <a:ext cx="54" cy="54"/>
            </a:xfrm>
            <a:custGeom>
              <a:avLst/>
              <a:gdLst>
                <a:gd name="T0" fmla="*/ 35 w 77"/>
                <a:gd name="T1" fmla="*/ 54 h 54"/>
                <a:gd name="T2" fmla="*/ 29 w 77"/>
                <a:gd name="T3" fmla="*/ 54 h 54"/>
                <a:gd name="T4" fmla="*/ 24 w 77"/>
                <a:gd name="T5" fmla="*/ 54 h 54"/>
                <a:gd name="T6" fmla="*/ 12 w 77"/>
                <a:gd name="T7" fmla="*/ 45 h 54"/>
                <a:gd name="T8" fmla="*/ 0 w 77"/>
                <a:gd name="T9" fmla="*/ 36 h 54"/>
                <a:gd name="T10" fmla="*/ 0 w 77"/>
                <a:gd name="T11" fmla="*/ 32 h 54"/>
                <a:gd name="T12" fmla="*/ 0 w 77"/>
                <a:gd name="T13" fmla="*/ 27 h 54"/>
                <a:gd name="T14" fmla="*/ 0 w 77"/>
                <a:gd name="T15" fmla="*/ 23 h 54"/>
                <a:gd name="T16" fmla="*/ 0 w 77"/>
                <a:gd name="T17" fmla="*/ 14 h 54"/>
                <a:gd name="T18" fmla="*/ 12 w 77"/>
                <a:gd name="T19" fmla="*/ 5 h 54"/>
                <a:gd name="T20" fmla="*/ 24 w 77"/>
                <a:gd name="T21" fmla="*/ 0 h 54"/>
                <a:gd name="T22" fmla="*/ 29 w 77"/>
                <a:gd name="T23" fmla="*/ 0 h 54"/>
                <a:gd name="T24" fmla="*/ 35 w 77"/>
                <a:gd name="T25" fmla="*/ 0 h 54"/>
                <a:gd name="T26" fmla="*/ 41 w 77"/>
                <a:gd name="T27" fmla="*/ 0 h 54"/>
                <a:gd name="T28" fmla="*/ 53 w 77"/>
                <a:gd name="T29" fmla="*/ 0 h 54"/>
                <a:gd name="T30" fmla="*/ 65 w 77"/>
                <a:gd name="T31" fmla="*/ 5 h 54"/>
                <a:gd name="T32" fmla="*/ 71 w 77"/>
                <a:gd name="T33" fmla="*/ 14 h 54"/>
                <a:gd name="T34" fmla="*/ 71 w 77"/>
                <a:gd name="T35" fmla="*/ 23 h 54"/>
                <a:gd name="T36" fmla="*/ 77 w 77"/>
                <a:gd name="T37" fmla="*/ 27 h 54"/>
                <a:gd name="T38" fmla="*/ 71 w 77"/>
                <a:gd name="T39" fmla="*/ 32 h 54"/>
                <a:gd name="T40" fmla="*/ 71 w 77"/>
                <a:gd name="T41" fmla="*/ 36 h 54"/>
                <a:gd name="T42" fmla="*/ 65 w 77"/>
                <a:gd name="T43" fmla="*/ 45 h 54"/>
                <a:gd name="T44" fmla="*/ 53 w 77"/>
                <a:gd name="T45" fmla="*/ 54 h 54"/>
                <a:gd name="T46" fmla="*/ 41 w 77"/>
                <a:gd name="T47" fmla="*/ 54 h 54"/>
                <a:gd name="T48" fmla="*/ 35 w 77"/>
                <a:gd name="T4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54">
                  <a:moveTo>
                    <a:pt x="35" y="54"/>
                  </a:moveTo>
                  <a:lnTo>
                    <a:pt x="29" y="54"/>
                  </a:lnTo>
                  <a:lnTo>
                    <a:pt x="24" y="54"/>
                  </a:lnTo>
                  <a:lnTo>
                    <a:pt x="12" y="45"/>
                  </a:lnTo>
                  <a:lnTo>
                    <a:pt x="0" y="36"/>
                  </a:lnTo>
                  <a:lnTo>
                    <a:pt x="0" y="32"/>
                  </a:lnTo>
                  <a:lnTo>
                    <a:pt x="0" y="27"/>
                  </a:lnTo>
                  <a:lnTo>
                    <a:pt x="0" y="23"/>
                  </a:lnTo>
                  <a:lnTo>
                    <a:pt x="0" y="14"/>
                  </a:lnTo>
                  <a:lnTo>
                    <a:pt x="12" y="5"/>
                  </a:lnTo>
                  <a:lnTo>
                    <a:pt x="24" y="0"/>
                  </a:lnTo>
                  <a:lnTo>
                    <a:pt x="29" y="0"/>
                  </a:lnTo>
                  <a:lnTo>
                    <a:pt x="35" y="0"/>
                  </a:lnTo>
                  <a:lnTo>
                    <a:pt x="41" y="0"/>
                  </a:lnTo>
                  <a:lnTo>
                    <a:pt x="53" y="0"/>
                  </a:lnTo>
                  <a:lnTo>
                    <a:pt x="65" y="5"/>
                  </a:lnTo>
                  <a:lnTo>
                    <a:pt x="71" y="14"/>
                  </a:lnTo>
                  <a:lnTo>
                    <a:pt x="71" y="23"/>
                  </a:lnTo>
                  <a:lnTo>
                    <a:pt x="77" y="27"/>
                  </a:lnTo>
                  <a:lnTo>
                    <a:pt x="71" y="32"/>
                  </a:lnTo>
                  <a:lnTo>
                    <a:pt x="71" y="36"/>
                  </a:lnTo>
                  <a:lnTo>
                    <a:pt x="65" y="45"/>
                  </a:lnTo>
                  <a:lnTo>
                    <a:pt x="53" y="54"/>
                  </a:lnTo>
                  <a:lnTo>
                    <a:pt x="41" y="54"/>
                  </a:lnTo>
                  <a:lnTo>
                    <a:pt x="35" y="54"/>
                  </a:lnTo>
                </a:path>
              </a:pathLst>
            </a:custGeom>
            <a:noFill/>
            <a:ln w="47625">
              <a:solidFill>
                <a:srgbClr val="000000"/>
              </a:solidFill>
              <a:prstDash val="solid"/>
              <a:round/>
              <a:headEnd/>
              <a:tailEnd/>
            </a:ln>
            <a:extLst>
              <a:ext uri="{909E8E84-426E-40DD-AFC4-6F175D3DCCD1}">
                <a14:hiddenFill xmlns:a14="http://schemas.microsoft.com/office/drawing/2010/main">
                  <a:solidFill>
                    <a:srgbClr val="FFFFFF">
                      <a:alpha val="0"/>
                    </a:srgbClr>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06" name="Rectangle 42"/>
            <p:cNvSpPr>
              <a:spLocks noChangeArrowheads="1"/>
            </p:cNvSpPr>
            <p:nvPr/>
          </p:nvSpPr>
          <p:spPr bwMode="auto">
            <a:xfrm>
              <a:off x="2736" y="1724"/>
              <a:ext cx="117" cy="211"/>
            </a:xfrm>
            <a:prstGeom prst="rect">
              <a:avLst/>
            </a:prstGeom>
            <a:noFill/>
            <a:ln>
              <a:noFill/>
            </a:ln>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L</a:t>
              </a:r>
              <a:endParaRPr kumimoji="0" lang="en-US" altLang="zh-CN" sz="1800" b="0" i="0"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endParaRPr>
            </a:p>
          </p:txBody>
        </p:sp>
        <p:sp>
          <p:nvSpPr>
            <p:cNvPr id="395319" name="Line 55"/>
            <p:cNvSpPr>
              <a:spLocks noChangeShapeType="1"/>
            </p:cNvSpPr>
            <p:nvPr/>
          </p:nvSpPr>
          <p:spPr bwMode="auto">
            <a:xfrm>
              <a:off x="1899" y="2501"/>
              <a:ext cx="18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20" name="Line 56"/>
            <p:cNvSpPr>
              <a:spLocks noChangeShapeType="1"/>
            </p:cNvSpPr>
            <p:nvPr/>
          </p:nvSpPr>
          <p:spPr bwMode="auto">
            <a:xfrm flipV="1">
              <a:off x="2088" y="2069"/>
              <a:ext cx="0" cy="4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21" name="Line 57"/>
            <p:cNvSpPr>
              <a:spLocks noChangeShapeType="1"/>
            </p:cNvSpPr>
            <p:nvPr/>
          </p:nvSpPr>
          <p:spPr bwMode="auto">
            <a:xfrm>
              <a:off x="2088" y="2069"/>
              <a:ext cx="133"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22" name="Line 58"/>
            <p:cNvSpPr>
              <a:spLocks noChangeShapeType="1"/>
            </p:cNvSpPr>
            <p:nvPr/>
          </p:nvSpPr>
          <p:spPr bwMode="auto">
            <a:xfrm>
              <a:off x="2653" y="1964"/>
              <a:ext cx="272" cy="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61" name="Freeform 97"/>
            <p:cNvSpPr>
              <a:spLocks/>
            </p:cNvSpPr>
            <p:nvPr/>
          </p:nvSpPr>
          <p:spPr bwMode="auto">
            <a:xfrm>
              <a:off x="657" y="1616"/>
              <a:ext cx="544" cy="396"/>
            </a:xfrm>
            <a:custGeom>
              <a:avLst/>
              <a:gdLst>
                <a:gd name="T0" fmla="*/ 3 w 554"/>
                <a:gd name="T1" fmla="*/ 0 h 405"/>
                <a:gd name="T2" fmla="*/ 39 w 554"/>
                <a:gd name="T3" fmla="*/ 55 h 405"/>
                <a:gd name="T4" fmla="*/ 58 w 554"/>
                <a:gd name="T5" fmla="*/ 100 h 405"/>
                <a:gd name="T6" fmla="*/ 76 w 554"/>
                <a:gd name="T7" fmla="*/ 154 h 405"/>
                <a:gd name="T8" fmla="*/ 80 w 554"/>
                <a:gd name="T9" fmla="*/ 202 h 405"/>
                <a:gd name="T10" fmla="*/ 76 w 554"/>
                <a:gd name="T11" fmla="*/ 258 h 405"/>
                <a:gd name="T12" fmla="*/ 61 w 554"/>
                <a:gd name="T13" fmla="*/ 306 h 405"/>
                <a:gd name="T14" fmla="*/ 33 w 554"/>
                <a:gd name="T15" fmla="*/ 355 h 405"/>
                <a:gd name="T16" fmla="*/ 0 w 554"/>
                <a:gd name="T17" fmla="*/ 405 h 405"/>
                <a:gd name="T18" fmla="*/ 307 w 554"/>
                <a:gd name="T19" fmla="*/ 404 h 405"/>
                <a:gd name="T20" fmla="*/ 355 w 554"/>
                <a:gd name="T21" fmla="*/ 390 h 405"/>
                <a:gd name="T22" fmla="*/ 401 w 554"/>
                <a:gd name="T23" fmla="*/ 369 h 405"/>
                <a:gd name="T24" fmla="*/ 442 w 554"/>
                <a:gd name="T25" fmla="*/ 337 h 405"/>
                <a:gd name="T26" fmla="*/ 479 w 554"/>
                <a:gd name="T27" fmla="*/ 300 h 405"/>
                <a:gd name="T28" fmla="*/ 518 w 554"/>
                <a:gd name="T29" fmla="*/ 258 h 405"/>
                <a:gd name="T30" fmla="*/ 554 w 554"/>
                <a:gd name="T31" fmla="*/ 204 h 405"/>
                <a:gd name="T32" fmla="*/ 515 w 554"/>
                <a:gd name="T33" fmla="*/ 150 h 405"/>
                <a:gd name="T34" fmla="*/ 479 w 554"/>
                <a:gd name="T35" fmla="*/ 108 h 405"/>
                <a:gd name="T36" fmla="*/ 442 w 554"/>
                <a:gd name="T37" fmla="*/ 71 h 405"/>
                <a:gd name="T38" fmla="*/ 401 w 554"/>
                <a:gd name="T39" fmla="*/ 39 h 405"/>
                <a:gd name="T40" fmla="*/ 355 w 554"/>
                <a:gd name="T41" fmla="*/ 18 h 405"/>
                <a:gd name="T42" fmla="*/ 307 w 554"/>
                <a:gd name="T43" fmla="*/ 1 h 405"/>
                <a:gd name="T44" fmla="*/ 3 w 554"/>
                <a:gd name="T45"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4" h="405">
                  <a:moveTo>
                    <a:pt x="3" y="0"/>
                  </a:moveTo>
                  <a:lnTo>
                    <a:pt x="39" y="55"/>
                  </a:lnTo>
                  <a:lnTo>
                    <a:pt x="58" y="100"/>
                  </a:lnTo>
                  <a:lnTo>
                    <a:pt x="76" y="154"/>
                  </a:lnTo>
                  <a:lnTo>
                    <a:pt x="80" y="202"/>
                  </a:lnTo>
                  <a:lnTo>
                    <a:pt x="76" y="258"/>
                  </a:lnTo>
                  <a:lnTo>
                    <a:pt x="61" y="306"/>
                  </a:lnTo>
                  <a:lnTo>
                    <a:pt x="33" y="355"/>
                  </a:lnTo>
                  <a:lnTo>
                    <a:pt x="0" y="405"/>
                  </a:lnTo>
                  <a:lnTo>
                    <a:pt x="307" y="404"/>
                  </a:lnTo>
                  <a:lnTo>
                    <a:pt x="355" y="390"/>
                  </a:lnTo>
                  <a:lnTo>
                    <a:pt x="401" y="369"/>
                  </a:lnTo>
                  <a:lnTo>
                    <a:pt x="442" y="337"/>
                  </a:lnTo>
                  <a:lnTo>
                    <a:pt x="479" y="300"/>
                  </a:lnTo>
                  <a:lnTo>
                    <a:pt x="518" y="258"/>
                  </a:lnTo>
                  <a:lnTo>
                    <a:pt x="554" y="204"/>
                  </a:lnTo>
                  <a:lnTo>
                    <a:pt x="515" y="150"/>
                  </a:lnTo>
                  <a:lnTo>
                    <a:pt x="479" y="108"/>
                  </a:lnTo>
                  <a:lnTo>
                    <a:pt x="442" y="71"/>
                  </a:lnTo>
                  <a:lnTo>
                    <a:pt x="401" y="39"/>
                  </a:lnTo>
                  <a:lnTo>
                    <a:pt x="355" y="18"/>
                  </a:lnTo>
                  <a:lnTo>
                    <a:pt x="307" y="1"/>
                  </a:lnTo>
                  <a:lnTo>
                    <a:pt x="3" y="0"/>
                  </a:lnTo>
                  <a:close/>
                </a:path>
              </a:pathLst>
            </a:custGeom>
            <a:noFill/>
            <a:ln w="571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5362" name="Group 98"/>
            <p:cNvGrpSpPr>
              <a:grpSpLocks/>
            </p:cNvGrpSpPr>
            <p:nvPr/>
          </p:nvGrpSpPr>
          <p:grpSpPr bwMode="auto">
            <a:xfrm>
              <a:off x="748" y="2205"/>
              <a:ext cx="408" cy="371"/>
              <a:chOff x="15110" y="9970"/>
              <a:chExt cx="444" cy="403"/>
            </a:xfrm>
          </p:grpSpPr>
          <p:sp>
            <p:nvSpPr>
              <p:cNvPr id="395363" name="AutoShape 99"/>
              <p:cNvSpPr>
                <a:spLocks noChangeArrowheads="1"/>
              </p:cNvSpPr>
              <p:nvPr/>
            </p:nvSpPr>
            <p:spPr bwMode="auto">
              <a:xfrm rot="16200000" flipV="1">
                <a:off x="15082" y="9998"/>
                <a:ext cx="403" cy="347"/>
              </a:xfrm>
              <a:prstGeom prst="triangle">
                <a:avLst>
                  <a:gd name="adj" fmla="val 50000"/>
                </a:avLst>
              </a:prstGeom>
              <a:solidFill>
                <a:srgbClr val="FFFFFF"/>
              </a:solidFill>
              <a:ln w="57150">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64" name="Oval 100"/>
              <p:cNvSpPr>
                <a:spLocks noChangeArrowheads="1"/>
              </p:cNvSpPr>
              <p:nvPr/>
            </p:nvSpPr>
            <p:spPr bwMode="auto">
              <a:xfrm rot="-5672986">
                <a:off x="15458" y="10121"/>
                <a:ext cx="96" cy="96"/>
              </a:xfrm>
              <a:prstGeom prst="ellipse">
                <a:avLst/>
              </a:prstGeom>
              <a:solidFill>
                <a:srgbClr val="FFFFFF"/>
              </a:solidFill>
              <a:ln w="57150">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95365" name="Freeform 101"/>
            <p:cNvSpPr>
              <a:spLocks/>
            </p:cNvSpPr>
            <p:nvPr/>
          </p:nvSpPr>
          <p:spPr bwMode="auto">
            <a:xfrm>
              <a:off x="1338" y="2296"/>
              <a:ext cx="544" cy="396"/>
            </a:xfrm>
            <a:custGeom>
              <a:avLst/>
              <a:gdLst>
                <a:gd name="T0" fmla="*/ 3 w 554"/>
                <a:gd name="T1" fmla="*/ 0 h 405"/>
                <a:gd name="T2" fmla="*/ 39 w 554"/>
                <a:gd name="T3" fmla="*/ 55 h 405"/>
                <a:gd name="T4" fmla="*/ 58 w 554"/>
                <a:gd name="T5" fmla="*/ 100 h 405"/>
                <a:gd name="T6" fmla="*/ 76 w 554"/>
                <a:gd name="T7" fmla="*/ 154 h 405"/>
                <a:gd name="T8" fmla="*/ 80 w 554"/>
                <a:gd name="T9" fmla="*/ 202 h 405"/>
                <a:gd name="T10" fmla="*/ 76 w 554"/>
                <a:gd name="T11" fmla="*/ 258 h 405"/>
                <a:gd name="T12" fmla="*/ 61 w 554"/>
                <a:gd name="T13" fmla="*/ 306 h 405"/>
                <a:gd name="T14" fmla="*/ 33 w 554"/>
                <a:gd name="T15" fmla="*/ 355 h 405"/>
                <a:gd name="T16" fmla="*/ 0 w 554"/>
                <a:gd name="T17" fmla="*/ 405 h 405"/>
                <a:gd name="T18" fmla="*/ 307 w 554"/>
                <a:gd name="T19" fmla="*/ 404 h 405"/>
                <a:gd name="T20" fmla="*/ 355 w 554"/>
                <a:gd name="T21" fmla="*/ 390 h 405"/>
                <a:gd name="T22" fmla="*/ 401 w 554"/>
                <a:gd name="T23" fmla="*/ 369 h 405"/>
                <a:gd name="T24" fmla="*/ 442 w 554"/>
                <a:gd name="T25" fmla="*/ 337 h 405"/>
                <a:gd name="T26" fmla="*/ 479 w 554"/>
                <a:gd name="T27" fmla="*/ 300 h 405"/>
                <a:gd name="T28" fmla="*/ 518 w 554"/>
                <a:gd name="T29" fmla="*/ 258 h 405"/>
                <a:gd name="T30" fmla="*/ 554 w 554"/>
                <a:gd name="T31" fmla="*/ 204 h 405"/>
                <a:gd name="T32" fmla="*/ 515 w 554"/>
                <a:gd name="T33" fmla="*/ 150 h 405"/>
                <a:gd name="T34" fmla="*/ 479 w 554"/>
                <a:gd name="T35" fmla="*/ 108 h 405"/>
                <a:gd name="T36" fmla="*/ 442 w 554"/>
                <a:gd name="T37" fmla="*/ 71 h 405"/>
                <a:gd name="T38" fmla="*/ 401 w 554"/>
                <a:gd name="T39" fmla="*/ 39 h 405"/>
                <a:gd name="T40" fmla="*/ 355 w 554"/>
                <a:gd name="T41" fmla="*/ 18 h 405"/>
                <a:gd name="T42" fmla="*/ 307 w 554"/>
                <a:gd name="T43" fmla="*/ 1 h 405"/>
                <a:gd name="T44" fmla="*/ 3 w 554"/>
                <a:gd name="T45"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4" h="405">
                  <a:moveTo>
                    <a:pt x="3" y="0"/>
                  </a:moveTo>
                  <a:lnTo>
                    <a:pt x="39" y="55"/>
                  </a:lnTo>
                  <a:lnTo>
                    <a:pt x="58" y="100"/>
                  </a:lnTo>
                  <a:lnTo>
                    <a:pt x="76" y="154"/>
                  </a:lnTo>
                  <a:lnTo>
                    <a:pt x="80" y="202"/>
                  </a:lnTo>
                  <a:lnTo>
                    <a:pt x="76" y="258"/>
                  </a:lnTo>
                  <a:lnTo>
                    <a:pt x="61" y="306"/>
                  </a:lnTo>
                  <a:lnTo>
                    <a:pt x="33" y="355"/>
                  </a:lnTo>
                  <a:lnTo>
                    <a:pt x="0" y="405"/>
                  </a:lnTo>
                  <a:lnTo>
                    <a:pt x="307" y="404"/>
                  </a:lnTo>
                  <a:lnTo>
                    <a:pt x="355" y="390"/>
                  </a:lnTo>
                  <a:lnTo>
                    <a:pt x="401" y="369"/>
                  </a:lnTo>
                  <a:lnTo>
                    <a:pt x="442" y="337"/>
                  </a:lnTo>
                  <a:lnTo>
                    <a:pt x="479" y="300"/>
                  </a:lnTo>
                  <a:lnTo>
                    <a:pt x="518" y="258"/>
                  </a:lnTo>
                  <a:lnTo>
                    <a:pt x="554" y="204"/>
                  </a:lnTo>
                  <a:lnTo>
                    <a:pt x="515" y="150"/>
                  </a:lnTo>
                  <a:lnTo>
                    <a:pt x="479" y="108"/>
                  </a:lnTo>
                  <a:lnTo>
                    <a:pt x="442" y="71"/>
                  </a:lnTo>
                  <a:lnTo>
                    <a:pt x="401" y="39"/>
                  </a:lnTo>
                  <a:lnTo>
                    <a:pt x="355" y="18"/>
                  </a:lnTo>
                  <a:lnTo>
                    <a:pt x="307" y="1"/>
                  </a:lnTo>
                  <a:lnTo>
                    <a:pt x="3" y="0"/>
                  </a:lnTo>
                  <a:close/>
                </a:path>
              </a:pathLst>
            </a:custGeom>
            <a:noFill/>
            <a:ln w="571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5366" name="AutoShape 102"/>
            <p:cNvSpPr>
              <a:spLocks noChangeArrowheads="1"/>
            </p:cNvSpPr>
            <p:nvPr/>
          </p:nvSpPr>
          <p:spPr bwMode="auto">
            <a:xfrm rot="10800000" flipH="1">
              <a:off x="2200" y="1752"/>
              <a:ext cx="453" cy="384"/>
            </a:xfrm>
            <a:prstGeom prst="flowChartDelay">
              <a:avLst/>
            </a:prstGeom>
            <a:noFill/>
            <a:ln w="571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95369" name="Rectangle 105"/>
          <p:cNvSpPr>
            <a:spLocks noChangeArrowheads="1"/>
          </p:cNvSpPr>
          <p:nvPr/>
        </p:nvSpPr>
        <p:spPr bwMode="auto">
          <a:xfrm>
            <a:off x="0" y="25908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95368" name="Object 104"/>
          <p:cNvGraphicFramePr>
            <a:graphicFrameLocks noChangeAspect="1"/>
          </p:cNvGraphicFramePr>
          <p:nvPr/>
        </p:nvGraphicFramePr>
        <p:xfrm>
          <a:off x="179388" y="2276475"/>
          <a:ext cx="4464050" cy="2405063"/>
        </p:xfrm>
        <a:graphic>
          <a:graphicData uri="http://schemas.openxmlformats.org/presentationml/2006/ole">
            <mc:AlternateContent xmlns:mc="http://schemas.openxmlformats.org/markup-compatibility/2006">
              <mc:Choice xmlns:v="urn:schemas-microsoft-com:vml" Requires="v">
                <p:oleObj spid="_x0000_s152595" name="图片" r:id="rId4" imgW="2409840" imgH="1324080" progId="Word.Picture.8">
                  <p:embed/>
                </p:oleObj>
              </mc:Choice>
              <mc:Fallback>
                <p:oleObj name="图片" r:id="rId4" imgW="2409840" imgH="1324080" progId="Word.Picture.8">
                  <p:embed/>
                  <p:pic>
                    <p:nvPicPr>
                      <p:cNvPr id="395368" name="Object 104"/>
                      <p:cNvPicPr>
                        <a:picLocks noChangeAspect="1" noChangeArrowheads="1"/>
                      </p:cNvPicPr>
                      <p:nvPr/>
                    </p:nvPicPr>
                    <p:blipFill>
                      <a:blip r:embed="rId5">
                        <a:extLst>
                          <a:ext uri="{28A0092B-C50C-407E-A947-70E740481C1C}">
                            <a14:useLocalDpi xmlns:a14="http://schemas.microsoft.com/office/drawing/2010/main" val="0"/>
                          </a:ext>
                        </a:extLst>
                      </a:blip>
                      <a:srcRect t="-1300"/>
                      <a:stretch>
                        <a:fillRect/>
                      </a:stretch>
                    </p:blipFill>
                    <p:spPr bwMode="auto">
                      <a:xfrm>
                        <a:off x="179388" y="2276475"/>
                        <a:ext cx="4464050" cy="2405063"/>
                      </a:xfrm>
                      <a:prstGeom prst="rect">
                        <a:avLst/>
                      </a:prstGeom>
                      <a:solidFill>
                        <a:schemeClr val="bg1"/>
                      </a:solidFill>
                    </p:spPr>
                  </p:pic>
                </p:oleObj>
              </mc:Fallback>
            </mc:AlternateContent>
          </a:graphicData>
        </a:graphic>
      </p:graphicFrame>
      <p:sp>
        <p:nvSpPr>
          <p:cNvPr id="2" name="标题 1">
            <a:extLst>
              <a:ext uri="{FF2B5EF4-FFF2-40B4-BE49-F238E27FC236}">
                <a16:creationId xmlns:a16="http://schemas.microsoft.com/office/drawing/2014/main" id="{C2AA2CDB-E7B2-4B23-94F8-39B79D66B14C}"/>
              </a:ext>
            </a:extLst>
          </p:cNvPr>
          <p:cNvSpPr>
            <a:spLocks noGrp="1"/>
          </p:cNvSpPr>
          <p:nvPr>
            <p:ph type="title"/>
          </p:nvPr>
        </p:nvSpPr>
        <p:spPr>
          <a:xfrm>
            <a:off x="685800" y="484632"/>
            <a:ext cx="7772400" cy="696468"/>
          </a:xfrm>
        </p:spPr>
        <p:txBody>
          <a:bodyPr>
            <a:normAutofit/>
          </a:bodyPr>
          <a:lstStyle/>
          <a:p>
            <a:r>
              <a:rPr lang="en-US" altLang="zh-CN" dirty="0"/>
              <a:t>4.3.2 </a:t>
            </a:r>
            <a:r>
              <a:rPr lang="zh-CN" altLang="en-US" dirty="0"/>
              <a:t>消去竞争冒险的方法</a:t>
            </a:r>
          </a:p>
        </p:txBody>
      </p:sp>
      <p:sp>
        <p:nvSpPr>
          <p:cNvPr id="3" name="灯片编号占位符 2">
            <a:extLst>
              <a:ext uri="{FF2B5EF4-FFF2-40B4-BE49-F238E27FC236}">
                <a16:creationId xmlns:a16="http://schemas.microsoft.com/office/drawing/2014/main" id="{7C1DF5D3-62CB-4FCE-96EE-6F7316E4BCB8}"/>
              </a:ext>
            </a:extLst>
          </p:cNvPr>
          <p:cNvSpPr>
            <a:spLocks noGrp="1"/>
          </p:cNvSpPr>
          <p:nvPr>
            <p:ph type="sldNum" sz="quarter" idx="12"/>
          </p:nvPr>
        </p:nvSpPr>
        <p:spPr/>
        <p:txBody>
          <a:bodyPr/>
          <a:lstStyle/>
          <a:p>
            <a:fld id="{4FAB73BC-B049-4115-A692-8D63A059BFB8}" type="slidenum">
              <a:rPr lang="en-US" smtClean="0"/>
              <a:t>118</a:t>
            </a:fld>
            <a:endParaRPr lang="en-US" dirty="0"/>
          </a:p>
        </p:txBody>
      </p:sp>
    </p:spTree>
    <p:custDataLst>
      <p:tags r:id="rId2"/>
    </p:custDataLst>
    <p:extLst>
      <p:ext uri="{BB962C8B-B14F-4D97-AF65-F5344CB8AC3E}">
        <p14:creationId xmlns:p14="http://schemas.microsoft.com/office/powerpoint/2010/main" val="14327570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5327"/>
                                        </p:tgtEl>
                                        <p:attrNameLst>
                                          <p:attrName>style.visibility</p:attrName>
                                        </p:attrNameLst>
                                      </p:cBhvr>
                                      <p:to>
                                        <p:strVal val="visible"/>
                                      </p:to>
                                    </p:set>
                                    <p:animEffect transition="in" filter="wipe(left)">
                                      <p:cBhvr>
                                        <p:cTn id="7" dur="500"/>
                                        <p:tgtEl>
                                          <p:spTgt spid="39532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95367"/>
                                        </p:tgtEl>
                                        <p:attrNameLst>
                                          <p:attrName>style.visibility</p:attrName>
                                        </p:attrNameLst>
                                      </p:cBhvr>
                                      <p:to>
                                        <p:strVal val="visible"/>
                                      </p:to>
                                    </p:set>
                                    <p:animEffect transition="in" filter="wipe(left)">
                                      <p:cBhvr>
                                        <p:cTn id="12" dur="500"/>
                                        <p:tgtEl>
                                          <p:spTgt spid="3953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95323"/>
                                        </p:tgtEl>
                                        <p:attrNameLst>
                                          <p:attrName>style.visibility</p:attrName>
                                        </p:attrNameLst>
                                      </p:cBhvr>
                                      <p:to>
                                        <p:strVal val="visible"/>
                                      </p:to>
                                    </p:set>
                                    <p:animEffect transition="in" filter="strips(downRight)">
                                      <p:cBhvr>
                                        <p:cTn id="17" dur="500"/>
                                        <p:tgtEl>
                                          <p:spTgt spid="39532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95341"/>
                                        </p:tgtEl>
                                        <p:attrNameLst>
                                          <p:attrName>style.visibility</p:attrName>
                                        </p:attrNameLst>
                                      </p:cBhvr>
                                      <p:to>
                                        <p:strVal val="visible"/>
                                      </p:to>
                                    </p:set>
                                    <p:animEffect transition="in" filter="wipe(up)">
                                      <p:cBhvr>
                                        <p:cTn id="22" dur="500"/>
                                        <p:tgtEl>
                                          <p:spTgt spid="39534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95324"/>
                                        </p:tgtEl>
                                        <p:attrNameLst>
                                          <p:attrName>style.visibility</p:attrName>
                                        </p:attrNameLst>
                                      </p:cBhvr>
                                      <p:to>
                                        <p:strVal val="visible"/>
                                      </p:to>
                                    </p:set>
                                    <p:animEffect transition="in" filter="strips(downRight)">
                                      <p:cBhvr>
                                        <p:cTn id="27" dur="500"/>
                                        <p:tgtEl>
                                          <p:spTgt spid="39532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nodeType="clickEffect">
                                  <p:stCondLst>
                                    <p:cond delay="0"/>
                                  </p:stCondLst>
                                  <p:childTnLst>
                                    <p:set>
                                      <p:cBhvr>
                                        <p:cTn id="31" dur="1" fill="hold">
                                          <p:stCondLst>
                                            <p:cond delay="0"/>
                                          </p:stCondLst>
                                        </p:cTn>
                                        <p:tgtEl>
                                          <p:spTgt spid="395350"/>
                                        </p:tgtEl>
                                        <p:attrNameLst>
                                          <p:attrName>style.visibility</p:attrName>
                                        </p:attrNameLst>
                                      </p:cBhvr>
                                      <p:to>
                                        <p:strVal val="visible"/>
                                      </p:to>
                                    </p:set>
                                    <p:animEffect transition="in" filter="strips(downRight)">
                                      <p:cBhvr>
                                        <p:cTn id="32" dur="500"/>
                                        <p:tgtEl>
                                          <p:spTgt spid="39535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395368"/>
                                        </p:tgtEl>
                                        <p:attrNameLst>
                                          <p:attrName>style.visibility</p:attrName>
                                        </p:attrNameLst>
                                      </p:cBhvr>
                                      <p:to>
                                        <p:strVal val="visible"/>
                                      </p:to>
                                    </p:set>
                                    <p:animEffect transition="in" filter="box(in)">
                                      <p:cBhvr>
                                        <p:cTn id="37" dur="500"/>
                                        <p:tgtEl>
                                          <p:spTgt spid="3953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323" grpId="0" autoUpdateAnimBg="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3" name="Rectangle 5"/>
          <p:cNvSpPr>
            <a:spLocks noChangeArrowheads="1"/>
          </p:cNvSpPr>
          <p:nvPr/>
        </p:nvSpPr>
        <p:spPr bwMode="auto">
          <a:xfrm>
            <a:off x="0" y="25019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296" name="Rectangle 8"/>
          <p:cNvSpPr>
            <a:spLocks noChangeArrowheads="1"/>
          </p:cNvSpPr>
          <p:nvPr/>
        </p:nvSpPr>
        <p:spPr bwMode="auto">
          <a:xfrm>
            <a:off x="4500563" y="4797425"/>
            <a:ext cx="4679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当</a:t>
            </a:r>
            <a:r>
              <a:rPr kumimoji="0" lang="en-US" altLang="zh-CN" sz="2400" b="1" i="1" u="none" strike="noStrike" kern="1200" cap="none" spc="0" normalizeH="0" baseline="0" noProof="0" dirty="0">
                <a:ln>
                  <a:noFill/>
                </a:ln>
                <a:solidFill>
                  <a:srgbClr val="000066"/>
                </a:solidFill>
                <a:effectLst/>
                <a:uLnTx/>
                <a:uFillTx/>
                <a:latin typeface="+mn-ea"/>
                <a:cs typeface="Times New Roman" panose="02020603050405020304" pitchFamily="18" charset="0"/>
              </a:rPr>
              <a:t>A=B</a:t>
            </a:r>
            <a:r>
              <a:rPr kumimoji="0" lang="en-US" altLang="zh-CN" sz="2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=1</a:t>
            </a:r>
            <a:r>
              <a:rPr kumimoji="0" lang="zh-CN" altLang="en-US" sz="2400" b="1" i="0" u="none" strike="noStrike" kern="1200" cap="none" spc="0" normalizeH="0" baseline="0" noProof="0" dirty="0">
                <a:ln>
                  <a:noFill/>
                </a:ln>
                <a:solidFill>
                  <a:srgbClr val="000066"/>
                </a:solidFill>
                <a:effectLst/>
                <a:uLnTx/>
                <a:uFillTx/>
                <a:latin typeface="+mn-ea"/>
                <a:cs typeface="Times New Roman" panose="02020603050405020304" pitchFamily="18" charset="0"/>
              </a:rPr>
              <a:t>时，根据逻辑表达式有</a:t>
            </a:r>
          </a:p>
        </p:txBody>
      </p:sp>
      <p:sp>
        <p:nvSpPr>
          <p:cNvPr id="396297" name="AutoShape 9"/>
          <p:cNvSpPr>
            <a:spLocks noChangeAspect="1" noChangeArrowheads="1" noTextEdit="1"/>
          </p:cNvSpPr>
          <p:nvPr/>
        </p:nvSpPr>
        <p:spPr bwMode="auto">
          <a:xfrm>
            <a:off x="611188" y="1196975"/>
            <a:ext cx="6121400"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6298" name="Group 10"/>
          <p:cNvGrpSpPr>
            <a:grpSpLocks/>
          </p:cNvGrpSpPr>
          <p:nvPr/>
        </p:nvGrpSpPr>
        <p:grpSpPr bwMode="auto">
          <a:xfrm>
            <a:off x="5003800" y="1268413"/>
            <a:ext cx="2233613" cy="487362"/>
            <a:chOff x="531" y="1136"/>
            <a:chExt cx="1609" cy="430"/>
          </a:xfrm>
        </p:grpSpPr>
        <p:sp>
          <p:nvSpPr>
            <p:cNvPr id="396299" name="Line 11"/>
            <p:cNvSpPr>
              <a:spLocks noChangeShapeType="1"/>
            </p:cNvSpPr>
            <p:nvPr/>
          </p:nvSpPr>
          <p:spPr bwMode="auto">
            <a:xfrm>
              <a:off x="1937" y="1171"/>
              <a:ext cx="203" cy="1"/>
            </a:xfrm>
            <a:prstGeom prst="line">
              <a:avLst/>
            </a:prstGeom>
            <a:noFill/>
            <a:ln w="20638">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00" name="Rectangle 12"/>
            <p:cNvSpPr>
              <a:spLocks noChangeArrowheads="1"/>
            </p:cNvSpPr>
            <p:nvPr/>
          </p:nvSpPr>
          <p:spPr bwMode="auto">
            <a:xfrm>
              <a:off x="1902" y="1163"/>
              <a:ext cx="183"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01" name="Rectangle 13"/>
            <p:cNvSpPr>
              <a:spLocks noChangeArrowheads="1"/>
            </p:cNvSpPr>
            <p:nvPr/>
          </p:nvSpPr>
          <p:spPr bwMode="auto">
            <a:xfrm>
              <a:off x="1717" y="1163"/>
              <a:ext cx="168"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02" name="Rectangle 14"/>
            <p:cNvSpPr>
              <a:spLocks noChangeArrowheads="1"/>
            </p:cNvSpPr>
            <p:nvPr/>
          </p:nvSpPr>
          <p:spPr bwMode="auto">
            <a:xfrm>
              <a:off x="1032" y="1163"/>
              <a:ext cx="351"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AC</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03" name="Rectangle 15"/>
            <p:cNvSpPr>
              <a:spLocks noChangeArrowheads="1"/>
            </p:cNvSpPr>
            <p:nvPr/>
          </p:nvSpPr>
          <p:spPr bwMode="auto">
            <a:xfrm>
              <a:off x="531" y="1163"/>
              <a:ext cx="152"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04" name="Rectangle 16"/>
            <p:cNvSpPr>
              <a:spLocks noChangeArrowheads="1"/>
            </p:cNvSpPr>
            <p:nvPr/>
          </p:nvSpPr>
          <p:spPr bwMode="auto">
            <a:xfrm>
              <a:off x="1486" y="1136"/>
              <a:ext cx="151"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05" name="Rectangle 17"/>
            <p:cNvSpPr>
              <a:spLocks noChangeArrowheads="1"/>
            </p:cNvSpPr>
            <p:nvPr/>
          </p:nvSpPr>
          <p:spPr bwMode="auto">
            <a:xfrm>
              <a:off x="772" y="1136"/>
              <a:ext cx="151" cy="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sp>
        <p:nvSpPr>
          <p:cNvPr id="396306" name="Rectangle 18"/>
          <p:cNvSpPr>
            <a:spLocks noChangeArrowheads="1"/>
          </p:cNvSpPr>
          <p:nvPr/>
        </p:nvSpPr>
        <p:spPr bwMode="auto">
          <a:xfrm>
            <a:off x="5003800" y="1974850"/>
            <a:ext cx="161294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mn-ea"/>
                <a:cs typeface="Times New Roman" panose="02020603050405020304" pitchFamily="18" charset="0"/>
              </a:rPr>
              <a:t>当</a:t>
            </a:r>
            <a:r>
              <a:rPr kumimoji="0" lang="en-US" altLang="zh-CN" sz="2400" b="1" i="1" u="none" strike="noStrike" kern="1200" cap="none" spc="0" normalizeH="0" baseline="0" noProof="0">
                <a:ln>
                  <a:noFill/>
                </a:ln>
                <a:solidFill>
                  <a:srgbClr val="000066"/>
                </a:solidFill>
                <a:effectLst/>
                <a:uLnTx/>
                <a:uFillTx/>
                <a:latin typeface="+mn-ea"/>
                <a:cs typeface="Times New Roman" panose="02020603050405020304" pitchFamily="18" charset="0"/>
              </a:rPr>
              <a:t>A=B</a:t>
            </a:r>
            <a:r>
              <a:rPr kumimoji="0" lang="en-US" altLang="zh-CN" sz="2400" b="1" i="0" u="none" strike="noStrike" kern="1200" cap="none" spc="0" normalizeH="0" baseline="0" noProof="0">
                <a:ln>
                  <a:noFill/>
                </a:ln>
                <a:solidFill>
                  <a:srgbClr val="000066"/>
                </a:solidFill>
                <a:effectLst/>
                <a:uLnTx/>
                <a:uFillTx/>
                <a:latin typeface="+mn-ea"/>
                <a:cs typeface="Times New Roman" panose="02020603050405020304" pitchFamily="18" charset="0"/>
              </a:rPr>
              <a:t>=1</a:t>
            </a:r>
            <a:r>
              <a:rPr kumimoji="0" lang="zh-CN" altLang="en-US" sz="2400" b="1" i="0" u="none" strike="noStrike" kern="1200" cap="none" spc="0" normalizeH="0" baseline="0" noProof="0">
                <a:ln>
                  <a:noFill/>
                </a:ln>
                <a:solidFill>
                  <a:srgbClr val="000066"/>
                </a:solidFill>
                <a:effectLst/>
                <a:uLnTx/>
                <a:uFillTx/>
                <a:latin typeface="+mn-ea"/>
                <a:cs typeface="Times New Roman" panose="02020603050405020304" pitchFamily="18" charset="0"/>
              </a:rPr>
              <a:t>时</a:t>
            </a:r>
          </a:p>
        </p:txBody>
      </p:sp>
      <p:grpSp>
        <p:nvGrpSpPr>
          <p:cNvPr id="396307" name="Group 19"/>
          <p:cNvGrpSpPr>
            <a:grpSpLocks/>
          </p:cNvGrpSpPr>
          <p:nvPr/>
        </p:nvGrpSpPr>
        <p:grpSpPr bwMode="auto">
          <a:xfrm>
            <a:off x="5362575" y="3271838"/>
            <a:ext cx="2449513" cy="500062"/>
            <a:chOff x="3061" y="1979"/>
            <a:chExt cx="1543" cy="315"/>
          </a:xfrm>
        </p:grpSpPr>
        <p:sp>
          <p:nvSpPr>
            <p:cNvPr id="396308" name="Line 20"/>
            <p:cNvSpPr>
              <a:spLocks noChangeShapeType="1"/>
            </p:cNvSpPr>
            <p:nvPr/>
          </p:nvSpPr>
          <p:spPr bwMode="auto">
            <a:xfrm>
              <a:off x="4467" y="2014"/>
              <a:ext cx="137"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09" name="Rectangle 21"/>
            <p:cNvSpPr>
              <a:spLocks noChangeArrowheads="1"/>
            </p:cNvSpPr>
            <p:nvPr/>
          </p:nvSpPr>
          <p:spPr bwMode="auto">
            <a:xfrm>
              <a:off x="4432" y="2006"/>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0" name="Rectangle 22"/>
            <p:cNvSpPr>
              <a:spLocks noChangeArrowheads="1"/>
            </p:cNvSpPr>
            <p:nvPr/>
          </p:nvSpPr>
          <p:spPr bwMode="auto">
            <a:xfrm>
              <a:off x="4247" y="2006"/>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1" name="Rectangle 23"/>
            <p:cNvSpPr>
              <a:spLocks noChangeArrowheads="1"/>
            </p:cNvSpPr>
            <p:nvPr/>
          </p:nvSpPr>
          <p:spPr bwMode="auto">
            <a:xfrm>
              <a:off x="3562" y="2006"/>
              <a:ext cx="3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2" name="Rectangle 24"/>
            <p:cNvSpPr>
              <a:spLocks noChangeArrowheads="1"/>
            </p:cNvSpPr>
            <p:nvPr/>
          </p:nvSpPr>
          <p:spPr bwMode="auto">
            <a:xfrm>
              <a:off x="3061" y="2006"/>
              <a:ext cx="13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3" name="Rectangle 25"/>
            <p:cNvSpPr>
              <a:spLocks noChangeArrowheads="1"/>
            </p:cNvSpPr>
            <p:nvPr/>
          </p:nvSpPr>
          <p:spPr bwMode="auto">
            <a:xfrm>
              <a:off x="4016" y="197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4" name="Rectangle 26"/>
            <p:cNvSpPr>
              <a:spLocks noChangeArrowheads="1"/>
            </p:cNvSpPr>
            <p:nvPr/>
          </p:nvSpPr>
          <p:spPr bwMode="auto">
            <a:xfrm>
              <a:off x="3302" y="1979"/>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graphicFrame>
        <p:nvGraphicFramePr>
          <p:cNvPr id="396315" name="Object 27"/>
          <p:cNvGraphicFramePr>
            <a:graphicFrameLocks noChangeAspect="1"/>
          </p:cNvGraphicFramePr>
          <p:nvPr/>
        </p:nvGraphicFramePr>
        <p:xfrm>
          <a:off x="5292725" y="5430838"/>
          <a:ext cx="2667000" cy="446087"/>
        </p:xfrm>
        <a:graphic>
          <a:graphicData uri="http://schemas.openxmlformats.org/presentationml/2006/ole">
            <mc:AlternateContent xmlns:mc="http://schemas.openxmlformats.org/markup-compatibility/2006">
              <mc:Choice xmlns:v="urn:schemas-microsoft-com:vml" Requires="v">
                <p:oleObj spid="_x0000_s153653" name="公式" r:id="rId4" imgW="749160" imgH="190440" progId="Equation.3">
                  <p:embed/>
                </p:oleObj>
              </mc:Choice>
              <mc:Fallback>
                <p:oleObj name="公式" r:id="rId4" imgW="749160" imgH="190440" progId="Equation.3">
                  <p:embed/>
                  <p:pic>
                    <p:nvPicPr>
                      <p:cNvPr id="396315" name="Object 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92725" y="5430838"/>
                        <a:ext cx="2667000" cy="446087"/>
                      </a:xfrm>
                      <a:prstGeom prst="rect">
                        <a:avLst/>
                      </a:prstGeom>
                      <a:solidFill>
                        <a:srgbClr val="FFFFFF">
                          <a:alpha val="0"/>
                        </a:srgbClr>
                      </a:solidFill>
                    </p:spPr>
                  </p:pic>
                </p:oleObj>
              </mc:Fallback>
            </mc:AlternateContent>
          </a:graphicData>
        </a:graphic>
      </p:graphicFrame>
      <p:grpSp>
        <p:nvGrpSpPr>
          <p:cNvPr id="396316" name="Group 28"/>
          <p:cNvGrpSpPr>
            <a:grpSpLocks/>
          </p:cNvGrpSpPr>
          <p:nvPr/>
        </p:nvGrpSpPr>
        <p:grpSpPr bwMode="auto">
          <a:xfrm>
            <a:off x="5356225" y="4064000"/>
            <a:ext cx="3392488" cy="503238"/>
            <a:chOff x="3059" y="2478"/>
            <a:chExt cx="2137" cy="317"/>
          </a:xfrm>
        </p:grpSpPr>
        <p:sp>
          <p:nvSpPr>
            <p:cNvPr id="396317" name="Line 29"/>
            <p:cNvSpPr>
              <a:spLocks noChangeShapeType="1"/>
            </p:cNvSpPr>
            <p:nvPr/>
          </p:nvSpPr>
          <p:spPr bwMode="auto">
            <a:xfrm>
              <a:off x="4465" y="2515"/>
              <a:ext cx="137"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18" name="Rectangle 30"/>
            <p:cNvSpPr>
              <a:spLocks noChangeArrowheads="1"/>
            </p:cNvSpPr>
            <p:nvPr/>
          </p:nvSpPr>
          <p:spPr bwMode="auto">
            <a:xfrm>
              <a:off x="4430" y="2507"/>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19" name="Rectangle 31"/>
            <p:cNvSpPr>
              <a:spLocks noChangeArrowheads="1"/>
            </p:cNvSpPr>
            <p:nvPr/>
          </p:nvSpPr>
          <p:spPr bwMode="auto">
            <a:xfrm>
              <a:off x="4245" y="2507"/>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0" name="Rectangle 32"/>
            <p:cNvSpPr>
              <a:spLocks noChangeArrowheads="1"/>
            </p:cNvSpPr>
            <p:nvPr/>
          </p:nvSpPr>
          <p:spPr bwMode="auto">
            <a:xfrm>
              <a:off x="3560" y="2507"/>
              <a:ext cx="3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1" name="Rectangle 33"/>
            <p:cNvSpPr>
              <a:spLocks noChangeArrowheads="1"/>
            </p:cNvSpPr>
            <p:nvPr/>
          </p:nvSpPr>
          <p:spPr bwMode="auto">
            <a:xfrm>
              <a:off x="3059" y="2507"/>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2" name="Rectangle 34"/>
            <p:cNvSpPr>
              <a:spLocks noChangeArrowheads="1"/>
            </p:cNvSpPr>
            <p:nvPr/>
          </p:nvSpPr>
          <p:spPr bwMode="auto">
            <a:xfrm>
              <a:off x="4014" y="2480"/>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3" name="Rectangle 35"/>
            <p:cNvSpPr>
              <a:spLocks noChangeArrowheads="1"/>
            </p:cNvSpPr>
            <p:nvPr/>
          </p:nvSpPr>
          <p:spPr bwMode="auto">
            <a:xfrm>
              <a:off x="3300" y="2480"/>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4" name="Rectangle 36"/>
            <p:cNvSpPr>
              <a:spLocks noChangeArrowheads="1"/>
            </p:cNvSpPr>
            <p:nvPr/>
          </p:nvSpPr>
          <p:spPr bwMode="auto">
            <a:xfrm>
              <a:off x="4694" y="2478"/>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5" name="Rectangle 37"/>
            <p:cNvSpPr>
              <a:spLocks noChangeArrowheads="1"/>
            </p:cNvSpPr>
            <p:nvPr/>
          </p:nvSpPr>
          <p:spPr bwMode="auto">
            <a:xfrm>
              <a:off x="4876" y="2478"/>
              <a:ext cx="32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AB</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grpSp>
        <p:nvGrpSpPr>
          <p:cNvPr id="396326" name="Group 38"/>
          <p:cNvGrpSpPr>
            <a:grpSpLocks/>
          </p:cNvGrpSpPr>
          <p:nvPr/>
        </p:nvGrpSpPr>
        <p:grpSpPr bwMode="auto">
          <a:xfrm>
            <a:off x="5435600" y="2551113"/>
            <a:ext cx="1862138" cy="500062"/>
            <a:chOff x="4510" y="1480"/>
            <a:chExt cx="1173" cy="315"/>
          </a:xfrm>
        </p:grpSpPr>
        <p:sp>
          <p:nvSpPr>
            <p:cNvPr id="396327" name="Line 39"/>
            <p:cNvSpPr>
              <a:spLocks noChangeShapeType="1"/>
            </p:cNvSpPr>
            <p:nvPr/>
          </p:nvSpPr>
          <p:spPr bwMode="auto">
            <a:xfrm>
              <a:off x="5546" y="1515"/>
              <a:ext cx="137"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28" name="Rectangle 40"/>
            <p:cNvSpPr>
              <a:spLocks noChangeArrowheads="1"/>
            </p:cNvSpPr>
            <p:nvPr/>
          </p:nvSpPr>
          <p:spPr bwMode="auto">
            <a:xfrm>
              <a:off x="5511" y="1507"/>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29" name="Rectangle 41"/>
            <p:cNvSpPr>
              <a:spLocks noChangeArrowheads="1"/>
            </p:cNvSpPr>
            <p:nvPr/>
          </p:nvSpPr>
          <p:spPr bwMode="auto">
            <a:xfrm>
              <a:off x="5011" y="1507"/>
              <a:ext cx="16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30" name="Rectangle 42"/>
            <p:cNvSpPr>
              <a:spLocks noChangeArrowheads="1"/>
            </p:cNvSpPr>
            <p:nvPr/>
          </p:nvSpPr>
          <p:spPr bwMode="auto">
            <a:xfrm>
              <a:off x="4510" y="1507"/>
              <a:ext cx="147"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t>
              </a:r>
              <a:endParaRPr kumimoji="0" lang="en-US" altLang="zh-CN" sz="1800" b="1"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31" name="Rectangle 43"/>
            <p:cNvSpPr>
              <a:spLocks noChangeArrowheads="1"/>
            </p:cNvSpPr>
            <p:nvPr/>
          </p:nvSpPr>
          <p:spPr bwMode="auto">
            <a:xfrm>
              <a:off x="5329" y="1480"/>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sp>
          <p:nvSpPr>
            <p:cNvPr id="396332" name="Rectangle 44"/>
            <p:cNvSpPr>
              <a:spLocks noChangeArrowheads="1"/>
            </p:cNvSpPr>
            <p:nvPr/>
          </p:nvSpPr>
          <p:spPr bwMode="auto">
            <a:xfrm>
              <a:off x="4751" y="1480"/>
              <a:ext cx="132"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000" b="0" i="0" u="none" strike="noStrike" kern="1200" cap="none" spc="0" normalizeH="0" baseline="0" noProof="0">
                  <a:ln>
                    <a:noFill/>
                  </a:ln>
                  <a:solidFill>
                    <a:srgbClr val="000066"/>
                  </a:solidFill>
                  <a:effectLst/>
                  <a:uLnTx/>
                  <a:uFillTx/>
                  <a:latin typeface="Symbol" panose="05050102010706020507" pitchFamily="18" charset="2"/>
                  <a:ea typeface="宋体" panose="02010600030101010101" pitchFamily="2" charset="-122"/>
                  <a:cs typeface="+mn-cs"/>
                </a:rPr>
                <a:t>=</a:t>
              </a:r>
              <a:endParaRPr kumimoji="0" lang="en-US" altLang="zh-CN" sz="1800" b="0" i="0" u="none" strike="noStrike" kern="1200" cap="none" spc="0" normalizeH="0" baseline="0" noProof="0">
                <a:ln>
                  <a:noFill/>
                </a:ln>
                <a:solidFill>
                  <a:srgbClr val="000066"/>
                </a:solidFill>
                <a:effectLst/>
                <a:uLnTx/>
                <a:uFillTx/>
                <a:latin typeface="Tahoma" panose="020B0604030504040204" pitchFamily="34" charset="0"/>
                <a:ea typeface="宋体" panose="02010600030101010101" pitchFamily="2" charset="-122"/>
                <a:cs typeface="+mn-cs"/>
              </a:endParaRPr>
            </a:p>
          </p:txBody>
        </p:sp>
      </p:grpSp>
      <p:sp>
        <p:nvSpPr>
          <p:cNvPr id="396333" name="AutoShape 45"/>
          <p:cNvSpPr>
            <a:spLocks noChangeAspect="1" noChangeArrowheads="1" noTextEdit="1"/>
          </p:cNvSpPr>
          <p:nvPr/>
        </p:nvSpPr>
        <p:spPr bwMode="auto">
          <a:xfrm>
            <a:off x="814388" y="4005263"/>
            <a:ext cx="3757612" cy="2420937"/>
          </a:xfrm>
          <a:prstGeom prst="rect">
            <a:avLst/>
          </a:prstGeom>
          <a:solidFill>
            <a:srgbClr val="FFFFFF">
              <a:alpha val="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34" name="Freeform 46"/>
          <p:cNvSpPr>
            <a:spLocks noEditPoints="1"/>
          </p:cNvSpPr>
          <p:nvPr/>
        </p:nvSpPr>
        <p:spPr bwMode="auto">
          <a:xfrm>
            <a:off x="2857500" y="5880100"/>
            <a:ext cx="904875" cy="361950"/>
          </a:xfrm>
          <a:custGeom>
            <a:avLst/>
            <a:gdLst>
              <a:gd name="T0" fmla="*/ 465 w 570"/>
              <a:gd name="T1" fmla="*/ 9 h 228"/>
              <a:gd name="T2" fmla="*/ 516 w 570"/>
              <a:gd name="T3" fmla="*/ 0 h 228"/>
              <a:gd name="T4" fmla="*/ 516 w 570"/>
              <a:gd name="T5" fmla="*/ 14 h 228"/>
              <a:gd name="T6" fmla="*/ 365 w 570"/>
              <a:gd name="T7" fmla="*/ 9 h 228"/>
              <a:gd name="T8" fmla="*/ 370 w 570"/>
              <a:gd name="T9" fmla="*/ 0 h 228"/>
              <a:gd name="T10" fmla="*/ 420 w 570"/>
              <a:gd name="T11" fmla="*/ 14 h 228"/>
              <a:gd name="T12" fmla="*/ 269 w 570"/>
              <a:gd name="T13" fmla="*/ 14 h 228"/>
              <a:gd name="T14" fmla="*/ 269 w 570"/>
              <a:gd name="T15" fmla="*/ 0 h 228"/>
              <a:gd name="T16" fmla="*/ 324 w 570"/>
              <a:gd name="T17" fmla="*/ 9 h 228"/>
              <a:gd name="T18" fmla="*/ 174 w 570"/>
              <a:gd name="T19" fmla="*/ 14 h 228"/>
              <a:gd name="T20" fmla="*/ 169 w 570"/>
              <a:gd name="T21" fmla="*/ 4 h 228"/>
              <a:gd name="T22" fmla="*/ 219 w 570"/>
              <a:gd name="T23" fmla="*/ 4 h 228"/>
              <a:gd name="T24" fmla="*/ 114 w 570"/>
              <a:gd name="T25" fmla="*/ 14 h 228"/>
              <a:gd name="T26" fmla="*/ 64 w 570"/>
              <a:gd name="T27" fmla="*/ 4 h 228"/>
              <a:gd name="T28" fmla="*/ 119 w 570"/>
              <a:gd name="T29" fmla="*/ 0 h 228"/>
              <a:gd name="T30" fmla="*/ 114 w 570"/>
              <a:gd name="T31" fmla="*/ 14 h 228"/>
              <a:gd name="T32" fmla="*/ 18 w 570"/>
              <a:gd name="T33" fmla="*/ 32 h 228"/>
              <a:gd name="T34" fmla="*/ 9 w 570"/>
              <a:gd name="T35" fmla="*/ 68 h 228"/>
              <a:gd name="T36" fmla="*/ 0 w 570"/>
              <a:gd name="T37" fmla="*/ 41 h 228"/>
              <a:gd name="T38" fmla="*/ 14 w 570"/>
              <a:gd name="T39" fmla="*/ 14 h 228"/>
              <a:gd name="T40" fmla="*/ 23 w 570"/>
              <a:gd name="T41" fmla="*/ 18 h 228"/>
              <a:gd name="T42" fmla="*/ 14 w 570"/>
              <a:gd name="T43" fmla="*/ 164 h 228"/>
              <a:gd name="T44" fmla="*/ 0 w 570"/>
              <a:gd name="T45" fmla="*/ 114 h 228"/>
              <a:gd name="T46" fmla="*/ 9 w 570"/>
              <a:gd name="T47" fmla="*/ 109 h 228"/>
              <a:gd name="T48" fmla="*/ 32 w 570"/>
              <a:gd name="T49" fmla="*/ 214 h 228"/>
              <a:gd name="T50" fmla="*/ 60 w 570"/>
              <a:gd name="T51" fmla="*/ 214 h 228"/>
              <a:gd name="T52" fmla="*/ 60 w 570"/>
              <a:gd name="T53" fmla="*/ 228 h 228"/>
              <a:gd name="T54" fmla="*/ 14 w 570"/>
              <a:gd name="T55" fmla="*/ 218 h 228"/>
              <a:gd name="T56" fmla="*/ 23 w 570"/>
              <a:gd name="T57" fmla="*/ 205 h 228"/>
              <a:gd name="T58" fmla="*/ 164 w 570"/>
              <a:gd name="T59" fmla="*/ 218 h 228"/>
              <a:gd name="T60" fmla="*/ 114 w 570"/>
              <a:gd name="T61" fmla="*/ 228 h 228"/>
              <a:gd name="T62" fmla="*/ 110 w 570"/>
              <a:gd name="T63" fmla="*/ 218 h 228"/>
              <a:gd name="T64" fmla="*/ 215 w 570"/>
              <a:gd name="T65" fmla="*/ 214 h 228"/>
              <a:gd name="T66" fmla="*/ 265 w 570"/>
              <a:gd name="T67" fmla="*/ 228 h 228"/>
              <a:gd name="T68" fmla="*/ 210 w 570"/>
              <a:gd name="T69" fmla="*/ 228 h 228"/>
              <a:gd name="T70" fmla="*/ 215 w 570"/>
              <a:gd name="T71" fmla="*/ 214 h 228"/>
              <a:gd name="T72" fmla="*/ 361 w 570"/>
              <a:gd name="T73" fmla="*/ 214 h 228"/>
              <a:gd name="T74" fmla="*/ 356 w 570"/>
              <a:gd name="T75" fmla="*/ 228 h 228"/>
              <a:gd name="T76" fmla="*/ 310 w 570"/>
              <a:gd name="T77" fmla="*/ 223 h 228"/>
              <a:gd name="T78" fmla="*/ 315 w 570"/>
              <a:gd name="T79" fmla="*/ 214 h 228"/>
              <a:gd name="T80" fmla="*/ 465 w 570"/>
              <a:gd name="T81" fmla="*/ 223 h 228"/>
              <a:gd name="T82" fmla="*/ 411 w 570"/>
              <a:gd name="T83" fmla="*/ 228 h 228"/>
              <a:gd name="T84" fmla="*/ 411 w 570"/>
              <a:gd name="T85" fmla="*/ 218 h 228"/>
              <a:gd name="T86" fmla="*/ 529 w 570"/>
              <a:gd name="T87" fmla="*/ 214 h 228"/>
              <a:gd name="T88" fmla="*/ 548 w 570"/>
              <a:gd name="T89" fmla="*/ 209 h 228"/>
              <a:gd name="T90" fmla="*/ 561 w 570"/>
              <a:gd name="T91" fmla="*/ 214 h 228"/>
              <a:gd name="T92" fmla="*/ 529 w 570"/>
              <a:gd name="T93" fmla="*/ 228 h 228"/>
              <a:gd name="T94" fmla="*/ 506 w 570"/>
              <a:gd name="T95" fmla="*/ 228 h 228"/>
              <a:gd name="T96" fmla="*/ 516 w 570"/>
              <a:gd name="T97" fmla="*/ 214 h 228"/>
              <a:gd name="T98" fmla="*/ 561 w 570"/>
              <a:gd name="T99" fmla="*/ 109 h 228"/>
              <a:gd name="T100" fmla="*/ 570 w 570"/>
              <a:gd name="T101" fmla="*/ 109 h 228"/>
              <a:gd name="T102" fmla="*/ 566 w 570"/>
              <a:gd name="T103" fmla="*/ 164 h 228"/>
              <a:gd name="T104" fmla="*/ 557 w 570"/>
              <a:gd name="T105" fmla="*/ 155 h 228"/>
              <a:gd name="T106" fmla="*/ 557 w 570"/>
              <a:gd name="T107" fmla="*/ 32 h 228"/>
              <a:gd name="T108" fmla="*/ 543 w 570"/>
              <a:gd name="T109" fmla="*/ 18 h 228"/>
              <a:gd name="T110" fmla="*/ 557 w 570"/>
              <a:gd name="T111" fmla="*/ 14 h 228"/>
              <a:gd name="T112" fmla="*/ 570 w 570"/>
              <a:gd name="T113" fmla="*/ 45 h 228"/>
              <a:gd name="T114" fmla="*/ 566 w 570"/>
              <a:gd name="T115" fmla="*/ 64 h 228"/>
              <a:gd name="T116" fmla="*/ 557 w 570"/>
              <a:gd name="T117" fmla="*/ 5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228">
                <a:moveTo>
                  <a:pt x="516" y="14"/>
                </a:moveTo>
                <a:lnTo>
                  <a:pt x="470" y="14"/>
                </a:lnTo>
                <a:lnTo>
                  <a:pt x="465" y="14"/>
                </a:lnTo>
                <a:lnTo>
                  <a:pt x="465" y="9"/>
                </a:lnTo>
                <a:lnTo>
                  <a:pt x="465" y="9"/>
                </a:lnTo>
                <a:lnTo>
                  <a:pt x="465" y="4"/>
                </a:lnTo>
                <a:lnTo>
                  <a:pt x="465" y="4"/>
                </a:lnTo>
                <a:lnTo>
                  <a:pt x="470" y="0"/>
                </a:lnTo>
                <a:lnTo>
                  <a:pt x="470" y="0"/>
                </a:lnTo>
                <a:lnTo>
                  <a:pt x="516" y="0"/>
                </a:lnTo>
                <a:lnTo>
                  <a:pt x="516" y="0"/>
                </a:lnTo>
                <a:lnTo>
                  <a:pt x="520" y="4"/>
                </a:lnTo>
                <a:lnTo>
                  <a:pt x="520" y="9"/>
                </a:lnTo>
                <a:lnTo>
                  <a:pt x="520" y="14"/>
                </a:lnTo>
                <a:lnTo>
                  <a:pt x="516" y="14"/>
                </a:lnTo>
                <a:lnTo>
                  <a:pt x="516" y="14"/>
                </a:lnTo>
                <a:close/>
                <a:moveTo>
                  <a:pt x="415" y="14"/>
                </a:moveTo>
                <a:lnTo>
                  <a:pt x="370" y="14"/>
                </a:lnTo>
                <a:lnTo>
                  <a:pt x="365" y="14"/>
                </a:lnTo>
                <a:lnTo>
                  <a:pt x="365" y="9"/>
                </a:lnTo>
                <a:lnTo>
                  <a:pt x="365" y="9"/>
                </a:lnTo>
                <a:lnTo>
                  <a:pt x="365" y="4"/>
                </a:lnTo>
                <a:lnTo>
                  <a:pt x="365" y="4"/>
                </a:lnTo>
                <a:lnTo>
                  <a:pt x="370" y="0"/>
                </a:lnTo>
                <a:lnTo>
                  <a:pt x="370" y="0"/>
                </a:lnTo>
                <a:lnTo>
                  <a:pt x="415" y="0"/>
                </a:lnTo>
                <a:lnTo>
                  <a:pt x="415" y="0"/>
                </a:lnTo>
                <a:lnTo>
                  <a:pt x="420" y="4"/>
                </a:lnTo>
                <a:lnTo>
                  <a:pt x="420" y="9"/>
                </a:lnTo>
                <a:lnTo>
                  <a:pt x="420" y="14"/>
                </a:lnTo>
                <a:lnTo>
                  <a:pt x="415" y="14"/>
                </a:lnTo>
                <a:lnTo>
                  <a:pt x="415" y="14"/>
                </a:lnTo>
                <a:close/>
                <a:moveTo>
                  <a:pt x="315" y="14"/>
                </a:moveTo>
                <a:lnTo>
                  <a:pt x="274" y="14"/>
                </a:lnTo>
                <a:lnTo>
                  <a:pt x="269" y="14"/>
                </a:lnTo>
                <a:lnTo>
                  <a:pt x="265" y="9"/>
                </a:lnTo>
                <a:lnTo>
                  <a:pt x="265" y="9"/>
                </a:lnTo>
                <a:lnTo>
                  <a:pt x="265" y="4"/>
                </a:lnTo>
                <a:lnTo>
                  <a:pt x="269" y="4"/>
                </a:lnTo>
                <a:lnTo>
                  <a:pt x="269" y="0"/>
                </a:lnTo>
                <a:lnTo>
                  <a:pt x="274" y="0"/>
                </a:lnTo>
                <a:lnTo>
                  <a:pt x="315" y="0"/>
                </a:lnTo>
                <a:lnTo>
                  <a:pt x="319" y="0"/>
                </a:lnTo>
                <a:lnTo>
                  <a:pt x="319" y="4"/>
                </a:lnTo>
                <a:lnTo>
                  <a:pt x="324" y="9"/>
                </a:lnTo>
                <a:lnTo>
                  <a:pt x="319" y="14"/>
                </a:lnTo>
                <a:lnTo>
                  <a:pt x="315" y="14"/>
                </a:lnTo>
                <a:lnTo>
                  <a:pt x="315" y="14"/>
                </a:lnTo>
                <a:close/>
                <a:moveTo>
                  <a:pt x="215" y="14"/>
                </a:moveTo>
                <a:lnTo>
                  <a:pt x="174" y="14"/>
                </a:lnTo>
                <a:lnTo>
                  <a:pt x="169" y="14"/>
                </a:lnTo>
                <a:lnTo>
                  <a:pt x="164" y="9"/>
                </a:lnTo>
                <a:lnTo>
                  <a:pt x="164" y="9"/>
                </a:lnTo>
                <a:lnTo>
                  <a:pt x="164" y="4"/>
                </a:lnTo>
                <a:lnTo>
                  <a:pt x="169" y="4"/>
                </a:lnTo>
                <a:lnTo>
                  <a:pt x="169" y="0"/>
                </a:lnTo>
                <a:lnTo>
                  <a:pt x="174" y="0"/>
                </a:lnTo>
                <a:lnTo>
                  <a:pt x="215" y="0"/>
                </a:lnTo>
                <a:lnTo>
                  <a:pt x="219" y="0"/>
                </a:lnTo>
                <a:lnTo>
                  <a:pt x="219" y="4"/>
                </a:lnTo>
                <a:lnTo>
                  <a:pt x="224" y="9"/>
                </a:lnTo>
                <a:lnTo>
                  <a:pt x="219" y="14"/>
                </a:lnTo>
                <a:lnTo>
                  <a:pt x="215" y="14"/>
                </a:lnTo>
                <a:lnTo>
                  <a:pt x="215" y="14"/>
                </a:lnTo>
                <a:close/>
                <a:moveTo>
                  <a:pt x="114" y="14"/>
                </a:moveTo>
                <a:lnTo>
                  <a:pt x="73" y="14"/>
                </a:lnTo>
                <a:lnTo>
                  <a:pt x="69" y="14"/>
                </a:lnTo>
                <a:lnTo>
                  <a:pt x="64" y="9"/>
                </a:lnTo>
                <a:lnTo>
                  <a:pt x="64" y="9"/>
                </a:lnTo>
                <a:lnTo>
                  <a:pt x="64" y="4"/>
                </a:lnTo>
                <a:lnTo>
                  <a:pt x="69" y="4"/>
                </a:lnTo>
                <a:lnTo>
                  <a:pt x="69" y="0"/>
                </a:lnTo>
                <a:lnTo>
                  <a:pt x="73" y="0"/>
                </a:lnTo>
                <a:lnTo>
                  <a:pt x="114" y="0"/>
                </a:lnTo>
                <a:lnTo>
                  <a:pt x="119" y="0"/>
                </a:lnTo>
                <a:lnTo>
                  <a:pt x="119" y="4"/>
                </a:lnTo>
                <a:lnTo>
                  <a:pt x="123" y="9"/>
                </a:lnTo>
                <a:lnTo>
                  <a:pt x="119" y="14"/>
                </a:lnTo>
                <a:lnTo>
                  <a:pt x="114" y="14"/>
                </a:lnTo>
                <a:lnTo>
                  <a:pt x="114" y="14"/>
                </a:lnTo>
                <a:close/>
                <a:moveTo>
                  <a:pt x="23" y="23"/>
                </a:moveTo>
                <a:lnTo>
                  <a:pt x="23" y="23"/>
                </a:lnTo>
                <a:lnTo>
                  <a:pt x="23" y="23"/>
                </a:lnTo>
                <a:lnTo>
                  <a:pt x="18" y="36"/>
                </a:lnTo>
                <a:lnTo>
                  <a:pt x="18" y="32"/>
                </a:lnTo>
                <a:lnTo>
                  <a:pt x="14" y="45"/>
                </a:lnTo>
                <a:lnTo>
                  <a:pt x="14" y="45"/>
                </a:lnTo>
                <a:lnTo>
                  <a:pt x="14" y="59"/>
                </a:lnTo>
                <a:lnTo>
                  <a:pt x="14" y="64"/>
                </a:lnTo>
                <a:lnTo>
                  <a:pt x="9" y="68"/>
                </a:lnTo>
                <a:lnTo>
                  <a:pt x="5" y="64"/>
                </a:lnTo>
                <a:lnTo>
                  <a:pt x="0" y="64"/>
                </a:lnTo>
                <a:lnTo>
                  <a:pt x="0" y="59"/>
                </a:lnTo>
                <a:lnTo>
                  <a:pt x="0" y="45"/>
                </a:lnTo>
                <a:lnTo>
                  <a:pt x="0" y="41"/>
                </a:lnTo>
                <a:lnTo>
                  <a:pt x="5" y="27"/>
                </a:lnTo>
                <a:lnTo>
                  <a:pt x="5" y="27"/>
                </a:lnTo>
                <a:lnTo>
                  <a:pt x="14" y="14"/>
                </a:lnTo>
                <a:lnTo>
                  <a:pt x="14" y="14"/>
                </a:lnTo>
                <a:lnTo>
                  <a:pt x="14" y="14"/>
                </a:lnTo>
                <a:lnTo>
                  <a:pt x="18" y="14"/>
                </a:lnTo>
                <a:lnTo>
                  <a:pt x="18" y="14"/>
                </a:lnTo>
                <a:lnTo>
                  <a:pt x="23" y="14"/>
                </a:lnTo>
                <a:lnTo>
                  <a:pt x="23" y="18"/>
                </a:lnTo>
                <a:lnTo>
                  <a:pt x="23" y="18"/>
                </a:lnTo>
                <a:lnTo>
                  <a:pt x="23" y="23"/>
                </a:lnTo>
                <a:lnTo>
                  <a:pt x="23" y="23"/>
                </a:lnTo>
                <a:close/>
                <a:moveTo>
                  <a:pt x="14" y="114"/>
                </a:moveTo>
                <a:lnTo>
                  <a:pt x="14" y="159"/>
                </a:lnTo>
                <a:lnTo>
                  <a:pt x="14" y="164"/>
                </a:lnTo>
                <a:lnTo>
                  <a:pt x="9" y="164"/>
                </a:lnTo>
                <a:lnTo>
                  <a:pt x="5" y="164"/>
                </a:lnTo>
                <a:lnTo>
                  <a:pt x="0" y="159"/>
                </a:lnTo>
                <a:lnTo>
                  <a:pt x="0" y="159"/>
                </a:lnTo>
                <a:lnTo>
                  <a:pt x="0" y="114"/>
                </a:lnTo>
                <a:lnTo>
                  <a:pt x="0" y="114"/>
                </a:lnTo>
                <a:lnTo>
                  <a:pt x="5" y="109"/>
                </a:lnTo>
                <a:lnTo>
                  <a:pt x="5" y="109"/>
                </a:lnTo>
                <a:lnTo>
                  <a:pt x="9" y="109"/>
                </a:lnTo>
                <a:lnTo>
                  <a:pt x="9" y="109"/>
                </a:lnTo>
                <a:lnTo>
                  <a:pt x="14" y="109"/>
                </a:lnTo>
                <a:lnTo>
                  <a:pt x="14" y="114"/>
                </a:lnTo>
                <a:lnTo>
                  <a:pt x="14" y="114"/>
                </a:lnTo>
                <a:close/>
                <a:moveTo>
                  <a:pt x="23" y="205"/>
                </a:moveTo>
                <a:lnTo>
                  <a:pt x="32" y="214"/>
                </a:lnTo>
                <a:lnTo>
                  <a:pt x="32" y="214"/>
                </a:lnTo>
                <a:lnTo>
                  <a:pt x="46" y="214"/>
                </a:lnTo>
                <a:lnTo>
                  <a:pt x="41" y="214"/>
                </a:lnTo>
                <a:lnTo>
                  <a:pt x="60" y="214"/>
                </a:lnTo>
                <a:lnTo>
                  <a:pt x="60" y="214"/>
                </a:lnTo>
                <a:lnTo>
                  <a:pt x="64" y="218"/>
                </a:lnTo>
                <a:lnTo>
                  <a:pt x="64" y="223"/>
                </a:lnTo>
                <a:lnTo>
                  <a:pt x="64" y="228"/>
                </a:lnTo>
                <a:lnTo>
                  <a:pt x="60" y="228"/>
                </a:lnTo>
                <a:lnTo>
                  <a:pt x="60" y="228"/>
                </a:lnTo>
                <a:lnTo>
                  <a:pt x="41" y="228"/>
                </a:lnTo>
                <a:lnTo>
                  <a:pt x="41" y="228"/>
                </a:lnTo>
                <a:lnTo>
                  <a:pt x="28" y="228"/>
                </a:lnTo>
                <a:lnTo>
                  <a:pt x="28" y="228"/>
                </a:lnTo>
                <a:lnTo>
                  <a:pt x="14" y="218"/>
                </a:lnTo>
                <a:lnTo>
                  <a:pt x="14" y="214"/>
                </a:lnTo>
                <a:lnTo>
                  <a:pt x="14" y="209"/>
                </a:lnTo>
                <a:lnTo>
                  <a:pt x="18" y="205"/>
                </a:lnTo>
                <a:lnTo>
                  <a:pt x="18" y="205"/>
                </a:lnTo>
                <a:lnTo>
                  <a:pt x="23" y="205"/>
                </a:lnTo>
                <a:lnTo>
                  <a:pt x="23" y="205"/>
                </a:lnTo>
                <a:close/>
                <a:moveTo>
                  <a:pt x="114" y="214"/>
                </a:moveTo>
                <a:lnTo>
                  <a:pt x="160" y="214"/>
                </a:lnTo>
                <a:lnTo>
                  <a:pt x="160" y="214"/>
                </a:lnTo>
                <a:lnTo>
                  <a:pt x="164" y="218"/>
                </a:lnTo>
                <a:lnTo>
                  <a:pt x="164" y="223"/>
                </a:lnTo>
                <a:lnTo>
                  <a:pt x="164" y="228"/>
                </a:lnTo>
                <a:lnTo>
                  <a:pt x="160" y="228"/>
                </a:lnTo>
                <a:lnTo>
                  <a:pt x="160" y="228"/>
                </a:lnTo>
                <a:lnTo>
                  <a:pt x="114" y="228"/>
                </a:lnTo>
                <a:lnTo>
                  <a:pt x="114" y="228"/>
                </a:lnTo>
                <a:lnTo>
                  <a:pt x="110" y="228"/>
                </a:lnTo>
                <a:lnTo>
                  <a:pt x="110" y="228"/>
                </a:lnTo>
                <a:lnTo>
                  <a:pt x="110" y="223"/>
                </a:lnTo>
                <a:lnTo>
                  <a:pt x="110" y="218"/>
                </a:lnTo>
                <a:lnTo>
                  <a:pt x="110" y="218"/>
                </a:lnTo>
                <a:lnTo>
                  <a:pt x="114" y="214"/>
                </a:lnTo>
                <a:lnTo>
                  <a:pt x="114" y="214"/>
                </a:lnTo>
                <a:lnTo>
                  <a:pt x="114" y="214"/>
                </a:lnTo>
                <a:close/>
                <a:moveTo>
                  <a:pt x="215" y="214"/>
                </a:moveTo>
                <a:lnTo>
                  <a:pt x="260" y="214"/>
                </a:lnTo>
                <a:lnTo>
                  <a:pt x="260" y="214"/>
                </a:lnTo>
                <a:lnTo>
                  <a:pt x="265" y="218"/>
                </a:lnTo>
                <a:lnTo>
                  <a:pt x="265" y="223"/>
                </a:lnTo>
                <a:lnTo>
                  <a:pt x="265" y="228"/>
                </a:lnTo>
                <a:lnTo>
                  <a:pt x="260" y="228"/>
                </a:lnTo>
                <a:lnTo>
                  <a:pt x="260" y="228"/>
                </a:lnTo>
                <a:lnTo>
                  <a:pt x="215" y="228"/>
                </a:lnTo>
                <a:lnTo>
                  <a:pt x="215" y="228"/>
                </a:lnTo>
                <a:lnTo>
                  <a:pt x="210" y="228"/>
                </a:lnTo>
                <a:lnTo>
                  <a:pt x="210" y="228"/>
                </a:lnTo>
                <a:lnTo>
                  <a:pt x="210" y="223"/>
                </a:lnTo>
                <a:lnTo>
                  <a:pt x="210" y="218"/>
                </a:lnTo>
                <a:lnTo>
                  <a:pt x="210" y="218"/>
                </a:lnTo>
                <a:lnTo>
                  <a:pt x="215" y="214"/>
                </a:lnTo>
                <a:lnTo>
                  <a:pt x="215" y="214"/>
                </a:lnTo>
                <a:lnTo>
                  <a:pt x="215" y="214"/>
                </a:lnTo>
                <a:close/>
                <a:moveTo>
                  <a:pt x="315" y="214"/>
                </a:moveTo>
                <a:lnTo>
                  <a:pt x="356" y="214"/>
                </a:lnTo>
                <a:lnTo>
                  <a:pt x="361" y="214"/>
                </a:lnTo>
                <a:lnTo>
                  <a:pt x="365" y="218"/>
                </a:lnTo>
                <a:lnTo>
                  <a:pt x="365" y="223"/>
                </a:lnTo>
                <a:lnTo>
                  <a:pt x="365" y="228"/>
                </a:lnTo>
                <a:lnTo>
                  <a:pt x="361" y="228"/>
                </a:lnTo>
                <a:lnTo>
                  <a:pt x="356" y="228"/>
                </a:lnTo>
                <a:lnTo>
                  <a:pt x="315" y="228"/>
                </a:lnTo>
                <a:lnTo>
                  <a:pt x="310" y="228"/>
                </a:lnTo>
                <a:lnTo>
                  <a:pt x="310" y="228"/>
                </a:lnTo>
                <a:lnTo>
                  <a:pt x="310" y="228"/>
                </a:lnTo>
                <a:lnTo>
                  <a:pt x="310" y="223"/>
                </a:lnTo>
                <a:lnTo>
                  <a:pt x="310" y="218"/>
                </a:lnTo>
                <a:lnTo>
                  <a:pt x="310" y="218"/>
                </a:lnTo>
                <a:lnTo>
                  <a:pt x="310" y="214"/>
                </a:lnTo>
                <a:lnTo>
                  <a:pt x="315" y="214"/>
                </a:lnTo>
                <a:lnTo>
                  <a:pt x="315" y="214"/>
                </a:lnTo>
                <a:close/>
                <a:moveTo>
                  <a:pt x="415" y="214"/>
                </a:moveTo>
                <a:lnTo>
                  <a:pt x="456" y="214"/>
                </a:lnTo>
                <a:lnTo>
                  <a:pt x="461" y="214"/>
                </a:lnTo>
                <a:lnTo>
                  <a:pt x="461" y="218"/>
                </a:lnTo>
                <a:lnTo>
                  <a:pt x="465" y="223"/>
                </a:lnTo>
                <a:lnTo>
                  <a:pt x="461" y="228"/>
                </a:lnTo>
                <a:lnTo>
                  <a:pt x="461" y="228"/>
                </a:lnTo>
                <a:lnTo>
                  <a:pt x="456" y="228"/>
                </a:lnTo>
                <a:lnTo>
                  <a:pt x="415" y="228"/>
                </a:lnTo>
                <a:lnTo>
                  <a:pt x="411" y="228"/>
                </a:lnTo>
                <a:lnTo>
                  <a:pt x="411" y="228"/>
                </a:lnTo>
                <a:lnTo>
                  <a:pt x="411" y="228"/>
                </a:lnTo>
                <a:lnTo>
                  <a:pt x="406" y="223"/>
                </a:lnTo>
                <a:lnTo>
                  <a:pt x="411" y="218"/>
                </a:lnTo>
                <a:lnTo>
                  <a:pt x="411" y="218"/>
                </a:lnTo>
                <a:lnTo>
                  <a:pt x="411" y="214"/>
                </a:lnTo>
                <a:lnTo>
                  <a:pt x="415" y="214"/>
                </a:lnTo>
                <a:lnTo>
                  <a:pt x="415" y="214"/>
                </a:lnTo>
                <a:close/>
                <a:moveTo>
                  <a:pt x="516" y="214"/>
                </a:moveTo>
                <a:lnTo>
                  <a:pt x="529" y="214"/>
                </a:lnTo>
                <a:lnTo>
                  <a:pt x="529" y="214"/>
                </a:lnTo>
                <a:lnTo>
                  <a:pt x="543" y="214"/>
                </a:lnTo>
                <a:lnTo>
                  <a:pt x="538" y="214"/>
                </a:lnTo>
                <a:lnTo>
                  <a:pt x="548" y="205"/>
                </a:lnTo>
                <a:lnTo>
                  <a:pt x="548" y="209"/>
                </a:lnTo>
                <a:lnTo>
                  <a:pt x="548" y="209"/>
                </a:lnTo>
                <a:lnTo>
                  <a:pt x="552" y="205"/>
                </a:lnTo>
                <a:lnTo>
                  <a:pt x="557" y="205"/>
                </a:lnTo>
                <a:lnTo>
                  <a:pt x="561" y="209"/>
                </a:lnTo>
                <a:lnTo>
                  <a:pt x="561" y="214"/>
                </a:lnTo>
                <a:lnTo>
                  <a:pt x="561" y="218"/>
                </a:lnTo>
                <a:lnTo>
                  <a:pt x="557" y="218"/>
                </a:lnTo>
                <a:lnTo>
                  <a:pt x="548" y="228"/>
                </a:lnTo>
                <a:lnTo>
                  <a:pt x="543" y="228"/>
                </a:lnTo>
                <a:lnTo>
                  <a:pt x="529" y="228"/>
                </a:lnTo>
                <a:lnTo>
                  <a:pt x="529" y="228"/>
                </a:lnTo>
                <a:lnTo>
                  <a:pt x="516" y="228"/>
                </a:lnTo>
                <a:lnTo>
                  <a:pt x="511" y="228"/>
                </a:lnTo>
                <a:lnTo>
                  <a:pt x="511" y="228"/>
                </a:lnTo>
                <a:lnTo>
                  <a:pt x="506" y="228"/>
                </a:lnTo>
                <a:lnTo>
                  <a:pt x="506" y="223"/>
                </a:lnTo>
                <a:lnTo>
                  <a:pt x="506" y="218"/>
                </a:lnTo>
                <a:lnTo>
                  <a:pt x="511" y="218"/>
                </a:lnTo>
                <a:lnTo>
                  <a:pt x="511" y="214"/>
                </a:lnTo>
                <a:lnTo>
                  <a:pt x="516" y="214"/>
                </a:lnTo>
                <a:lnTo>
                  <a:pt x="516" y="214"/>
                </a:lnTo>
                <a:close/>
                <a:moveTo>
                  <a:pt x="557" y="155"/>
                </a:moveTo>
                <a:lnTo>
                  <a:pt x="557" y="114"/>
                </a:lnTo>
                <a:lnTo>
                  <a:pt x="557" y="109"/>
                </a:lnTo>
                <a:lnTo>
                  <a:pt x="561" y="109"/>
                </a:lnTo>
                <a:lnTo>
                  <a:pt x="561" y="109"/>
                </a:lnTo>
                <a:lnTo>
                  <a:pt x="566" y="109"/>
                </a:lnTo>
                <a:lnTo>
                  <a:pt x="566" y="109"/>
                </a:lnTo>
                <a:lnTo>
                  <a:pt x="570" y="109"/>
                </a:lnTo>
                <a:lnTo>
                  <a:pt x="570" y="109"/>
                </a:lnTo>
                <a:lnTo>
                  <a:pt x="570" y="114"/>
                </a:lnTo>
                <a:lnTo>
                  <a:pt x="570" y="155"/>
                </a:lnTo>
                <a:lnTo>
                  <a:pt x="570" y="159"/>
                </a:lnTo>
                <a:lnTo>
                  <a:pt x="570" y="164"/>
                </a:lnTo>
                <a:lnTo>
                  <a:pt x="566" y="164"/>
                </a:lnTo>
                <a:lnTo>
                  <a:pt x="566" y="164"/>
                </a:lnTo>
                <a:lnTo>
                  <a:pt x="561" y="164"/>
                </a:lnTo>
                <a:lnTo>
                  <a:pt x="561" y="164"/>
                </a:lnTo>
                <a:lnTo>
                  <a:pt x="557" y="159"/>
                </a:lnTo>
                <a:lnTo>
                  <a:pt x="557" y="155"/>
                </a:lnTo>
                <a:lnTo>
                  <a:pt x="557" y="155"/>
                </a:lnTo>
                <a:close/>
                <a:moveTo>
                  <a:pt x="557" y="59"/>
                </a:moveTo>
                <a:lnTo>
                  <a:pt x="557" y="45"/>
                </a:lnTo>
                <a:lnTo>
                  <a:pt x="557" y="45"/>
                </a:lnTo>
                <a:lnTo>
                  <a:pt x="557" y="32"/>
                </a:lnTo>
                <a:lnTo>
                  <a:pt x="557" y="36"/>
                </a:lnTo>
                <a:lnTo>
                  <a:pt x="548" y="23"/>
                </a:lnTo>
                <a:lnTo>
                  <a:pt x="548" y="23"/>
                </a:lnTo>
                <a:lnTo>
                  <a:pt x="548" y="23"/>
                </a:lnTo>
                <a:lnTo>
                  <a:pt x="543" y="18"/>
                </a:lnTo>
                <a:lnTo>
                  <a:pt x="548" y="14"/>
                </a:lnTo>
                <a:lnTo>
                  <a:pt x="552" y="9"/>
                </a:lnTo>
                <a:lnTo>
                  <a:pt x="552" y="9"/>
                </a:lnTo>
                <a:lnTo>
                  <a:pt x="557" y="14"/>
                </a:lnTo>
                <a:lnTo>
                  <a:pt x="557" y="14"/>
                </a:lnTo>
                <a:lnTo>
                  <a:pt x="561" y="14"/>
                </a:lnTo>
                <a:lnTo>
                  <a:pt x="566" y="27"/>
                </a:lnTo>
                <a:lnTo>
                  <a:pt x="570" y="27"/>
                </a:lnTo>
                <a:lnTo>
                  <a:pt x="570" y="41"/>
                </a:lnTo>
                <a:lnTo>
                  <a:pt x="570" y="45"/>
                </a:lnTo>
                <a:lnTo>
                  <a:pt x="570" y="59"/>
                </a:lnTo>
                <a:lnTo>
                  <a:pt x="570" y="59"/>
                </a:lnTo>
                <a:lnTo>
                  <a:pt x="570" y="64"/>
                </a:lnTo>
                <a:lnTo>
                  <a:pt x="566" y="64"/>
                </a:lnTo>
                <a:lnTo>
                  <a:pt x="566" y="64"/>
                </a:lnTo>
                <a:lnTo>
                  <a:pt x="561" y="64"/>
                </a:lnTo>
                <a:lnTo>
                  <a:pt x="561" y="64"/>
                </a:lnTo>
                <a:lnTo>
                  <a:pt x="557" y="59"/>
                </a:lnTo>
                <a:lnTo>
                  <a:pt x="557" y="59"/>
                </a:lnTo>
                <a:lnTo>
                  <a:pt x="557" y="59"/>
                </a:lnTo>
                <a:close/>
              </a:path>
            </a:pathLst>
          </a:custGeom>
          <a:solidFill>
            <a:srgbClr val="000000"/>
          </a:solidFill>
          <a:ln w="7938">
            <a:solidFill>
              <a:srgbClr val="FF0066"/>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6335" name="Group 47"/>
          <p:cNvGrpSpPr>
            <a:grpSpLocks/>
          </p:cNvGrpSpPr>
          <p:nvPr/>
        </p:nvGrpSpPr>
        <p:grpSpPr bwMode="auto">
          <a:xfrm>
            <a:off x="3721100" y="6024563"/>
            <a:ext cx="1379538" cy="355600"/>
            <a:chOff x="4604" y="3974"/>
            <a:chExt cx="642" cy="2231"/>
          </a:xfrm>
        </p:grpSpPr>
        <p:sp>
          <p:nvSpPr>
            <p:cNvPr id="396336" name="Line 48"/>
            <p:cNvSpPr>
              <a:spLocks noChangeShapeType="1"/>
            </p:cNvSpPr>
            <p:nvPr/>
          </p:nvSpPr>
          <p:spPr bwMode="auto">
            <a:xfrm>
              <a:off x="4604" y="3974"/>
              <a:ext cx="374" cy="218"/>
            </a:xfrm>
            <a:prstGeom prst="line">
              <a:avLst/>
            </a:prstGeom>
            <a:noFill/>
            <a:ln w="22225">
              <a:solidFill>
                <a:srgbClr val="FF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37" name="Rectangle 49"/>
            <p:cNvSpPr>
              <a:spLocks noChangeArrowheads="1"/>
            </p:cNvSpPr>
            <p:nvPr/>
          </p:nvSpPr>
          <p:spPr bwMode="auto">
            <a:xfrm>
              <a:off x="5012" y="4103"/>
              <a:ext cx="234" cy="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1" u="none" strike="noStrike" kern="1200" cap="none" spc="0" normalizeH="0" baseline="0" noProof="0">
                  <a:ln>
                    <a:noFill/>
                  </a:ln>
                  <a:solidFill>
                    <a:srgbClr val="FF0066"/>
                  </a:solidFill>
                  <a:effectLst/>
                  <a:uLnTx/>
                  <a:uFillTx/>
                  <a:latin typeface="Times New Roman" panose="02020603050405020304" pitchFamily="18" charset="0"/>
                  <a:ea typeface="宋体" panose="02010600030101010101" pitchFamily="2" charset="-122"/>
                  <a:cs typeface="+mn-cs"/>
                </a:rPr>
                <a:t>AB</a:t>
              </a:r>
              <a:endParaRPr kumimoji="0" lang="en-US" altLang="zh-CN" sz="1800" b="1" i="0" u="none" strike="noStrike" kern="1200" cap="none" spc="0" normalizeH="0" baseline="0" noProof="0">
                <a:ln>
                  <a:noFill/>
                </a:ln>
                <a:solidFill>
                  <a:srgbClr val="FF0066"/>
                </a:solidFill>
                <a:effectLst/>
                <a:uLnTx/>
                <a:uFillTx/>
                <a:latin typeface="Verdana" panose="020B0604030504040204" pitchFamily="34" charset="0"/>
                <a:ea typeface="宋体" panose="02010600030101010101" pitchFamily="2" charset="-122"/>
                <a:cs typeface="+mn-cs"/>
              </a:endParaRPr>
            </a:p>
          </p:txBody>
        </p:sp>
      </p:grpSp>
      <p:grpSp>
        <p:nvGrpSpPr>
          <p:cNvPr id="396338" name="Group 50"/>
          <p:cNvGrpSpPr>
            <a:grpSpLocks/>
          </p:cNvGrpSpPr>
          <p:nvPr/>
        </p:nvGrpSpPr>
        <p:grpSpPr bwMode="auto">
          <a:xfrm>
            <a:off x="755650" y="4613275"/>
            <a:ext cx="3654425" cy="2271713"/>
            <a:chOff x="513" y="2859"/>
            <a:chExt cx="2302" cy="1431"/>
          </a:xfrm>
        </p:grpSpPr>
        <p:sp>
          <p:nvSpPr>
            <p:cNvPr id="396339" name="Rectangle 51"/>
            <p:cNvSpPr>
              <a:spLocks noChangeArrowheads="1"/>
            </p:cNvSpPr>
            <p:nvPr/>
          </p:nvSpPr>
          <p:spPr bwMode="auto">
            <a:xfrm>
              <a:off x="513" y="2859"/>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5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0" name="Rectangle 52"/>
            <p:cNvSpPr>
              <a:spLocks noChangeArrowheads="1"/>
            </p:cNvSpPr>
            <p:nvPr/>
          </p:nvSpPr>
          <p:spPr bwMode="auto">
            <a:xfrm>
              <a:off x="609" y="3241"/>
              <a:ext cx="278" cy="67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41" name="Rectangle 53"/>
            <p:cNvSpPr>
              <a:spLocks noChangeArrowheads="1"/>
            </p:cNvSpPr>
            <p:nvPr/>
          </p:nvSpPr>
          <p:spPr bwMode="auto">
            <a:xfrm>
              <a:off x="709" y="3364"/>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2" name="Rectangle 54"/>
            <p:cNvSpPr>
              <a:spLocks noChangeArrowheads="1"/>
            </p:cNvSpPr>
            <p:nvPr/>
          </p:nvSpPr>
          <p:spPr bwMode="auto">
            <a:xfrm>
              <a:off x="796" y="3364"/>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3" name="Rectangle 55"/>
            <p:cNvSpPr>
              <a:spLocks noChangeArrowheads="1"/>
            </p:cNvSpPr>
            <p:nvPr/>
          </p:nvSpPr>
          <p:spPr bwMode="auto">
            <a:xfrm>
              <a:off x="709" y="3660"/>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4" name="Rectangle 56"/>
            <p:cNvSpPr>
              <a:spLocks noChangeArrowheads="1"/>
            </p:cNvSpPr>
            <p:nvPr/>
          </p:nvSpPr>
          <p:spPr bwMode="auto">
            <a:xfrm>
              <a:off x="796" y="3660"/>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5" name="Rectangle 57"/>
            <p:cNvSpPr>
              <a:spLocks noChangeArrowheads="1"/>
            </p:cNvSpPr>
            <p:nvPr/>
          </p:nvSpPr>
          <p:spPr bwMode="auto">
            <a:xfrm>
              <a:off x="750" y="3956"/>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6" name="Rectangle 58"/>
            <p:cNvSpPr>
              <a:spLocks noChangeArrowheads="1"/>
            </p:cNvSpPr>
            <p:nvPr/>
          </p:nvSpPr>
          <p:spPr bwMode="auto">
            <a:xfrm>
              <a:off x="581" y="2995"/>
              <a:ext cx="279" cy="3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47" name="Rectangle 59"/>
            <p:cNvSpPr>
              <a:spLocks noChangeArrowheads="1"/>
            </p:cNvSpPr>
            <p:nvPr/>
          </p:nvSpPr>
          <p:spPr bwMode="auto">
            <a:xfrm>
              <a:off x="673" y="3114"/>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8" name="Rectangle 60"/>
            <p:cNvSpPr>
              <a:spLocks noChangeArrowheads="1"/>
            </p:cNvSpPr>
            <p:nvPr/>
          </p:nvSpPr>
          <p:spPr bwMode="auto">
            <a:xfrm>
              <a:off x="778" y="311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49" name="Rectangle 61"/>
            <p:cNvSpPr>
              <a:spLocks noChangeArrowheads="1"/>
            </p:cNvSpPr>
            <p:nvPr/>
          </p:nvSpPr>
          <p:spPr bwMode="auto">
            <a:xfrm>
              <a:off x="1097" y="33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0" name="Rectangle 62"/>
            <p:cNvSpPr>
              <a:spLocks noChangeArrowheads="1"/>
            </p:cNvSpPr>
            <p:nvPr/>
          </p:nvSpPr>
          <p:spPr bwMode="auto">
            <a:xfrm>
              <a:off x="1183" y="33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1" name="Rectangle 63"/>
            <p:cNvSpPr>
              <a:spLocks noChangeArrowheads="1"/>
            </p:cNvSpPr>
            <p:nvPr/>
          </p:nvSpPr>
          <p:spPr bwMode="auto">
            <a:xfrm>
              <a:off x="1471" y="33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2" name="Rectangle 64"/>
            <p:cNvSpPr>
              <a:spLocks noChangeArrowheads="1"/>
            </p:cNvSpPr>
            <p:nvPr/>
          </p:nvSpPr>
          <p:spPr bwMode="auto">
            <a:xfrm>
              <a:off x="1557" y="33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3" name="Rectangle 65"/>
            <p:cNvSpPr>
              <a:spLocks noChangeArrowheads="1"/>
            </p:cNvSpPr>
            <p:nvPr/>
          </p:nvSpPr>
          <p:spPr bwMode="auto">
            <a:xfrm>
              <a:off x="1849" y="33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4" name="Rectangle 66"/>
            <p:cNvSpPr>
              <a:spLocks noChangeArrowheads="1"/>
            </p:cNvSpPr>
            <p:nvPr/>
          </p:nvSpPr>
          <p:spPr bwMode="auto">
            <a:xfrm>
              <a:off x="1936" y="33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5" name="Rectangle 67"/>
            <p:cNvSpPr>
              <a:spLocks noChangeArrowheads="1"/>
            </p:cNvSpPr>
            <p:nvPr/>
          </p:nvSpPr>
          <p:spPr bwMode="auto">
            <a:xfrm>
              <a:off x="2228" y="3328"/>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6" name="Rectangle 68"/>
            <p:cNvSpPr>
              <a:spLocks noChangeArrowheads="1"/>
            </p:cNvSpPr>
            <p:nvPr/>
          </p:nvSpPr>
          <p:spPr bwMode="auto">
            <a:xfrm>
              <a:off x="2314" y="3328"/>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57" name="Rectangle 69"/>
            <p:cNvSpPr>
              <a:spLocks noChangeArrowheads="1"/>
            </p:cNvSpPr>
            <p:nvPr/>
          </p:nvSpPr>
          <p:spPr bwMode="auto">
            <a:xfrm>
              <a:off x="937" y="3246"/>
              <a:ext cx="28"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58" name="Line 70"/>
            <p:cNvSpPr>
              <a:spLocks noChangeShapeType="1"/>
            </p:cNvSpPr>
            <p:nvPr/>
          </p:nvSpPr>
          <p:spPr bwMode="auto">
            <a:xfrm>
              <a:off x="937" y="3246"/>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59" name="Rectangle 71"/>
            <p:cNvSpPr>
              <a:spLocks noChangeArrowheads="1"/>
            </p:cNvSpPr>
            <p:nvPr/>
          </p:nvSpPr>
          <p:spPr bwMode="auto">
            <a:xfrm>
              <a:off x="937" y="3232"/>
              <a:ext cx="28"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0" name="Line 72"/>
            <p:cNvSpPr>
              <a:spLocks noChangeShapeType="1"/>
            </p:cNvSpPr>
            <p:nvPr/>
          </p:nvSpPr>
          <p:spPr bwMode="auto">
            <a:xfrm>
              <a:off x="937" y="3232"/>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1" name="Rectangle 73"/>
            <p:cNvSpPr>
              <a:spLocks noChangeArrowheads="1"/>
            </p:cNvSpPr>
            <p:nvPr/>
          </p:nvSpPr>
          <p:spPr bwMode="auto">
            <a:xfrm>
              <a:off x="965" y="3232"/>
              <a:ext cx="355"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2" name="Line 74"/>
            <p:cNvSpPr>
              <a:spLocks noChangeShapeType="1"/>
            </p:cNvSpPr>
            <p:nvPr/>
          </p:nvSpPr>
          <p:spPr bwMode="auto">
            <a:xfrm>
              <a:off x="965" y="3232"/>
              <a:ext cx="355"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3" name="Rectangle 75"/>
            <p:cNvSpPr>
              <a:spLocks noChangeArrowheads="1"/>
            </p:cNvSpPr>
            <p:nvPr/>
          </p:nvSpPr>
          <p:spPr bwMode="auto">
            <a:xfrm>
              <a:off x="1320" y="3232"/>
              <a:ext cx="14"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4" name="Line 76"/>
            <p:cNvSpPr>
              <a:spLocks noChangeShapeType="1"/>
            </p:cNvSpPr>
            <p:nvPr/>
          </p:nvSpPr>
          <p:spPr bwMode="auto">
            <a:xfrm>
              <a:off x="1320" y="3232"/>
              <a:ext cx="1" cy="2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5" name="Rectangle 77"/>
            <p:cNvSpPr>
              <a:spLocks noChangeArrowheads="1"/>
            </p:cNvSpPr>
            <p:nvPr/>
          </p:nvSpPr>
          <p:spPr bwMode="auto">
            <a:xfrm>
              <a:off x="1320" y="3232"/>
              <a:ext cx="14"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6" name="Line 78"/>
            <p:cNvSpPr>
              <a:spLocks noChangeShapeType="1"/>
            </p:cNvSpPr>
            <p:nvPr/>
          </p:nvSpPr>
          <p:spPr bwMode="auto">
            <a:xfrm>
              <a:off x="1320" y="3232"/>
              <a:ext cx="14"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7" name="Line 79"/>
            <p:cNvSpPr>
              <a:spLocks noChangeShapeType="1"/>
            </p:cNvSpPr>
            <p:nvPr/>
          </p:nvSpPr>
          <p:spPr bwMode="auto">
            <a:xfrm>
              <a:off x="1320" y="3232"/>
              <a:ext cx="1" cy="1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8" name="Rectangle 80"/>
            <p:cNvSpPr>
              <a:spLocks noChangeArrowheads="1"/>
            </p:cNvSpPr>
            <p:nvPr/>
          </p:nvSpPr>
          <p:spPr bwMode="auto">
            <a:xfrm>
              <a:off x="1334" y="3232"/>
              <a:ext cx="365"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69" name="Line 81"/>
            <p:cNvSpPr>
              <a:spLocks noChangeShapeType="1"/>
            </p:cNvSpPr>
            <p:nvPr/>
          </p:nvSpPr>
          <p:spPr bwMode="auto">
            <a:xfrm>
              <a:off x="1334" y="3232"/>
              <a:ext cx="365"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0" name="Rectangle 82"/>
            <p:cNvSpPr>
              <a:spLocks noChangeArrowheads="1"/>
            </p:cNvSpPr>
            <p:nvPr/>
          </p:nvSpPr>
          <p:spPr bwMode="auto">
            <a:xfrm>
              <a:off x="1699" y="3232"/>
              <a:ext cx="2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1" name="Line 83"/>
            <p:cNvSpPr>
              <a:spLocks noChangeShapeType="1"/>
            </p:cNvSpPr>
            <p:nvPr/>
          </p:nvSpPr>
          <p:spPr bwMode="auto">
            <a:xfrm>
              <a:off x="1699" y="3232"/>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2" name="Line 84"/>
            <p:cNvSpPr>
              <a:spLocks noChangeShapeType="1"/>
            </p:cNvSpPr>
            <p:nvPr/>
          </p:nvSpPr>
          <p:spPr bwMode="auto">
            <a:xfrm>
              <a:off x="1699" y="3232"/>
              <a:ext cx="1" cy="2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3" name="Rectangle 85"/>
            <p:cNvSpPr>
              <a:spLocks noChangeArrowheads="1"/>
            </p:cNvSpPr>
            <p:nvPr/>
          </p:nvSpPr>
          <p:spPr bwMode="auto">
            <a:xfrm>
              <a:off x="1726" y="3232"/>
              <a:ext cx="34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4" name="Line 86"/>
            <p:cNvSpPr>
              <a:spLocks noChangeShapeType="1"/>
            </p:cNvSpPr>
            <p:nvPr/>
          </p:nvSpPr>
          <p:spPr bwMode="auto">
            <a:xfrm>
              <a:off x="1726" y="3232"/>
              <a:ext cx="34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5" name="Rectangle 87"/>
            <p:cNvSpPr>
              <a:spLocks noChangeArrowheads="1"/>
            </p:cNvSpPr>
            <p:nvPr/>
          </p:nvSpPr>
          <p:spPr bwMode="auto">
            <a:xfrm>
              <a:off x="2073" y="3232"/>
              <a:ext cx="2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6" name="Line 88"/>
            <p:cNvSpPr>
              <a:spLocks noChangeShapeType="1"/>
            </p:cNvSpPr>
            <p:nvPr/>
          </p:nvSpPr>
          <p:spPr bwMode="auto">
            <a:xfrm>
              <a:off x="2073" y="3232"/>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7" name="Line 89"/>
            <p:cNvSpPr>
              <a:spLocks noChangeShapeType="1"/>
            </p:cNvSpPr>
            <p:nvPr/>
          </p:nvSpPr>
          <p:spPr bwMode="auto">
            <a:xfrm>
              <a:off x="2073" y="3232"/>
              <a:ext cx="1" cy="2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8" name="Rectangle 90"/>
            <p:cNvSpPr>
              <a:spLocks noChangeArrowheads="1"/>
            </p:cNvSpPr>
            <p:nvPr/>
          </p:nvSpPr>
          <p:spPr bwMode="auto">
            <a:xfrm>
              <a:off x="2100" y="3232"/>
              <a:ext cx="34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79" name="Line 91"/>
            <p:cNvSpPr>
              <a:spLocks noChangeShapeType="1"/>
            </p:cNvSpPr>
            <p:nvPr/>
          </p:nvSpPr>
          <p:spPr bwMode="auto">
            <a:xfrm>
              <a:off x="2100" y="3232"/>
              <a:ext cx="34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0" name="Rectangle 92"/>
            <p:cNvSpPr>
              <a:spLocks noChangeArrowheads="1"/>
            </p:cNvSpPr>
            <p:nvPr/>
          </p:nvSpPr>
          <p:spPr bwMode="auto">
            <a:xfrm>
              <a:off x="2447" y="3232"/>
              <a:ext cx="2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1" name="Line 93"/>
            <p:cNvSpPr>
              <a:spLocks noChangeShapeType="1"/>
            </p:cNvSpPr>
            <p:nvPr/>
          </p:nvSpPr>
          <p:spPr bwMode="auto">
            <a:xfrm>
              <a:off x="2447" y="3232"/>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2" name="Line 94"/>
            <p:cNvSpPr>
              <a:spLocks noChangeShapeType="1"/>
            </p:cNvSpPr>
            <p:nvPr/>
          </p:nvSpPr>
          <p:spPr bwMode="auto">
            <a:xfrm>
              <a:off x="2447" y="3232"/>
              <a:ext cx="1" cy="2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3" name="Rectangle 95"/>
            <p:cNvSpPr>
              <a:spLocks noChangeArrowheads="1"/>
            </p:cNvSpPr>
            <p:nvPr/>
          </p:nvSpPr>
          <p:spPr bwMode="auto">
            <a:xfrm>
              <a:off x="2447" y="3232"/>
              <a:ext cx="27" cy="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4" name="Line 96"/>
            <p:cNvSpPr>
              <a:spLocks noChangeShapeType="1"/>
            </p:cNvSpPr>
            <p:nvPr/>
          </p:nvSpPr>
          <p:spPr bwMode="auto">
            <a:xfrm>
              <a:off x="2447" y="3232"/>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5" name="Line 97"/>
            <p:cNvSpPr>
              <a:spLocks noChangeShapeType="1"/>
            </p:cNvSpPr>
            <p:nvPr/>
          </p:nvSpPr>
          <p:spPr bwMode="auto">
            <a:xfrm>
              <a:off x="2447" y="3232"/>
              <a:ext cx="1" cy="2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6" name="Rectangle 98"/>
            <p:cNvSpPr>
              <a:spLocks noChangeArrowheads="1"/>
            </p:cNvSpPr>
            <p:nvPr/>
          </p:nvSpPr>
          <p:spPr bwMode="auto">
            <a:xfrm>
              <a:off x="937" y="3259"/>
              <a:ext cx="28" cy="32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7" name="Line 99"/>
            <p:cNvSpPr>
              <a:spLocks noChangeShapeType="1"/>
            </p:cNvSpPr>
            <p:nvPr/>
          </p:nvSpPr>
          <p:spPr bwMode="auto">
            <a:xfrm>
              <a:off x="937" y="3259"/>
              <a:ext cx="1" cy="3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8" name="Rectangle 100"/>
            <p:cNvSpPr>
              <a:spLocks noChangeArrowheads="1"/>
            </p:cNvSpPr>
            <p:nvPr/>
          </p:nvSpPr>
          <p:spPr bwMode="auto">
            <a:xfrm>
              <a:off x="1320" y="3259"/>
              <a:ext cx="14" cy="32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89" name="Line 101"/>
            <p:cNvSpPr>
              <a:spLocks noChangeShapeType="1"/>
            </p:cNvSpPr>
            <p:nvPr/>
          </p:nvSpPr>
          <p:spPr bwMode="auto">
            <a:xfrm>
              <a:off x="1320" y="3259"/>
              <a:ext cx="1" cy="3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0" name="Rectangle 102"/>
            <p:cNvSpPr>
              <a:spLocks noChangeArrowheads="1"/>
            </p:cNvSpPr>
            <p:nvPr/>
          </p:nvSpPr>
          <p:spPr bwMode="auto">
            <a:xfrm>
              <a:off x="1699" y="3259"/>
              <a:ext cx="13" cy="32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1" name="Line 103"/>
            <p:cNvSpPr>
              <a:spLocks noChangeShapeType="1"/>
            </p:cNvSpPr>
            <p:nvPr/>
          </p:nvSpPr>
          <p:spPr bwMode="auto">
            <a:xfrm>
              <a:off x="1699" y="3259"/>
              <a:ext cx="1" cy="3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2" name="Rectangle 104"/>
            <p:cNvSpPr>
              <a:spLocks noChangeArrowheads="1"/>
            </p:cNvSpPr>
            <p:nvPr/>
          </p:nvSpPr>
          <p:spPr bwMode="auto">
            <a:xfrm>
              <a:off x="2073" y="3259"/>
              <a:ext cx="13" cy="32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3" name="Line 105"/>
            <p:cNvSpPr>
              <a:spLocks noChangeShapeType="1"/>
            </p:cNvSpPr>
            <p:nvPr/>
          </p:nvSpPr>
          <p:spPr bwMode="auto">
            <a:xfrm>
              <a:off x="2073" y="3259"/>
              <a:ext cx="1" cy="3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4" name="Rectangle 106"/>
            <p:cNvSpPr>
              <a:spLocks noChangeArrowheads="1"/>
            </p:cNvSpPr>
            <p:nvPr/>
          </p:nvSpPr>
          <p:spPr bwMode="auto">
            <a:xfrm>
              <a:off x="2447" y="3259"/>
              <a:ext cx="27" cy="32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5" name="Line 107"/>
            <p:cNvSpPr>
              <a:spLocks noChangeShapeType="1"/>
            </p:cNvSpPr>
            <p:nvPr/>
          </p:nvSpPr>
          <p:spPr bwMode="auto">
            <a:xfrm>
              <a:off x="2447" y="3259"/>
              <a:ext cx="1" cy="324"/>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396" name="Rectangle 108"/>
            <p:cNvSpPr>
              <a:spLocks noChangeArrowheads="1"/>
            </p:cNvSpPr>
            <p:nvPr/>
          </p:nvSpPr>
          <p:spPr bwMode="auto">
            <a:xfrm>
              <a:off x="1097" y="366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97" name="Rectangle 109"/>
            <p:cNvSpPr>
              <a:spLocks noChangeArrowheads="1"/>
            </p:cNvSpPr>
            <p:nvPr/>
          </p:nvSpPr>
          <p:spPr bwMode="auto">
            <a:xfrm>
              <a:off x="1183" y="366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98" name="Rectangle 110"/>
            <p:cNvSpPr>
              <a:spLocks noChangeArrowheads="1"/>
            </p:cNvSpPr>
            <p:nvPr/>
          </p:nvSpPr>
          <p:spPr bwMode="auto">
            <a:xfrm>
              <a:off x="1471" y="366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399" name="Rectangle 111"/>
            <p:cNvSpPr>
              <a:spLocks noChangeArrowheads="1"/>
            </p:cNvSpPr>
            <p:nvPr/>
          </p:nvSpPr>
          <p:spPr bwMode="auto">
            <a:xfrm>
              <a:off x="1557" y="366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00" name="Rectangle 112"/>
            <p:cNvSpPr>
              <a:spLocks noChangeArrowheads="1"/>
            </p:cNvSpPr>
            <p:nvPr/>
          </p:nvSpPr>
          <p:spPr bwMode="auto">
            <a:xfrm>
              <a:off x="1849" y="366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01" name="Rectangle 113"/>
            <p:cNvSpPr>
              <a:spLocks noChangeArrowheads="1"/>
            </p:cNvSpPr>
            <p:nvPr/>
          </p:nvSpPr>
          <p:spPr bwMode="auto">
            <a:xfrm>
              <a:off x="1936" y="366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02" name="Rectangle 114"/>
            <p:cNvSpPr>
              <a:spLocks noChangeArrowheads="1"/>
            </p:cNvSpPr>
            <p:nvPr/>
          </p:nvSpPr>
          <p:spPr bwMode="auto">
            <a:xfrm>
              <a:off x="2228" y="3665"/>
              <a:ext cx="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03" name="Rectangle 115"/>
            <p:cNvSpPr>
              <a:spLocks noChangeArrowheads="1"/>
            </p:cNvSpPr>
            <p:nvPr/>
          </p:nvSpPr>
          <p:spPr bwMode="auto">
            <a:xfrm>
              <a:off x="2314" y="366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04" name="Rectangle 116"/>
            <p:cNvSpPr>
              <a:spLocks noChangeArrowheads="1"/>
            </p:cNvSpPr>
            <p:nvPr/>
          </p:nvSpPr>
          <p:spPr bwMode="auto">
            <a:xfrm>
              <a:off x="937" y="3583"/>
              <a:ext cx="28"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05" name="Line 117"/>
            <p:cNvSpPr>
              <a:spLocks noChangeShapeType="1"/>
            </p:cNvSpPr>
            <p:nvPr/>
          </p:nvSpPr>
          <p:spPr bwMode="auto">
            <a:xfrm>
              <a:off x="937" y="3583"/>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06" name="Rectangle 118"/>
            <p:cNvSpPr>
              <a:spLocks noChangeArrowheads="1"/>
            </p:cNvSpPr>
            <p:nvPr/>
          </p:nvSpPr>
          <p:spPr bwMode="auto">
            <a:xfrm>
              <a:off x="965" y="3583"/>
              <a:ext cx="355"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07" name="Line 119"/>
            <p:cNvSpPr>
              <a:spLocks noChangeShapeType="1"/>
            </p:cNvSpPr>
            <p:nvPr/>
          </p:nvSpPr>
          <p:spPr bwMode="auto">
            <a:xfrm>
              <a:off x="965" y="3583"/>
              <a:ext cx="355"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08" name="Rectangle 120"/>
            <p:cNvSpPr>
              <a:spLocks noChangeArrowheads="1"/>
            </p:cNvSpPr>
            <p:nvPr/>
          </p:nvSpPr>
          <p:spPr bwMode="auto">
            <a:xfrm>
              <a:off x="1320" y="3583"/>
              <a:ext cx="14"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09" name="Line 121"/>
            <p:cNvSpPr>
              <a:spLocks noChangeShapeType="1"/>
            </p:cNvSpPr>
            <p:nvPr/>
          </p:nvSpPr>
          <p:spPr bwMode="auto">
            <a:xfrm>
              <a:off x="1320" y="3583"/>
              <a:ext cx="14"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0" name="Line 122"/>
            <p:cNvSpPr>
              <a:spLocks noChangeShapeType="1"/>
            </p:cNvSpPr>
            <p:nvPr/>
          </p:nvSpPr>
          <p:spPr bwMode="auto">
            <a:xfrm>
              <a:off x="1320" y="3583"/>
              <a:ext cx="1" cy="1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1" name="Rectangle 123"/>
            <p:cNvSpPr>
              <a:spLocks noChangeArrowheads="1"/>
            </p:cNvSpPr>
            <p:nvPr/>
          </p:nvSpPr>
          <p:spPr bwMode="auto">
            <a:xfrm>
              <a:off x="1334" y="3583"/>
              <a:ext cx="365"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2" name="Line 124"/>
            <p:cNvSpPr>
              <a:spLocks noChangeShapeType="1"/>
            </p:cNvSpPr>
            <p:nvPr/>
          </p:nvSpPr>
          <p:spPr bwMode="auto">
            <a:xfrm>
              <a:off x="1334" y="3583"/>
              <a:ext cx="365"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3" name="Rectangle 125"/>
            <p:cNvSpPr>
              <a:spLocks noChangeArrowheads="1"/>
            </p:cNvSpPr>
            <p:nvPr/>
          </p:nvSpPr>
          <p:spPr bwMode="auto">
            <a:xfrm>
              <a:off x="1699" y="3583"/>
              <a:ext cx="13"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4" name="Line 126"/>
            <p:cNvSpPr>
              <a:spLocks noChangeShapeType="1"/>
            </p:cNvSpPr>
            <p:nvPr/>
          </p:nvSpPr>
          <p:spPr bwMode="auto">
            <a:xfrm>
              <a:off x="1699" y="3583"/>
              <a:ext cx="1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5" name="Line 127"/>
            <p:cNvSpPr>
              <a:spLocks noChangeShapeType="1"/>
            </p:cNvSpPr>
            <p:nvPr/>
          </p:nvSpPr>
          <p:spPr bwMode="auto">
            <a:xfrm>
              <a:off x="1699" y="3583"/>
              <a:ext cx="1" cy="1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6" name="Rectangle 128"/>
            <p:cNvSpPr>
              <a:spLocks noChangeArrowheads="1"/>
            </p:cNvSpPr>
            <p:nvPr/>
          </p:nvSpPr>
          <p:spPr bwMode="auto">
            <a:xfrm>
              <a:off x="1712" y="3583"/>
              <a:ext cx="361"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7" name="Line 129"/>
            <p:cNvSpPr>
              <a:spLocks noChangeShapeType="1"/>
            </p:cNvSpPr>
            <p:nvPr/>
          </p:nvSpPr>
          <p:spPr bwMode="auto">
            <a:xfrm>
              <a:off x="1712" y="3583"/>
              <a:ext cx="361"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8" name="Rectangle 130"/>
            <p:cNvSpPr>
              <a:spLocks noChangeArrowheads="1"/>
            </p:cNvSpPr>
            <p:nvPr/>
          </p:nvSpPr>
          <p:spPr bwMode="auto">
            <a:xfrm>
              <a:off x="2073" y="3583"/>
              <a:ext cx="13"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19" name="Line 131"/>
            <p:cNvSpPr>
              <a:spLocks noChangeShapeType="1"/>
            </p:cNvSpPr>
            <p:nvPr/>
          </p:nvSpPr>
          <p:spPr bwMode="auto">
            <a:xfrm>
              <a:off x="2073" y="3583"/>
              <a:ext cx="13"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0" name="Line 132"/>
            <p:cNvSpPr>
              <a:spLocks noChangeShapeType="1"/>
            </p:cNvSpPr>
            <p:nvPr/>
          </p:nvSpPr>
          <p:spPr bwMode="auto">
            <a:xfrm>
              <a:off x="2073" y="3583"/>
              <a:ext cx="1" cy="1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1" name="Rectangle 133"/>
            <p:cNvSpPr>
              <a:spLocks noChangeArrowheads="1"/>
            </p:cNvSpPr>
            <p:nvPr/>
          </p:nvSpPr>
          <p:spPr bwMode="auto">
            <a:xfrm>
              <a:off x="2086" y="3583"/>
              <a:ext cx="361"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2" name="Line 134"/>
            <p:cNvSpPr>
              <a:spLocks noChangeShapeType="1"/>
            </p:cNvSpPr>
            <p:nvPr/>
          </p:nvSpPr>
          <p:spPr bwMode="auto">
            <a:xfrm>
              <a:off x="2086" y="3583"/>
              <a:ext cx="361"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3" name="Rectangle 135"/>
            <p:cNvSpPr>
              <a:spLocks noChangeArrowheads="1"/>
            </p:cNvSpPr>
            <p:nvPr/>
          </p:nvSpPr>
          <p:spPr bwMode="auto">
            <a:xfrm>
              <a:off x="2447" y="3583"/>
              <a:ext cx="27"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4" name="Line 136"/>
            <p:cNvSpPr>
              <a:spLocks noChangeShapeType="1"/>
            </p:cNvSpPr>
            <p:nvPr/>
          </p:nvSpPr>
          <p:spPr bwMode="auto">
            <a:xfrm>
              <a:off x="2447" y="3583"/>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5" name="Rectangle 137"/>
            <p:cNvSpPr>
              <a:spLocks noChangeArrowheads="1"/>
            </p:cNvSpPr>
            <p:nvPr/>
          </p:nvSpPr>
          <p:spPr bwMode="auto">
            <a:xfrm>
              <a:off x="937" y="3596"/>
              <a:ext cx="28" cy="32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6" name="Line 138"/>
            <p:cNvSpPr>
              <a:spLocks noChangeShapeType="1"/>
            </p:cNvSpPr>
            <p:nvPr/>
          </p:nvSpPr>
          <p:spPr bwMode="auto">
            <a:xfrm>
              <a:off x="937" y="3596"/>
              <a:ext cx="1" cy="32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7" name="Rectangle 139"/>
            <p:cNvSpPr>
              <a:spLocks noChangeArrowheads="1"/>
            </p:cNvSpPr>
            <p:nvPr/>
          </p:nvSpPr>
          <p:spPr bwMode="auto">
            <a:xfrm>
              <a:off x="937" y="3919"/>
              <a:ext cx="28"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8" name="Line 140"/>
            <p:cNvSpPr>
              <a:spLocks noChangeShapeType="1"/>
            </p:cNvSpPr>
            <p:nvPr/>
          </p:nvSpPr>
          <p:spPr bwMode="auto">
            <a:xfrm>
              <a:off x="937" y="3919"/>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29" name="Line 141"/>
            <p:cNvSpPr>
              <a:spLocks noChangeShapeType="1"/>
            </p:cNvSpPr>
            <p:nvPr/>
          </p:nvSpPr>
          <p:spPr bwMode="auto">
            <a:xfrm>
              <a:off x="937"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0" name="Rectangle 142"/>
            <p:cNvSpPr>
              <a:spLocks noChangeArrowheads="1"/>
            </p:cNvSpPr>
            <p:nvPr/>
          </p:nvSpPr>
          <p:spPr bwMode="auto">
            <a:xfrm>
              <a:off x="937" y="3919"/>
              <a:ext cx="28"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1" name="Line 143"/>
            <p:cNvSpPr>
              <a:spLocks noChangeShapeType="1"/>
            </p:cNvSpPr>
            <p:nvPr/>
          </p:nvSpPr>
          <p:spPr bwMode="auto">
            <a:xfrm>
              <a:off x="937" y="3919"/>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2" name="Line 144"/>
            <p:cNvSpPr>
              <a:spLocks noChangeShapeType="1"/>
            </p:cNvSpPr>
            <p:nvPr/>
          </p:nvSpPr>
          <p:spPr bwMode="auto">
            <a:xfrm>
              <a:off x="937"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3" name="Rectangle 145"/>
            <p:cNvSpPr>
              <a:spLocks noChangeArrowheads="1"/>
            </p:cNvSpPr>
            <p:nvPr/>
          </p:nvSpPr>
          <p:spPr bwMode="auto">
            <a:xfrm>
              <a:off x="965" y="3919"/>
              <a:ext cx="355"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4" name="Line 146"/>
            <p:cNvSpPr>
              <a:spLocks noChangeShapeType="1"/>
            </p:cNvSpPr>
            <p:nvPr/>
          </p:nvSpPr>
          <p:spPr bwMode="auto">
            <a:xfrm>
              <a:off x="965" y="3919"/>
              <a:ext cx="355"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5" name="Rectangle 147"/>
            <p:cNvSpPr>
              <a:spLocks noChangeArrowheads="1"/>
            </p:cNvSpPr>
            <p:nvPr/>
          </p:nvSpPr>
          <p:spPr bwMode="auto">
            <a:xfrm>
              <a:off x="1320" y="3596"/>
              <a:ext cx="14" cy="32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6" name="Line 148"/>
            <p:cNvSpPr>
              <a:spLocks noChangeShapeType="1"/>
            </p:cNvSpPr>
            <p:nvPr/>
          </p:nvSpPr>
          <p:spPr bwMode="auto">
            <a:xfrm>
              <a:off x="1320" y="3596"/>
              <a:ext cx="1" cy="32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7" name="Rectangle 149"/>
            <p:cNvSpPr>
              <a:spLocks noChangeArrowheads="1"/>
            </p:cNvSpPr>
            <p:nvPr/>
          </p:nvSpPr>
          <p:spPr bwMode="auto">
            <a:xfrm>
              <a:off x="1320" y="3919"/>
              <a:ext cx="28"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8" name="Line 150"/>
            <p:cNvSpPr>
              <a:spLocks noChangeShapeType="1"/>
            </p:cNvSpPr>
            <p:nvPr/>
          </p:nvSpPr>
          <p:spPr bwMode="auto">
            <a:xfrm>
              <a:off x="1320" y="3919"/>
              <a:ext cx="28"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39" name="Line 151"/>
            <p:cNvSpPr>
              <a:spLocks noChangeShapeType="1"/>
            </p:cNvSpPr>
            <p:nvPr/>
          </p:nvSpPr>
          <p:spPr bwMode="auto">
            <a:xfrm>
              <a:off x="1320"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0" name="Rectangle 152"/>
            <p:cNvSpPr>
              <a:spLocks noChangeArrowheads="1"/>
            </p:cNvSpPr>
            <p:nvPr/>
          </p:nvSpPr>
          <p:spPr bwMode="auto">
            <a:xfrm>
              <a:off x="1348" y="3919"/>
              <a:ext cx="351"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1" name="Line 153"/>
            <p:cNvSpPr>
              <a:spLocks noChangeShapeType="1"/>
            </p:cNvSpPr>
            <p:nvPr/>
          </p:nvSpPr>
          <p:spPr bwMode="auto">
            <a:xfrm>
              <a:off x="1348" y="3919"/>
              <a:ext cx="351"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2" name="Rectangle 154"/>
            <p:cNvSpPr>
              <a:spLocks noChangeArrowheads="1"/>
            </p:cNvSpPr>
            <p:nvPr/>
          </p:nvSpPr>
          <p:spPr bwMode="auto">
            <a:xfrm>
              <a:off x="1699" y="3596"/>
              <a:ext cx="13" cy="32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3" name="Line 155"/>
            <p:cNvSpPr>
              <a:spLocks noChangeShapeType="1"/>
            </p:cNvSpPr>
            <p:nvPr/>
          </p:nvSpPr>
          <p:spPr bwMode="auto">
            <a:xfrm>
              <a:off x="1699" y="3596"/>
              <a:ext cx="1" cy="32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4" name="Rectangle 156"/>
            <p:cNvSpPr>
              <a:spLocks noChangeArrowheads="1"/>
            </p:cNvSpPr>
            <p:nvPr/>
          </p:nvSpPr>
          <p:spPr bwMode="auto">
            <a:xfrm>
              <a:off x="1699" y="3919"/>
              <a:ext cx="2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5" name="Line 157"/>
            <p:cNvSpPr>
              <a:spLocks noChangeShapeType="1"/>
            </p:cNvSpPr>
            <p:nvPr/>
          </p:nvSpPr>
          <p:spPr bwMode="auto">
            <a:xfrm>
              <a:off x="1699" y="3919"/>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6" name="Line 158"/>
            <p:cNvSpPr>
              <a:spLocks noChangeShapeType="1"/>
            </p:cNvSpPr>
            <p:nvPr/>
          </p:nvSpPr>
          <p:spPr bwMode="auto">
            <a:xfrm>
              <a:off x="1699"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7" name="Rectangle 159"/>
            <p:cNvSpPr>
              <a:spLocks noChangeArrowheads="1"/>
            </p:cNvSpPr>
            <p:nvPr/>
          </p:nvSpPr>
          <p:spPr bwMode="auto">
            <a:xfrm>
              <a:off x="1726" y="3919"/>
              <a:ext cx="34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8" name="Line 160"/>
            <p:cNvSpPr>
              <a:spLocks noChangeShapeType="1"/>
            </p:cNvSpPr>
            <p:nvPr/>
          </p:nvSpPr>
          <p:spPr bwMode="auto">
            <a:xfrm>
              <a:off x="1726" y="3919"/>
              <a:ext cx="34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49" name="Rectangle 161"/>
            <p:cNvSpPr>
              <a:spLocks noChangeArrowheads="1"/>
            </p:cNvSpPr>
            <p:nvPr/>
          </p:nvSpPr>
          <p:spPr bwMode="auto">
            <a:xfrm>
              <a:off x="2073" y="3596"/>
              <a:ext cx="13" cy="32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0" name="Line 162"/>
            <p:cNvSpPr>
              <a:spLocks noChangeShapeType="1"/>
            </p:cNvSpPr>
            <p:nvPr/>
          </p:nvSpPr>
          <p:spPr bwMode="auto">
            <a:xfrm>
              <a:off x="2073" y="3596"/>
              <a:ext cx="1" cy="32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1" name="Rectangle 163"/>
            <p:cNvSpPr>
              <a:spLocks noChangeArrowheads="1"/>
            </p:cNvSpPr>
            <p:nvPr/>
          </p:nvSpPr>
          <p:spPr bwMode="auto">
            <a:xfrm>
              <a:off x="2073" y="3919"/>
              <a:ext cx="2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2" name="Line 164"/>
            <p:cNvSpPr>
              <a:spLocks noChangeShapeType="1"/>
            </p:cNvSpPr>
            <p:nvPr/>
          </p:nvSpPr>
          <p:spPr bwMode="auto">
            <a:xfrm>
              <a:off x="2073" y="3919"/>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3" name="Line 165"/>
            <p:cNvSpPr>
              <a:spLocks noChangeShapeType="1"/>
            </p:cNvSpPr>
            <p:nvPr/>
          </p:nvSpPr>
          <p:spPr bwMode="auto">
            <a:xfrm>
              <a:off x="2073"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4" name="Rectangle 166"/>
            <p:cNvSpPr>
              <a:spLocks noChangeArrowheads="1"/>
            </p:cNvSpPr>
            <p:nvPr/>
          </p:nvSpPr>
          <p:spPr bwMode="auto">
            <a:xfrm>
              <a:off x="2100" y="3919"/>
              <a:ext cx="34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5" name="Line 167"/>
            <p:cNvSpPr>
              <a:spLocks noChangeShapeType="1"/>
            </p:cNvSpPr>
            <p:nvPr/>
          </p:nvSpPr>
          <p:spPr bwMode="auto">
            <a:xfrm>
              <a:off x="2100" y="3919"/>
              <a:ext cx="34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6" name="Rectangle 168"/>
            <p:cNvSpPr>
              <a:spLocks noChangeArrowheads="1"/>
            </p:cNvSpPr>
            <p:nvPr/>
          </p:nvSpPr>
          <p:spPr bwMode="auto">
            <a:xfrm>
              <a:off x="2447" y="3596"/>
              <a:ext cx="27" cy="32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7" name="Line 169"/>
            <p:cNvSpPr>
              <a:spLocks noChangeShapeType="1"/>
            </p:cNvSpPr>
            <p:nvPr/>
          </p:nvSpPr>
          <p:spPr bwMode="auto">
            <a:xfrm>
              <a:off x="2447" y="3596"/>
              <a:ext cx="1" cy="323"/>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8" name="Rectangle 170"/>
            <p:cNvSpPr>
              <a:spLocks noChangeArrowheads="1"/>
            </p:cNvSpPr>
            <p:nvPr/>
          </p:nvSpPr>
          <p:spPr bwMode="auto">
            <a:xfrm>
              <a:off x="2447" y="3919"/>
              <a:ext cx="2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59" name="Line 171"/>
            <p:cNvSpPr>
              <a:spLocks noChangeShapeType="1"/>
            </p:cNvSpPr>
            <p:nvPr/>
          </p:nvSpPr>
          <p:spPr bwMode="auto">
            <a:xfrm>
              <a:off x="2447" y="3919"/>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0" name="Line 172"/>
            <p:cNvSpPr>
              <a:spLocks noChangeShapeType="1"/>
            </p:cNvSpPr>
            <p:nvPr/>
          </p:nvSpPr>
          <p:spPr bwMode="auto">
            <a:xfrm>
              <a:off x="2447"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1" name="Rectangle 173"/>
            <p:cNvSpPr>
              <a:spLocks noChangeArrowheads="1"/>
            </p:cNvSpPr>
            <p:nvPr/>
          </p:nvSpPr>
          <p:spPr bwMode="auto">
            <a:xfrm>
              <a:off x="2447" y="3919"/>
              <a:ext cx="27" cy="2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2" name="Line 174"/>
            <p:cNvSpPr>
              <a:spLocks noChangeShapeType="1"/>
            </p:cNvSpPr>
            <p:nvPr/>
          </p:nvSpPr>
          <p:spPr bwMode="auto">
            <a:xfrm>
              <a:off x="2447" y="3919"/>
              <a:ext cx="27" cy="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3" name="Line 175"/>
            <p:cNvSpPr>
              <a:spLocks noChangeShapeType="1"/>
            </p:cNvSpPr>
            <p:nvPr/>
          </p:nvSpPr>
          <p:spPr bwMode="auto">
            <a:xfrm>
              <a:off x="2447" y="3919"/>
              <a:ext cx="1" cy="2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4" name="Rectangle 176"/>
            <p:cNvSpPr>
              <a:spLocks noChangeArrowheads="1"/>
            </p:cNvSpPr>
            <p:nvPr/>
          </p:nvSpPr>
          <p:spPr bwMode="auto">
            <a:xfrm>
              <a:off x="951" y="4011"/>
              <a:ext cx="5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5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65" name="Freeform 177"/>
            <p:cNvSpPr>
              <a:spLocks/>
            </p:cNvSpPr>
            <p:nvPr/>
          </p:nvSpPr>
          <p:spPr bwMode="auto">
            <a:xfrm>
              <a:off x="522" y="2859"/>
              <a:ext cx="242" cy="246"/>
            </a:xfrm>
            <a:custGeom>
              <a:avLst/>
              <a:gdLst>
                <a:gd name="T0" fmla="*/ 123 w 242"/>
                <a:gd name="T1" fmla="*/ 0 h 246"/>
                <a:gd name="T2" fmla="*/ 110 w 242"/>
                <a:gd name="T3" fmla="*/ 0 h 246"/>
                <a:gd name="T4" fmla="*/ 96 w 242"/>
                <a:gd name="T5" fmla="*/ 4 h 246"/>
                <a:gd name="T6" fmla="*/ 87 w 242"/>
                <a:gd name="T7" fmla="*/ 9 h 246"/>
                <a:gd name="T8" fmla="*/ 73 w 242"/>
                <a:gd name="T9" fmla="*/ 9 h 246"/>
                <a:gd name="T10" fmla="*/ 55 w 242"/>
                <a:gd name="T11" fmla="*/ 22 h 246"/>
                <a:gd name="T12" fmla="*/ 37 w 242"/>
                <a:gd name="T13" fmla="*/ 36 h 246"/>
                <a:gd name="T14" fmla="*/ 23 w 242"/>
                <a:gd name="T15" fmla="*/ 54 h 246"/>
                <a:gd name="T16" fmla="*/ 9 w 242"/>
                <a:gd name="T17" fmla="*/ 77 h 246"/>
                <a:gd name="T18" fmla="*/ 5 w 242"/>
                <a:gd name="T19" fmla="*/ 86 h 246"/>
                <a:gd name="T20" fmla="*/ 5 w 242"/>
                <a:gd name="T21" fmla="*/ 100 h 246"/>
                <a:gd name="T22" fmla="*/ 0 w 242"/>
                <a:gd name="T23" fmla="*/ 109 h 246"/>
                <a:gd name="T24" fmla="*/ 0 w 242"/>
                <a:gd name="T25" fmla="*/ 123 h 246"/>
                <a:gd name="T26" fmla="*/ 0 w 242"/>
                <a:gd name="T27" fmla="*/ 136 h 246"/>
                <a:gd name="T28" fmla="*/ 5 w 242"/>
                <a:gd name="T29" fmla="*/ 145 h 246"/>
                <a:gd name="T30" fmla="*/ 5 w 242"/>
                <a:gd name="T31" fmla="*/ 159 h 246"/>
                <a:gd name="T32" fmla="*/ 9 w 242"/>
                <a:gd name="T33" fmla="*/ 168 h 246"/>
                <a:gd name="T34" fmla="*/ 23 w 242"/>
                <a:gd name="T35" fmla="*/ 191 h 246"/>
                <a:gd name="T36" fmla="*/ 37 w 242"/>
                <a:gd name="T37" fmla="*/ 209 h 246"/>
                <a:gd name="T38" fmla="*/ 55 w 242"/>
                <a:gd name="T39" fmla="*/ 223 h 246"/>
                <a:gd name="T40" fmla="*/ 73 w 242"/>
                <a:gd name="T41" fmla="*/ 236 h 246"/>
                <a:gd name="T42" fmla="*/ 87 w 242"/>
                <a:gd name="T43" fmla="*/ 236 h 246"/>
                <a:gd name="T44" fmla="*/ 96 w 242"/>
                <a:gd name="T45" fmla="*/ 241 h 246"/>
                <a:gd name="T46" fmla="*/ 110 w 242"/>
                <a:gd name="T47" fmla="*/ 246 h 246"/>
                <a:gd name="T48" fmla="*/ 123 w 242"/>
                <a:gd name="T49" fmla="*/ 246 h 246"/>
                <a:gd name="T50" fmla="*/ 132 w 242"/>
                <a:gd name="T51" fmla="*/ 246 h 246"/>
                <a:gd name="T52" fmla="*/ 146 w 242"/>
                <a:gd name="T53" fmla="*/ 241 h 246"/>
                <a:gd name="T54" fmla="*/ 160 w 242"/>
                <a:gd name="T55" fmla="*/ 236 h 246"/>
                <a:gd name="T56" fmla="*/ 169 w 242"/>
                <a:gd name="T57" fmla="*/ 236 h 246"/>
                <a:gd name="T58" fmla="*/ 192 w 242"/>
                <a:gd name="T59" fmla="*/ 223 h 246"/>
                <a:gd name="T60" fmla="*/ 210 w 242"/>
                <a:gd name="T61" fmla="*/ 209 h 246"/>
                <a:gd name="T62" fmla="*/ 224 w 242"/>
                <a:gd name="T63" fmla="*/ 191 h 246"/>
                <a:gd name="T64" fmla="*/ 233 w 242"/>
                <a:gd name="T65" fmla="*/ 168 h 246"/>
                <a:gd name="T66" fmla="*/ 237 w 242"/>
                <a:gd name="T67" fmla="*/ 159 h 246"/>
                <a:gd name="T68" fmla="*/ 242 w 242"/>
                <a:gd name="T69" fmla="*/ 145 h 246"/>
                <a:gd name="T70" fmla="*/ 242 w 242"/>
                <a:gd name="T71" fmla="*/ 136 h 246"/>
                <a:gd name="T72" fmla="*/ 242 w 242"/>
                <a:gd name="T73" fmla="*/ 123 h 246"/>
                <a:gd name="T74" fmla="*/ 242 w 242"/>
                <a:gd name="T75" fmla="*/ 109 h 246"/>
                <a:gd name="T76" fmla="*/ 242 w 242"/>
                <a:gd name="T77" fmla="*/ 100 h 246"/>
                <a:gd name="T78" fmla="*/ 237 w 242"/>
                <a:gd name="T79" fmla="*/ 86 h 246"/>
                <a:gd name="T80" fmla="*/ 233 w 242"/>
                <a:gd name="T81" fmla="*/ 77 h 246"/>
                <a:gd name="T82" fmla="*/ 224 w 242"/>
                <a:gd name="T83" fmla="*/ 54 h 246"/>
                <a:gd name="T84" fmla="*/ 210 w 242"/>
                <a:gd name="T85" fmla="*/ 36 h 246"/>
                <a:gd name="T86" fmla="*/ 192 w 242"/>
                <a:gd name="T87" fmla="*/ 22 h 246"/>
                <a:gd name="T88" fmla="*/ 169 w 242"/>
                <a:gd name="T89" fmla="*/ 9 h 246"/>
                <a:gd name="T90" fmla="*/ 160 w 242"/>
                <a:gd name="T91" fmla="*/ 9 h 246"/>
                <a:gd name="T92" fmla="*/ 146 w 242"/>
                <a:gd name="T93" fmla="*/ 4 h 246"/>
                <a:gd name="T94" fmla="*/ 132 w 242"/>
                <a:gd name="T95" fmla="*/ 0 h 246"/>
                <a:gd name="T96" fmla="*/ 123 w 242"/>
                <a:gd name="T9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2" h="246">
                  <a:moveTo>
                    <a:pt x="123" y="0"/>
                  </a:moveTo>
                  <a:lnTo>
                    <a:pt x="110" y="0"/>
                  </a:lnTo>
                  <a:lnTo>
                    <a:pt x="96" y="4"/>
                  </a:lnTo>
                  <a:lnTo>
                    <a:pt x="87" y="9"/>
                  </a:lnTo>
                  <a:lnTo>
                    <a:pt x="73" y="9"/>
                  </a:lnTo>
                  <a:lnTo>
                    <a:pt x="55" y="22"/>
                  </a:lnTo>
                  <a:lnTo>
                    <a:pt x="37" y="36"/>
                  </a:lnTo>
                  <a:lnTo>
                    <a:pt x="23" y="54"/>
                  </a:lnTo>
                  <a:lnTo>
                    <a:pt x="9" y="77"/>
                  </a:lnTo>
                  <a:lnTo>
                    <a:pt x="5" y="86"/>
                  </a:lnTo>
                  <a:lnTo>
                    <a:pt x="5" y="100"/>
                  </a:lnTo>
                  <a:lnTo>
                    <a:pt x="0" y="109"/>
                  </a:lnTo>
                  <a:lnTo>
                    <a:pt x="0" y="123"/>
                  </a:lnTo>
                  <a:lnTo>
                    <a:pt x="0" y="136"/>
                  </a:lnTo>
                  <a:lnTo>
                    <a:pt x="5" y="145"/>
                  </a:lnTo>
                  <a:lnTo>
                    <a:pt x="5" y="159"/>
                  </a:lnTo>
                  <a:lnTo>
                    <a:pt x="9" y="168"/>
                  </a:lnTo>
                  <a:lnTo>
                    <a:pt x="23" y="191"/>
                  </a:lnTo>
                  <a:lnTo>
                    <a:pt x="37" y="209"/>
                  </a:lnTo>
                  <a:lnTo>
                    <a:pt x="55" y="223"/>
                  </a:lnTo>
                  <a:lnTo>
                    <a:pt x="73" y="236"/>
                  </a:lnTo>
                  <a:lnTo>
                    <a:pt x="87" y="236"/>
                  </a:lnTo>
                  <a:lnTo>
                    <a:pt x="96" y="241"/>
                  </a:lnTo>
                  <a:lnTo>
                    <a:pt x="110" y="246"/>
                  </a:lnTo>
                  <a:lnTo>
                    <a:pt x="123" y="246"/>
                  </a:lnTo>
                  <a:lnTo>
                    <a:pt x="132" y="246"/>
                  </a:lnTo>
                  <a:lnTo>
                    <a:pt x="146" y="241"/>
                  </a:lnTo>
                  <a:lnTo>
                    <a:pt x="160" y="236"/>
                  </a:lnTo>
                  <a:lnTo>
                    <a:pt x="169" y="236"/>
                  </a:lnTo>
                  <a:lnTo>
                    <a:pt x="192" y="223"/>
                  </a:lnTo>
                  <a:lnTo>
                    <a:pt x="210" y="209"/>
                  </a:lnTo>
                  <a:lnTo>
                    <a:pt x="224" y="191"/>
                  </a:lnTo>
                  <a:lnTo>
                    <a:pt x="233" y="168"/>
                  </a:lnTo>
                  <a:lnTo>
                    <a:pt x="237" y="159"/>
                  </a:lnTo>
                  <a:lnTo>
                    <a:pt x="242" y="145"/>
                  </a:lnTo>
                  <a:lnTo>
                    <a:pt x="242" y="136"/>
                  </a:lnTo>
                  <a:lnTo>
                    <a:pt x="242" y="123"/>
                  </a:lnTo>
                  <a:lnTo>
                    <a:pt x="242" y="109"/>
                  </a:lnTo>
                  <a:lnTo>
                    <a:pt x="242" y="100"/>
                  </a:lnTo>
                  <a:lnTo>
                    <a:pt x="237" y="86"/>
                  </a:lnTo>
                  <a:lnTo>
                    <a:pt x="233" y="77"/>
                  </a:lnTo>
                  <a:lnTo>
                    <a:pt x="224" y="54"/>
                  </a:lnTo>
                  <a:lnTo>
                    <a:pt x="210" y="36"/>
                  </a:lnTo>
                  <a:lnTo>
                    <a:pt x="192" y="22"/>
                  </a:lnTo>
                  <a:lnTo>
                    <a:pt x="169" y="9"/>
                  </a:lnTo>
                  <a:lnTo>
                    <a:pt x="160" y="9"/>
                  </a:lnTo>
                  <a:lnTo>
                    <a:pt x="146" y="4"/>
                  </a:lnTo>
                  <a:lnTo>
                    <a:pt x="132" y="0"/>
                  </a:lnTo>
                  <a:lnTo>
                    <a:pt x="123" y="0"/>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6" name="Rectangle 178"/>
            <p:cNvSpPr>
              <a:spLocks noChangeArrowheads="1"/>
            </p:cNvSpPr>
            <p:nvPr/>
          </p:nvSpPr>
          <p:spPr bwMode="auto">
            <a:xfrm>
              <a:off x="600" y="2868"/>
              <a:ext cx="9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L</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67" name="Rectangle 179"/>
            <p:cNvSpPr>
              <a:spLocks noChangeArrowheads="1"/>
            </p:cNvSpPr>
            <p:nvPr/>
          </p:nvSpPr>
          <p:spPr bwMode="auto">
            <a:xfrm>
              <a:off x="695" y="2872"/>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68" name="Line 180"/>
            <p:cNvSpPr>
              <a:spLocks noChangeShapeType="1"/>
            </p:cNvSpPr>
            <p:nvPr/>
          </p:nvSpPr>
          <p:spPr bwMode="auto">
            <a:xfrm flipH="1" flipV="1">
              <a:off x="736" y="3045"/>
              <a:ext cx="187" cy="18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69" name="Rectangle 181"/>
            <p:cNvSpPr>
              <a:spLocks noChangeArrowheads="1"/>
            </p:cNvSpPr>
            <p:nvPr/>
          </p:nvSpPr>
          <p:spPr bwMode="auto">
            <a:xfrm>
              <a:off x="778" y="2905"/>
              <a:ext cx="10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0" name="Rectangle 182"/>
            <p:cNvSpPr>
              <a:spLocks noChangeArrowheads="1"/>
            </p:cNvSpPr>
            <p:nvPr/>
          </p:nvSpPr>
          <p:spPr bwMode="auto">
            <a:xfrm>
              <a:off x="882" y="290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1" name="Rectangle 183"/>
            <p:cNvSpPr>
              <a:spLocks noChangeArrowheads="1"/>
            </p:cNvSpPr>
            <p:nvPr/>
          </p:nvSpPr>
          <p:spPr bwMode="auto">
            <a:xfrm>
              <a:off x="928" y="2905"/>
              <a:ext cx="117"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2" name="Rectangle 184"/>
            <p:cNvSpPr>
              <a:spLocks noChangeArrowheads="1"/>
            </p:cNvSpPr>
            <p:nvPr/>
          </p:nvSpPr>
          <p:spPr bwMode="auto">
            <a:xfrm>
              <a:off x="1042" y="2905"/>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3" name="Rectangle 185"/>
            <p:cNvSpPr>
              <a:spLocks noChangeArrowheads="1"/>
            </p:cNvSpPr>
            <p:nvPr/>
          </p:nvSpPr>
          <p:spPr bwMode="auto">
            <a:xfrm>
              <a:off x="910" y="3204"/>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4" name="Freeform 186"/>
            <p:cNvSpPr>
              <a:spLocks/>
            </p:cNvSpPr>
            <p:nvPr/>
          </p:nvSpPr>
          <p:spPr bwMode="auto">
            <a:xfrm>
              <a:off x="1416" y="3660"/>
              <a:ext cx="556" cy="214"/>
            </a:xfrm>
            <a:custGeom>
              <a:avLst/>
              <a:gdLst>
                <a:gd name="T0" fmla="*/ 37 w 556"/>
                <a:gd name="T1" fmla="*/ 0 h 214"/>
                <a:gd name="T2" fmla="*/ 27 w 556"/>
                <a:gd name="T3" fmla="*/ 0 h 214"/>
                <a:gd name="T4" fmla="*/ 23 w 556"/>
                <a:gd name="T5" fmla="*/ 0 h 214"/>
                <a:gd name="T6" fmla="*/ 18 w 556"/>
                <a:gd name="T7" fmla="*/ 4 h 214"/>
                <a:gd name="T8" fmla="*/ 9 w 556"/>
                <a:gd name="T9" fmla="*/ 9 h 214"/>
                <a:gd name="T10" fmla="*/ 5 w 556"/>
                <a:gd name="T11" fmla="*/ 14 h 214"/>
                <a:gd name="T12" fmla="*/ 5 w 556"/>
                <a:gd name="T13" fmla="*/ 23 h 214"/>
                <a:gd name="T14" fmla="*/ 0 w 556"/>
                <a:gd name="T15" fmla="*/ 27 h 214"/>
                <a:gd name="T16" fmla="*/ 0 w 556"/>
                <a:gd name="T17" fmla="*/ 36 h 214"/>
                <a:gd name="T18" fmla="*/ 0 w 556"/>
                <a:gd name="T19" fmla="*/ 177 h 214"/>
                <a:gd name="T20" fmla="*/ 0 w 556"/>
                <a:gd name="T21" fmla="*/ 187 h 214"/>
                <a:gd name="T22" fmla="*/ 5 w 556"/>
                <a:gd name="T23" fmla="*/ 191 h 214"/>
                <a:gd name="T24" fmla="*/ 5 w 556"/>
                <a:gd name="T25" fmla="*/ 196 h 214"/>
                <a:gd name="T26" fmla="*/ 9 w 556"/>
                <a:gd name="T27" fmla="*/ 205 h 214"/>
                <a:gd name="T28" fmla="*/ 18 w 556"/>
                <a:gd name="T29" fmla="*/ 209 h 214"/>
                <a:gd name="T30" fmla="*/ 23 w 556"/>
                <a:gd name="T31" fmla="*/ 209 h 214"/>
                <a:gd name="T32" fmla="*/ 27 w 556"/>
                <a:gd name="T33" fmla="*/ 214 h 214"/>
                <a:gd name="T34" fmla="*/ 37 w 556"/>
                <a:gd name="T35" fmla="*/ 214 h 214"/>
                <a:gd name="T36" fmla="*/ 520 w 556"/>
                <a:gd name="T37" fmla="*/ 214 h 214"/>
                <a:gd name="T38" fmla="*/ 529 w 556"/>
                <a:gd name="T39" fmla="*/ 214 h 214"/>
                <a:gd name="T40" fmla="*/ 534 w 556"/>
                <a:gd name="T41" fmla="*/ 209 h 214"/>
                <a:gd name="T42" fmla="*/ 543 w 556"/>
                <a:gd name="T43" fmla="*/ 209 h 214"/>
                <a:gd name="T44" fmla="*/ 547 w 556"/>
                <a:gd name="T45" fmla="*/ 205 h 214"/>
                <a:gd name="T46" fmla="*/ 552 w 556"/>
                <a:gd name="T47" fmla="*/ 196 h 214"/>
                <a:gd name="T48" fmla="*/ 556 w 556"/>
                <a:gd name="T49" fmla="*/ 191 h 214"/>
                <a:gd name="T50" fmla="*/ 556 w 556"/>
                <a:gd name="T51" fmla="*/ 187 h 214"/>
                <a:gd name="T52" fmla="*/ 556 w 556"/>
                <a:gd name="T53" fmla="*/ 177 h 214"/>
                <a:gd name="T54" fmla="*/ 556 w 556"/>
                <a:gd name="T55" fmla="*/ 36 h 214"/>
                <a:gd name="T56" fmla="*/ 556 w 556"/>
                <a:gd name="T57" fmla="*/ 27 h 214"/>
                <a:gd name="T58" fmla="*/ 556 w 556"/>
                <a:gd name="T59" fmla="*/ 23 h 214"/>
                <a:gd name="T60" fmla="*/ 552 w 556"/>
                <a:gd name="T61" fmla="*/ 14 h 214"/>
                <a:gd name="T62" fmla="*/ 547 w 556"/>
                <a:gd name="T63" fmla="*/ 9 h 214"/>
                <a:gd name="T64" fmla="*/ 543 w 556"/>
                <a:gd name="T65" fmla="*/ 4 h 214"/>
                <a:gd name="T66" fmla="*/ 534 w 556"/>
                <a:gd name="T67" fmla="*/ 0 h 214"/>
                <a:gd name="T68" fmla="*/ 529 w 556"/>
                <a:gd name="T69" fmla="*/ 0 h 214"/>
                <a:gd name="T70" fmla="*/ 520 w 556"/>
                <a:gd name="T71" fmla="*/ 0 h 214"/>
                <a:gd name="T72" fmla="*/ 37 w 556"/>
                <a:gd name="T7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6" h="214">
                  <a:moveTo>
                    <a:pt x="37" y="0"/>
                  </a:moveTo>
                  <a:lnTo>
                    <a:pt x="27" y="0"/>
                  </a:lnTo>
                  <a:lnTo>
                    <a:pt x="23" y="0"/>
                  </a:lnTo>
                  <a:lnTo>
                    <a:pt x="18" y="4"/>
                  </a:lnTo>
                  <a:lnTo>
                    <a:pt x="9" y="9"/>
                  </a:lnTo>
                  <a:lnTo>
                    <a:pt x="5" y="14"/>
                  </a:lnTo>
                  <a:lnTo>
                    <a:pt x="5" y="23"/>
                  </a:lnTo>
                  <a:lnTo>
                    <a:pt x="0" y="27"/>
                  </a:lnTo>
                  <a:lnTo>
                    <a:pt x="0" y="36"/>
                  </a:lnTo>
                  <a:lnTo>
                    <a:pt x="0" y="177"/>
                  </a:lnTo>
                  <a:lnTo>
                    <a:pt x="0" y="187"/>
                  </a:lnTo>
                  <a:lnTo>
                    <a:pt x="5" y="191"/>
                  </a:lnTo>
                  <a:lnTo>
                    <a:pt x="5" y="196"/>
                  </a:lnTo>
                  <a:lnTo>
                    <a:pt x="9" y="205"/>
                  </a:lnTo>
                  <a:lnTo>
                    <a:pt x="18" y="209"/>
                  </a:lnTo>
                  <a:lnTo>
                    <a:pt x="23" y="209"/>
                  </a:lnTo>
                  <a:lnTo>
                    <a:pt x="27" y="214"/>
                  </a:lnTo>
                  <a:lnTo>
                    <a:pt x="37" y="214"/>
                  </a:lnTo>
                  <a:lnTo>
                    <a:pt x="520" y="214"/>
                  </a:lnTo>
                  <a:lnTo>
                    <a:pt x="529" y="214"/>
                  </a:lnTo>
                  <a:lnTo>
                    <a:pt x="534" y="209"/>
                  </a:lnTo>
                  <a:lnTo>
                    <a:pt x="543" y="209"/>
                  </a:lnTo>
                  <a:lnTo>
                    <a:pt x="547" y="205"/>
                  </a:lnTo>
                  <a:lnTo>
                    <a:pt x="552" y="196"/>
                  </a:lnTo>
                  <a:lnTo>
                    <a:pt x="556" y="191"/>
                  </a:lnTo>
                  <a:lnTo>
                    <a:pt x="556" y="187"/>
                  </a:lnTo>
                  <a:lnTo>
                    <a:pt x="556" y="177"/>
                  </a:lnTo>
                  <a:lnTo>
                    <a:pt x="556" y="36"/>
                  </a:lnTo>
                  <a:lnTo>
                    <a:pt x="556" y="27"/>
                  </a:lnTo>
                  <a:lnTo>
                    <a:pt x="556" y="23"/>
                  </a:lnTo>
                  <a:lnTo>
                    <a:pt x="552" y="14"/>
                  </a:lnTo>
                  <a:lnTo>
                    <a:pt x="547" y="9"/>
                  </a:lnTo>
                  <a:lnTo>
                    <a:pt x="543" y="4"/>
                  </a:lnTo>
                  <a:lnTo>
                    <a:pt x="534" y="0"/>
                  </a:lnTo>
                  <a:lnTo>
                    <a:pt x="529" y="0"/>
                  </a:lnTo>
                  <a:lnTo>
                    <a:pt x="520" y="0"/>
                  </a:lnTo>
                  <a:lnTo>
                    <a:pt x="37" y="0"/>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75" name="Freeform 187"/>
            <p:cNvSpPr>
              <a:spLocks/>
            </p:cNvSpPr>
            <p:nvPr/>
          </p:nvSpPr>
          <p:spPr bwMode="auto">
            <a:xfrm>
              <a:off x="2155" y="3300"/>
              <a:ext cx="214" cy="556"/>
            </a:xfrm>
            <a:custGeom>
              <a:avLst/>
              <a:gdLst>
                <a:gd name="T0" fmla="*/ 0 w 214"/>
                <a:gd name="T1" fmla="*/ 519 h 556"/>
                <a:gd name="T2" fmla="*/ 0 w 214"/>
                <a:gd name="T3" fmla="*/ 524 h 556"/>
                <a:gd name="T4" fmla="*/ 4 w 214"/>
                <a:gd name="T5" fmla="*/ 533 h 556"/>
                <a:gd name="T6" fmla="*/ 9 w 214"/>
                <a:gd name="T7" fmla="*/ 537 h 556"/>
                <a:gd name="T8" fmla="*/ 9 w 214"/>
                <a:gd name="T9" fmla="*/ 542 h 556"/>
                <a:gd name="T10" fmla="*/ 18 w 214"/>
                <a:gd name="T11" fmla="*/ 547 h 556"/>
                <a:gd name="T12" fmla="*/ 23 w 214"/>
                <a:gd name="T13" fmla="*/ 551 h 556"/>
                <a:gd name="T14" fmla="*/ 27 w 214"/>
                <a:gd name="T15" fmla="*/ 551 h 556"/>
                <a:gd name="T16" fmla="*/ 36 w 214"/>
                <a:gd name="T17" fmla="*/ 556 h 556"/>
                <a:gd name="T18" fmla="*/ 178 w 214"/>
                <a:gd name="T19" fmla="*/ 556 h 556"/>
                <a:gd name="T20" fmla="*/ 187 w 214"/>
                <a:gd name="T21" fmla="*/ 551 h 556"/>
                <a:gd name="T22" fmla="*/ 191 w 214"/>
                <a:gd name="T23" fmla="*/ 551 h 556"/>
                <a:gd name="T24" fmla="*/ 201 w 214"/>
                <a:gd name="T25" fmla="*/ 547 h 556"/>
                <a:gd name="T26" fmla="*/ 205 w 214"/>
                <a:gd name="T27" fmla="*/ 542 h 556"/>
                <a:gd name="T28" fmla="*/ 210 w 214"/>
                <a:gd name="T29" fmla="*/ 537 h 556"/>
                <a:gd name="T30" fmla="*/ 214 w 214"/>
                <a:gd name="T31" fmla="*/ 533 h 556"/>
                <a:gd name="T32" fmla="*/ 214 w 214"/>
                <a:gd name="T33" fmla="*/ 524 h 556"/>
                <a:gd name="T34" fmla="*/ 214 w 214"/>
                <a:gd name="T35" fmla="*/ 519 h 556"/>
                <a:gd name="T36" fmla="*/ 214 w 214"/>
                <a:gd name="T37" fmla="*/ 32 h 556"/>
                <a:gd name="T38" fmla="*/ 214 w 214"/>
                <a:gd name="T39" fmla="*/ 28 h 556"/>
                <a:gd name="T40" fmla="*/ 214 w 214"/>
                <a:gd name="T41" fmla="*/ 19 h 556"/>
                <a:gd name="T42" fmla="*/ 210 w 214"/>
                <a:gd name="T43" fmla="*/ 14 h 556"/>
                <a:gd name="T44" fmla="*/ 205 w 214"/>
                <a:gd name="T45" fmla="*/ 9 h 556"/>
                <a:gd name="T46" fmla="*/ 201 w 214"/>
                <a:gd name="T47" fmla="*/ 5 h 556"/>
                <a:gd name="T48" fmla="*/ 191 w 214"/>
                <a:gd name="T49" fmla="*/ 0 h 556"/>
                <a:gd name="T50" fmla="*/ 187 w 214"/>
                <a:gd name="T51" fmla="*/ 0 h 556"/>
                <a:gd name="T52" fmla="*/ 178 w 214"/>
                <a:gd name="T53" fmla="*/ 0 h 556"/>
                <a:gd name="T54" fmla="*/ 36 w 214"/>
                <a:gd name="T55" fmla="*/ 0 h 556"/>
                <a:gd name="T56" fmla="*/ 27 w 214"/>
                <a:gd name="T57" fmla="*/ 0 h 556"/>
                <a:gd name="T58" fmla="*/ 23 w 214"/>
                <a:gd name="T59" fmla="*/ 0 h 556"/>
                <a:gd name="T60" fmla="*/ 18 w 214"/>
                <a:gd name="T61" fmla="*/ 5 h 556"/>
                <a:gd name="T62" fmla="*/ 9 w 214"/>
                <a:gd name="T63" fmla="*/ 9 h 556"/>
                <a:gd name="T64" fmla="*/ 9 w 214"/>
                <a:gd name="T65" fmla="*/ 14 h 556"/>
                <a:gd name="T66" fmla="*/ 4 w 214"/>
                <a:gd name="T67" fmla="*/ 19 h 556"/>
                <a:gd name="T68" fmla="*/ 0 w 214"/>
                <a:gd name="T69" fmla="*/ 28 h 556"/>
                <a:gd name="T70" fmla="*/ 0 w 214"/>
                <a:gd name="T71" fmla="*/ 32 h 556"/>
                <a:gd name="T72" fmla="*/ 0 w 214"/>
                <a:gd name="T73" fmla="*/ 51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4" h="556">
                  <a:moveTo>
                    <a:pt x="0" y="519"/>
                  </a:moveTo>
                  <a:lnTo>
                    <a:pt x="0" y="524"/>
                  </a:lnTo>
                  <a:lnTo>
                    <a:pt x="4" y="533"/>
                  </a:lnTo>
                  <a:lnTo>
                    <a:pt x="9" y="537"/>
                  </a:lnTo>
                  <a:lnTo>
                    <a:pt x="9" y="542"/>
                  </a:lnTo>
                  <a:lnTo>
                    <a:pt x="18" y="547"/>
                  </a:lnTo>
                  <a:lnTo>
                    <a:pt x="23" y="551"/>
                  </a:lnTo>
                  <a:lnTo>
                    <a:pt x="27" y="551"/>
                  </a:lnTo>
                  <a:lnTo>
                    <a:pt x="36" y="556"/>
                  </a:lnTo>
                  <a:lnTo>
                    <a:pt x="178" y="556"/>
                  </a:lnTo>
                  <a:lnTo>
                    <a:pt x="187" y="551"/>
                  </a:lnTo>
                  <a:lnTo>
                    <a:pt x="191" y="551"/>
                  </a:lnTo>
                  <a:lnTo>
                    <a:pt x="201" y="547"/>
                  </a:lnTo>
                  <a:lnTo>
                    <a:pt x="205" y="542"/>
                  </a:lnTo>
                  <a:lnTo>
                    <a:pt x="210" y="537"/>
                  </a:lnTo>
                  <a:lnTo>
                    <a:pt x="214" y="533"/>
                  </a:lnTo>
                  <a:lnTo>
                    <a:pt x="214" y="524"/>
                  </a:lnTo>
                  <a:lnTo>
                    <a:pt x="214" y="519"/>
                  </a:lnTo>
                  <a:lnTo>
                    <a:pt x="214" y="32"/>
                  </a:lnTo>
                  <a:lnTo>
                    <a:pt x="214" y="28"/>
                  </a:lnTo>
                  <a:lnTo>
                    <a:pt x="214" y="19"/>
                  </a:lnTo>
                  <a:lnTo>
                    <a:pt x="210" y="14"/>
                  </a:lnTo>
                  <a:lnTo>
                    <a:pt x="205" y="9"/>
                  </a:lnTo>
                  <a:lnTo>
                    <a:pt x="201" y="5"/>
                  </a:lnTo>
                  <a:lnTo>
                    <a:pt x="191" y="0"/>
                  </a:lnTo>
                  <a:lnTo>
                    <a:pt x="187" y="0"/>
                  </a:lnTo>
                  <a:lnTo>
                    <a:pt x="178" y="0"/>
                  </a:lnTo>
                  <a:lnTo>
                    <a:pt x="36" y="0"/>
                  </a:lnTo>
                  <a:lnTo>
                    <a:pt x="27" y="0"/>
                  </a:lnTo>
                  <a:lnTo>
                    <a:pt x="23" y="0"/>
                  </a:lnTo>
                  <a:lnTo>
                    <a:pt x="18" y="5"/>
                  </a:lnTo>
                  <a:lnTo>
                    <a:pt x="9" y="9"/>
                  </a:lnTo>
                  <a:lnTo>
                    <a:pt x="9" y="14"/>
                  </a:lnTo>
                  <a:lnTo>
                    <a:pt x="4" y="19"/>
                  </a:lnTo>
                  <a:lnTo>
                    <a:pt x="0" y="28"/>
                  </a:lnTo>
                  <a:lnTo>
                    <a:pt x="0" y="32"/>
                  </a:lnTo>
                  <a:lnTo>
                    <a:pt x="0" y="519"/>
                  </a:lnTo>
                </a:path>
              </a:pathLst>
            </a:custGeom>
            <a:noFill/>
            <a:ln w="222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76" name="Rectangle 188"/>
            <p:cNvSpPr>
              <a:spLocks noChangeArrowheads="1"/>
            </p:cNvSpPr>
            <p:nvPr/>
          </p:nvSpPr>
          <p:spPr bwMode="auto">
            <a:xfrm>
              <a:off x="2771" y="4079"/>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7" name="Line 189"/>
            <p:cNvSpPr>
              <a:spLocks noChangeShapeType="1"/>
            </p:cNvSpPr>
            <p:nvPr/>
          </p:nvSpPr>
          <p:spPr bwMode="auto">
            <a:xfrm flipH="1">
              <a:off x="965" y="3250"/>
              <a:ext cx="364" cy="1"/>
            </a:xfrm>
            <a:prstGeom prst="line">
              <a:avLst/>
            </a:prstGeom>
            <a:noFill/>
            <a:ln w="428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6478" name="Rectangle 190"/>
            <p:cNvSpPr>
              <a:spLocks noChangeArrowheads="1"/>
            </p:cNvSpPr>
            <p:nvPr/>
          </p:nvSpPr>
          <p:spPr bwMode="auto">
            <a:xfrm>
              <a:off x="1051" y="3013"/>
              <a:ext cx="176"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00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79" name="Rectangle 191"/>
            <p:cNvSpPr>
              <a:spLocks noChangeArrowheads="1"/>
            </p:cNvSpPr>
            <p:nvPr/>
          </p:nvSpPr>
          <p:spPr bwMode="auto">
            <a:xfrm>
              <a:off x="1224" y="3013"/>
              <a:ext cx="118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01     11     10</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80" name="Rectangle 192"/>
            <p:cNvSpPr>
              <a:spLocks noChangeArrowheads="1"/>
            </p:cNvSpPr>
            <p:nvPr/>
          </p:nvSpPr>
          <p:spPr bwMode="auto">
            <a:xfrm>
              <a:off x="2264" y="3013"/>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sp>
          <p:nvSpPr>
            <p:cNvPr id="396481" name="Rectangle 193"/>
            <p:cNvSpPr>
              <a:spLocks noChangeArrowheads="1"/>
            </p:cNvSpPr>
            <p:nvPr/>
          </p:nvSpPr>
          <p:spPr bwMode="auto">
            <a:xfrm>
              <a:off x="1831" y="3309"/>
              <a:ext cx="44"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Verdana" panose="020B0604030504040204" pitchFamily="34" charset="0"/>
                <a:ea typeface="宋体" panose="02010600030101010101" pitchFamily="2" charset="-122"/>
                <a:cs typeface="+mn-cs"/>
              </a:endParaRPr>
            </a:p>
          </p:txBody>
        </p:sp>
      </p:grpSp>
      <p:graphicFrame>
        <p:nvGraphicFramePr>
          <p:cNvPr id="396482" name="Object 194"/>
          <p:cNvGraphicFramePr>
            <a:graphicFrameLocks noChangeAspect="1"/>
          </p:cNvGraphicFramePr>
          <p:nvPr/>
        </p:nvGraphicFramePr>
        <p:xfrm>
          <a:off x="0" y="1773238"/>
          <a:ext cx="4932363" cy="2225675"/>
        </p:xfrm>
        <a:graphic>
          <a:graphicData uri="http://schemas.openxmlformats.org/presentationml/2006/ole">
            <mc:AlternateContent xmlns:mc="http://schemas.openxmlformats.org/markup-compatibility/2006">
              <mc:Choice xmlns:v="urn:schemas-microsoft-com:vml" Requires="v">
                <p:oleObj spid="_x0000_s153654" name="图片" r:id="rId6" imgW="2872095" imgH="1281897" progId="Word.Picture.8">
                  <p:embed/>
                </p:oleObj>
              </mc:Choice>
              <mc:Fallback>
                <p:oleObj name="图片" r:id="rId6" imgW="2872095" imgH="1281897" progId="Word.Picture.8">
                  <p:embed/>
                  <p:pic>
                    <p:nvPicPr>
                      <p:cNvPr id="396482" name="Object 194"/>
                      <p:cNvPicPr>
                        <a:picLocks noChangeAspect="1" noChangeArrowheads="1"/>
                      </p:cNvPicPr>
                      <p:nvPr/>
                    </p:nvPicPr>
                    <p:blipFill>
                      <a:blip r:embed="rId7">
                        <a:extLst>
                          <a:ext uri="{28A0092B-C50C-407E-A947-70E740481C1C}">
                            <a14:useLocalDpi xmlns:a14="http://schemas.microsoft.com/office/drawing/2010/main" val="0"/>
                          </a:ext>
                        </a:extLst>
                      </a:blip>
                      <a:srcRect t="-1404"/>
                      <a:stretch>
                        <a:fillRect/>
                      </a:stretch>
                    </p:blipFill>
                    <p:spPr bwMode="auto">
                      <a:xfrm>
                        <a:off x="0" y="1773238"/>
                        <a:ext cx="4932363" cy="2225675"/>
                      </a:xfrm>
                      <a:prstGeom prst="rect">
                        <a:avLst/>
                      </a:prstGeom>
                      <a:solidFill>
                        <a:schemeClr val="bg1"/>
                      </a:solidFill>
                    </p:spPr>
                  </p:pic>
                </p:oleObj>
              </mc:Fallback>
            </mc:AlternateContent>
          </a:graphicData>
        </a:graphic>
      </p:graphicFrame>
      <p:graphicFrame>
        <p:nvGraphicFramePr>
          <p:cNvPr id="396484" name="Object 196"/>
          <p:cNvGraphicFramePr>
            <a:graphicFrameLocks noChangeAspect="1"/>
          </p:cNvGraphicFramePr>
          <p:nvPr/>
        </p:nvGraphicFramePr>
        <p:xfrm>
          <a:off x="106363" y="1268413"/>
          <a:ext cx="4752975" cy="3206750"/>
        </p:xfrm>
        <a:graphic>
          <a:graphicData uri="http://schemas.openxmlformats.org/presentationml/2006/ole">
            <mc:AlternateContent xmlns:mc="http://schemas.openxmlformats.org/markup-compatibility/2006">
              <mc:Choice xmlns:v="urn:schemas-microsoft-com:vml" Requires="v">
                <p:oleObj spid="_x0000_s153655" name="图片" r:id="rId8" imgW="2213493" imgH="1481487" progId="Word.Picture.8">
                  <p:embed/>
                </p:oleObj>
              </mc:Choice>
              <mc:Fallback>
                <p:oleObj name="图片" r:id="rId8" imgW="2213493" imgH="1481487" progId="Word.Picture.8">
                  <p:embed/>
                  <p:pic>
                    <p:nvPicPr>
                      <p:cNvPr id="396484" name="Object 196"/>
                      <p:cNvPicPr>
                        <a:picLocks noChangeAspect="1" noChangeArrowheads="1"/>
                      </p:cNvPicPr>
                      <p:nvPr/>
                    </p:nvPicPr>
                    <p:blipFill>
                      <a:blip r:embed="rId9">
                        <a:extLst>
                          <a:ext uri="{28A0092B-C50C-407E-A947-70E740481C1C}">
                            <a14:useLocalDpi xmlns:a14="http://schemas.microsoft.com/office/drawing/2010/main" val="0"/>
                          </a:ext>
                        </a:extLst>
                      </a:blip>
                      <a:srcRect t="-1459"/>
                      <a:stretch>
                        <a:fillRect/>
                      </a:stretch>
                    </p:blipFill>
                    <p:spPr bwMode="auto">
                      <a:xfrm>
                        <a:off x="106363" y="1268413"/>
                        <a:ext cx="4752975" cy="3206750"/>
                      </a:xfrm>
                      <a:prstGeom prst="rect">
                        <a:avLst/>
                      </a:prstGeom>
                      <a:solidFill>
                        <a:schemeClr val="bg1"/>
                      </a:solidFill>
                    </p:spPr>
                  </p:pic>
                </p:oleObj>
              </mc:Fallback>
            </mc:AlternateContent>
          </a:graphicData>
        </a:graphic>
      </p:graphicFrame>
      <p:sp>
        <p:nvSpPr>
          <p:cNvPr id="2" name="标题 1">
            <a:extLst>
              <a:ext uri="{FF2B5EF4-FFF2-40B4-BE49-F238E27FC236}">
                <a16:creationId xmlns:a16="http://schemas.microsoft.com/office/drawing/2014/main" id="{D26038B9-4C8E-416C-995A-40A5B951ABB1}"/>
              </a:ext>
            </a:extLst>
          </p:cNvPr>
          <p:cNvSpPr>
            <a:spLocks noGrp="1"/>
          </p:cNvSpPr>
          <p:nvPr>
            <p:ph type="title"/>
          </p:nvPr>
        </p:nvSpPr>
        <p:spPr>
          <a:xfrm>
            <a:off x="685800" y="484632"/>
            <a:ext cx="7772400" cy="540893"/>
          </a:xfrm>
        </p:spPr>
        <p:txBody>
          <a:bodyPr>
            <a:normAutofit fontScale="90000"/>
          </a:bodyPr>
          <a:lstStyle/>
          <a:p>
            <a:r>
              <a:rPr kumimoji="0" lang="en-US" altLang="zh-CN" sz="4400" b="1" i="0" u="none" strike="noStrike" kern="1200" cap="none" spc="0" normalizeH="0" baseline="0" noProof="0" dirty="0">
                <a:ln>
                  <a:noFill/>
                </a:ln>
                <a:solidFill>
                  <a:srgbClr val="000066"/>
                </a:solidFill>
                <a:effectLst/>
                <a:uLnTx/>
                <a:uFillTx/>
                <a:latin typeface="+mn-ea"/>
                <a:ea typeface="+mn-ea"/>
                <a:cs typeface="+mn-cs"/>
              </a:rPr>
              <a:t>2. </a:t>
            </a:r>
            <a:r>
              <a:rPr kumimoji="0" lang="zh-CN" altLang="en-US" sz="4400" b="1" i="0" u="none" strike="noStrike" kern="1200" cap="none" spc="0" normalizeH="0" baseline="0" noProof="0" dirty="0">
                <a:ln>
                  <a:noFill/>
                </a:ln>
                <a:solidFill>
                  <a:srgbClr val="000066"/>
                </a:solidFill>
                <a:effectLst/>
                <a:uLnTx/>
                <a:uFillTx/>
                <a:latin typeface="+mn-ea"/>
                <a:ea typeface="+mn-ea"/>
                <a:cs typeface="+mn-cs"/>
              </a:rPr>
              <a:t>增加乘积项</a:t>
            </a:r>
            <a:r>
              <a:rPr kumimoji="0" lang="en-US" altLang="zh-CN" sz="4400" b="1" i="0" u="none" strike="noStrike" kern="1200" cap="none" spc="0" normalizeH="0" baseline="0" noProof="0" dirty="0">
                <a:ln>
                  <a:noFill/>
                </a:ln>
                <a:solidFill>
                  <a:srgbClr val="000066"/>
                </a:solidFill>
                <a:effectLst/>
                <a:uLnTx/>
                <a:uFillTx/>
                <a:latin typeface="+mn-ea"/>
                <a:ea typeface="+mn-ea"/>
                <a:cs typeface="+mn-cs"/>
              </a:rPr>
              <a:t>,</a:t>
            </a:r>
            <a:r>
              <a:rPr kumimoji="0" lang="zh-CN" altLang="en-US" sz="4400" b="1" i="0" u="none" strike="noStrike" kern="1200" cap="none" spc="0" normalizeH="0" baseline="0" noProof="0" dirty="0">
                <a:ln>
                  <a:noFill/>
                </a:ln>
                <a:solidFill>
                  <a:srgbClr val="000066"/>
                </a:solidFill>
                <a:effectLst/>
                <a:uLnTx/>
                <a:uFillTx/>
                <a:latin typeface="+mn-ea"/>
                <a:ea typeface="+mn-ea"/>
                <a:cs typeface="+mn-cs"/>
              </a:rPr>
              <a:t>避免互补项相加 </a:t>
            </a:r>
            <a:endParaRPr lang="zh-CN" altLang="en-US" dirty="0">
              <a:latin typeface="+mn-ea"/>
              <a:ea typeface="+mn-ea"/>
            </a:endParaRPr>
          </a:p>
        </p:txBody>
      </p:sp>
      <p:sp>
        <p:nvSpPr>
          <p:cNvPr id="3" name="灯片编号占位符 2">
            <a:extLst>
              <a:ext uri="{FF2B5EF4-FFF2-40B4-BE49-F238E27FC236}">
                <a16:creationId xmlns:a16="http://schemas.microsoft.com/office/drawing/2014/main" id="{ACA539C7-8C1F-407A-94E6-D4D8D6AD2DD0}"/>
              </a:ext>
            </a:extLst>
          </p:cNvPr>
          <p:cNvSpPr>
            <a:spLocks noGrp="1"/>
          </p:cNvSpPr>
          <p:nvPr>
            <p:ph type="sldNum" sz="quarter" idx="12"/>
          </p:nvPr>
        </p:nvSpPr>
        <p:spPr/>
        <p:txBody>
          <a:bodyPr/>
          <a:lstStyle/>
          <a:p>
            <a:fld id="{4FAB73BC-B049-4115-A692-8D63A059BFB8}" type="slidenum">
              <a:rPr lang="en-US" smtClean="0"/>
              <a:t>119</a:t>
            </a:fld>
            <a:endParaRPr lang="en-US" dirty="0"/>
          </a:p>
        </p:txBody>
      </p:sp>
    </p:spTree>
    <p:custDataLst>
      <p:tags r:id="rId2"/>
    </p:custDataLst>
    <p:extLst>
      <p:ext uri="{BB962C8B-B14F-4D97-AF65-F5344CB8AC3E}">
        <p14:creationId xmlns:p14="http://schemas.microsoft.com/office/powerpoint/2010/main" val="5437182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nodeType="clickEffect">
                                  <p:stCondLst>
                                    <p:cond delay="0"/>
                                  </p:stCondLst>
                                  <p:childTnLst>
                                    <p:set>
                                      <p:cBhvr>
                                        <p:cTn id="6" dur="1" fill="hold">
                                          <p:stCondLst>
                                            <p:cond delay="0"/>
                                          </p:stCondLst>
                                        </p:cTn>
                                        <p:tgtEl>
                                          <p:spTgt spid="396298"/>
                                        </p:tgtEl>
                                        <p:attrNameLst>
                                          <p:attrName>style.visibility</p:attrName>
                                        </p:attrNameLst>
                                      </p:cBhvr>
                                      <p:to>
                                        <p:strVal val="visible"/>
                                      </p:to>
                                    </p:set>
                                    <p:animEffect transition="in" filter="strips(downRight)">
                                      <p:cBhvr>
                                        <p:cTn id="7" dur="500"/>
                                        <p:tgtEl>
                                          <p:spTgt spid="3962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96482"/>
                                        </p:tgtEl>
                                        <p:attrNameLst>
                                          <p:attrName>style.visibility</p:attrName>
                                        </p:attrNameLst>
                                      </p:cBhvr>
                                      <p:to>
                                        <p:strVal val="visible"/>
                                      </p:to>
                                    </p:set>
                                    <p:animEffect transition="in" filter="wipe(left)">
                                      <p:cBhvr>
                                        <p:cTn id="12" dur="500"/>
                                        <p:tgtEl>
                                          <p:spTgt spid="39648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396306"/>
                                        </p:tgtEl>
                                        <p:attrNameLst>
                                          <p:attrName>style.visibility</p:attrName>
                                        </p:attrNameLst>
                                      </p:cBhvr>
                                      <p:to>
                                        <p:strVal val="visible"/>
                                      </p:to>
                                    </p:set>
                                    <p:animEffect transition="in" filter="strips(downRight)">
                                      <p:cBhvr>
                                        <p:cTn id="17" dur="500"/>
                                        <p:tgtEl>
                                          <p:spTgt spid="3963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96326"/>
                                        </p:tgtEl>
                                        <p:attrNameLst>
                                          <p:attrName>style.visibility</p:attrName>
                                        </p:attrNameLst>
                                      </p:cBhvr>
                                      <p:to>
                                        <p:strVal val="visible"/>
                                      </p:to>
                                    </p:set>
                                    <p:animEffect transition="in" filter="strips(downRight)">
                                      <p:cBhvr>
                                        <p:cTn id="22" dur="500"/>
                                        <p:tgtEl>
                                          <p:spTgt spid="39632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96307"/>
                                        </p:tgtEl>
                                        <p:attrNameLst>
                                          <p:attrName>style.visibility</p:attrName>
                                        </p:attrNameLst>
                                      </p:cBhvr>
                                      <p:to>
                                        <p:strVal val="visible"/>
                                      </p:to>
                                    </p:set>
                                    <p:animEffect transition="in" filter="strips(downRight)">
                                      <p:cBhvr>
                                        <p:cTn id="27" dur="500"/>
                                        <p:tgtEl>
                                          <p:spTgt spid="39630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396338"/>
                                        </p:tgtEl>
                                        <p:attrNameLst>
                                          <p:attrName>style.visibility</p:attrName>
                                        </p:attrNameLst>
                                      </p:cBhvr>
                                      <p:to>
                                        <p:strVal val="visible"/>
                                      </p:to>
                                    </p:set>
                                    <p:animEffect transition="in" filter="box(in)">
                                      <p:cBhvr>
                                        <p:cTn id="32" dur="500"/>
                                        <p:tgtEl>
                                          <p:spTgt spid="39633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ntr" presetSubtype="16" fill="hold" nodeType="clickEffect">
                                  <p:stCondLst>
                                    <p:cond delay="0"/>
                                  </p:stCondLst>
                                  <p:childTnLst>
                                    <p:set>
                                      <p:cBhvr>
                                        <p:cTn id="36" dur="1" fill="hold">
                                          <p:stCondLst>
                                            <p:cond delay="0"/>
                                          </p:stCondLst>
                                        </p:cTn>
                                        <p:tgtEl>
                                          <p:spTgt spid="396334"/>
                                        </p:tgtEl>
                                        <p:attrNameLst>
                                          <p:attrName>style.visibility</p:attrName>
                                        </p:attrNameLst>
                                      </p:cBhvr>
                                      <p:to>
                                        <p:strVal val="visible"/>
                                      </p:to>
                                    </p:set>
                                    <p:animEffect transition="in" filter="box(in)">
                                      <p:cBhvr>
                                        <p:cTn id="37" dur="500"/>
                                        <p:tgtEl>
                                          <p:spTgt spid="39633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396335"/>
                                        </p:tgtEl>
                                        <p:attrNameLst>
                                          <p:attrName>style.visibility</p:attrName>
                                        </p:attrNameLst>
                                      </p:cBhvr>
                                      <p:to>
                                        <p:strVal val="visible"/>
                                      </p:to>
                                    </p:set>
                                    <p:animEffect transition="in" filter="wipe(left)">
                                      <p:cBhvr>
                                        <p:cTn id="42" dur="500"/>
                                        <p:tgtEl>
                                          <p:spTgt spid="39633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6" fill="hold" nodeType="clickEffect">
                                  <p:stCondLst>
                                    <p:cond delay="0"/>
                                  </p:stCondLst>
                                  <p:childTnLst>
                                    <p:set>
                                      <p:cBhvr>
                                        <p:cTn id="46" dur="1" fill="hold">
                                          <p:stCondLst>
                                            <p:cond delay="0"/>
                                          </p:stCondLst>
                                        </p:cTn>
                                        <p:tgtEl>
                                          <p:spTgt spid="396316"/>
                                        </p:tgtEl>
                                        <p:attrNameLst>
                                          <p:attrName>style.visibility</p:attrName>
                                        </p:attrNameLst>
                                      </p:cBhvr>
                                      <p:to>
                                        <p:strVal val="visible"/>
                                      </p:to>
                                    </p:set>
                                    <p:animEffect transition="in" filter="strips(downRight)">
                                      <p:cBhvr>
                                        <p:cTn id="47" dur="500"/>
                                        <p:tgtEl>
                                          <p:spTgt spid="39631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nodeType="clickEffect">
                                  <p:stCondLst>
                                    <p:cond delay="0"/>
                                  </p:stCondLst>
                                  <p:childTnLst>
                                    <p:set>
                                      <p:cBhvr>
                                        <p:cTn id="51" dur="1" fill="hold">
                                          <p:stCondLst>
                                            <p:cond delay="0"/>
                                          </p:stCondLst>
                                        </p:cTn>
                                        <p:tgtEl>
                                          <p:spTgt spid="396484"/>
                                        </p:tgtEl>
                                        <p:attrNameLst>
                                          <p:attrName>style.visibility</p:attrName>
                                        </p:attrNameLst>
                                      </p:cBhvr>
                                      <p:to>
                                        <p:strVal val="visible"/>
                                      </p:to>
                                    </p:set>
                                    <p:animEffect transition="in" filter="wipe(left)">
                                      <p:cBhvr>
                                        <p:cTn id="52" dur="500"/>
                                        <p:tgtEl>
                                          <p:spTgt spid="396484"/>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8" presetClass="entr" presetSubtype="6" fill="hold" grpId="0" nodeType="clickEffect">
                                  <p:stCondLst>
                                    <p:cond delay="0"/>
                                  </p:stCondLst>
                                  <p:childTnLst>
                                    <p:set>
                                      <p:cBhvr>
                                        <p:cTn id="56" dur="1" fill="hold">
                                          <p:stCondLst>
                                            <p:cond delay="0"/>
                                          </p:stCondLst>
                                        </p:cTn>
                                        <p:tgtEl>
                                          <p:spTgt spid="396296"/>
                                        </p:tgtEl>
                                        <p:attrNameLst>
                                          <p:attrName>style.visibility</p:attrName>
                                        </p:attrNameLst>
                                      </p:cBhvr>
                                      <p:to>
                                        <p:strVal val="visible"/>
                                      </p:to>
                                    </p:set>
                                    <p:animEffect transition="in" filter="strips(downRight)">
                                      <p:cBhvr>
                                        <p:cTn id="57" dur="500"/>
                                        <p:tgtEl>
                                          <p:spTgt spid="39629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nodeType="clickEffect">
                                  <p:stCondLst>
                                    <p:cond delay="0"/>
                                  </p:stCondLst>
                                  <p:childTnLst>
                                    <p:set>
                                      <p:cBhvr>
                                        <p:cTn id="61" dur="1" fill="hold">
                                          <p:stCondLst>
                                            <p:cond delay="0"/>
                                          </p:stCondLst>
                                        </p:cTn>
                                        <p:tgtEl>
                                          <p:spTgt spid="396315"/>
                                        </p:tgtEl>
                                        <p:attrNameLst>
                                          <p:attrName>style.visibility</p:attrName>
                                        </p:attrNameLst>
                                      </p:cBhvr>
                                      <p:to>
                                        <p:strVal val="visible"/>
                                      </p:to>
                                    </p:set>
                                    <p:animEffect transition="in" filter="wipe(left)">
                                      <p:cBhvr>
                                        <p:cTn id="62" dur="500"/>
                                        <p:tgtEl>
                                          <p:spTgt spid="3963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296" grpId="0"/>
      <p:bldP spid="396306"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341" name="Rectangle 221"/>
          <p:cNvSpPr>
            <a:spLocks noChangeArrowheads="1"/>
          </p:cNvSpPr>
          <p:nvPr/>
        </p:nvSpPr>
        <p:spPr bwMode="auto">
          <a:xfrm>
            <a:off x="323850" y="1484313"/>
            <a:ext cx="8402638" cy="13571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3429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1pPr>
            <a:lvl2pPr marL="8001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2pPr>
            <a:lvl3pPr marL="12573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3pPr>
            <a:lvl4pPr marL="17145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4pPr>
            <a:lvl5pPr marL="2171700" indent="-342900" algn="l">
              <a:tabLst>
                <a:tab pos="228600" algn="l"/>
              </a:tabLst>
              <a:defRPr kumimoji="1" sz="2400">
                <a:solidFill>
                  <a:schemeClr val="tx1"/>
                </a:solidFill>
                <a:latin typeface="Times New Roman" panose="02020603050405020304" pitchFamily="18" charset="0"/>
                <a:ea typeface="宋体" panose="02010600030101010101" pitchFamily="2" charset="-122"/>
              </a:defRPr>
            </a:lvl5pPr>
            <a:lvl6pPr marL="26289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6pPr>
            <a:lvl7pPr marL="30861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7pPr>
            <a:lvl8pPr marL="35433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8pPr>
            <a:lvl9pPr marL="4000500" indent="-342900" fontAlgn="base">
              <a:spcBef>
                <a:spcPct val="0"/>
              </a:spcBef>
              <a:spcAft>
                <a:spcPct val="0"/>
              </a:spcAft>
              <a:tabLst>
                <a:tab pos="228600" algn="l"/>
              </a:tabLst>
              <a:defRPr kumimoji="1" sz="2400">
                <a:solidFill>
                  <a:schemeClr val="tx1"/>
                </a:solidFill>
                <a:latin typeface="Times New Roman" panose="02020603050405020304" pitchFamily="18" charset="0"/>
                <a:ea typeface="宋体" panose="02010600030101010101" pitchFamily="2" charset="-122"/>
              </a:defRPr>
            </a:lvl9pPr>
          </a:lstStyle>
          <a:p>
            <a:pPr marL="342900" marR="0" lvl="0" indent="-342900" algn="l" defTabSz="914400" rtl="0" eaLnBrk="1" fontAlgn="base" latinLnBrk="0" hangingPunct="1">
              <a:lnSpc>
                <a:spcPct val="120000"/>
              </a:lnSpc>
              <a:spcBef>
                <a:spcPct val="0"/>
              </a:spcBef>
              <a:spcAft>
                <a:spcPct val="0"/>
              </a:spcAft>
              <a:buClrTx/>
              <a:buSzTx/>
              <a:buFontTx/>
              <a:buNone/>
              <a:tabLst>
                <a:tab pos="228600" algn="l"/>
              </a:tabLst>
              <a:defRPr/>
            </a:pPr>
            <a:r>
              <a:rPr kumimoji="0" lang="en-US" altLang="zh-CN" sz="2400" b="1" i="0" u="none" strike="noStrike" kern="1200" cap="none" spc="0" normalizeH="0" baseline="0" noProof="0">
                <a:ln>
                  <a:noFill/>
                </a:ln>
                <a:solidFill>
                  <a:srgbClr val="000066"/>
                </a:solidFill>
                <a:effectLst/>
                <a:uLnTx/>
                <a:uFillTx/>
                <a:latin typeface="+mn-ea"/>
                <a:ea typeface="+mn-ea"/>
                <a:cs typeface="+mn-cs"/>
              </a:rPr>
              <a:t>      </a:t>
            </a:r>
            <a:r>
              <a:rPr kumimoji="0" lang="zh-CN" altLang="en-US" sz="2400" b="1" i="0" u="none" strike="noStrike" kern="1200" cap="none" spc="0" normalizeH="0" baseline="0" noProof="0">
                <a:ln>
                  <a:noFill/>
                </a:ln>
                <a:solidFill>
                  <a:srgbClr val="000066"/>
                </a:solidFill>
                <a:effectLst/>
                <a:uLnTx/>
                <a:uFillTx/>
                <a:latin typeface="+mn-ea"/>
                <a:ea typeface="+mn-ea"/>
                <a:cs typeface="+mn-cs"/>
              </a:rPr>
              <a:t>如果逻辑电路在较慢速度下工作，为了消去竞争冒险，可以在输出端并联一电容器，致使输出波形上升沿和下降沿变化比较缓慢，可对于很窄的负跳变脉冲起到平波的作用。</a:t>
            </a:r>
          </a:p>
        </p:txBody>
      </p:sp>
      <p:graphicFrame>
        <p:nvGraphicFramePr>
          <p:cNvPr id="389342" name="Object 222"/>
          <p:cNvGraphicFramePr>
            <a:graphicFrameLocks noChangeAspect="1"/>
          </p:cNvGraphicFramePr>
          <p:nvPr/>
        </p:nvGraphicFramePr>
        <p:xfrm>
          <a:off x="1403350" y="4005263"/>
          <a:ext cx="6096000" cy="2112962"/>
        </p:xfrm>
        <a:graphic>
          <a:graphicData uri="http://schemas.openxmlformats.org/presentationml/2006/ole">
            <mc:AlternateContent xmlns:mc="http://schemas.openxmlformats.org/markup-compatibility/2006">
              <mc:Choice xmlns:v="urn:schemas-microsoft-com:vml" Requires="v">
                <p:oleObj spid="_x0000_s154643" name="Image" r:id="rId5" imgW="15171429" imgH="5257143" progId="Photoshop.Image.8">
                  <p:embed/>
                </p:oleObj>
              </mc:Choice>
              <mc:Fallback>
                <p:oleObj name="Image" r:id="rId5" imgW="15171429" imgH="5257143" progId="Photoshop.Image.8">
                  <p:embed/>
                  <p:pic>
                    <p:nvPicPr>
                      <p:cNvPr id="389342" name="Object 22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03350" y="4005263"/>
                        <a:ext cx="6096000" cy="2112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340" name="Rectangle 220"/>
          <p:cNvSpPr>
            <a:spLocks noChangeArrowheads="1"/>
          </p:cNvSpPr>
          <p:nvPr/>
        </p:nvSpPr>
        <p:spPr bwMode="auto">
          <a:xfrm>
            <a:off x="1835150" y="5373688"/>
            <a:ext cx="1512888" cy="457200"/>
          </a:xfrm>
          <a:prstGeom prst="rect">
            <a:avLst/>
          </a:prstGeom>
          <a:noFill/>
          <a:ln>
            <a:noFill/>
          </a:ln>
          <a:effectLst/>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宋体" panose="02010600030101010101" pitchFamily="2" charset="-122"/>
                <a:cs typeface="+mn-cs"/>
              </a:rPr>
              <a:t>4~20pF</a:t>
            </a:r>
            <a:r>
              <a:rPr kumimoji="0" lang="en-US" altLang="zh-CN" sz="2000" b="1" i="0" u="none" strike="noStrike" kern="1200" cap="none" spc="0" normalizeH="0" baseline="0" noProof="0">
                <a:ln>
                  <a:noFill/>
                </a:ln>
                <a:solidFill>
                  <a:srgbClr val="CC0000"/>
                </a:solidFill>
                <a:effectLst/>
                <a:uLnTx/>
                <a:uFillTx/>
                <a:latin typeface="Times New Roman" panose="02020603050405020304" pitchFamily="18" charset="0"/>
                <a:ea typeface="宋体" panose="02010600030101010101" pitchFamily="2" charset="-122"/>
                <a:cs typeface="+mn-cs"/>
              </a:rPr>
              <a:t> </a:t>
            </a:r>
          </a:p>
        </p:txBody>
      </p:sp>
      <p:sp>
        <p:nvSpPr>
          <p:cNvPr id="2" name="标题 1">
            <a:extLst>
              <a:ext uri="{FF2B5EF4-FFF2-40B4-BE49-F238E27FC236}">
                <a16:creationId xmlns:a16="http://schemas.microsoft.com/office/drawing/2014/main" id="{EBE70F6E-F2FF-48FF-A676-1EDA1F16363C}"/>
              </a:ext>
            </a:extLst>
          </p:cNvPr>
          <p:cNvSpPr>
            <a:spLocks noGrp="1"/>
          </p:cNvSpPr>
          <p:nvPr>
            <p:ph type="title"/>
          </p:nvPr>
        </p:nvSpPr>
        <p:spPr>
          <a:xfrm>
            <a:off x="685800" y="484632"/>
            <a:ext cx="7772400" cy="912089"/>
          </a:xfrm>
        </p:spPr>
        <p:txBody>
          <a:bodyPr/>
          <a:lstStyle/>
          <a:p>
            <a:r>
              <a:rPr kumimoji="0" lang="en-US" altLang="zh-CN" sz="4400" b="1" i="0" u="none" strike="noStrike" kern="1200" cap="none" spc="0" normalizeH="0" baseline="0" noProof="0" dirty="0">
                <a:ln>
                  <a:noFill/>
                </a:ln>
                <a:solidFill>
                  <a:srgbClr val="000066"/>
                </a:solidFill>
                <a:effectLst/>
                <a:uLnTx/>
                <a:uFillTx/>
                <a:latin typeface="+mn-ea"/>
                <a:ea typeface="+mn-ea"/>
                <a:cs typeface="+mn-cs"/>
              </a:rPr>
              <a:t>3. </a:t>
            </a:r>
            <a:r>
              <a:rPr kumimoji="0" lang="zh-CN" altLang="en-US" sz="4400" b="1" i="0" u="none" strike="noStrike" kern="1200" cap="none" spc="0" normalizeH="0" baseline="0" noProof="0" dirty="0">
                <a:ln>
                  <a:noFill/>
                </a:ln>
                <a:solidFill>
                  <a:srgbClr val="000066"/>
                </a:solidFill>
                <a:effectLst/>
                <a:uLnTx/>
                <a:uFillTx/>
                <a:latin typeface="+mn-ea"/>
                <a:ea typeface="+mn-ea"/>
                <a:cs typeface="+mn-cs"/>
              </a:rPr>
              <a:t>输出端并联电容器</a:t>
            </a:r>
            <a:endParaRPr lang="zh-CN" altLang="en-US" dirty="0">
              <a:latin typeface="+mn-ea"/>
              <a:ea typeface="+mn-ea"/>
            </a:endParaRPr>
          </a:p>
        </p:txBody>
      </p:sp>
      <p:sp>
        <p:nvSpPr>
          <p:cNvPr id="3" name="灯片编号占位符 2">
            <a:extLst>
              <a:ext uri="{FF2B5EF4-FFF2-40B4-BE49-F238E27FC236}">
                <a16:creationId xmlns:a16="http://schemas.microsoft.com/office/drawing/2014/main" id="{7DE3EF9A-5863-4FAF-8828-B81A4BC8AD0B}"/>
              </a:ext>
            </a:extLst>
          </p:cNvPr>
          <p:cNvSpPr>
            <a:spLocks noGrp="1"/>
          </p:cNvSpPr>
          <p:nvPr>
            <p:ph type="sldNum" sz="quarter" idx="12"/>
          </p:nvPr>
        </p:nvSpPr>
        <p:spPr/>
        <p:txBody>
          <a:bodyPr/>
          <a:lstStyle/>
          <a:p>
            <a:fld id="{4FAB73BC-B049-4115-A692-8D63A059BFB8}" type="slidenum">
              <a:rPr lang="en-US" smtClean="0"/>
              <a:t>120</a:t>
            </a:fld>
            <a:endParaRPr lang="en-US" dirty="0"/>
          </a:p>
        </p:txBody>
      </p:sp>
    </p:spTree>
    <p:custDataLst>
      <p:tags r:id="rId2"/>
    </p:custDataLst>
    <p:extLst>
      <p:ext uri="{BB962C8B-B14F-4D97-AF65-F5344CB8AC3E}">
        <p14:creationId xmlns:p14="http://schemas.microsoft.com/office/powerpoint/2010/main" val="591299636"/>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9342"/>
                                        </p:tgtEl>
                                        <p:attrNameLst>
                                          <p:attrName>style.visibility</p:attrName>
                                        </p:attrNameLst>
                                      </p:cBhvr>
                                      <p:to>
                                        <p:strVal val="visible"/>
                                      </p:to>
                                    </p:set>
                                    <p:animEffect transition="in" filter="wipe(left)">
                                      <p:cBhvr>
                                        <p:cTn id="7" dur="500"/>
                                        <p:tgtEl>
                                          <p:spTgt spid="3893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893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340"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8" name="Rectangle 4"/>
          <p:cNvSpPr>
            <a:spLocks noChangeArrowheads="1"/>
          </p:cNvSpPr>
          <p:nvPr/>
        </p:nvSpPr>
        <p:spPr bwMode="auto">
          <a:xfrm>
            <a:off x="971550" y="1123950"/>
            <a:ext cx="511333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228528" bIns="22852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4.5  </a:t>
            </a:r>
            <a:r>
              <a:rPr kumimoji="1" lang="zh-CN" altLang="en-US"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组合可编程逻辑器件</a:t>
            </a:r>
          </a:p>
        </p:txBody>
      </p:sp>
      <p:sp>
        <p:nvSpPr>
          <p:cNvPr id="425989" name="Rectangle 5"/>
          <p:cNvSpPr>
            <a:spLocks noChangeArrowheads="1"/>
          </p:cNvSpPr>
          <p:nvPr/>
        </p:nvSpPr>
        <p:spPr bwMode="auto">
          <a:xfrm>
            <a:off x="827088" y="2413000"/>
            <a:ext cx="6500812"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228528" bIns="22852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2" action="ppaction://hlinksldjump"/>
              </a:rPr>
              <a:t>4.5.1  PLD</a:t>
            </a:r>
            <a:r>
              <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2" action="ppaction://hlinksldjump"/>
              </a:rPr>
              <a:t>的结构、表示方法及分类</a:t>
            </a:r>
            <a:endPar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425990" name="Rectangle 6"/>
          <p:cNvSpPr>
            <a:spLocks noChangeArrowheads="1"/>
          </p:cNvSpPr>
          <p:nvPr/>
        </p:nvSpPr>
        <p:spPr bwMode="auto">
          <a:xfrm>
            <a:off x="827088" y="3387725"/>
            <a:ext cx="5684837" cy="944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228528" bIns="22852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3" action="ppaction://hlinksldjump"/>
              </a:rPr>
              <a:t>4.5.2  </a:t>
            </a:r>
            <a:r>
              <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3" action="ppaction://hlinksldjump"/>
              </a:rPr>
              <a:t>组合逻辑电路的</a:t>
            </a:r>
            <a:r>
              <a:rPr kumimoji="1"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3" action="ppaction://hlinksldjump"/>
              </a:rPr>
              <a:t>PLD</a:t>
            </a:r>
            <a:r>
              <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3" action="ppaction://hlinksldjump"/>
              </a:rPr>
              <a:t>实现</a:t>
            </a:r>
            <a:endParaRPr kumimoji="1" lang="zh-CN" altLang="en-US"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2" name="灯片编号占位符 1">
            <a:extLst>
              <a:ext uri="{FF2B5EF4-FFF2-40B4-BE49-F238E27FC236}">
                <a16:creationId xmlns:a16="http://schemas.microsoft.com/office/drawing/2014/main" id="{452BA1CC-4353-4B3C-A2A2-59B2FF9C01DB}"/>
              </a:ext>
            </a:extLst>
          </p:cNvPr>
          <p:cNvSpPr>
            <a:spLocks noGrp="1"/>
          </p:cNvSpPr>
          <p:nvPr>
            <p:ph type="sldNum" sz="quarter" idx="12"/>
          </p:nvPr>
        </p:nvSpPr>
        <p:spPr/>
        <p:txBody>
          <a:bodyPr/>
          <a:lstStyle/>
          <a:p>
            <a:fld id="{4FAB73BC-B049-4115-A692-8D63A059BFB8}" type="slidenum">
              <a:rPr lang="en-US" smtClean="0"/>
              <a:pPr/>
              <a:t>121</a:t>
            </a:fld>
            <a:endParaRPr lang="en-US" dirty="0"/>
          </a:p>
        </p:txBody>
      </p:sp>
    </p:spTree>
    <p:extLst>
      <p:ext uri="{BB962C8B-B14F-4D97-AF65-F5344CB8AC3E}">
        <p14:creationId xmlns:p14="http://schemas.microsoft.com/office/powerpoint/2010/main" val="28785977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62" name="Rectangle 18"/>
          <p:cNvSpPr>
            <a:spLocks noChangeArrowheads="1"/>
          </p:cNvSpPr>
          <p:nvPr/>
        </p:nvSpPr>
        <p:spPr bwMode="auto">
          <a:xfrm>
            <a:off x="755650" y="1052513"/>
            <a:ext cx="511333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tIns="228528" bIns="22852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4.5  </a:t>
            </a:r>
            <a:r>
              <a:rPr kumimoji="1" lang="zh-CN" altLang="en-US"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组合可编程逻辑器件</a:t>
            </a:r>
          </a:p>
        </p:txBody>
      </p:sp>
      <p:sp>
        <p:nvSpPr>
          <p:cNvPr id="364563" name="Rectangle 19"/>
          <p:cNvSpPr>
            <a:spLocks noChangeArrowheads="1"/>
          </p:cNvSpPr>
          <p:nvPr/>
        </p:nvSpPr>
        <p:spPr bwMode="auto">
          <a:xfrm>
            <a:off x="395288" y="2636838"/>
            <a:ext cx="8308975" cy="2397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8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rPr>
              <a:t>可编程逻辑器件是一种可以由用户定义和设置</a:t>
            </a:r>
          </a:p>
          <a:p>
            <a:pPr marL="0" marR="0" lvl="0" indent="0" algn="l" defTabSz="914400" rtl="0" eaLnBrk="1" fontAlgn="base" latinLnBrk="0" hangingPunct="1">
              <a:lnSpc>
                <a:spcPct val="18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rPr>
              <a:t>逻辑功能的器件。该类器件具有逻辑功能实现</a:t>
            </a:r>
          </a:p>
          <a:p>
            <a:pPr marL="0" marR="0" lvl="0" indent="0" algn="l" defTabSz="914400" rtl="0" eaLnBrk="1" fontAlgn="base" latinLnBrk="0" hangingPunct="1">
              <a:lnSpc>
                <a:spcPct val="18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66"/>
                </a:solidFill>
                <a:effectLst/>
                <a:uLnTx/>
                <a:uFillTx/>
                <a:latin typeface="Arial Narrow" panose="020B0606020202030204" pitchFamily="34" charset="0"/>
                <a:ea typeface="楷体_GB2312" pitchFamily="49" charset="-122"/>
                <a:cs typeface="+mn-cs"/>
              </a:rPr>
              <a:t>灵活、集成度高、处理速度快和可靠性高等特点。</a:t>
            </a:r>
          </a:p>
        </p:txBody>
      </p:sp>
      <p:sp>
        <p:nvSpPr>
          <p:cNvPr id="2" name="灯片编号占位符 1">
            <a:extLst>
              <a:ext uri="{FF2B5EF4-FFF2-40B4-BE49-F238E27FC236}">
                <a16:creationId xmlns:a16="http://schemas.microsoft.com/office/drawing/2014/main" id="{1BDD7A15-2950-4902-ADD9-74B26C33F490}"/>
              </a:ext>
            </a:extLst>
          </p:cNvPr>
          <p:cNvSpPr>
            <a:spLocks noGrp="1"/>
          </p:cNvSpPr>
          <p:nvPr>
            <p:ph type="sldNum" sz="quarter" idx="12"/>
          </p:nvPr>
        </p:nvSpPr>
        <p:spPr/>
        <p:txBody>
          <a:bodyPr/>
          <a:lstStyle/>
          <a:p>
            <a:fld id="{4FAB73BC-B049-4115-A692-8D63A059BFB8}" type="slidenum">
              <a:rPr lang="en-US" smtClean="0"/>
              <a:pPr/>
              <a:t>122</a:t>
            </a:fld>
            <a:endParaRPr lang="en-US" dirty="0"/>
          </a:p>
        </p:txBody>
      </p:sp>
    </p:spTree>
    <p:extLst>
      <p:ext uri="{BB962C8B-B14F-4D97-AF65-F5344CB8AC3E}">
        <p14:creationId xmlns:p14="http://schemas.microsoft.com/office/powerpoint/2010/main" val="3447281046"/>
      </p:ext>
    </p:extLst>
  </p:cSld>
  <p:clrMapOvr>
    <a:masterClrMapping/>
  </p:clrMapOvr>
  <p:transition>
    <p:wipe dir="r"/>
    <p:sndAc>
      <p:stSnd>
        <p:snd r:embed="rId2" name="PROJCTOR.WAV"/>
      </p:stSnd>
    </p:sndAc>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622" name="Text Box 54"/>
          <p:cNvSpPr txBox="1">
            <a:spLocks noChangeArrowheads="1"/>
          </p:cNvSpPr>
          <p:nvPr/>
        </p:nvSpPr>
        <p:spPr bwMode="auto">
          <a:xfrm>
            <a:off x="755650" y="549275"/>
            <a:ext cx="7696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3200" b="1" i="0" u="none" strike="noStrike" kern="1200" cap="none" spc="0" normalizeH="0" baseline="0" noProof="0">
                <a:ln>
                  <a:noFill/>
                </a:ln>
                <a:solidFill>
                  <a:srgbClr val="CC0000"/>
                </a:solidFill>
                <a:effectLst/>
                <a:uLnTx/>
                <a:uFillTx/>
                <a:latin typeface="Times New Roman" panose="02020603050405020304" pitchFamily="18" charset="0"/>
                <a:ea typeface="宋体" panose="02010600030101010101" pitchFamily="2" charset="-122"/>
                <a:cs typeface="+mn-cs"/>
              </a:rPr>
              <a:t>4.5.1  PLD</a:t>
            </a:r>
            <a:r>
              <a:rPr kumimoji="1" lang="zh-CN" altLang="en-US" sz="32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的结构、表示方法及分类</a:t>
            </a:r>
          </a:p>
        </p:txBody>
      </p:sp>
      <p:sp>
        <p:nvSpPr>
          <p:cNvPr id="365623" name="Rectangle 55"/>
          <p:cNvSpPr>
            <a:spLocks noChangeArrowheads="1"/>
          </p:cNvSpPr>
          <p:nvPr/>
        </p:nvSpPr>
        <p:spPr bwMode="auto">
          <a:xfrm>
            <a:off x="3429000" y="3435350"/>
            <a:ext cx="838200" cy="1371600"/>
          </a:xfrm>
          <a:prstGeom prst="rect">
            <a:avLst/>
          </a:prstGeom>
          <a:solidFill>
            <a:schemeClr val="bg1"/>
          </a:solidFill>
          <a:ln w="38100">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与门</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阵列</a:t>
            </a:r>
            <a:endParaRPr kumimoji="1" lang="zh-CN" altLang="en-US" sz="1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5624" name="Rectangle 56"/>
          <p:cNvSpPr>
            <a:spLocks noChangeArrowheads="1"/>
          </p:cNvSpPr>
          <p:nvPr/>
        </p:nvSpPr>
        <p:spPr bwMode="auto">
          <a:xfrm>
            <a:off x="5257800" y="3435350"/>
            <a:ext cx="838200" cy="1371600"/>
          </a:xfrm>
          <a:prstGeom prst="rect">
            <a:avLst/>
          </a:prstGeom>
          <a:solidFill>
            <a:schemeClr val="bg1"/>
          </a:solidFill>
          <a:ln w="2857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或门</a:t>
            </a:r>
            <a:endParaRPr kumimoji="1" lang="zh-CN" altLang="en-US"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阵列</a:t>
            </a:r>
            <a:endParaRPr kumimoji="1" lang="zh-CN" altLang="en-US" sz="18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5625" name="AutoShape 57"/>
          <p:cNvSpPr>
            <a:spLocks noChangeArrowheads="1"/>
          </p:cNvSpPr>
          <p:nvPr/>
        </p:nvSpPr>
        <p:spPr bwMode="auto">
          <a:xfrm>
            <a:off x="4267200" y="3816350"/>
            <a:ext cx="990600" cy="685800"/>
          </a:xfrm>
          <a:prstGeom prst="rightArrow">
            <a:avLst>
              <a:gd name="adj1" fmla="val 50000"/>
              <a:gd name="adj2" fmla="val 36111"/>
            </a:avLst>
          </a:prstGeom>
          <a:solidFill>
            <a:srgbClr val="F9B1E4"/>
          </a:solidFill>
          <a:ln w="38100">
            <a:solidFill>
              <a:srgbClr val="F9B1E4"/>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rPr>
              <a:t>乘积项</a:t>
            </a:r>
            <a:endParaRPr kumimoji="1" lang="zh-CN" altLang="en-US" sz="24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endParaRPr>
          </a:p>
        </p:txBody>
      </p:sp>
      <p:sp>
        <p:nvSpPr>
          <p:cNvPr id="365626" name="AutoShape 58"/>
          <p:cNvSpPr>
            <a:spLocks noChangeArrowheads="1"/>
          </p:cNvSpPr>
          <p:nvPr/>
        </p:nvSpPr>
        <p:spPr bwMode="auto">
          <a:xfrm>
            <a:off x="6096000" y="3816350"/>
            <a:ext cx="838200" cy="685800"/>
          </a:xfrm>
          <a:prstGeom prst="rightArrow">
            <a:avLst>
              <a:gd name="adj1" fmla="val 50000"/>
              <a:gd name="adj2" fmla="val 30556"/>
            </a:avLst>
          </a:prstGeom>
          <a:solidFill>
            <a:srgbClr val="F9B1E4"/>
          </a:solidFill>
          <a:ln w="38100">
            <a:solidFill>
              <a:srgbClr val="F9B1E4"/>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rPr>
              <a:t>和项</a:t>
            </a:r>
            <a:endParaRPr kumimoji="1" lang="zh-CN" altLang="en-US" sz="24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endParaRPr>
          </a:p>
        </p:txBody>
      </p:sp>
      <p:sp>
        <p:nvSpPr>
          <p:cNvPr id="365627" name="Rectangle 59"/>
          <p:cNvSpPr>
            <a:spLocks noChangeArrowheads="1"/>
          </p:cNvSpPr>
          <p:nvPr/>
        </p:nvSpPr>
        <p:spPr bwMode="auto">
          <a:xfrm>
            <a:off x="3200400" y="3206750"/>
            <a:ext cx="3048000" cy="1828800"/>
          </a:xfrm>
          <a:prstGeom prst="rect">
            <a:avLst/>
          </a:prstGeom>
          <a:noFill/>
          <a:ln w="19050">
            <a:solidFill>
              <a:srgbClr val="E507BB"/>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en-GB" altLang="zh-CN" sz="2400" b="0" i="0" u="none" strike="noStrike" kern="1200" cap="none" spc="0" normalizeH="0" baseline="0" noProof="0">
              <a:ln>
                <a:noFill/>
              </a:ln>
              <a:solidFill>
                <a:srgbClr val="4F899D"/>
              </a:solidFill>
              <a:effectLst/>
              <a:uLnTx/>
              <a:uFillTx/>
              <a:latin typeface="Tahoma" panose="020B0604030504040204" pitchFamily="34" charset="0"/>
              <a:ea typeface="宋体" panose="02010600030101010101" pitchFamily="2" charset="-122"/>
              <a:cs typeface="+mn-cs"/>
            </a:endParaRPr>
          </a:p>
        </p:txBody>
      </p:sp>
      <p:sp>
        <p:nvSpPr>
          <p:cNvPr id="365628" name="AutoShape 60"/>
          <p:cNvSpPr>
            <a:spLocks noChangeArrowheads="1"/>
          </p:cNvSpPr>
          <p:nvPr/>
        </p:nvSpPr>
        <p:spPr bwMode="auto">
          <a:xfrm>
            <a:off x="4648200" y="2139950"/>
            <a:ext cx="1676400" cy="762000"/>
          </a:xfrm>
          <a:prstGeom prst="wedgeRoundRectCallout">
            <a:avLst>
              <a:gd name="adj1" fmla="val -55116"/>
              <a:gd name="adj2" fmla="val 97083"/>
              <a:gd name="adj3" fmla="val 16667"/>
            </a:avLst>
          </a:prstGeom>
          <a:solidFill>
            <a:srgbClr val="3399FF">
              <a:alpha val="3000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990033"/>
                </a:solidFill>
                <a:effectLst/>
                <a:uLnTx/>
                <a:uFillTx/>
                <a:latin typeface="Times New Roman" panose="02020603050405020304" pitchFamily="18" charset="0"/>
                <a:ea typeface="宋体" panose="02010600030101010101" pitchFamily="2" charset="-122"/>
                <a:cs typeface="+mn-cs"/>
              </a:rPr>
              <a:t>PLD</a:t>
            </a:r>
            <a:r>
              <a:rPr kumimoji="1" lang="zh-CN" altLang="zh-CN" sz="2400" b="1" i="0" u="none" strike="noStrike" kern="1200" cap="none" spc="0" normalizeH="0" baseline="0" noProof="0">
                <a:ln>
                  <a:noFill/>
                </a:ln>
                <a:solidFill>
                  <a:srgbClr val="990033"/>
                </a:solidFill>
                <a:effectLst/>
                <a:uLnTx/>
                <a:uFillTx/>
                <a:latin typeface="Times New Roman" panose="02020603050405020304" pitchFamily="18" charset="0"/>
                <a:ea typeface="宋体" panose="02010600030101010101" pitchFamily="2" charset="-122"/>
                <a:cs typeface="+mn-cs"/>
              </a:rPr>
              <a:t>主体</a:t>
            </a:r>
            <a:endPar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宋体" panose="02010600030101010101" pitchFamily="2" charset="-122"/>
              <a:cs typeface="+mn-cs"/>
            </a:endParaRPr>
          </a:p>
        </p:txBody>
      </p:sp>
      <p:sp>
        <p:nvSpPr>
          <p:cNvPr id="365629" name="Rectangle 61"/>
          <p:cNvSpPr>
            <a:spLocks noChangeArrowheads="1"/>
          </p:cNvSpPr>
          <p:nvPr/>
        </p:nvSpPr>
        <p:spPr bwMode="auto">
          <a:xfrm>
            <a:off x="1600200" y="3435350"/>
            <a:ext cx="838200" cy="1371600"/>
          </a:xfrm>
          <a:prstGeom prst="rect">
            <a:avLst/>
          </a:prstGeom>
          <a:solidFill>
            <a:schemeClr val="bg1"/>
          </a:solidFill>
          <a:ln w="2857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输入</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电路</a:t>
            </a:r>
            <a:endParaRPr kumimoji="1" lang="zh-CN" altLang="en-US" sz="1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5630" name="AutoShape 62"/>
          <p:cNvSpPr>
            <a:spLocks noChangeArrowheads="1"/>
          </p:cNvSpPr>
          <p:nvPr/>
        </p:nvSpPr>
        <p:spPr bwMode="auto">
          <a:xfrm>
            <a:off x="457200" y="3435350"/>
            <a:ext cx="1143000" cy="685800"/>
          </a:xfrm>
          <a:prstGeom prst="rightArrow">
            <a:avLst>
              <a:gd name="adj1" fmla="val 50000"/>
              <a:gd name="adj2" fmla="val 41667"/>
            </a:avLst>
          </a:prstGeom>
          <a:solidFill>
            <a:srgbClr val="F9B1E4"/>
          </a:solidFill>
          <a:ln w="38100">
            <a:solidFill>
              <a:srgbClr val="F9B1E4"/>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rPr>
              <a:t>输入信号</a:t>
            </a:r>
            <a:endParaRPr kumimoji="1" lang="zh-CN" altLang="en-US" sz="24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endParaRPr>
          </a:p>
        </p:txBody>
      </p:sp>
      <p:sp>
        <p:nvSpPr>
          <p:cNvPr id="365631" name="AutoShape 63"/>
          <p:cNvSpPr>
            <a:spLocks noChangeArrowheads="1"/>
          </p:cNvSpPr>
          <p:nvPr/>
        </p:nvSpPr>
        <p:spPr bwMode="auto">
          <a:xfrm>
            <a:off x="2438400" y="3816350"/>
            <a:ext cx="990600" cy="685800"/>
          </a:xfrm>
          <a:prstGeom prst="rightArrow">
            <a:avLst>
              <a:gd name="adj1" fmla="val 50000"/>
              <a:gd name="adj2" fmla="val 51157"/>
            </a:avLst>
          </a:prstGeom>
          <a:solidFill>
            <a:srgbClr val="F9B1E4"/>
          </a:solidFill>
          <a:ln w="38100">
            <a:solidFill>
              <a:srgbClr val="F9B1E4"/>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互补</a:t>
            </a:r>
            <a:endParaRPr kumimoji="1" lang="zh-CN" altLang="en-US" sz="20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输入</a:t>
            </a:r>
            <a:endParaRPr kumimoji="1" lang="zh-CN" altLang="en-US"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5632" name="Rectangle 64"/>
          <p:cNvSpPr>
            <a:spLocks noChangeArrowheads="1"/>
          </p:cNvSpPr>
          <p:nvPr/>
        </p:nvSpPr>
        <p:spPr bwMode="auto">
          <a:xfrm>
            <a:off x="6934200" y="3435350"/>
            <a:ext cx="838200" cy="1371600"/>
          </a:xfrm>
          <a:prstGeom prst="rect">
            <a:avLst/>
          </a:prstGeom>
          <a:solidFill>
            <a:schemeClr val="bg1"/>
          </a:solidFill>
          <a:ln w="38100">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输出</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电路</a:t>
            </a:r>
            <a:endParaRPr kumimoji="1" lang="zh-CN" altLang="en-US" sz="18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sp>
        <p:nvSpPr>
          <p:cNvPr id="365633" name="AutoShape 65"/>
          <p:cNvSpPr>
            <a:spLocks noChangeArrowheads="1"/>
          </p:cNvSpPr>
          <p:nvPr/>
        </p:nvSpPr>
        <p:spPr bwMode="auto">
          <a:xfrm>
            <a:off x="7772400" y="3359150"/>
            <a:ext cx="1143000" cy="685800"/>
          </a:xfrm>
          <a:prstGeom prst="rightArrow">
            <a:avLst>
              <a:gd name="adj1" fmla="val 50000"/>
              <a:gd name="adj2" fmla="val 41667"/>
            </a:avLst>
          </a:prstGeom>
          <a:solidFill>
            <a:srgbClr val="F9B1E4"/>
          </a:solidFill>
          <a:ln w="38100">
            <a:solidFill>
              <a:srgbClr val="F9B1E4"/>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rPr>
              <a:t>输出函数</a:t>
            </a:r>
            <a:endParaRPr kumimoji="1" lang="zh-CN" altLang="en-US" sz="2400" b="1" i="0" u="none" strike="noStrike" kern="1200" cap="none" spc="0" normalizeH="0" baseline="0" noProof="0">
              <a:ln>
                <a:noFill/>
              </a:ln>
              <a:solidFill>
                <a:srgbClr val="336699"/>
              </a:solidFill>
              <a:effectLst/>
              <a:uLnTx/>
              <a:uFillTx/>
              <a:latin typeface="Times New Roman" panose="02020603050405020304" pitchFamily="18" charset="0"/>
              <a:ea typeface="楷体_GB2312" pitchFamily="49" charset="-122"/>
              <a:cs typeface="+mn-cs"/>
            </a:endParaRPr>
          </a:p>
        </p:txBody>
      </p:sp>
      <p:grpSp>
        <p:nvGrpSpPr>
          <p:cNvPr id="365634" name="Group 66"/>
          <p:cNvGrpSpPr>
            <a:grpSpLocks/>
          </p:cNvGrpSpPr>
          <p:nvPr/>
        </p:nvGrpSpPr>
        <p:grpSpPr bwMode="auto">
          <a:xfrm>
            <a:off x="914400" y="4349750"/>
            <a:ext cx="7620000" cy="1600200"/>
            <a:chOff x="576" y="3024"/>
            <a:chExt cx="4800" cy="960"/>
          </a:xfrm>
        </p:grpSpPr>
        <p:sp>
          <p:nvSpPr>
            <p:cNvPr id="365635" name="Line 67"/>
            <p:cNvSpPr>
              <a:spLocks noChangeShapeType="1"/>
            </p:cNvSpPr>
            <p:nvPr/>
          </p:nvSpPr>
          <p:spPr bwMode="auto">
            <a:xfrm>
              <a:off x="4896" y="3024"/>
              <a:ext cx="480"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36" name="Line 68"/>
            <p:cNvSpPr>
              <a:spLocks noChangeShapeType="1"/>
            </p:cNvSpPr>
            <p:nvPr/>
          </p:nvSpPr>
          <p:spPr bwMode="auto">
            <a:xfrm>
              <a:off x="5376" y="3024"/>
              <a:ext cx="0" cy="96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37" name="Line 69"/>
            <p:cNvSpPr>
              <a:spLocks noChangeShapeType="1"/>
            </p:cNvSpPr>
            <p:nvPr/>
          </p:nvSpPr>
          <p:spPr bwMode="auto">
            <a:xfrm>
              <a:off x="4896" y="3216"/>
              <a:ext cx="288"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38" name="Line 70"/>
            <p:cNvSpPr>
              <a:spLocks noChangeShapeType="1"/>
            </p:cNvSpPr>
            <p:nvPr/>
          </p:nvSpPr>
          <p:spPr bwMode="auto">
            <a:xfrm>
              <a:off x="5184" y="3216"/>
              <a:ext cx="0" cy="576"/>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39" name="Line 71"/>
            <p:cNvSpPr>
              <a:spLocks noChangeShapeType="1"/>
            </p:cNvSpPr>
            <p:nvPr/>
          </p:nvSpPr>
          <p:spPr bwMode="auto">
            <a:xfrm flipH="1">
              <a:off x="768" y="3792"/>
              <a:ext cx="4416"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0" name="Line 72"/>
            <p:cNvSpPr>
              <a:spLocks noChangeShapeType="1"/>
            </p:cNvSpPr>
            <p:nvPr/>
          </p:nvSpPr>
          <p:spPr bwMode="auto">
            <a:xfrm flipV="1">
              <a:off x="768" y="3216"/>
              <a:ext cx="0" cy="576"/>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1" name="Line 73"/>
            <p:cNvSpPr>
              <a:spLocks noChangeShapeType="1"/>
            </p:cNvSpPr>
            <p:nvPr/>
          </p:nvSpPr>
          <p:spPr bwMode="auto">
            <a:xfrm>
              <a:off x="768" y="3216"/>
              <a:ext cx="240"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2" name="Line 74"/>
            <p:cNvSpPr>
              <a:spLocks noChangeShapeType="1"/>
            </p:cNvSpPr>
            <p:nvPr/>
          </p:nvSpPr>
          <p:spPr bwMode="auto">
            <a:xfrm flipH="1">
              <a:off x="576" y="3024"/>
              <a:ext cx="432"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3" name="Line 75"/>
            <p:cNvSpPr>
              <a:spLocks noChangeShapeType="1"/>
            </p:cNvSpPr>
            <p:nvPr/>
          </p:nvSpPr>
          <p:spPr bwMode="auto">
            <a:xfrm>
              <a:off x="576" y="3024"/>
              <a:ext cx="0" cy="912"/>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4" name="Line 76"/>
            <p:cNvSpPr>
              <a:spLocks noChangeShapeType="1"/>
            </p:cNvSpPr>
            <p:nvPr/>
          </p:nvSpPr>
          <p:spPr bwMode="auto">
            <a:xfrm>
              <a:off x="576" y="3984"/>
              <a:ext cx="4800" cy="0"/>
            </a:xfrm>
            <a:prstGeom prst="line">
              <a:avLst/>
            </a:prstGeom>
            <a:noFill/>
            <a:ln w="38100">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65645" name="Group 77"/>
          <p:cNvGrpSpPr>
            <a:grpSpLocks/>
          </p:cNvGrpSpPr>
          <p:nvPr/>
        </p:nvGrpSpPr>
        <p:grpSpPr bwMode="auto">
          <a:xfrm>
            <a:off x="1447800" y="5553075"/>
            <a:ext cx="5105400" cy="396875"/>
            <a:chOff x="912" y="3744"/>
            <a:chExt cx="3216" cy="250"/>
          </a:xfrm>
        </p:grpSpPr>
        <p:sp>
          <p:nvSpPr>
            <p:cNvPr id="365646" name="Line 78"/>
            <p:cNvSpPr>
              <a:spLocks noChangeShapeType="1"/>
            </p:cNvSpPr>
            <p:nvPr/>
          </p:nvSpPr>
          <p:spPr bwMode="auto">
            <a:xfrm flipH="1">
              <a:off x="2016" y="3888"/>
              <a:ext cx="2112" cy="0"/>
            </a:xfrm>
            <a:prstGeom prst="line">
              <a:avLst/>
            </a:prstGeom>
            <a:noFill/>
            <a:ln w="57150">
              <a:solidFill>
                <a:schemeClr val="accent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5647" name="Text Box 79"/>
            <p:cNvSpPr txBox="1">
              <a:spLocks noChangeArrowheads="1"/>
            </p:cNvSpPr>
            <p:nvPr/>
          </p:nvSpPr>
          <p:spPr bwMode="auto">
            <a:xfrm>
              <a:off x="912" y="3744"/>
              <a:ext cx="120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571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反馈输入信号</a:t>
              </a:r>
              <a:endParaRPr kumimoji="1" lang="zh-CN" altLang="en-US" sz="20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grpSp>
      <p:sp>
        <p:nvSpPr>
          <p:cNvPr id="365648" name="AutoShape 80"/>
          <p:cNvSpPr>
            <a:spLocks noChangeArrowheads="1"/>
          </p:cNvSpPr>
          <p:nvPr/>
        </p:nvSpPr>
        <p:spPr bwMode="auto">
          <a:xfrm>
            <a:off x="3132138" y="2060575"/>
            <a:ext cx="4827587" cy="917575"/>
          </a:xfrm>
          <a:prstGeom prst="wedgeRoundRectCallout">
            <a:avLst>
              <a:gd name="adj1" fmla="val 36255"/>
              <a:gd name="adj2" fmla="val 122144"/>
              <a:gd name="adj3" fmla="val 16667"/>
            </a:avLst>
          </a:prstGeom>
          <a:solidFill>
            <a:schemeClr val="bg1"/>
          </a:solidFill>
          <a:ln w="9525">
            <a:solidFill>
              <a:schemeClr val="hlink"/>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just" defTabSz="914400" rtl="0" eaLnBrk="1" fontAlgn="base" latinLnBrk="0" hangingPunct="1">
              <a:lnSpc>
                <a:spcPct val="100000"/>
              </a:lnSpc>
              <a:spcBef>
                <a:spcPct val="0"/>
              </a:spcBef>
              <a:spcAft>
                <a:spcPct val="0"/>
              </a:spcAft>
              <a:buClrTx/>
              <a:buSzTx/>
              <a:buFontTx/>
              <a:buChar char="•"/>
              <a:tabLst/>
              <a:defRPr/>
            </a:pPr>
            <a:r>
              <a:rPr kumimoji="1" lang="en-US" altLang="zh-CN" sz="2000" b="1" i="0" u="none" strike="noStrike" kern="1200" cap="none" spc="0" normalizeH="0" baseline="0" noProof="0">
                <a:ln>
                  <a:noFill/>
                </a:ln>
                <a:solidFill>
                  <a:srgbClr val="990033"/>
                </a:solidFill>
                <a:effectLst/>
                <a:uLnTx/>
                <a:uFillTx/>
                <a:latin typeface="Times New Roman" panose="02020603050405020304" pitchFamily="18" charset="0"/>
                <a:ea typeface="宋体" panose="02010600030101010101" pitchFamily="2" charset="-122"/>
                <a:cs typeface="+mn-cs"/>
              </a:rPr>
              <a:t> </a:t>
            </a:r>
            <a:r>
              <a:rPr kumimoji="1"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可由或阵列直接输出，构成组合输出；</a:t>
            </a:r>
          </a:p>
          <a:p>
            <a:pPr marL="0" marR="0" lvl="0" indent="0" algn="just" defTabSz="914400" rtl="0" eaLnBrk="1" fontAlgn="base" latinLnBrk="0" hangingPunct="1">
              <a:lnSpc>
                <a:spcPct val="100000"/>
              </a:lnSpc>
              <a:spcBef>
                <a:spcPct val="0"/>
              </a:spcBef>
              <a:spcAft>
                <a:spcPct val="0"/>
              </a:spcAft>
              <a:buClrTx/>
              <a:buSzTx/>
              <a:buFontTx/>
              <a:buChar char="•"/>
              <a:tabLst/>
              <a:defRPr/>
            </a:pPr>
            <a:r>
              <a:rPr kumimoji="1" lang="zh-CN" altLang="en-US" sz="20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通过寄存器输出，构成时序方式输出</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p>
        </p:txBody>
      </p:sp>
      <p:sp>
        <p:nvSpPr>
          <p:cNvPr id="365649" name="Text Box 81"/>
          <p:cNvSpPr txBox="1">
            <a:spLocks noChangeArrowheads="1"/>
          </p:cNvSpPr>
          <p:nvPr/>
        </p:nvSpPr>
        <p:spPr bwMode="auto">
          <a:xfrm>
            <a:off x="323850" y="1412875"/>
            <a:ext cx="36718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的基本结构</a:t>
            </a:r>
          </a:p>
        </p:txBody>
      </p:sp>
      <p:sp>
        <p:nvSpPr>
          <p:cNvPr id="2" name="灯片编号占位符 1">
            <a:extLst>
              <a:ext uri="{FF2B5EF4-FFF2-40B4-BE49-F238E27FC236}">
                <a16:creationId xmlns:a16="http://schemas.microsoft.com/office/drawing/2014/main" id="{39761B19-1D6F-475E-9C59-B454A537E414}"/>
              </a:ext>
            </a:extLst>
          </p:cNvPr>
          <p:cNvSpPr>
            <a:spLocks noGrp="1"/>
          </p:cNvSpPr>
          <p:nvPr>
            <p:ph type="sldNum" sz="quarter" idx="12"/>
          </p:nvPr>
        </p:nvSpPr>
        <p:spPr/>
        <p:txBody>
          <a:bodyPr/>
          <a:lstStyle/>
          <a:p>
            <a:fld id="{4FAB73BC-B049-4115-A692-8D63A059BFB8}" type="slidenum">
              <a:rPr lang="en-US" smtClean="0"/>
              <a:t>123</a:t>
            </a:fld>
            <a:endParaRPr lang="en-US" dirty="0"/>
          </a:p>
        </p:txBody>
      </p:sp>
    </p:spTree>
    <p:extLst>
      <p:ext uri="{BB962C8B-B14F-4D97-AF65-F5344CB8AC3E}">
        <p14:creationId xmlns:p14="http://schemas.microsoft.com/office/powerpoint/2010/main" val="85247000"/>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5622"/>
                                        </p:tgtEl>
                                        <p:attrNameLst>
                                          <p:attrName>style.visibility</p:attrName>
                                        </p:attrNameLst>
                                      </p:cBhvr>
                                      <p:to>
                                        <p:strVal val="visible"/>
                                      </p:to>
                                    </p:set>
                                    <p:animEffect transition="in" filter="wipe(left)">
                                      <p:cBhvr>
                                        <p:cTn id="7" dur="500"/>
                                        <p:tgtEl>
                                          <p:spTgt spid="3656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5649"/>
                                        </p:tgtEl>
                                        <p:attrNameLst>
                                          <p:attrName>style.visibility</p:attrName>
                                        </p:attrNameLst>
                                      </p:cBhvr>
                                      <p:to>
                                        <p:strVal val="visible"/>
                                      </p:to>
                                    </p:set>
                                    <p:animEffect transition="in" filter="wipe(left)">
                                      <p:cBhvr>
                                        <p:cTn id="12" dur="500"/>
                                        <p:tgtEl>
                                          <p:spTgt spid="36564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36562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65625"/>
                                        </p:tgtEl>
                                        <p:attrNameLst>
                                          <p:attrName>style.visibility</p:attrName>
                                        </p:attrNameLst>
                                      </p:cBhvr>
                                      <p:to>
                                        <p:strVal val="visible"/>
                                      </p:to>
                                    </p:set>
                                    <p:animEffect transition="in" filter="wipe(left)">
                                      <p:cBhvr>
                                        <p:cTn id="21" dur="500"/>
                                        <p:tgtEl>
                                          <p:spTgt spid="36562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8" presetClass="entr" presetSubtype="6" fill="hold" grpId="0" nodeType="clickEffect">
                                  <p:stCondLst>
                                    <p:cond delay="0"/>
                                  </p:stCondLst>
                                  <p:childTnLst>
                                    <p:set>
                                      <p:cBhvr>
                                        <p:cTn id="25" dur="1" fill="hold">
                                          <p:stCondLst>
                                            <p:cond delay="0"/>
                                          </p:stCondLst>
                                        </p:cTn>
                                        <p:tgtEl>
                                          <p:spTgt spid="365624"/>
                                        </p:tgtEl>
                                        <p:attrNameLst>
                                          <p:attrName>style.visibility</p:attrName>
                                        </p:attrNameLst>
                                      </p:cBhvr>
                                      <p:to>
                                        <p:strVal val="visible"/>
                                      </p:to>
                                    </p:set>
                                    <p:animEffect transition="in" filter="strips(downRight)">
                                      <p:cBhvr>
                                        <p:cTn id="26" dur="500"/>
                                        <p:tgtEl>
                                          <p:spTgt spid="365624"/>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65626"/>
                                        </p:tgtEl>
                                        <p:attrNameLst>
                                          <p:attrName>style.visibility</p:attrName>
                                        </p:attrNameLst>
                                      </p:cBhvr>
                                      <p:to>
                                        <p:strVal val="visible"/>
                                      </p:to>
                                    </p:set>
                                    <p:animEffect transition="in" filter="wipe(left)">
                                      <p:cBhvr>
                                        <p:cTn id="31" dur="500"/>
                                        <p:tgtEl>
                                          <p:spTgt spid="365626"/>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ntr" presetSubtype="32" fill="hold" grpId="0" nodeType="clickEffect">
                                  <p:stCondLst>
                                    <p:cond delay="0"/>
                                  </p:stCondLst>
                                  <p:childTnLst>
                                    <p:set>
                                      <p:cBhvr>
                                        <p:cTn id="35" dur="1" fill="hold">
                                          <p:stCondLst>
                                            <p:cond delay="0"/>
                                          </p:stCondLst>
                                        </p:cTn>
                                        <p:tgtEl>
                                          <p:spTgt spid="365627"/>
                                        </p:tgtEl>
                                        <p:attrNameLst>
                                          <p:attrName>style.visibility</p:attrName>
                                        </p:attrNameLst>
                                      </p:cBhvr>
                                      <p:to>
                                        <p:strVal val="visible"/>
                                      </p:to>
                                    </p:set>
                                    <p:animEffect transition="in" filter="box(out)">
                                      <p:cBhvr>
                                        <p:cTn id="36" dur="500"/>
                                        <p:tgtEl>
                                          <p:spTgt spid="365627"/>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grpId="0" nodeType="clickEffect">
                                  <p:stCondLst>
                                    <p:cond delay="0"/>
                                  </p:stCondLst>
                                  <p:childTnLst>
                                    <p:set>
                                      <p:cBhvr>
                                        <p:cTn id="40" dur="1" fill="hold">
                                          <p:stCondLst>
                                            <p:cond delay="0"/>
                                          </p:stCondLst>
                                        </p:cTn>
                                        <p:tgtEl>
                                          <p:spTgt spid="365628"/>
                                        </p:tgtEl>
                                        <p:attrNameLst>
                                          <p:attrName>style.visibility</p:attrName>
                                        </p:attrNameLst>
                                      </p:cBhvr>
                                      <p:to>
                                        <p:strVal val="visible"/>
                                      </p:to>
                                    </p:set>
                                    <p:animEffect transition="in" filter="strips(downRight)">
                                      <p:cBhvr>
                                        <p:cTn id="41" dur="500"/>
                                        <p:tgtEl>
                                          <p:spTgt spid="365628"/>
                                        </p:tgtEl>
                                      </p:cBhvr>
                                    </p:animEffect>
                                  </p:childTnLst>
                                  <p:subTnLst>
                                    <p:set>
                                      <p:cBhvr override="childStyle">
                                        <p:cTn dur="1" fill="hold" display="0" masterRel="nextClick" afterEffect="1"/>
                                        <p:tgtEl>
                                          <p:spTgt spid="365628"/>
                                        </p:tgtEl>
                                        <p:attrNameLst>
                                          <p:attrName>style.visibility</p:attrName>
                                        </p:attrNameLst>
                                      </p:cBhvr>
                                      <p:to>
                                        <p:strVal val="hidden"/>
                                      </p:to>
                                    </p:set>
                                  </p:subTnLst>
                                </p:cTn>
                              </p:par>
                            </p:childTnLst>
                          </p:cTn>
                        </p:par>
                      </p:childTnLst>
                    </p:cTn>
                  </p:par>
                  <p:par>
                    <p:cTn id="42" fill="hold" nodeType="clickPar">
                      <p:stCondLst>
                        <p:cond delay="indefinite"/>
                      </p:stCondLst>
                      <p:childTnLst>
                        <p:par>
                          <p:cTn id="43" fill="hold" nodeType="withGroup">
                            <p:stCondLst>
                              <p:cond delay="0"/>
                            </p:stCondLst>
                            <p:childTnLst>
                              <p:par>
                                <p:cTn id="44" presetID="18" presetClass="entr" presetSubtype="6" fill="hold" grpId="0" nodeType="clickEffect">
                                  <p:stCondLst>
                                    <p:cond delay="0"/>
                                  </p:stCondLst>
                                  <p:childTnLst>
                                    <p:set>
                                      <p:cBhvr>
                                        <p:cTn id="45" dur="1" fill="hold">
                                          <p:stCondLst>
                                            <p:cond delay="0"/>
                                          </p:stCondLst>
                                        </p:cTn>
                                        <p:tgtEl>
                                          <p:spTgt spid="365629"/>
                                        </p:tgtEl>
                                        <p:attrNameLst>
                                          <p:attrName>style.visibility</p:attrName>
                                        </p:attrNameLst>
                                      </p:cBhvr>
                                      <p:to>
                                        <p:strVal val="visible"/>
                                      </p:to>
                                    </p:set>
                                    <p:animEffect transition="in" filter="strips(downRight)">
                                      <p:cBhvr>
                                        <p:cTn id="46" dur="500"/>
                                        <p:tgtEl>
                                          <p:spTgt spid="365629"/>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365630"/>
                                        </p:tgtEl>
                                        <p:attrNameLst>
                                          <p:attrName>style.visibility</p:attrName>
                                        </p:attrNameLst>
                                      </p:cBhvr>
                                      <p:to>
                                        <p:strVal val="visible"/>
                                      </p:to>
                                    </p:set>
                                    <p:animEffect transition="in" filter="wipe(left)">
                                      <p:cBhvr>
                                        <p:cTn id="51" dur="500"/>
                                        <p:tgtEl>
                                          <p:spTgt spid="365630"/>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365631"/>
                                        </p:tgtEl>
                                        <p:attrNameLst>
                                          <p:attrName>style.visibility</p:attrName>
                                        </p:attrNameLst>
                                      </p:cBhvr>
                                      <p:to>
                                        <p:strVal val="visible"/>
                                      </p:to>
                                    </p:set>
                                    <p:animEffect transition="in" filter="wipe(left)">
                                      <p:cBhvr>
                                        <p:cTn id="56" dur="500"/>
                                        <p:tgtEl>
                                          <p:spTgt spid="365631"/>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365632"/>
                                        </p:tgtEl>
                                        <p:attrNameLst>
                                          <p:attrName>style.visibility</p:attrName>
                                        </p:attrNameLst>
                                      </p:cBhvr>
                                      <p:to>
                                        <p:strVal val="visible"/>
                                      </p:to>
                                    </p:set>
                                    <p:animEffect transition="in" filter="wipe(up)">
                                      <p:cBhvr>
                                        <p:cTn id="61" dur="500"/>
                                        <p:tgtEl>
                                          <p:spTgt spid="365632"/>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1" fill="hold" nodeType="clickEffect">
                                  <p:stCondLst>
                                    <p:cond delay="0"/>
                                  </p:stCondLst>
                                  <p:childTnLst>
                                    <p:set>
                                      <p:cBhvr>
                                        <p:cTn id="65" dur="1" fill="hold">
                                          <p:stCondLst>
                                            <p:cond delay="0"/>
                                          </p:stCondLst>
                                        </p:cTn>
                                        <p:tgtEl>
                                          <p:spTgt spid="365648"/>
                                        </p:tgtEl>
                                        <p:attrNameLst>
                                          <p:attrName>style.visibility</p:attrName>
                                        </p:attrNameLst>
                                      </p:cBhvr>
                                      <p:to>
                                        <p:strVal val="visible"/>
                                      </p:to>
                                    </p:set>
                                    <p:animEffect transition="in" filter="wipe(up)">
                                      <p:cBhvr>
                                        <p:cTn id="66" dur="500"/>
                                        <p:tgtEl>
                                          <p:spTgt spid="365648"/>
                                        </p:tgtEl>
                                      </p:cBhvr>
                                    </p:animEffect>
                                  </p:childTnLst>
                                  <p:subTnLst>
                                    <p:set>
                                      <p:cBhvr override="childStyle">
                                        <p:cTn dur="1" fill="hold" display="0" masterRel="nextClick" afterEffect="1"/>
                                        <p:tgtEl>
                                          <p:spTgt spid="365648"/>
                                        </p:tgtEl>
                                        <p:attrNameLst>
                                          <p:attrName>style.visibility</p:attrName>
                                        </p:attrNameLst>
                                      </p:cBhvr>
                                      <p:to>
                                        <p:strVal val="hidden"/>
                                      </p:to>
                                    </p:set>
                                  </p:sub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365633"/>
                                        </p:tgtEl>
                                        <p:attrNameLst>
                                          <p:attrName>style.visibility</p:attrName>
                                        </p:attrNameLst>
                                      </p:cBhvr>
                                      <p:to>
                                        <p:strVal val="visible"/>
                                      </p:to>
                                    </p:set>
                                    <p:animEffect transition="in" filter="wipe(left)">
                                      <p:cBhvr>
                                        <p:cTn id="71" dur="500"/>
                                        <p:tgtEl>
                                          <p:spTgt spid="365633"/>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22" presetClass="entr" presetSubtype="2" fill="hold" nodeType="clickEffect">
                                  <p:stCondLst>
                                    <p:cond delay="0"/>
                                  </p:stCondLst>
                                  <p:childTnLst>
                                    <p:set>
                                      <p:cBhvr>
                                        <p:cTn id="75" dur="1" fill="hold">
                                          <p:stCondLst>
                                            <p:cond delay="0"/>
                                          </p:stCondLst>
                                        </p:cTn>
                                        <p:tgtEl>
                                          <p:spTgt spid="365634"/>
                                        </p:tgtEl>
                                        <p:attrNameLst>
                                          <p:attrName>style.visibility</p:attrName>
                                        </p:attrNameLst>
                                      </p:cBhvr>
                                      <p:to>
                                        <p:strVal val="visible"/>
                                      </p:to>
                                    </p:set>
                                    <p:animEffect transition="in" filter="wipe(right)">
                                      <p:cBhvr>
                                        <p:cTn id="76" dur="500"/>
                                        <p:tgtEl>
                                          <p:spTgt spid="365634"/>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22" presetClass="entr" presetSubtype="2" fill="hold" nodeType="clickEffect">
                                  <p:stCondLst>
                                    <p:cond delay="0"/>
                                  </p:stCondLst>
                                  <p:childTnLst>
                                    <p:set>
                                      <p:cBhvr>
                                        <p:cTn id="80" dur="1" fill="hold">
                                          <p:stCondLst>
                                            <p:cond delay="0"/>
                                          </p:stCondLst>
                                        </p:cTn>
                                        <p:tgtEl>
                                          <p:spTgt spid="365645"/>
                                        </p:tgtEl>
                                        <p:attrNameLst>
                                          <p:attrName>style.visibility</p:attrName>
                                        </p:attrNameLst>
                                      </p:cBhvr>
                                      <p:to>
                                        <p:strVal val="visible"/>
                                      </p:to>
                                    </p:set>
                                    <p:animEffect transition="in" filter="wipe(right)">
                                      <p:cBhvr>
                                        <p:cTn id="81" dur="500"/>
                                        <p:tgtEl>
                                          <p:spTgt spid="3656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622" grpId="0" autoUpdateAnimBg="0"/>
      <p:bldP spid="365623" grpId="0" animBg="1" autoUpdateAnimBg="0"/>
      <p:bldP spid="365624" grpId="0" animBg="1" autoUpdateAnimBg="0"/>
      <p:bldP spid="365625" grpId="0" animBg="1" autoUpdateAnimBg="0"/>
      <p:bldP spid="365626" grpId="0" animBg="1" autoUpdateAnimBg="0"/>
      <p:bldP spid="365627" grpId="0" animBg="1" autoUpdateAnimBg="0"/>
      <p:bldP spid="365628" grpId="0" animBg="1" autoUpdateAnimBg="0"/>
      <p:bldP spid="365629" grpId="0" animBg="1" autoUpdateAnimBg="0"/>
      <p:bldP spid="365630" grpId="0" animBg="1" autoUpdateAnimBg="0"/>
      <p:bldP spid="365631" grpId="0" animBg="1" autoUpdateAnimBg="0"/>
      <p:bldP spid="365632" grpId="0" animBg="1" autoUpdateAnimBg="0"/>
      <p:bldP spid="365633" grpId="0" animBg="1" autoUpdateAnimBg="0"/>
      <p:bldP spid="365649" grpId="0" autoUpdateAnimBg="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6612" name="Object 20"/>
          <p:cNvGraphicFramePr>
            <a:graphicFrameLocks noChangeAspect="1"/>
          </p:cNvGraphicFramePr>
          <p:nvPr/>
        </p:nvGraphicFramePr>
        <p:xfrm>
          <a:off x="4140200" y="1844675"/>
          <a:ext cx="4392613" cy="4105275"/>
        </p:xfrm>
        <a:graphic>
          <a:graphicData uri="http://schemas.openxmlformats.org/presentationml/2006/ole">
            <mc:AlternateContent xmlns:mc="http://schemas.openxmlformats.org/markup-compatibility/2006">
              <mc:Choice xmlns:v="urn:schemas-microsoft-com:vml" Requires="v">
                <p:oleObj spid="_x0000_s115754" name="图片" r:id="rId4" imgW="1914525" imgH="2276475" progId="Word.Picture.8">
                  <p:embed/>
                </p:oleObj>
              </mc:Choice>
              <mc:Fallback>
                <p:oleObj name="图片" r:id="rId4" imgW="1914525" imgH="2276475" progId="Word.Picture.8">
                  <p:embed/>
                  <p:pic>
                    <p:nvPicPr>
                      <p:cNvPr id="366612" name="Object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40200" y="1844675"/>
                        <a:ext cx="4392613" cy="4105275"/>
                      </a:xfrm>
                      <a:prstGeom prst="rect">
                        <a:avLst/>
                      </a:prstGeom>
                      <a:noFill/>
                      <a:ln w="28575">
                        <a:solidFill>
                          <a:srgbClr val="FF33CC"/>
                        </a:solidFill>
                        <a:prstDash val="dash"/>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66613" name="Group 21"/>
          <p:cNvGrpSpPr>
            <a:grpSpLocks/>
          </p:cNvGrpSpPr>
          <p:nvPr/>
        </p:nvGrpSpPr>
        <p:grpSpPr bwMode="auto">
          <a:xfrm>
            <a:off x="60325" y="2997200"/>
            <a:ext cx="3790950" cy="1828800"/>
            <a:chOff x="-159" y="1888"/>
            <a:chExt cx="2841" cy="1152"/>
          </a:xfrm>
        </p:grpSpPr>
        <p:sp>
          <p:nvSpPr>
            <p:cNvPr id="366614" name="Rectangle 22"/>
            <p:cNvSpPr>
              <a:spLocks noChangeArrowheads="1"/>
            </p:cNvSpPr>
            <p:nvPr/>
          </p:nvSpPr>
          <p:spPr bwMode="auto">
            <a:xfrm>
              <a:off x="484" y="2032"/>
              <a:ext cx="528" cy="864"/>
            </a:xfrm>
            <a:prstGeom prst="rect">
              <a:avLst/>
            </a:prstGeom>
            <a:solidFill>
              <a:schemeClr val="bg1"/>
            </a:solidFill>
            <a:ln w="38100">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与门</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阵列</a:t>
              </a:r>
              <a:endParaRPr kumimoji="1" lang="zh-CN" altLang="en-US" sz="18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p:txBody>
        </p:sp>
        <p:sp>
          <p:nvSpPr>
            <p:cNvPr id="366615" name="Rectangle 23"/>
            <p:cNvSpPr>
              <a:spLocks noChangeArrowheads="1"/>
            </p:cNvSpPr>
            <p:nvPr/>
          </p:nvSpPr>
          <p:spPr bwMode="auto">
            <a:xfrm>
              <a:off x="1636" y="2032"/>
              <a:ext cx="528" cy="864"/>
            </a:xfrm>
            <a:prstGeom prst="rect">
              <a:avLst/>
            </a:prstGeom>
            <a:solidFill>
              <a:schemeClr val="bg1"/>
            </a:solidFill>
            <a:ln w="2857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或门</a:t>
              </a:r>
              <a:endParaRPr kumimoji="1" lang="zh-CN" altLang="en-US" sz="24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阵列</a:t>
              </a:r>
              <a:endParaRPr kumimoji="1" lang="zh-CN" altLang="en-US" sz="18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p:txBody>
        </p:sp>
        <p:sp>
          <p:nvSpPr>
            <p:cNvPr id="366616" name="AutoShape 24"/>
            <p:cNvSpPr>
              <a:spLocks noChangeArrowheads="1"/>
            </p:cNvSpPr>
            <p:nvPr/>
          </p:nvSpPr>
          <p:spPr bwMode="auto">
            <a:xfrm>
              <a:off x="1012" y="2272"/>
              <a:ext cx="624" cy="432"/>
            </a:xfrm>
            <a:prstGeom prst="rightArrow">
              <a:avLst>
                <a:gd name="adj1" fmla="val 50000"/>
                <a:gd name="adj2" fmla="val 36111"/>
              </a:avLst>
            </a:prstGeom>
            <a:noFill/>
            <a:ln w="38100">
              <a:solidFill>
                <a:srgbClr val="CC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乘积项</a:t>
              </a:r>
              <a:endPar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p:txBody>
        </p:sp>
        <p:sp>
          <p:nvSpPr>
            <p:cNvPr id="366617" name="Rectangle 25"/>
            <p:cNvSpPr>
              <a:spLocks noChangeArrowheads="1"/>
            </p:cNvSpPr>
            <p:nvPr/>
          </p:nvSpPr>
          <p:spPr bwMode="auto">
            <a:xfrm>
              <a:off x="340" y="1888"/>
              <a:ext cx="1920" cy="1152"/>
            </a:xfrm>
            <a:prstGeom prst="rect">
              <a:avLst/>
            </a:prstGeom>
            <a:noFill/>
            <a:ln w="28575">
              <a:solidFill>
                <a:srgbClr val="E507BB"/>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en-GB" altLang="zh-CN" sz="2400" b="0" i="0" u="none" strike="noStrike" kern="1200" cap="none" spc="0" normalizeH="0" baseline="0" noProof="0">
                <a:ln>
                  <a:noFill/>
                </a:ln>
                <a:solidFill>
                  <a:srgbClr val="4F899D"/>
                </a:solidFill>
                <a:effectLst/>
                <a:uLnTx/>
                <a:uFillTx/>
                <a:latin typeface="Tahoma" panose="020B0604030504040204" pitchFamily="34" charset="0"/>
                <a:ea typeface="宋体" panose="02010600030101010101" pitchFamily="2" charset="-122"/>
                <a:cs typeface="+mn-cs"/>
              </a:endParaRPr>
            </a:p>
          </p:txBody>
        </p:sp>
        <p:sp>
          <p:nvSpPr>
            <p:cNvPr id="366618" name="AutoShape 26"/>
            <p:cNvSpPr>
              <a:spLocks noChangeArrowheads="1"/>
            </p:cNvSpPr>
            <p:nvPr/>
          </p:nvSpPr>
          <p:spPr bwMode="auto">
            <a:xfrm>
              <a:off x="2154" y="2205"/>
              <a:ext cx="528" cy="482"/>
            </a:xfrm>
            <a:prstGeom prst="rightArrow">
              <a:avLst>
                <a:gd name="adj1" fmla="val 50000"/>
                <a:gd name="adj2" fmla="val 27386"/>
              </a:avLst>
            </a:prstGeom>
            <a:noFill/>
            <a:ln w="38100">
              <a:solidFill>
                <a:srgbClr val="CC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和项</a:t>
              </a:r>
              <a:endParaRPr kumimoji="1" lang="zh-CN" altLang="en-US" sz="24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p:txBody>
        </p:sp>
        <p:sp>
          <p:nvSpPr>
            <p:cNvPr id="366619" name="AutoShape 27"/>
            <p:cNvSpPr>
              <a:spLocks noChangeArrowheads="1"/>
            </p:cNvSpPr>
            <p:nvPr/>
          </p:nvSpPr>
          <p:spPr bwMode="auto">
            <a:xfrm>
              <a:off x="-159" y="2160"/>
              <a:ext cx="624" cy="432"/>
            </a:xfrm>
            <a:prstGeom prst="rightArrow">
              <a:avLst>
                <a:gd name="adj1" fmla="val 50000"/>
                <a:gd name="adj2" fmla="val 51157"/>
              </a:avLst>
            </a:prstGeom>
            <a:noFill/>
            <a:ln w="38100">
              <a:solidFill>
                <a:srgbClr val="CC3399"/>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互补</a:t>
              </a:r>
              <a:endParaRPr kumimoji="1" lang="zh-CN" altLang="en-US" sz="20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zh-CN" altLang="en-US" sz="20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rPr>
                <a:t>输入</a:t>
              </a:r>
              <a:endParaRPr kumimoji="1" lang="zh-CN" altLang="en-US" sz="2400" b="0" i="0" u="none" strike="noStrike" kern="1200" cap="none" spc="0" normalizeH="0" baseline="0" noProof="0">
                <a:ln>
                  <a:noFill/>
                </a:ln>
                <a:solidFill>
                  <a:srgbClr val="990033"/>
                </a:solidFill>
                <a:effectLst/>
                <a:uLnTx/>
                <a:uFillTx/>
                <a:latin typeface="Times New Roman" panose="02020603050405020304" pitchFamily="18" charset="0"/>
                <a:ea typeface="楷体_GB2312" pitchFamily="49" charset="-122"/>
                <a:cs typeface="+mn-cs"/>
              </a:endParaRPr>
            </a:p>
          </p:txBody>
        </p:sp>
      </p:grpSp>
      <p:sp>
        <p:nvSpPr>
          <p:cNvPr id="2" name="灯片编号占位符 1">
            <a:extLst>
              <a:ext uri="{FF2B5EF4-FFF2-40B4-BE49-F238E27FC236}">
                <a16:creationId xmlns:a16="http://schemas.microsoft.com/office/drawing/2014/main" id="{523004FE-0F4B-404C-9E0E-658306A8DC86}"/>
              </a:ext>
            </a:extLst>
          </p:cNvPr>
          <p:cNvSpPr>
            <a:spLocks noGrp="1"/>
          </p:cNvSpPr>
          <p:nvPr>
            <p:ph type="sldNum" sz="quarter" idx="12"/>
          </p:nvPr>
        </p:nvSpPr>
        <p:spPr/>
        <p:txBody>
          <a:bodyPr/>
          <a:lstStyle/>
          <a:p>
            <a:fld id="{4FAB73BC-B049-4115-A692-8D63A059BFB8}" type="slidenum">
              <a:rPr lang="en-US" smtClean="0"/>
              <a:t>124</a:t>
            </a:fld>
            <a:endParaRPr lang="en-US" dirty="0"/>
          </a:p>
        </p:txBody>
      </p:sp>
    </p:spTree>
    <p:extLst>
      <p:ext uri="{BB962C8B-B14F-4D97-AF65-F5344CB8AC3E}">
        <p14:creationId xmlns:p14="http://schemas.microsoft.com/office/powerpoint/2010/main" val="1525389775"/>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66613"/>
                                        </p:tgtEl>
                                        <p:attrNameLst>
                                          <p:attrName>style.visibility</p:attrName>
                                        </p:attrNameLst>
                                      </p:cBhvr>
                                      <p:to>
                                        <p:strVal val="visible"/>
                                      </p:to>
                                    </p:set>
                                    <p:animEffect transition="in" filter="wipe(left)">
                                      <p:cBhvr>
                                        <p:cTn id="7" dur="500"/>
                                        <p:tgtEl>
                                          <p:spTgt spid="36661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66612"/>
                                        </p:tgtEl>
                                        <p:attrNameLst>
                                          <p:attrName>style.visibility</p:attrName>
                                        </p:attrNameLst>
                                      </p:cBhvr>
                                      <p:to>
                                        <p:strVal val="visible"/>
                                      </p:to>
                                    </p:set>
                                    <p:animEffect transition="in" filter="box(in)">
                                      <p:cBhvr>
                                        <p:cTn id="12" dur="500"/>
                                        <p:tgtEl>
                                          <p:spTgt spid="3666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49" name="Rectangle 33"/>
          <p:cNvSpPr>
            <a:spLocks noChangeArrowheads="1"/>
          </p:cNvSpPr>
          <p:nvPr/>
        </p:nvSpPr>
        <p:spPr bwMode="auto">
          <a:xfrm>
            <a:off x="971550" y="620713"/>
            <a:ext cx="40878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隶书" panose="02010509060101010101" pitchFamily="49" charset="-122"/>
                <a:cs typeface="+mn-cs"/>
              </a:rPr>
              <a:t>2.</a:t>
            </a:r>
            <a:r>
              <a:rPr kumimoji="1" lang="en-US" altLang="zh-CN" sz="2400" b="1" i="0" u="none" strike="noStrike" kern="1200" cap="none" spc="0" normalizeH="0" baseline="0" noProof="0">
                <a:ln>
                  <a:noFill/>
                </a:ln>
                <a:solidFill>
                  <a:srgbClr val="000066"/>
                </a:solidFill>
                <a:effectLst/>
                <a:uLnTx/>
                <a:uFillTx/>
                <a:latin typeface="隶书" panose="02010509060101010101" pitchFamily="49" charset="-122"/>
                <a:ea typeface="隶书" panose="02010509060101010101"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逻辑符号表示方法</a:t>
            </a:r>
          </a:p>
        </p:txBody>
      </p:sp>
      <p:sp>
        <p:nvSpPr>
          <p:cNvPr id="367650" name="Text Box 34"/>
          <p:cNvSpPr txBox="1">
            <a:spLocks noChangeArrowheads="1"/>
          </p:cNvSpPr>
          <p:nvPr/>
        </p:nvSpPr>
        <p:spPr bwMode="auto">
          <a:xfrm>
            <a:off x="971550" y="1484313"/>
            <a:ext cx="464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1" lang="en-US" altLang="zh-CN"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连接的方式</a:t>
            </a:r>
            <a:endPar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367651" name="Rectangle 35"/>
          <p:cNvSpPr>
            <a:spLocks noChangeArrowheads="1"/>
          </p:cNvSpPr>
          <p:nvPr/>
        </p:nvSpPr>
        <p:spPr bwMode="auto">
          <a:xfrm>
            <a:off x="0" y="24590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67652" name="Object 36"/>
          <p:cNvGraphicFramePr>
            <a:graphicFrameLocks noChangeAspect="1"/>
          </p:cNvGraphicFramePr>
          <p:nvPr/>
        </p:nvGraphicFramePr>
        <p:xfrm>
          <a:off x="1979613" y="2060575"/>
          <a:ext cx="3822700" cy="825500"/>
        </p:xfrm>
        <a:graphic>
          <a:graphicData uri="http://schemas.openxmlformats.org/presentationml/2006/ole">
            <mc:AlternateContent xmlns:mc="http://schemas.openxmlformats.org/markup-compatibility/2006">
              <mc:Choice xmlns:v="urn:schemas-microsoft-com:vml" Requires="v">
                <p:oleObj spid="_x0000_s116858" name="图片" r:id="rId5" imgW="1542960" imgH="333360" progId="Word.Picture.8">
                  <p:embed/>
                </p:oleObj>
              </mc:Choice>
              <mc:Fallback>
                <p:oleObj name="图片" r:id="rId5" imgW="1542960" imgH="333360" progId="Word.Picture.8">
                  <p:embed/>
                  <p:pic>
                    <p:nvPicPr>
                      <p:cNvPr id="367652" name="Object 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9613" y="2060575"/>
                        <a:ext cx="3822700" cy="825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7653" name="Object 37"/>
          <p:cNvGraphicFramePr>
            <a:graphicFrameLocks noChangeAspect="1"/>
          </p:cNvGraphicFramePr>
          <p:nvPr/>
        </p:nvGraphicFramePr>
        <p:xfrm>
          <a:off x="2024063" y="3357563"/>
          <a:ext cx="3916362" cy="849312"/>
        </p:xfrm>
        <a:graphic>
          <a:graphicData uri="http://schemas.openxmlformats.org/presentationml/2006/ole">
            <mc:AlternateContent xmlns:mc="http://schemas.openxmlformats.org/markup-compatibility/2006">
              <mc:Choice xmlns:v="urn:schemas-microsoft-com:vml" Requires="v">
                <p:oleObj spid="_x0000_s116859" name="图片" r:id="rId7" imgW="1581120" imgH="343080" progId="Word.Picture.8">
                  <p:embed/>
                </p:oleObj>
              </mc:Choice>
              <mc:Fallback>
                <p:oleObj name="图片" r:id="rId7" imgW="1581120" imgH="343080" progId="Word.Picture.8">
                  <p:embed/>
                  <p:pic>
                    <p:nvPicPr>
                      <p:cNvPr id="367653" name="Object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24063" y="3357563"/>
                        <a:ext cx="3916362" cy="849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7654" name="Object 38"/>
          <p:cNvGraphicFramePr>
            <a:graphicFrameLocks noChangeAspect="1"/>
          </p:cNvGraphicFramePr>
          <p:nvPr/>
        </p:nvGraphicFramePr>
        <p:xfrm>
          <a:off x="1979613" y="4725988"/>
          <a:ext cx="4105275" cy="849312"/>
        </p:xfrm>
        <a:graphic>
          <a:graphicData uri="http://schemas.openxmlformats.org/presentationml/2006/ole">
            <mc:AlternateContent xmlns:mc="http://schemas.openxmlformats.org/markup-compatibility/2006">
              <mc:Choice xmlns:v="urn:schemas-microsoft-com:vml" Requires="v">
                <p:oleObj spid="_x0000_s116860" name="图片" r:id="rId9" imgW="1657440" imgH="343080" progId="Word.Picture.8">
                  <p:embed/>
                </p:oleObj>
              </mc:Choice>
              <mc:Fallback>
                <p:oleObj name="图片" r:id="rId9" imgW="1657440" imgH="343080" progId="Word.Picture.8">
                  <p:embed/>
                  <p:pic>
                    <p:nvPicPr>
                      <p:cNvPr id="367654" name="Object 3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79613" y="4725988"/>
                        <a:ext cx="4105275" cy="8493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844CE697-EBA3-487C-B79D-9552BFF44102}"/>
              </a:ext>
            </a:extLst>
          </p:cNvPr>
          <p:cNvSpPr>
            <a:spLocks noGrp="1"/>
          </p:cNvSpPr>
          <p:nvPr>
            <p:ph type="sldNum" sz="quarter" idx="12"/>
          </p:nvPr>
        </p:nvSpPr>
        <p:spPr/>
        <p:txBody>
          <a:bodyPr/>
          <a:lstStyle/>
          <a:p>
            <a:fld id="{4FAB73BC-B049-4115-A692-8D63A059BFB8}" type="slidenum">
              <a:rPr lang="en-US" smtClean="0"/>
              <a:t>125</a:t>
            </a:fld>
            <a:endParaRPr lang="en-US" dirty="0"/>
          </a:p>
        </p:txBody>
      </p:sp>
    </p:spTree>
    <p:extLst>
      <p:ext uri="{BB962C8B-B14F-4D97-AF65-F5344CB8AC3E}">
        <p14:creationId xmlns:p14="http://schemas.microsoft.com/office/powerpoint/2010/main" val="2874423929"/>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67649"/>
                                        </p:tgtEl>
                                        <p:attrNameLst>
                                          <p:attrName>style.visibility</p:attrName>
                                        </p:attrNameLst>
                                      </p:cBhvr>
                                      <p:to>
                                        <p:strVal val="visible"/>
                                      </p:to>
                                    </p:set>
                                    <p:animEffect transition="in" filter="strips(downRight)">
                                      <p:cBhvr>
                                        <p:cTn id="7" dur="500"/>
                                        <p:tgtEl>
                                          <p:spTgt spid="36764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7650"/>
                                        </p:tgtEl>
                                        <p:attrNameLst>
                                          <p:attrName>style.visibility</p:attrName>
                                        </p:attrNameLst>
                                      </p:cBhvr>
                                      <p:to>
                                        <p:strVal val="visible"/>
                                      </p:to>
                                    </p:set>
                                    <p:animEffect transition="in" filter="wipe(left)">
                                      <p:cBhvr>
                                        <p:cTn id="12" dur="500"/>
                                        <p:tgtEl>
                                          <p:spTgt spid="3676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67652"/>
                                        </p:tgtEl>
                                        <p:attrNameLst>
                                          <p:attrName>style.visibility</p:attrName>
                                        </p:attrNameLst>
                                      </p:cBhvr>
                                      <p:to>
                                        <p:strVal val="visible"/>
                                      </p:to>
                                    </p:set>
                                    <p:animEffect transition="in" filter="wipe(left)">
                                      <p:cBhvr>
                                        <p:cTn id="17" dur="500"/>
                                        <p:tgtEl>
                                          <p:spTgt spid="3676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67653"/>
                                        </p:tgtEl>
                                        <p:attrNameLst>
                                          <p:attrName>style.visibility</p:attrName>
                                        </p:attrNameLst>
                                      </p:cBhvr>
                                      <p:to>
                                        <p:strVal val="visible"/>
                                      </p:to>
                                    </p:set>
                                    <p:animEffect transition="in" filter="wipe(left)">
                                      <p:cBhvr>
                                        <p:cTn id="22" dur="500"/>
                                        <p:tgtEl>
                                          <p:spTgt spid="3676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67654"/>
                                        </p:tgtEl>
                                        <p:attrNameLst>
                                          <p:attrName>style.visibility</p:attrName>
                                        </p:attrNameLst>
                                      </p:cBhvr>
                                      <p:to>
                                        <p:strVal val="visible"/>
                                      </p:to>
                                    </p:set>
                                    <p:animEffect transition="in" filter="wipe(left)">
                                      <p:cBhvr>
                                        <p:cTn id="27" dur="500"/>
                                        <p:tgtEl>
                                          <p:spTgt spid="3676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7649" grpId="0" autoUpdateAnimBg="0"/>
      <p:bldP spid="367650" grpId="0" autoUpdateAnimBg="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751" name="Line 87"/>
          <p:cNvSpPr>
            <a:spLocks noChangeShapeType="1"/>
          </p:cNvSpPr>
          <p:nvPr/>
        </p:nvSpPr>
        <p:spPr bwMode="auto">
          <a:xfrm flipH="1">
            <a:off x="5508625" y="4868863"/>
            <a:ext cx="415925" cy="1587"/>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687" name="Text Box 23"/>
          <p:cNvSpPr txBox="1">
            <a:spLocks noChangeArrowheads="1"/>
          </p:cNvSpPr>
          <p:nvPr/>
        </p:nvSpPr>
        <p:spPr bwMode="auto">
          <a:xfrm>
            <a:off x="755650" y="476250"/>
            <a:ext cx="4203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基本门电路的表示方式</a:t>
            </a:r>
          </a:p>
        </p:txBody>
      </p:sp>
      <p:sp>
        <p:nvSpPr>
          <p:cNvPr id="369688" name="Text Box 24"/>
          <p:cNvSpPr txBox="1">
            <a:spLocks noChangeArrowheads="1"/>
          </p:cNvSpPr>
          <p:nvPr/>
        </p:nvSpPr>
        <p:spPr bwMode="auto">
          <a:xfrm>
            <a:off x="1116013" y="3789363"/>
            <a:ext cx="2424112" cy="398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1" lang="en-GB"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aphicFrame>
        <p:nvGraphicFramePr>
          <p:cNvPr id="369689" name="Object 25"/>
          <p:cNvGraphicFramePr>
            <a:graphicFrameLocks noChangeAspect="1"/>
          </p:cNvGraphicFramePr>
          <p:nvPr/>
        </p:nvGraphicFramePr>
        <p:xfrm>
          <a:off x="4749800" y="2070100"/>
          <a:ext cx="3903663" cy="1990725"/>
        </p:xfrm>
        <a:graphic>
          <a:graphicData uri="http://schemas.openxmlformats.org/presentationml/2006/ole">
            <mc:AlternateContent xmlns:mc="http://schemas.openxmlformats.org/markup-compatibility/2006">
              <mc:Choice xmlns:v="urn:schemas-microsoft-com:vml" Requires="v">
                <p:oleObj spid="_x0000_s117882" name="图片" r:id="rId3" imgW="2333520" imgH="923760" progId="Word.Picture.8">
                  <p:embed/>
                </p:oleObj>
              </mc:Choice>
              <mc:Fallback>
                <p:oleObj name="图片" r:id="rId3" imgW="2333520" imgH="923760" progId="Word.Picture.8">
                  <p:embed/>
                  <p:pic>
                    <p:nvPicPr>
                      <p:cNvPr id="369689" name="Object 2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9800" y="2070100"/>
                        <a:ext cx="3903663" cy="1990725"/>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9690" name="Rectangle 26"/>
          <p:cNvSpPr>
            <a:spLocks noChangeArrowheads="1"/>
          </p:cNvSpPr>
          <p:nvPr/>
        </p:nvSpPr>
        <p:spPr bwMode="auto">
          <a:xfrm>
            <a:off x="1619250" y="4076700"/>
            <a:ext cx="12684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F</a:t>
            </a:r>
            <a:r>
              <a:rPr kumimoji="1" lang="en-US" altLang="zh-CN" sz="2000" b="1" i="1"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1</a:t>
            </a:r>
            <a:r>
              <a:rPr kumimoji="1"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=A•B•C</a:t>
            </a:r>
          </a:p>
        </p:txBody>
      </p:sp>
      <p:sp>
        <p:nvSpPr>
          <p:cNvPr id="369691" name="Rectangle 27"/>
          <p:cNvSpPr>
            <a:spLocks noChangeArrowheads="1"/>
          </p:cNvSpPr>
          <p:nvPr/>
        </p:nvSpPr>
        <p:spPr bwMode="auto">
          <a:xfrm>
            <a:off x="1474788" y="1484313"/>
            <a:ext cx="1368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与门</a:t>
            </a:r>
          </a:p>
        </p:txBody>
      </p:sp>
      <p:sp>
        <p:nvSpPr>
          <p:cNvPr id="369692" name="Rectangle 28"/>
          <p:cNvSpPr>
            <a:spLocks noChangeArrowheads="1"/>
          </p:cNvSpPr>
          <p:nvPr/>
        </p:nvSpPr>
        <p:spPr bwMode="auto">
          <a:xfrm>
            <a:off x="5724525" y="1484313"/>
            <a:ext cx="1295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或门</a:t>
            </a:r>
          </a:p>
        </p:txBody>
      </p:sp>
      <p:grpSp>
        <p:nvGrpSpPr>
          <p:cNvPr id="369693" name="Group 29"/>
          <p:cNvGrpSpPr>
            <a:grpSpLocks/>
          </p:cNvGrpSpPr>
          <p:nvPr/>
        </p:nvGrpSpPr>
        <p:grpSpPr bwMode="auto">
          <a:xfrm>
            <a:off x="1031875" y="2205038"/>
            <a:ext cx="3025775" cy="1671637"/>
            <a:chOff x="514" y="1846"/>
            <a:chExt cx="1906" cy="1053"/>
          </a:xfrm>
        </p:grpSpPr>
        <p:grpSp>
          <p:nvGrpSpPr>
            <p:cNvPr id="369694" name="Group 30"/>
            <p:cNvGrpSpPr>
              <a:grpSpLocks/>
            </p:cNvGrpSpPr>
            <p:nvPr/>
          </p:nvGrpSpPr>
          <p:grpSpPr bwMode="auto">
            <a:xfrm>
              <a:off x="759" y="1928"/>
              <a:ext cx="96" cy="96"/>
              <a:chOff x="864" y="2928"/>
              <a:chExt cx="96" cy="96"/>
            </a:xfrm>
          </p:grpSpPr>
          <p:sp>
            <p:nvSpPr>
              <p:cNvPr id="369695" name="Line 31"/>
              <p:cNvSpPr>
                <a:spLocks noChangeShapeType="1"/>
              </p:cNvSpPr>
              <p:nvPr/>
            </p:nvSpPr>
            <p:spPr bwMode="auto">
              <a:xfrm>
                <a:off x="864" y="2928"/>
                <a:ext cx="96"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696" name="Line 32"/>
              <p:cNvSpPr>
                <a:spLocks noChangeShapeType="1"/>
              </p:cNvSpPr>
              <p:nvPr/>
            </p:nvSpPr>
            <p:spPr bwMode="auto">
              <a:xfrm flipH="1">
                <a:off x="864" y="2928"/>
                <a:ext cx="96" cy="96"/>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69697" name="Group 33"/>
            <p:cNvGrpSpPr>
              <a:grpSpLocks/>
            </p:cNvGrpSpPr>
            <p:nvPr/>
          </p:nvGrpSpPr>
          <p:grpSpPr bwMode="auto">
            <a:xfrm>
              <a:off x="612" y="1934"/>
              <a:ext cx="408" cy="91"/>
              <a:chOff x="432" y="2256"/>
              <a:chExt cx="480" cy="96"/>
            </a:xfrm>
          </p:grpSpPr>
          <p:sp>
            <p:nvSpPr>
              <p:cNvPr id="369698" name="Oval 34"/>
              <p:cNvSpPr>
                <a:spLocks noChangeArrowheads="1"/>
              </p:cNvSpPr>
              <p:nvPr/>
            </p:nvSpPr>
            <p:spPr bwMode="auto">
              <a:xfrm>
                <a:off x="816" y="2256"/>
                <a:ext cx="96" cy="96"/>
              </a:xfrm>
              <a:prstGeom prst="ellipse">
                <a:avLst/>
              </a:pr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699" name="Oval 35"/>
              <p:cNvSpPr>
                <a:spLocks noChangeArrowheads="1"/>
              </p:cNvSpPr>
              <p:nvPr/>
            </p:nvSpPr>
            <p:spPr bwMode="auto">
              <a:xfrm>
                <a:off x="432" y="2256"/>
                <a:ext cx="96" cy="96"/>
              </a:xfrm>
              <a:prstGeom prst="ellipse">
                <a:avLst/>
              </a:prstGeom>
              <a:solidFill>
                <a:schemeClr val="hlink"/>
              </a:solidFill>
              <a:ln w="9525">
                <a:solidFill>
                  <a:schemeClr val="hlink"/>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69700" name="AutoShape 36"/>
            <p:cNvSpPr>
              <a:spLocks noChangeArrowheads="1"/>
            </p:cNvSpPr>
            <p:nvPr/>
          </p:nvSpPr>
          <p:spPr bwMode="auto">
            <a:xfrm>
              <a:off x="1405" y="1846"/>
              <a:ext cx="552" cy="336"/>
            </a:xfrm>
            <a:prstGeom prst="flowChartDelay">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1" name="Line 37"/>
            <p:cNvSpPr>
              <a:spLocks noChangeShapeType="1"/>
            </p:cNvSpPr>
            <p:nvPr/>
          </p:nvSpPr>
          <p:spPr bwMode="auto">
            <a:xfrm flipH="1">
              <a:off x="514" y="1995"/>
              <a:ext cx="891"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2" name="Line 38"/>
            <p:cNvSpPr>
              <a:spLocks noChangeShapeType="1"/>
            </p:cNvSpPr>
            <p:nvPr/>
          </p:nvSpPr>
          <p:spPr bwMode="auto">
            <a:xfrm>
              <a:off x="1957" y="1995"/>
              <a:ext cx="424"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3" name="Line 39"/>
            <p:cNvSpPr>
              <a:spLocks noChangeShapeType="1"/>
            </p:cNvSpPr>
            <p:nvPr/>
          </p:nvSpPr>
          <p:spPr bwMode="auto">
            <a:xfrm>
              <a:off x="641" y="1846"/>
              <a:ext cx="0" cy="82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4" name="Line 40"/>
            <p:cNvSpPr>
              <a:spLocks noChangeShapeType="1"/>
            </p:cNvSpPr>
            <p:nvPr/>
          </p:nvSpPr>
          <p:spPr bwMode="auto">
            <a:xfrm>
              <a:off x="811" y="1846"/>
              <a:ext cx="0" cy="82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5" name="Line 41"/>
            <p:cNvSpPr>
              <a:spLocks noChangeShapeType="1"/>
            </p:cNvSpPr>
            <p:nvPr/>
          </p:nvSpPr>
          <p:spPr bwMode="auto">
            <a:xfrm>
              <a:off x="981" y="1846"/>
              <a:ext cx="0" cy="82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6" name="Line 42"/>
            <p:cNvSpPr>
              <a:spLocks noChangeShapeType="1"/>
            </p:cNvSpPr>
            <p:nvPr/>
          </p:nvSpPr>
          <p:spPr bwMode="auto">
            <a:xfrm>
              <a:off x="1150" y="1846"/>
              <a:ext cx="0" cy="82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07" name="Text Box 43"/>
            <p:cNvSpPr txBox="1">
              <a:spLocks noChangeArrowheads="1"/>
            </p:cNvSpPr>
            <p:nvPr/>
          </p:nvSpPr>
          <p:spPr bwMode="auto">
            <a:xfrm>
              <a:off x="556" y="2668"/>
              <a:ext cx="255"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p>
          </p:txBody>
        </p:sp>
        <p:sp>
          <p:nvSpPr>
            <p:cNvPr id="369708" name="Text Box 44"/>
            <p:cNvSpPr txBox="1">
              <a:spLocks noChangeArrowheads="1"/>
            </p:cNvSpPr>
            <p:nvPr/>
          </p:nvSpPr>
          <p:spPr bwMode="auto">
            <a:xfrm>
              <a:off x="726" y="2668"/>
              <a:ext cx="255"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p>
          </p:txBody>
        </p:sp>
        <p:sp>
          <p:nvSpPr>
            <p:cNvPr id="369709" name="Text Box 45"/>
            <p:cNvSpPr txBox="1">
              <a:spLocks noChangeArrowheads="1"/>
            </p:cNvSpPr>
            <p:nvPr/>
          </p:nvSpPr>
          <p:spPr bwMode="auto">
            <a:xfrm>
              <a:off x="896" y="2668"/>
              <a:ext cx="25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p>
          </p:txBody>
        </p:sp>
        <p:sp>
          <p:nvSpPr>
            <p:cNvPr id="369710" name="Text Box 46"/>
            <p:cNvSpPr txBox="1">
              <a:spLocks noChangeArrowheads="1"/>
            </p:cNvSpPr>
            <p:nvPr/>
          </p:nvSpPr>
          <p:spPr bwMode="auto">
            <a:xfrm>
              <a:off x="1066" y="2668"/>
              <a:ext cx="25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D</a:t>
              </a:r>
            </a:p>
          </p:txBody>
        </p:sp>
        <p:sp>
          <p:nvSpPr>
            <p:cNvPr id="369711" name="Rectangle 47"/>
            <p:cNvSpPr>
              <a:spLocks noChangeArrowheads="1"/>
            </p:cNvSpPr>
            <p:nvPr/>
          </p:nvSpPr>
          <p:spPr bwMode="auto">
            <a:xfrm>
              <a:off x="2154" y="1979"/>
              <a:ext cx="26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F</a:t>
              </a:r>
              <a:r>
                <a:rPr kumimoji="1" lang="en-US" altLang="zh-CN" sz="20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p:txBody>
        </p:sp>
      </p:grpSp>
      <p:sp>
        <p:nvSpPr>
          <p:cNvPr id="369713" name="Rectangle 49"/>
          <p:cNvSpPr>
            <a:spLocks noChangeArrowheads="1"/>
          </p:cNvSpPr>
          <p:nvPr/>
        </p:nvSpPr>
        <p:spPr bwMode="auto">
          <a:xfrm>
            <a:off x="1371600" y="4581525"/>
            <a:ext cx="63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20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14" name="Rectangle 50"/>
          <p:cNvSpPr>
            <a:spLocks noChangeArrowheads="1"/>
          </p:cNvSpPr>
          <p:nvPr/>
        </p:nvSpPr>
        <p:spPr bwMode="auto">
          <a:xfrm>
            <a:off x="1320800" y="4605338"/>
            <a:ext cx="30956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5" name="Rectangle 51"/>
          <p:cNvSpPr>
            <a:spLocks noChangeArrowheads="1"/>
          </p:cNvSpPr>
          <p:nvPr/>
        </p:nvSpPr>
        <p:spPr bwMode="auto">
          <a:xfrm>
            <a:off x="1320800" y="4906963"/>
            <a:ext cx="309563" cy="230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6" name="Rectangle 52"/>
          <p:cNvSpPr>
            <a:spLocks noChangeArrowheads="1"/>
          </p:cNvSpPr>
          <p:nvPr/>
        </p:nvSpPr>
        <p:spPr bwMode="auto">
          <a:xfrm>
            <a:off x="1320800" y="5218113"/>
            <a:ext cx="30956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7" name="Line 53"/>
          <p:cNvSpPr>
            <a:spLocks noChangeShapeType="1"/>
          </p:cNvSpPr>
          <p:nvPr/>
        </p:nvSpPr>
        <p:spPr bwMode="auto">
          <a:xfrm flipH="1">
            <a:off x="1638300" y="4892675"/>
            <a:ext cx="473075"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8" name="Line 54"/>
          <p:cNvSpPr>
            <a:spLocks noChangeShapeType="1"/>
          </p:cNvSpPr>
          <p:nvPr/>
        </p:nvSpPr>
        <p:spPr bwMode="auto">
          <a:xfrm flipH="1">
            <a:off x="1646238" y="5395913"/>
            <a:ext cx="460375" cy="0"/>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19" name="Line 55"/>
          <p:cNvSpPr>
            <a:spLocks noChangeShapeType="1"/>
          </p:cNvSpPr>
          <p:nvPr/>
        </p:nvSpPr>
        <p:spPr bwMode="auto">
          <a:xfrm flipH="1">
            <a:off x="1646238" y="5167313"/>
            <a:ext cx="1630362" cy="0"/>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1" name="Rectangle 57"/>
          <p:cNvSpPr>
            <a:spLocks noChangeArrowheads="1"/>
          </p:cNvSpPr>
          <p:nvPr/>
        </p:nvSpPr>
        <p:spPr bwMode="auto">
          <a:xfrm>
            <a:off x="1400175" y="4684713"/>
            <a:ext cx="203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22" name="Rectangle 58"/>
          <p:cNvSpPr>
            <a:spLocks noChangeArrowheads="1"/>
          </p:cNvSpPr>
          <p:nvPr/>
        </p:nvSpPr>
        <p:spPr bwMode="auto">
          <a:xfrm>
            <a:off x="1406525" y="4973638"/>
            <a:ext cx="203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23" name="Rectangle 59"/>
          <p:cNvSpPr>
            <a:spLocks noChangeArrowheads="1"/>
          </p:cNvSpPr>
          <p:nvPr/>
        </p:nvSpPr>
        <p:spPr bwMode="auto">
          <a:xfrm>
            <a:off x="1539875" y="5018088"/>
            <a:ext cx="63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20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24" name="Rectangle 60"/>
          <p:cNvSpPr>
            <a:spLocks noChangeArrowheads="1"/>
          </p:cNvSpPr>
          <p:nvPr/>
        </p:nvSpPr>
        <p:spPr bwMode="auto">
          <a:xfrm>
            <a:off x="1258888" y="5326063"/>
            <a:ext cx="430212"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25" name="Rectangle 61"/>
          <p:cNvSpPr>
            <a:spLocks noChangeArrowheads="1"/>
          </p:cNvSpPr>
          <p:nvPr/>
        </p:nvSpPr>
        <p:spPr bwMode="auto">
          <a:xfrm>
            <a:off x="2286000" y="4770438"/>
            <a:ext cx="31115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27" name="Rectangle 63"/>
          <p:cNvSpPr>
            <a:spLocks noChangeArrowheads="1"/>
          </p:cNvSpPr>
          <p:nvPr/>
        </p:nvSpPr>
        <p:spPr bwMode="auto">
          <a:xfrm>
            <a:off x="2559050" y="4773613"/>
            <a:ext cx="381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2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28" name="Rectangle 64"/>
          <p:cNvSpPr>
            <a:spLocks noChangeArrowheads="1"/>
          </p:cNvSpPr>
          <p:nvPr/>
        </p:nvSpPr>
        <p:spPr bwMode="auto">
          <a:xfrm>
            <a:off x="3308350" y="4999038"/>
            <a:ext cx="32702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F</a:t>
            </a:r>
            <a:r>
              <a:rPr kumimoji="1" lang="en-US" altLang="zh-CN" sz="20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1</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0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29" name="Rectangle 65"/>
          <p:cNvSpPr>
            <a:spLocks noChangeArrowheads="1"/>
          </p:cNvSpPr>
          <p:nvPr/>
        </p:nvSpPr>
        <p:spPr bwMode="auto">
          <a:xfrm>
            <a:off x="3386138" y="4926013"/>
            <a:ext cx="36512"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30" name="AutoShape 66"/>
          <p:cNvSpPr>
            <a:spLocks noChangeAspect="1" noChangeArrowheads="1" noTextEdit="1"/>
          </p:cNvSpPr>
          <p:nvPr/>
        </p:nvSpPr>
        <p:spPr bwMode="auto">
          <a:xfrm>
            <a:off x="5348288" y="4508500"/>
            <a:ext cx="1887537" cy="82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1" name="Rectangle 67"/>
          <p:cNvSpPr>
            <a:spLocks noChangeArrowheads="1"/>
          </p:cNvSpPr>
          <p:nvPr/>
        </p:nvSpPr>
        <p:spPr bwMode="auto">
          <a:xfrm>
            <a:off x="5240338" y="4851400"/>
            <a:ext cx="277812"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2" name="Rectangle 68"/>
          <p:cNvSpPr>
            <a:spLocks noChangeArrowheads="1"/>
          </p:cNvSpPr>
          <p:nvPr/>
        </p:nvSpPr>
        <p:spPr bwMode="auto">
          <a:xfrm>
            <a:off x="5240338" y="5105400"/>
            <a:ext cx="277812" cy="18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3" name="Line 69"/>
          <p:cNvSpPr>
            <a:spLocks noChangeShapeType="1"/>
          </p:cNvSpPr>
          <p:nvPr/>
        </p:nvSpPr>
        <p:spPr bwMode="auto">
          <a:xfrm flipH="1">
            <a:off x="5534025" y="5249863"/>
            <a:ext cx="415925" cy="1587"/>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4" name="Line 70"/>
          <p:cNvSpPr>
            <a:spLocks noChangeShapeType="1"/>
          </p:cNvSpPr>
          <p:nvPr/>
        </p:nvSpPr>
        <p:spPr bwMode="auto">
          <a:xfrm flipH="1">
            <a:off x="5534025" y="5062538"/>
            <a:ext cx="1011238" cy="1587"/>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36" name="Rectangle 72"/>
          <p:cNvSpPr>
            <a:spLocks noChangeArrowheads="1"/>
          </p:cNvSpPr>
          <p:nvPr/>
        </p:nvSpPr>
        <p:spPr bwMode="auto">
          <a:xfrm>
            <a:off x="5300663" y="4668838"/>
            <a:ext cx="203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A</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37" name="Rectangle 73"/>
          <p:cNvSpPr>
            <a:spLocks noChangeArrowheads="1"/>
          </p:cNvSpPr>
          <p:nvPr/>
        </p:nvSpPr>
        <p:spPr bwMode="auto">
          <a:xfrm>
            <a:off x="5307013" y="4905375"/>
            <a:ext cx="2032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B</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38" name="Rectangle 74"/>
          <p:cNvSpPr>
            <a:spLocks noChangeArrowheads="1"/>
          </p:cNvSpPr>
          <p:nvPr/>
        </p:nvSpPr>
        <p:spPr bwMode="auto">
          <a:xfrm>
            <a:off x="5435600" y="4941888"/>
            <a:ext cx="635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20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39" name="Rectangle 75"/>
          <p:cNvSpPr>
            <a:spLocks noChangeArrowheads="1"/>
          </p:cNvSpPr>
          <p:nvPr/>
        </p:nvSpPr>
        <p:spPr bwMode="auto">
          <a:xfrm>
            <a:off x="5183188" y="5194300"/>
            <a:ext cx="38893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41" name="Rectangle 77"/>
          <p:cNvSpPr>
            <a:spLocks noChangeArrowheads="1"/>
          </p:cNvSpPr>
          <p:nvPr/>
        </p:nvSpPr>
        <p:spPr bwMode="auto">
          <a:xfrm>
            <a:off x="7321550" y="4868863"/>
            <a:ext cx="3048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F</a:t>
            </a:r>
            <a:r>
              <a:rPr kumimoji="0"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宋体" panose="02010600030101010101" pitchFamily="2" charset="-122"/>
                <a:cs typeface="+mn-cs"/>
              </a:rPr>
              <a:t>2</a:t>
            </a:r>
          </a:p>
        </p:txBody>
      </p:sp>
      <p:sp>
        <p:nvSpPr>
          <p:cNvPr id="369742" name="Rectangle 78"/>
          <p:cNvSpPr>
            <a:spLocks noChangeArrowheads="1"/>
          </p:cNvSpPr>
          <p:nvPr/>
        </p:nvSpPr>
        <p:spPr bwMode="auto">
          <a:xfrm>
            <a:off x="7104063" y="4865688"/>
            <a:ext cx="349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wrap="none"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2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69743" name="Line 79"/>
          <p:cNvSpPr>
            <a:spLocks noChangeShapeType="1"/>
          </p:cNvSpPr>
          <p:nvPr/>
        </p:nvSpPr>
        <p:spPr bwMode="auto">
          <a:xfrm flipH="1">
            <a:off x="5530850" y="5481638"/>
            <a:ext cx="414338" cy="0"/>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44" name="Rectangle 80"/>
          <p:cNvSpPr>
            <a:spLocks noChangeArrowheads="1"/>
          </p:cNvSpPr>
          <p:nvPr/>
        </p:nvSpPr>
        <p:spPr bwMode="auto">
          <a:xfrm>
            <a:off x="5183188" y="5389563"/>
            <a:ext cx="388937"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2225">
                <a:solidFill>
                  <a:srgbClr val="000000"/>
                </a:solidFill>
                <a:miter lim="800000"/>
                <a:headEnd/>
                <a:tailEnd/>
              </a14:hiddenLine>
            </a:ext>
          </a:extLst>
        </p:spPr>
        <p:txBody>
          <a:bodyPr lIns="0" tIns="0" rIns="0" bIns="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D</a:t>
            </a:r>
            <a:endParaRPr kumimoji="0" lang="en-US" altLang="zh-CN" sz="2400" b="1" i="0" u="none" strike="noStrike" kern="1200" cap="none" spc="0" normalizeH="0" baseline="0" noProof="0">
              <a:ln>
                <a:noFill/>
              </a:ln>
              <a:solidFill>
                <a:srgbClr val="000066"/>
              </a:solidFill>
              <a:effectLst/>
              <a:uLnTx/>
              <a:uFillTx/>
              <a:latin typeface="Arial" panose="020B0604020202020204" pitchFamily="34" charset="0"/>
              <a:ea typeface="宋体" panose="02010600030101010101" pitchFamily="2" charset="-122"/>
              <a:cs typeface="+mn-cs"/>
            </a:endParaRPr>
          </a:p>
        </p:txBody>
      </p:sp>
      <p:sp>
        <p:nvSpPr>
          <p:cNvPr id="369745" name="Line 81"/>
          <p:cNvSpPr>
            <a:spLocks noChangeShapeType="1"/>
          </p:cNvSpPr>
          <p:nvPr/>
        </p:nvSpPr>
        <p:spPr bwMode="auto">
          <a:xfrm flipH="1">
            <a:off x="6804025" y="5157788"/>
            <a:ext cx="415925" cy="1587"/>
          </a:xfrm>
          <a:prstGeom prst="line">
            <a:avLst/>
          </a:prstGeom>
          <a:noFill/>
          <a:ln w="28575">
            <a:solidFill>
              <a:srgbClr val="000066"/>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46" name="Rectangle 82"/>
          <p:cNvSpPr>
            <a:spLocks noChangeArrowheads="1"/>
          </p:cNvSpPr>
          <p:nvPr/>
        </p:nvSpPr>
        <p:spPr bwMode="auto">
          <a:xfrm>
            <a:off x="5292725" y="4076700"/>
            <a:ext cx="170815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F</a:t>
            </a:r>
            <a:r>
              <a:rPr kumimoji="1" lang="en-US" altLang="zh-CN" sz="2000" b="1" i="1"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2</a:t>
            </a:r>
            <a:r>
              <a:rPr kumimoji="1" lang="en-US" altLang="zh-CN" sz="20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=A+B+C+D</a:t>
            </a:r>
          </a:p>
        </p:txBody>
      </p:sp>
      <p:graphicFrame>
        <p:nvGraphicFramePr>
          <p:cNvPr id="369747" name="Object 83"/>
          <p:cNvGraphicFramePr>
            <a:graphicFrameLocks noChangeAspect="1"/>
          </p:cNvGraphicFramePr>
          <p:nvPr/>
        </p:nvGraphicFramePr>
        <p:xfrm>
          <a:off x="4900613" y="1557338"/>
          <a:ext cx="3416300" cy="4319587"/>
        </p:xfrm>
        <a:graphic>
          <a:graphicData uri="http://schemas.openxmlformats.org/presentationml/2006/ole">
            <mc:AlternateContent xmlns:mc="http://schemas.openxmlformats.org/markup-compatibility/2006">
              <mc:Choice xmlns:v="urn:schemas-microsoft-com:vml" Requires="v">
                <p:oleObj spid="_x0000_s117883" name="图片" r:id="rId5" imgW="2743200" imgH="1828800" progId="Word.Picture.8">
                  <p:embed/>
                </p:oleObj>
              </mc:Choice>
              <mc:Fallback>
                <p:oleObj name="图片" r:id="rId5" imgW="2743200" imgH="1828800" progId="Word.Picture.8">
                  <p:embed/>
                  <p:pic>
                    <p:nvPicPr>
                      <p:cNvPr id="369747" name="Object 8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00613" y="1557338"/>
                        <a:ext cx="3416300" cy="4319587"/>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69748" name="Object 84"/>
          <p:cNvGraphicFramePr>
            <a:graphicFrameLocks noChangeAspect="1"/>
          </p:cNvGraphicFramePr>
          <p:nvPr/>
        </p:nvGraphicFramePr>
        <p:xfrm>
          <a:off x="755650" y="1557338"/>
          <a:ext cx="3416300" cy="4319587"/>
        </p:xfrm>
        <a:graphic>
          <a:graphicData uri="http://schemas.openxmlformats.org/presentationml/2006/ole">
            <mc:AlternateContent xmlns:mc="http://schemas.openxmlformats.org/markup-compatibility/2006">
              <mc:Choice xmlns:v="urn:schemas-microsoft-com:vml" Requires="v">
                <p:oleObj spid="_x0000_s117884" name="图片" r:id="rId7" imgW="2743200" imgH="1828800" progId="Word.Picture.8">
                  <p:embed/>
                </p:oleObj>
              </mc:Choice>
              <mc:Fallback>
                <p:oleObj name="图片" r:id="rId7" imgW="2743200" imgH="1828800" progId="Word.Picture.8">
                  <p:embed/>
                  <p:pic>
                    <p:nvPicPr>
                      <p:cNvPr id="369748" name="Object 8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5650" y="1557338"/>
                        <a:ext cx="3416300" cy="4319587"/>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9749" name="AutoShape 85"/>
          <p:cNvSpPr>
            <a:spLocks noChangeArrowheads="1"/>
          </p:cNvSpPr>
          <p:nvPr/>
        </p:nvSpPr>
        <p:spPr bwMode="auto">
          <a:xfrm rot="10800000" flipH="1" flipV="1">
            <a:off x="2051050" y="4797425"/>
            <a:ext cx="865188" cy="735013"/>
          </a:xfrm>
          <a:prstGeom prst="flowChartDelay">
            <a:avLst/>
          </a:prstGeom>
          <a:solidFill>
            <a:srgbClr val="FFFFFF"/>
          </a:solidFill>
          <a:ln w="38100">
            <a:solidFill>
              <a:schemeClr val="folHlink"/>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69750" name="Freeform 86"/>
          <p:cNvSpPr>
            <a:spLocks/>
          </p:cNvSpPr>
          <p:nvPr/>
        </p:nvSpPr>
        <p:spPr bwMode="auto">
          <a:xfrm rot="10800000" flipH="1">
            <a:off x="5795963" y="4797425"/>
            <a:ext cx="1016000" cy="744538"/>
          </a:xfrm>
          <a:custGeom>
            <a:avLst/>
            <a:gdLst>
              <a:gd name="T0" fmla="*/ 3 w 554"/>
              <a:gd name="T1" fmla="*/ 0 h 405"/>
              <a:gd name="T2" fmla="*/ 39 w 554"/>
              <a:gd name="T3" fmla="*/ 55 h 405"/>
              <a:gd name="T4" fmla="*/ 58 w 554"/>
              <a:gd name="T5" fmla="*/ 100 h 405"/>
              <a:gd name="T6" fmla="*/ 76 w 554"/>
              <a:gd name="T7" fmla="*/ 154 h 405"/>
              <a:gd name="T8" fmla="*/ 80 w 554"/>
              <a:gd name="T9" fmla="*/ 202 h 405"/>
              <a:gd name="T10" fmla="*/ 76 w 554"/>
              <a:gd name="T11" fmla="*/ 258 h 405"/>
              <a:gd name="T12" fmla="*/ 61 w 554"/>
              <a:gd name="T13" fmla="*/ 306 h 405"/>
              <a:gd name="T14" fmla="*/ 33 w 554"/>
              <a:gd name="T15" fmla="*/ 355 h 405"/>
              <a:gd name="T16" fmla="*/ 0 w 554"/>
              <a:gd name="T17" fmla="*/ 405 h 405"/>
              <a:gd name="T18" fmla="*/ 307 w 554"/>
              <a:gd name="T19" fmla="*/ 404 h 405"/>
              <a:gd name="T20" fmla="*/ 355 w 554"/>
              <a:gd name="T21" fmla="*/ 390 h 405"/>
              <a:gd name="T22" fmla="*/ 401 w 554"/>
              <a:gd name="T23" fmla="*/ 369 h 405"/>
              <a:gd name="T24" fmla="*/ 442 w 554"/>
              <a:gd name="T25" fmla="*/ 337 h 405"/>
              <a:gd name="T26" fmla="*/ 479 w 554"/>
              <a:gd name="T27" fmla="*/ 300 h 405"/>
              <a:gd name="T28" fmla="*/ 518 w 554"/>
              <a:gd name="T29" fmla="*/ 258 h 405"/>
              <a:gd name="T30" fmla="*/ 554 w 554"/>
              <a:gd name="T31" fmla="*/ 204 h 405"/>
              <a:gd name="T32" fmla="*/ 515 w 554"/>
              <a:gd name="T33" fmla="*/ 150 h 405"/>
              <a:gd name="T34" fmla="*/ 479 w 554"/>
              <a:gd name="T35" fmla="*/ 108 h 405"/>
              <a:gd name="T36" fmla="*/ 442 w 554"/>
              <a:gd name="T37" fmla="*/ 71 h 405"/>
              <a:gd name="T38" fmla="*/ 401 w 554"/>
              <a:gd name="T39" fmla="*/ 39 h 405"/>
              <a:gd name="T40" fmla="*/ 355 w 554"/>
              <a:gd name="T41" fmla="*/ 18 h 405"/>
              <a:gd name="T42" fmla="*/ 307 w 554"/>
              <a:gd name="T43" fmla="*/ 1 h 405"/>
              <a:gd name="T44" fmla="*/ 3 w 554"/>
              <a:gd name="T45"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4" h="405">
                <a:moveTo>
                  <a:pt x="3" y="0"/>
                </a:moveTo>
                <a:lnTo>
                  <a:pt x="39" y="55"/>
                </a:lnTo>
                <a:lnTo>
                  <a:pt x="58" y="100"/>
                </a:lnTo>
                <a:lnTo>
                  <a:pt x="76" y="154"/>
                </a:lnTo>
                <a:lnTo>
                  <a:pt x="80" y="202"/>
                </a:lnTo>
                <a:lnTo>
                  <a:pt x="76" y="258"/>
                </a:lnTo>
                <a:lnTo>
                  <a:pt x="61" y="306"/>
                </a:lnTo>
                <a:lnTo>
                  <a:pt x="33" y="355"/>
                </a:lnTo>
                <a:lnTo>
                  <a:pt x="0" y="405"/>
                </a:lnTo>
                <a:lnTo>
                  <a:pt x="307" y="404"/>
                </a:lnTo>
                <a:lnTo>
                  <a:pt x="355" y="390"/>
                </a:lnTo>
                <a:lnTo>
                  <a:pt x="401" y="369"/>
                </a:lnTo>
                <a:lnTo>
                  <a:pt x="442" y="337"/>
                </a:lnTo>
                <a:lnTo>
                  <a:pt x="479" y="300"/>
                </a:lnTo>
                <a:lnTo>
                  <a:pt x="518" y="258"/>
                </a:lnTo>
                <a:lnTo>
                  <a:pt x="554" y="204"/>
                </a:lnTo>
                <a:lnTo>
                  <a:pt x="515" y="150"/>
                </a:lnTo>
                <a:lnTo>
                  <a:pt x="479" y="108"/>
                </a:lnTo>
                <a:lnTo>
                  <a:pt x="442" y="71"/>
                </a:lnTo>
                <a:lnTo>
                  <a:pt x="401" y="39"/>
                </a:lnTo>
                <a:lnTo>
                  <a:pt x="355" y="18"/>
                </a:lnTo>
                <a:lnTo>
                  <a:pt x="307" y="1"/>
                </a:lnTo>
                <a:lnTo>
                  <a:pt x="3" y="0"/>
                </a:lnTo>
                <a:close/>
              </a:path>
            </a:pathLst>
          </a:custGeom>
          <a:solidFill>
            <a:srgbClr val="FFFFFF"/>
          </a:solidFill>
          <a:ln w="38100" cmpd="sng">
            <a:solidFill>
              <a:schemeClr val="folHlink"/>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4B76F404-83D0-4A09-9CB3-3D584BF8FD93}"/>
              </a:ext>
            </a:extLst>
          </p:cNvPr>
          <p:cNvSpPr>
            <a:spLocks noGrp="1"/>
          </p:cNvSpPr>
          <p:nvPr>
            <p:ph type="sldNum" sz="quarter" idx="12"/>
          </p:nvPr>
        </p:nvSpPr>
        <p:spPr/>
        <p:txBody>
          <a:bodyPr/>
          <a:lstStyle/>
          <a:p>
            <a:fld id="{4FAB73BC-B049-4115-A692-8D63A059BFB8}" type="slidenum">
              <a:rPr lang="en-US" smtClean="0"/>
              <a:t>126</a:t>
            </a:fld>
            <a:endParaRPr lang="en-US" dirty="0"/>
          </a:p>
        </p:txBody>
      </p:sp>
    </p:spTree>
    <p:extLst>
      <p:ext uri="{BB962C8B-B14F-4D97-AF65-F5344CB8AC3E}">
        <p14:creationId xmlns:p14="http://schemas.microsoft.com/office/powerpoint/2010/main" val="40754594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69687"/>
                                        </p:tgtEl>
                                        <p:attrNameLst>
                                          <p:attrName>style.visibility</p:attrName>
                                        </p:attrNameLst>
                                      </p:cBhvr>
                                      <p:to>
                                        <p:strVal val="visible"/>
                                      </p:to>
                                    </p:set>
                                    <p:animEffect transition="in" filter="wipe(left)">
                                      <p:cBhvr>
                                        <p:cTn id="7" dur="500"/>
                                        <p:tgtEl>
                                          <p:spTgt spid="36968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69691"/>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nodeType="clickEffect">
                                  <p:stCondLst>
                                    <p:cond delay="0"/>
                                  </p:stCondLst>
                                  <p:childTnLst>
                                    <p:set>
                                      <p:cBhvr>
                                        <p:cTn id="15" dur="1" fill="hold">
                                          <p:stCondLst>
                                            <p:cond delay="0"/>
                                          </p:stCondLst>
                                        </p:cTn>
                                        <p:tgtEl>
                                          <p:spTgt spid="369693"/>
                                        </p:tgtEl>
                                        <p:attrNameLst>
                                          <p:attrName>style.visibility</p:attrName>
                                        </p:attrNameLst>
                                      </p:cBhvr>
                                      <p:to>
                                        <p:strVal val="visible"/>
                                      </p:to>
                                    </p:set>
                                    <p:animEffect transition="in" filter="wipe(left)">
                                      <p:cBhvr>
                                        <p:cTn id="16" dur="500"/>
                                        <p:tgtEl>
                                          <p:spTgt spid="36969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369690"/>
                                        </p:tgtEl>
                                        <p:attrNameLst>
                                          <p:attrName>style.visibility</p:attrName>
                                        </p:attrNameLst>
                                      </p:cBhvr>
                                      <p:to>
                                        <p:strVal val="visible"/>
                                      </p:to>
                                    </p:set>
                                    <p:animEffect transition="in" filter="strips(downRight)">
                                      <p:cBhvr>
                                        <p:cTn id="21" dur="500"/>
                                        <p:tgtEl>
                                          <p:spTgt spid="36969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69692"/>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369689"/>
                                        </p:tgtEl>
                                        <p:attrNameLst>
                                          <p:attrName>style.visibility</p:attrName>
                                        </p:attrNameLst>
                                      </p:cBhvr>
                                      <p:to>
                                        <p:strVal val="visible"/>
                                      </p:to>
                                    </p:set>
                                    <p:animEffect transition="in" filter="wipe(left)">
                                      <p:cBhvr>
                                        <p:cTn id="30" dur="500"/>
                                        <p:tgtEl>
                                          <p:spTgt spid="36968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8" presetClass="entr" presetSubtype="6" fill="hold" grpId="0" nodeType="clickEffect">
                                  <p:stCondLst>
                                    <p:cond delay="0"/>
                                  </p:stCondLst>
                                  <p:childTnLst>
                                    <p:set>
                                      <p:cBhvr>
                                        <p:cTn id="34" dur="1" fill="hold">
                                          <p:stCondLst>
                                            <p:cond delay="0"/>
                                          </p:stCondLst>
                                        </p:cTn>
                                        <p:tgtEl>
                                          <p:spTgt spid="369746"/>
                                        </p:tgtEl>
                                        <p:attrNameLst>
                                          <p:attrName>style.visibility</p:attrName>
                                        </p:attrNameLst>
                                      </p:cBhvr>
                                      <p:to>
                                        <p:strVal val="visible"/>
                                      </p:to>
                                    </p:set>
                                    <p:animEffect transition="in" filter="strips(downRight)">
                                      <p:cBhvr>
                                        <p:cTn id="35" dur="500"/>
                                        <p:tgtEl>
                                          <p:spTgt spid="3697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687" grpId="0" autoUpdateAnimBg="0"/>
      <p:bldP spid="369690" grpId="0" autoUpdateAnimBg="0"/>
      <p:bldP spid="369691" grpId="0"/>
      <p:bldP spid="369692" grpId="0"/>
      <p:bldP spid="369746" grpId="0" autoUpdateAnimBg="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20" name="Rectangle 8"/>
          <p:cNvSpPr>
            <a:spLocks noChangeArrowheads="1"/>
          </p:cNvSpPr>
          <p:nvPr/>
        </p:nvSpPr>
        <p:spPr bwMode="auto">
          <a:xfrm>
            <a:off x="971550" y="1484313"/>
            <a:ext cx="2638425"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p>
            <a:pPr algn="l"/>
            <a:r>
              <a:rPr kumimoji="1" lang="en-US" altLang="zh-CN" sz="2400">
                <a:solidFill>
                  <a:srgbClr val="000066"/>
                </a:solidFill>
                <a:latin typeface="楷体_GB2312" pitchFamily="49" charset="-122"/>
                <a:ea typeface="楷体_GB2312" pitchFamily="49" charset="-122"/>
              </a:rPr>
              <a:t>(3) </a:t>
            </a:r>
            <a:r>
              <a:rPr kumimoji="1" lang="zh-CN" altLang="en-US" sz="2400">
                <a:solidFill>
                  <a:srgbClr val="000066"/>
                </a:solidFill>
                <a:latin typeface="楷体_GB2312" pitchFamily="49" charset="-122"/>
                <a:ea typeface="楷体_GB2312" pitchFamily="49" charset="-122"/>
              </a:rPr>
              <a:t>编程连接技术</a:t>
            </a:r>
          </a:p>
        </p:txBody>
      </p:sp>
      <p:graphicFrame>
        <p:nvGraphicFramePr>
          <p:cNvPr id="371721" name="Object 9"/>
          <p:cNvGraphicFramePr>
            <a:graphicFrameLocks noChangeAspect="1"/>
          </p:cNvGraphicFramePr>
          <p:nvPr/>
        </p:nvGraphicFramePr>
        <p:xfrm>
          <a:off x="1222375" y="3484563"/>
          <a:ext cx="2952750" cy="1303337"/>
        </p:xfrm>
        <a:graphic>
          <a:graphicData uri="http://schemas.openxmlformats.org/presentationml/2006/ole">
            <mc:AlternateContent xmlns:mc="http://schemas.openxmlformats.org/markup-compatibility/2006">
              <mc:Choice xmlns:v="urn:schemas-microsoft-com:vml" Requires="v">
                <p:oleObj spid="_x0000_s118946" name="图片" r:id="rId4" imgW="1257480" imgH="485640" progId="Word.Picture.8">
                  <p:embed/>
                </p:oleObj>
              </mc:Choice>
              <mc:Fallback>
                <p:oleObj name="图片" r:id="rId4" imgW="1257480" imgH="485640" progId="Word.Picture.8">
                  <p:embed/>
                  <p:pic>
                    <p:nvPicPr>
                      <p:cNvPr id="371721"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22375" y="3484563"/>
                        <a:ext cx="2952750" cy="1303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2" name="Object 10"/>
          <p:cNvGraphicFramePr>
            <a:graphicFrameLocks noChangeAspect="1"/>
          </p:cNvGraphicFramePr>
          <p:nvPr/>
        </p:nvGraphicFramePr>
        <p:xfrm>
          <a:off x="4183063" y="3336925"/>
          <a:ext cx="4232275" cy="1604963"/>
        </p:xfrm>
        <a:graphic>
          <a:graphicData uri="http://schemas.openxmlformats.org/presentationml/2006/ole">
            <mc:AlternateContent xmlns:mc="http://schemas.openxmlformats.org/markup-compatibility/2006">
              <mc:Choice xmlns:v="urn:schemas-microsoft-com:vml" Requires="v">
                <p:oleObj spid="_x0000_s118947" name="图片" r:id="rId6" imgW="2581200" imgH="981000" progId="Word.Picture.8">
                  <p:embed/>
                </p:oleObj>
              </mc:Choice>
              <mc:Fallback>
                <p:oleObj name="图片" r:id="rId6" imgW="2581200" imgH="981000" progId="Word.Picture.8">
                  <p:embed/>
                  <p:pic>
                    <p:nvPicPr>
                      <p:cNvPr id="371722"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83063" y="3336925"/>
                        <a:ext cx="4232275" cy="16049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1723" name="Rectangle 11"/>
          <p:cNvSpPr>
            <a:spLocks noChangeArrowheads="1"/>
          </p:cNvSpPr>
          <p:nvPr/>
        </p:nvSpPr>
        <p:spPr bwMode="auto">
          <a:xfrm>
            <a:off x="4348163" y="2620963"/>
            <a:ext cx="3746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r>
              <a:rPr kumimoji="1" lang="en-US" altLang="zh-CN" sz="1000" b="0">
                <a:latin typeface="Times New Roman" panose="02020603050405020304" pitchFamily="18" charset="0"/>
                <a:ea typeface="华康简宋" charset="-122"/>
              </a:rPr>
              <a:t>      </a:t>
            </a:r>
            <a:endParaRPr kumimoji="1" lang="en-US" altLang="zh-CN" sz="2400" b="0">
              <a:latin typeface="Times New Roman" panose="02020603050405020304" pitchFamily="18" charset="0"/>
            </a:endParaRPr>
          </a:p>
        </p:txBody>
      </p:sp>
      <p:sp>
        <p:nvSpPr>
          <p:cNvPr id="371724" name="Rectangle 12"/>
          <p:cNvSpPr>
            <a:spLocks noChangeArrowheads="1"/>
          </p:cNvSpPr>
          <p:nvPr/>
        </p:nvSpPr>
        <p:spPr bwMode="auto">
          <a:xfrm>
            <a:off x="1006475" y="2836863"/>
            <a:ext cx="2325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en-US" altLang="zh-CN" sz="2400">
                <a:solidFill>
                  <a:srgbClr val="000066"/>
                </a:solidFill>
                <a:latin typeface="Times New Roman" panose="02020603050405020304" pitchFamily="18" charset="0"/>
                <a:ea typeface="楷体_GB2312" pitchFamily="49" charset="-122"/>
              </a:rPr>
              <a:t>PLD</a:t>
            </a:r>
            <a:r>
              <a:rPr kumimoji="1" lang="zh-CN" altLang="en-US" sz="2400">
                <a:solidFill>
                  <a:srgbClr val="000066"/>
                </a:solidFill>
                <a:latin typeface="楷体_GB2312" pitchFamily="49" charset="-122"/>
                <a:ea typeface="楷体_GB2312" pitchFamily="49" charset="-122"/>
              </a:rPr>
              <a:t>表示的与门</a:t>
            </a:r>
          </a:p>
        </p:txBody>
      </p:sp>
      <p:sp>
        <p:nvSpPr>
          <p:cNvPr id="371725" name="Rectangle 13"/>
          <p:cNvSpPr>
            <a:spLocks noChangeArrowheads="1"/>
          </p:cNvSpPr>
          <p:nvPr/>
        </p:nvSpPr>
        <p:spPr bwMode="auto">
          <a:xfrm>
            <a:off x="4391025" y="2740025"/>
            <a:ext cx="3248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楷体_GB2312" pitchFamily="49" charset="-122"/>
                <a:ea typeface="楷体_GB2312" pitchFamily="49" charset="-122"/>
              </a:rPr>
              <a:t>熔丝工艺的与门原理图</a:t>
            </a:r>
          </a:p>
        </p:txBody>
      </p:sp>
      <p:graphicFrame>
        <p:nvGraphicFramePr>
          <p:cNvPr id="371727" name="Object 15"/>
          <p:cNvGraphicFramePr>
            <a:graphicFrameLocks noChangeAspect="1"/>
          </p:cNvGraphicFramePr>
          <p:nvPr/>
        </p:nvGraphicFramePr>
        <p:xfrm>
          <a:off x="971550" y="2636838"/>
          <a:ext cx="3168650" cy="2743200"/>
        </p:xfrm>
        <a:graphic>
          <a:graphicData uri="http://schemas.openxmlformats.org/presentationml/2006/ole">
            <mc:AlternateContent xmlns:mc="http://schemas.openxmlformats.org/markup-compatibility/2006">
              <mc:Choice xmlns:v="urn:schemas-microsoft-com:vml" Requires="v">
                <p:oleObj spid="_x0000_s118948" name="图片" r:id="rId8" imgW="2743200" imgH="1828800" progId="Word.Picture.8">
                  <p:embed/>
                </p:oleObj>
              </mc:Choice>
              <mc:Fallback>
                <p:oleObj name="图片" r:id="rId8" imgW="2743200" imgH="1828800" progId="Word.Picture.8">
                  <p:embed/>
                  <p:pic>
                    <p:nvPicPr>
                      <p:cNvPr id="371727" name="Object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550" y="2636838"/>
                        <a:ext cx="3168650" cy="2743200"/>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8" name="Object 16"/>
          <p:cNvGraphicFramePr>
            <a:graphicFrameLocks noChangeAspect="1"/>
          </p:cNvGraphicFramePr>
          <p:nvPr/>
        </p:nvGraphicFramePr>
        <p:xfrm>
          <a:off x="4284663" y="2636838"/>
          <a:ext cx="4103687" cy="2736850"/>
        </p:xfrm>
        <a:graphic>
          <a:graphicData uri="http://schemas.openxmlformats.org/presentationml/2006/ole">
            <mc:AlternateContent xmlns:mc="http://schemas.openxmlformats.org/markup-compatibility/2006">
              <mc:Choice xmlns:v="urn:schemas-microsoft-com:vml" Requires="v">
                <p:oleObj spid="_x0000_s118949" name="图片" r:id="rId10" imgW="2743200" imgH="1828800" progId="Word.Picture.8">
                  <p:embed/>
                </p:oleObj>
              </mc:Choice>
              <mc:Fallback>
                <p:oleObj name="图片" r:id="rId10" imgW="2743200" imgH="1828800" progId="Word.Picture.8">
                  <p:embed/>
                  <p:pic>
                    <p:nvPicPr>
                      <p:cNvPr id="371728" name="Object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84663" y="2636838"/>
                        <a:ext cx="4103687" cy="2736850"/>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6D83BC92-7761-4CF1-9208-DCAF236E11D8}"/>
              </a:ext>
            </a:extLst>
          </p:cNvPr>
          <p:cNvSpPr>
            <a:spLocks noGrp="1"/>
          </p:cNvSpPr>
          <p:nvPr>
            <p:ph type="sldNum" sz="quarter" idx="12"/>
          </p:nvPr>
        </p:nvSpPr>
        <p:spPr/>
        <p:txBody>
          <a:bodyPr/>
          <a:lstStyle/>
          <a:p>
            <a:fld id="{4FAB73BC-B049-4115-A692-8D63A059BFB8}" type="slidenum">
              <a:rPr lang="en-US" smtClean="0"/>
              <a:t>127</a:t>
            </a:fld>
            <a:endParaRPr lang="en-US" dirty="0"/>
          </a:p>
        </p:txBody>
      </p:sp>
    </p:spTree>
    <p:extLst>
      <p:ext uri="{BB962C8B-B14F-4D97-AF65-F5344CB8AC3E}">
        <p14:creationId xmlns:p14="http://schemas.microsoft.com/office/powerpoint/2010/main" val="2311017303"/>
      </p:ext>
    </p:extLst>
  </p:cSld>
  <p:clrMapOvr>
    <a:masterClrMapping/>
  </p:clrMapOvr>
  <p:transition>
    <p:wipe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1724"/>
                                        </p:tgtEl>
                                        <p:attrNameLst>
                                          <p:attrName>style.visibility</p:attrName>
                                        </p:attrNameLst>
                                      </p:cBhvr>
                                      <p:to>
                                        <p:strVal val="visible"/>
                                      </p:to>
                                    </p:set>
                                    <p:animEffect transition="in" filter="strips(downRight)">
                                      <p:cBhvr>
                                        <p:cTn id="7" dur="500"/>
                                        <p:tgtEl>
                                          <p:spTgt spid="3717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71727"/>
                                        </p:tgtEl>
                                        <p:attrNameLst>
                                          <p:attrName>style.visibility</p:attrName>
                                        </p:attrNameLst>
                                      </p:cBhvr>
                                      <p:to>
                                        <p:strVal val="visible"/>
                                      </p:to>
                                    </p:set>
                                    <p:animEffect transition="in" filter="box(in)">
                                      <p:cBhvr>
                                        <p:cTn id="12" dur="500"/>
                                        <p:tgtEl>
                                          <p:spTgt spid="3717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71721"/>
                                        </p:tgtEl>
                                        <p:attrNameLst>
                                          <p:attrName>style.visibility</p:attrName>
                                        </p:attrNameLst>
                                      </p:cBhvr>
                                      <p:to>
                                        <p:strVal val="visible"/>
                                      </p:to>
                                    </p:set>
                                    <p:animEffect transition="in" filter="wipe(left)">
                                      <p:cBhvr>
                                        <p:cTn id="17" dur="500"/>
                                        <p:tgtEl>
                                          <p:spTgt spid="3717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1725"/>
                                        </p:tgtEl>
                                        <p:attrNameLst>
                                          <p:attrName>style.visibility</p:attrName>
                                        </p:attrNameLst>
                                      </p:cBhvr>
                                      <p:to>
                                        <p:strVal val="visible"/>
                                      </p:to>
                                    </p:set>
                                    <p:animEffect transition="in" filter="strips(downRight)">
                                      <p:cBhvr>
                                        <p:cTn id="22" dur="500"/>
                                        <p:tgtEl>
                                          <p:spTgt spid="3717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371728"/>
                                        </p:tgtEl>
                                        <p:attrNameLst>
                                          <p:attrName>style.visibility</p:attrName>
                                        </p:attrNameLst>
                                      </p:cBhvr>
                                      <p:to>
                                        <p:strVal val="visible"/>
                                      </p:to>
                                    </p:set>
                                    <p:animEffect transition="in" filter="box(in)">
                                      <p:cBhvr>
                                        <p:cTn id="27" dur="500"/>
                                        <p:tgtEl>
                                          <p:spTgt spid="37172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371722"/>
                                        </p:tgtEl>
                                        <p:attrNameLst>
                                          <p:attrName>style.visibility</p:attrName>
                                        </p:attrNameLst>
                                      </p:cBhvr>
                                      <p:to>
                                        <p:strVal val="visible"/>
                                      </p:to>
                                    </p:set>
                                    <p:animEffect transition="in" filter="wipe(up)">
                                      <p:cBhvr>
                                        <p:cTn id="32" dur="500"/>
                                        <p:tgtEl>
                                          <p:spTgt spid="3717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24" grpId="0"/>
      <p:bldP spid="371725"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760" name="Group 24"/>
          <p:cNvGrpSpPr>
            <a:grpSpLocks/>
          </p:cNvGrpSpPr>
          <p:nvPr/>
        </p:nvGrpSpPr>
        <p:grpSpPr bwMode="auto">
          <a:xfrm>
            <a:off x="5076825" y="1844675"/>
            <a:ext cx="3781425" cy="3241675"/>
            <a:chOff x="3220" y="657"/>
            <a:chExt cx="2382" cy="2042"/>
          </a:xfrm>
        </p:grpSpPr>
        <p:sp>
          <p:nvSpPr>
            <p:cNvPr id="372761" name="AutoShape 25"/>
            <p:cNvSpPr>
              <a:spLocks noChangeArrowheads="1"/>
            </p:cNvSpPr>
            <p:nvPr/>
          </p:nvSpPr>
          <p:spPr bwMode="auto">
            <a:xfrm>
              <a:off x="3220" y="686"/>
              <a:ext cx="2382" cy="2013"/>
            </a:xfrm>
            <a:prstGeom prst="roundRect">
              <a:avLst>
                <a:gd name="adj" fmla="val 16667"/>
              </a:avLst>
            </a:prstGeom>
            <a:solidFill>
              <a:srgbClr val="FFFFFF"/>
            </a:solidFill>
            <a:ln>
              <a:noFill/>
            </a:ln>
            <a:effectLst/>
            <a:extLst>
              <a:ext uri="{91240B29-F687-4F45-9708-019B960494DF}">
                <a14:hiddenLine xmlns:a14="http://schemas.microsoft.com/office/drawing/2010/main" w="15875" algn="ctr">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kumimoji="1" lang="en-GB" altLang="zh-CN" sz="2400">
                <a:latin typeface="Tahoma" panose="020B0604030504040204" pitchFamily="34" charset="0"/>
                <a:ea typeface="楷体_GB2312" pitchFamily="49" charset="-122"/>
              </a:endParaRPr>
            </a:p>
          </p:txBody>
        </p:sp>
        <p:grpSp>
          <p:nvGrpSpPr>
            <p:cNvPr id="372762" name="Group 26"/>
            <p:cNvGrpSpPr>
              <a:grpSpLocks/>
            </p:cNvGrpSpPr>
            <p:nvPr/>
          </p:nvGrpSpPr>
          <p:grpSpPr bwMode="auto">
            <a:xfrm>
              <a:off x="3475" y="657"/>
              <a:ext cx="1907" cy="1942"/>
              <a:chOff x="3475" y="657"/>
              <a:chExt cx="1907" cy="1942"/>
            </a:xfrm>
          </p:grpSpPr>
          <p:sp>
            <p:nvSpPr>
              <p:cNvPr id="372763" name="Rectangle 27"/>
              <p:cNvSpPr>
                <a:spLocks noChangeArrowheads="1"/>
              </p:cNvSpPr>
              <p:nvPr/>
            </p:nvSpPr>
            <p:spPr bwMode="auto">
              <a:xfrm>
                <a:off x="3954" y="2043"/>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grpSp>
            <p:nvGrpSpPr>
              <p:cNvPr id="372764" name="Group 28"/>
              <p:cNvGrpSpPr>
                <a:grpSpLocks/>
              </p:cNvGrpSpPr>
              <p:nvPr/>
            </p:nvGrpSpPr>
            <p:grpSpPr bwMode="auto">
              <a:xfrm>
                <a:off x="3958" y="2036"/>
                <a:ext cx="201" cy="205"/>
                <a:chOff x="3958" y="2036"/>
                <a:chExt cx="201" cy="205"/>
              </a:xfrm>
            </p:grpSpPr>
            <p:sp>
              <p:nvSpPr>
                <p:cNvPr id="372765" name="Freeform 29"/>
                <p:cNvSpPr>
                  <a:spLocks/>
                </p:cNvSpPr>
                <p:nvPr/>
              </p:nvSpPr>
              <p:spPr bwMode="auto">
                <a:xfrm>
                  <a:off x="3981" y="2054"/>
                  <a:ext cx="167" cy="169"/>
                </a:xfrm>
                <a:custGeom>
                  <a:avLst/>
                  <a:gdLst>
                    <a:gd name="T0" fmla="*/ 0 w 167"/>
                    <a:gd name="T1" fmla="*/ 84 h 169"/>
                    <a:gd name="T2" fmla="*/ 167 w 167"/>
                    <a:gd name="T3" fmla="*/ 0 h 169"/>
                    <a:gd name="T4" fmla="*/ 167 w 167"/>
                    <a:gd name="T5" fmla="*/ 169 h 169"/>
                    <a:gd name="T6" fmla="*/ 0 w 167"/>
                    <a:gd name="T7" fmla="*/ 84 h 169"/>
                  </a:gdLst>
                  <a:ahLst/>
                  <a:cxnLst>
                    <a:cxn ang="0">
                      <a:pos x="T0" y="T1"/>
                    </a:cxn>
                    <a:cxn ang="0">
                      <a:pos x="T2" y="T3"/>
                    </a:cxn>
                    <a:cxn ang="0">
                      <a:pos x="T4" y="T5"/>
                    </a:cxn>
                    <a:cxn ang="0">
                      <a:pos x="T6" y="T7"/>
                    </a:cxn>
                  </a:cxnLst>
                  <a:rect l="0" t="0" r="r" b="b"/>
                  <a:pathLst>
                    <a:path w="167" h="169">
                      <a:moveTo>
                        <a:pt x="0" y="84"/>
                      </a:moveTo>
                      <a:lnTo>
                        <a:pt x="167" y="0"/>
                      </a:lnTo>
                      <a:lnTo>
                        <a:pt x="167" y="169"/>
                      </a:lnTo>
                      <a:lnTo>
                        <a:pt x="0" y="84"/>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sp>
              <p:nvSpPr>
                <p:cNvPr id="372766" name="Freeform 30"/>
                <p:cNvSpPr>
                  <a:spLocks noEditPoints="1"/>
                </p:cNvSpPr>
                <p:nvPr/>
              </p:nvSpPr>
              <p:spPr bwMode="auto">
                <a:xfrm>
                  <a:off x="3958" y="2036"/>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3 h 205"/>
                    <a:gd name="T14" fmla="*/ 23 w 201"/>
                    <a:gd name="T15" fmla="*/ 102 h 205"/>
                    <a:gd name="T16" fmla="*/ 28 w 201"/>
                    <a:gd name="T17" fmla="*/ 113 h 205"/>
                    <a:gd name="T18" fmla="*/ 195 w 201"/>
                    <a:gd name="T19" fmla="*/ 29 h 205"/>
                    <a:gd name="T20" fmla="*/ 19 w 201"/>
                    <a:gd name="T21" fmla="*/ 93 h 205"/>
                    <a:gd name="T22" fmla="*/ 0 w 201"/>
                    <a:gd name="T23" fmla="*/ 102 h 205"/>
                    <a:gd name="T24" fmla="*/ 19 w 201"/>
                    <a:gd name="T25" fmla="*/ 113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3"/>
                      </a:lnTo>
                      <a:lnTo>
                        <a:pt x="23" y="102"/>
                      </a:lnTo>
                      <a:lnTo>
                        <a:pt x="28" y="113"/>
                      </a:lnTo>
                      <a:lnTo>
                        <a:pt x="195" y="29"/>
                      </a:lnTo>
                      <a:close/>
                      <a:moveTo>
                        <a:pt x="19" y="93"/>
                      </a:moveTo>
                      <a:lnTo>
                        <a:pt x="0" y="102"/>
                      </a:lnTo>
                      <a:lnTo>
                        <a:pt x="19" y="113"/>
                      </a:lnTo>
                      <a:lnTo>
                        <a:pt x="187" y="198"/>
                      </a:lnTo>
                      <a:lnTo>
                        <a:pt x="201" y="205"/>
                      </a:lnTo>
                      <a:lnTo>
                        <a:pt x="201" y="187"/>
                      </a:lnTo>
                      <a:lnTo>
                        <a:pt x="201" y="18"/>
                      </a:lnTo>
                      <a:lnTo>
                        <a:pt x="201" y="0"/>
                      </a:lnTo>
                      <a:lnTo>
                        <a:pt x="187" y="9"/>
                      </a:lnTo>
                      <a:lnTo>
                        <a:pt x="19" y="93"/>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grpSp>
          <p:sp>
            <p:nvSpPr>
              <p:cNvPr id="372767" name="Rectangle 31"/>
              <p:cNvSpPr>
                <a:spLocks noChangeArrowheads="1"/>
              </p:cNvSpPr>
              <p:nvPr/>
            </p:nvSpPr>
            <p:spPr bwMode="auto">
              <a:xfrm>
                <a:off x="3954" y="2401"/>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grpSp>
            <p:nvGrpSpPr>
              <p:cNvPr id="372768" name="Group 32"/>
              <p:cNvGrpSpPr>
                <a:grpSpLocks/>
              </p:cNvGrpSpPr>
              <p:nvPr/>
            </p:nvGrpSpPr>
            <p:grpSpPr bwMode="auto">
              <a:xfrm>
                <a:off x="3958" y="2394"/>
                <a:ext cx="201" cy="205"/>
                <a:chOff x="3958" y="2394"/>
                <a:chExt cx="201" cy="205"/>
              </a:xfrm>
            </p:grpSpPr>
            <p:sp>
              <p:nvSpPr>
                <p:cNvPr id="372769" name="Freeform 33"/>
                <p:cNvSpPr>
                  <a:spLocks/>
                </p:cNvSpPr>
                <p:nvPr/>
              </p:nvSpPr>
              <p:spPr bwMode="auto">
                <a:xfrm>
                  <a:off x="3981" y="2412"/>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sp>
              <p:nvSpPr>
                <p:cNvPr id="372770" name="Freeform 34"/>
                <p:cNvSpPr>
                  <a:spLocks noEditPoints="1"/>
                </p:cNvSpPr>
                <p:nvPr/>
              </p:nvSpPr>
              <p:spPr bwMode="auto">
                <a:xfrm>
                  <a:off x="3958" y="2394"/>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4 h 205"/>
                    <a:gd name="T14" fmla="*/ 23 w 201"/>
                    <a:gd name="T15" fmla="*/ 103 h 205"/>
                    <a:gd name="T16" fmla="*/ 28 w 201"/>
                    <a:gd name="T17" fmla="*/ 114 h 205"/>
                    <a:gd name="T18" fmla="*/ 195 w 201"/>
                    <a:gd name="T19" fmla="*/ 29 h 205"/>
                    <a:gd name="T20" fmla="*/ 19 w 201"/>
                    <a:gd name="T21" fmla="*/ 94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4"/>
                      </a:lnTo>
                      <a:lnTo>
                        <a:pt x="23" y="103"/>
                      </a:lnTo>
                      <a:lnTo>
                        <a:pt x="28" y="114"/>
                      </a:lnTo>
                      <a:lnTo>
                        <a:pt x="195" y="29"/>
                      </a:lnTo>
                      <a:close/>
                      <a:moveTo>
                        <a:pt x="19" y="94"/>
                      </a:moveTo>
                      <a:lnTo>
                        <a:pt x="0" y="103"/>
                      </a:lnTo>
                      <a:lnTo>
                        <a:pt x="19" y="114"/>
                      </a:lnTo>
                      <a:lnTo>
                        <a:pt x="187" y="198"/>
                      </a:lnTo>
                      <a:lnTo>
                        <a:pt x="201" y="205"/>
                      </a:lnTo>
                      <a:lnTo>
                        <a:pt x="201" y="187"/>
                      </a:lnTo>
                      <a:lnTo>
                        <a:pt x="201" y="18"/>
                      </a:lnTo>
                      <a:lnTo>
                        <a:pt x="201" y="0"/>
                      </a:lnTo>
                      <a:lnTo>
                        <a:pt x="187" y="9"/>
                      </a:lnTo>
                      <a:lnTo>
                        <a:pt x="19" y="94"/>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grpSp>
          <p:grpSp>
            <p:nvGrpSpPr>
              <p:cNvPr id="372771" name="Group 35"/>
              <p:cNvGrpSpPr>
                <a:grpSpLocks/>
              </p:cNvGrpSpPr>
              <p:nvPr/>
            </p:nvGrpSpPr>
            <p:grpSpPr bwMode="auto">
              <a:xfrm>
                <a:off x="3954" y="1682"/>
                <a:ext cx="205" cy="205"/>
                <a:chOff x="3954" y="1682"/>
                <a:chExt cx="205" cy="205"/>
              </a:xfrm>
            </p:grpSpPr>
            <p:sp>
              <p:nvSpPr>
                <p:cNvPr id="372772" name="Rectangle 36"/>
                <p:cNvSpPr>
                  <a:spLocks noChangeArrowheads="1"/>
                </p:cNvSpPr>
                <p:nvPr/>
              </p:nvSpPr>
              <p:spPr bwMode="auto">
                <a:xfrm>
                  <a:off x="3954" y="1689"/>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grpSp>
              <p:nvGrpSpPr>
                <p:cNvPr id="372773" name="Group 37"/>
                <p:cNvGrpSpPr>
                  <a:grpSpLocks/>
                </p:cNvGrpSpPr>
                <p:nvPr/>
              </p:nvGrpSpPr>
              <p:grpSpPr bwMode="auto">
                <a:xfrm>
                  <a:off x="3958" y="1682"/>
                  <a:ext cx="201" cy="205"/>
                  <a:chOff x="3958" y="1682"/>
                  <a:chExt cx="201" cy="205"/>
                </a:xfrm>
              </p:grpSpPr>
              <p:sp>
                <p:nvSpPr>
                  <p:cNvPr id="372774" name="Freeform 38"/>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sp>
                <p:nvSpPr>
                  <p:cNvPr id="372775" name="Freeform 39"/>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endParaRPr lang="zh-CN" altLang="en-US"/>
                  </a:p>
                </p:txBody>
              </p:sp>
            </p:grpSp>
          </p:grpSp>
          <p:sp>
            <p:nvSpPr>
              <p:cNvPr id="372776" name="Line 40"/>
              <p:cNvSpPr>
                <a:spLocks noChangeShapeType="1"/>
              </p:cNvSpPr>
              <p:nvPr/>
            </p:nvSpPr>
            <p:spPr bwMode="auto">
              <a:xfrm flipV="1">
                <a:off x="4716" y="862"/>
                <a:ext cx="1" cy="16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77" name="Rectangle 41"/>
              <p:cNvSpPr>
                <a:spLocks noChangeArrowheads="1"/>
              </p:cNvSpPr>
              <p:nvPr/>
            </p:nvSpPr>
            <p:spPr bwMode="auto">
              <a:xfrm>
                <a:off x="4663" y="1132"/>
                <a:ext cx="119" cy="297"/>
              </a:xfrm>
              <a:prstGeom prst="rect">
                <a:avLst/>
              </a:prstGeom>
              <a:solidFill>
                <a:srgbClr val="FFFFFF"/>
              </a:solidFill>
              <a:ln w="15875">
                <a:solidFill>
                  <a:srgbClr val="000000"/>
                </a:solidFill>
                <a:miter lim="800000"/>
                <a:headEnd/>
                <a:tailEnd/>
              </a:ln>
            </p:spPr>
            <p:txBody>
              <a:bodyPr/>
              <a:lstStyle/>
              <a:p>
                <a:endParaRPr lang="zh-CN" altLang="en-US"/>
              </a:p>
            </p:txBody>
          </p:sp>
          <p:sp>
            <p:nvSpPr>
              <p:cNvPr id="372778" name="Line 42"/>
              <p:cNvSpPr>
                <a:spLocks noChangeShapeType="1"/>
              </p:cNvSpPr>
              <p:nvPr/>
            </p:nvSpPr>
            <p:spPr bwMode="auto">
              <a:xfrm>
                <a:off x="4054" y="867"/>
                <a:ext cx="132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79" name="Oval 43"/>
              <p:cNvSpPr>
                <a:spLocks noChangeArrowheads="1"/>
              </p:cNvSpPr>
              <p:nvPr/>
            </p:nvSpPr>
            <p:spPr bwMode="auto">
              <a:xfrm>
                <a:off x="4684" y="837"/>
                <a:ext cx="66" cy="64"/>
              </a:xfrm>
              <a:prstGeom prst="ellipse">
                <a:avLst/>
              </a:prstGeom>
              <a:solidFill>
                <a:srgbClr val="000000"/>
              </a:solidFill>
              <a:ln w="15875">
                <a:solidFill>
                  <a:srgbClr val="000000"/>
                </a:solidFill>
                <a:round/>
                <a:headEnd/>
                <a:tailEnd/>
              </a:ln>
            </p:spPr>
            <p:txBody>
              <a:bodyPr/>
              <a:lstStyle/>
              <a:p>
                <a:endParaRPr lang="zh-CN" altLang="en-US"/>
              </a:p>
            </p:txBody>
          </p:sp>
          <p:sp>
            <p:nvSpPr>
              <p:cNvPr id="372780" name="Oval 44"/>
              <p:cNvSpPr>
                <a:spLocks noChangeArrowheads="1"/>
              </p:cNvSpPr>
              <p:nvPr/>
            </p:nvSpPr>
            <p:spPr bwMode="auto">
              <a:xfrm>
                <a:off x="4684" y="1748"/>
                <a:ext cx="66" cy="64"/>
              </a:xfrm>
              <a:prstGeom prst="ellipse">
                <a:avLst/>
              </a:prstGeom>
              <a:solidFill>
                <a:srgbClr val="000000"/>
              </a:solidFill>
              <a:ln w="15875">
                <a:solidFill>
                  <a:srgbClr val="000000"/>
                </a:solidFill>
                <a:round/>
                <a:headEnd/>
                <a:tailEnd/>
              </a:ln>
            </p:spPr>
            <p:txBody>
              <a:bodyPr/>
              <a:lstStyle/>
              <a:p>
                <a:endParaRPr lang="zh-CN" altLang="en-US"/>
              </a:p>
            </p:txBody>
          </p:sp>
          <p:sp>
            <p:nvSpPr>
              <p:cNvPr id="372781" name="Oval 45"/>
              <p:cNvSpPr>
                <a:spLocks noChangeArrowheads="1"/>
              </p:cNvSpPr>
              <p:nvPr/>
            </p:nvSpPr>
            <p:spPr bwMode="auto">
              <a:xfrm>
                <a:off x="4689" y="2104"/>
                <a:ext cx="65" cy="64"/>
              </a:xfrm>
              <a:prstGeom prst="ellipse">
                <a:avLst/>
              </a:prstGeom>
              <a:solidFill>
                <a:srgbClr val="000000"/>
              </a:solidFill>
              <a:ln w="15875">
                <a:solidFill>
                  <a:srgbClr val="000000"/>
                </a:solidFill>
                <a:round/>
                <a:headEnd/>
                <a:tailEnd/>
              </a:ln>
            </p:spPr>
            <p:txBody>
              <a:bodyPr/>
              <a:lstStyle/>
              <a:p>
                <a:endParaRPr lang="zh-CN" altLang="en-US"/>
              </a:p>
            </p:txBody>
          </p:sp>
          <p:sp>
            <p:nvSpPr>
              <p:cNvPr id="372782" name="Line 46"/>
              <p:cNvSpPr>
                <a:spLocks noChangeShapeType="1"/>
              </p:cNvSpPr>
              <p:nvPr/>
            </p:nvSpPr>
            <p:spPr bwMode="auto">
              <a:xfrm>
                <a:off x="3644" y="1780"/>
                <a:ext cx="1074"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3" name="Line 47"/>
              <p:cNvSpPr>
                <a:spLocks noChangeShapeType="1"/>
              </p:cNvSpPr>
              <p:nvPr/>
            </p:nvSpPr>
            <p:spPr bwMode="auto">
              <a:xfrm>
                <a:off x="3639" y="2136"/>
                <a:ext cx="156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4" name="Line 48"/>
              <p:cNvSpPr>
                <a:spLocks noChangeShapeType="1"/>
              </p:cNvSpPr>
              <p:nvPr/>
            </p:nvSpPr>
            <p:spPr bwMode="auto">
              <a:xfrm>
                <a:off x="3637" y="2492"/>
                <a:ext cx="107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5" name="Rectangle 49"/>
              <p:cNvSpPr>
                <a:spLocks noChangeArrowheads="1"/>
              </p:cNvSpPr>
              <p:nvPr/>
            </p:nvSpPr>
            <p:spPr bwMode="auto">
              <a:xfrm>
                <a:off x="4419" y="657"/>
                <a:ext cx="59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786" name="Rectangle 50"/>
              <p:cNvSpPr>
                <a:spLocks noChangeArrowheads="1"/>
              </p:cNvSpPr>
              <p:nvPr/>
            </p:nvSpPr>
            <p:spPr bwMode="auto">
              <a:xfrm>
                <a:off x="4454" y="659"/>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V</a:t>
                </a:r>
                <a:endParaRPr lang="en-US" altLang="zh-CN" b="0">
                  <a:latin typeface="Arial" panose="020B0604020202020204" pitchFamily="34" charset="0"/>
                </a:endParaRPr>
              </a:p>
            </p:txBody>
          </p:sp>
          <p:sp>
            <p:nvSpPr>
              <p:cNvPr id="372787" name="Rectangle 51"/>
              <p:cNvSpPr>
                <a:spLocks noChangeArrowheads="1"/>
              </p:cNvSpPr>
              <p:nvPr/>
            </p:nvSpPr>
            <p:spPr bwMode="auto">
              <a:xfrm>
                <a:off x="4536" y="721"/>
                <a:ext cx="11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100" b="0">
                    <a:solidFill>
                      <a:srgbClr val="000000"/>
                    </a:solidFill>
                    <a:latin typeface="Times New Roman" panose="02020603050405020304" pitchFamily="18" charset="0"/>
                  </a:rPr>
                  <a:t>CC</a:t>
                </a:r>
                <a:endParaRPr lang="en-US" altLang="zh-CN" b="0">
                  <a:latin typeface="Arial" panose="020B0604020202020204" pitchFamily="34" charset="0"/>
                </a:endParaRPr>
              </a:p>
            </p:txBody>
          </p:sp>
          <p:sp>
            <p:nvSpPr>
              <p:cNvPr id="372788" name="Rectangle 52"/>
              <p:cNvSpPr>
                <a:spLocks noChangeArrowheads="1"/>
              </p:cNvSpPr>
              <p:nvPr/>
            </p:nvSpPr>
            <p:spPr bwMode="auto">
              <a:xfrm>
                <a:off x="4654" y="659"/>
                <a:ext cx="77"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Times New Roman" panose="02020603050405020304" pitchFamily="18" charset="0"/>
                  </a:rPr>
                  <a:t>+</a:t>
                </a:r>
                <a:endParaRPr lang="en-US" altLang="zh-CN" b="0">
                  <a:latin typeface="Arial" panose="020B0604020202020204" pitchFamily="34" charset="0"/>
                </a:endParaRPr>
              </a:p>
            </p:txBody>
          </p:sp>
          <p:sp>
            <p:nvSpPr>
              <p:cNvPr id="372789" name="Rectangle 53"/>
              <p:cNvSpPr>
                <a:spLocks noChangeArrowheads="1"/>
              </p:cNvSpPr>
              <p:nvPr/>
            </p:nvSpPr>
            <p:spPr bwMode="auto">
              <a:xfrm>
                <a:off x="4729" y="659"/>
                <a:ext cx="25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Times New Roman" panose="02020603050405020304" pitchFamily="18" charset="0"/>
                  </a:rPr>
                  <a:t>(5V)</a:t>
                </a:r>
                <a:endParaRPr lang="en-US" altLang="zh-CN" b="0">
                  <a:latin typeface="Arial" panose="020B0604020202020204" pitchFamily="34" charset="0"/>
                </a:endParaRPr>
              </a:p>
            </p:txBody>
          </p:sp>
          <p:sp>
            <p:nvSpPr>
              <p:cNvPr id="372790" name="Rectangle 54"/>
              <p:cNvSpPr>
                <a:spLocks noChangeArrowheads="1"/>
              </p:cNvSpPr>
              <p:nvPr/>
            </p:nvSpPr>
            <p:spPr bwMode="auto">
              <a:xfrm>
                <a:off x="4983" y="659"/>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791" name="Rectangle 55"/>
              <p:cNvSpPr>
                <a:spLocks noChangeArrowheads="1"/>
              </p:cNvSpPr>
              <p:nvPr/>
            </p:nvSpPr>
            <p:spPr bwMode="auto">
              <a:xfrm>
                <a:off x="4809" y="1157"/>
                <a:ext cx="26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792" name="Rectangle 56"/>
              <p:cNvSpPr>
                <a:spLocks noChangeArrowheads="1"/>
              </p:cNvSpPr>
              <p:nvPr/>
            </p:nvSpPr>
            <p:spPr bwMode="auto">
              <a:xfrm>
                <a:off x="4809" y="1146"/>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R</a:t>
                </a:r>
                <a:endParaRPr lang="en-US" altLang="zh-CN" b="0">
                  <a:latin typeface="Arial" panose="020B0604020202020204" pitchFamily="34" charset="0"/>
                </a:endParaRPr>
              </a:p>
            </p:txBody>
          </p:sp>
          <p:sp>
            <p:nvSpPr>
              <p:cNvPr id="372793" name="Rectangle 57"/>
              <p:cNvSpPr>
                <a:spLocks noChangeArrowheads="1"/>
              </p:cNvSpPr>
              <p:nvPr/>
            </p:nvSpPr>
            <p:spPr bwMode="auto">
              <a:xfrm>
                <a:off x="4891" y="1146"/>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794" name="Rectangle 58"/>
              <p:cNvSpPr>
                <a:spLocks noChangeArrowheads="1"/>
              </p:cNvSpPr>
              <p:nvPr/>
            </p:nvSpPr>
            <p:spPr bwMode="auto">
              <a:xfrm>
                <a:off x="4809" y="1292"/>
                <a:ext cx="13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Times New Roman" panose="02020603050405020304" pitchFamily="18" charset="0"/>
                  </a:rPr>
                  <a:t>3k</a:t>
                </a:r>
                <a:endParaRPr lang="en-US" altLang="zh-CN" b="0">
                  <a:latin typeface="Arial" panose="020B0604020202020204" pitchFamily="34" charset="0"/>
                </a:endParaRPr>
              </a:p>
            </p:txBody>
          </p:sp>
          <p:sp>
            <p:nvSpPr>
              <p:cNvPr id="372795" name="Rectangle 59"/>
              <p:cNvSpPr>
                <a:spLocks noChangeArrowheads="1"/>
              </p:cNvSpPr>
              <p:nvPr/>
            </p:nvSpPr>
            <p:spPr bwMode="auto">
              <a:xfrm>
                <a:off x="4942" y="1278"/>
                <a:ext cx="10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Symbol" panose="05050102010706020507" pitchFamily="18" charset="2"/>
                  </a:rPr>
                  <a:t>W</a:t>
                </a:r>
                <a:endParaRPr lang="en-US" altLang="zh-CN" b="0">
                  <a:latin typeface="Arial" panose="020B0604020202020204" pitchFamily="34" charset="0"/>
                </a:endParaRPr>
              </a:p>
            </p:txBody>
          </p:sp>
          <p:sp>
            <p:nvSpPr>
              <p:cNvPr id="372796" name="Rectangle 60"/>
              <p:cNvSpPr>
                <a:spLocks noChangeArrowheads="1"/>
              </p:cNvSpPr>
              <p:nvPr/>
            </p:nvSpPr>
            <p:spPr bwMode="auto">
              <a:xfrm>
                <a:off x="5046" y="129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797" name="Rectangle 61"/>
              <p:cNvSpPr>
                <a:spLocks noChangeArrowheads="1"/>
              </p:cNvSpPr>
              <p:nvPr/>
            </p:nvSpPr>
            <p:spPr bwMode="auto">
              <a:xfrm>
                <a:off x="5046" y="1997"/>
                <a:ext cx="263"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798" name="Rectangle 62"/>
              <p:cNvSpPr>
                <a:spLocks noChangeArrowheads="1"/>
              </p:cNvSpPr>
              <p:nvPr/>
            </p:nvSpPr>
            <p:spPr bwMode="auto">
              <a:xfrm>
                <a:off x="5138" y="1987"/>
                <a:ext cx="7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L</a:t>
                </a:r>
                <a:endParaRPr lang="en-US" altLang="zh-CN" b="0">
                  <a:latin typeface="Arial" panose="020B0604020202020204" pitchFamily="34" charset="0"/>
                </a:endParaRPr>
              </a:p>
            </p:txBody>
          </p:sp>
          <p:sp>
            <p:nvSpPr>
              <p:cNvPr id="372799" name="Rectangle 63"/>
              <p:cNvSpPr>
                <a:spLocks noChangeArrowheads="1"/>
              </p:cNvSpPr>
              <p:nvPr/>
            </p:nvSpPr>
            <p:spPr bwMode="auto">
              <a:xfrm>
                <a:off x="5213" y="1987"/>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00" name="Rectangle 64"/>
              <p:cNvSpPr>
                <a:spLocks noChangeArrowheads="1"/>
              </p:cNvSpPr>
              <p:nvPr/>
            </p:nvSpPr>
            <p:spPr bwMode="auto">
              <a:xfrm>
                <a:off x="3917" y="1536"/>
                <a:ext cx="263"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01" name="Rectangle 65"/>
              <p:cNvSpPr>
                <a:spLocks noChangeArrowheads="1"/>
              </p:cNvSpPr>
              <p:nvPr/>
            </p:nvSpPr>
            <p:spPr bwMode="auto">
              <a:xfrm>
                <a:off x="3977" y="1526"/>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D</a:t>
                </a:r>
                <a:endParaRPr lang="en-US" altLang="zh-CN" b="0">
                  <a:latin typeface="Arial" panose="020B0604020202020204" pitchFamily="34" charset="0"/>
                </a:endParaRPr>
              </a:p>
            </p:txBody>
          </p:sp>
          <p:sp>
            <p:nvSpPr>
              <p:cNvPr id="372802" name="Rectangle 66"/>
              <p:cNvSpPr>
                <a:spLocks noChangeArrowheads="1"/>
              </p:cNvSpPr>
              <p:nvPr/>
            </p:nvSpPr>
            <p:spPr bwMode="auto">
              <a:xfrm>
                <a:off x="4073" y="158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100" b="0">
                    <a:solidFill>
                      <a:srgbClr val="000000"/>
                    </a:solidFill>
                    <a:latin typeface="Times New Roman" panose="02020603050405020304" pitchFamily="18" charset="0"/>
                  </a:rPr>
                  <a:t>1</a:t>
                </a:r>
                <a:endParaRPr lang="en-US" altLang="zh-CN" b="0">
                  <a:latin typeface="Arial" panose="020B0604020202020204" pitchFamily="34" charset="0"/>
                </a:endParaRPr>
              </a:p>
            </p:txBody>
          </p:sp>
          <p:sp>
            <p:nvSpPr>
              <p:cNvPr id="372803" name="Rectangle 67"/>
              <p:cNvSpPr>
                <a:spLocks noChangeArrowheads="1"/>
              </p:cNvSpPr>
              <p:nvPr/>
            </p:nvSpPr>
            <p:spPr bwMode="auto">
              <a:xfrm>
                <a:off x="4118" y="1526"/>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04" name="Rectangle 68"/>
              <p:cNvSpPr>
                <a:spLocks noChangeArrowheads="1"/>
              </p:cNvSpPr>
              <p:nvPr/>
            </p:nvSpPr>
            <p:spPr bwMode="auto">
              <a:xfrm>
                <a:off x="3917" y="1903"/>
                <a:ext cx="263"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05" name="Rectangle 69"/>
              <p:cNvSpPr>
                <a:spLocks noChangeArrowheads="1"/>
              </p:cNvSpPr>
              <p:nvPr/>
            </p:nvSpPr>
            <p:spPr bwMode="auto">
              <a:xfrm>
                <a:off x="3977" y="1892"/>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D</a:t>
                </a:r>
                <a:endParaRPr lang="en-US" altLang="zh-CN" b="0">
                  <a:latin typeface="Arial" panose="020B0604020202020204" pitchFamily="34" charset="0"/>
                </a:endParaRPr>
              </a:p>
            </p:txBody>
          </p:sp>
          <p:sp>
            <p:nvSpPr>
              <p:cNvPr id="372806" name="Rectangle 70"/>
              <p:cNvSpPr>
                <a:spLocks noChangeArrowheads="1"/>
              </p:cNvSpPr>
              <p:nvPr/>
            </p:nvSpPr>
            <p:spPr bwMode="auto">
              <a:xfrm>
                <a:off x="4073" y="1955"/>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100" b="0">
                    <a:solidFill>
                      <a:srgbClr val="000000"/>
                    </a:solidFill>
                    <a:latin typeface="Times New Roman" panose="02020603050405020304" pitchFamily="18" charset="0"/>
                  </a:rPr>
                  <a:t>2</a:t>
                </a:r>
                <a:endParaRPr lang="en-US" altLang="zh-CN" b="0">
                  <a:latin typeface="Arial" panose="020B0604020202020204" pitchFamily="34" charset="0"/>
                </a:endParaRPr>
              </a:p>
            </p:txBody>
          </p:sp>
          <p:sp>
            <p:nvSpPr>
              <p:cNvPr id="372807" name="Rectangle 71"/>
              <p:cNvSpPr>
                <a:spLocks noChangeArrowheads="1"/>
              </p:cNvSpPr>
              <p:nvPr/>
            </p:nvSpPr>
            <p:spPr bwMode="auto">
              <a:xfrm>
                <a:off x="4118" y="189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08" name="Rectangle 72"/>
              <p:cNvSpPr>
                <a:spLocks noChangeArrowheads="1"/>
              </p:cNvSpPr>
              <p:nvPr/>
            </p:nvSpPr>
            <p:spPr bwMode="auto">
              <a:xfrm>
                <a:off x="3917" y="2259"/>
                <a:ext cx="263"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09" name="Rectangle 73"/>
              <p:cNvSpPr>
                <a:spLocks noChangeArrowheads="1"/>
              </p:cNvSpPr>
              <p:nvPr/>
            </p:nvSpPr>
            <p:spPr bwMode="auto">
              <a:xfrm>
                <a:off x="3977" y="224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D</a:t>
                </a:r>
                <a:endParaRPr lang="en-US" altLang="zh-CN" b="0">
                  <a:latin typeface="Arial" panose="020B0604020202020204" pitchFamily="34" charset="0"/>
                </a:endParaRPr>
              </a:p>
            </p:txBody>
          </p:sp>
          <p:sp>
            <p:nvSpPr>
              <p:cNvPr id="372810" name="Rectangle 74"/>
              <p:cNvSpPr>
                <a:spLocks noChangeArrowheads="1"/>
              </p:cNvSpPr>
              <p:nvPr/>
            </p:nvSpPr>
            <p:spPr bwMode="auto">
              <a:xfrm>
                <a:off x="4073" y="2310"/>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100" b="0">
                    <a:solidFill>
                      <a:srgbClr val="000000"/>
                    </a:solidFill>
                    <a:latin typeface="Times New Roman" panose="02020603050405020304" pitchFamily="18" charset="0"/>
                  </a:rPr>
                  <a:t>3</a:t>
                </a:r>
                <a:endParaRPr lang="en-US" altLang="zh-CN" b="0">
                  <a:latin typeface="Arial" panose="020B0604020202020204" pitchFamily="34" charset="0"/>
                </a:endParaRPr>
              </a:p>
            </p:txBody>
          </p:sp>
          <p:sp>
            <p:nvSpPr>
              <p:cNvPr id="372811" name="Rectangle 75"/>
              <p:cNvSpPr>
                <a:spLocks noChangeArrowheads="1"/>
              </p:cNvSpPr>
              <p:nvPr/>
            </p:nvSpPr>
            <p:spPr bwMode="auto">
              <a:xfrm>
                <a:off x="4118" y="224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12" name="Rectangle 76"/>
              <p:cNvSpPr>
                <a:spLocks noChangeArrowheads="1"/>
              </p:cNvSpPr>
              <p:nvPr/>
            </p:nvSpPr>
            <p:spPr bwMode="auto">
              <a:xfrm>
                <a:off x="3475" y="1702"/>
                <a:ext cx="17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13" name="Rectangle 77"/>
              <p:cNvSpPr>
                <a:spLocks noChangeArrowheads="1"/>
              </p:cNvSpPr>
              <p:nvPr/>
            </p:nvSpPr>
            <p:spPr bwMode="auto">
              <a:xfrm>
                <a:off x="3521" y="1691"/>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A</a:t>
                </a:r>
                <a:endParaRPr lang="en-US" altLang="zh-CN" b="0">
                  <a:latin typeface="Arial" panose="020B0604020202020204" pitchFamily="34" charset="0"/>
                </a:endParaRPr>
              </a:p>
            </p:txBody>
          </p:sp>
          <p:sp>
            <p:nvSpPr>
              <p:cNvPr id="372814" name="Rectangle 78"/>
              <p:cNvSpPr>
                <a:spLocks noChangeArrowheads="1"/>
              </p:cNvSpPr>
              <p:nvPr/>
            </p:nvSpPr>
            <p:spPr bwMode="auto">
              <a:xfrm>
                <a:off x="3603" y="1691"/>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15" name="Rectangle 79"/>
              <p:cNvSpPr>
                <a:spLocks noChangeArrowheads="1"/>
              </p:cNvSpPr>
              <p:nvPr/>
            </p:nvSpPr>
            <p:spPr bwMode="auto">
              <a:xfrm>
                <a:off x="3475" y="2058"/>
                <a:ext cx="17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16" name="Rectangle 80"/>
              <p:cNvSpPr>
                <a:spLocks noChangeArrowheads="1"/>
              </p:cNvSpPr>
              <p:nvPr/>
            </p:nvSpPr>
            <p:spPr bwMode="auto">
              <a:xfrm>
                <a:off x="3521" y="2047"/>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B</a:t>
                </a:r>
                <a:endParaRPr lang="en-US" altLang="zh-CN" b="0">
                  <a:latin typeface="Arial" panose="020B0604020202020204" pitchFamily="34" charset="0"/>
                </a:endParaRPr>
              </a:p>
            </p:txBody>
          </p:sp>
          <p:sp>
            <p:nvSpPr>
              <p:cNvPr id="372817" name="Rectangle 81"/>
              <p:cNvSpPr>
                <a:spLocks noChangeArrowheads="1"/>
              </p:cNvSpPr>
              <p:nvPr/>
            </p:nvSpPr>
            <p:spPr bwMode="auto">
              <a:xfrm>
                <a:off x="3603" y="2047"/>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sp>
            <p:nvSpPr>
              <p:cNvPr id="372818" name="Rectangle 82"/>
              <p:cNvSpPr>
                <a:spLocks noChangeArrowheads="1"/>
              </p:cNvSpPr>
              <p:nvPr/>
            </p:nvSpPr>
            <p:spPr bwMode="auto">
              <a:xfrm>
                <a:off x="3475" y="2419"/>
                <a:ext cx="176"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endParaRPr lang="zh-CN" altLang="en-US"/>
              </a:p>
            </p:txBody>
          </p:sp>
          <p:sp>
            <p:nvSpPr>
              <p:cNvPr id="372819" name="Rectangle 83"/>
              <p:cNvSpPr>
                <a:spLocks noChangeArrowheads="1"/>
              </p:cNvSpPr>
              <p:nvPr/>
            </p:nvSpPr>
            <p:spPr bwMode="auto">
              <a:xfrm>
                <a:off x="3518" y="2408"/>
                <a:ext cx="91"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C</a:t>
                </a:r>
                <a:endParaRPr lang="en-US" altLang="zh-CN" b="0">
                  <a:latin typeface="Arial" panose="020B0604020202020204" pitchFamily="34" charset="0"/>
                </a:endParaRPr>
              </a:p>
            </p:txBody>
          </p:sp>
          <p:sp>
            <p:nvSpPr>
              <p:cNvPr id="372820" name="Rectangle 84"/>
              <p:cNvSpPr>
                <a:spLocks noChangeArrowheads="1"/>
              </p:cNvSpPr>
              <p:nvPr/>
            </p:nvSpPr>
            <p:spPr bwMode="auto">
              <a:xfrm>
                <a:off x="3607" y="240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algn="l"/>
                <a:r>
                  <a:rPr lang="en-US" altLang="zh-CN" sz="1700" b="0" i="1">
                    <a:solidFill>
                      <a:srgbClr val="000000"/>
                    </a:solidFill>
                    <a:latin typeface="Times New Roman" panose="02020603050405020304" pitchFamily="18" charset="0"/>
                  </a:rPr>
                  <a:t> </a:t>
                </a:r>
                <a:endParaRPr lang="en-US" altLang="zh-CN" b="0">
                  <a:latin typeface="Arial" panose="020B0604020202020204" pitchFamily="34" charset="0"/>
                </a:endParaRPr>
              </a:p>
            </p:txBody>
          </p:sp>
        </p:grpSp>
      </p:grpSp>
      <p:sp>
        <p:nvSpPr>
          <p:cNvPr id="372821" name="Text Box 85"/>
          <p:cNvSpPr txBox="1">
            <a:spLocks noChangeArrowheads="1"/>
          </p:cNvSpPr>
          <p:nvPr/>
        </p:nvSpPr>
        <p:spPr bwMode="auto">
          <a:xfrm>
            <a:off x="7596188" y="4365625"/>
            <a:ext cx="1223962" cy="457200"/>
          </a:xfrm>
          <a:prstGeom prst="rect">
            <a:avLst/>
          </a:prstGeom>
          <a:solidFill>
            <a:schemeClr val="bg1"/>
          </a:solidFill>
          <a:ln>
            <a:noFill/>
          </a:ln>
          <a:effectLst/>
          <a:extLst>
            <a:ext uri="{91240B29-F687-4F45-9708-019B960494DF}">
              <a14:hiddenLine xmlns:a14="http://schemas.microsoft.com/office/drawing/2010/main" w="9525" algn="ctr">
                <a:solidFill>
                  <a:srgbClr val="00FF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spcBef>
                <a:spcPct val="50000"/>
              </a:spcBef>
            </a:pPr>
            <a:r>
              <a:rPr lang="zh-CN" altLang="en-US" sz="2400">
                <a:solidFill>
                  <a:schemeClr val="tx2"/>
                </a:solidFill>
                <a:latin typeface="Arial" panose="020B0604020202020204" pitchFamily="34" charset="0"/>
                <a:ea typeface="楷体_GB2312" pitchFamily="49" charset="-122"/>
              </a:rPr>
              <a:t>高电平</a:t>
            </a:r>
          </a:p>
        </p:txBody>
      </p:sp>
      <p:sp>
        <p:nvSpPr>
          <p:cNvPr id="372822" name="Rectangle 86"/>
          <p:cNvSpPr>
            <a:spLocks noChangeArrowheads="1"/>
          </p:cNvSpPr>
          <p:nvPr/>
        </p:nvSpPr>
        <p:spPr bwMode="auto">
          <a:xfrm>
            <a:off x="468313" y="4845050"/>
            <a:ext cx="4543425" cy="457200"/>
          </a:xfrm>
          <a:prstGeom prst="rect">
            <a:avLst/>
          </a:prstGeom>
          <a:solidFill>
            <a:srgbClr val="FFFFFF">
              <a:alpha val="0"/>
            </a:srgbClr>
          </a:solidFill>
          <a:ln>
            <a:noFill/>
          </a:ln>
          <a:effectLst/>
          <a:extLst>
            <a:ext uri="{91240B29-F687-4F45-9708-019B960494DF}">
              <a14:hiddenLine xmlns:a14="http://schemas.microsoft.com/office/drawing/2010/main" w="158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eaLnBrk="0" hangingPunct="0"/>
            <a:r>
              <a:rPr lang="en-US" altLang="zh-CN" sz="2400" i="1">
                <a:solidFill>
                  <a:srgbClr val="000066"/>
                </a:solidFill>
                <a:latin typeface="Times New Roman" panose="02020603050405020304" pitchFamily="18" charset="0"/>
                <a:ea typeface="楷体_GB2312" pitchFamily="49" charset="-122"/>
              </a:rPr>
              <a:t>A</a:t>
            </a:r>
            <a:r>
              <a:rPr lang="zh-CN" altLang="en-US" sz="2400" i="1">
                <a:solidFill>
                  <a:srgbClr val="000066"/>
                </a:solidFill>
                <a:latin typeface="Times New Roman" panose="02020603050405020304" pitchFamily="18" charset="0"/>
                <a:ea typeface="楷体_GB2312" pitchFamily="49" charset="-122"/>
              </a:rPr>
              <a:t>、</a:t>
            </a:r>
            <a:r>
              <a:rPr lang="en-US" altLang="zh-CN" sz="2400" i="1">
                <a:solidFill>
                  <a:srgbClr val="000066"/>
                </a:solidFill>
                <a:latin typeface="Times New Roman" panose="02020603050405020304" pitchFamily="18" charset="0"/>
                <a:ea typeface="楷体_GB2312" pitchFamily="49" charset="-122"/>
              </a:rPr>
              <a:t>B</a:t>
            </a:r>
            <a:r>
              <a:rPr lang="zh-CN" altLang="en-US" sz="2400" i="1">
                <a:solidFill>
                  <a:srgbClr val="000066"/>
                </a:solidFill>
                <a:latin typeface="Times New Roman" panose="02020603050405020304" pitchFamily="18" charset="0"/>
                <a:ea typeface="楷体_GB2312" pitchFamily="49" charset="-122"/>
              </a:rPr>
              <a:t>、</a:t>
            </a:r>
            <a:r>
              <a:rPr lang="en-US" altLang="zh-CN" sz="2400" i="1">
                <a:solidFill>
                  <a:srgbClr val="000066"/>
                </a:solidFill>
                <a:latin typeface="Times New Roman" panose="02020603050405020304" pitchFamily="18" charset="0"/>
                <a:ea typeface="楷体_GB2312" pitchFamily="49" charset="-122"/>
              </a:rPr>
              <a:t>C</a:t>
            </a:r>
            <a:r>
              <a:rPr lang="zh-CN" altLang="en-US" sz="2400">
                <a:solidFill>
                  <a:srgbClr val="000066"/>
                </a:solidFill>
                <a:latin typeface="Times New Roman" panose="02020603050405020304" pitchFamily="18" charset="0"/>
                <a:ea typeface="楷体_GB2312" pitchFamily="49" charset="-122"/>
              </a:rPr>
              <a:t>有一个输入低电平</a:t>
            </a:r>
            <a:r>
              <a:rPr lang="en-US" altLang="zh-CN" sz="2400">
                <a:solidFill>
                  <a:srgbClr val="000066"/>
                </a:solidFill>
                <a:latin typeface="Times New Roman" panose="02020603050405020304" pitchFamily="18" charset="0"/>
                <a:ea typeface="楷体_GB2312" pitchFamily="49" charset="-122"/>
              </a:rPr>
              <a:t>0V</a:t>
            </a:r>
          </a:p>
        </p:txBody>
      </p:sp>
      <p:sp>
        <p:nvSpPr>
          <p:cNvPr id="372823" name="Rectangle 87"/>
          <p:cNvSpPr>
            <a:spLocks noChangeArrowheads="1"/>
          </p:cNvSpPr>
          <p:nvPr/>
        </p:nvSpPr>
        <p:spPr bwMode="auto">
          <a:xfrm>
            <a:off x="468313" y="5708650"/>
            <a:ext cx="4427537" cy="457200"/>
          </a:xfrm>
          <a:prstGeom prst="rect">
            <a:avLst/>
          </a:prstGeom>
          <a:solidFill>
            <a:srgbClr val="FFFFFF">
              <a:alpha val="0"/>
            </a:srgbClr>
          </a:solidFill>
          <a:ln>
            <a:noFill/>
          </a:ln>
          <a:effectLst/>
          <a:extLst>
            <a:ext uri="{91240B29-F687-4F45-9708-019B960494DF}">
              <a14:hiddenLine xmlns:a14="http://schemas.microsoft.com/office/drawing/2010/main" w="158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eaLnBrk="0" hangingPunct="0"/>
            <a:r>
              <a:rPr lang="en-US" altLang="zh-CN" sz="2400" i="1">
                <a:solidFill>
                  <a:srgbClr val="000066"/>
                </a:solidFill>
                <a:latin typeface="Times New Roman" panose="02020603050405020304" pitchFamily="18" charset="0"/>
                <a:ea typeface="楷体_GB2312" pitchFamily="49" charset="-122"/>
              </a:rPr>
              <a:t>A</a:t>
            </a:r>
            <a:r>
              <a:rPr lang="zh-CN" altLang="en-US" sz="2400" i="1">
                <a:solidFill>
                  <a:srgbClr val="000066"/>
                </a:solidFill>
                <a:latin typeface="Times New Roman" panose="02020603050405020304" pitchFamily="18" charset="0"/>
                <a:ea typeface="楷体_GB2312" pitchFamily="49" charset="-122"/>
              </a:rPr>
              <a:t>、</a:t>
            </a:r>
            <a:r>
              <a:rPr lang="en-US" altLang="zh-CN" sz="2400" i="1">
                <a:solidFill>
                  <a:srgbClr val="000066"/>
                </a:solidFill>
                <a:latin typeface="Times New Roman" panose="02020603050405020304" pitchFamily="18" charset="0"/>
                <a:ea typeface="楷体_GB2312" pitchFamily="49" charset="-122"/>
              </a:rPr>
              <a:t>B</a:t>
            </a:r>
            <a:r>
              <a:rPr lang="zh-CN" altLang="en-US" sz="2400" i="1">
                <a:solidFill>
                  <a:srgbClr val="000066"/>
                </a:solidFill>
                <a:latin typeface="Times New Roman" panose="02020603050405020304" pitchFamily="18" charset="0"/>
                <a:ea typeface="楷体_GB2312" pitchFamily="49" charset="-122"/>
              </a:rPr>
              <a:t>、</a:t>
            </a:r>
            <a:r>
              <a:rPr lang="en-US" altLang="zh-CN" sz="2400" i="1">
                <a:solidFill>
                  <a:srgbClr val="000066"/>
                </a:solidFill>
                <a:latin typeface="Times New Roman" panose="02020603050405020304" pitchFamily="18" charset="0"/>
                <a:ea typeface="楷体_GB2312" pitchFamily="49" charset="-122"/>
              </a:rPr>
              <a:t>C</a:t>
            </a:r>
            <a:r>
              <a:rPr lang="zh-CN" altLang="en-US" sz="2400">
                <a:solidFill>
                  <a:srgbClr val="000066"/>
                </a:solidFill>
                <a:latin typeface="Times New Roman" panose="02020603050405020304" pitchFamily="18" charset="0"/>
                <a:ea typeface="楷体_GB2312" pitchFamily="49" charset="-122"/>
              </a:rPr>
              <a:t>三个都输入高电平</a:t>
            </a:r>
            <a:r>
              <a:rPr lang="en-US" altLang="zh-CN" sz="2400">
                <a:solidFill>
                  <a:srgbClr val="000066"/>
                </a:solidFill>
                <a:latin typeface="Times New Roman" panose="02020603050405020304" pitchFamily="18" charset="0"/>
                <a:ea typeface="楷体_GB2312" pitchFamily="49" charset="-122"/>
              </a:rPr>
              <a:t>+5V</a:t>
            </a:r>
          </a:p>
        </p:txBody>
      </p:sp>
      <p:grpSp>
        <p:nvGrpSpPr>
          <p:cNvPr id="372824" name="Group 88"/>
          <p:cNvGrpSpPr>
            <a:grpSpLocks/>
          </p:cNvGrpSpPr>
          <p:nvPr/>
        </p:nvGrpSpPr>
        <p:grpSpPr bwMode="auto">
          <a:xfrm>
            <a:off x="4716463" y="3429000"/>
            <a:ext cx="630237" cy="1600200"/>
            <a:chOff x="624" y="2592"/>
            <a:chExt cx="397" cy="1008"/>
          </a:xfrm>
        </p:grpSpPr>
        <p:sp>
          <p:nvSpPr>
            <p:cNvPr id="372825" name="Text Box 89"/>
            <p:cNvSpPr txBox="1">
              <a:spLocks noChangeArrowheads="1"/>
            </p:cNvSpPr>
            <p:nvPr/>
          </p:nvSpPr>
          <p:spPr bwMode="auto">
            <a:xfrm>
              <a:off x="624" y="2592"/>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5V</a:t>
              </a:r>
            </a:p>
          </p:txBody>
        </p:sp>
        <p:sp>
          <p:nvSpPr>
            <p:cNvPr id="372826" name="Text Box 90"/>
            <p:cNvSpPr txBox="1">
              <a:spLocks noChangeArrowheads="1"/>
            </p:cNvSpPr>
            <p:nvPr/>
          </p:nvSpPr>
          <p:spPr bwMode="auto">
            <a:xfrm>
              <a:off x="624" y="2928"/>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0V</a:t>
              </a:r>
            </a:p>
          </p:txBody>
        </p:sp>
        <p:sp>
          <p:nvSpPr>
            <p:cNvPr id="372827" name="Text Box 91"/>
            <p:cNvSpPr txBox="1">
              <a:spLocks noChangeArrowheads="1"/>
            </p:cNvSpPr>
            <p:nvPr/>
          </p:nvSpPr>
          <p:spPr bwMode="auto">
            <a:xfrm>
              <a:off x="624" y="3312"/>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5V</a:t>
              </a:r>
            </a:p>
          </p:txBody>
        </p:sp>
      </p:grpSp>
      <p:sp>
        <p:nvSpPr>
          <p:cNvPr id="372828" name="Rectangle 92"/>
          <p:cNvSpPr>
            <a:spLocks noChangeArrowheads="1"/>
          </p:cNvSpPr>
          <p:nvPr/>
        </p:nvSpPr>
        <p:spPr bwMode="auto">
          <a:xfrm>
            <a:off x="7669213" y="4365625"/>
            <a:ext cx="1103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lang="zh-CN" altLang="en-US" sz="2400">
                <a:solidFill>
                  <a:srgbClr val="000066"/>
                </a:solidFill>
                <a:latin typeface="Times New Roman" panose="02020603050405020304" pitchFamily="18" charset="0"/>
                <a:ea typeface="楷体_GB2312" pitchFamily="49" charset="-122"/>
              </a:rPr>
              <a:t>低电平</a:t>
            </a:r>
          </a:p>
        </p:txBody>
      </p:sp>
      <p:grpSp>
        <p:nvGrpSpPr>
          <p:cNvPr id="372829" name="Group 93"/>
          <p:cNvGrpSpPr>
            <a:grpSpLocks/>
          </p:cNvGrpSpPr>
          <p:nvPr/>
        </p:nvGrpSpPr>
        <p:grpSpPr bwMode="auto">
          <a:xfrm>
            <a:off x="684213" y="2684463"/>
            <a:ext cx="4048125" cy="1604962"/>
            <a:chOff x="3323" y="1253"/>
            <a:chExt cx="2425" cy="1297"/>
          </a:xfrm>
        </p:grpSpPr>
        <p:sp>
          <p:nvSpPr>
            <p:cNvPr id="372830" name="Line 94"/>
            <p:cNvSpPr>
              <a:spLocks noChangeShapeType="1"/>
            </p:cNvSpPr>
            <p:nvPr/>
          </p:nvSpPr>
          <p:spPr bwMode="auto">
            <a:xfrm>
              <a:off x="3528" y="1832"/>
              <a:ext cx="118" cy="2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1" name="Line 95"/>
            <p:cNvSpPr>
              <a:spLocks noChangeShapeType="1"/>
            </p:cNvSpPr>
            <p:nvPr/>
          </p:nvSpPr>
          <p:spPr bwMode="auto">
            <a:xfrm>
              <a:off x="3516" y="1819"/>
              <a:ext cx="40"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2" name="Line 96"/>
            <p:cNvSpPr>
              <a:spLocks noChangeShapeType="1"/>
            </p:cNvSpPr>
            <p:nvPr/>
          </p:nvSpPr>
          <p:spPr bwMode="auto">
            <a:xfrm flipH="1" flipV="1">
              <a:off x="3426" y="1730"/>
              <a:ext cx="200"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3" name="Line 97"/>
            <p:cNvSpPr>
              <a:spLocks noChangeShapeType="1"/>
            </p:cNvSpPr>
            <p:nvPr/>
          </p:nvSpPr>
          <p:spPr bwMode="auto">
            <a:xfrm flipH="1">
              <a:off x="3556" y="1866"/>
              <a:ext cx="81" cy="1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4" name="Line 98"/>
            <p:cNvSpPr>
              <a:spLocks noChangeShapeType="1"/>
            </p:cNvSpPr>
            <p:nvPr/>
          </p:nvSpPr>
          <p:spPr bwMode="auto">
            <a:xfrm flipH="1">
              <a:off x="3479" y="1772"/>
              <a:ext cx="69" cy="1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5" name="Freeform 99"/>
            <p:cNvSpPr>
              <a:spLocks/>
            </p:cNvSpPr>
            <p:nvPr/>
          </p:nvSpPr>
          <p:spPr bwMode="auto">
            <a:xfrm>
              <a:off x="3626" y="1968"/>
              <a:ext cx="63" cy="72"/>
            </a:xfrm>
            <a:custGeom>
              <a:avLst/>
              <a:gdLst>
                <a:gd name="T0" fmla="*/ 82 w 86"/>
                <a:gd name="T1" fmla="*/ 82 h 82"/>
                <a:gd name="T2" fmla="*/ 82 w 86"/>
                <a:gd name="T3" fmla="*/ 82 h 82"/>
                <a:gd name="T4" fmla="*/ 82 w 86"/>
                <a:gd name="T5" fmla="*/ 72 h 82"/>
                <a:gd name="T6" fmla="*/ 86 w 86"/>
                <a:gd name="T7" fmla="*/ 58 h 82"/>
                <a:gd name="T8" fmla="*/ 82 w 86"/>
                <a:gd name="T9" fmla="*/ 48 h 82"/>
                <a:gd name="T10" fmla="*/ 82 w 86"/>
                <a:gd name="T11" fmla="*/ 34 h 82"/>
                <a:gd name="T12" fmla="*/ 74 w 86"/>
                <a:gd name="T13" fmla="*/ 24 h 82"/>
                <a:gd name="T14" fmla="*/ 70 w 86"/>
                <a:gd name="T15" fmla="*/ 14 h 82"/>
                <a:gd name="T16" fmla="*/ 63 w 86"/>
                <a:gd name="T17" fmla="*/ 9 h 82"/>
                <a:gd name="T18" fmla="*/ 51 w 86"/>
                <a:gd name="T19" fmla="*/ 0 h 82"/>
                <a:gd name="T20" fmla="*/ 39 w 86"/>
                <a:gd name="T21" fmla="*/ 0 h 82"/>
                <a:gd name="T22" fmla="*/ 27 w 86"/>
                <a:gd name="T23" fmla="*/ 0 h 82"/>
                <a:gd name="T24" fmla="*/ 11 w 86"/>
                <a:gd name="T25" fmla="*/ 5 h 82"/>
                <a:gd name="T26" fmla="*/ 0 w 86"/>
                <a:gd name="T27"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2">
                  <a:moveTo>
                    <a:pt x="82" y="82"/>
                  </a:moveTo>
                  <a:lnTo>
                    <a:pt x="82" y="82"/>
                  </a:lnTo>
                  <a:lnTo>
                    <a:pt x="82" y="72"/>
                  </a:lnTo>
                  <a:lnTo>
                    <a:pt x="86" y="58"/>
                  </a:lnTo>
                  <a:lnTo>
                    <a:pt x="82" y="48"/>
                  </a:lnTo>
                  <a:lnTo>
                    <a:pt x="82" y="34"/>
                  </a:lnTo>
                  <a:lnTo>
                    <a:pt x="74" y="24"/>
                  </a:lnTo>
                  <a:lnTo>
                    <a:pt x="70" y="14"/>
                  </a:lnTo>
                  <a:lnTo>
                    <a:pt x="63" y="9"/>
                  </a:lnTo>
                  <a:lnTo>
                    <a:pt x="51" y="0"/>
                  </a:lnTo>
                  <a:lnTo>
                    <a:pt x="39" y="0"/>
                  </a:lnTo>
                  <a:lnTo>
                    <a:pt x="27" y="0"/>
                  </a:lnTo>
                  <a:lnTo>
                    <a:pt x="11" y="5"/>
                  </a:lnTo>
                  <a:lnTo>
                    <a:pt x="0" y="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36" name="Line 100"/>
            <p:cNvSpPr>
              <a:spLocks noChangeShapeType="1"/>
            </p:cNvSpPr>
            <p:nvPr/>
          </p:nvSpPr>
          <p:spPr bwMode="auto">
            <a:xfrm flipH="1">
              <a:off x="3479" y="1772"/>
              <a:ext cx="69" cy="12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37" name="Freeform 101"/>
            <p:cNvSpPr>
              <a:spLocks/>
            </p:cNvSpPr>
            <p:nvPr/>
          </p:nvSpPr>
          <p:spPr bwMode="auto">
            <a:xfrm>
              <a:off x="3626" y="1964"/>
              <a:ext cx="63" cy="76"/>
            </a:xfrm>
            <a:custGeom>
              <a:avLst/>
              <a:gdLst>
                <a:gd name="T0" fmla="*/ 82 w 86"/>
                <a:gd name="T1" fmla="*/ 87 h 87"/>
                <a:gd name="T2" fmla="*/ 82 w 86"/>
                <a:gd name="T3" fmla="*/ 87 h 87"/>
                <a:gd name="T4" fmla="*/ 82 w 86"/>
                <a:gd name="T5" fmla="*/ 77 h 87"/>
                <a:gd name="T6" fmla="*/ 86 w 86"/>
                <a:gd name="T7" fmla="*/ 63 h 87"/>
                <a:gd name="T8" fmla="*/ 82 w 86"/>
                <a:gd name="T9" fmla="*/ 53 h 87"/>
                <a:gd name="T10" fmla="*/ 82 w 86"/>
                <a:gd name="T11" fmla="*/ 39 h 87"/>
                <a:gd name="T12" fmla="*/ 74 w 86"/>
                <a:gd name="T13" fmla="*/ 29 h 87"/>
                <a:gd name="T14" fmla="*/ 70 w 86"/>
                <a:gd name="T15" fmla="*/ 19 h 87"/>
                <a:gd name="T16" fmla="*/ 63 w 86"/>
                <a:gd name="T17" fmla="*/ 10 h 87"/>
                <a:gd name="T18" fmla="*/ 51 w 86"/>
                <a:gd name="T19" fmla="*/ 5 h 87"/>
                <a:gd name="T20" fmla="*/ 39 w 86"/>
                <a:gd name="T21" fmla="*/ 0 h 87"/>
                <a:gd name="T22" fmla="*/ 27 w 86"/>
                <a:gd name="T23" fmla="*/ 0 h 87"/>
                <a:gd name="T24" fmla="*/ 11 w 86"/>
                <a:gd name="T25" fmla="*/ 5 h 87"/>
                <a:gd name="T26" fmla="*/ 0 w 86"/>
                <a:gd name="T2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7">
                  <a:moveTo>
                    <a:pt x="82" y="87"/>
                  </a:moveTo>
                  <a:lnTo>
                    <a:pt x="82" y="87"/>
                  </a:lnTo>
                  <a:lnTo>
                    <a:pt x="82" y="77"/>
                  </a:lnTo>
                  <a:lnTo>
                    <a:pt x="86" y="63"/>
                  </a:lnTo>
                  <a:lnTo>
                    <a:pt x="82" y="53"/>
                  </a:lnTo>
                  <a:lnTo>
                    <a:pt x="82" y="39"/>
                  </a:lnTo>
                  <a:lnTo>
                    <a:pt x="74" y="29"/>
                  </a:lnTo>
                  <a:lnTo>
                    <a:pt x="70" y="19"/>
                  </a:lnTo>
                  <a:lnTo>
                    <a:pt x="63" y="10"/>
                  </a:lnTo>
                  <a:lnTo>
                    <a:pt x="51" y="5"/>
                  </a:lnTo>
                  <a:lnTo>
                    <a:pt x="39" y="0"/>
                  </a:lnTo>
                  <a:lnTo>
                    <a:pt x="27" y="0"/>
                  </a:lnTo>
                  <a:lnTo>
                    <a:pt x="11" y="5"/>
                  </a:lnTo>
                  <a:lnTo>
                    <a:pt x="0" y="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38" name="Freeform 102"/>
            <p:cNvSpPr>
              <a:spLocks/>
            </p:cNvSpPr>
            <p:nvPr/>
          </p:nvSpPr>
          <p:spPr bwMode="auto">
            <a:xfrm>
              <a:off x="3684" y="2032"/>
              <a:ext cx="63" cy="76"/>
            </a:xfrm>
            <a:custGeom>
              <a:avLst/>
              <a:gdLst>
                <a:gd name="T0" fmla="*/ 4 w 87"/>
                <a:gd name="T1" fmla="*/ 0 h 87"/>
                <a:gd name="T2" fmla="*/ 4 w 87"/>
                <a:gd name="T3" fmla="*/ 5 h 87"/>
                <a:gd name="T4" fmla="*/ 0 w 87"/>
                <a:gd name="T5" fmla="*/ 15 h 87"/>
                <a:gd name="T6" fmla="*/ 0 w 87"/>
                <a:gd name="T7" fmla="*/ 24 h 87"/>
                <a:gd name="T8" fmla="*/ 0 w 87"/>
                <a:gd name="T9" fmla="*/ 39 h 87"/>
                <a:gd name="T10" fmla="*/ 4 w 87"/>
                <a:gd name="T11" fmla="*/ 49 h 87"/>
                <a:gd name="T12" fmla="*/ 8 w 87"/>
                <a:gd name="T13" fmla="*/ 58 h 87"/>
                <a:gd name="T14" fmla="*/ 16 w 87"/>
                <a:gd name="T15" fmla="*/ 68 h 87"/>
                <a:gd name="T16" fmla="*/ 24 w 87"/>
                <a:gd name="T17" fmla="*/ 78 h 87"/>
                <a:gd name="T18" fmla="*/ 32 w 87"/>
                <a:gd name="T19" fmla="*/ 82 h 87"/>
                <a:gd name="T20" fmla="*/ 47 w 87"/>
                <a:gd name="T21" fmla="*/ 87 h 87"/>
                <a:gd name="T22" fmla="*/ 59 w 87"/>
                <a:gd name="T23" fmla="*/ 87 h 87"/>
                <a:gd name="T24" fmla="*/ 75 w 87"/>
                <a:gd name="T25" fmla="*/ 82 h 87"/>
                <a:gd name="T26" fmla="*/ 87 w 87"/>
                <a:gd name="T2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87">
                  <a:moveTo>
                    <a:pt x="4" y="0"/>
                  </a:moveTo>
                  <a:lnTo>
                    <a:pt x="4" y="5"/>
                  </a:lnTo>
                  <a:lnTo>
                    <a:pt x="0" y="15"/>
                  </a:lnTo>
                  <a:lnTo>
                    <a:pt x="0" y="24"/>
                  </a:lnTo>
                  <a:lnTo>
                    <a:pt x="0" y="39"/>
                  </a:lnTo>
                  <a:lnTo>
                    <a:pt x="4" y="49"/>
                  </a:lnTo>
                  <a:lnTo>
                    <a:pt x="8" y="58"/>
                  </a:lnTo>
                  <a:lnTo>
                    <a:pt x="16" y="68"/>
                  </a:lnTo>
                  <a:lnTo>
                    <a:pt x="24" y="78"/>
                  </a:lnTo>
                  <a:lnTo>
                    <a:pt x="32" y="82"/>
                  </a:lnTo>
                  <a:lnTo>
                    <a:pt x="47" y="87"/>
                  </a:lnTo>
                  <a:lnTo>
                    <a:pt x="59" y="87"/>
                  </a:lnTo>
                  <a:lnTo>
                    <a:pt x="75" y="82"/>
                  </a:lnTo>
                  <a:lnTo>
                    <a:pt x="87" y="7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39" name="Line 103"/>
            <p:cNvSpPr>
              <a:spLocks noChangeShapeType="1"/>
            </p:cNvSpPr>
            <p:nvPr/>
          </p:nvSpPr>
          <p:spPr bwMode="auto">
            <a:xfrm>
              <a:off x="3745" y="2091"/>
              <a:ext cx="83"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40" name="Freeform 104"/>
            <p:cNvSpPr>
              <a:spLocks/>
            </p:cNvSpPr>
            <p:nvPr/>
          </p:nvSpPr>
          <p:spPr bwMode="auto">
            <a:xfrm>
              <a:off x="3404" y="1709"/>
              <a:ext cx="34" cy="51"/>
            </a:xfrm>
            <a:custGeom>
              <a:avLst/>
              <a:gdLst>
                <a:gd name="T0" fmla="*/ 24 w 47"/>
                <a:gd name="T1" fmla="*/ 0 h 58"/>
                <a:gd name="T2" fmla="*/ 12 w 47"/>
                <a:gd name="T3" fmla="*/ 4 h 58"/>
                <a:gd name="T4" fmla="*/ 8 w 47"/>
                <a:gd name="T5" fmla="*/ 9 h 58"/>
                <a:gd name="T6" fmla="*/ 4 w 47"/>
                <a:gd name="T7" fmla="*/ 19 h 58"/>
                <a:gd name="T8" fmla="*/ 0 w 47"/>
                <a:gd name="T9" fmla="*/ 33 h 58"/>
                <a:gd name="T10" fmla="*/ 4 w 47"/>
                <a:gd name="T11" fmla="*/ 43 h 58"/>
                <a:gd name="T12" fmla="*/ 8 w 47"/>
                <a:gd name="T13" fmla="*/ 53 h 58"/>
                <a:gd name="T14" fmla="*/ 16 w 47"/>
                <a:gd name="T15" fmla="*/ 58 h 58"/>
                <a:gd name="T16" fmla="*/ 28 w 47"/>
                <a:gd name="T17" fmla="*/ 58 h 58"/>
                <a:gd name="T18" fmla="*/ 35 w 47"/>
                <a:gd name="T19" fmla="*/ 53 h 58"/>
                <a:gd name="T20" fmla="*/ 43 w 47"/>
                <a:gd name="T21" fmla="*/ 48 h 58"/>
                <a:gd name="T22" fmla="*/ 47 w 47"/>
                <a:gd name="T23" fmla="*/ 38 h 58"/>
                <a:gd name="T24" fmla="*/ 47 w 47"/>
                <a:gd name="T25" fmla="*/ 29 h 58"/>
                <a:gd name="T26" fmla="*/ 43 w 47"/>
                <a:gd name="T27" fmla="*/ 14 h 58"/>
                <a:gd name="T28" fmla="*/ 39 w 47"/>
                <a:gd name="T29" fmla="*/ 9 h 58"/>
                <a:gd name="T30" fmla="*/ 31 w 47"/>
                <a:gd name="T31" fmla="*/ 4 h 58"/>
                <a:gd name="T32" fmla="*/ 28 w 47"/>
                <a:gd name="T33" fmla="*/ 0 h 58"/>
                <a:gd name="T34" fmla="*/ 24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4" y="0"/>
                  </a:moveTo>
                  <a:lnTo>
                    <a:pt x="12" y="4"/>
                  </a:lnTo>
                  <a:lnTo>
                    <a:pt x="8" y="9"/>
                  </a:lnTo>
                  <a:lnTo>
                    <a:pt x="4" y="19"/>
                  </a:lnTo>
                  <a:lnTo>
                    <a:pt x="0" y="33"/>
                  </a:lnTo>
                  <a:lnTo>
                    <a:pt x="4" y="43"/>
                  </a:lnTo>
                  <a:lnTo>
                    <a:pt x="8" y="53"/>
                  </a:lnTo>
                  <a:lnTo>
                    <a:pt x="16" y="58"/>
                  </a:lnTo>
                  <a:lnTo>
                    <a:pt x="28" y="58"/>
                  </a:lnTo>
                  <a:lnTo>
                    <a:pt x="35" y="53"/>
                  </a:lnTo>
                  <a:lnTo>
                    <a:pt x="43" y="48"/>
                  </a:lnTo>
                  <a:lnTo>
                    <a:pt x="47" y="38"/>
                  </a:lnTo>
                  <a:lnTo>
                    <a:pt x="47" y="29"/>
                  </a:lnTo>
                  <a:lnTo>
                    <a:pt x="43" y="14"/>
                  </a:lnTo>
                  <a:lnTo>
                    <a:pt x="39" y="9"/>
                  </a:lnTo>
                  <a:lnTo>
                    <a:pt x="31" y="4"/>
                  </a:lnTo>
                  <a:lnTo>
                    <a:pt x="28" y="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41" name="Freeform 105"/>
            <p:cNvSpPr>
              <a:spLocks/>
            </p:cNvSpPr>
            <p:nvPr/>
          </p:nvSpPr>
          <p:spPr bwMode="auto">
            <a:xfrm>
              <a:off x="3404" y="1709"/>
              <a:ext cx="34" cy="51"/>
            </a:xfrm>
            <a:custGeom>
              <a:avLst/>
              <a:gdLst>
                <a:gd name="T0" fmla="*/ 24 w 47"/>
                <a:gd name="T1" fmla="*/ 0 h 58"/>
                <a:gd name="T2" fmla="*/ 12 w 47"/>
                <a:gd name="T3" fmla="*/ 4 h 58"/>
                <a:gd name="T4" fmla="*/ 8 w 47"/>
                <a:gd name="T5" fmla="*/ 9 h 58"/>
                <a:gd name="T6" fmla="*/ 4 w 47"/>
                <a:gd name="T7" fmla="*/ 19 h 58"/>
                <a:gd name="T8" fmla="*/ 0 w 47"/>
                <a:gd name="T9" fmla="*/ 33 h 58"/>
                <a:gd name="T10" fmla="*/ 4 w 47"/>
                <a:gd name="T11" fmla="*/ 43 h 58"/>
                <a:gd name="T12" fmla="*/ 8 w 47"/>
                <a:gd name="T13" fmla="*/ 53 h 58"/>
                <a:gd name="T14" fmla="*/ 16 w 47"/>
                <a:gd name="T15" fmla="*/ 58 h 58"/>
                <a:gd name="T16" fmla="*/ 28 w 47"/>
                <a:gd name="T17" fmla="*/ 58 h 58"/>
                <a:gd name="T18" fmla="*/ 35 w 47"/>
                <a:gd name="T19" fmla="*/ 53 h 58"/>
                <a:gd name="T20" fmla="*/ 43 w 47"/>
                <a:gd name="T21" fmla="*/ 48 h 58"/>
                <a:gd name="T22" fmla="*/ 47 w 47"/>
                <a:gd name="T23" fmla="*/ 38 h 58"/>
                <a:gd name="T24" fmla="*/ 47 w 47"/>
                <a:gd name="T25" fmla="*/ 29 h 58"/>
                <a:gd name="T26" fmla="*/ 43 w 47"/>
                <a:gd name="T27" fmla="*/ 14 h 58"/>
                <a:gd name="T28" fmla="*/ 39 w 47"/>
                <a:gd name="T29" fmla="*/ 9 h 58"/>
                <a:gd name="T30" fmla="*/ 31 w 47"/>
                <a:gd name="T31" fmla="*/ 4 h 58"/>
                <a:gd name="T32" fmla="*/ 28 w 47"/>
                <a:gd name="T33" fmla="*/ 0 h 58"/>
                <a:gd name="T34" fmla="*/ 24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4" y="0"/>
                  </a:moveTo>
                  <a:lnTo>
                    <a:pt x="12" y="4"/>
                  </a:lnTo>
                  <a:lnTo>
                    <a:pt x="8" y="9"/>
                  </a:lnTo>
                  <a:lnTo>
                    <a:pt x="4" y="19"/>
                  </a:lnTo>
                  <a:lnTo>
                    <a:pt x="0" y="33"/>
                  </a:lnTo>
                  <a:lnTo>
                    <a:pt x="4" y="43"/>
                  </a:lnTo>
                  <a:lnTo>
                    <a:pt x="8" y="53"/>
                  </a:lnTo>
                  <a:lnTo>
                    <a:pt x="16" y="58"/>
                  </a:lnTo>
                  <a:lnTo>
                    <a:pt x="28" y="58"/>
                  </a:lnTo>
                  <a:lnTo>
                    <a:pt x="35" y="53"/>
                  </a:lnTo>
                  <a:lnTo>
                    <a:pt x="43" y="48"/>
                  </a:lnTo>
                  <a:lnTo>
                    <a:pt x="47" y="38"/>
                  </a:lnTo>
                  <a:lnTo>
                    <a:pt x="47" y="29"/>
                  </a:lnTo>
                  <a:lnTo>
                    <a:pt x="43" y="14"/>
                  </a:lnTo>
                  <a:lnTo>
                    <a:pt x="39" y="9"/>
                  </a:lnTo>
                  <a:lnTo>
                    <a:pt x="31" y="4"/>
                  </a:lnTo>
                  <a:lnTo>
                    <a:pt x="28" y="0"/>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42" name="Freeform 106"/>
            <p:cNvSpPr>
              <a:spLocks/>
            </p:cNvSpPr>
            <p:nvPr/>
          </p:nvSpPr>
          <p:spPr bwMode="auto">
            <a:xfrm>
              <a:off x="3811" y="2156"/>
              <a:ext cx="34" cy="51"/>
            </a:xfrm>
            <a:custGeom>
              <a:avLst/>
              <a:gdLst>
                <a:gd name="T0" fmla="*/ 24 w 47"/>
                <a:gd name="T1" fmla="*/ 0 h 58"/>
                <a:gd name="T2" fmla="*/ 12 w 47"/>
                <a:gd name="T3" fmla="*/ 4 h 58"/>
                <a:gd name="T4" fmla="*/ 8 w 47"/>
                <a:gd name="T5" fmla="*/ 14 h 58"/>
                <a:gd name="T6" fmla="*/ 4 w 47"/>
                <a:gd name="T7" fmla="*/ 24 h 58"/>
                <a:gd name="T8" fmla="*/ 0 w 47"/>
                <a:gd name="T9" fmla="*/ 33 h 58"/>
                <a:gd name="T10" fmla="*/ 4 w 47"/>
                <a:gd name="T11" fmla="*/ 43 h 58"/>
                <a:gd name="T12" fmla="*/ 8 w 47"/>
                <a:gd name="T13" fmla="*/ 53 h 58"/>
                <a:gd name="T14" fmla="*/ 16 w 47"/>
                <a:gd name="T15" fmla="*/ 58 h 58"/>
                <a:gd name="T16" fmla="*/ 20 w 47"/>
                <a:gd name="T17" fmla="*/ 58 h 58"/>
                <a:gd name="T18" fmla="*/ 28 w 47"/>
                <a:gd name="T19" fmla="*/ 58 h 58"/>
                <a:gd name="T20" fmla="*/ 36 w 47"/>
                <a:gd name="T21" fmla="*/ 58 h 58"/>
                <a:gd name="T22" fmla="*/ 43 w 47"/>
                <a:gd name="T23" fmla="*/ 48 h 58"/>
                <a:gd name="T24" fmla="*/ 47 w 47"/>
                <a:gd name="T25" fmla="*/ 38 h 58"/>
                <a:gd name="T26" fmla="*/ 47 w 47"/>
                <a:gd name="T27" fmla="*/ 33 h 58"/>
                <a:gd name="T28" fmla="*/ 47 w 47"/>
                <a:gd name="T29" fmla="*/ 29 h 58"/>
                <a:gd name="T30" fmla="*/ 43 w 47"/>
                <a:gd name="T31" fmla="*/ 19 h 58"/>
                <a:gd name="T32" fmla="*/ 39 w 47"/>
                <a:gd name="T33" fmla="*/ 9 h 58"/>
                <a:gd name="T34" fmla="*/ 32 w 47"/>
                <a:gd name="T35" fmla="*/ 4 h 58"/>
                <a:gd name="T36" fmla="*/ 24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4" y="0"/>
                  </a:moveTo>
                  <a:lnTo>
                    <a:pt x="12" y="4"/>
                  </a:lnTo>
                  <a:lnTo>
                    <a:pt x="8" y="14"/>
                  </a:lnTo>
                  <a:lnTo>
                    <a:pt x="4" y="24"/>
                  </a:lnTo>
                  <a:lnTo>
                    <a:pt x="0" y="33"/>
                  </a:lnTo>
                  <a:lnTo>
                    <a:pt x="4" y="43"/>
                  </a:lnTo>
                  <a:lnTo>
                    <a:pt x="8" y="53"/>
                  </a:lnTo>
                  <a:lnTo>
                    <a:pt x="16" y="58"/>
                  </a:lnTo>
                  <a:lnTo>
                    <a:pt x="20" y="58"/>
                  </a:lnTo>
                  <a:lnTo>
                    <a:pt x="28" y="58"/>
                  </a:lnTo>
                  <a:lnTo>
                    <a:pt x="36" y="58"/>
                  </a:lnTo>
                  <a:lnTo>
                    <a:pt x="43" y="48"/>
                  </a:lnTo>
                  <a:lnTo>
                    <a:pt x="47" y="38"/>
                  </a:lnTo>
                  <a:lnTo>
                    <a:pt x="47" y="33"/>
                  </a:lnTo>
                  <a:lnTo>
                    <a:pt x="47" y="29"/>
                  </a:lnTo>
                  <a:lnTo>
                    <a:pt x="43" y="19"/>
                  </a:lnTo>
                  <a:lnTo>
                    <a:pt x="39" y="9"/>
                  </a:lnTo>
                  <a:lnTo>
                    <a:pt x="32" y="4"/>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43" name="Freeform 107"/>
            <p:cNvSpPr>
              <a:spLocks/>
            </p:cNvSpPr>
            <p:nvPr/>
          </p:nvSpPr>
          <p:spPr bwMode="auto">
            <a:xfrm>
              <a:off x="3811" y="2156"/>
              <a:ext cx="34" cy="51"/>
            </a:xfrm>
            <a:custGeom>
              <a:avLst/>
              <a:gdLst>
                <a:gd name="T0" fmla="*/ 24 w 47"/>
                <a:gd name="T1" fmla="*/ 0 h 58"/>
                <a:gd name="T2" fmla="*/ 12 w 47"/>
                <a:gd name="T3" fmla="*/ 4 h 58"/>
                <a:gd name="T4" fmla="*/ 8 w 47"/>
                <a:gd name="T5" fmla="*/ 14 h 58"/>
                <a:gd name="T6" fmla="*/ 4 w 47"/>
                <a:gd name="T7" fmla="*/ 24 h 58"/>
                <a:gd name="T8" fmla="*/ 0 w 47"/>
                <a:gd name="T9" fmla="*/ 33 h 58"/>
                <a:gd name="T10" fmla="*/ 4 w 47"/>
                <a:gd name="T11" fmla="*/ 43 h 58"/>
                <a:gd name="T12" fmla="*/ 8 w 47"/>
                <a:gd name="T13" fmla="*/ 53 h 58"/>
                <a:gd name="T14" fmla="*/ 16 w 47"/>
                <a:gd name="T15" fmla="*/ 58 h 58"/>
                <a:gd name="T16" fmla="*/ 20 w 47"/>
                <a:gd name="T17" fmla="*/ 58 h 58"/>
                <a:gd name="T18" fmla="*/ 28 w 47"/>
                <a:gd name="T19" fmla="*/ 58 h 58"/>
                <a:gd name="T20" fmla="*/ 36 w 47"/>
                <a:gd name="T21" fmla="*/ 58 h 58"/>
                <a:gd name="T22" fmla="*/ 43 w 47"/>
                <a:gd name="T23" fmla="*/ 48 h 58"/>
                <a:gd name="T24" fmla="*/ 47 w 47"/>
                <a:gd name="T25" fmla="*/ 38 h 58"/>
                <a:gd name="T26" fmla="*/ 47 w 47"/>
                <a:gd name="T27" fmla="*/ 33 h 58"/>
                <a:gd name="T28" fmla="*/ 47 w 47"/>
                <a:gd name="T29" fmla="*/ 29 h 58"/>
                <a:gd name="T30" fmla="*/ 43 w 47"/>
                <a:gd name="T31" fmla="*/ 19 h 58"/>
                <a:gd name="T32" fmla="*/ 39 w 47"/>
                <a:gd name="T33" fmla="*/ 9 h 58"/>
                <a:gd name="T34" fmla="*/ 32 w 47"/>
                <a:gd name="T35" fmla="*/ 4 h 58"/>
                <a:gd name="T36" fmla="*/ 24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4" y="0"/>
                  </a:moveTo>
                  <a:lnTo>
                    <a:pt x="12" y="4"/>
                  </a:lnTo>
                  <a:lnTo>
                    <a:pt x="8" y="14"/>
                  </a:lnTo>
                  <a:lnTo>
                    <a:pt x="4" y="24"/>
                  </a:lnTo>
                  <a:lnTo>
                    <a:pt x="0" y="33"/>
                  </a:lnTo>
                  <a:lnTo>
                    <a:pt x="4" y="43"/>
                  </a:lnTo>
                  <a:lnTo>
                    <a:pt x="8" y="53"/>
                  </a:lnTo>
                  <a:lnTo>
                    <a:pt x="16" y="58"/>
                  </a:lnTo>
                  <a:lnTo>
                    <a:pt x="20" y="58"/>
                  </a:lnTo>
                  <a:lnTo>
                    <a:pt x="28" y="58"/>
                  </a:lnTo>
                  <a:lnTo>
                    <a:pt x="36" y="58"/>
                  </a:lnTo>
                  <a:lnTo>
                    <a:pt x="43" y="48"/>
                  </a:lnTo>
                  <a:lnTo>
                    <a:pt x="47" y="38"/>
                  </a:lnTo>
                  <a:lnTo>
                    <a:pt x="47" y="33"/>
                  </a:lnTo>
                  <a:lnTo>
                    <a:pt x="47" y="29"/>
                  </a:lnTo>
                  <a:lnTo>
                    <a:pt x="43" y="19"/>
                  </a:lnTo>
                  <a:lnTo>
                    <a:pt x="39" y="9"/>
                  </a:lnTo>
                  <a:lnTo>
                    <a:pt x="32" y="4"/>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44" name="Line 108"/>
            <p:cNvSpPr>
              <a:spLocks noChangeShapeType="1"/>
            </p:cNvSpPr>
            <p:nvPr/>
          </p:nvSpPr>
          <p:spPr bwMode="auto">
            <a:xfrm flipV="1">
              <a:off x="3903" y="1526"/>
              <a:ext cx="1" cy="8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45" name="Line 109"/>
            <p:cNvSpPr>
              <a:spLocks noChangeShapeType="1"/>
            </p:cNvSpPr>
            <p:nvPr/>
          </p:nvSpPr>
          <p:spPr bwMode="auto">
            <a:xfrm flipV="1">
              <a:off x="4385" y="1521"/>
              <a:ext cx="1" cy="8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46" name="Line 110"/>
            <p:cNvSpPr>
              <a:spLocks noChangeShapeType="1"/>
            </p:cNvSpPr>
            <p:nvPr/>
          </p:nvSpPr>
          <p:spPr bwMode="auto">
            <a:xfrm flipV="1">
              <a:off x="4873" y="1513"/>
              <a:ext cx="1" cy="8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47" name="Line 111"/>
            <p:cNvSpPr>
              <a:spLocks noChangeShapeType="1"/>
            </p:cNvSpPr>
            <p:nvPr/>
          </p:nvSpPr>
          <p:spPr bwMode="auto">
            <a:xfrm flipV="1">
              <a:off x="5393" y="1457"/>
              <a:ext cx="1" cy="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48" name="Rectangle 112"/>
            <p:cNvSpPr>
              <a:spLocks noChangeArrowheads="1"/>
            </p:cNvSpPr>
            <p:nvPr/>
          </p:nvSpPr>
          <p:spPr bwMode="auto">
            <a:xfrm>
              <a:off x="5356" y="1691"/>
              <a:ext cx="66" cy="28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2849" name="Rectangle 113"/>
            <p:cNvSpPr>
              <a:spLocks noChangeArrowheads="1"/>
            </p:cNvSpPr>
            <p:nvPr/>
          </p:nvSpPr>
          <p:spPr bwMode="auto">
            <a:xfrm>
              <a:off x="5356" y="1691"/>
              <a:ext cx="66" cy="282"/>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50" name="Line 114"/>
            <p:cNvSpPr>
              <a:spLocks noChangeShapeType="1"/>
            </p:cNvSpPr>
            <p:nvPr/>
          </p:nvSpPr>
          <p:spPr bwMode="auto">
            <a:xfrm flipV="1">
              <a:off x="3424" y="1538"/>
              <a:ext cx="1" cy="8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51" name="Line 115"/>
            <p:cNvSpPr>
              <a:spLocks noChangeShapeType="1"/>
            </p:cNvSpPr>
            <p:nvPr/>
          </p:nvSpPr>
          <p:spPr bwMode="auto">
            <a:xfrm flipH="1">
              <a:off x="3323" y="2181"/>
              <a:ext cx="2425"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52" name="Freeform 116"/>
            <p:cNvSpPr>
              <a:spLocks/>
            </p:cNvSpPr>
            <p:nvPr/>
          </p:nvSpPr>
          <p:spPr bwMode="auto">
            <a:xfrm>
              <a:off x="5370" y="2151"/>
              <a:ext cx="35" cy="51"/>
            </a:xfrm>
            <a:custGeom>
              <a:avLst/>
              <a:gdLst>
                <a:gd name="T0" fmla="*/ 24 w 48"/>
                <a:gd name="T1" fmla="*/ 0 h 58"/>
                <a:gd name="T2" fmla="*/ 16 w 48"/>
                <a:gd name="T3" fmla="*/ 0 h 58"/>
                <a:gd name="T4" fmla="*/ 8 w 48"/>
                <a:gd name="T5" fmla="*/ 9 h 58"/>
                <a:gd name="T6" fmla="*/ 4 w 48"/>
                <a:gd name="T7" fmla="*/ 19 h 58"/>
                <a:gd name="T8" fmla="*/ 0 w 48"/>
                <a:gd name="T9" fmla="*/ 29 h 58"/>
                <a:gd name="T10" fmla="*/ 4 w 48"/>
                <a:gd name="T11" fmla="*/ 38 h 58"/>
                <a:gd name="T12" fmla="*/ 12 w 48"/>
                <a:gd name="T13" fmla="*/ 48 h 58"/>
                <a:gd name="T14" fmla="*/ 20 w 48"/>
                <a:gd name="T15" fmla="*/ 53 h 58"/>
                <a:gd name="T16" fmla="*/ 28 w 48"/>
                <a:gd name="T17" fmla="*/ 58 h 58"/>
                <a:gd name="T18" fmla="*/ 36 w 48"/>
                <a:gd name="T19" fmla="*/ 53 h 58"/>
                <a:gd name="T20" fmla="*/ 44 w 48"/>
                <a:gd name="T21" fmla="*/ 48 h 58"/>
                <a:gd name="T22" fmla="*/ 48 w 48"/>
                <a:gd name="T23" fmla="*/ 38 h 58"/>
                <a:gd name="T24" fmla="*/ 48 w 48"/>
                <a:gd name="T25" fmla="*/ 24 h 58"/>
                <a:gd name="T26" fmla="*/ 48 w 48"/>
                <a:gd name="T27" fmla="*/ 14 h 58"/>
                <a:gd name="T28" fmla="*/ 40 w 48"/>
                <a:gd name="T29" fmla="*/ 5 h 58"/>
                <a:gd name="T30" fmla="*/ 32 w 48"/>
                <a:gd name="T31" fmla="*/ 0 h 58"/>
                <a:gd name="T32" fmla="*/ 24 w 4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58">
                  <a:moveTo>
                    <a:pt x="24" y="0"/>
                  </a:moveTo>
                  <a:lnTo>
                    <a:pt x="16" y="0"/>
                  </a:lnTo>
                  <a:lnTo>
                    <a:pt x="8" y="9"/>
                  </a:lnTo>
                  <a:lnTo>
                    <a:pt x="4" y="19"/>
                  </a:lnTo>
                  <a:lnTo>
                    <a:pt x="0" y="29"/>
                  </a:lnTo>
                  <a:lnTo>
                    <a:pt x="4" y="38"/>
                  </a:lnTo>
                  <a:lnTo>
                    <a:pt x="12" y="48"/>
                  </a:lnTo>
                  <a:lnTo>
                    <a:pt x="20" y="53"/>
                  </a:lnTo>
                  <a:lnTo>
                    <a:pt x="28" y="58"/>
                  </a:lnTo>
                  <a:lnTo>
                    <a:pt x="36" y="53"/>
                  </a:lnTo>
                  <a:lnTo>
                    <a:pt x="44" y="48"/>
                  </a:lnTo>
                  <a:lnTo>
                    <a:pt x="48" y="38"/>
                  </a:lnTo>
                  <a:lnTo>
                    <a:pt x="48" y="24"/>
                  </a:lnTo>
                  <a:lnTo>
                    <a:pt x="48" y="14"/>
                  </a:lnTo>
                  <a:lnTo>
                    <a:pt x="40" y="5"/>
                  </a:lnTo>
                  <a:lnTo>
                    <a:pt x="32" y="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53" name="Freeform 117"/>
            <p:cNvSpPr>
              <a:spLocks/>
            </p:cNvSpPr>
            <p:nvPr/>
          </p:nvSpPr>
          <p:spPr bwMode="auto">
            <a:xfrm>
              <a:off x="5370" y="2151"/>
              <a:ext cx="35" cy="51"/>
            </a:xfrm>
            <a:custGeom>
              <a:avLst/>
              <a:gdLst>
                <a:gd name="T0" fmla="*/ 24 w 48"/>
                <a:gd name="T1" fmla="*/ 0 h 58"/>
                <a:gd name="T2" fmla="*/ 16 w 48"/>
                <a:gd name="T3" fmla="*/ 0 h 58"/>
                <a:gd name="T4" fmla="*/ 8 w 48"/>
                <a:gd name="T5" fmla="*/ 9 h 58"/>
                <a:gd name="T6" fmla="*/ 4 w 48"/>
                <a:gd name="T7" fmla="*/ 19 h 58"/>
                <a:gd name="T8" fmla="*/ 0 w 48"/>
                <a:gd name="T9" fmla="*/ 29 h 58"/>
                <a:gd name="T10" fmla="*/ 4 w 48"/>
                <a:gd name="T11" fmla="*/ 38 h 58"/>
                <a:gd name="T12" fmla="*/ 12 w 48"/>
                <a:gd name="T13" fmla="*/ 48 h 58"/>
                <a:gd name="T14" fmla="*/ 20 w 48"/>
                <a:gd name="T15" fmla="*/ 53 h 58"/>
                <a:gd name="T16" fmla="*/ 28 w 48"/>
                <a:gd name="T17" fmla="*/ 58 h 58"/>
                <a:gd name="T18" fmla="*/ 36 w 48"/>
                <a:gd name="T19" fmla="*/ 53 h 58"/>
                <a:gd name="T20" fmla="*/ 44 w 48"/>
                <a:gd name="T21" fmla="*/ 48 h 58"/>
                <a:gd name="T22" fmla="*/ 48 w 48"/>
                <a:gd name="T23" fmla="*/ 38 h 58"/>
                <a:gd name="T24" fmla="*/ 48 w 48"/>
                <a:gd name="T25" fmla="*/ 24 h 58"/>
                <a:gd name="T26" fmla="*/ 48 w 48"/>
                <a:gd name="T27" fmla="*/ 14 h 58"/>
                <a:gd name="T28" fmla="*/ 40 w 48"/>
                <a:gd name="T29" fmla="*/ 5 h 58"/>
                <a:gd name="T30" fmla="*/ 32 w 48"/>
                <a:gd name="T31" fmla="*/ 0 h 58"/>
                <a:gd name="T32" fmla="*/ 24 w 4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58">
                  <a:moveTo>
                    <a:pt x="24" y="0"/>
                  </a:moveTo>
                  <a:lnTo>
                    <a:pt x="16" y="0"/>
                  </a:lnTo>
                  <a:lnTo>
                    <a:pt x="8" y="9"/>
                  </a:lnTo>
                  <a:lnTo>
                    <a:pt x="4" y="19"/>
                  </a:lnTo>
                  <a:lnTo>
                    <a:pt x="0" y="29"/>
                  </a:lnTo>
                  <a:lnTo>
                    <a:pt x="4" y="38"/>
                  </a:lnTo>
                  <a:lnTo>
                    <a:pt x="12" y="48"/>
                  </a:lnTo>
                  <a:lnTo>
                    <a:pt x="20" y="53"/>
                  </a:lnTo>
                  <a:lnTo>
                    <a:pt x="28" y="58"/>
                  </a:lnTo>
                  <a:lnTo>
                    <a:pt x="36" y="53"/>
                  </a:lnTo>
                  <a:lnTo>
                    <a:pt x="44" y="48"/>
                  </a:lnTo>
                  <a:lnTo>
                    <a:pt x="48" y="38"/>
                  </a:lnTo>
                  <a:lnTo>
                    <a:pt x="48" y="24"/>
                  </a:lnTo>
                  <a:lnTo>
                    <a:pt x="48" y="14"/>
                  </a:lnTo>
                  <a:lnTo>
                    <a:pt x="40" y="5"/>
                  </a:lnTo>
                  <a:lnTo>
                    <a:pt x="32" y="0"/>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54" name="Rectangle 118"/>
            <p:cNvSpPr>
              <a:spLocks noChangeArrowheads="1"/>
            </p:cNvSpPr>
            <p:nvPr/>
          </p:nvSpPr>
          <p:spPr bwMode="auto">
            <a:xfrm>
              <a:off x="5473" y="2296"/>
              <a:ext cx="3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9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55" name="Rectangle 119"/>
            <p:cNvSpPr>
              <a:spLocks noChangeArrowheads="1"/>
            </p:cNvSpPr>
            <p:nvPr/>
          </p:nvSpPr>
          <p:spPr bwMode="auto">
            <a:xfrm>
              <a:off x="5520" y="2266"/>
              <a:ext cx="97"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L</a:t>
              </a:r>
              <a:endParaRPr kumimoji="1" lang="en-US" altLang="zh-CN" sz="2400">
                <a:latin typeface="Tahoma" panose="020B0604030504040204" pitchFamily="34" charset="0"/>
                <a:ea typeface="楷体_GB2312" pitchFamily="49" charset="-122"/>
              </a:endParaRPr>
            </a:p>
          </p:txBody>
        </p:sp>
        <p:sp>
          <p:nvSpPr>
            <p:cNvPr id="372856" name="Rectangle 120"/>
            <p:cNvSpPr>
              <a:spLocks noChangeArrowheads="1"/>
            </p:cNvSpPr>
            <p:nvPr/>
          </p:nvSpPr>
          <p:spPr bwMode="auto">
            <a:xfrm>
              <a:off x="5581" y="2266"/>
              <a:ext cx="43"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57" name="Rectangle 121"/>
            <p:cNvSpPr>
              <a:spLocks noChangeArrowheads="1"/>
            </p:cNvSpPr>
            <p:nvPr/>
          </p:nvSpPr>
          <p:spPr bwMode="auto">
            <a:xfrm>
              <a:off x="5289" y="1261"/>
              <a:ext cx="10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2858" name="Rectangle 122"/>
            <p:cNvSpPr>
              <a:spLocks noChangeArrowheads="1"/>
            </p:cNvSpPr>
            <p:nvPr/>
          </p:nvSpPr>
          <p:spPr bwMode="auto">
            <a:xfrm>
              <a:off x="5356" y="1338"/>
              <a:ext cx="152"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500" b="0">
                  <a:solidFill>
                    <a:srgbClr val="000000"/>
                  </a:solidFill>
                  <a:latin typeface="Times New Roman" panose="02020603050405020304" pitchFamily="18" charset="0"/>
                  <a:ea typeface="楷体_GB2312" pitchFamily="49" charset="-122"/>
                </a:rPr>
                <a:t>CC</a:t>
              </a:r>
              <a:endParaRPr kumimoji="1" lang="en-US" altLang="zh-CN" sz="2400">
                <a:latin typeface="Tahoma" panose="020B0604030504040204" pitchFamily="34" charset="0"/>
                <a:ea typeface="楷体_GB2312" pitchFamily="49" charset="-122"/>
              </a:endParaRPr>
            </a:p>
          </p:txBody>
        </p:sp>
        <p:sp>
          <p:nvSpPr>
            <p:cNvPr id="372859" name="Rectangle 123"/>
            <p:cNvSpPr>
              <a:spLocks noChangeArrowheads="1"/>
            </p:cNvSpPr>
            <p:nvPr/>
          </p:nvSpPr>
          <p:spPr bwMode="auto">
            <a:xfrm>
              <a:off x="5454" y="1266"/>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60" name="Rectangle 124"/>
            <p:cNvSpPr>
              <a:spLocks noChangeArrowheads="1"/>
            </p:cNvSpPr>
            <p:nvPr/>
          </p:nvSpPr>
          <p:spPr bwMode="auto">
            <a:xfrm>
              <a:off x="3395" y="1253"/>
              <a:ext cx="10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A</a:t>
              </a:r>
              <a:endParaRPr kumimoji="1" lang="en-US" altLang="zh-CN" sz="2400">
                <a:latin typeface="Tahoma" panose="020B0604030504040204" pitchFamily="34" charset="0"/>
                <a:ea typeface="楷体_GB2312" pitchFamily="49" charset="-122"/>
              </a:endParaRPr>
            </a:p>
          </p:txBody>
        </p:sp>
        <p:sp>
          <p:nvSpPr>
            <p:cNvPr id="372861" name="Rectangle 125"/>
            <p:cNvSpPr>
              <a:spLocks noChangeArrowheads="1"/>
            </p:cNvSpPr>
            <p:nvPr/>
          </p:nvSpPr>
          <p:spPr bwMode="auto">
            <a:xfrm>
              <a:off x="3462"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62" name="Rectangle 126"/>
            <p:cNvSpPr>
              <a:spLocks noChangeArrowheads="1"/>
            </p:cNvSpPr>
            <p:nvPr/>
          </p:nvSpPr>
          <p:spPr bwMode="auto">
            <a:xfrm>
              <a:off x="3875" y="1257"/>
              <a:ext cx="10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B</a:t>
              </a:r>
              <a:endParaRPr kumimoji="1" lang="en-US" altLang="zh-CN" sz="2400">
                <a:latin typeface="Tahoma" panose="020B0604030504040204" pitchFamily="34" charset="0"/>
                <a:ea typeface="楷体_GB2312" pitchFamily="49" charset="-122"/>
              </a:endParaRPr>
            </a:p>
          </p:txBody>
        </p:sp>
        <p:sp>
          <p:nvSpPr>
            <p:cNvPr id="372863" name="Rectangle 127"/>
            <p:cNvSpPr>
              <a:spLocks noChangeArrowheads="1"/>
            </p:cNvSpPr>
            <p:nvPr/>
          </p:nvSpPr>
          <p:spPr bwMode="auto">
            <a:xfrm>
              <a:off x="3941" y="1257"/>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64" name="Rectangle 128"/>
            <p:cNvSpPr>
              <a:spLocks noChangeArrowheads="1"/>
            </p:cNvSpPr>
            <p:nvPr/>
          </p:nvSpPr>
          <p:spPr bwMode="auto">
            <a:xfrm>
              <a:off x="4354" y="1253"/>
              <a:ext cx="11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C</a:t>
              </a:r>
              <a:endParaRPr kumimoji="1" lang="en-US" altLang="zh-CN" sz="2400">
                <a:latin typeface="Tahoma" panose="020B0604030504040204" pitchFamily="34" charset="0"/>
                <a:ea typeface="楷体_GB2312" pitchFamily="49" charset="-122"/>
              </a:endParaRPr>
            </a:p>
          </p:txBody>
        </p:sp>
        <p:sp>
          <p:nvSpPr>
            <p:cNvPr id="372865" name="Rectangle 129"/>
            <p:cNvSpPr>
              <a:spLocks noChangeArrowheads="1"/>
            </p:cNvSpPr>
            <p:nvPr/>
          </p:nvSpPr>
          <p:spPr bwMode="auto">
            <a:xfrm>
              <a:off x="4426"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66" name="Rectangle 130"/>
            <p:cNvSpPr>
              <a:spLocks noChangeArrowheads="1"/>
            </p:cNvSpPr>
            <p:nvPr/>
          </p:nvSpPr>
          <p:spPr bwMode="auto">
            <a:xfrm>
              <a:off x="4818" y="1253"/>
              <a:ext cx="12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D</a:t>
              </a:r>
              <a:endParaRPr kumimoji="1" lang="en-US" altLang="zh-CN" sz="2400">
                <a:latin typeface="Tahoma" panose="020B0604030504040204" pitchFamily="34" charset="0"/>
                <a:ea typeface="楷体_GB2312" pitchFamily="49" charset="-122"/>
              </a:endParaRPr>
            </a:p>
          </p:txBody>
        </p:sp>
        <p:sp>
          <p:nvSpPr>
            <p:cNvPr id="372867" name="Rectangle 131"/>
            <p:cNvSpPr>
              <a:spLocks noChangeArrowheads="1"/>
            </p:cNvSpPr>
            <p:nvPr/>
          </p:nvSpPr>
          <p:spPr bwMode="auto">
            <a:xfrm>
              <a:off x="4897"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23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2868" name="Line 132"/>
            <p:cNvSpPr>
              <a:spLocks noChangeShapeType="1"/>
            </p:cNvSpPr>
            <p:nvPr/>
          </p:nvSpPr>
          <p:spPr bwMode="auto">
            <a:xfrm flipH="1" flipV="1">
              <a:off x="3906" y="1742"/>
              <a:ext cx="199"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69" name="Line 133"/>
            <p:cNvSpPr>
              <a:spLocks noChangeShapeType="1"/>
            </p:cNvSpPr>
            <p:nvPr/>
          </p:nvSpPr>
          <p:spPr bwMode="auto">
            <a:xfrm>
              <a:off x="4224" y="2096"/>
              <a:ext cx="83"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70" name="Freeform 134"/>
            <p:cNvSpPr>
              <a:spLocks/>
            </p:cNvSpPr>
            <p:nvPr/>
          </p:nvSpPr>
          <p:spPr bwMode="auto">
            <a:xfrm>
              <a:off x="3883" y="1712"/>
              <a:ext cx="35" cy="51"/>
            </a:xfrm>
            <a:custGeom>
              <a:avLst/>
              <a:gdLst>
                <a:gd name="T0" fmla="*/ 20 w 48"/>
                <a:gd name="T1" fmla="*/ 0 h 58"/>
                <a:gd name="T2" fmla="*/ 12 w 48"/>
                <a:gd name="T3" fmla="*/ 5 h 58"/>
                <a:gd name="T4" fmla="*/ 4 w 48"/>
                <a:gd name="T5" fmla="*/ 10 h 58"/>
                <a:gd name="T6" fmla="*/ 0 w 48"/>
                <a:gd name="T7" fmla="*/ 20 h 58"/>
                <a:gd name="T8" fmla="*/ 0 w 48"/>
                <a:gd name="T9" fmla="*/ 25 h 58"/>
                <a:gd name="T10" fmla="*/ 0 w 48"/>
                <a:gd name="T11" fmla="*/ 29 h 58"/>
                <a:gd name="T12" fmla="*/ 4 w 48"/>
                <a:gd name="T13" fmla="*/ 44 h 58"/>
                <a:gd name="T14" fmla="*/ 8 w 48"/>
                <a:gd name="T15" fmla="*/ 49 h 58"/>
                <a:gd name="T16" fmla="*/ 16 w 48"/>
                <a:gd name="T17" fmla="*/ 54 h 58"/>
                <a:gd name="T18" fmla="*/ 24 w 48"/>
                <a:gd name="T19" fmla="*/ 58 h 58"/>
                <a:gd name="T20" fmla="*/ 36 w 48"/>
                <a:gd name="T21" fmla="*/ 54 h 58"/>
                <a:gd name="T22" fmla="*/ 40 w 48"/>
                <a:gd name="T23" fmla="*/ 49 h 58"/>
                <a:gd name="T24" fmla="*/ 48 w 48"/>
                <a:gd name="T25" fmla="*/ 39 h 58"/>
                <a:gd name="T26" fmla="*/ 48 w 48"/>
                <a:gd name="T27" fmla="*/ 25 h 58"/>
                <a:gd name="T28" fmla="*/ 44 w 48"/>
                <a:gd name="T29" fmla="*/ 15 h 58"/>
                <a:gd name="T30" fmla="*/ 40 w 48"/>
                <a:gd name="T31" fmla="*/ 5 h 58"/>
                <a:gd name="T32" fmla="*/ 32 w 48"/>
                <a:gd name="T33" fmla="*/ 0 h 58"/>
                <a:gd name="T34" fmla="*/ 28 w 48"/>
                <a:gd name="T35" fmla="*/ 0 h 58"/>
                <a:gd name="T36" fmla="*/ 20 w 48"/>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8">
                  <a:moveTo>
                    <a:pt x="20" y="0"/>
                  </a:moveTo>
                  <a:lnTo>
                    <a:pt x="12" y="5"/>
                  </a:lnTo>
                  <a:lnTo>
                    <a:pt x="4" y="10"/>
                  </a:lnTo>
                  <a:lnTo>
                    <a:pt x="0" y="20"/>
                  </a:lnTo>
                  <a:lnTo>
                    <a:pt x="0" y="25"/>
                  </a:lnTo>
                  <a:lnTo>
                    <a:pt x="0" y="29"/>
                  </a:lnTo>
                  <a:lnTo>
                    <a:pt x="4" y="44"/>
                  </a:lnTo>
                  <a:lnTo>
                    <a:pt x="8" y="49"/>
                  </a:lnTo>
                  <a:lnTo>
                    <a:pt x="16" y="54"/>
                  </a:lnTo>
                  <a:lnTo>
                    <a:pt x="24" y="58"/>
                  </a:lnTo>
                  <a:lnTo>
                    <a:pt x="36" y="54"/>
                  </a:lnTo>
                  <a:lnTo>
                    <a:pt x="40" y="49"/>
                  </a:lnTo>
                  <a:lnTo>
                    <a:pt x="48" y="39"/>
                  </a:lnTo>
                  <a:lnTo>
                    <a:pt x="48" y="25"/>
                  </a:lnTo>
                  <a:lnTo>
                    <a:pt x="44" y="15"/>
                  </a:lnTo>
                  <a:lnTo>
                    <a:pt x="40" y="5"/>
                  </a:lnTo>
                  <a:lnTo>
                    <a:pt x="32" y="0"/>
                  </a:lnTo>
                  <a:lnTo>
                    <a:pt x="28" y="0"/>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71" name="Freeform 135"/>
            <p:cNvSpPr>
              <a:spLocks/>
            </p:cNvSpPr>
            <p:nvPr/>
          </p:nvSpPr>
          <p:spPr bwMode="auto">
            <a:xfrm>
              <a:off x="3883" y="1712"/>
              <a:ext cx="35" cy="51"/>
            </a:xfrm>
            <a:custGeom>
              <a:avLst/>
              <a:gdLst>
                <a:gd name="T0" fmla="*/ 20 w 48"/>
                <a:gd name="T1" fmla="*/ 0 h 58"/>
                <a:gd name="T2" fmla="*/ 12 w 48"/>
                <a:gd name="T3" fmla="*/ 5 h 58"/>
                <a:gd name="T4" fmla="*/ 4 w 48"/>
                <a:gd name="T5" fmla="*/ 10 h 58"/>
                <a:gd name="T6" fmla="*/ 0 w 48"/>
                <a:gd name="T7" fmla="*/ 20 h 58"/>
                <a:gd name="T8" fmla="*/ 0 w 48"/>
                <a:gd name="T9" fmla="*/ 25 h 58"/>
                <a:gd name="T10" fmla="*/ 0 w 48"/>
                <a:gd name="T11" fmla="*/ 29 h 58"/>
                <a:gd name="T12" fmla="*/ 4 w 48"/>
                <a:gd name="T13" fmla="*/ 44 h 58"/>
                <a:gd name="T14" fmla="*/ 8 w 48"/>
                <a:gd name="T15" fmla="*/ 49 h 58"/>
                <a:gd name="T16" fmla="*/ 16 w 48"/>
                <a:gd name="T17" fmla="*/ 54 h 58"/>
                <a:gd name="T18" fmla="*/ 24 w 48"/>
                <a:gd name="T19" fmla="*/ 58 h 58"/>
                <a:gd name="T20" fmla="*/ 36 w 48"/>
                <a:gd name="T21" fmla="*/ 54 h 58"/>
                <a:gd name="T22" fmla="*/ 40 w 48"/>
                <a:gd name="T23" fmla="*/ 49 h 58"/>
                <a:gd name="T24" fmla="*/ 48 w 48"/>
                <a:gd name="T25" fmla="*/ 39 h 58"/>
                <a:gd name="T26" fmla="*/ 48 w 48"/>
                <a:gd name="T27" fmla="*/ 25 h 58"/>
                <a:gd name="T28" fmla="*/ 44 w 48"/>
                <a:gd name="T29" fmla="*/ 15 h 58"/>
                <a:gd name="T30" fmla="*/ 40 w 48"/>
                <a:gd name="T31" fmla="*/ 5 h 58"/>
                <a:gd name="T32" fmla="*/ 32 w 48"/>
                <a:gd name="T33" fmla="*/ 0 h 58"/>
                <a:gd name="T34" fmla="*/ 28 w 48"/>
                <a:gd name="T35" fmla="*/ 0 h 58"/>
                <a:gd name="T36" fmla="*/ 20 w 48"/>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8">
                  <a:moveTo>
                    <a:pt x="20" y="0"/>
                  </a:moveTo>
                  <a:lnTo>
                    <a:pt x="12" y="5"/>
                  </a:lnTo>
                  <a:lnTo>
                    <a:pt x="4" y="10"/>
                  </a:lnTo>
                  <a:lnTo>
                    <a:pt x="0" y="20"/>
                  </a:lnTo>
                  <a:lnTo>
                    <a:pt x="0" y="25"/>
                  </a:lnTo>
                  <a:lnTo>
                    <a:pt x="0" y="29"/>
                  </a:lnTo>
                  <a:lnTo>
                    <a:pt x="4" y="44"/>
                  </a:lnTo>
                  <a:lnTo>
                    <a:pt x="8" y="49"/>
                  </a:lnTo>
                  <a:lnTo>
                    <a:pt x="16" y="54"/>
                  </a:lnTo>
                  <a:lnTo>
                    <a:pt x="24" y="58"/>
                  </a:lnTo>
                  <a:lnTo>
                    <a:pt x="36" y="54"/>
                  </a:lnTo>
                  <a:lnTo>
                    <a:pt x="40" y="49"/>
                  </a:lnTo>
                  <a:lnTo>
                    <a:pt x="48" y="39"/>
                  </a:lnTo>
                  <a:lnTo>
                    <a:pt x="48" y="25"/>
                  </a:lnTo>
                  <a:lnTo>
                    <a:pt x="44" y="15"/>
                  </a:lnTo>
                  <a:lnTo>
                    <a:pt x="40" y="5"/>
                  </a:lnTo>
                  <a:lnTo>
                    <a:pt x="32" y="0"/>
                  </a:lnTo>
                  <a:lnTo>
                    <a:pt x="28" y="0"/>
                  </a:lnTo>
                  <a:lnTo>
                    <a:pt x="20"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72" name="Freeform 136"/>
            <p:cNvSpPr>
              <a:spLocks/>
            </p:cNvSpPr>
            <p:nvPr/>
          </p:nvSpPr>
          <p:spPr bwMode="auto">
            <a:xfrm>
              <a:off x="4290" y="2159"/>
              <a:ext cx="35" cy="51"/>
            </a:xfrm>
            <a:custGeom>
              <a:avLst/>
              <a:gdLst>
                <a:gd name="T0" fmla="*/ 23 w 47"/>
                <a:gd name="T1" fmla="*/ 0 h 58"/>
                <a:gd name="T2" fmla="*/ 11 w 47"/>
                <a:gd name="T3" fmla="*/ 5 h 58"/>
                <a:gd name="T4" fmla="*/ 7 w 47"/>
                <a:gd name="T5" fmla="*/ 10 h 58"/>
                <a:gd name="T6" fmla="*/ 0 w 47"/>
                <a:gd name="T7" fmla="*/ 20 h 58"/>
                <a:gd name="T8" fmla="*/ 0 w 47"/>
                <a:gd name="T9" fmla="*/ 34 h 58"/>
                <a:gd name="T10" fmla="*/ 3 w 47"/>
                <a:gd name="T11" fmla="*/ 44 h 58"/>
                <a:gd name="T12" fmla="*/ 7 w 47"/>
                <a:gd name="T13" fmla="*/ 54 h 58"/>
                <a:gd name="T14" fmla="*/ 15 w 47"/>
                <a:gd name="T15" fmla="*/ 58 h 58"/>
                <a:gd name="T16" fmla="*/ 19 w 47"/>
                <a:gd name="T17" fmla="*/ 58 h 58"/>
                <a:gd name="T18" fmla="*/ 23 w 47"/>
                <a:gd name="T19" fmla="*/ 58 h 58"/>
                <a:gd name="T20" fmla="*/ 35 w 47"/>
                <a:gd name="T21" fmla="*/ 54 h 58"/>
                <a:gd name="T22" fmla="*/ 43 w 47"/>
                <a:gd name="T23" fmla="*/ 49 h 58"/>
                <a:gd name="T24" fmla="*/ 47 w 47"/>
                <a:gd name="T25" fmla="*/ 39 h 58"/>
                <a:gd name="T26" fmla="*/ 47 w 47"/>
                <a:gd name="T27" fmla="*/ 29 h 58"/>
                <a:gd name="T28" fmla="*/ 43 w 47"/>
                <a:gd name="T29" fmla="*/ 15 h 58"/>
                <a:gd name="T30" fmla="*/ 39 w 47"/>
                <a:gd name="T31" fmla="*/ 10 h 58"/>
                <a:gd name="T32" fmla="*/ 31 w 47"/>
                <a:gd name="T33" fmla="*/ 0 h 58"/>
                <a:gd name="T34" fmla="*/ 23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3" y="0"/>
                  </a:moveTo>
                  <a:lnTo>
                    <a:pt x="11" y="5"/>
                  </a:lnTo>
                  <a:lnTo>
                    <a:pt x="7" y="10"/>
                  </a:lnTo>
                  <a:lnTo>
                    <a:pt x="0" y="20"/>
                  </a:lnTo>
                  <a:lnTo>
                    <a:pt x="0" y="34"/>
                  </a:lnTo>
                  <a:lnTo>
                    <a:pt x="3" y="44"/>
                  </a:lnTo>
                  <a:lnTo>
                    <a:pt x="7" y="54"/>
                  </a:lnTo>
                  <a:lnTo>
                    <a:pt x="15" y="58"/>
                  </a:lnTo>
                  <a:lnTo>
                    <a:pt x="19" y="58"/>
                  </a:lnTo>
                  <a:lnTo>
                    <a:pt x="23" y="58"/>
                  </a:lnTo>
                  <a:lnTo>
                    <a:pt x="35" y="54"/>
                  </a:lnTo>
                  <a:lnTo>
                    <a:pt x="43" y="49"/>
                  </a:lnTo>
                  <a:lnTo>
                    <a:pt x="47" y="39"/>
                  </a:lnTo>
                  <a:lnTo>
                    <a:pt x="47" y="29"/>
                  </a:lnTo>
                  <a:lnTo>
                    <a:pt x="43" y="15"/>
                  </a:lnTo>
                  <a:lnTo>
                    <a:pt x="39" y="10"/>
                  </a:lnTo>
                  <a:lnTo>
                    <a:pt x="31"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73" name="Freeform 137"/>
            <p:cNvSpPr>
              <a:spLocks/>
            </p:cNvSpPr>
            <p:nvPr/>
          </p:nvSpPr>
          <p:spPr bwMode="auto">
            <a:xfrm>
              <a:off x="4290" y="2159"/>
              <a:ext cx="35" cy="51"/>
            </a:xfrm>
            <a:custGeom>
              <a:avLst/>
              <a:gdLst>
                <a:gd name="T0" fmla="*/ 23 w 47"/>
                <a:gd name="T1" fmla="*/ 0 h 58"/>
                <a:gd name="T2" fmla="*/ 11 w 47"/>
                <a:gd name="T3" fmla="*/ 5 h 58"/>
                <a:gd name="T4" fmla="*/ 7 w 47"/>
                <a:gd name="T5" fmla="*/ 10 h 58"/>
                <a:gd name="T6" fmla="*/ 0 w 47"/>
                <a:gd name="T7" fmla="*/ 20 h 58"/>
                <a:gd name="T8" fmla="*/ 0 w 47"/>
                <a:gd name="T9" fmla="*/ 34 h 58"/>
                <a:gd name="T10" fmla="*/ 3 w 47"/>
                <a:gd name="T11" fmla="*/ 44 h 58"/>
                <a:gd name="T12" fmla="*/ 7 w 47"/>
                <a:gd name="T13" fmla="*/ 54 h 58"/>
                <a:gd name="T14" fmla="*/ 15 w 47"/>
                <a:gd name="T15" fmla="*/ 58 h 58"/>
                <a:gd name="T16" fmla="*/ 19 w 47"/>
                <a:gd name="T17" fmla="*/ 58 h 58"/>
                <a:gd name="T18" fmla="*/ 23 w 47"/>
                <a:gd name="T19" fmla="*/ 58 h 58"/>
                <a:gd name="T20" fmla="*/ 35 w 47"/>
                <a:gd name="T21" fmla="*/ 54 h 58"/>
                <a:gd name="T22" fmla="*/ 43 w 47"/>
                <a:gd name="T23" fmla="*/ 49 h 58"/>
                <a:gd name="T24" fmla="*/ 47 w 47"/>
                <a:gd name="T25" fmla="*/ 39 h 58"/>
                <a:gd name="T26" fmla="*/ 47 w 47"/>
                <a:gd name="T27" fmla="*/ 29 h 58"/>
                <a:gd name="T28" fmla="*/ 43 w 47"/>
                <a:gd name="T29" fmla="*/ 15 h 58"/>
                <a:gd name="T30" fmla="*/ 39 w 47"/>
                <a:gd name="T31" fmla="*/ 10 h 58"/>
                <a:gd name="T32" fmla="*/ 31 w 47"/>
                <a:gd name="T33" fmla="*/ 0 h 58"/>
                <a:gd name="T34" fmla="*/ 23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3" y="0"/>
                  </a:moveTo>
                  <a:lnTo>
                    <a:pt x="11" y="5"/>
                  </a:lnTo>
                  <a:lnTo>
                    <a:pt x="7" y="10"/>
                  </a:lnTo>
                  <a:lnTo>
                    <a:pt x="0" y="20"/>
                  </a:lnTo>
                  <a:lnTo>
                    <a:pt x="0" y="34"/>
                  </a:lnTo>
                  <a:lnTo>
                    <a:pt x="3" y="44"/>
                  </a:lnTo>
                  <a:lnTo>
                    <a:pt x="7" y="54"/>
                  </a:lnTo>
                  <a:lnTo>
                    <a:pt x="15" y="58"/>
                  </a:lnTo>
                  <a:lnTo>
                    <a:pt x="19" y="58"/>
                  </a:lnTo>
                  <a:lnTo>
                    <a:pt x="23" y="58"/>
                  </a:lnTo>
                  <a:lnTo>
                    <a:pt x="35" y="54"/>
                  </a:lnTo>
                  <a:lnTo>
                    <a:pt x="43" y="49"/>
                  </a:lnTo>
                  <a:lnTo>
                    <a:pt x="47" y="39"/>
                  </a:lnTo>
                  <a:lnTo>
                    <a:pt x="47" y="29"/>
                  </a:lnTo>
                  <a:lnTo>
                    <a:pt x="43" y="15"/>
                  </a:lnTo>
                  <a:lnTo>
                    <a:pt x="39" y="10"/>
                  </a:lnTo>
                  <a:lnTo>
                    <a:pt x="31" y="0"/>
                  </a:lnTo>
                  <a:lnTo>
                    <a:pt x="23"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74" name="Line 138"/>
            <p:cNvSpPr>
              <a:spLocks noChangeShapeType="1"/>
            </p:cNvSpPr>
            <p:nvPr/>
          </p:nvSpPr>
          <p:spPr bwMode="auto">
            <a:xfrm flipH="1" flipV="1">
              <a:off x="4391" y="1730"/>
              <a:ext cx="213"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75" name="Freeform 139"/>
            <p:cNvSpPr>
              <a:spLocks/>
            </p:cNvSpPr>
            <p:nvPr/>
          </p:nvSpPr>
          <p:spPr bwMode="auto">
            <a:xfrm>
              <a:off x="4590" y="1955"/>
              <a:ext cx="61" cy="77"/>
            </a:xfrm>
            <a:custGeom>
              <a:avLst/>
              <a:gdLst>
                <a:gd name="T0" fmla="*/ 79 w 83"/>
                <a:gd name="T1" fmla="*/ 87 h 87"/>
                <a:gd name="T2" fmla="*/ 79 w 83"/>
                <a:gd name="T3" fmla="*/ 87 h 87"/>
                <a:gd name="T4" fmla="*/ 83 w 83"/>
                <a:gd name="T5" fmla="*/ 73 h 87"/>
                <a:gd name="T6" fmla="*/ 83 w 83"/>
                <a:gd name="T7" fmla="*/ 63 h 87"/>
                <a:gd name="T8" fmla="*/ 83 w 83"/>
                <a:gd name="T9" fmla="*/ 49 h 87"/>
                <a:gd name="T10" fmla="*/ 79 w 83"/>
                <a:gd name="T11" fmla="*/ 39 h 87"/>
                <a:gd name="T12" fmla="*/ 75 w 83"/>
                <a:gd name="T13" fmla="*/ 29 h 87"/>
                <a:gd name="T14" fmla="*/ 67 w 83"/>
                <a:gd name="T15" fmla="*/ 20 h 87"/>
                <a:gd name="T16" fmla="*/ 59 w 83"/>
                <a:gd name="T17" fmla="*/ 10 h 87"/>
                <a:gd name="T18" fmla="*/ 51 w 83"/>
                <a:gd name="T19" fmla="*/ 5 h 87"/>
                <a:gd name="T20" fmla="*/ 36 w 83"/>
                <a:gd name="T21" fmla="*/ 0 h 87"/>
                <a:gd name="T22" fmla="*/ 24 w 83"/>
                <a:gd name="T23" fmla="*/ 0 h 87"/>
                <a:gd name="T24" fmla="*/ 12 w 83"/>
                <a:gd name="T25" fmla="*/ 5 h 87"/>
                <a:gd name="T26" fmla="*/ 0 w 83"/>
                <a:gd name="T27"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87">
                  <a:moveTo>
                    <a:pt x="79" y="87"/>
                  </a:moveTo>
                  <a:lnTo>
                    <a:pt x="79" y="87"/>
                  </a:lnTo>
                  <a:lnTo>
                    <a:pt x="83" y="73"/>
                  </a:lnTo>
                  <a:lnTo>
                    <a:pt x="83" y="63"/>
                  </a:lnTo>
                  <a:lnTo>
                    <a:pt x="83" y="49"/>
                  </a:lnTo>
                  <a:lnTo>
                    <a:pt x="79" y="39"/>
                  </a:lnTo>
                  <a:lnTo>
                    <a:pt x="75" y="29"/>
                  </a:lnTo>
                  <a:lnTo>
                    <a:pt x="67" y="20"/>
                  </a:lnTo>
                  <a:lnTo>
                    <a:pt x="59" y="10"/>
                  </a:lnTo>
                  <a:lnTo>
                    <a:pt x="51" y="5"/>
                  </a:lnTo>
                  <a:lnTo>
                    <a:pt x="36" y="0"/>
                  </a:lnTo>
                  <a:lnTo>
                    <a:pt x="24" y="0"/>
                  </a:lnTo>
                  <a:lnTo>
                    <a:pt x="12" y="5"/>
                  </a:lnTo>
                  <a:lnTo>
                    <a:pt x="0" y="1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76" name="Freeform 140"/>
            <p:cNvSpPr>
              <a:spLocks/>
            </p:cNvSpPr>
            <p:nvPr/>
          </p:nvSpPr>
          <p:spPr bwMode="auto">
            <a:xfrm>
              <a:off x="4645" y="2024"/>
              <a:ext cx="64" cy="76"/>
            </a:xfrm>
            <a:custGeom>
              <a:avLst/>
              <a:gdLst>
                <a:gd name="T0" fmla="*/ 4 w 86"/>
                <a:gd name="T1" fmla="*/ 0 h 87"/>
                <a:gd name="T2" fmla="*/ 4 w 86"/>
                <a:gd name="T3" fmla="*/ 0 h 87"/>
                <a:gd name="T4" fmla="*/ 4 w 86"/>
                <a:gd name="T5" fmla="*/ 14 h 87"/>
                <a:gd name="T6" fmla="*/ 0 w 86"/>
                <a:gd name="T7" fmla="*/ 24 h 87"/>
                <a:gd name="T8" fmla="*/ 4 w 86"/>
                <a:gd name="T9" fmla="*/ 38 h 87"/>
                <a:gd name="T10" fmla="*/ 8 w 86"/>
                <a:gd name="T11" fmla="*/ 48 h 87"/>
                <a:gd name="T12" fmla="*/ 12 w 86"/>
                <a:gd name="T13" fmla="*/ 58 h 87"/>
                <a:gd name="T14" fmla="*/ 16 w 86"/>
                <a:gd name="T15" fmla="*/ 67 h 87"/>
                <a:gd name="T16" fmla="*/ 24 w 86"/>
                <a:gd name="T17" fmla="*/ 77 h 87"/>
                <a:gd name="T18" fmla="*/ 35 w 86"/>
                <a:gd name="T19" fmla="*/ 82 h 87"/>
                <a:gd name="T20" fmla="*/ 47 w 86"/>
                <a:gd name="T21" fmla="*/ 87 h 87"/>
                <a:gd name="T22" fmla="*/ 63 w 86"/>
                <a:gd name="T23" fmla="*/ 87 h 87"/>
                <a:gd name="T24" fmla="*/ 75 w 86"/>
                <a:gd name="T25" fmla="*/ 82 h 87"/>
                <a:gd name="T26" fmla="*/ 86 w 86"/>
                <a:gd name="T27"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7">
                  <a:moveTo>
                    <a:pt x="4" y="0"/>
                  </a:moveTo>
                  <a:lnTo>
                    <a:pt x="4" y="0"/>
                  </a:lnTo>
                  <a:lnTo>
                    <a:pt x="4" y="14"/>
                  </a:lnTo>
                  <a:lnTo>
                    <a:pt x="0" y="24"/>
                  </a:lnTo>
                  <a:lnTo>
                    <a:pt x="4" y="38"/>
                  </a:lnTo>
                  <a:lnTo>
                    <a:pt x="8" y="48"/>
                  </a:lnTo>
                  <a:lnTo>
                    <a:pt x="12" y="58"/>
                  </a:lnTo>
                  <a:lnTo>
                    <a:pt x="16" y="67"/>
                  </a:lnTo>
                  <a:lnTo>
                    <a:pt x="24" y="77"/>
                  </a:lnTo>
                  <a:lnTo>
                    <a:pt x="35" y="82"/>
                  </a:lnTo>
                  <a:lnTo>
                    <a:pt x="47" y="87"/>
                  </a:lnTo>
                  <a:lnTo>
                    <a:pt x="63" y="87"/>
                  </a:lnTo>
                  <a:lnTo>
                    <a:pt x="75" y="82"/>
                  </a:lnTo>
                  <a:lnTo>
                    <a:pt x="86" y="7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77" name="Line 141"/>
            <p:cNvSpPr>
              <a:spLocks noChangeShapeType="1"/>
            </p:cNvSpPr>
            <p:nvPr/>
          </p:nvSpPr>
          <p:spPr bwMode="auto">
            <a:xfrm>
              <a:off x="4709" y="2083"/>
              <a:ext cx="80"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78" name="Freeform 142"/>
            <p:cNvSpPr>
              <a:spLocks/>
            </p:cNvSpPr>
            <p:nvPr/>
          </p:nvSpPr>
          <p:spPr bwMode="auto">
            <a:xfrm>
              <a:off x="4368" y="1700"/>
              <a:ext cx="32" cy="51"/>
            </a:xfrm>
            <a:custGeom>
              <a:avLst/>
              <a:gdLst>
                <a:gd name="T0" fmla="*/ 19 w 43"/>
                <a:gd name="T1" fmla="*/ 0 h 58"/>
                <a:gd name="T2" fmla="*/ 11 w 43"/>
                <a:gd name="T3" fmla="*/ 5 h 58"/>
                <a:gd name="T4" fmla="*/ 4 w 43"/>
                <a:gd name="T5" fmla="*/ 10 h 58"/>
                <a:gd name="T6" fmla="*/ 0 w 43"/>
                <a:gd name="T7" fmla="*/ 19 h 58"/>
                <a:gd name="T8" fmla="*/ 0 w 43"/>
                <a:gd name="T9" fmla="*/ 24 h 58"/>
                <a:gd name="T10" fmla="*/ 0 w 43"/>
                <a:gd name="T11" fmla="*/ 29 h 58"/>
                <a:gd name="T12" fmla="*/ 0 w 43"/>
                <a:gd name="T13" fmla="*/ 43 h 58"/>
                <a:gd name="T14" fmla="*/ 8 w 43"/>
                <a:gd name="T15" fmla="*/ 48 h 58"/>
                <a:gd name="T16" fmla="*/ 15 w 43"/>
                <a:gd name="T17" fmla="*/ 58 h 58"/>
                <a:gd name="T18" fmla="*/ 19 w 43"/>
                <a:gd name="T19" fmla="*/ 58 h 58"/>
                <a:gd name="T20" fmla="*/ 23 w 43"/>
                <a:gd name="T21" fmla="*/ 58 h 58"/>
                <a:gd name="T22" fmla="*/ 31 w 43"/>
                <a:gd name="T23" fmla="*/ 53 h 58"/>
                <a:gd name="T24" fmla="*/ 39 w 43"/>
                <a:gd name="T25" fmla="*/ 48 h 58"/>
                <a:gd name="T26" fmla="*/ 43 w 43"/>
                <a:gd name="T27" fmla="*/ 39 h 58"/>
                <a:gd name="T28" fmla="*/ 43 w 43"/>
                <a:gd name="T29" fmla="*/ 24 h 58"/>
                <a:gd name="T30" fmla="*/ 43 w 43"/>
                <a:gd name="T31" fmla="*/ 14 h 58"/>
                <a:gd name="T32" fmla="*/ 35 w 43"/>
                <a:gd name="T33" fmla="*/ 5 h 58"/>
                <a:gd name="T34" fmla="*/ 27 w 43"/>
                <a:gd name="T35" fmla="*/ 0 h 58"/>
                <a:gd name="T36" fmla="*/ 19 w 43"/>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8">
                  <a:moveTo>
                    <a:pt x="19" y="0"/>
                  </a:moveTo>
                  <a:lnTo>
                    <a:pt x="11" y="5"/>
                  </a:lnTo>
                  <a:lnTo>
                    <a:pt x="4" y="10"/>
                  </a:lnTo>
                  <a:lnTo>
                    <a:pt x="0" y="19"/>
                  </a:lnTo>
                  <a:lnTo>
                    <a:pt x="0" y="24"/>
                  </a:lnTo>
                  <a:lnTo>
                    <a:pt x="0" y="29"/>
                  </a:lnTo>
                  <a:lnTo>
                    <a:pt x="0" y="43"/>
                  </a:lnTo>
                  <a:lnTo>
                    <a:pt x="8" y="48"/>
                  </a:lnTo>
                  <a:lnTo>
                    <a:pt x="15" y="58"/>
                  </a:lnTo>
                  <a:lnTo>
                    <a:pt x="19" y="58"/>
                  </a:lnTo>
                  <a:lnTo>
                    <a:pt x="23" y="58"/>
                  </a:lnTo>
                  <a:lnTo>
                    <a:pt x="31" y="53"/>
                  </a:lnTo>
                  <a:lnTo>
                    <a:pt x="39" y="48"/>
                  </a:lnTo>
                  <a:lnTo>
                    <a:pt x="43" y="39"/>
                  </a:lnTo>
                  <a:lnTo>
                    <a:pt x="43" y="24"/>
                  </a:lnTo>
                  <a:lnTo>
                    <a:pt x="43" y="14"/>
                  </a:lnTo>
                  <a:lnTo>
                    <a:pt x="35" y="5"/>
                  </a:lnTo>
                  <a:lnTo>
                    <a:pt x="27" y="0"/>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79" name="Freeform 143"/>
            <p:cNvSpPr>
              <a:spLocks/>
            </p:cNvSpPr>
            <p:nvPr/>
          </p:nvSpPr>
          <p:spPr bwMode="auto">
            <a:xfrm>
              <a:off x="4368" y="1700"/>
              <a:ext cx="32" cy="51"/>
            </a:xfrm>
            <a:custGeom>
              <a:avLst/>
              <a:gdLst>
                <a:gd name="T0" fmla="*/ 19 w 43"/>
                <a:gd name="T1" fmla="*/ 0 h 58"/>
                <a:gd name="T2" fmla="*/ 11 w 43"/>
                <a:gd name="T3" fmla="*/ 5 h 58"/>
                <a:gd name="T4" fmla="*/ 4 w 43"/>
                <a:gd name="T5" fmla="*/ 10 h 58"/>
                <a:gd name="T6" fmla="*/ 0 w 43"/>
                <a:gd name="T7" fmla="*/ 19 h 58"/>
                <a:gd name="T8" fmla="*/ 0 w 43"/>
                <a:gd name="T9" fmla="*/ 24 h 58"/>
                <a:gd name="T10" fmla="*/ 0 w 43"/>
                <a:gd name="T11" fmla="*/ 29 h 58"/>
                <a:gd name="T12" fmla="*/ 0 w 43"/>
                <a:gd name="T13" fmla="*/ 43 h 58"/>
                <a:gd name="T14" fmla="*/ 8 w 43"/>
                <a:gd name="T15" fmla="*/ 48 h 58"/>
                <a:gd name="T16" fmla="*/ 15 w 43"/>
                <a:gd name="T17" fmla="*/ 58 h 58"/>
                <a:gd name="T18" fmla="*/ 19 w 43"/>
                <a:gd name="T19" fmla="*/ 58 h 58"/>
                <a:gd name="T20" fmla="*/ 23 w 43"/>
                <a:gd name="T21" fmla="*/ 58 h 58"/>
                <a:gd name="T22" fmla="*/ 31 w 43"/>
                <a:gd name="T23" fmla="*/ 53 h 58"/>
                <a:gd name="T24" fmla="*/ 39 w 43"/>
                <a:gd name="T25" fmla="*/ 48 h 58"/>
                <a:gd name="T26" fmla="*/ 43 w 43"/>
                <a:gd name="T27" fmla="*/ 39 h 58"/>
                <a:gd name="T28" fmla="*/ 43 w 43"/>
                <a:gd name="T29" fmla="*/ 24 h 58"/>
                <a:gd name="T30" fmla="*/ 43 w 43"/>
                <a:gd name="T31" fmla="*/ 14 h 58"/>
                <a:gd name="T32" fmla="*/ 35 w 43"/>
                <a:gd name="T33" fmla="*/ 5 h 58"/>
                <a:gd name="T34" fmla="*/ 27 w 43"/>
                <a:gd name="T35" fmla="*/ 0 h 58"/>
                <a:gd name="T36" fmla="*/ 19 w 43"/>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8">
                  <a:moveTo>
                    <a:pt x="19" y="0"/>
                  </a:moveTo>
                  <a:lnTo>
                    <a:pt x="11" y="5"/>
                  </a:lnTo>
                  <a:lnTo>
                    <a:pt x="4" y="10"/>
                  </a:lnTo>
                  <a:lnTo>
                    <a:pt x="0" y="19"/>
                  </a:lnTo>
                  <a:lnTo>
                    <a:pt x="0" y="24"/>
                  </a:lnTo>
                  <a:lnTo>
                    <a:pt x="0" y="29"/>
                  </a:lnTo>
                  <a:lnTo>
                    <a:pt x="0" y="43"/>
                  </a:lnTo>
                  <a:lnTo>
                    <a:pt x="8" y="48"/>
                  </a:lnTo>
                  <a:lnTo>
                    <a:pt x="15" y="58"/>
                  </a:lnTo>
                  <a:lnTo>
                    <a:pt x="19" y="58"/>
                  </a:lnTo>
                  <a:lnTo>
                    <a:pt x="23" y="58"/>
                  </a:lnTo>
                  <a:lnTo>
                    <a:pt x="31" y="53"/>
                  </a:lnTo>
                  <a:lnTo>
                    <a:pt x="39" y="48"/>
                  </a:lnTo>
                  <a:lnTo>
                    <a:pt x="43" y="39"/>
                  </a:lnTo>
                  <a:lnTo>
                    <a:pt x="43" y="24"/>
                  </a:lnTo>
                  <a:lnTo>
                    <a:pt x="43" y="14"/>
                  </a:lnTo>
                  <a:lnTo>
                    <a:pt x="35" y="5"/>
                  </a:lnTo>
                  <a:lnTo>
                    <a:pt x="27" y="0"/>
                  </a:lnTo>
                  <a:lnTo>
                    <a:pt x="19"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80" name="Freeform 144"/>
            <p:cNvSpPr>
              <a:spLocks/>
            </p:cNvSpPr>
            <p:nvPr/>
          </p:nvSpPr>
          <p:spPr bwMode="auto">
            <a:xfrm>
              <a:off x="4775" y="2147"/>
              <a:ext cx="32" cy="51"/>
            </a:xfrm>
            <a:custGeom>
              <a:avLst/>
              <a:gdLst>
                <a:gd name="T0" fmla="*/ 19 w 43"/>
                <a:gd name="T1" fmla="*/ 0 h 58"/>
                <a:gd name="T2" fmla="*/ 12 w 43"/>
                <a:gd name="T3" fmla="*/ 5 h 58"/>
                <a:gd name="T4" fmla="*/ 4 w 43"/>
                <a:gd name="T5" fmla="*/ 10 h 58"/>
                <a:gd name="T6" fmla="*/ 0 w 43"/>
                <a:gd name="T7" fmla="*/ 19 h 58"/>
                <a:gd name="T8" fmla="*/ 0 w 43"/>
                <a:gd name="T9" fmla="*/ 34 h 58"/>
                <a:gd name="T10" fmla="*/ 0 w 43"/>
                <a:gd name="T11" fmla="*/ 43 h 58"/>
                <a:gd name="T12" fmla="*/ 8 w 43"/>
                <a:gd name="T13" fmla="*/ 53 h 58"/>
                <a:gd name="T14" fmla="*/ 16 w 43"/>
                <a:gd name="T15" fmla="*/ 58 h 58"/>
                <a:gd name="T16" fmla="*/ 23 w 43"/>
                <a:gd name="T17" fmla="*/ 58 h 58"/>
                <a:gd name="T18" fmla="*/ 31 w 43"/>
                <a:gd name="T19" fmla="*/ 53 h 58"/>
                <a:gd name="T20" fmla="*/ 39 w 43"/>
                <a:gd name="T21" fmla="*/ 48 h 58"/>
                <a:gd name="T22" fmla="*/ 43 w 43"/>
                <a:gd name="T23" fmla="*/ 39 h 58"/>
                <a:gd name="T24" fmla="*/ 43 w 43"/>
                <a:gd name="T25" fmla="*/ 29 h 58"/>
                <a:gd name="T26" fmla="*/ 43 w 43"/>
                <a:gd name="T27" fmla="*/ 14 h 58"/>
                <a:gd name="T28" fmla="*/ 35 w 43"/>
                <a:gd name="T29" fmla="*/ 10 h 58"/>
                <a:gd name="T30" fmla="*/ 27 w 43"/>
                <a:gd name="T31" fmla="*/ 5 h 58"/>
                <a:gd name="T32" fmla="*/ 19 w 43"/>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8">
                  <a:moveTo>
                    <a:pt x="19" y="0"/>
                  </a:moveTo>
                  <a:lnTo>
                    <a:pt x="12" y="5"/>
                  </a:lnTo>
                  <a:lnTo>
                    <a:pt x="4" y="10"/>
                  </a:lnTo>
                  <a:lnTo>
                    <a:pt x="0" y="19"/>
                  </a:lnTo>
                  <a:lnTo>
                    <a:pt x="0" y="34"/>
                  </a:lnTo>
                  <a:lnTo>
                    <a:pt x="0" y="43"/>
                  </a:lnTo>
                  <a:lnTo>
                    <a:pt x="8" y="53"/>
                  </a:lnTo>
                  <a:lnTo>
                    <a:pt x="16" y="58"/>
                  </a:lnTo>
                  <a:lnTo>
                    <a:pt x="23" y="58"/>
                  </a:lnTo>
                  <a:lnTo>
                    <a:pt x="31" y="53"/>
                  </a:lnTo>
                  <a:lnTo>
                    <a:pt x="39" y="48"/>
                  </a:lnTo>
                  <a:lnTo>
                    <a:pt x="43" y="39"/>
                  </a:lnTo>
                  <a:lnTo>
                    <a:pt x="43" y="29"/>
                  </a:lnTo>
                  <a:lnTo>
                    <a:pt x="43" y="14"/>
                  </a:lnTo>
                  <a:lnTo>
                    <a:pt x="35" y="10"/>
                  </a:lnTo>
                  <a:lnTo>
                    <a:pt x="27" y="5"/>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81" name="Freeform 145"/>
            <p:cNvSpPr>
              <a:spLocks/>
            </p:cNvSpPr>
            <p:nvPr/>
          </p:nvSpPr>
          <p:spPr bwMode="auto">
            <a:xfrm>
              <a:off x="4775" y="2147"/>
              <a:ext cx="32" cy="51"/>
            </a:xfrm>
            <a:custGeom>
              <a:avLst/>
              <a:gdLst>
                <a:gd name="T0" fmla="*/ 19 w 43"/>
                <a:gd name="T1" fmla="*/ 0 h 58"/>
                <a:gd name="T2" fmla="*/ 12 w 43"/>
                <a:gd name="T3" fmla="*/ 5 h 58"/>
                <a:gd name="T4" fmla="*/ 4 w 43"/>
                <a:gd name="T5" fmla="*/ 10 h 58"/>
                <a:gd name="T6" fmla="*/ 0 w 43"/>
                <a:gd name="T7" fmla="*/ 19 h 58"/>
                <a:gd name="T8" fmla="*/ 0 w 43"/>
                <a:gd name="T9" fmla="*/ 34 h 58"/>
                <a:gd name="T10" fmla="*/ 0 w 43"/>
                <a:gd name="T11" fmla="*/ 43 h 58"/>
                <a:gd name="T12" fmla="*/ 8 w 43"/>
                <a:gd name="T13" fmla="*/ 53 h 58"/>
                <a:gd name="T14" fmla="*/ 16 w 43"/>
                <a:gd name="T15" fmla="*/ 58 h 58"/>
                <a:gd name="T16" fmla="*/ 23 w 43"/>
                <a:gd name="T17" fmla="*/ 58 h 58"/>
                <a:gd name="T18" fmla="*/ 31 w 43"/>
                <a:gd name="T19" fmla="*/ 53 h 58"/>
                <a:gd name="T20" fmla="*/ 39 w 43"/>
                <a:gd name="T21" fmla="*/ 48 h 58"/>
                <a:gd name="T22" fmla="*/ 43 w 43"/>
                <a:gd name="T23" fmla="*/ 39 h 58"/>
                <a:gd name="T24" fmla="*/ 43 w 43"/>
                <a:gd name="T25" fmla="*/ 29 h 58"/>
                <a:gd name="T26" fmla="*/ 43 w 43"/>
                <a:gd name="T27" fmla="*/ 14 h 58"/>
                <a:gd name="T28" fmla="*/ 35 w 43"/>
                <a:gd name="T29" fmla="*/ 10 h 58"/>
                <a:gd name="T30" fmla="*/ 27 w 43"/>
                <a:gd name="T31" fmla="*/ 5 h 58"/>
                <a:gd name="T32" fmla="*/ 19 w 43"/>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8">
                  <a:moveTo>
                    <a:pt x="19" y="0"/>
                  </a:moveTo>
                  <a:lnTo>
                    <a:pt x="12" y="5"/>
                  </a:lnTo>
                  <a:lnTo>
                    <a:pt x="4" y="10"/>
                  </a:lnTo>
                  <a:lnTo>
                    <a:pt x="0" y="19"/>
                  </a:lnTo>
                  <a:lnTo>
                    <a:pt x="0" y="34"/>
                  </a:lnTo>
                  <a:lnTo>
                    <a:pt x="0" y="43"/>
                  </a:lnTo>
                  <a:lnTo>
                    <a:pt x="8" y="53"/>
                  </a:lnTo>
                  <a:lnTo>
                    <a:pt x="16" y="58"/>
                  </a:lnTo>
                  <a:lnTo>
                    <a:pt x="23" y="58"/>
                  </a:lnTo>
                  <a:lnTo>
                    <a:pt x="31" y="53"/>
                  </a:lnTo>
                  <a:lnTo>
                    <a:pt x="39" y="48"/>
                  </a:lnTo>
                  <a:lnTo>
                    <a:pt x="43" y="39"/>
                  </a:lnTo>
                  <a:lnTo>
                    <a:pt x="43" y="29"/>
                  </a:lnTo>
                  <a:lnTo>
                    <a:pt x="43" y="14"/>
                  </a:lnTo>
                  <a:lnTo>
                    <a:pt x="35" y="10"/>
                  </a:lnTo>
                  <a:lnTo>
                    <a:pt x="27" y="5"/>
                  </a:lnTo>
                  <a:lnTo>
                    <a:pt x="19"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82" name="Line 146"/>
            <p:cNvSpPr>
              <a:spLocks noChangeShapeType="1"/>
            </p:cNvSpPr>
            <p:nvPr/>
          </p:nvSpPr>
          <p:spPr bwMode="auto">
            <a:xfrm flipH="1" flipV="1">
              <a:off x="4873" y="1734"/>
              <a:ext cx="200"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83" name="Line 147"/>
            <p:cNvSpPr>
              <a:spLocks noChangeShapeType="1"/>
            </p:cNvSpPr>
            <p:nvPr/>
          </p:nvSpPr>
          <p:spPr bwMode="auto">
            <a:xfrm>
              <a:off x="5191" y="2087"/>
              <a:ext cx="8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84" name="Freeform 148"/>
            <p:cNvSpPr>
              <a:spLocks/>
            </p:cNvSpPr>
            <p:nvPr/>
          </p:nvSpPr>
          <p:spPr bwMode="auto">
            <a:xfrm>
              <a:off x="4850" y="1704"/>
              <a:ext cx="35" cy="51"/>
            </a:xfrm>
            <a:custGeom>
              <a:avLst/>
              <a:gdLst>
                <a:gd name="T0" fmla="*/ 20 w 47"/>
                <a:gd name="T1" fmla="*/ 0 h 58"/>
                <a:gd name="T2" fmla="*/ 12 w 47"/>
                <a:gd name="T3" fmla="*/ 5 h 58"/>
                <a:gd name="T4" fmla="*/ 4 w 47"/>
                <a:gd name="T5" fmla="*/ 9 h 58"/>
                <a:gd name="T6" fmla="*/ 0 w 47"/>
                <a:gd name="T7" fmla="*/ 19 h 58"/>
                <a:gd name="T8" fmla="*/ 0 w 47"/>
                <a:gd name="T9" fmla="*/ 24 h 58"/>
                <a:gd name="T10" fmla="*/ 0 w 47"/>
                <a:gd name="T11" fmla="*/ 34 h 58"/>
                <a:gd name="T12" fmla="*/ 4 w 47"/>
                <a:gd name="T13" fmla="*/ 43 h 58"/>
                <a:gd name="T14" fmla="*/ 8 w 47"/>
                <a:gd name="T15" fmla="*/ 53 h 58"/>
                <a:gd name="T16" fmla="*/ 16 w 47"/>
                <a:gd name="T17" fmla="*/ 58 h 58"/>
                <a:gd name="T18" fmla="*/ 20 w 47"/>
                <a:gd name="T19" fmla="*/ 58 h 58"/>
                <a:gd name="T20" fmla="*/ 24 w 47"/>
                <a:gd name="T21" fmla="*/ 58 h 58"/>
                <a:gd name="T22" fmla="*/ 35 w 47"/>
                <a:gd name="T23" fmla="*/ 53 h 58"/>
                <a:gd name="T24" fmla="*/ 39 w 47"/>
                <a:gd name="T25" fmla="*/ 48 h 58"/>
                <a:gd name="T26" fmla="*/ 47 w 47"/>
                <a:gd name="T27" fmla="*/ 38 h 58"/>
                <a:gd name="T28" fmla="*/ 47 w 47"/>
                <a:gd name="T29" fmla="*/ 29 h 58"/>
                <a:gd name="T30" fmla="*/ 43 w 47"/>
                <a:gd name="T31" fmla="*/ 14 h 58"/>
                <a:gd name="T32" fmla="*/ 39 w 47"/>
                <a:gd name="T33" fmla="*/ 9 h 58"/>
                <a:gd name="T34" fmla="*/ 31 w 47"/>
                <a:gd name="T35" fmla="*/ 5 h 58"/>
                <a:gd name="T36" fmla="*/ 20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0" y="0"/>
                  </a:moveTo>
                  <a:lnTo>
                    <a:pt x="12" y="5"/>
                  </a:lnTo>
                  <a:lnTo>
                    <a:pt x="4" y="9"/>
                  </a:lnTo>
                  <a:lnTo>
                    <a:pt x="0" y="19"/>
                  </a:lnTo>
                  <a:lnTo>
                    <a:pt x="0" y="24"/>
                  </a:lnTo>
                  <a:lnTo>
                    <a:pt x="0" y="34"/>
                  </a:lnTo>
                  <a:lnTo>
                    <a:pt x="4" y="43"/>
                  </a:lnTo>
                  <a:lnTo>
                    <a:pt x="8" y="53"/>
                  </a:lnTo>
                  <a:lnTo>
                    <a:pt x="16" y="58"/>
                  </a:lnTo>
                  <a:lnTo>
                    <a:pt x="20" y="58"/>
                  </a:lnTo>
                  <a:lnTo>
                    <a:pt x="24" y="58"/>
                  </a:lnTo>
                  <a:lnTo>
                    <a:pt x="35" y="53"/>
                  </a:lnTo>
                  <a:lnTo>
                    <a:pt x="39" y="48"/>
                  </a:lnTo>
                  <a:lnTo>
                    <a:pt x="47" y="38"/>
                  </a:lnTo>
                  <a:lnTo>
                    <a:pt x="47" y="29"/>
                  </a:lnTo>
                  <a:lnTo>
                    <a:pt x="43" y="14"/>
                  </a:lnTo>
                  <a:lnTo>
                    <a:pt x="39" y="9"/>
                  </a:lnTo>
                  <a:lnTo>
                    <a:pt x="31" y="5"/>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85" name="Freeform 149"/>
            <p:cNvSpPr>
              <a:spLocks/>
            </p:cNvSpPr>
            <p:nvPr/>
          </p:nvSpPr>
          <p:spPr bwMode="auto">
            <a:xfrm>
              <a:off x="4850" y="1704"/>
              <a:ext cx="35" cy="51"/>
            </a:xfrm>
            <a:custGeom>
              <a:avLst/>
              <a:gdLst>
                <a:gd name="T0" fmla="*/ 20 w 47"/>
                <a:gd name="T1" fmla="*/ 0 h 58"/>
                <a:gd name="T2" fmla="*/ 12 w 47"/>
                <a:gd name="T3" fmla="*/ 5 h 58"/>
                <a:gd name="T4" fmla="*/ 4 w 47"/>
                <a:gd name="T5" fmla="*/ 9 h 58"/>
                <a:gd name="T6" fmla="*/ 0 w 47"/>
                <a:gd name="T7" fmla="*/ 19 h 58"/>
                <a:gd name="T8" fmla="*/ 0 w 47"/>
                <a:gd name="T9" fmla="*/ 24 h 58"/>
                <a:gd name="T10" fmla="*/ 0 w 47"/>
                <a:gd name="T11" fmla="*/ 34 h 58"/>
                <a:gd name="T12" fmla="*/ 4 w 47"/>
                <a:gd name="T13" fmla="*/ 43 h 58"/>
                <a:gd name="T14" fmla="*/ 8 w 47"/>
                <a:gd name="T15" fmla="*/ 53 h 58"/>
                <a:gd name="T16" fmla="*/ 16 w 47"/>
                <a:gd name="T17" fmla="*/ 58 h 58"/>
                <a:gd name="T18" fmla="*/ 20 w 47"/>
                <a:gd name="T19" fmla="*/ 58 h 58"/>
                <a:gd name="T20" fmla="*/ 24 w 47"/>
                <a:gd name="T21" fmla="*/ 58 h 58"/>
                <a:gd name="T22" fmla="*/ 35 w 47"/>
                <a:gd name="T23" fmla="*/ 53 h 58"/>
                <a:gd name="T24" fmla="*/ 39 w 47"/>
                <a:gd name="T25" fmla="*/ 48 h 58"/>
                <a:gd name="T26" fmla="*/ 47 w 47"/>
                <a:gd name="T27" fmla="*/ 38 h 58"/>
                <a:gd name="T28" fmla="*/ 47 w 47"/>
                <a:gd name="T29" fmla="*/ 29 h 58"/>
                <a:gd name="T30" fmla="*/ 43 w 47"/>
                <a:gd name="T31" fmla="*/ 14 h 58"/>
                <a:gd name="T32" fmla="*/ 39 w 47"/>
                <a:gd name="T33" fmla="*/ 9 h 58"/>
                <a:gd name="T34" fmla="*/ 31 w 47"/>
                <a:gd name="T35" fmla="*/ 5 h 58"/>
                <a:gd name="T36" fmla="*/ 20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0" y="0"/>
                  </a:moveTo>
                  <a:lnTo>
                    <a:pt x="12" y="5"/>
                  </a:lnTo>
                  <a:lnTo>
                    <a:pt x="4" y="9"/>
                  </a:lnTo>
                  <a:lnTo>
                    <a:pt x="0" y="19"/>
                  </a:lnTo>
                  <a:lnTo>
                    <a:pt x="0" y="24"/>
                  </a:lnTo>
                  <a:lnTo>
                    <a:pt x="0" y="34"/>
                  </a:lnTo>
                  <a:lnTo>
                    <a:pt x="4" y="43"/>
                  </a:lnTo>
                  <a:lnTo>
                    <a:pt x="8" y="53"/>
                  </a:lnTo>
                  <a:lnTo>
                    <a:pt x="16" y="58"/>
                  </a:lnTo>
                  <a:lnTo>
                    <a:pt x="20" y="58"/>
                  </a:lnTo>
                  <a:lnTo>
                    <a:pt x="24" y="58"/>
                  </a:lnTo>
                  <a:lnTo>
                    <a:pt x="35" y="53"/>
                  </a:lnTo>
                  <a:lnTo>
                    <a:pt x="39" y="48"/>
                  </a:lnTo>
                  <a:lnTo>
                    <a:pt x="47" y="38"/>
                  </a:lnTo>
                  <a:lnTo>
                    <a:pt x="47" y="29"/>
                  </a:lnTo>
                  <a:lnTo>
                    <a:pt x="43" y="14"/>
                  </a:lnTo>
                  <a:lnTo>
                    <a:pt x="39" y="9"/>
                  </a:lnTo>
                  <a:lnTo>
                    <a:pt x="31" y="5"/>
                  </a:lnTo>
                  <a:lnTo>
                    <a:pt x="20"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86" name="Freeform 150"/>
            <p:cNvSpPr>
              <a:spLocks/>
            </p:cNvSpPr>
            <p:nvPr/>
          </p:nvSpPr>
          <p:spPr bwMode="auto">
            <a:xfrm>
              <a:off x="5257" y="2151"/>
              <a:ext cx="35" cy="51"/>
            </a:xfrm>
            <a:custGeom>
              <a:avLst/>
              <a:gdLst>
                <a:gd name="T0" fmla="*/ 24 w 47"/>
                <a:gd name="T1" fmla="*/ 0 h 58"/>
                <a:gd name="T2" fmla="*/ 12 w 47"/>
                <a:gd name="T3" fmla="*/ 5 h 58"/>
                <a:gd name="T4" fmla="*/ 8 w 47"/>
                <a:gd name="T5" fmla="*/ 14 h 58"/>
                <a:gd name="T6" fmla="*/ 0 w 47"/>
                <a:gd name="T7" fmla="*/ 24 h 58"/>
                <a:gd name="T8" fmla="*/ 0 w 47"/>
                <a:gd name="T9" fmla="*/ 34 h 58"/>
                <a:gd name="T10" fmla="*/ 4 w 47"/>
                <a:gd name="T11" fmla="*/ 43 h 58"/>
                <a:gd name="T12" fmla="*/ 8 w 47"/>
                <a:gd name="T13" fmla="*/ 53 h 58"/>
                <a:gd name="T14" fmla="*/ 16 w 47"/>
                <a:gd name="T15" fmla="*/ 58 h 58"/>
                <a:gd name="T16" fmla="*/ 24 w 47"/>
                <a:gd name="T17" fmla="*/ 58 h 58"/>
                <a:gd name="T18" fmla="*/ 36 w 47"/>
                <a:gd name="T19" fmla="*/ 58 h 58"/>
                <a:gd name="T20" fmla="*/ 43 w 47"/>
                <a:gd name="T21" fmla="*/ 48 h 58"/>
                <a:gd name="T22" fmla="*/ 47 w 47"/>
                <a:gd name="T23" fmla="*/ 38 h 58"/>
                <a:gd name="T24" fmla="*/ 47 w 47"/>
                <a:gd name="T25" fmla="*/ 29 h 58"/>
                <a:gd name="T26" fmla="*/ 43 w 47"/>
                <a:gd name="T27" fmla="*/ 19 h 58"/>
                <a:gd name="T28" fmla="*/ 39 w 47"/>
                <a:gd name="T29" fmla="*/ 9 h 58"/>
                <a:gd name="T30" fmla="*/ 32 w 47"/>
                <a:gd name="T31" fmla="*/ 5 h 58"/>
                <a:gd name="T32" fmla="*/ 24 w 4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58">
                  <a:moveTo>
                    <a:pt x="24" y="0"/>
                  </a:moveTo>
                  <a:lnTo>
                    <a:pt x="12" y="5"/>
                  </a:lnTo>
                  <a:lnTo>
                    <a:pt x="8" y="14"/>
                  </a:lnTo>
                  <a:lnTo>
                    <a:pt x="0" y="24"/>
                  </a:lnTo>
                  <a:lnTo>
                    <a:pt x="0" y="34"/>
                  </a:lnTo>
                  <a:lnTo>
                    <a:pt x="4" y="43"/>
                  </a:lnTo>
                  <a:lnTo>
                    <a:pt x="8" y="53"/>
                  </a:lnTo>
                  <a:lnTo>
                    <a:pt x="16" y="58"/>
                  </a:lnTo>
                  <a:lnTo>
                    <a:pt x="24" y="58"/>
                  </a:lnTo>
                  <a:lnTo>
                    <a:pt x="36" y="58"/>
                  </a:lnTo>
                  <a:lnTo>
                    <a:pt x="43" y="48"/>
                  </a:lnTo>
                  <a:lnTo>
                    <a:pt x="47" y="38"/>
                  </a:lnTo>
                  <a:lnTo>
                    <a:pt x="47" y="29"/>
                  </a:lnTo>
                  <a:lnTo>
                    <a:pt x="43" y="19"/>
                  </a:lnTo>
                  <a:lnTo>
                    <a:pt x="39" y="9"/>
                  </a:lnTo>
                  <a:lnTo>
                    <a:pt x="32" y="5"/>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887" name="Freeform 151"/>
            <p:cNvSpPr>
              <a:spLocks/>
            </p:cNvSpPr>
            <p:nvPr/>
          </p:nvSpPr>
          <p:spPr bwMode="auto">
            <a:xfrm>
              <a:off x="5257" y="2151"/>
              <a:ext cx="35" cy="51"/>
            </a:xfrm>
            <a:custGeom>
              <a:avLst/>
              <a:gdLst>
                <a:gd name="T0" fmla="*/ 24 w 47"/>
                <a:gd name="T1" fmla="*/ 0 h 58"/>
                <a:gd name="T2" fmla="*/ 12 w 47"/>
                <a:gd name="T3" fmla="*/ 5 h 58"/>
                <a:gd name="T4" fmla="*/ 8 w 47"/>
                <a:gd name="T5" fmla="*/ 14 h 58"/>
                <a:gd name="T6" fmla="*/ 0 w 47"/>
                <a:gd name="T7" fmla="*/ 24 h 58"/>
                <a:gd name="T8" fmla="*/ 0 w 47"/>
                <a:gd name="T9" fmla="*/ 34 h 58"/>
                <a:gd name="T10" fmla="*/ 4 w 47"/>
                <a:gd name="T11" fmla="*/ 43 h 58"/>
                <a:gd name="T12" fmla="*/ 8 w 47"/>
                <a:gd name="T13" fmla="*/ 53 h 58"/>
                <a:gd name="T14" fmla="*/ 16 w 47"/>
                <a:gd name="T15" fmla="*/ 58 h 58"/>
                <a:gd name="T16" fmla="*/ 24 w 47"/>
                <a:gd name="T17" fmla="*/ 58 h 58"/>
                <a:gd name="T18" fmla="*/ 36 w 47"/>
                <a:gd name="T19" fmla="*/ 58 h 58"/>
                <a:gd name="T20" fmla="*/ 43 w 47"/>
                <a:gd name="T21" fmla="*/ 48 h 58"/>
                <a:gd name="T22" fmla="*/ 47 w 47"/>
                <a:gd name="T23" fmla="*/ 38 h 58"/>
                <a:gd name="T24" fmla="*/ 47 w 47"/>
                <a:gd name="T25" fmla="*/ 29 h 58"/>
                <a:gd name="T26" fmla="*/ 43 w 47"/>
                <a:gd name="T27" fmla="*/ 19 h 58"/>
                <a:gd name="T28" fmla="*/ 39 w 47"/>
                <a:gd name="T29" fmla="*/ 9 h 58"/>
                <a:gd name="T30" fmla="*/ 32 w 47"/>
                <a:gd name="T31" fmla="*/ 5 h 58"/>
                <a:gd name="T32" fmla="*/ 24 w 4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58">
                  <a:moveTo>
                    <a:pt x="24" y="0"/>
                  </a:moveTo>
                  <a:lnTo>
                    <a:pt x="12" y="5"/>
                  </a:lnTo>
                  <a:lnTo>
                    <a:pt x="8" y="14"/>
                  </a:lnTo>
                  <a:lnTo>
                    <a:pt x="0" y="24"/>
                  </a:lnTo>
                  <a:lnTo>
                    <a:pt x="0" y="34"/>
                  </a:lnTo>
                  <a:lnTo>
                    <a:pt x="4" y="43"/>
                  </a:lnTo>
                  <a:lnTo>
                    <a:pt x="8" y="53"/>
                  </a:lnTo>
                  <a:lnTo>
                    <a:pt x="16" y="58"/>
                  </a:lnTo>
                  <a:lnTo>
                    <a:pt x="24" y="58"/>
                  </a:lnTo>
                  <a:lnTo>
                    <a:pt x="36" y="58"/>
                  </a:lnTo>
                  <a:lnTo>
                    <a:pt x="43" y="48"/>
                  </a:lnTo>
                  <a:lnTo>
                    <a:pt x="47" y="38"/>
                  </a:lnTo>
                  <a:lnTo>
                    <a:pt x="47" y="29"/>
                  </a:lnTo>
                  <a:lnTo>
                    <a:pt x="43" y="19"/>
                  </a:lnTo>
                  <a:lnTo>
                    <a:pt x="39" y="9"/>
                  </a:lnTo>
                  <a:lnTo>
                    <a:pt x="32" y="5"/>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88" name="Freeform 152"/>
            <p:cNvSpPr>
              <a:spLocks/>
            </p:cNvSpPr>
            <p:nvPr/>
          </p:nvSpPr>
          <p:spPr bwMode="auto">
            <a:xfrm>
              <a:off x="4111" y="1964"/>
              <a:ext cx="60" cy="76"/>
            </a:xfrm>
            <a:custGeom>
              <a:avLst/>
              <a:gdLst>
                <a:gd name="T0" fmla="*/ 78 w 82"/>
                <a:gd name="T1" fmla="*/ 87 h 87"/>
                <a:gd name="T2" fmla="*/ 78 w 82"/>
                <a:gd name="T3" fmla="*/ 87 h 87"/>
                <a:gd name="T4" fmla="*/ 82 w 82"/>
                <a:gd name="T5" fmla="*/ 77 h 87"/>
                <a:gd name="T6" fmla="*/ 82 w 82"/>
                <a:gd name="T7" fmla="*/ 63 h 87"/>
                <a:gd name="T8" fmla="*/ 82 w 82"/>
                <a:gd name="T9" fmla="*/ 53 h 87"/>
                <a:gd name="T10" fmla="*/ 78 w 82"/>
                <a:gd name="T11" fmla="*/ 39 h 87"/>
                <a:gd name="T12" fmla="*/ 75 w 82"/>
                <a:gd name="T13" fmla="*/ 29 h 87"/>
                <a:gd name="T14" fmla="*/ 67 w 82"/>
                <a:gd name="T15" fmla="*/ 19 h 87"/>
                <a:gd name="T16" fmla="*/ 59 w 82"/>
                <a:gd name="T17" fmla="*/ 10 h 87"/>
                <a:gd name="T18" fmla="*/ 51 w 82"/>
                <a:gd name="T19" fmla="*/ 5 h 87"/>
                <a:gd name="T20" fmla="*/ 35 w 82"/>
                <a:gd name="T21" fmla="*/ 0 h 87"/>
                <a:gd name="T22" fmla="*/ 23 w 82"/>
                <a:gd name="T23" fmla="*/ 0 h 87"/>
                <a:gd name="T24" fmla="*/ 12 w 82"/>
                <a:gd name="T25" fmla="*/ 5 h 87"/>
                <a:gd name="T26" fmla="*/ 0 w 82"/>
                <a:gd name="T2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87">
                  <a:moveTo>
                    <a:pt x="78" y="87"/>
                  </a:moveTo>
                  <a:lnTo>
                    <a:pt x="78" y="87"/>
                  </a:lnTo>
                  <a:lnTo>
                    <a:pt x="82" y="77"/>
                  </a:lnTo>
                  <a:lnTo>
                    <a:pt x="82" y="63"/>
                  </a:lnTo>
                  <a:lnTo>
                    <a:pt x="82" y="53"/>
                  </a:lnTo>
                  <a:lnTo>
                    <a:pt x="78" y="39"/>
                  </a:lnTo>
                  <a:lnTo>
                    <a:pt x="75" y="29"/>
                  </a:lnTo>
                  <a:lnTo>
                    <a:pt x="67" y="19"/>
                  </a:lnTo>
                  <a:lnTo>
                    <a:pt x="59" y="10"/>
                  </a:lnTo>
                  <a:lnTo>
                    <a:pt x="51" y="5"/>
                  </a:lnTo>
                  <a:lnTo>
                    <a:pt x="35" y="0"/>
                  </a:lnTo>
                  <a:lnTo>
                    <a:pt x="23" y="0"/>
                  </a:lnTo>
                  <a:lnTo>
                    <a:pt x="12" y="5"/>
                  </a:lnTo>
                  <a:lnTo>
                    <a:pt x="0" y="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89" name="Freeform 153"/>
            <p:cNvSpPr>
              <a:spLocks/>
            </p:cNvSpPr>
            <p:nvPr/>
          </p:nvSpPr>
          <p:spPr bwMode="auto">
            <a:xfrm>
              <a:off x="4169" y="2032"/>
              <a:ext cx="60" cy="72"/>
            </a:xfrm>
            <a:custGeom>
              <a:avLst/>
              <a:gdLst>
                <a:gd name="T0" fmla="*/ 4 w 83"/>
                <a:gd name="T1" fmla="*/ 0 h 82"/>
                <a:gd name="T2" fmla="*/ 4 w 83"/>
                <a:gd name="T3" fmla="*/ 0 h 82"/>
                <a:gd name="T4" fmla="*/ 0 w 83"/>
                <a:gd name="T5" fmla="*/ 10 h 82"/>
                <a:gd name="T6" fmla="*/ 0 w 83"/>
                <a:gd name="T7" fmla="*/ 24 h 82"/>
                <a:gd name="T8" fmla="*/ 0 w 83"/>
                <a:gd name="T9" fmla="*/ 34 h 82"/>
                <a:gd name="T10" fmla="*/ 4 w 83"/>
                <a:gd name="T11" fmla="*/ 49 h 82"/>
                <a:gd name="T12" fmla="*/ 8 w 83"/>
                <a:gd name="T13" fmla="*/ 58 h 82"/>
                <a:gd name="T14" fmla="*/ 16 w 83"/>
                <a:gd name="T15" fmla="*/ 68 h 82"/>
                <a:gd name="T16" fmla="*/ 24 w 83"/>
                <a:gd name="T17" fmla="*/ 73 h 82"/>
                <a:gd name="T18" fmla="*/ 32 w 83"/>
                <a:gd name="T19" fmla="*/ 82 h 82"/>
                <a:gd name="T20" fmla="*/ 44 w 83"/>
                <a:gd name="T21" fmla="*/ 82 h 82"/>
                <a:gd name="T22" fmla="*/ 59 w 83"/>
                <a:gd name="T23" fmla="*/ 82 h 82"/>
                <a:gd name="T24" fmla="*/ 71 w 83"/>
                <a:gd name="T25" fmla="*/ 82 h 82"/>
                <a:gd name="T26" fmla="*/ 83 w 83"/>
                <a:gd name="T27" fmla="*/ 7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82">
                  <a:moveTo>
                    <a:pt x="4" y="0"/>
                  </a:moveTo>
                  <a:lnTo>
                    <a:pt x="4" y="0"/>
                  </a:lnTo>
                  <a:lnTo>
                    <a:pt x="0" y="10"/>
                  </a:lnTo>
                  <a:lnTo>
                    <a:pt x="0" y="24"/>
                  </a:lnTo>
                  <a:lnTo>
                    <a:pt x="0" y="34"/>
                  </a:lnTo>
                  <a:lnTo>
                    <a:pt x="4" y="49"/>
                  </a:lnTo>
                  <a:lnTo>
                    <a:pt x="8" y="58"/>
                  </a:lnTo>
                  <a:lnTo>
                    <a:pt x="16" y="68"/>
                  </a:lnTo>
                  <a:lnTo>
                    <a:pt x="24" y="73"/>
                  </a:lnTo>
                  <a:lnTo>
                    <a:pt x="32" y="82"/>
                  </a:lnTo>
                  <a:lnTo>
                    <a:pt x="44" y="82"/>
                  </a:lnTo>
                  <a:lnTo>
                    <a:pt x="59" y="82"/>
                  </a:lnTo>
                  <a:lnTo>
                    <a:pt x="71" y="82"/>
                  </a:lnTo>
                  <a:lnTo>
                    <a:pt x="83" y="7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2890" name="Line 154"/>
            <p:cNvSpPr>
              <a:spLocks noChangeShapeType="1"/>
            </p:cNvSpPr>
            <p:nvPr/>
          </p:nvSpPr>
          <p:spPr bwMode="auto">
            <a:xfrm flipH="1">
              <a:off x="4033" y="1874"/>
              <a:ext cx="81" cy="1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1" name="Line 155"/>
            <p:cNvSpPr>
              <a:spLocks noChangeShapeType="1"/>
            </p:cNvSpPr>
            <p:nvPr/>
          </p:nvSpPr>
          <p:spPr bwMode="auto">
            <a:xfrm>
              <a:off x="4010" y="1841"/>
              <a:ext cx="118" cy="2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2" name="Line 156"/>
            <p:cNvSpPr>
              <a:spLocks noChangeShapeType="1"/>
            </p:cNvSpPr>
            <p:nvPr/>
          </p:nvSpPr>
          <p:spPr bwMode="auto">
            <a:xfrm>
              <a:off x="3996" y="1857"/>
              <a:ext cx="43"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3" name="Line 157"/>
            <p:cNvSpPr>
              <a:spLocks noChangeShapeType="1"/>
            </p:cNvSpPr>
            <p:nvPr/>
          </p:nvSpPr>
          <p:spPr bwMode="auto">
            <a:xfrm flipH="1">
              <a:off x="3961" y="1790"/>
              <a:ext cx="69" cy="13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4" name="Line 158"/>
            <p:cNvSpPr>
              <a:spLocks noChangeShapeType="1"/>
            </p:cNvSpPr>
            <p:nvPr/>
          </p:nvSpPr>
          <p:spPr bwMode="auto">
            <a:xfrm flipH="1">
              <a:off x="4515" y="1862"/>
              <a:ext cx="81" cy="1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5" name="Line 159"/>
            <p:cNvSpPr>
              <a:spLocks noChangeShapeType="1"/>
            </p:cNvSpPr>
            <p:nvPr/>
          </p:nvSpPr>
          <p:spPr bwMode="auto">
            <a:xfrm>
              <a:off x="4493" y="1832"/>
              <a:ext cx="118" cy="2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6" name="Line 160"/>
            <p:cNvSpPr>
              <a:spLocks noChangeShapeType="1"/>
            </p:cNvSpPr>
            <p:nvPr/>
          </p:nvSpPr>
          <p:spPr bwMode="auto">
            <a:xfrm>
              <a:off x="4478" y="1849"/>
              <a:ext cx="40"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7" name="Line 161"/>
            <p:cNvSpPr>
              <a:spLocks noChangeShapeType="1"/>
            </p:cNvSpPr>
            <p:nvPr/>
          </p:nvSpPr>
          <p:spPr bwMode="auto">
            <a:xfrm flipH="1">
              <a:off x="4443" y="1781"/>
              <a:ext cx="69" cy="1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8" name="Line 162"/>
            <p:cNvSpPr>
              <a:spLocks noChangeShapeType="1"/>
            </p:cNvSpPr>
            <p:nvPr/>
          </p:nvSpPr>
          <p:spPr bwMode="auto">
            <a:xfrm flipH="1">
              <a:off x="4986" y="1853"/>
              <a:ext cx="81" cy="1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899" name="Line 163"/>
            <p:cNvSpPr>
              <a:spLocks noChangeShapeType="1"/>
            </p:cNvSpPr>
            <p:nvPr/>
          </p:nvSpPr>
          <p:spPr bwMode="auto">
            <a:xfrm>
              <a:off x="4963" y="1819"/>
              <a:ext cx="118" cy="3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900" name="Line 164"/>
            <p:cNvSpPr>
              <a:spLocks noChangeShapeType="1"/>
            </p:cNvSpPr>
            <p:nvPr/>
          </p:nvSpPr>
          <p:spPr bwMode="auto">
            <a:xfrm>
              <a:off x="4949" y="1836"/>
              <a:ext cx="43"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901" name="Line 165"/>
            <p:cNvSpPr>
              <a:spLocks noChangeShapeType="1"/>
            </p:cNvSpPr>
            <p:nvPr/>
          </p:nvSpPr>
          <p:spPr bwMode="auto">
            <a:xfrm flipH="1">
              <a:off x="4914" y="1768"/>
              <a:ext cx="69" cy="1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2902" name="Group 166"/>
          <p:cNvGrpSpPr>
            <a:grpSpLocks/>
          </p:cNvGrpSpPr>
          <p:nvPr/>
        </p:nvGrpSpPr>
        <p:grpSpPr bwMode="auto">
          <a:xfrm>
            <a:off x="4733925" y="3516313"/>
            <a:ext cx="630238" cy="1600200"/>
            <a:chOff x="624" y="2592"/>
            <a:chExt cx="397" cy="1008"/>
          </a:xfrm>
        </p:grpSpPr>
        <p:sp>
          <p:nvSpPr>
            <p:cNvPr id="372903" name="Text Box 167"/>
            <p:cNvSpPr txBox="1">
              <a:spLocks noChangeArrowheads="1"/>
            </p:cNvSpPr>
            <p:nvPr/>
          </p:nvSpPr>
          <p:spPr bwMode="auto">
            <a:xfrm>
              <a:off x="624" y="2592"/>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5V</a:t>
              </a:r>
            </a:p>
          </p:txBody>
        </p:sp>
        <p:sp>
          <p:nvSpPr>
            <p:cNvPr id="372904" name="Text Box 168"/>
            <p:cNvSpPr txBox="1">
              <a:spLocks noChangeArrowheads="1"/>
            </p:cNvSpPr>
            <p:nvPr/>
          </p:nvSpPr>
          <p:spPr bwMode="auto">
            <a:xfrm>
              <a:off x="624" y="2928"/>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5V</a:t>
              </a:r>
            </a:p>
          </p:txBody>
        </p:sp>
        <p:sp>
          <p:nvSpPr>
            <p:cNvPr id="372905" name="Text Box 169"/>
            <p:cNvSpPr txBox="1">
              <a:spLocks noChangeArrowheads="1"/>
            </p:cNvSpPr>
            <p:nvPr/>
          </p:nvSpPr>
          <p:spPr bwMode="auto">
            <a:xfrm>
              <a:off x="624" y="3312"/>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l">
                <a:spcBef>
                  <a:spcPct val="50000"/>
                </a:spcBef>
              </a:pPr>
              <a:r>
                <a:rPr lang="en-US" altLang="zh-CN" sz="2400">
                  <a:solidFill>
                    <a:srgbClr val="0000CC"/>
                  </a:solidFill>
                  <a:latin typeface="Arial" panose="020B0604020202020204" pitchFamily="34" charset="0"/>
                </a:rPr>
                <a:t>5V</a:t>
              </a:r>
            </a:p>
          </p:txBody>
        </p:sp>
      </p:grpSp>
      <p:grpSp>
        <p:nvGrpSpPr>
          <p:cNvPr id="372906" name="Group 170"/>
          <p:cNvGrpSpPr>
            <a:grpSpLocks/>
          </p:cNvGrpSpPr>
          <p:nvPr/>
        </p:nvGrpSpPr>
        <p:grpSpPr bwMode="auto">
          <a:xfrm>
            <a:off x="6227763" y="3443288"/>
            <a:ext cx="334962" cy="1482725"/>
            <a:chOff x="2880" y="2840"/>
            <a:chExt cx="211" cy="934"/>
          </a:xfrm>
        </p:grpSpPr>
        <p:grpSp>
          <p:nvGrpSpPr>
            <p:cNvPr id="372907" name="Group 171"/>
            <p:cNvGrpSpPr>
              <a:grpSpLocks/>
            </p:cNvGrpSpPr>
            <p:nvPr/>
          </p:nvGrpSpPr>
          <p:grpSpPr bwMode="auto">
            <a:xfrm>
              <a:off x="2890" y="2840"/>
              <a:ext cx="201" cy="206"/>
              <a:chOff x="1859" y="1338"/>
              <a:chExt cx="201" cy="206"/>
            </a:xfrm>
          </p:grpSpPr>
          <p:sp>
            <p:nvSpPr>
              <p:cNvPr id="372908" name="Rectangle 172"/>
              <p:cNvSpPr>
                <a:spLocks noChangeArrowheads="1"/>
              </p:cNvSpPr>
              <p:nvPr/>
            </p:nvSpPr>
            <p:spPr bwMode="auto">
              <a:xfrm>
                <a:off x="1859" y="1366"/>
                <a:ext cx="21" cy="178"/>
              </a:xfrm>
              <a:prstGeom prst="rect">
                <a:avLst/>
              </a:prstGeom>
              <a:solidFill>
                <a:srgbClr val="FF3300"/>
              </a:solidFill>
              <a:ln>
                <a:noFill/>
              </a:ln>
              <a:extLst>
                <a:ext uri="{91240B29-F687-4F45-9708-019B960494DF}">
                  <a14:hiddenLine xmlns:a14="http://schemas.microsoft.com/office/drawing/2010/main" w="9525">
                    <a:solidFill>
                      <a:srgbClr val="00FF00"/>
                    </a:solidFill>
                    <a:miter lim="800000"/>
                    <a:headEnd/>
                    <a:tailEnd/>
                  </a14:hiddenLine>
                </a:ext>
              </a:extLst>
            </p:spPr>
            <p:txBody>
              <a:bodyPr/>
              <a:lstStyle/>
              <a:p>
                <a:endParaRPr lang="zh-CN" altLang="en-US"/>
              </a:p>
            </p:txBody>
          </p:sp>
          <p:grpSp>
            <p:nvGrpSpPr>
              <p:cNvPr id="372909" name="Group 173"/>
              <p:cNvGrpSpPr>
                <a:grpSpLocks/>
              </p:cNvGrpSpPr>
              <p:nvPr/>
            </p:nvGrpSpPr>
            <p:grpSpPr bwMode="auto">
              <a:xfrm>
                <a:off x="1859" y="1338"/>
                <a:ext cx="201" cy="205"/>
                <a:chOff x="3958" y="1682"/>
                <a:chExt cx="201" cy="205"/>
              </a:xfrm>
            </p:grpSpPr>
            <p:sp>
              <p:nvSpPr>
                <p:cNvPr id="372910" name="Freeform 174"/>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911" name="Freeform 175"/>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72912" name="Group 176"/>
            <p:cNvGrpSpPr>
              <a:grpSpLocks/>
            </p:cNvGrpSpPr>
            <p:nvPr/>
          </p:nvGrpSpPr>
          <p:grpSpPr bwMode="auto">
            <a:xfrm>
              <a:off x="2880" y="3209"/>
              <a:ext cx="205" cy="205"/>
              <a:chOff x="3954" y="1682"/>
              <a:chExt cx="205" cy="205"/>
            </a:xfrm>
          </p:grpSpPr>
          <p:sp>
            <p:nvSpPr>
              <p:cNvPr id="372913" name="Rectangle 177"/>
              <p:cNvSpPr>
                <a:spLocks noChangeArrowheads="1"/>
              </p:cNvSpPr>
              <p:nvPr/>
            </p:nvSpPr>
            <p:spPr bwMode="auto">
              <a:xfrm>
                <a:off x="3954" y="1689"/>
                <a:ext cx="21" cy="178"/>
              </a:xfrm>
              <a:prstGeom prst="rect">
                <a:avLst/>
              </a:prstGeom>
              <a:solidFill>
                <a:schemeClr val="accent1"/>
              </a:solidFill>
              <a:ln w="9525">
                <a:solidFill>
                  <a:schemeClr val="accent1"/>
                </a:solidFill>
                <a:miter lim="800000"/>
                <a:headEnd/>
                <a:tailEnd/>
              </a:ln>
            </p:spPr>
            <p:txBody>
              <a:bodyPr/>
              <a:lstStyle/>
              <a:p>
                <a:endParaRPr lang="zh-CN" altLang="en-US"/>
              </a:p>
            </p:txBody>
          </p:sp>
          <p:grpSp>
            <p:nvGrpSpPr>
              <p:cNvPr id="372914" name="Group 178"/>
              <p:cNvGrpSpPr>
                <a:grpSpLocks/>
              </p:cNvGrpSpPr>
              <p:nvPr/>
            </p:nvGrpSpPr>
            <p:grpSpPr bwMode="auto">
              <a:xfrm>
                <a:off x="3958" y="1682"/>
                <a:ext cx="201" cy="205"/>
                <a:chOff x="3958" y="1682"/>
                <a:chExt cx="201" cy="205"/>
              </a:xfrm>
            </p:grpSpPr>
            <p:sp>
              <p:nvSpPr>
                <p:cNvPr id="372915" name="Freeform 179"/>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chemeClr val="accent1"/>
                </a:solidFill>
                <a:ln w="9525">
                  <a:solidFill>
                    <a:srgbClr val="FF0000"/>
                  </a:solidFill>
                  <a:round/>
                  <a:headEnd/>
                  <a:tailEnd/>
                </a:ln>
              </p:spPr>
              <p:txBody>
                <a:bodyPr/>
                <a:lstStyle/>
                <a:p>
                  <a:endParaRPr lang="zh-CN" altLang="en-US"/>
                </a:p>
              </p:txBody>
            </p:sp>
            <p:sp>
              <p:nvSpPr>
                <p:cNvPr id="372916" name="Freeform 180"/>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chemeClr val="accent1"/>
                </a:solidFill>
                <a:ln w="9525">
                  <a:solidFill>
                    <a:schemeClr val="accent1"/>
                  </a:solidFill>
                  <a:round/>
                  <a:headEnd/>
                  <a:tailEnd/>
                </a:ln>
              </p:spPr>
              <p:txBody>
                <a:bodyPr/>
                <a:lstStyle/>
                <a:p>
                  <a:endParaRPr lang="zh-CN" altLang="en-US"/>
                </a:p>
              </p:txBody>
            </p:sp>
          </p:grpSp>
        </p:grpSp>
        <p:grpSp>
          <p:nvGrpSpPr>
            <p:cNvPr id="372917" name="Group 181"/>
            <p:cNvGrpSpPr>
              <a:grpSpLocks/>
            </p:cNvGrpSpPr>
            <p:nvPr/>
          </p:nvGrpSpPr>
          <p:grpSpPr bwMode="auto">
            <a:xfrm>
              <a:off x="2880" y="3569"/>
              <a:ext cx="205" cy="205"/>
              <a:chOff x="3954" y="1682"/>
              <a:chExt cx="205" cy="205"/>
            </a:xfrm>
          </p:grpSpPr>
          <p:sp>
            <p:nvSpPr>
              <p:cNvPr id="372918" name="Rectangle 182"/>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endParaRPr lang="zh-CN" altLang="en-US"/>
              </a:p>
            </p:txBody>
          </p:sp>
          <p:grpSp>
            <p:nvGrpSpPr>
              <p:cNvPr id="372919" name="Group 183"/>
              <p:cNvGrpSpPr>
                <a:grpSpLocks/>
              </p:cNvGrpSpPr>
              <p:nvPr/>
            </p:nvGrpSpPr>
            <p:grpSpPr bwMode="auto">
              <a:xfrm>
                <a:off x="3958" y="1682"/>
                <a:ext cx="201" cy="205"/>
                <a:chOff x="3958" y="1682"/>
                <a:chExt cx="201" cy="205"/>
              </a:xfrm>
            </p:grpSpPr>
            <p:sp>
              <p:nvSpPr>
                <p:cNvPr id="372920" name="Freeform 184"/>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endParaRPr lang="zh-CN" altLang="en-US"/>
                </a:p>
              </p:txBody>
            </p:sp>
            <p:sp>
              <p:nvSpPr>
                <p:cNvPr id="372921" name="Freeform 185"/>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endParaRPr lang="zh-CN" altLang="en-US"/>
                </a:p>
              </p:txBody>
            </p:sp>
          </p:grpSp>
        </p:grpSp>
      </p:grpSp>
      <p:grpSp>
        <p:nvGrpSpPr>
          <p:cNvPr id="372922" name="Group 186"/>
          <p:cNvGrpSpPr>
            <a:grpSpLocks/>
          </p:cNvGrpSpPr>
          <p:nvPr/>
        </p:nvGrpSpPr>
        <p:grpSpPr bwMode="auto">
          <a:xfrm>
            <a:off x="6227763" y="3443288"/>
            <a:ext cx="334962" cy="1482725"/>
            <a:chOff x="940" y="2755"/>
            <a:chExt cx="211" cy="934"/>
          </a:xfrm>
        </p:grpSpPr>
        <p:grpSp>
          <p:nvGrpSpPr>
            <p:cNvPr id="372923" name="Group 187"/>
            <p:cNvGrpSpPr>
              <a:grpSpLocks/>
            </p:cNvGrpSpPr>
            <p:nvPr/>
          </p:nvGrpSpPr>
          <p:grpSpPr bwMode="auto">
            <a:xfrm>
              <a:off x="950" y="2755"/>
              <a:ext cx="201" cy="206"/>
              <a:chOff x="1859" y="1338"/>
              <a:chExt cx="201" cy="206"/>
            </a:xfrm>
          </p:grpSpPr>
          <p:sp>
            <p:nvSpPr>
              <p:cNvPr id="372924" name="Rectangle 188"/>
              <p:cNvSpPr>
                <a:spLocks noChangeArrowheads="1"/>
              </p:cNvSpPr>
              <p:nvPr/>
            </p:nvSpPr>
            <p:spPr bwMode="auto">
              <a:xfrm>
                <a:off x="1859" y="1366"/>
                <a:ext cx="21" cy="178"/>
              </a:xfrm>
              <a:prstGeom prst="rect">
                <a:avLst/>
              </a:prstGeom>
              <a:solidFill>
                <a:srgbClr val="FF3300"/>
              </a:solidFill>
              <a:ln>
                <a:noFill/>
              </a:ln>
              <a:extLst>
                <a:ext uri="{91240B29-F687-4F45-9708-019B960494DF}">
                  <a14:hiddenLine xmlns:a14="http://schemas.microsoft.com/office/drawing/2010/main" w="9525">
                    <a:solidFill>
                      <a:srgbClr val="00FF00"/>
                    </a:solidFill>
                    <a:miter lim="800000"/>
                    <a:headEnd/>
                    <a:tailEnd/>
                  </a14:hiddenLine>
                </a:ext>
              </a:extLst>
            </p:spPr>
            <p:txBody>
              <a:bodyPr/>
              <a:lstStyle/>
              <a:p>
                <a:endParaRPr lang="zh-CN" altLang="en-US"/>
              </a:p>
            </p:txBody>
          </p:sp>
          <p:grpSp>
            <p:nvGrpSpPr>
              <p:cNvPr id="372925" name="Group 189"/>
              <p:cNvGrpSpPr>
                <a:grpSpLocks/>
              </p:cNvGrpSpPr>
              <p:nvPr/>
            </p:nvGrpSpPr>
            <p:grpSpPr bwMode="auto">
              <a:xfrm>
                <a:off x="1859" y="1338"/>
                <a:ext cx="201" cy="205"/>
                <a:chOff x="3958" y="1682"/>
                <a:chExt cx="201" cy="205"/>
              </a:xfrm>
            </p:grpSpPr>
            <p:sp>
              <p:nvSpPr>
                <p:cNvPr id="372926" name="Freeform 190"/>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2927" name="Freeform 191"/>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72928" name="Group 192"/>
            <p:cNvGrpSpPr>
              <a:grpSpLocks/>
            </p:cNvGrpSpPr>
            <p:nvPr/>
          </p:nvGrpSpPr>
          <p:grpSpPr bwMode="auto">
            <a:xfrm>
              <a:off x="940" y="3124"/>
              <a:ext cx="205" cy="205"/>
              <a:chOff x="3954" y="1682"/>
              <a:chExt cx="205" cy="205"/>
            </a:xfrm>
          </p:grpSpPr>
          <p:sp>
            <p:nvSpPr>
              <p:cNvPr id="372929" name="Rectangle 193"/>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endParaRPr lang="zh-CN" altLang="en-US"/>
              </a:p>
            </p:txBody>
          </p:sp>
          <p:grpSp>
            <p:nvGrpSpPr>
              <p:cNvPr id="372930" name="Group 194"/>
              <p:cNvGrpSpPr>
                <a:grpSpLocks/>
              </p:cNvGrpSpPr>
              <p:nvPr/>
            </p:nvGrpSpPr>
            <p:grpSpPr bwMode="auto">
              <a:xfrm>
                <a:off x="3958" y="1682"/>
                <a:ext cx="201" cy="205"/>
                <a:chOff x="3958" y="1682"/>
                <a:chExt cx="201" cy="205"/>
              </a:xfrm>
            </p:grpSpPr>
            <p:sp>
              <p:nvSpPr>
                <p:cNvPr id="372931" name="Freeform 195"/>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endParaRPr lang="zh-CN" altLang="en-US"/>
                </a:p>
              </p:txBody>
            </p:sp>
            <p:sp>
              <p:nvSpPr>
                <p:cNvPr id="372932" name="Freeform 196"/>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endParaRPr lang="zh-CN" altLang="en-US"/>
                </a:p>
              </p:txBody>
            </p:sp>
          </p:grpSp>
        </p:grpSp>
        <p:grpSp>
          <p:nvGrpSpPr>
            <p:cNvPr id="372933" name="Group 197"/>
            <p:cNvGrpSpPr>
              <a:grpSpLocks/>
            </p:cNvGrpSpPr>
            <p:nvPr/>
          </p:nvGrpSpPr>
          <p:grpSpPr bwMode="auto">
            <a:xfrm>
              <a:off x="940" y="3484"/>
              <a:ext cx="205" cy="205"/>
              <a:chOff x="3954" y="1682"/>
              <a:chExt cx="205" cy="205"/>
            </a:xfrm>
          </p:grpSpPr>
          <p:sp>
            <p:nvSpPr>
              <p:cNvPr id="372934" name="Rectangle 198"/>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endParaRPr lang="zh-CN" altLang="en-US"/>
              </a:p>
            </p:txBody>
          </p:sp>
          <p:grpSp>
            <p:nvGrpSpPr>
              <p:cNvPr id="372935" name="Group 199"/>
              <p:cNvGrpSpPr>
                <a:grpSpLocks/>
              </p:cNvGrpSpPr>
              <p:nvPr/>
            </p:nvGrpSpPr>
            <p:grpSpPr bwMode="auto">
              <a:xfrm>
                <a:off x="3958" y="1682"/>
                <a:ext cx="201" cy="205"/>
                <a:chOff x="3958" y="1682"/>
                <a:chExt cx="201" cy="205"/>
              </a:xfrm>
            </p:grpSpPr>
            <p:sp>
              <p:nvSpPr>
                <p:cNvPr id="372936" name="Freeform 200"/>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endParaRPr lang="zh-CN" altLang="en-US"/>
                </a:p>
              </p:txBody>
            </p:sp>
            <p:sp>
              <p:nvSpPr>
                <p:cNvPr id="372937" name="Freeform 201"/>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endParaRPr lang="zh-CN" altLang="en-US"/>
                </a:p>
              </p:txBody>
            </p:sp>
          </p:grpSp>
        </p:grpSp>
      </p:grpSp>
      <p:sp>
        <p:nvSpPr>
          <p:cNvPr id="372938" name="Rectangle 202"/>
          <p:cNvSpPr>
            <a:spLocks noChangeArrowheads="1"/>
          </p:cNvSpPr>
          <p:nvPr/>
        </p:nvSpPr>
        <p:spPr bwMode="auto">
          <a:xfrm>
            <a:off x="6084888" y="5589588"/>
            <a:ext cx="1562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en-US" altLang="zh-CN" sz="2800" i="1">
                <a:solidFill>
                  <a:srgbClr val="000066"/>
                </a:solidFill>
                <a:latin typeface="Times New Roman" panose="02020603050405020304" pitchFamily="18" charset="0"/>
              </a:rPr>
              <a:t>L=A•B</a:t>
            </a:r>
            <a:r>
              <a:rPr kumimoji="1" lang="en-US" altLang="zh-CN" sz="2800" i="1">
                <a:solidFill>
                  <a:srgbClr val="000066"/>
                </a:solidFill>
                <a:latin typeface="Times New Roman" panose="02020603050405020304" pitchFamily="18" charset="0"/>
                <a:cs typeface="Times New Roman" panose="02020603050405020304" pitchFamily="18" charset="0"/>
              </a:rPr>
              <a:t>•</a:t>
            </a:r>
            <a:r>
              <a:rPr kumimoji="1" lang="en-US" altLang="zh-CN" sz="2800" i="1">
                <a:solidFill>
                  <a:srgbClr val="000066"/>
                </a:solidFill>
                <a:latin typeface="Times New Roman" panose="02020603050405020304" pitchFamily="18" charset="0"/>
              </a:rPr>
              <a:t>C</a:t>
            </a:r>
          </a:p>
        </p:txBody>
      </p:sp>
      <p:sp>
        <p:nvSpPr>
          <p:cNvPr id="2" name="灯片编号占位符 1">
            <a:extLst>
              <a:ext uri="{FF2B5EF4-FFF2-40B4-BE49-F238E27FC236}">
                <a16:creationId xmlns:a16="http://schemas.microsoft.com/office/drawing/2014/main" id="{E066846B-817B-48FB-86FE-6A2A8C4F7FEB}"/>
              </a:ext>
            </a:extLst>
          </p:cNvPr>
          <p:cNvSpPr>
            <a:spLocks noGrp="1"/>
          </p:cNvSpPr>
          <p:nvPr>
            <p:ph type="sldNum" sz="quarter" idx="12"/>
          </p:nvPr>
        </p:nvSpPr>
        <p:spPr/>
        <p:txBody>
          <a:bodyPr/>
          <a:lstStyle/>
          <a:p>
            <a:fld id="{4FAB73BC-B049-4115-A692-8D63A059BFB8}" type="slidenum">
              <a:rPr lang="en-US" smtClean="0"/>
              <a:t>128</a:t>
            </a:fld>
            <a:endParaRPr lang="en-US" dirty="0"/>
          </a:p>
        </p:txBody>
      </p:sp>
    </p:spTree>
    <p:extLst>
      <p:ext uri="{BB962C8B-B14F-4D97-AF65-F5344CB8AC3E}">
        <p14:creationId xmlns:p14="http://schemas.microsoft.com/office/powerpoint/2010/main" val="2286991850"/>
      </p:ext>
    </p:extLst>
  </p:cSld>
  <p:clrMapOvr>
    <a:masterClrMapping/>
  </p:clrMapOvr>
  <p:transition>
    <p:wipe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2822"/>
                                        </p:tgtEl>
                                        <p:attrNameLst>
                                          <p:attrName>style.visibility</p:attrName>
                                        </p:attrNameLst>
                                      </p:cBhvr>
                                      <p:to>
                                        <p:strVal val="visible"/>
                                      </p:to>
                                    </p:set>
                                    <p:animEffect transition="in" filter="strips(downRight)">
                                      <p:cBhvr>
                                        <p:cTn id="7" dur="500"/>
                                        <p:tgtEl>
                                          <p:spTgt spid="3728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72824"/>
                                        </p:tgtEl>
                                        <p:attrNameLst>
                                          <p:attrName>style.visibility</p:attrName>
                                        </p:attrNameLst>
                                      </p:cBhvr>
                                      <p:to>
                                        <p:strVal val="visible"/>
                                      </p:to>
                                    </p:set>
                                    <p:animEffect transition="in" filter="strips(downRight)">
                                      <p:cBhvr>
                                        <p:cTn id="12" dur="500"/>
                                        <p:tgtEl>
                                          <p:spTgt spid="3728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72906"/>
                                        </p:tgtEl>
                                        <p:attrNameLst>
                                          <p:attrName>style.visibility</p:attrName>
                                        </p:attrNameLst>
                                      </p:cBhvr>
                                      <p:to>
                                        <p:strVal val="visible"/>
                                      </p:to>
                                    </p:set>
                                    <p:animEffect transition="in" filter="wipe(right)">
                                      <p:cBhvr>
                                        <p:cTn id="17" dur="500"/>
                                        <p:tgtEl>
                                          <p:spTgt spid="3729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2823"/>
                                        </p:tgtEl>
                                        <p:attrNameLst>
                                          <p:attrName>style.visibility</p:attrName>
                                        </p:attrNameLst>
                                      </p:cBhvr>
                                      <p:to>
                                        <p:strVal val="visible"/>
                                      </p:to>
                                    </p:set>
                                    <p:animEffect transition="in" filter="strips(downRight)">
                                      <p:cBhvr>
                                        <p:cTn id="22" dur="500"/>
                                        <p:tgtEl>
                                          <p:spTgt spid="3728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72902"/>
                                        </p:tgtEl>
                                        <p:attrNameLst>
                                          <p:attrName>style.visibility</p:attrName>
                                        </p:attrNameLst>
                                      </p:cBhvr>
                                      <p:to>
                                        <p:strVal val="visible"/>
                                      </p:to>
                                    </p:set>
                                    <p:animEffect transition="in" filter="strips(downRight)">
                                      <p:cBhvr>
                                        <p:cTn id="27" dur="500"/>
                                        <p:tgtEl>
                                          <p:spTgt spid="3729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xit" presetSubtype="16" fill="hold" grpId="1" nodeType="clickEffect">
                                  <p:stCondLst>
                                    <p:cond delay="0"/>
                                  </p:stCondLst>
                                  <p:childTnLst>
                                    <p:animEffect transition="out" filter="box(in)">
                                      <p:cBhvr>
                                        <p:cTn id="31" dur="500"/>
                                        <p:tgtEl>
                                          <p:spTgt spid="372828"/>
                                        </p:tgtEl>
                                      </p:cBhvr>
                                    </p:animEffect>
                                    <p:set>
                                      <p:cBhvr>
                                        <p:cTn id="32" dur="1" fill="hold">
                                          <p:stCondLst>
                                            <p:cond delay="499"/>
                                          </p:stCondLst>
                                        </p:cTn>
                                        <p:tgtEl>
                                          <p:spTgt spid="372828"/>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xit" presetSubtype="16" fill="hold" grpId="0" nodeType="clickEffect">
                                  <p:stCondLst>
                                    <p:cond delay="0"/>
                                  </p:stCondLst>
                                  <p:childTnLst>
                                    <p:animEffect transition="out" filter="box(in)">
                                      <p:cBhvr>
                                        <p:cTn id="36" dur="500"/>
                                        <p:tgtEl>
                                          <p:spTgt spid="372828"/>
                                        </p:tgtEl>
                                      </p:cBhvr>
                                    </p:animEffect>
                                    <p:set>
                                      <p:cBhvr>
                                        <p:cTn id="37" dur="1" fill="hold">
                                          <p:stCondLst>
                                            <p:cond delay="499"/>
                                          </p:stCondLst>
                                        </p:cTn>
                                        <p:tgtEl>
                                          <p:spTgt spid="372828"/>
                                        </p:tgtEl>
                                        <p:attrNameLst>
                                          <p:attrName>style.visibility</p:attrName>
                                        </p:attrNameLst>
                                      </p:cBhvr>
                                      <p:to>
                                        <p:strVal val="hidden"/>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372922"/>
                                        </p:tgtEl>
                                        <p:attrNameLst>
                                          <p:attrName>style.visibility</p:attrName>
                                        </p:attrNameLst>
                                      </p:cBhvr>
                                      <p:to>
                                        <p:strVal val="visible"/>
                                      </p:to>
                                    </p:set>
                                    <p:animEffect transition="in" filter="strips(downRight)">
                                      <p:cBhvr>
                                        <p:cTn id="42" dur="500"/>
                                        <p:tgtEl>
                                          <p:spTgt spid="37292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6" fill="hold" grpId="0" nodeType="clickEffect">
                                  <p:stCondLst>
                                    <p:cond delay="0"/>
                                  </p:stCondLst>
                                  <p:childTnLst>
                                    <p:set>
                                      <p:cBhvr>
                                        <p:cTn id="46" dur="1" fill="hold">
                                          <p:stCondLst>
                                            <p:cond delay="0"/>
                                          </p:stCondLst>
                                        </p:cTn>
                                        <p:tgtEl>
                                          <p:spTgt spid="372821"/>
                                        </p:tgtEl>
                                        <p:attrNameLst>
                                          <p:attrName>style.visibility</p:attrName>
                                        </p:attrNameLst>
                                      </p:cBhvr>
                                      <p:to>
                                        <p:strVal val="visible"/>
                                      </p:to>
                                    </p:set>
                                    <p:animEffect transition="in" filter="strips(downRight)">
                                      <p:cBhvr>
                                        <p:cTn id="47" dur="500"/>
                                        <p:tgtEl>
                                          <p:spTgt spid="37282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8" presetClass="entr" presetSubtype="6" fill="hold" grpId="0" nodeType="clickEffect">
                                  <p:stCondLst>
                                    <p:cond delay="0"/>
                                  </p:stCondLst>
                                  <p:childTnLst>
                                    <p:set>
                                      <p:cBhvr>
                                        <p:cTn id="51" dur="1" fill="hold">
                                          <p:stCondLst>
                                            <p:cond delay="0"/>
                                          </p:stCondLst>
                                        </p:cTn>
                                        <p:tgtEl>
                                          <p:spTgt spid="372938"/>
                                        </p:tgtEl>
                                        <p:attrNameLst>
                                          <p:attrName>style.visibility</p:attrName>
                                        </p:attrNameLst>
                                      </p:cBhvr>
                                      <p:to>
                                        <p:strVal val="visible"/>
                                      </p:to>
                                    </p:set>
                                    <p:animEffect transition="in" filter="strips(downRight)">
                                      <p:cBhvr>
                                        <p:cTn id="52" dur="500"/>
                                        <p:tgtEl>
                                          <p:spTgt spid="372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821" grpId="0" animBg="1" autoUpdateAnimBg="0"/>
      <p:bldP spid="372822" grpId="0" animBg="1" autoUpdateAnimBg="0"/>
      <p:bldP spid="372823" grpId="0" animBg="1" autoUpdateAnimBg="0"/>
      <p:bldP spid="372828" grpId="0"/>
      <p:bldP spid="372828" grpId="1"/>
      <p:bldP spid="372938" grpId="0" autoUpdateAnimBg="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4797" name="Object 13"/>
          <p:cNvGraphicFramePr>
            <a:graphicFrameLocks noChangeAspect="1"/>
          </p:cNvGraphicFramePr>
          <p:nvPr/>
        </p:nvGraphicFramePr>
        <p:xfrm>
          <a:off x="284163" y="1535113"/>
          <a:ext cx="5080000" cy="2895600"/>
        </p:xfrm>
        <a:graphic>
          <a:graphicData uri="http://schemas.openxmlformats.org/presentationml/2006/ole">
            <mc:AlternateContent xmlns:mc="http://schemas.openxmlformats.org/markup-compatibility/2006">
              <mc:Choice xmlns:v="urn:schemas-microsoft-com:vml" Requires="v">
                <p:oleObj spid="_x0000_s119850" name="图片" r:id="rId3" imgW="2790720" imgH="1590840" progId="Word.Picture.8">
                  <p:embed/>
                </p:oleObj>
              </mc:Choice>
              <mc:Fallback>
                <p:oleObj name="图片" r:id="rId3" imgW="2790720" imgH="1590840" progId="Word.Picture.8">
                  <p:embed/>
                  <p:pic>
                    <p:nvPicPr>
                      <p:cNvPr id="374797"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63" y="1535113"/>
                        <a:ext cx="5080000" cy="289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74798" name="Group 14"/>
          <p:cNvGrpSpPr>
            <a:grpSpLocks/>
          </p:cNvGrpSpPr>
          <p:nvPr/>
        </p:nvGrpSpPr>
        <p:grpSpPr bwMode="auto">
          <a:xfrm>
            <a:off x="323850" y="4267200"/>
            <a:ext cx="4130675" cy="457200"/>
            <a:chOff x="1020" y="3249"/>
            <a:chExt cx="1967" cy="288"/>
          </a:xfrm>
        </p:grpSpPr>
        <p:sp>
          <p:nvSpPr>
            <p:cNvPr id="374799" name="Rectangle 15"/>
            <p:cNvSpPr>
              <a:spLocks noChangeArrowheads="1"/>
            </p:cNvSpPr>
            <p:nvPr/>
          </p:nvSpPr>
          <p:spPr bwMode="auto">
            <a:xfrm>
              <a:off x="1519" y="3249"/>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4800" name="Rectangle 16"/>
            <p:cNvSpPr>
              <a:spLocks noChangeArrowheads="1"/>
            </p:cNvSpPr>
            <p:nvPr/>
          </p:nvSpPr>
          <p:spPr bwMode="auto">
            <a:xfrm>
              <a:off x="2064" y="3249"/>
              <a:ext cx="3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4801" name="Rectangle 17"/>
            <p:cNvSpPr>
              <a:spLocks noChangeArrowheads="1"/>
            </p:cNvSpPr>
            <p:nvPr/>
          </p:nvSpPr>
          <p:spPr bwMode="auto">
            <a:xfrm>
              <a:off x="1020" y="3249"/>
              <a:ext cx="50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4802" name="Rectangle 18"/>
            <p:cNvSpPr>
              <a:spLocks noChangeArrowheads="1"/>
            </p:cNvSpPr>
            <p:nvPr/>
          </p:nvSpPr>
          <p:spPr bwMode="auto">
            <a:xfrm>
              <a:off x="2608" y="3249"/>
              <a:ext cx="3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grpSp>
      <p:sp>
        <p:nvSpPr>
          <p:cNvPr id="374803" name="Rectangle 19"/>
          <p:cNvSpPr>
            <a:spLocks noChangeArrowheads="1"/>
          </p:cNvSpPr>
          <p:nvPr/>
        </p:nvSpPr>
        <p:spPr bwMode="auto">
          <a:xfrm>
            <a:off x="5472113" y="1844675"/>
            <a:ext cx="3671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i="1">
                <a:solidFill>
                  <a:srgbClr val="000066"/>
                </a:solidFill>
                <a:latin typeface="Times New Roman" panose="02020603050405020304" pitchFamily="18" charset="0"/>
                <a:ea typeface="楷体_GB2312" pitchFamily="49" charset="-122"/>
              </a:rPr>
              <a:t>A</a:t>
            </a:r>
            <a:r>
              <a:rPr kumimoji="1" lang="zh-CN" altLang="en-US" sz="2400" i="1">
                <a:solidFill>
                  <a:srgbClr val="000066"/>
                </a:solidFill>
                <a:latin typeface="Times New Roman" panose="02020603050405020304" pitchFamily="18" charset="0"/>
                <a:ea typeface="楷体_GB2312" pitchFamily="49" charset="-122"/>
              </a:rPr>
              <a:t>、</a:t>
            </a:r>
            <a:r>
              <a:rPr kumimoji="1" lang="en-US" altLang="zh-CN" sz="2400" i="1">
                <a:solidFill>
                  <a:srgbClr val="000066"/>
                </a:solidFill>
                <a:latin typeface="Times New Roman" panose="02020603050405020304" pitchFamily="18" charset="0"/>
                <a:ea typeface="楷体_GB2312" pitchFamily="49" charset="-122"/>
              </a:rPr>
              <a:t>B</a:t>
            </a:r>
            <a:r>
              <a:rPr kumimoji="1" lang="zh-CN" altLang="en-US" sz="2400" i="1">
                <a:solidFill>
                  <a:srgbClr val="000066"/>
                </a:solidFill>
                <a:latin typeface="Times New Roman" panose="02020603050405020304" pitchFamily="18" charset="0"/>
                <a:ea typeface="楷体_GB2312" pitchFamily="49" charset="-122"/>
              </a:rPr>
              <a:t>、</a:t>
            </a:r>
            <a:r>
              <a:rPr kumimoji="1" lang="en-US" altLang="zh-CN" sz="2400" i="1">
                <a:solidFill>
                  <a:srgbClr val="000066"/>
                </a:solidFill>
                <a:latin typeface="Times New Roman" panose="02020603050405020304" pitchFamily="18" charset="0"/>
                <a:ea typeface="楷体_GB2312" pitchFamily="49" charset="-122"/>
              </a:rPr>
              <a:t>C </a:t>
            </a:r>
            <a:r>
              <a:rPr kumimoji="1" lang="zh-CN" altLang="en-US" sz="2400">
                <a:solidFill>
                  <a:srgbClr val="000066"/>
                </a:solidFill>
                <a:latin typeface="Times New Roman" panose="02020603050405020304" pitchFamily="18" charset="0"/>
                <a:ea typeface="楷体_GB2312" pitchFamily="49" charset="-122"/>
              </a:rPr>
              <a:t>中有一个为</a:t>
            </a:r>
            <a:r>
              <a:rPr kumimoji="1" lang="en-US" altLang="zh-CN" sz="2400">
                <a:solidFill>
                  <a:srgbClr val="000066"/>
                </a:solidFill>
                <a:latin typeface="Times New Roman" panose="02020603050405020304" pitchFamily="18" charset="0"/>
                <a:ea typeface="楷体_GB2312" pitchFamily="49" charset="-122"/>
              </a:rPr>
              <a:t>0</a:t>
            </a:r>
          </a:p>
        </p:txBody>
      </p:sp>
      <p:sp>
        <p:nvSpPr>
          <p:cNvPr id="374804" name="Rectangle 20"/>
          <p:cNvSpPr>
            <a:spLocks noChangeArrowheads="1"/>
          </p:cNvSpPr>
          <p:nvPr/>
        </p:nvSpPr>
        <p:spPr bwMode="auto">
          <a:xfrm>
            <a:off x="5472113" y="3284538"/>
            <a:ext cx="3671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i="1">
                <a:solidFill>
                  <a:srgbClr val="000066"/>
                </a:solidFill>
                <a:latin typeface="Times New Roman" panose="02020603050405020304" pitchFamily="18" charset="0"/>
                <a:ea typeface="楷体_GB2312" pitchFamily="49" charset="-122"/>
              </a:rPr>
              <a:t>A</a:t>
            </a:r>
            <a:r>
              <a:rPr kumimoji="1" lang="zh-CN" altLang="en-US" sz="2400" i="1">
                <a:solidFill>
                  <a:srgbClr val="000066"/>
                </a:solidFill>
                <a:latin typeface="Times New Roman" panose="02020603050405020304" pitchFamily="18" charset="0"/>
                <a:ea typeface="楷体_GB2312" pitchFamily="49" charset="-122"/>
              </a:rPr>
              <a:t>、</a:t>
            </a:r>
            <a:r>
              <a:rPr kumimoji="1" lang="en-US" altLang="zh-CN" sz="2400" i="1">
                <a:solidFill>
                  <a:srgbClr val="000066"/>
                </a:solidFill>
                <a:latin typeface="Times New Roman" panose="02020603050405020304" pitchFamily="18" charset="0"/>
                <a:ea typeface="楷体_GB2312" pitchFamily="49" charset="-122"/>
              </a:rPr>
              <a:t>B</a:t>
            </a:r>
            <a:r>
              <a:rPr kumimoji="1" lang="zh-CN" altLang="en-US" sz="2400" i="1">
                <a:solidFill>
                  <a:srgbClr val="000066"/>
                </a:solidFill>
                <a:latin typeface="Times New Roman" panose="02020603050405020304" pitchFamily="18" charset="0"/>
                <a:ea typeface="楷体_GB2312" pitchFamily="49" charset="-122"/>
              </a:rPr>
              <a:t>、</a:t>
            </a:r>
            <a:r>
              <a:rPr kumimoji="1" lang="en-US" altLang="zh-CN" sz="2400" i="1">
                <a:solidFill>
                  <a:srgbClr val="000066"/>
                </a:solidFill>
                <a:latin typeface="Times New Roman" panose="02020603050405020304" pitchFamily="18" charset="0"/>
                <a:ea typeface="楷体_GB2312" pitchFamily="49" charset="-122"/>
              </a:rPr>
              <a:t>C </a:t>
            </a:r>
            <a:r>
              <a:rPr kumimoji="1" lang="zh-CN" altLang="en-US" sz="2400">
                <a:solidFill>
                  <a:srgbClr val="000066"/>
                </a:solidFill>
                <a:latin typeface="Times New Roman" panose="02020603050405020304" pitchFamily="18" charset="0"/>
                <a:ea typeface="楷体_GB2312" pitchFamily="49" charset="-122"/>
              </a:rPr>
              <a:t>都为</a:t>
            </a:r>
            <a:r>
              <a:rPr kumimoji="1" lang="en-US" altLang="zh-CN" sz="2400">
                <a:solidFill>
                  <a:srgbClr val="000066"/>
                </a:solidFill>
                <a:latin typeface="Times New Roman" panose="02020603050405020304" pitchFamily="18" charset="0"/>
                <a:ea typeface="楷体_GB2312" pitchFamily="49" charset="-122"/>
              </a:rPr>
              <a:t>1</a:t>
            </a:r>
          </a:p>
        </p:txBody>
      </p:sp>
      <p:sp>
        <p:nvSpPr>
          <p:cNvPr id="374805" name="Rectangle 21"/>
          <p:cNvSpPr>
            <a:spLocks noChangeArrowheads="1"/>
          </p:cNvSpPr>
          <p:nvPr/>
        </p:nvSpPr>
        <p:spPr bwMode="auto">
          <a:xfrm>
            <a:off x="5508625" y="2492375"/>
            <a:ext cx="2016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imes New Roman" panose="02020603050405020304" pitchFamily="18" charset="0"/>
                <a:ea typeface="楷体_GB2312" pitchFamily="49" charset="-122"/>
              </a:rPr>
              <a:t>输出为</a:t>
            </a:r>
            <a:r>
              <a:rPr kumimoji="1" lang="en-US" altLang="zh-CN" sz="2400">
                <a:solidFill>
                  <a:srgbClr val="000066"/>
                </a:solidFill>
                <a:latin typeface="Times New Roman" panose="02020603050405020304" pitchFamily="18" charset="0"/>
                <a:ea typeface="楷体_GB2312" pitchFamily="49" charset="-122"/>
              </a:rPr>
              <a:t>0</a:t>
            </a:r>
            <a:r>
              <a:rPr kumimoji="1" lang="zh-CN" altLang="en-US" sz="2400">
                <a:solidFill>
                  <a:srgbClr val="000066"/>
                </a:solidFill>
                <a:latin typeface="Times New Roman" panose="02020603050405020304" pitchFamily="18" charset="0"/>
                <a:ea typeface="楷体_GB2312" pitchFamily="49" charset="-122"/>
              </a:rPr>
              <a:t>；</a:t>
            </a:r>
          </a:p>
        </p:txBody>
      </p:sp>
      <p:sp>
        <p:nvSpPr>
          <p:cNvPr id="374806" name="Rectangle 22"/>
          <p:cNvSpPr>
            <a:spLocks noChangeArrowheads="1"/>
          </p:cNvSpPr>
          <p:nvPr/>
        </p:nvSpPr>
        <p:spPr bwMode="auto">
          <a:xfrm>
            <a:off x="5508625" y="3789363"/>
            <a:ext cx="172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imes New Roman" panose="02020603050405020304" pitchFamily="18" charset="0"/>
                <a:ea typeface="楷体_GB2312" pitchFamily="49" charset="-122"/>
              </a:rPr>
              <a:t>输出为</a:t>
            </a:r>
            <a:r>
              <a:rPr kumimoji="1" lang="en-US" altLang="zh-CN" sz="2400">
                <a:solidFill>
                  <a:srgbClr val="000066"/>
                </a:solidFill>
                <a:latin typeface="Times New Roman" panose="02020603050405020304" pitchFamily="18" charset="0"/>
                <a:ea typeface="楷体_GB2312" pitchFamily="49" charset="-122"/>
              </a:rPr>
              <a:t>1</a:t>
            </a:r>
            <a:r>
              <a:rPr kumimoji="1" lang="zh-CN" altLang="en-US" sz="2400">
                <a:solidFill>
                  <a:srgbClr val="000066"/>
                </a:solidFill>
                <a:latin typeface="Times New Roman" panose="02020603050405020304" pitchFamily="18" charset="0"/>
                <a:ea typeface="楷体_GB2312" pitchFamily="49" charset="-122"/>
              </a:rPr>
              <a:t>。</a:t>
            </a:r>
          </a:p>
        </p:txBody>
      </p:sp>
      <p:sp>
        <p:nvSpPr>
          <p:cNvPr id="374807" name="Rectangle 23"/>
          <p:cNvSpPr>
            <a:spLocks noChangeArrowheads="1"/>
          </p:cNvSpPr>
          <p:nvPr/>
        </p:nvSpPr>
        <p:spPr bwMode="auto">
          <a:xfrm>
            <a:off x="5580063" y="5059363"/>
            <a:ext cx="2058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i="1">
                <a:solidFill>
                  <a:srgbClr val="000066"/>
                </a:solidFill>
                <a:latin typeface="Times New Roman" panose="02020603050405020304" pitchFamily="18" charset="0"/>
                <a:ea typeface="楷体_GB2312" pitchFamily="49" charset="-122"/>
              </a:rPr>
              <a:t>L=AC</a:t>
            </a:r>
          </a:p>
        </p:txBody>
      </p:sp>
      <p:grpSp>
        <p:nvGrpSpPr>
          <p:cNvPr id="374808" name="Group 24"/>
          <p:cNvGrpSpPr>
            <a:grpSpLocks/>
          </p:cNvGrpSpPr>
          <p:nvPr/>
        </p:nvGrpSpPr>
        <p:grpSpPr bwMode="auto">
          <a:xfrm>
            <a:off x="395288" y="4306888"/>
            <a:ext cx="4130675" cy="457200"/>
            <a:chOff x="1020" y="3612"/>
            <a:chExt cx="1967" cy="288"/>
          </a:xfrm>
        </p:grpSpPr>
        <p:sp>
          <p:nvSpPr>
            <p:cNvPr id="374809" name="Rectangle 25"/>
            <p:cNvSpPr>
              <a:spLocks noChangeArrowheads="1"/>
            </p:cNvSpPr>
            <p:nvPr/>
          </p:nvSpPr>
          <p:spPr bwMode="auto">
            <a:xfrm>
              <a:off x="1519"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sp>
          <p:nvSpPr>
            <p:cNvPr id="374810" name="Rectangle 26"/>
            <p:cNvSpPr>
              <a:spLocks noChangeArrowheads="1"/>
            </p:cNvSpPr>
            <p:nvPr/>
          </p:nvSpPr>
          <p:spPr bwMode="auto">
            <a:xfrm>
              <a:off x="2064"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4811" name="Rectangle 27"/>
            <p:cNvSpPr>
              <a:spLocks noChangeArrowheads="1"/>
            </p:cNvSpPr>
            <p:nvPr/>
          </p:nvSpPr>
          <p:spPr bwMode="auto">
            <a:xfrm>
              <a:off x="1020" y="3612"/>
              <a:ext cx="502"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4812" name="Rectangle 28"/>
            <p:cNvSpPr>
              <a:spLocks noChangeArrowheads="1"/>
            </p:cNvSpPr>
            <p:nvPr/>
          </p:nvSpPr>
          <p:spPr bwMode="auto">
            <a:xfrm>
              <a:off x="2608"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grpSp>
      <p:sp>
        <p:nvSpPr>
          <p:cNvPr id="374813" name="Rectangle 29"/>
          <p:cNvSpPr>
            <a:spLocks noChangeArrowheads="1"/>
          </p:cNvSpPr>
          <p:nvPr/>
        </p:nvSpPr>
        <p:spPr bwMode="auto">
          <a:xfrm>
            <a:off x="5551488" y="4508500"/>
            <a:ext cx="2058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i="1">
                <a:solidFill>
                  <a:srgbClr val="000066"/>
                </a:solidFill>
                <a:latin typeface="Times New Roman" panose="02020603050405020304" pitchFamily="18" charset="0"/>
                <a:ea typeface="楷体_GB2312" pitchFamily="49" charset="-122"/>
              </a:rPr>
              <a:t>L=ABC</a:t>
            </a:r>
          </a:p>
        </p:txBody>
      </p:sp>
      <p:sp>
        <p:nvSpPr>
          <p:cNvPr id="374814" name="Rectangle 30"/>
          <p:cNvSpPr>
            <a:spLocks noChangeArrowheads="1"/>
          </p:cNvSpPr>
          <p:nvPr/>
        </p:nvSpPr>
        <p:spPr bwMode="auto">
          <a:xfrm>
            <a:off x="3725863" y="3322638"/>
            <a:ext cx="34131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en-US" altLang="zh-CN">
                <a:solidFill>
                  <a:schemeClr val="accent2"/>
                </a:solidFill>
                <a:latin typeface="Tahoma" panose="020B0604030504040204" pitchFamily="34" charset="0"/>
                <a:ea typeface="楷体_GB2312" pitchFamily="49" charset="-122"/>
              </a:rPr>
              <a:t>X</a:t>
            </a:r>
          </a:p>
        </p:txBody>
      </p:sp>
      <p:sp>
        <p:nvSpPr>
          <p:cNvPr id="374815" name="Rectangle 31"/>
          <p:cNvSpPr>
            <a:spLocks noChangeArrowheads="1"/>
          </p:cNvSpPr>
          <p:nvPr/>
        </p:nvSpPr>
        <p:spPr bwMode="auto">
          <a:xfrm>
            <a:off x="1854200" y="3357563"/>
            <a:ext cx="341313"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en-US" altLang="zh-CN">
                <a:solidFill>
                  <a:schemeClr val="accent2"/>
                </a:solidFill>
                <a:latin typeface="Tahoma" panose="020B0604030504040204" pitchFamily="34" charset="0"/>
                <a:ea typeface="楷体_GB2312" pitchFamily="49" charset="-122"/>
              </a:rPr>
              <a:t>X</a:t>
            </a:r>
          </a:p>
        </p:txBody>
      </p:sp>
      <p:sp>
        <p:nvSpPr>
          <p:cNvPr id="374816" name="Rectangle 32"/>
          <p:cNvSpPr>
            <a:spLocks noChangeArrowheads="1"/>
          </p:cNvSpPr>
          <p:nvPr/>
        </p:nvSpPr>
        <p:spPr bwMode="auto">
          <a:xfrm>
            <a:off x="755650" y="5661025"/>
            <a:ext cx="7777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imes New Roman" panose="02020603050405020304" pitchFamily="18" charset="0"/>
                <a:ea typeface="楷体_GB2312" pitchFamily="49" charset="-122"/>
              </a:rPr>
              <a:t>器件的开关状态不同</a:t>
            </a:r>
            <a:r>
              <a:rPr kumimoji="1" lang="en-US" altLang="zh-CN" sz="2400">
                <a:solidFill>
                  <a:srgbClr val="000066"/>
                </a:solidFill>
                <a:latin typeface="Times New Roman" panose="02020603050405020304" pitchFamily="18" charset="0"/>
                <a:ea typeface="楷体_GB2312" pitchFamily="49" charset="-122"/>
              </a:rPr>
              <a:t>, </a:t>
            </a:r>
            <a:r>
              <a:rPr kumimoji="1" lang="zh-CN" altLang="en-US" sz="2400">
                <a:solidFill>
                  <a:srgbClr val="000066"/>
                </a:solidFill>
                <a:latin typeface="Times New Roman" panose="02020603050405020304" pitchFamily="18" charset="0"/>
                <a:ea typeface="楷体_GB2312" pitchFamily="49" charset="-122"/>
              </a:rPr>
              <a:t>电路实现逻辑函数也就不同</a:t>
            </a:r>
          </a:p>
        </p:txBody>
      </p:sp>
      <p:sp>
        <p:nvSpPr>
          <p:cNvPr id="374817" name="Rectangle 33"/>
          <p:cNvSpPr>
            <a:spLocks noChangeArrowheads="1"/>
          </p:cNvSpPr>
          <p:nvPr/>
        </p:nvSpPr>
        <p:spPr bwMode="auto">
          <a:xfrm>
            <a:off x="395288" y="1747838"/>
            <a:ext cx="2736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a:solidFill>
                  <a:schemeClr val="accent2"/>
                </a:solidFill>
                <a:latin typeface="Times New Roman" panose="02020603050405020304" pitchFamily="18" charset="0"/>
                <a:ea typeface="楷体_GB2312" pitchFamily="49" charset="-122"/>
              </a:rPr>
              <a:t>1           0            1</a:t>
            </a:r>
          </a:p>
        </p:txBody>
      </p:sp>
      <p:sp>
        <p:nvSpPr>
          <p:cNvPr id="374818" name="Rectangle 34"/>
          <p:cNvSpPr>
            <a:spLocks noChangeArrowheads="1"/>
          </p:cNvSpPr>
          <p:nvPr/>
        </p:nvSpPr>
        <p:spPr bwMode="auto">
          <a:xfrm>
            <a:off x="395288" y="1747838"/>
            <a:ext cx="2736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en-US" altLang="zh-CN" sz="2400">
                <a:solidFill>
                  <a:schemeClr val="accent2"/>
                </a:solidFill>
                <a:latin typeface="Times New Roman" panose="02020603050405020304" pitchFamily="18" charset="0"/>
                <a:ea typeface="楷体_GB2312" pitchFamily="49" charset="-122"/>
              </a:rPr>
              <a:t>1           1           1 </a:t>
            </a:r>
          </a:p>
        </p:txBody>
      </p:sp>
      <p:sp>
        <p:nvSpPr>
          <p:cNvPr id="2" name="灯片编号占位符 1">
            <a:extLst>
              <a:ext uri="{FF2B5EF4-FFF2-40B4-BE49-F238E27FC236}">
                <a16:creationId xmlns:a16="http://schemas.microsoft.com/office/drawing/2014/main" id="{2E8C6C8F-8968-4C2C-89A6-1B5BB081C779}"/>
              </a:ext>
            </a:extLst>
          </p:cNvPr>
          <p:cNvSpPr>
            <a:spLocks noGrp="1"/>
          </p:cNvSpPr>
          <p:nvPr>
            <p:ph type="sldNum" sz="quarter" idx="12"/>
          </p:nvPr>
        </p:nvSpPr>
        <p:spPr/>
        <p:txBody>
          <a:bodyPr/>
          <a:lstStyle/>
          <a:p>
            <a:fld id="{4FAB73BC-B049-4115-A692-8D63A059BFB8}" type="slidenum">
              <a:rPr lang="en-US" smtClean="0"/>
              <a:t>129</a:t>
            </a:fld>
            <a:endParaRPr lang="en-US" dirty="0"/>
          </a:p>
        </p:txBody>
      </p:sp>
    </p:spTree>
    <p:extLst>
      <p:ext uri="{BB962C8B-B14F-4D97-AF65-F5344CB8AC3E}">
        <p14:creationId xmlns:p14="http://schemas.microsoft.com/office/powerpoint/2010/main" val="41727240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4797"/>
                                        </p:tgtEl>
                                        <p:attrNameLst>
                                          <p:attrName>style.visibility</p:attrName>
                                        </p:attrNameLst>
                                      </p:cBhvr>
                                      <p:to>
                                        <p:strVal val="visible"/>
                                      </p:to>
                                    </p:set>
                                    <p:animEffect transition="in" filter="wipe(left)">
                                      <p:cBhvr>
                                        <p:cTn id="7" dur="500"/>
                                        <p:tgtEl>
                                          <p:spTgt spid="37479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74814"/>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nodeType="clickEffect">
                                  <p:stCondLst>
                                    <p:cond delay="0"/>
                                  </p:stCondLst>
                                  <p:childTnLst>
                                    <p:set>
                                      <p:cBhvr>
                                        <p:cTn id="15" dur="1" fill="hold">
                                          <p:stCondLst>
                                            <p:cond delay="0"/>
                                          </p:stCondLst>
                                        </p:cTn>
                                        <p:tgtEl>
                                          <p:spTgt spid="374798"/>
                                        </p:tgtEl>
                                        <p:attrNameLst>
                                          <p:attrName>style.visibility</p:attrName>
                                        </p:attrNameLst>
                                      </p:cBhvr>
                                      <p:to>
                                        <p:strVal val="visible"/>
                                      </p:to>
                                    </p:set>
                                    <p:animEffect transition="in" filter="strips(downRight)">
                                      <p:cBhvr>
                                        <p:cTn id="16" dur="500"/>
                                        <p:tgtEl>
                                          <p:spTgt spid="37479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374803"/>
                                        </p:tgtEl>
                                        <p:attrNameLst>
                                          <p:attrName>style.visibility</p:attrName>
                                        </p:attrNameLst>
                                      </p:cBhvr>
                                      <p:to>
                                        <p:strVal val="visible"/>
                                      </p:to>
                                    </p:set>
                                    <p:animEffect transition="in" filter="strips(downRight)">
                                      <p:cBhvr>
                                        <p:cTn id="21" dur="500"/>
                                        <p:tgtEl>
                                          <p:spTgt spid="37480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374817"/>
                                        </p:tgtEl>
                                        <p:attrNameLst>
                                          <p:attrName>style.visibility</p:attrName>
                                        </p:attrNameLst>
                                      </p:cBhvr>
                                      <p:to>
                                        <p:strVal val="visible"/>
                                      </p:to>
                                    </p:set>
                                    <p:animEffect transition="in" filter="wipe(down)">
                                      <p:cBhvr>
                                        <p:cTn id="26" dur="500"/>
                                        <p:tgtEl>
                                          <p:spTgt spid="37481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8" presetClass="entr" presetSubtype="6" fill="hold" grpId="0" nodeType="clickEffect">
                                  <p:stCondLst>
                                    <p:cond delay="0"/>
                                  </p:stCondLst>
                                  <p:childTnLst>
                                    <p:set>
                                      <p:cBhvr>
                                        <p:cTn id="30" dur="1" fill="hold">
                                          <p:stCondLst>
                                            <p:cond delay="0"/>
                                          </p:stCondLst>
                                        </p:cTn>
                                        <p:tgtEl>
                                          <p:spTgt spid="374805"/>
                                        </p:tgtEl>
                                        <p:attrNameLst>
                                          <p:attrName>style.visibility</p:attrName>
                                        </p:attrNameLst>
                                      </p:cBhvr>
                                      <p:to>
                                        <p:strVal val="visible"/>
                                      </p:to>
                                    </p:set>
                                    <p:animEffect transition="in" filter="strips(downRight)">
                                      <p:cBhvr>
                                        <p:cTn id="31" dur="500"/>
                                        <p:tgtEl>
                                          <p:spTgt spid="37480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xit" presetSubtype="16" fill="hold" grpId="1" nodeType="clickEffect">
                                  <p:stCondLst>
                                    <p:cond delay="0"/>
                                  </p:stCondLst>
                                  <p:childTnLst>
                                    <p:animEffect transition="out" filter="box(in)">
                                      <p:cBhvr>
                                        <p:cTn id="35" dur="500"/>
                                        <p:tgtEl>
                                          <p:spTgt spid="374817"/>
                                        </p:tgtEl>
                                      </p:cBhvr>
                                    </p:animEffect>
                                    <p:set>
                                      <p:cBhvr>
                                        <p:cTn id="36" dur="1" fill="hold">
                                          <p:stCondLst>
                                            <p:cond delay="499"/>
                                          </p:stCondLst>
                                        </p:cTn>
                                        <p:tgtEl>
                                          <p:spTgt spid="374817"/>
                                        </p:tgtEl>
                                        <p:attrNameLst>
                                          <p:attrName>style.visibility</p:attrName>
                                        </p:attrNameLst>
                                      </p:cBhvr>
                                      <p:to>
                                        <p:strVal val="hidden"/>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grpId="0" nodeType="clickEffect">
                                  <p:stCondLst>
                                    <p:cond delay="0"/>
                                  </p:stCondLst>
                                  <p:childTnLst>
                                    <p:set>
                                      <p:cBhvr>
                                        <p:cTn id="40" dur="1" fill="hold">
                                          <p:stCondLst>
                                            <p:cond delay="0"/>
                                          </p:stCondLst>
                                        </p:cTn>
                                        <p:tgtEl>
                                          <p:spTgt spid="374804"/>
                                        </p:tgtEl>
                                        <p:attrNameLst>
                                          <p:attrName>style.visibility</p:attrName>
                                        </p:attrNameLst>
                                      </p:cBhvr>
                                      <p:to>
                                        <p:strVal val="visible"/>
                                      </p:to>
                                    </p:set>
                                    <p:animEffect transition="in" filter="strips(downRight)">
                                      <p:cBhvr>
                                        <p:cTn id="41" dur="500"/>
                                        <p:tgtEl>
                                          <p:spTgt spid="374804"/>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4" fill="hold" grpId="0" nodeType="clickEffect">
                                  <p:stCondLst>
                                    <p:cond delay="0"/>
                                  </p:stCondLst>
                                  <p:childTnLst>
                                    <p:set>
                                      <p:cBhvr>
                                        <p:cTn id="45" dur="1" fill="hold">
                                          <p:stCondLst>
                                            <p:cond delay="0"/>
                                          </p:stCondLst>
                                        </p:cTn>
                                        <p:tgtEl>
                                          <p:spTgt spid="374818"/>
                                        </p:tgtEl>
                                        <p:attrNameLst>
                                          <p:attrName>style.visibility</p:attrName>
                                        </p:attrNameLst>
                                      </p:cBhvr>
                                      <p:to>
                                        <p:strVal val="visible"/>
                                      </p:to>
                                    </p:set>
                                    <p:animEffect transition="in" filter="wipe(down)">
                                      <p:cBhvr>
                                        <p:cTn id="46" dur="500"/>
                                        <p:tgtEl>
                                          <p:spTgt spid="374818"/>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8" presetClass="entr" presetSubtype="6" fill="hold" grpId="0" nodeType="clickEffect">
                                  <p:stCondLst>
                                    <p:cond delay="0"/>
                                  </p:stCondLst>
                                  <p:childTnLst>
                                    <p:set>
                                      <p:cBhvr>
                                        <p:cTn id="50" dur="1" fill="hold">
                                          <p:stCondLst>
                                            <p:cond delay="0"/>
                                          </p:stCondLst>
                                        </p:cTn>
                                        <p:tgtEl>
                                          <p:spTgt spid="374806"/>
                                        </p:tgtEl>
                                        <p:attrNameLst>
                                          <p:attrName>style.visibility</p:attrName>
                                        </p:attrNameLst>
                                      </p:cBhvr>
                                      <p:to>
                                        <p:strVal val="visible"/>
                                      </p:to>
                                    </p:set>
                                    <p:animEffect transition="in" filter="strips(downRight)">
                                      <p:cBhvr>
                                        <p:cTn id="51" dur="500"/>
                                        <p:tgtEl>
                                          <p:spTgt spid="374806"/>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8" presetClass="entr" presetSubtype="6" fill="hold" grpId="0" nodeType="clickEffect">
                                  <p:stCondLst>
                                    <p:cond delay="0"/>
                                  </p:stCondLst>
                                  <p:childTnLst>
                                    <p:set>
                                      <p:cBhvr>
                                        <p:cTn id="55" dur="1" fill="hold">
                                          <p:stCondLst>
                                            <p:cond delay="0"/>
                                          </p:stCondLst>
                                        </p:cTn>
                                        <p:tgtEl>
                                          <p:spTgt spid="374813"/>
                                        </p:tgtEl>
                                        <p:attrNameLst>
                                          <p:attrName>style.visibility</p:attrName>
                                        </p:attrNameLst>
                                      </p:cBhvr>
                                      <p:to>
                                        <p:strVal val="visible"/>
                                      </p:to>
                                    </p:set>
                                    <p:animEffect transition="in" filter="strips(downRight)">
                                      <p:cBhvr>
                                        <p:cTn id="56" dur="500"/>
                                        <p:tgtEl>
                                          <p:spTgt spid="374813"/>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74815"/>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8" presetClass="entr" presetSubtype="6" fill="hold" nodeType="clickEffect">
                                  <p:stCondLst>
                                    <p:cond delay="0"/>
                                  </p:stCondLst>
                                  <p:childTnLst>
                                    <p:set>
                                      <p:cBhvr>
                                        <p:cTn id="64" dur="1" fill="hold">
                                          <p:stCondLst>
                                            <p:cond delay="0"/>
                                          </p:stCondLst>
                                        </p:cTn>
                                        <p:tgtEl>
                                          <p:spTgt spid="374808"/>
                                        </p:tgtEl>
                                        <p:attrNameLst>
                                          <p:attrName>style.visibility</p:attrName>
                                        </p:attrNameLst>
                                      </p:cBhvr>
                                      <p:to>
                                        <p:strVal val="visible"/>
                                      </p:to>
                                    </p:set>
                                    <p:animEffect transition="in" filter="strips(downRight)">
                                      <p:cBhvr>
                                        <p:cTn id="65" dur="500"/>
                                        <p:tgtEl>
                                          <p:spTgt spid="374808"/>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8" presetClass="entr" presetSubtype="6" fill="hold" grpId="0" nodeType="clickEffect">
                                  <p:stCondLst>
                                    <p:cond delay="0"/>
                                  </p:stCondLst>
                                  <p:childTnLst>
                                    <p:set>
                                      <p:cBhvr>
                                        <p:cTn id="69" dur="1" fill="hold">
                                          <p:stCondLst>
                                            <p:cond delay="0"/>
                                          </p:stCondLst>
                                        </p:cTn>
                                        <p:tgtEl>
                                          <p:spTgt spid="374807"/>
                                        </p:tgtEl>
                                        <p:attrNameLst>
                                          <p:attrName>style.visibility</p:attrName>
                                        </p:attrNameLst>
                                      </p:cBhvr>
                                      <p:to>
                                        <p:strVal val="visible"/>
                                      </p:to>
                                    </p:set>
                                    <p:animEffect transition="in" filter="strips(downRight)">
                                      <p:cBhvr>
                                        <p:cTn id="70" dur="500"/>
                                        <p:tgtEl>
                                          <p:spTgt spid="374807"/>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18" presetClass="entr" presetSubtype="6" fill="hold" grpId="0" nodeType="clickEffect">
                                  <p:stCondLst>
                                    <p:cond delay="0"/>
                                  </p:stCondLst>
                                  <p:childTnLst>
                                    <p:set>
                                      <p:cBhvr>
                                        <p:cTn id="74" dur="1" fill="hold">
                                          <p:stCondLst>
                                            <p:cond delay="0"/>
                                          </p:stCondLst>
                                        </p:cTn>
                                        <p:tgtEl>
                                          <p:spTgt spid="374816"/>
                                        </p:tgtEl>
                                        <p:attrNameLst>
                                          <p:attrName>style.visibility</p:attrName>
                                        </p:attrNameLst>
                                      </p:cBhvr>
                                      <p:to>
                                        <p:strVal val="visible"/>
                                      </p:to>
                                    </p:set>
                                    <p:animEffect transition="in" filter="strips(downRight)">
                                      <p:cBhvr>
                                        <p:cTn id="75" dur="500"/>
                                        <p:tgtEl>
                                          <p:spTgt spid="3748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803" grpId="0"/>
      <p:bldP spid="374804" grpId="0"/>
      <p:bldP spid="374805" grpId="0"/>
      <p:bldP spid="374806" grpId="0"/>
      <p:bldP spid="374807" grpId="0"/>
      <p:bldP spid="374813" grpId="0"/>
      <p:bldP spid="374814" grpId="0"/>
      <p:bldP spid="374815" grpId="0"/>
      <p:bldP spid="374816" grpId="0"/>
      <p:bldP spid="374817" grpId="0"/>
      <p:bldP spid="374817" grpId="1"/>
      <p:bldP spid="374818"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45" name="Rectangle 37"/>
          <p:cNvSpPr>
            <a:spLocks noChangeArrowheads="1"/>
          </p:cNvSpPr>
          <p:nvPr/>
        </p:nvSpPr>
        <p:spPr bwMode="auto">
          <a:xfrm>
            <a:off x="971550" y="549275"/>
            <a:ext cx="3025775" cy="776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p>
            <a:pPr algn="l"/>
            <a:r>
              <a:rPr kumimoji="1" lang="en-US" altLang="zh-CN" sz="2400">
                <a:solidFill>
                  <a:srgbClr val="000066"/>
                </a:solidFill>
                <a:latin typeface="楷体_GB2312" pitchFamily="49" charset="-122"/>
                <a:ea typeface="楷体_GB2312" pitchFamily="49" charset="-122"/>
              </a:rPr>
              <a:t>(4) </a:t>
            </a:r>
            <a:r>
              <a:rPr kumimoji="1" lang="zh-CN" altLang="en-US" sz="2400">
                <a:solidFill>
                  <a:srgbClr val="000066"/>
                </a:solidFill>
                <a:latin typeface="楷体_GB2312" pitchFamily="49" charset="-122"/>
                <a:ea typeface="楷体_GB2312" pitchFamily="49" charset="-122"/>
              </a:rPr>
              <a:t>浮</a:t>
            </a:r>
            <a:r>
              <a:rPr kumimoji="1" lang="zh-CN" altLang="en-US" sz="2400">
                <a:solidFill>
                  <a:srgbClr val="000066"/>
                </a:solidFill>
                <a:latin typeface="Times New Roman" panose="02020603050405020304" pitchFamily="18" charset="0"/>
                <a:ea typeface="楷体_GB2312" pitchFamily="49" charset="-122"/>
              </a:rPr>
              <a:t>栅</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楷体_GB2312" pitchFamily="49" charset="-122"/>
                <a:ea typeface="楷体_GB2312" pitchFamily="49" charset="-122"/>
              </a:rPr>
              <a:t>管开关</a:t>
            </a:r>
          </a:p>
          <a:p>
            <a:pPr algn="l" eaLnBrk="0" hangingPunct="0"/>
            <a:endParaRPr kumimoji="1" lang="en-US" altLang="zh-CN" sz="2400">
              <a:solidFill>
                <a:srgbClr val="000066"/>
              </a:solidFill>
              <a:latin typeface="楷体_GB2312" pitchFamily="49" charset="-122"/>
              <a:ea typeface="楷体_GB2312" pitchFamily="49" charset="-122"/>
            </a:endParaRPr>
          </a:p>
        </p:txBody>
      </p:sp>
      <p:sp>
        <p:nvSpPr>
          <p:cNvPr id="375846" name="Rectangle 38"/>
          <p:cNvSpPr>
            <a:spLocks noChangeArrowheads="1"/>
          </p:cNvSpPr>
          <p:nvPr/>
        </p:nvSpPr>
        <p:spPr bwMode="auto">
          <a:xfrm>
            <a:off x="684213" y="4216400"/>
            <a:ext cx="7704137" cy="179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l">
              <a:lnSpc>
                <a:spcPct val="155000"/>
              </a:lnSpc>
            </a:pPr>
            <a:r>
              <a:rPr kumimoji="1" lang="zh-CN" altLang="en-US" sz="2400">
                <a:solidFill>
                  <a:srgbClr val="000066"/>
                </a:solidFill>
                <a:latin typeface="Times New Roman" panose="02020603050405020304" pitchFamily="18" charset="0"/>
                <a:ea typeface="楷体_GB2312" pitchFamily="49" charset="-122"/>
              </a:rPr>
              <a:t>用不同的浮栅</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管连接的</a:t>
            </a:r>
            <a:r>
              <a:rPr kumimoji="1" lang="en-US" altLang="zh-CN" sz="2400">
                <a:solidFill>
                  <a:srgbClr val="000066"/>
                </a:solidFill>
                <a:latin typeface="Times New Roman" panose="02020603050405020304" pitchFamily="18" charset="0"/>
                <a:ea typeface="楷体_GB2312" pitchFamily="49" charset="-122"/>
              </a:rPr>
              <a:t>PLD</a:t>
            </a:r>
            <a:r>
              <a:rPr kumimoji="1" lang="zh-CN" altLang="en-US" sz="2400">
                <a:solidFill>
                  <a:srgbClr val="000066"/>
                </a:solidFill>
                <a:latin typeface="Times New Roman" panose="02020603050405020304" pitchFamily="18" charset="0"/>
                <a:ea typeface="楷体_GB2312" pitchFamily="49" charset="-122"/>
              </a:rPr>
              <a:t>，编程信息的擦除方法也不同。</a:t>
            </a:r>
            <a:r>
              <a:rPr kumimoji="1" lang="en-US" altLang="zh-CN" sz="2400">
                <a:solidFill>
                  <a:srgbClr val="000066"/>
                </a:solidFill>
                <a:latin typeface="Times New Roman" panose="02020603050405020304" pitchFamily="18" charset="0"/>
                <a:ea typeface="楷体_GB2312" pitchFamily="49" charset="-122"/>
              </a:rPr>
              <a:t>SIMOS</a:t>
            </a:r>
            <a:r>
              <a:rPr kumimoji="1" lang="zh-CN" altLang="en-US" sz="2400">
                <a:solidFill>
                  <a:srgbClr val="000066"/>
                </a:solidFill>
                <a:latin typeface="Times New Roman" panose="02020603050405020304" pitchFamily="18" charset="0"/>
                <a:ea typeface="楷体_GB2312" pitchFamily="49" charset="-122"/>
              </a:rPr>
              <a:t>管连接的</a:t>
            </a:r>
            <a:r>
              <a:rPr kumimoji="1" lang="en-US" altLang="zh-CN" sz="2400">
                <a:solidFill>
                  <a:srgbClr val="000066"/>
                </a:solidFill>
                <a:latin typeface="Times New Roman" panose="02020603050405020304" pitchFamily="18" charset="0"/>
                <a:ea typeface="楷体_GB2312" pitchFamily="49" charset="-122"/>
              </a:rPr>
              <a:t>PLD</a:t>
            </a:r>
            <a:r>
              <a:rPr kumimoji="1" lang="zh-CN" altLang="en-US" sz="2400">
                <a:solidFill>
                  <a:srgbClr val="000066"/>
                </a:solidFill>
                <a:latin typeface="Times New Roman" panose="02020603050405020304" pitchFamily="18" charset="0"/>
                <a:ea typeface="楷体_GB2312" pitchFamily="49" charset="-122"/>
              </a:rPr>
              <a:t>，采用紫外光照射擦除；</a:t>
            </a:r>
            <a:r>
              <a:rPr kumimoji="1" lang="en-US" altLang="zh-CN" sz="2400">
                <a:solidFill>
                  <a:srgbClr val="000066"/>
                </a:solidFill>
                <a:latin typeface="Times New Roman" panose="02020603050405020304" pitchFamily="18" charset="0"/>
                <a:ea typeface="楷体_GB2312" pitchFamily="49" charset="-122"/>
              </a:rPr>
              <a:t>Flotox MOS</a:t>
            </a:r>
            <a:r>
              <a:rPr kumimoji="1" lang="zh-CN" altLang="en-US" sz="2400">
                <a:solidFill>
                  <a:srgbClr val="000066"/>
                </a:solidFill>
                <a:latin typeface="Times New Roman" panose="02020603050405020304" pitchFamily="18" charset="0"/>
                <a:ea typeface="楷体_GB2312" pitchFamily="49" charset="-122"/>
              </a:rPr>
              <a:t>管和快闪叠栅</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管，采用电擦除方法。</a:t>
            </a:r>
          </a:p>
        </p:txBody>
      </p:sp>
      <p:sp>
        <p:nvSpPr>
          <p:cNvPr id="375847" name="AutoShape 39"/>
          <p:cNvSpPr>
            <a:spLocks/>
          </p:cNvSpPr>
          <p:nvPr/>
        </p:nvSpPr>
        <p:spPr bwMode="auto">
          <a:xfrm>
            <a:off x="2700338" y="1628775"/>
            <a:ext cx="287337" cy="2089150"/>
          </a:xfrm>
          <a:prstGeom prst="leftBrace">
            <a:avLst>
              <a:gd name="adj1" fmla="val 60589"/>
              <a:gd name="adj2" fmla="val 50000"/>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sp>
        <p:nvSpPr>
          <p:cNvPr id="375848" name="Rectangle 40"/>
          <p:cNvSpPr>
            <a:spLocks noChangeArrowheads="1"/>
          </p:cNvSpPr>
          <p:nvPr/>
        </p:nvSpPr>
        <p:spPr bwMode="auto">
          <a:xfrm>
            <a:off x="755650" y="2501900"/>
            <a:ext cx="1797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浮</a:t>
            </a:r>
            <a:r>
              <a:rPr kumimoji="1" lang="zh-CN" altLang="en-US" sz="2400">
                <a:solidFill>
                  <a:srgbClr val="000066"/>
                </a:solidFill>
                <a:latin typeface="Times New Roman" panose="02020603050405020304" pitchFamily="18" charset="0"/>
                <a:ea typeface="楷体_GB2312" pitchFamily="49" charset="-122"/>
              </a:rPr>
              <a:t>栅</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a:t>
            </a:r>
          </a:p>
        </p:txBody>
      </p:sp>
      <p:sp>
        <p:nvSpPr>
          <p:cNvPr id="375849" name="Rectangle 41"/>
          <p:cNvSpPr>
            <a:spLocks noChangeArrowheads="1"/>
          </p:cNvSpPr>
          <p:nvPr/>
        </p:nvSpPr>
        <p:spPr bwMode="auto">
          <a:xfrm>
            <a:off x="3136900" y="1557338"/>
            <a:ext cx="3595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叠栅注入</a:t>
            </a:r>
            <a:r>
              <a:rPr kumimoji="1" lang="en-US" altLang="zh-CN" sz="2400">
                <a:solidFill>
                  <a:srgbClr val="000066"/>
                </a:solidFill>
                <a:latin typeface="Times New Roman" panose="02020603050405020304" pitchFamily="18" charset="0"/>
                <a:ea typeface="楷体_GB2312" pitchFamily="49" charset="-122"/>
              </a:rPr>
              <a:t>MOS(SIMOS)</a:t>
            </a:r>
            <a:r>
              <a:rPr kumimoji="1" lang="zh-CN" altLang="en-US" sz="2400">
                <a:solidFill>
                  <a:srgbClr val="000066"/>
                </a:solidFill>
                <a:latin typeface="Times New Roman" panose="02020603050405020304" pitchFamily="18" charset="0"/>
                <a:ea typeface="楷体_GB2312" pitchFamily="49" charset="-122"/>
              </a:rPr>
              <a:t>管</a:t>
            </a:r>
          </a:p>
        </p:txBody>
      </p:sp>
      <p:sp>
        <p:nvSpPr>
          <p:cNvPr id="375850" name="Rectangle 42"/>
          <p:cNvSpPr>
            <a:spLocks noChangeArrowheads="1"/>
          </p:cNvSpPr>
          <p:nvPr/>
        </p:nvSpPr>
        <p:spPr bwMode="auto">
          <a:xfrm>
            <a:off x="3132138" y="2357438"/>
            <a:ext cx="513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浮栅隧道氧化层</a:t>
            </a:r>
            <a:r>
              <a:rPr kumimoji="1" lang="en-US" altLang="zh-CN" sz="2400">
                <a:solidFill>
                  <a:srgbClr val="000066"/>
                </a:solidFill>
                <a:latin typeface="Times New Roman" panose="02020603050405020304" pitchFamily="18" charset="0"/>
                <a:ea typeface="楷体_GB2312" pitchFamily="49" charset="-122"/>
              </a:rPr>
              <a:t>MOS(Flotox MOS)</a:t>
            </a:r>
            <a:r>
              <a:rPr kumimoji="1" lang="zh-CN" altLang="en-US" sz="2400">
                <a:solidFill>
                  <a:srgbClr val="000066"/>
                </a:solidFill>
                <a:latin typeface="Times New Roman" panose="02020603050405020304" pitchFamily="18" charset="0"/>
                <a:ea typeface="楷体_GB2312" pitchFamily="49" charset="-122"/>
              </a:rPr>
              <a:t>管</a:t>
            </a:r>
          </a:p>
        </p:txBody>
      </p:sp>
      <p:sp>
        <p:nvSpPr>
          <p:cNvPr id="375851" name="Rectangle 43"/>
          <p:cNvSpPr>
            <a:spLocks noChangeArrowheads="1"/>
          </p:cNvSpPr>
          <p:nvPr/>
        </p:nvSpPr>
        <p:spPr bwMode="auto">
          <a:xfrm>
            <a:off x="3132138" y="3357563"/>
            <a:ext cx="33242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快闪</a:t>
            </a:r>
            <a:r>
              <a:rPr kumimoji="1" lang="en-US" altLang="zh-CN" sz="2400">
                <a:solidFill>
                  <a:srgbClr val="000066"/>
                </a:solidFill>
                <a:latin typeface="Times New Roman" panose="02020603050405020304" pitchFamily="18" charset="0"/>
                <a:ea typeface="楷体_GB2312" pitchFamily="49" charset="-122"/>
              </a:rPr>
              <a:t>(Flash)</a:t>
            </a:r>
            <a:r>
              <a:rPr kumimoji="1" lang="zh-CN" altLang="en-US" sz="2400">
                <a:solidFill>
                  <a:srgbClr val="000066"/>
                </a:solidFill>
                <a:latin typeface="Times New Roman" panose="02020603050405020304" pitchFamily="18" charset="0"/>
                <a:ea typeface="楷体_GB2312" pitchFamily="49" charset="-122"/>
              </a:rPr>
              <a:t>叠栅</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a:t>
            </a:r>
          </a:p>
        </p:txBody>
      </p:sp>
      <p:sp>
        <p:nvSpPr>
          <p:cNvPr id="2" name="灯片编号占位符 1">
            <a:extLst>
              <a:ext uri="{FF2B5EF4-FFF2-40B4-BE49-F238E27FC236}">
                <a16:creationId xmlns:a16="http://schemas.microsoft.com/office/drawing/2014/main" id="{A22BEC2F-65DC-40F3-81FA-4202F6CE3DF4}"/>
              </a:ext>
            </a:extLst>
          </p:cNvPr>
          <p:cNvSpPr>
            <a:spLocks noGrp="1"/>
          </p:cNvSpPr>
          <p:nvPr>
            <p:ph type="sldNum" sz="quarter" idx="12"/>
          </p:nvPr>
        </p:nvSpPr>
        <p:spPr/>
        <p:txBody>
          <a:bodyPr/>
          <a:lstStyle/>
          <a:p>
            <a:fld id="{4FAB73BC-B049-4115-A692-8D63A059BFB8}" type="slidenum">
              <a:rPr lang="en-US" smtClean="0"/>
              <a:t>130</a:t>
            </a:fld>
            <a:endParaRPr lang="en-US" dirty="0"/>
          </a:p>
        </p:txBody>
      </p:sp>
    </p:spTree>
    <p:extLst>
      <p:ext uri="{BB962C8B-B14F-4D97-AF65-F5344CB8AC3E}">
        <p14:creationId xmlns:p14="http://schemas.microsoft.com/office/powerpoint/2010/main" val="1247481949"/>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5845"/>
                                        </p:tgtEl>
                                        <p:attrNameLst>
                                          <p:attrName>style.visibility</p:attrName>
                                        </p:attrNameLst>
                                      </p:cBhvr>
                                      <p:to>
                                        <p:strVal val="visible"/>
                                      </p:to>
                                    </p:set>
                                    <p:animEffect transition="in" filter="strips(downRight)">
                                      <p:cBhvr>
                                        <p:cTn id="7" dur="500"/>
                                        <p:tgtEl>
                                          <p:spTgt spid="3758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5848"/>
                                        </p:tgtEl>
                                        <p:attrNameLst>
                                          <p:attrName>style.visibility</p:attrName>
                                        </p:attrNameLst>
                                      </p:cBhvr>
                                      <p:to>
                                        <p:strVal val="visible"/>
                                      </p:to>
                                    </p:set>
                                    <p:animEffect transition="in" filter="strips(downRight)">
                                      <p:cBhvr>
                                        <p:cTn id="12" dur="500"/>
                                        <p:tgtEl>
                                          <p:spTgt spid="3758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75847"/>
                                        </p:tgtEl>
                                        <p:attrNameLst>
                                          <p:attrName>style.visibility</p:attrName>
                                        </p:attrNameLst>
                                      </p:cBhvr>
                                      <p:to>
                                        <p:strVal val="visible"/>
                                      </p:to>
                                    </p:set>
                                    <p:animEffect transition="in" filter="wipe(left)">
                                      <p:cBhvr>
                                        <p:cTn id="17" dur="500"/>
                                        <p:tgtEl>
                                          <p:spTgt spid="3758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5849"/>
                                        </p:tgtEl>
                                        <p:attrNameLst>
                                          <p:attrName>style.visibility</p:attrName>
                                        </p:attrNameLst>
                                      </p:cBhvr>
                                      <p:to>
                                        <p:strVal val="visible"/>
                                      </p:to>
                                    </p:set>
                                    <p:animEffect transition="in" filter="strips(downRight)">
                                      <p:cBhvr>
                                        <p:cTn id="22" dur="500"/>
                                        <p:tgtEl>
                                          <p:spTgt spid="3758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75850"/>
                                        </p:tgtEl>
                                        <p:attrNameLst>
                                          <p:attrName>style.visibility</p:attrName>
                                        </p:attrNameLst>
                                      </p:cBhvr>
                                      <p:to>
                                        <p:strVal val="visible"/>
                                      </p:to>
                                    </p:set>
                                    <p:animEffect transition="in" filter="strips(downRight)">
                                      <p:cBhvr>
                                        <p:cTn id="27" dur="500"/>
                                        <p:tgtEl>
                                          <p:spTgt spid="37585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75851"/>
                                        </p:tgtEl>
                                        <p:attrNameLst>
                                          <p:attrName>style.visibility</p:attrName>
                                        </p:attrNameLst>
                                      </p:cBhvr>
                                      <p:to>
                                        <p:strVal val="visible"/>
                                      </p:to>
                                    </p:set>
                                    <p:animEffect transition="in" filter="strips(downRight)">
                                      <p:cBhvr>
                                        <p:cTn id="32" dur="500"/>
                                        <p:tgtEl>
                                          <p:spTgt spid="37585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75846"/>
                                        </p:tgtEl>
                                        <p:attrNameLst>
                                          <p:attrName>style.visibility</p:attrName>
                                        </p:attrNameLst>
                                      </p:cBhvr>
                                      <p:to>
                                        <p:strVal val="visible"/>
                                      </p:to>
                                    </p:set>
                                    <p:animEffect transition="in" filter="wipe(up)">
                                      <p:cBhvr>
                                        <p:cTn id="37" dur="500"/>
                                        <p:tgtEl>
                                          <p:spTgt spid="375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45" grpId="0"/>
      <p:bldP spid="375846" grpId="0"/>
      <p:bldP spid="375848" grpId="0"/>
      <p:bldP spid="375849" grpId="0"/>
      <p:bldP spid="375850" grpId="0"/>
      <p:bldP spid="375851"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006" name="Object 150"/>
          <p:cNvGraphicFramePr>
            <a:graphicFrameLocks noChangeAspect="1"/>
          </p:cNvGraphicFramePr>
          <p:nvPr/>
        </p:nvGraphicFramePr>
        <p:xfrm>
          <a:off x="1116013" y="2492375"/>
          <a:ext cx="2952750" cy="2800350"/>
        </p:xfrm>
        <a:graphic>
          <a:graphicData uri="http://schemas.openxmlformats.org/presentationml/2006/ole">
            <mc:AlternateContent xmlns:mc="http://schemas.openxmlformats.org/markup-compatibility/2006">
              <mc:Choice xmlns:v="urn:schemas-microsoft-com:vml" Requires="v">
                <p:oleObj spid="_x0000_s120874" name="图片" r:id="rId4" imgW="1478788" imgH="1414718" progId="Word.Picture.8">
                  <p:embed/>
                </p:oleObj>
              </mc:Choice>
              <mc:Fallback>
                <p:oleObj name="图片" r:id="rId4" imgW="1478788" imgH="1414718" progId="Word.Picture.8">
                  <p:embed/>
                  <p:pic>
                    <p:nvPicPr>
                      <p:cNvPr id="378006" name="Object 150"/>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1116013" y="2492375"/>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sp>
        <p:nvSpPr>
          <p:cNvPr id="377876" name="Text Box 20">
            <a:hlinkClick r:id="rId6" action="ppaction://hlinkpres?slideindex=1&amp;slidetitle=没有幻灯片标题"/>
          </p:cNvPr>
          <p:cNvSpPr txBox="1">
            <a:spLocks noChangeArrowheads="1"/>
          </p:cNvSpPr>
          <p:nvPr/>
        </p:nvSpPr>
        <p:spPr bwMode="auto">
          <a:xfrm>
            <a:off x="250825" y="1289050"/>
            <a:ext cx="8204200" cy="703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algn="l">
              <a:lnSpc>
                <a:spcPct val="90000"/>
              </a:lnSpc>
              <a:spcBef>
                <a:spcPct val="50000"/>
              </a:spcBef>
            </a:pPr>
            <a:r>
              <a:rPr kumimoji="1" lang="en-US" altLang="zh-CN" sz="2400">
                <a:solidFill>
                  <a:srgbClr val="000099"/>
                </a:solidFill>
                <a:latin typeface="Times New Roman" panose="02020603050405020304" pitchFamily="18" charset="0"/>
                <a:ea typeface="黑体" panose="02010609060101010101" pitchFamily="49" charset="-122"/>
              </a:rPr>
              <a:t>      </a:t>
            </a:r>
            <a:r>
              <a:rPr kumimoji="1" lang="zh-CN" altLang="en-US" sz="2400">
                <a:solidFill>
                  <a:srgbClr val="000099"/>
                </a:solidFill>
                <a:latin typeface="Times New Roman" panose="02020603050405020304" pitchFamily="18" charset="0"/>
                <a:ea typeface="楷体_GB2312" pitchFamily="49" charset="-122"/>
              </a:rPr>
              <a:t>当浮栅上带有负电荷时，使得</a:t>
            </a:r>
            <a:r>
              <a:rPr kumimoji="1" lang="en-US" altLang="zh-CN" sz="2400">
                <a:solidFill>
                  <a:srgbClr val="000099"/>
                </a:solidFill>
                <a:latin typeface="Times New Roman" panose="02020603050405020304" pitchFamily="18" charset="0"/>
                <a:ea typeface="楷体_GB2312" pitchFamily="49" charset="-122"/>
              </a:rPr>
              <a:t>MOS</a:t>
            </a:r>
            <a:r>
              <a:rPr kumimoji="1" lang="zh-CN" altLang="en-US" sz="2400">
                <a:solidFill>
                  <a:srgbClr val="000099"/>
                </a:solidFill>
                <a:latin typeface="Times New Roman" panose="02020603050405020304" pitchFamily="18" charset="0"/>
                <a:ea typeface="楷体_GB2312" pitchFamily="49" charset="-122"/>
              </a:rPr>
              <a:t>管的开启电压变高，如果给控制栅加上</a:t>
            </a:r>
            <a:r>
              <a:rPr kumimoji="1" lang="en-US" altLang="zh-CN" sz="2400">
                <a:solidFill>
                  <a:srgbClr val="000066"/>
                </a:solidFill>
                <a:latin typeface="Times New Roman" panose="02020603050405020304" pitchFamily="18" charset="0"/>
                <a:ea typeface="楷体_GB2312" pitchFamily="49" charset="-122"/>
              </a:rPr>
              <a:t>V</a:t>
            </a:r>
            <a:r>
              <a:rPr kumimoji="1" lang="en-US" altLang="zh-CN" sz="2400" baseline="-25000">
                <a:solidFill>
                  <a:srgbClr val="000066"/>
                </a:solidFill>
                <a:latin typeface="Times New Roman" panose="02020603050405020304" pitchFamily="18" charset="0"/>
                <a:ea typeface="楷体_GB2312" pitchFamily="49" charset="-122"/>
              </a:rPr>
              <a:t>T1</a:t>
            </a:r>
            <a:r>
              <a:rPr kumimoji="1" lang="zh-CN" altLang="en-US" sz="2400">
                <a:solidFill>
                  <a:srgbClr val="000099"/>
                </a:solidFill>
                <a:latin typeface="Times New Roman" panose="02020603050405020304" pitchFamily="18" charset="0"/>
                <a:ea typeface="楷体_GB2312" pitchFamily="49" charset="-122"/>
              </a:rPr>
              <a:t>控制电压，</a:t>
            </a:r>
            <a:r>
              <a:rPr kumimoji="1" lang="en-US" altLang="zh-CN" sz="2400">
                <a:solidFill>
                  <a:srgbClr val="000099"/>
                </a:solidFill>
                <a:latin typeface="Times New Roman" panose="02020603050405020304" pitchFamily="18" charset="0"/>
                <a:ea typeface="楷体_GB2312" pitchFamily="49" charset="-122"/>
              </a:rPr>
              <a:t>MOS</a:t>
            </a:r>
            <a:r>
              <a:rPr kumimoji="1" lang="zh-CN" altLang="en-US" sz="2400">
                <a:solidFill>
                  <a:srgbClr val="000099"/>
                </a:solidFill>
                <a:latin typeface="Times New Roman" panose="02020603050405020304" pitchFamily="18" charset="0"/>
                <a:ea typeface="楷体_GB2312" pitchFamily="49" charset="-122"/>
              </a:rPr>
              <a:t>管仍处于截止状态。</a:t>
            </a:r>
          </a:p>
        </p:txBody>
      </p:sp>
      <p:sp>
        <p:nvSpPr>
          <p:cNvPr id="377877" name="Text Box 21">
            <a:hlinkClick r:id="rId6" action="ppaction://hlinkpres?slideindex=1&amp;slidetitle=没有幻灯片标题"/>
          </p:cNvPr>
          <p:cNvSpPr txBox="1">
            <a:spLocks noChangeArrowheads="1"/>
          </p:cNvSpPr>
          <p:nvPr/>
        </p:nvSpPr>
        <p:spPr bwMode="auto">
          <a:xfrm>
            <a:off x="323850" y="5734050"/>
            <a:ext cx="8907463" cy="37465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algn="l">
              <a:lnSpc>
                <a:spcPct val="90000"/>
              </a:lnSpc>
              <a:spcBef>
                <a:spcPct val="50000"/>
              </a:spcBef>
            </a:pPr>
            <a:r>
              <a:rPr kumimoji="1" lang="zh-CN" altLang="en-US" sz="2400">
                <a:solidFill>
                  <a:srgbClr val="000066"/>
                </a:solidFill>
                <a:latin typeface="楷体_GB2312" pitchFamily="49" charset="-122"/>
                <a:ea typeface="楷体_GB2312" pitchFamily="49" charset="-122"/>
              </a:rPr>
              <a:t>若要擦除，可用</a:t>
            </a:r>
            <a:r>
              <a:rPr kumimoji="1" lang="zh-CN" altLang="en-US" sz="2400">
                <a:solidFill>
                  <a:srgbClr val="000066"/>
                </a:solidFill>
                <a:latin typeface="Times New Roman" panose="02020603050405020304" pitchFamily="18" charset="0"/>
                <a:ea typeface="楷体_GB2312" pitchFamily="49" charset="-122"/>
              </a:rPr>
              <a:t>紫外线或</a:t>
            </a:r>
            <a:r>
              <a:rPr kumimoji="1" lang="en-US" altLang="zh-CN" sz="2400">
                <a:solidFill>
                  <a:srgbClr val="000066"/>
                </a:solidFill>
                <a:latin typeface="Times New Roman" panose="02020603050405020304" pitchFamily="18" charset="0"/>
                <a:ea typeface="楷体_GB2312" pitchFamily="49" charset="-122"/>
              </a:rPr>
              <a:t>X</a:t>
            </a:r>
            <a:r>
              <a:rPr kumimoji="1" lang="zh-CN" altLang="en-US" sz="2400">
                <a:solidFill>
                  <a:srgbClr val="000066"/>
                </a:solidFill>
                <a:latin typeface="Times New Roman" panose="02020603050405020304" pitchFamily="18" charset="0"/>
                <a:ea typeface="楷体_GB2312" pitchFamily="49" charset="-122"/>
              </a:rPr>
              <a:t>射线，距管子</a:t>
            </a:r>
            <a:r>
              <a:rPr kumimoji="1" lang="en-US" altLang="zh-CN" sz="2400">
                <a:solidFill>
                  <a:srgbClr val="000066"/>
                </a:solidFill>
                <a:latin typeface="Times New Roman" panose="02020603050405020304" pitchFamily="18" charset="0"/>
                <a:ea typeface="楷体_GB2312" pitchFamily="49" charset="-122"/>
              </a:rPr>
              <a:t>2</a:t>
            </a:r>
            <a:r>
              <a:rPr kumimoji="1" lang="zh-CN" altLang="en-US" sz="2400">
                <a:solidFill>
                  <a:srgbClr val="000066"/>
                </a:solidFill>
                <a:latin typeface="Times New Roman" panose="02020603050405020304" pitchFamily="18" charset="0"/>
                <a:ea typeface="楷体_GB2312" pitchFamily="49" charset="-122"/>
              </a:rPr>
              <a:t>厘米处照射</a:t>
            </a:r>
            <a:r>
              <a:rPr kumimoji="1" lang="en-US" altLang="zh-CN" sz="2400">
                <a:solidFill>
                  <a:srgbClr val="000066"/>
                </a:solidFill>
                <a:latin typeface="Times New Roman" panose="02020603050405020304" pitchFamily="18" charset="0"/>
                <a:ea typeface="楷体_GB2312" pitchFamily="49" charset="-122"/>
              </a:rPr>
              <a:t>15-20</a:t>
            </a:r>
            <a:r>
              <a:rPr kumimoji="1" lang="zh-CN" altLang="en-US" sz="2400">
                <a:solidFill>
                  <a:srgbClr val="000066"/>
                </a:solidFill>
                <a:latin typeface="Times New Roman" panose="02020603050405020304" pitchFamily="18" charset="0"/>
                <a:ea typeface="楷体_GB2312" pitchFamily="49" charset="-122"/>
              </a:rPr>
              <a:t>分钟。</a:t>
            </a:r>
          </a:p>
        </p:txBody>
      </p:sp>
      <p:grpSp>
        <p:nvGrpSpPr>
          <p:cNvPr id="377878" name="Group 22"/>
          <p:cNvGrpSpPr>
            <a:grpSpLocks/>
          </p:cNvGrpSpPr>
          <p:nvPr/>
        </p:nvGrpSpPr>
        <p:grpSpPr bwMode="auto">
          <a:xfrm>
            <a:off x="250825" y="981075"/>
            <a:ext cx="8208963" cy="1219200"/>
            <a:chOff x="48" y="192"/>
            <a:chExt cx="5328" cy="768"/>
          </a:xfrm>
        </p:grpSpPr>
        <p:sp>
          <p:nvSpPr>
            <p:cNvPr id="377879" name="AutoShape 23"/>
            <p:cNvSpPr>
              <a:spLocks noChangeArrowheads="1"/>
            </p:cNvSpPr>
            <p:nvPr/>
          </p:nvSpPr>
          <p:spPr bwMode="auto">
            <a:xfrm>
              <a:off x="48" y="192"/>
              <a:ext cx="5328" cy="768"/>
            </a:xfrm>
            <a:prstGeom prst="roundRect">
              <a:avLst>
                <a:gd name="adj" fmla="val 16667"/>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80" name="Text Box 24">
              <a:hlinkClick r:id="rId6" action="ppaction://hlinkpres?slideindex=1&amp;slidetitle=没有幻灯片标题"/>
            </p:cNvPr>
            <p:cNvSpPr txBox="1">
              <a:spLocks noChangeArrowheads="1"/>
            </p:cNvSpPr>
            <p:nvPr/>
          </p:nvSpPr>
          <p:spPr bwMode="auto">
            <a:xfrm>
              <a:off x="96" y="374"/>
              <a:ext cx="5232" cy="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algn="l">
                <a:lnSpc>
                  <a:spcPct val="90000"/>
                </a:lnSpc>
                <a:spcBef>
                  <a:spcPct val="50000"/>
                </a:spcBef>
              </a:pPr>
              <a:r>
                <a:rPr kumimoji="1" lang="en-US" altLang="zh-CN" sz="2400">
                  <a:solidFill>
                    <a:srgbClr val="000099"/>
                  </a:solidFill>
                  <a:latin typeface="Times New Roman" panose="02020603050405020304" pitchFamily="18" charset="0"/>
                  <a:ea typeface="黑体" panose="02010609060101010101" pitchFamily="49" charset="-122"/>
                </a:rPr>
                <a:t>    </a:t>
              </a:r>
              <a:r>
                <a:rPr kumimoji="1" lang="zh-CN" altLang="en-US" sz="2400">
                  <a:solidFill>
                    <a:srgbClr val="000066"/>
                  </a:solidFill>
                  <a:latin typeface="楷体_GB2312" pitchFamily="49" charset="-122"/>
                  <a:ea typeface="楷体_GB2312" pitchFamily="49" charset="-122"/>
                </a:rPr>
                <a:t>当浮栅上没有电荷时，给控制栅加上大于</a:t>
              </a:r>
              <a:r>
                <a:rPr kumimoji="1" lang="en-US" altLang="zh-CN" sz="2400">
                  <a:solidFill>
                    <a:srgbClr val="000066"/>
                  </a:solidFill>
                  <a:latin typeface="Times New Roman" panose="02020603050405020304" pitchFamily="18" charset="0"/>
                  <a:ea typeface="楷体_GB2312" pitchFamily="49" charset="-122"/>
                </a:rPr>
                <a:t>V</a:t>
              </a:r>
              <a:r>
                <a:rPr kumimoji="1" lang="en-US" altLang="zh-CN" sz="2400" baseline="-25000">
                  <a:solidFill>
                    <a:srgbClr val="000066"/>
                  </a:solidFill>
                  <a:latin typeface="Times New Roman" panose="02020603050405020304" pitchFamily="18" charset="0"/>
                  <a:ea typeface="楷体_GB2312" pitchFamily="49" charset="-122"/>
                </a:rPr>
                <a:t>T1</a:t>
              </a:r>
              <a:r>
                <a:rPr kumimoji="1" lang="zh-CN" altLang="en-US" sz="2400">
                  <a:solidFill>
                    <a:srgbClr val="000066"/>
                  </a:solidFill>
                  <a:latin typeface="Times New Roman" panose="02020603050405020304" pitchFamily="18" charset="0"/>
                  <a:ea typeface="楷体_GB2312" pitchFamily="49" charset="-122"/>
                </a:rPr>
                <a:t>的控制电压</a:t>
              </a:r>
              <a:r>
                <a:rPr kumimoji="1" lang="zh-CN" altLang="en-US" sz="2400" baseline="-25000">
                  <a:solidFill>
                    <a:srgbClr val="000066"/>
                  </a:solidFill>
                  <a:latin typeface="Times New Roman" panose="02020603050405020304" pitchFamily="18" charset="0"/>
                  <a:ea typeface="楷体_GB2312" pitchFamily="49" charset="-122"/>
                </a:rPr>
                <a:t> </a:t>
              </a:r>
              <a:r>
                <a:rPr kumimoji="1" lang="zh-CN" altLang="en-US" sz="2400">
                  <a:solidFill>
                    <a:srgbClr val="000066"/>
                  </a:solidFill>
                  <a:latin typeface="Times New Roman" panose="02020603050405020304" pitchFamily="18" charset="0"/>
                  <a:ea typeface="楷体_GB2312" pitchFamily="49" charset="-122"/>
                </a:rPr>
                <a:t>，</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管导通。</a:t>
              </a:r>
            </a:p>
          </p:txBody>
        </p:sp>
      </p:grpSp>
      <p:sp>
        <p:nvSpPr>
          <p:cNvPr id="377882" name="Rectangle 26"/>
          <p:cNvSpPr>
            <a:spLocks noChangeArrowheads="1"/>
          </p:cNvSpPr>
          <p:nvPr/>
        </p:nvSpPr>
        <p:spPr bwMode="auto">
          <a:xfrm>
            <a:off x="900113" y="438150"/>
            <a:ext cx="38242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en-US" altLang="zh-CN" sz="2400">
                <a:solidFill>
                  <a:srgbClr val="000066"/>
                </a:solidFill>
                <a:latin typeface="Times New Roman" panose="02020603050405020304" pitchFamily="18" charset="0"/>
                <a:ea typeface="楷体_GB2312" pitchFamily="49" charset="-122"/>
              </a:rPr>
              <a:t>a.</a:t>
            </a:r>
            <a:r>
              <a:rPr kumimoji="1" lang="zh-CN" altLang="en-US" sz="2400">
                <a:solidFill>
                  <a:srgbClr val="000066"/>
                </a:solidFill>
                <a:latin typeface="Times New Roman" panose="02020603050405020304" pitchFamily="18" charset="0"/>
                <a:ea typeface="楷体_GB2312" pitchFamily="49" charset="-122"/>
              </a:rPr>
              <a:t>叠栅注入</a:t>
            </a:r>
            <a:r>
              <a:rPr kumimoji="1" lang="en-US" altLang="zh-CN" sz="2400">
                <a:solidFill>
                  <a:srgbClr val="000066"/>
                </a:solidFill>
                <a:latin typeface="Times New Roman" panose="02020603050405020304" pitchFamily="18" charset="0"/>
                <a:ea typeface="楷体_GB2312" pitchFamily="49" charset="-122"/>
              </a:rPr>
              <a:t>MOS(SIMOS)</a:t>
            </a:r>
            <a:r>
              <a:rPr kumimoji="1" lang="zh-CN" altLang="en-US" sz="2400">
                <a:solidFill>
                  <a:srgbClr val="000066"/>
                </a:solidFill>
                <a:latin typeface="Times New Roman" panose="02020603050405020304" pitchFamily="18" charset="0"/>
                <a:ea typeface="楷体_GB2312" pitchFamily="49" charset="-122"/>
              </a:rPr>
              <a:t>管</a:t>
            </a:r>
          </a:p>
          <a:p>
            <a:pPr algn="l"/>
            <a:r>
              <a:rPr kumimoji="1" lang="zh-CN" altLang="en-US" sz="2400">
                <a:solidFill>
                  <a:srgbClr val="000066"/>
                </a:solidFill>
                <a:latin typeface="Times New Roman" panose="02020603050405020304" pitchFamily="18" charset="0"/>
                <a:ea typeface="楷体_GB2312" pitchFamily="49" charset="-122"/>
              </a:rPr>
              <a:t> </a:t>
            </a:r>
          </a:p>
        </p:txBody>
      </p:sp>
      <p:grpSp>
        <p:nvGrpSpPr>
          <p:cNvPr id="377883" name="Group 27"/>
          <p:cNvGrpSpPr>
            <a:grpSpLocks/>
          </p:cNvGrpSpPr>
          <p:nvPr/>
        </p:nvGrpSpPr>
        <p:grpSpPr bwMode="auto">
          <a:xfrm>
            <a:off x="1520825" y="2989263"/>
            <a:ext cx="3124200" cy="409575"/>
            <a:chOff x="624" y="1920"/>
            <a:chExt cx="1968" cy="456"/>
          </a:xfrm>
        </p:grpSpPr>
        <p:sp>
          <p:nvSpPr>
            <p:cNvPr id="377884" name="Text Box 28"/>
            <p:cNvSpPr txBox="1">
              <a:spLocks noChangeArrowheads="1"/>
            </p:cNvSpPr>
            <p:nvPr/>
          </p:nvSpPr>
          <p:spPr bwMode="auto">
            <a:xfrm>
              <a:off x="1968" y="1968"/>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kumimoji="1" lang="en-US" altLang="zh-CN">
                  <a:solidFill>
                    <a:srgbClr val="FF0000"/>
                  </a:solidFill>
                  <a:latin typeface="Times New Roman" panose="02020603050405020304" pitchFamily="18" charset="0"/>
                </a:rPr>
                <a:t>25V</a:t>
              </a:r>
            </a:p>
          </p:txBody>
        </p:sp>
        <p:sp>
          <p:nvSpPr>
            <p:cNvPr id="377885" name="Text Box 29"/>
            <p:cNvSpPr txBox="1">
              <a:spLocks noChangeArrowheads="1"/>
            </p:cNvSpPr>
            <p:nvPr/>
          </p:nvSpPr>
          <p:spPr bwMode="auto">
            <a:xfrm>
              <a:off x="1296" y="1920"/>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kumimoji="1" lang="en-US" altLang="zh-CN">
                  <a:solidFill>
                    <a:srgbClr val="FF0000"/>
                  </a:solidFill>
                  <a:latin typeface="Times New Roman" panose="02020603050405020304" pitchFamily="18" charset="0"/>
                </a:rPr>
                <a:t>25V</a:t>
              </a:r>
            </a:p>
          </p:txBody>
        </p:sp>
        <p:sp>
          <p:nvSpPr>
            <p:cNvPr id="377886" name="Text Box 30"/>
            <p:cNvSpPr txBox="1">
              <a:spLocks noChangeArrowheads="1"/>
            </p:cNvSpPr>
            <p:nvPr/>
          </p:nvSpPr>
          <p:spPr bwMode="auto">
            <a:xfrm>
              <a:off x="624" y="1920"/>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kumimoji="1" lang="en-US" altLang="zh-CN">
                  <a:solidFill>
                    <a:srgbClr val="FF0000"/>
                  </a:solidFill>
                  <a:latin typeface="Times New Roman" panose="02020603050405020304" pitchFamily="18" charset="0"/>
                </a:rPr>
                <a:t>GND</a:t>
              </a:r>
            </a:p>
          </p:txBody>
        </p:sp>
      </p:grpSp>
      <p:grpSp>
        <p:nvGrpSpPr>
          <p:cNvPr id="377887" name="Group 31"/>
          <p:cNvGrpSpPr>
            <a:grpSpLocks/>
          </p:cNvGrpSpPr>
          <p:nvPr/>
        </p:nvGrpSpPr>
        <p:grpSpPr bwMode="auto">
          <a:xfrm>
            <a:off x="1476375" y="2978150"/>
            <a:ext cx="2819400" cy="442913"/>
            <a:chOff x="204" y="482"/>
            <a:chExt cx="1776" cy="279"/>
          </a:xfrm>
        </p:grpSpPr>
        <p:sp>
          <p:nvSpPr>
            <p:cNvPr id="377888" name="Text Box 32"/>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7889" name="Text Box 33"/>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7890" name="Text Box 34"/>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GND</a:t>
              </a:r>
              <a:endParaRPr kumimoji="1" lang="en-US" altLang="zh-CN">
                <a:latin typeface="Times New Roman" panose="02020603050405020304" pitchFamily="18" charset="0"/>
              </a:endParaRPr>
            </a:p>
          </p:txBody>
        </p:sp>
      </p:grpSp>
      <p:grpSp>
        <p:nvGrpSpPr>
          <p:cNvPr id="377891" name="Group 35"/>
          <p:cNvGrpSpPr>
            <a:grpSpLocks/>
          </p:cNvGrpSpPr>
          <p:nvPr/>
        </p:nvGrpSpPr>
        <p:grpSpPr bwMode="auto">
          <a:xfrm>
            <a:off x="1908175" y="4132263"/>
            <a:ext cx="1296988" cy="152400"/>
            <a:chOff x="657" y="2523"/>
            <a:chExt cx="817" cy="96"/>
          </a:xfrm>
        </p:grpSpPr>
        <p:grpSp>
          <p:nvGrpSpPr>
            <p:cNvPr id="377892" name="Group 36"/>
            <p:cNvGrpSpPr>
              <a:grpSpLocks/>
            </p:cNvGrpSpPr>
            <p:nvPr/>
          </p:nvGrpSpPr>
          <p:grpSpPr bwMode="auto">
            <a:xfrm>
              <a:off x="1138" y="2523"/>
              <a:ext cx="336" cy="96"/>
              <a:chOff x="3840" y="3504"/>
              <a:chExt cx="480" cy="140"/>
            </a:xfrm>
          </p:grpSpPr>
          <p:sp>
            <p:nvSpPr>
              <p:cNvPr id="377893" name="Oval 37"/>
              <p:cNvSpPr>
                <a:spLocks noChangeArrowheads="1"/>
              </p:cNvSpPr>
              <p:nvPr/>
            </p:nvSpPr>
            <p:spPr bwMode="auto">
              <a:xfrm>
                <a:off x="3840"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4" name="Oval 38"/>
              <p:cNvSpPr>
                <a:spLocks noChangeArrowheads="1"/>
              </p:cNvSpPr>
              <p:nvPr/>
            </p:nvSpPr>
            <p:spPr bwMode="auto">
              <a:xfrm>
                <a:off x="3984"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5" name="Oval 39"/>
              <p:cNvSpPr>
                <a:spLocks noChangeArrowheads="1"/>
              </p:cNvSpPr>
              <p:nvPr/>
            </p:nvSpPr>
            <p:spPr bwMode="auto">
              <a:xfrm>
                <a:off x="4272"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6" name="Oval 40"/>
              <p:cNvSpPr>
                <a:spLocks noChangeArrowheads="1"/>
              </p:cNvSpPr>
              <p:nvPr/>
            </p:nvSpPr>
            <p:spPr bwMode="auto">
              <a:xfrm>
                <a:off x="4128"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7" name="Oval 41"/>
              <p:cNvSpPr>
                <a:spLocks noChangeArrowheads="1"/>
              </p:cNvSpPr>
              <p:nvPr/>
            </p:nvSpPr>
            <p:spPr bwMode="auto">
              <a:xfrm>
                <a:off x="3851" y="3585"/>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8" name="Oval 42"/>
              <p:cNvSpPr>
                <a:spLocks noChangeArrowheads="1"/>
              </p:cNvSpPr>
              <p:nvPr/>
            </p:nvSpPr>
            <p:spPr bwMode="auto">
              <a:xfrm>
                <a:off x="4001" y="3577"/>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899" name="Oval 43"/>
              <p:cNvSpPr>
                <a:spLocks noChangeArrowheads="1"/>
              </p:cNvSpPr>
              <p:nvPr/>
            </p:nvSpPr>
            <p:spPr bwMode="auto">
              <a:xfrm>
                <a:off x="4128"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0" name="Oval 44"/>
              <p:cNvSpPr>
                <a:spLocks noChangeArrowheads="1"/>
              </p:cNvSpPr>
              <p:nvPr/>
            </p:nvSpPr>
            <p:spPr bwMode="auto">
              <a:xfrm>
                <a:off x="4266"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377901" name="Group 45"/>
            <p:cNvGrpSpPr>
              <a:grpSpLocks/>
            </p:cNvGrpSpPr>
            <p:nvPr/>
          </p:nvGrpSpPr>
          <p:grpSpPr bwMode="auto">
            <a:xfrm>
              <a:off x="657" y="2523"/>
              <a:ext cx="336" cy="96"/>
              <a:chOff x="3840" y="3504"/>
              <a:chExt cx="480" cy="140"/>
            </a:xfrm>
          </p:grpSpPr>
          <p:sp>
            <p:nvSpPr>
              <p:cNvPr id="377902" name="Oval 46"/>
              <p:cNvSpPr>
                <a:spLocks noChangeArrowheads="1"/>
              </p:cNvSpPr>
              <p:nvPr/>
            </p:nvSpPr>
            <p:spPr bwMode="auto">
              <a:xfrm>
                <a:off x="3840"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3" name="Oval 47"/>
              <p:cNvSpPr>
                <a:spLocks noChangeArrowheads="1"/>
              </p:cNvSpPr>
              <p:nvPr/>
            </p:nvSpPr>
            <p:spPr bwMode="auto">
              <a:xfrm>
                <a:off x="3984"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4" name="Oval 48"/>
              <p:cNvSpPr>
                <a:spLocks noChangeArrowheads="1"/>
              </p:cNvSpPr>
              <p:nvPr/>
            </p:nvSpPr>
            <p:spPr bwMode="auto">
              <a:xfrm>
                <a:off x="4272"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5" name="Oval 49"/>
              <p:cNvSpPr>
                <a:spLocks noChangeArrowheads="1"/>
              </p:cNvSpPr>
              <p:nvPr/>
            </p:nvSpPr>
            <p:spPr bwMode="auto">
              <a:xfrm>
                <a:off x="4128"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6" name="Oval 50"/>
              <p:cNvSpPr>
                <a:spLocks noChangeArrowheads="1"/>
              </p:cNvSpPr>
              <p:nvPr/>
            </p:nvSpPr>
            <p:spPr bwMode="auto">
              <a:xfrm>
                <a:off x="3851" y="3585"/>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7" name="Oval 51"/>
              <p:cNvSpPr>
                <a:spLocks noChangeArrowheads="1"/>
              </p:cNvSpPr>
              <p:nvPr/>
            </p:nvSpPr>
            <p:spPr bwMode="auto">
              <a:xfrm>
                <a:off x="4001" y="3577"/>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8" name="Oval 52"/>
              <p:cNvSpPr>
                <a:spLocks noChangeArrowheads="1"/>
              </p:cNvSpPr>
              <p:nvPr/>
            </p:nvSpPr>
            <p:spPr bwMode="auto">
              <a:xfrm>
                <a:off x="4128"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09" name="Oval 53"/>
              <p:cNvSpPr>
                <a:spLocks noChangeArrowheads="1"/>
              </p:cNvSpPr>
              <p:nvPr/>
            </p:nvSpPr>
            <p:spPr bwMode="auto">
              <a:xfrm>
                <a:off x="4266"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grpSp>
        <p:nvGrpSpPr>
          <p:cNvPr id="377910" name="Group 54"/>
          <p:cNvGrpSpPr>
            <a:grpSpLocks/>
          </p:cNvGrpSpPr>
          <p:nvPr/>
        </p:nvGrpSpPr>
        <p:grpSpPr bwMode="auto">
          <a:xfrm>
            <a:off x="4716463" y="2636838"/>
            <a:ext cx="3832225" cy="2657475"/>
            <a:chOff x="2971" y="1661"/>
            <a:chExt cx="2414" cy="1674"/>
          </a:xfrm>
        </p:grpSpPr>
        <p:sp>
          <p:nvSpPr>
            <p:cNvPr id="377911" name="Rectangle 55"/>
            <p:cNvSpPr>
              <a:spLocks noChangeArrowheads="1"/>
            </p:cNvSpPr>
            <p:nvPr/>
          </p:nvSpPr>
          <p:spPr bwMode="auto">
            <a:xfrm>
              <a:off x="2971" y="1661"/>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9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12" name="Freeform 56"/>
            <p:cNvSpPr>
              <a:spLocks/>
            </p:cNvSpPr>
            <p:nvPr/>
          </p:nvSpPr>
          <p:spPr bwMode="auto">
            <a:xfrm>
              <a:off x="3246" y="1693"/>
              <a:ext cx="32" cy="148"/>
            </a:xfrm>
            <a:custGeom>
              <a:avLst/>
              <a:gdLst>
                <a:gd name="T0" fmla="*/ 0 w 32"/>
                <a:gd name="T1" fmla="*/ 148 h 148"/>
                <a:gd name="T2" fmla="*/ 32 w 32"/>
                <a:gd name="T3" fmla="*/ 148 h 148"/>
                <a:gd name="T4" fmla="*/ 21 w 32"/>
                <a:gd name="T5" fmla="*/ 0 h 148"/>
                <a:gd name="T6" fmla="*/ 0 w 32"/>
                <a:gd name="T7" fmla="*/ 148 h 148"/>
              </a:gdLst>
              <a:ahLst/>
              <a:cxnLst>
                <a:cxn ang="0">
                  <a:pos x="T0" y="T1"/>
                </a:cxn>
                <a:cxn ang="0">
                  <a:pos x="T2" y="T3"/>
                </a:cxn>
                <a:cxn ang="0">
                  <a:pos x="T4" y="T5"/>
                </a:cxn>
                <a:cxn ang="0">
                  <a:pos x="T6" y="T7"/>
                </a:cxn>
              </a:cxnLst>
              <a:rect l="0" t="0" r="r" b="b"/>
              <a:pathLst>
                <a:path w="32" h="148">
                  <a:moveTo>
                    <a:pt x="0" y="148"/>
                  </a:moveTo>
                  <a:lnTo>
                    <a:pt x="32" y="148"/>
                  </a:lnTo>
                  <a:lnTo>
                    <a:pt x="21" y="0"/>
                  </a:lnTo>
                  <a:lnTo>
                    <a:pt x="0" y="148"/>
                  </a:lnTo>
                  <a:close/>
                </a:path>
              </a:pathLst>
            </a:custGeom>
            <a:solidFill>
              <a:srgbClr val="000000"/>
            </a:solidFill>
            <a:ln w="17463">
              <a:solidFill>
                <a:srgbClr val="000000"/>
              </a:solidFill>
              <a:prstDash val="solid"/>
              <a:round/>
              <a:headEnd/>
              <a:tailEnd/>
            </a:ln>
          </p:spPr>
          <p:txBody>
            <a:bodyPr/>
            <a:lstStyle/>
            <a:p>
              <a:endParaRPr lang="zh-CN" altLang="en-US"/>
            </a:p>
          </p:txBody>
        </p:sp>
        <p:sp>
          <p:nvSpPr>
            <p:cNvPr id="377913" name="Line 57"/>
            <p:cNvSpPr>
              <a:spLocks noChangeShapeType="1"/>
            </p:cNvSpPr>
            <p:nvPr/>
          </p:nvSpPr>
          <p:spPr bwMode="auto">
            <a:xfrm flipV="1">
              <a:off x="3267" y="1830"/>
              <a:ext cx="1" cy="1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7914" name="Freeform 58"/>
            <p:cNvSpPr>
              <a:spLocks/>
            </p:cNvSpPr>
            <p:nvPr/>
          </p:nvSpPr>
          <p:spPr bwMode="auto">
            <a:xfrm>
              <a:off x="5141" y="2932"/>
              <a:ext cx="159" cy="32"/>
            </a:xfrm>
            <a:custGeom>
              <a:avLst/>
              <a:gdLst>
                <a:gd name="T0" fmla="*/ 0 w 159"/>
                <a:gd name="T1" fmla="*/ 0 h 32"/>
                <a:gd name="T2" fmla="*/ 0 w 159"/>
                <a:gd name="T3" fmla="*/ 32 h 32"/>
                <a:gd name="T4" fmla="*/ 159 w 159"/>
                <a:gd name="T5" fmla="*/ 21 h 32"/>
                <a:gd name="T6" fmla="*/ 0 w 159"/>
                <a:gd name="T7" fmla="*/ 0 h 32"/>
              </a:gdLst>
              <a:ahLst/>
              <a:cxnLst>
                <a:cxn ang="0">
                  <a:pos x="T0" y="T1"/>
                </a:cxn>
                <a:cxn ang="0">
                  <a:pos x="T2" y="T3"/>
                </a:cxn>
                <a:cxn ang="0">
                  <a:pos x="T4" y="T5"/>
                </a:cxn>
                <a:cxn ang="0">
                  <a:pos x="T6" y="T7"/>
                </a:cxn>
              </a:cxnLst>
              <a:rect l="0" t="0" r="r" b="b"/>
              <a:pathLst>
                <a:path w="159" h="32">
                  <a:moveTo>
                    <a:pt x="0" y="0"/>
                  </a:moveTo>
                  <a:lnTo>
                    <a:pt x="0" y="32"/>
                  </a:lnTo>
                  <a:lnTo>
                    <a:pt x="159" y="21"/>
                  </a:lnTo>
                  <a:lnTo>
                    <a:pt x="0" y="0"/>
                  </a:lnTo>
                  <a:close/>
                </a:path>
              </a:pathLst>
            </a:custGeom>
            <a:solidFill>
              <a:srgbClr val="000000"/>
            </a:solidFill>
            <a:ln w="17463">
              <a:solidFill>
                <a:srgbClr val="000000"/>
              </a:solidFill>
              <a:prstDash val="solid"/>
              <a:round/>
              <a:headEnd/>
              <a:tailEnd/>
            </a:ln>
          </p:spPr>
          <p:txBody>
            <a:bodyPr/>
            <a:lstStyle/>
            <a:p>
              <a:endParaRPr lang="zh-CN" altLang="en-US"/>
            </a:p>
          </p:txBody>
        </p:sp>
        <p:sp>
          <p:nvSpPr>
            <p:cNvPr id="377915" name="Line 59"/>
            <p:cNvSpPr>
              <a:spLocks noChangeShapeType="1"/>
            </p:cNvSpPr>
            <p:nvPr/>
          </p:nvSpPr>
          <p:spPr bwMode="auto">
            <a:xfrm>
              <a:off x="3267" y="2953"/>
              <a:ext cx="2033"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7916" name="Freeform 60"/>
            <p:cNvSpPr>
              <a:spLocks/>
            </p:cNvSpPr>
            <p:nvPr/>
          </p:nvSpPr>
          <p:spPr bwMode="auto">
            <a:xfrm>
              <a:off x="3596" y="1989"/>
              <a:ext cx="285" cy="975"/>
            </a:xfrm>
            <a:custGeom>
              <a:avLst/>
              <a:gdLst>
                <a:gd name="T0" fmla="*/ 285 w 285"/>
                <a:gd name="T1" fmla="*/ 0 h 975"/>
                <a:gd name="T2" fmla="*/ 264 w 285"/>
                <a:gd name="T3" fmla="*/ 0 h 975"/>
                <a:gd name="T4" fmla="*/ 232 w 285"/>
                <a:gd name="T5" fmla="*/ 191 h 975"/>
                <a:gd name="T6" fmla="*/ 201 w 285"/>
                <a:gd name="T7" fmla="*/ 361 h 975"/>
                <a:gd name="T8" fmla="*/ 169 w 285"/>
                <a:gd name="T9" fmla="*/ 519 h 975"/>
                <a:gd name="T10" fmla="*/ 127 w 285"/>
                <a:gd name="T11" fmla="*/ 657 h 975"/>
                <a:gd name="T12" fmla="*/ 95 w 285"/>
                <a:gd name="T13" fmla="*/ 774 h 975"/>
                <a:gd name="T14" fmla="*/ 52 w 285"/>
                <a:gd name="T15" fmla="*/ 858 h 975"/>
                <a:gd name="T16" fmla="*/ 63 w 285"/>
                <a:gd name="T17" fmla="*/ 858 h 975"/>
                <a:gd name="T18" fmla="*/ 63 w 285"/>
                <a:gd name="T19" fmla="*/ 848 h 975"/>
                <a:gd name="T20" fmla="*/ 31 w 285"/>
                <a:gd name="T21" fmla="*/ 911 h 975"/>
                <a:gd name="T22" fmla="*/ 21 w 285"/>
                <a:gd name="T23" fmla="*/ 922 h 975"/>
                <a:gd name="T24" fmla="*/ 0 w 285"/>
                <a:gd name="T25" fmla="*/ 964 h 975"/>
                <a:gd name="T26" fmla="*/ 21 w 285"/>
                <a:gd name="T27" fmla="*/ 975 h 975"/>
                <a:gd name="T28" fmla="*/ 42 w 285"/>
                <a:gd name="T29" fmla="*/ 922 h 975"/>
                <a:gd name="T30" fmla="*/ 31 w 285"/>
                <a:gd name="T31" fmla="*/ 922 h 975"/>
                <a:gd name="T32" fmla="*/ 42 w 285"/>
                <a:gd name="T33" fmla="*/ 933 h 975"/>
                <a:gd name="T34" fmla="*/ 74 w 285"/>
                <a:gd name="T35" fmla="*/ 869 h 975"/>
                <a:gd name="T36" fmla="*/ 74 w 285"/>
                <a:gd name="T37" fmla="*/ 858 h 975"/>
                <a:gd name="T38" fmla="*/ 74 w 285"/>
                <a:gd name="T39" fmla="*/ 858 h 975"/>
                <a:gd name="T40" fmla="*/ 116 w 285"/>
                <a:gd name="T41" fmla="*/ 774 h 975"/>
                <a:gd name="T42" fmla="*/ 148 w 285"/>
                <a:gd name="T43" fmla="*/ 668 h 975"/>
                <a:gd name="T44" fmla="*/ 190 w 285"/>
                <a:gd name="T45" fmla="*/ 519 h 975"/>
                <a:gd name="T46" fmla="*/ 222 w 285"/>
                <a:gd name="T47" fmla="*/ 361 h 975"/>
                <a:gd name="T48" fmla="*/ 254 w 285"/>
                <a:gd name="T49" fmla="*/ 191 h 975"/>
                <a:gd name="T50" fmla="*/ 285 w 285"/>
                <a:gd name="T51"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5" h="975">
                  <a:moveTo>
                    <a:pt x="285" y="0"/>
                  </a:moveTo>
                  <a:lnTo>
                    <a:pt x="264" y="0"/>
                  </a:lnTo>
                  <a:lnTo>
                    <a:pt x="232" y="191"/>
                  </a:lnTo>
                  <a:lnTo>
                    <a:pt x="201" y="361"/>
                  </a:lnTo>
                  <a:lnTo>
                    <a:pt x="169" y="519"/>
                  </a:lnTo>
                  <a:lnTo>
                    <a:pt x="127" y="657"/>
                  </a:lnTo>
                  <a:lnTo>
                    <a:pt x="95" y="774"/>
                  </a:lnTo>
                  <a:lnTo>
                    <a:pt x="52" y="858"/>
                  </a:lnTo>
                  <a:lnTo>
                    <a:pt x="63" y="858"/>
                  </a:lnTo>
                  <a:lnTo>
                    <a:pt x="63" y="848"/>
                  </a:lnTo>
                  <a:lnTo>
                    <a:pt x="31" y="911"/>
                  </a:lnTo>
                  <a:lnTo>
                    <a:pt x="21" y="922"/>
                  </a:lnTo>
                  <a:lnTo>
                    <a:pt x="0" y="964"/>
                  </a:lnTo>
                  <a:lnTo>
                    <a:pt x="21" y="975"/>
                  </a:lnTo>
                  <a:lnTo>
                    <a:pt x="42" y="922"/>
                  </a:lnTo>
                  <a:lnTo>
                    <a:pt x="31" y="922"/>
                  </a:lnTo>
                  <a:lnTo>
                    <a:pt x="42" y="933"/>
                  </a:lnTo>
                  <a:lnTo>
                    <a:pt x="74" y="869"/>
                  </a:lnTo>
                  <a:lnTo>
                    <a:pt x="74" y="858"/>
                  </a:lnTo>
                  <a:lnTo>
                    <a:pt x="74" y="858"/>
                  </a:lnTo>
                  <a:lnTo>
                    <a:pt x="116" y="774"/>
                  </a:lnTo>
                  <a:lnTo>
                    <a:pt x="148" y="668"/>
                  </a:lnTo>
                  <a:lnTo>
                    <a:pt x="190" y="519"/>
                  </a:lnTo>
                  <a:lnTo>
                    <a:pt x="222" y="361"/>
                  </a:lnTo>
                  <a:lnTo>
                    <a:pt x="254" y="191"/>
                  </a:lnTo>
                  <a:lnTo>
                    <a:pt x="2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17" name="Rectangle 61"/>
            <p:cNvSpPr>
              <a:spLocks noChangeArrowheads="1"/>
            </p:cNvSpPr>
            <p:nvPr/>
          </p:nvSpPr>
          <p:spPr bwMode="auto">
            <a:xfrm>
              <a:off x="2971" y="1672"/>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18" name="Rectangle 62"/>
            <p:cNvSpPr>
              <a:spLocks noChangeArrowheads="1"/>
            </p:cNvSpPr>
            <p:nvPr/>
          </p:nvSpPr>
          <p:spPr bwMode="auto">
            <a:xfrm>
              <a:off x="3045" y="1682"/>
              <a:ext cx="3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i</a:t>
              </a:r>
              <a:endParaRPr kumimoji="1" lang="en-US" altLang="zh-CN" sz="2400">
                <a:latin typeface="Tahoma" panose="020B0604030504040204" pitchFamily="34" charset="0"/>
                <a:ea typeface="楷体_GB2312" pitchFamily="49" charset="-122"/>
              </a:endParaRPr>
            </a:p>
          </p:txBody>
        </p:sp>
        <p:sp>
          <p:nvSpPr>
            <p:cNvPr id="377919" name="Rectangle 63"/>
            <p:cNvSpPr>
              <a:spLocks noChangeArrowheads="1"/>
            </p:cNvSpPr>
            <p:nvPr/>
          </p:nvSpPr>
          <p:spPr bwMode="auto">
            <a:xfrm>
              <a:off x="3077" y="1746"/>
              <a:ext cx="6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D</a:t>
              </a:r>
              <a:endParaRPr kumimoji="1" lang="en-US" altLang="zh-CN" sz="2400">
                <a:latin typeface="Tahoma" panose="020B0604030504040204" pitchFamily="34" charset="0"/>
                <a:ea typeface="楷体_GB2312" pitchFamily="49" charset="-122"/>
              </a:endParaRPr>
            </a:p>
          </p:txBody>
        </p:sp>
        <p:sp>
          <p:nvSpPr>
            <p:cNvPr id="377920" name="Rectangle 64"/>
            <p:cNvSpPr>
              <a:spLocks noChangeArrowheads="1"/>
            </p:cNvSpPr>
            <p:nvPr/>
          </p:nvSpPr>
          <p:spPr bwMode="auto">
            <a:xfrm>
              <a:off x="3140" y="1682"/>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21" name="Rectangle 65"/>
            <p:cNvSpPr>
              <a:spLocks noChangeArrowheads="1"/>
            </p:cNvSpPr>
            <p:nvPr/>
          </p:nvSpPr>
          <p:spPr bwMode="auto">
            <a:xfrm>
              <a:off x="3511" y="2964"/>
              <a:ext cx="24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22" name="Rectangle 66"/>
            <p:cNvSpPr>
              <a:spLocks noChangeArrowheads="1"/>
            </p:cNvSpPr>
            <p:nvPr/>
          </p:nvSpPr>
          <p:spPr bwMode="auto">
            <a:xfrm>
              <a:off x="3543" y="2974"/>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23" name="Rectangle 67"/>
            <p:cNvSpPr>
              <a:spLocks noChangeArrowheads="1"/>
            </p:cNvSpPr>
            <p:nvPr/>
          </p:nvSpPr>
          <p:spPr bwMode="auto">
            <a:xfrm>
              <a:off x="3617" y="3038"/>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T1</a:t>
              </a:r>
              <a:endParaRPr kumimoji="1" lang="en-US" altLang="zh-CN" sz="2400">
                <a:latin typeface="Tahoma" panose="020B0604030504040204" pitchFamily="34" charset="0"/>
                <a:ea typeface="楷体_GB2312" pitchFamily="49" charset="-122"/>
              </a:endParaRPr>
            </a:p>
          </p:txBody>
        </p:sp>
        <p:sp>
          <p:nvSpPr>
            <p:cNvPr id="377924" name="Rectangle 68"/>
            <p:cNvSpPr>
              <a:spLocks noChangeArrowheads="1"/>
            </p:cNvSpPr>
            <p:nvPr/>
          </p:nvSpPr>
          <p:spPr bwMode="auto">
            <a:xfrm>
              <a:off x="3712"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25" name="Rectangle 69"/>
            <p:cNvSpPr>
              <a:spLocks noChangeArrowheads="1"/>
            </p:cNvSpPr>
            <p:nvPr/>
          </p:nvSpPr>
          <p:spPr bwMode="auto">
            <a:xfrm>
              <a:off x="4294" y="2985"/>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26" name="Rectangle 70"/>
            <p:cNvSpPr>
              <a:spLocks noChangeArrowheads="1"/>
            </p:cNvSpPr>
            <p:nvPr/>
          </p:nvSpPr>
          <p:spPr bwMode="auto">
            <a:xfrm>
              <a:off x="4326" y="2996"/>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27" name="Rectangle 71"/>
            <p:cNvSpPr>
              <a:spLocks noChangeArrowheads="1"/>
            </p:cNvSpPr>
            <p:nvPr/>
          </p:nvSpPr>
          <p:spPr bwMode="auto">
            <a:xfrm>
              <a:off x="4400" y="3059"/>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T2</a:t>
              </a:r>
              <a:endParaRPr kumimoji="1" lang="en-US" altLang="zh-CN" sz="2400">
                <a:latin typeface="Tahoma" panose="020B0604030504040204" pitchFamily="34" charset="0"/>
                <a:ea typeface="楷体_GB2312" pitchFamily="49" charset="-122"/>
              </a:endParaRPr>
            </a:p>
          </p:txBody>
        </p:sp>
        <p:sp>
          <p:nvSpPr>
            <p:cNvPr id="377928" name="Rectangle 72"/>
            <p:cNvSpPr>
              <a:spLocks noChangeArrowheads="1"/>
            </p:cNvSpPr>
            <p:nvPr/>
          </p:nvSpPr>
          <p:spPr bwMode="auto">
            <a:xfrm>
              <a:off x="4495" y="2996"/>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29" name="Rectangle 73"/>
            <p:cNvSpPr>
              <a:spLocks noChangeArrowheads="1"/>
            </p:cNvSpPr>
            <p:nvPr/>
          </p:nvSpPr>
          <p:spPr bwMode="auto">
            <a:xfrm>
              <a:off x="5131" y="3006"/>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30" name="Rectangle 74"/>
            <p:cNvSpPr>
              <a:spLocks noChangeArrowheads="1"/>
            </p:cNvSpPr>
            <p:nvPr/>
          </p:nvSpPr>
          <p:spPr bwMode="auto">
            <a:xfrm>
              <a:off x="5162" y="3017"/>
              <a:ext cx="57"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31" name="Rectangle 75"/>
            <p:cNvSpPr>
              <a:spLocks noChangeArrowheads="1"/>
            </p:cNvSpPr>
            <p:nvPr/>
          </p:nvSpPr>
          <p:spPr bwMode="auto">
            <a:xfrm>
              <a:off x="5226" y="3080"/>
              <a:ext cx="11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GS</a:t>
              </a:r>
              <a:endParaRPr kumimoji="1" lang="en-US" altLang="zh-CN" sz="2400">
                <a:latin typeface="Tahoma" panose="020B0604030504040204" pitchFamily="34" charset="0"/>
                <a:ea typeface="楷体_GB2312" pitchFamily="49" charset="-122"/>
              </a:endParaRPr>
            </a:p>
          </p:txBody>
        </p:sp>
        <p:sp>
          <p:nvSpPr>
            <p:cNvPr id="377932" name="Rectangle 76"/>
            <p:cNvSpPr>
              <a:spLocks noChangeArrowheads="1"/>
            </p:cNvSpPr>
            <p:nvPr/>
          </p:nvSpPr>
          <p:spPr bwMode="auto">
            <a:xfrm>
              <a:off x="5332" y="3017"/>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33" name="Rectangle 77"/>
            <p:cNvSpPr>
              <a:spLocks noChangeArrowheads="1"/>
            </p:cNvSpPr>
            <p:nvPr/>
          </p:nvSpPr>
          <p:spPr bwMode="auto">
            <a:xfrm>
              <a:off x="3426" y="1693"/>
              <a:ext cx="731"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34" name="Rectangle 78"/>
            <p:cNvSpPr>
              <a:spLocks noChangeArrowheads="1"/>
            </p:cNvSpPr>
            <p:nvPr/>
          </p:nvSpPr>
          <p:spPr bwMode="auto">
            <a:xfrm>
              <a:off x="3469" y="1714"/>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浮栅无电子</a:t>
              </a:r>
              <a:endParaRPr kumimoji="1" lang="zh-CN" altLang="en-US" sz="2400">
                <a:latin typeface="Tahoma" panose="020B0604030504040204" pitchFamily="34" charset="0"/>
                <a:ea typeface="楷体_GB2312" pitchFamily="49" charset="-122"/>
              </a:endParaRPr>
            </a:p>
          </p:txBody>
        </p:sp>
        <p:sp>
          <p:nvSpPr>
            <p:cNvPr id="377935" name="Rectangle 79"/>
            <p:cNvSpPr>
              <a:spLocks noChangeArrowheads="1"/>
            </p:cNvSpPr>
            <p:nvPr/>
          </p:nvSpPr>
          <p:spPr bwMode="auto">
            <a:xfrm>
              <a:off x="4104" y="1693"/>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36" name="Rectangle 80"/>
            <p:cNvSpPr>
              <a:spLocks noChangeArrowheads="1"/>
            </p:cNvSpPr>
            <p:nvPr/>
          </p:nvSpPr>
          <p:spPr bwMode="auto">
            <a:xfrm>
              <a:off x="3066" y="2964"/>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37" name="Rectangle 81"/>
            <p:cNvSpPr>
              <a:spLocks noChangeArrowheads="1"/>
            </p:cNvSpPr>
            <p:nvPr/>
          </p:nvSpPr>
          <p:spPr bwMode="auto">
            <a:xfrm>
              <a:off x="3140" y="2974"/>
              <a:ext cx="9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O</a:t>
              </a:r>
              <a:endParaRPr kumimoji="1" lang="en-US" altLang="zh-CN" sz="2400">
                <a:latin typeface="Tahoma" panose="020B0604030504040204" pitchFamily="34" charset="0"/>
                <a:ea typeface="楷体_GB2312" pitchFamily="49" charset="-122"/>
              </a:endParaRPr>
            </a:p>
          </p:txBody>
        </p:sp>
        <p:sp>
          <p:nvSpPr>
            <p:cNvPr id="377938" name="Rectangle 82"/>
            <p:cNvSpPr>
              <a:spLocks noChangeArrowheads="1"/>
            </p:cNvSpPr>
            <p:nvPr/>
          </p:nvSpPr>
          <p:spPr bwMode="auto">
            <a:xfrm>
              <a:off x="3236"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39" name="Rectangle 83"/>
            <p:cNvSpPr>
              <a:spLocks noChangeArrowheads="1"/>
            </p:cNvSpPr>
            <p:nvPr/>
          </p:nvSpPr>
          <p:spPr bwMode="auto">
            <a:xfrm>
              <a:off x="3469"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40" name="Rectangle 84"/>
            <p:cNvSpPr>
              <a:spLocks noChangeArrowheads="1"/>
            </p:cNvSpPr>
            <p:nvPr/>
          </p:nvSpPr>
          <p:spPr bwMode="auto">
            <a:xfrm>
              <a:off x="3638"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编程前</a:t>
              </a:r>
              <a:endParaRPr kumimoji="1" lang="zh-CN" altLang="en-US" sz="2400">
                <a:latin typeface="Tahoma" panose="020B0604030504040204" pitchFamily="34" charset="0"/>
                <a:ea typeface="楷体_GB2312" pitchFamily="49" charset="-122"/>
              </a:endParaRPr>
            </a:p>
          </p:txBody>
        </p:sp>
        <p:sp>
          <p:nvSpPr>
            <p:cNvPr id="377941" name="Rectangle 85"/>
            <p:cNvSpPr>
              <a:spLocks noChangeArrowheads="1"/>
            </p:cNvSpPr>
            <p:nvPr/>
          </p:nvSpPr>
          <p:spPr bwMode="auto">
            <a:xfrm>
              <a:off x="4019"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42" name="Rectangle 86"/>
            <p:cNvSpPr>
              <a:spLocks noChangeArrowheads="1"/>
            </p:cNvSpPr>
            <p:nvPr/>
          </p:nvSpPr>
          <p:spPr bwMode="auto">
            <a:xfrm>
              <a:off x="4453"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43" name="Rectangle 87"/>
            <p:cNvSpPr>
              <a:spLocks noChangeArrowheads="1"/>
            </p:cNvSpPr>
            <p:nvPr/>
          </p:nvSpPr>
          <p:spPr bwMode="auto">
            <a:xfrm>
              <a:off x="5003"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grpSp>
      <p:grpSp>
        <p:nvGrpSpPr>
          <p:cNvPr id="377944" name="Group 88"/>
          <p:cNvGrpSpPr>
            <a:grpSpLocks/>
          </p:cNvGrpSpPr>
          <p:nvPr/>
        </p:nvGrpSpPr>
        <p:grpSpPr bwMode="auto">
          <a:xfrm>
            <a:off x="2268538" y="3852863"/>
            <a:ext cx="588962" cy="0"/>
            <a:chOff x="1015" y="2387"/>
            <a:chExt cx="371" cy="0"/>
          </a:xfrm>
        </p:grpSpPr>
        <p:sp>
          <p:nvSpPr>
            <p:cNvPr id="377945" name="Line 89"/>
            <p:cNvSpPr>
              <a:spLocks noChangeShapeType="1"/>
            </p:cNvSpPr>
            <p:nvPr/>
          </p:nvSpPr>
          <p:spPr bwMode="auto">
            <a:xfrm>
              <a:off x="1015"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46" name="Line 90"/>
            <p:cNvSpPr>
              <a:spLocks noChangeShapeType="1"/>
            </p:cNvSpPr>
            <p:nvPr/>
          </p:nvSpPr>
          <p:spPr bwMode="auto">
            <a:xfrm>
              <a:off x="1111"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47" name="Line 91"/>
            <p:cNvSpPr>
              <a:spLocks noChangeShapeType="1"/>
            </p:cNvSpPr>
            <p:nvPr/>
          </p:nvSpPr>
          <p:spPr bwMode="auto">
            <a:xfrm>
              <a:off x="1242"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7948" name="Line 92"/>
            <p:cNvSpPr>
              <a:spLocks noChangeShapeType="1"/>
            </p:cNvSpPr>
            <p:nvPr/>
          </p:nvSpPr>
          <p:spPr bwMode="auto">
            <a:xfrm>
              <a:off x="1338"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377949" name="Group 93"/>
          <p:cNvGrpSpPr>
            <a:grpSpLocks noChangeAspect="1"/>
          </p:cNvGrpSpPr>
          <p:nvPr/>
        </p:nvGrpSpPr>
        <p:grpSpPr bwMode="auto">
          <a:xfrm>
            <a:off x="4716463" y="2636838"/>
            <a:ext cx="3832225" cy="2724150"/>
            <a:chOff x="2426" y="1661"/>
            <a:chExt cx="2414" cy="1716"/>
          </a:xfrm>
        </p:grpSpPr>
        <p:sp>
          <p:nvSpPr>
            <p:cNvPr id="377950" name="AutoShape 94"/>
            <p:cNvSpPr>
              <a:spLocks noChangeAspect="1" noChangeArrowheads="1" noTextEdit="1"/>
            </p:cNvSpPr>
            <p:nvPr/>
          </p:nvSpPr>
          <p:spPr bwMode="auto">
            <a:xfrm>
              <a:off x="2426" y="1661"/>
              <a:ext cx="2403" cy="1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51" name="Rectangle 95"/>
            <p:cNvSpPr>
              <a:spLocks noChangeArrowheads="1"/>
            </p:cNvSpPr>
            <p:nvPr/>
          </p:nvSpPr>
          <p:spPr bwMode="auto">
            <a:xfrm>
              <a:off x="2426" y="1661"/>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9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52" name="Freeform 96"/>
            <p:cNvSpPr>
              <a:spLocks/>
            </p:cNvSpPr>
            <p:nvPr/>
          </p:nvSpPr>
          <p:spPr bwMode="auto">
            <a:xfrm>
              <a:off x="2701" y="1693"/>
              <a:ext cx="32" cy="148"/>
            </a:xfrm>
            <a:custGeom>
              <a:avLst/>
              <a:gdLst>
                <a:gd name="T0" fmla="*/ 0 w 32"/>
                <a:gd name="T1" fmla="*/ 148 h 148"/>
                <a:gd name="T2" fmla="*/ 32 w 32"/>
                <a:gd name="T3" fmla="*/ 148 h 148"/>
                <a:gd name="T4" fmla="*/ 21 w 32"/>
                <a:gd name="T5" fmla="*/ 0 h 148"/>
                <a:gd name="T6" fmla="*/ 0 w 32"/>
                <a:gd name="T7" fmla="*/ 148 h 148"/>
              </a:gdLst>
              <a:ahLst/>
              <a:cxnLst>
                <a:cxn ang="0">
                  <a:pos x="T0" y="T1"/>
                </a:cxn>
                <a:cxn ang="0">
                  <a:pos x="T2" y="T3"/>
                </a:cxn>
                <a:cxn ang="0">
                  <a:pos x="T4" y="T5"/>
                </a:cxn>
                <a:cxn ang="0">
                  <a:pos x="T6" y="T7"/>
                </a:cxn>
              </a:cxnLst>
              <a:rect l="0" t="0" r="r" b="b"/>
              <a:pathLst>
                <a:path w="32" h="148">
                  <a:moveTo>
                    <a:pt x="0" y="148"/>
                  </a:moveTo>
                  <a:lnTo>
                    <a:pt x="32" y="148"/>
                  </a:lnTo>
                  <a:lnTo>
                    <a:pt x="21" y="0"/>
                  </a:lnTo>
                  <a:lnTo>
                    <a:pt x="0" y="148"/>
                  </a:lnTo>
                  <a:close/>
                </a:path>
              </a:pathLst>
            </a:custGeom>
            <a:solidFill>
              <a:srgbClr val="000000"/>
            </a:solidFill>
            <a:ln w="17463">
              <a:solidFill>
                <a:srgbClr val="000000"/>
              </a:solidFill>
              <a:prstDash val="solid"/>
              <a:round/>
              <a:headEnd/>
              <a:tailEnd/>
            </a:ln>
          </p:spPr>
          <p:txBody>
            <a:bodyPr/>
            <a:lstStyle/>
            <a:p>
              <a:endParaRPr lang="zh-CN" altLang="en-US"/>
            </a:p>
          </p:txBody>
        </p:sp>
        <p:sp>
          <p:nvSpPr>
            <p:cNvPr id="377953" name="Line 97"/>
            <p:cNvSpPr>
              <a:spLocks noChangeShapeType="1"/>
            </p:cNvSpPr>
            <p:nvPr/>
          </p:nvSpPr>
          <p:spPr bwMode="auto">
            <a:xfrm flipV="1">
              <a:off x="2722" y="1830"/>
              <a:ext cx="1" cy="1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7954" name="Freeform 98"/>
            <p:cNvSpPr>
              <a:spLocks/>
            </p:cNvSpPr>
            <p:nvPr/>
          </p:nvSpPr>
          <p:spPr bwMode="auto">
            <a:xfrm>
              <a:off x="4596" y="2932"/>
              <a:ext cx="159" cy="32"/>
            </a:xfrm>
            <a:custGeom>
              <a:avLst/>
              <a:gdLst>
                <a:gd name="T0" fmla="*/ 0 w 159"/>
                <a:gd name="T1" fmla="*/ 0 h 32"/>
                <a:gd name="T2" fmla="*/ 0 w 159"/>
                <a:gd name="T3" fmla="*/ 32 h 32"/>
                <a:gd name="T4" fmla="*/ 159 w 159"/>
                <a:gd name="T5" fmla="*/ 21 h 32"/>
                <a:gd name="T6" fmla="*/ 0 w 159"/>
                <a:gd name="T7" fmla="*/ 0 h 32"/>
              </a:gdLst>
              <a:ahLst/>
              <a:cxnLst>
                <a:cxn ang="0">
                  <a:pos x="T0" y="T1"/>
                </a:cxn>
                <a:cxn ang="0">
                  <a:pos x="T2" y="T3"/>
                </a:cxn>
                <a:cxn ang="0">
                  <a:pos x="T4" y="T5"/>
                </a:cxn>
                <a:cxn ang="0">
                  <a:pos x="T6" y="T7"/>
                </a:cxn>
              </a:cxnLst>
              <a:rect l="0" t="0" r="r" b="b"/>
              <a:pathLst>
                <a:path w="159" h="32">
                  <a:moveTo>
                    <a:pt x="0" y="0"/>
                  </a:moveTo>
                  <a:lnTo>
                    <a:pt x="0" y="32"/>
                  </a:lnTo>
                  <a:lnTo>
                    <a:pt x="159" y="21"/>
                  </a:lnTo>
                  <a:lnTo>
                    <a:pt x="0" y="0"/>
                  </a:lnTo>
                  <a:close/>
                </a:path>
              </a:pathLst>
            </a:custGeom>
            <a:solidFill>
              <a:srgbClr val="000000"/>
            </a:solidFill>
            <a:ln w="17463">
              <a:solidFill>
                <a:srgbClr val="000000"/>
              </a:solidFill>
              <a:prstDash val="solid"/>
              <a:round/>
              <a:headEnd/>
              <a:tailEnd/>
            </a:ln>
          </p:spPr>
          <p:txBody>
            <a:bodyPr/>
            <a:lstStyle/>
            <a:p>
              <a:endParaRPr lang="zh-CN" altLang="en-US"/>
            </a:p>
          </p:txBody>
        </p:sp>
        <p:sp>
          <p:nvSpPr>
            <p:cNvPr id="377955" name="Line 99"/>
            <p:cNvSpPr>
              <a:spLocks noChangeShapeType="1"/>
            </p:cNvSpPr>
            <p:nvPr/>
          </p:nvSpPr>
          <p:spPr bwMode="auto">
            <a:xfrm>
              <a:off x="2722" y="2953"/>
              <a:ext cx="2033"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7956" name="Freeform 100"/>
            <p:cNvSpPr>
              <a:spLocks/>
            </p:cNvSpPr>
            <p:nvPr/>
          </p:nvSpPr>
          <p:spPr bwMode="auto">
            <a:xfrm>
              <a:off x="3051" y="1989"/>
              <a:ext cx="285" cy="975"/>
            </a:xfrm>
            <a:custGeom>
              <a:avLst/>
              <a:gdLst>
                <a:gd name="T0" fmla="*/ 285 w 285"/>
                <a:gd name="T1" fmla="*/ 0 h 975"/>
                <a:gd name="T2" fmla="*/ 264 w 285"/>
                <a:gd name="T3" fmla="*/ 0 h 975"/>
                <a:gd name="T4" fmla="*/ 232 w 285"/>
                <a:gd name="T5" fmla="*/ 191 h 975"/>
                <a:gd name="T6" fmla="*/ 201 w 285"/>
                <a:gd name="T7" fmla="*/ 361 h 975"/>
                <a:gd name="T8" fmla="*/ 169 w 285"/>
                <a:gd name="T9" fmla="*/ 519 h 975"/>
                <a:gd name="T10" fmla="*/ 127 w 285"/>
                <a:gd name="T11" fmla="*/ 657 h 975"/>
                <a:gd name="T12" fmla="*/ 95 w 285"/>
                <a:gd name="T13" fmla="*/ 774 h 975"/>
                <a:gd name="T14" fmla="*/ 52 w 285"/>
                <a:gd name="T15" fmla="*/ 858 h 975"/>
                <a:gd name="T16" fmla="*/ 63 w 285"/>
                <a:gd name="T17" fmla="*/ 858 h 975"/>
                <a:gd name="T18" fmla="*/ 63 w 285"/>
                <a:gd name="T19" fmla="*/ 848 h 975"/>
                <a:gd name="T20" fmla="*/ 31 w 285"/>
                <a:gd name="T21" fmla="*/ 911 h 975"/>
                <a:gd name="T22" fmla="*/ 21 w 285"/>
                <a:gd name="T23" fmla="*/ 922 h 975"/>
                <a:gd name="T24" fmla="*/ 0 w 285"/>
                <a:gd name="T25" fmla="*/ 964 h 975"/>
                <a:gd name="T26" fmla="*/ 21 w 285"/>
                <a:gd name="T27" fmla="*/ 975 h 975"/>
                <a:gd name="T28" fmla="*/ 42 w 285"/>
                <a:gd name="T29" fmla="*/ 922 h 975"/>
                <a:gd name="T30" fmla="*/ 31 w 285"/>
                <a:gd name="T31" fmla="*/ 922 h 975"/>
                <a:gd name="T32" fmla="*/ 42 w 285"/>
                <a:gd name="T33" fmla="*/ 933 h 975"/>
                <a:gd name="T34" fmla="*/ 74 w 285"/>
                <a:gd name="T35" fmla="*/ 869 h 975"/>
                <a:gd name="T36" fmla="*/ 74 w 285"/>
                <a:gd name="T37" fmla="*/ 858 h 975"/>
                <a:gd name="T38" fmla="*/ 74 w 285"/>
                <a:gd name="T39" fmla="*/ 858 h 975"/>
                <a:gd name="T40" fmla="*/ 116 w 285"/>
                <a:gd name="T41" fmla="*/ 774 h 975"/>
                <a:gd name="T42" fmla="*/ 148 w 285"/>
                <a:gd name="T43" fmla="*/ 668 h 975"/>
                <a:gd name="T44" fmla="*/ 190 w 285"/>
                <a:gd name="T45" fmla="*/ 519 h 975"/>
                <a:gd name="T46" fmla="*/ 222 w 285"/>
                <a:gd name="T47" fmla="*/ 361 h 975"/>
                <a:gd name="T48" fmla="*/ 254 w 285"/>
                <a:gd name="T49" fmla="*/ 191 h 975"/>
                <a:gd name="T50" fmla="*/ 285 w 285"/>
                <a:gd name="T51"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5" h="975">
                  <a:moveTo>
                    <a:pt x="285" y="0"/>
                  </a:moveTo>
                  <a:lnTo>
                    <a:pt x="264" y="0"/>
                  </a:lnTo>
                  <a:lnTo>
                    <a:pt x="232" y="191"/>
                  </a:lnTo>
                  <a:lnTo>
                    <a:pt x="201" y="361"/>
                  </a:lnTo>
                  <a:lnTo>
                    <a:pt x="169" y="519"/>
                  </a:lnTo>
                  <a:lnTo>
                    <a:pt x="127" y="657"/>
                  </a:lnTo>
                  <a:lnTo>
                    <a:pt x="95" y="774"/>
                  </a:lnTo>
                  <a:lnTo>
                    <a:pt x="52" y="858"/>
                  </a:lnTo>
                  <a:lnTo>
                    <a:pt x="63" y="858"/>
                  </a:lnTo>
                  <a:lnTo>
                    <a:pt x="63" y="848"/>
                  </a:lnTo>
                  <a:lnTo>
                    <a:pt x="31" y="911"/>
                  </a:lnTo>
                  <a:lnTo>
                    <a:pt x="21" y="922"/>
                  </a:lnTo>
                  <a:lnTo>
                    <a:pt x="0" y="964"/>
                  </a:lnTo>
                  <a:lnTo>
                    <a:pt x="21" y="975"/>
                  </a:lnTo>
                  <a:lnTo>
                    <a:pt x="42" y="922"/>
                  </a:lnTo>
                  <a:lnTo>
                    <a:pt x="31" y="922"/>
                  </a:lnTo>
                  <a:lnTo>
                    <a:pt x="42" y="933"/>
                  </a:lnTo>
                  <a:lnTo>
                    <a:pt x="74" y="869"/>
                  </a:lnTo>
                  <a:lnTo>
                    <a:pt x="74" y="858"/>
                  </a:lnTo>
                  <a:lnTo>
                    <a:pt x="74" y="858"/>
                  </a:lnTo>
                  <a:lnTo>
                    <a:pt x="116" y="774"/>
                  </a:lnTo>
                  <a:lnTo>
                    <a:pt x="148" y="668"/>
                  </a:lnTo>
                  <a:lnTo>
                    <a:pt x="190" y="519"/>
                  </a:lnTo>
                  <a:lnTo>
                    <a:pt x="222" y="361"/>
                  </a:lnTo>
                  <a:lnTo>
                    <a:pt x="254" y="191"/>
                  </a:lnTo>
                  <a:lnTo>
                    <a:pt x="2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57" name="Freeform 101"/>
            <p:cNvSpPr>
              <a:spLocks/>
            </p:cNvSpPr>
            <p:nvPr/>
          </p:nvSpPr>
          <p:spPr bwMode="auto">
            <a:xfrm>
              <a:off x="3855" y="1968"/>
              <a:ext cx="286" cy="996"/>
            </a:xfrm>
            <a:custGeom>
              <a:avLst/>
              <a:gdLst>
                <a:gd name="T0" fmla="*/ 286 w 286"/>
                <a:gd name="T1" fmla="*/ 0 h 996"/>
                <a:gd name="T2" fmla="*/ 265 w 286"/>
                <a:gd name="T3" fmla="*/ 0 h 996"/>
                <a:gd name="T4" fmla="*/ 233 w 286"/>
                <a:gd name="T5" fmla="*/ 191 h 996"/>
                <a:gd name="T6" fmla="*/ 201 w 286"/>
                <a:gd name="T7" fmla="*/ 371 h 996"/>
                <a:gd name="T8" fmla="*/ 169 w 286"/>
                <a:gd name="T9" fmla="*/ 540 h 996"/>
                <a:gd name="T10" fmla="*/ 127 w 286"/>
                <a:gd name="T11" fmla="*/ 678 h 996"/>
                <a:gd name="T12" fmla="*/ 95 w 286"/>
                <a:gd name="T13" fmla="*/ 784 h 996"/>
                <a:gd name="T14" fmla="*/ 53 w 286"/>
                <a:gd name="T15" fmla="*/ 869 h 996"/>
                <a:gd name="T16" fmla="*/ 21 w 286"/>
                <a:gd name="T17" fmla="*/ 943 h 996"/>
                <a:gd name="T18" fmla="*/ 0 w 286"/>
                <a:gd name="T19" fmla="*/ 985 h 996"/>
                <a:gd name="T20" fmla="*/ 21 w 286"/>
                <a:gd name="T21" fmla="*/ 996 h 996"/>
                <a:gd name="T22" fmla="*/ 42 w 286"/>
                <a:gd name="T23" fmla="*/ 943 h 996"/>
                <a:gd name="T24" fmla="*/ 74 w 286"/>
                <a:gd name="T25" fmla="*/ 869 h 996"/>
                <a:gd name="T26" fmla="*/ 117 w 286"/>
                <a:gd name="T27" fmla="*/ 784 h 996"/>
                <a:gd name="T28" fmla="*/ 148 w 286"/>
                <a:gd name="T29" fmla="*/ 689 h 996"/>
                <a:gd name="T30" fmla="*/ 191 w 286"/>
                <a:gd name="T31" fmla="*/ 540 h 996"/>
                <a:gd name="T32" fmla="*/ 222 w 286"/>
                <a:gd name="T33" fmla="*/ 371 h 996"/>
                <a:gd name="T34" fmla="*/ 254 w 286"/>
                <a:gd name="T35" fmla="*/ 191 h 996"/>
                <a:gd name="T36" fmla="*/ 286 w 286"/>
                <a:gd name="T37"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996">
                  <a:moveTo>
                    <a:pt x="286" y="0"/>
                  </a:moveTo>
                  <a:lnTo>
                    <a:pt x="265" y="0"/>
                  </a:lnTo>
                  <a:lnTo>
                    <a:pt x="233" y="191"/>
                  </a:lnTo>
                  <a:lnTo>
                    <a:pt x="201" y="371"/>
                  </a:lnTo>
                  <a:lnTo>
                    <a:pt x="169" y="540"/>
                  </a:lnTo>
                  <a:lnTo>
                    <a:pt x="127" y="678"/>
                  </a:lnTo>
                  <a:lnTo>
                    <a:pt x="95" y="784"/>
                  </a:lnTo>
                  <a:lnTo>
                    <a:pt x="53" y="869"/>
                  </a:lnTo>
                  <a:lnTo>
                    <a:pt x="21" y="943"/>
                  </a:lnTo>
                  <a:lnTo>
                    <a:pt x="0" y="985"/>
                  </a:lnTo>
                  <a:lnTo>
                    <a:pt x="21" y="996"/>
                  </a:lnTo>
                  <a:lnTo>
                    <a:pt x="42" y="943"/>
                  </a:lnTo>
                  <a:lnTo>
                    <a:pt x="74" y="869"/>
                  </a:lnTo>
                  <a:lnTo>
                    <a:pt x="117" y="784"/>
                  </a:lnTo>
                  <a:lnTo>
                    <a:pt x="148" y="689"/>
                  </a:lnTo>
                  <a:lnTo>
                    <a:pt x="191" y="540"/>
                  </a:lnTo>
                  <a:lnTo>
                    <a:pt x="222" y="371"/>
                  </a:lnTo>
                  <a:lnTo>
                    <a:pt x="254" y="191"/>
                  </a:lnTo>
                  <a:lnTo>
                    <a:pt x="28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58" name="Rectangle 102"/>
            <p:cNvSpPr>
              <a:spLocks noChangeArrowheads="1"/>
            </p:cNvSpPr>
            <p:nvPr/>
          </p:nvSpPr>
          <p:spPr bwMode="auto">
            <a:xfrm>
              <a:off x="2426" y="1672"/>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59" name="Rectangle 103"/>
            <p:cNvSpPr>
              <a:spLocks noChangeArrowheads="1"/>
            </p:cNvSpPr>
            <p:nvPr/>
          </p:nvSpPr>
          <p:spPr bwMode="auto">
            <a:xfrm>
              <a:off x="2500" y="1682"/>
              <a:ext cx="3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i</a:t>
              </a:r>
              <a:endParaRPr kumimoji="1" lang="en-US" altLang="zh-CN" sz="2400">
                <a:latin typeface="Tahoma" panose="020B0604030504040204" pitchFamily="34" charset="0"/>
                <a:ea typeface="楷体_GB2312" pitchFamily="49" charset="-122"/>
              </a:endParaRPr>
            </a:p>
          </p:txBody>
        </p:sp>
        <p:sp>
          <p:nvSpPr>
            <p:cNvPr id="377960" name="Rectangle 104"/>
            <p:cNvSpPr>
              <a:spLocks noChangeArrowheads="1"/>
            </p:cNvSpPr>
            <p:nvPr/>
          </p:nvSpPr>
          <p:spPr bwMode="auto">
            <a:xfrm>
              <a:off x="2532" y="1746"/>
              <a:ext cx="6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D</a:t>
              </a:r>
              <a:endParaRPr kumimoji="1" lang="en-US" altLang="zh-CN" sz="2400">
                <a:latin typeface="Tahoma" panose="020B0604030504040204" pitchFamily="34" charset="0"/>
                <a:ea typeface="楷体_GB2312" pitchFamily="49" charset="-122"/>
              </a:endParaRPr>
            </a:p>
          </p:txBody>
        </p:sp>
        <p:sp>
          <p:nvSpPr>
            <p:cNvPr id="377961" name="Rectangle 105"/>
            <p:cNvSpPr>
              <a:spLocks noChangeArrowheads="1"/>
            </p:cNvSpPr>
            <p:nvPr/>
          </p:nvSpPr>
          <p:spPr bwMode="auto">
            <a:xfrm>
              <a:off x="2595" y="1682"/>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62" name="Rectangle 106"/>
            <p:cNvSpPr>
              <a:spLocks noChangeArrowheads="1"/>
            </p:cNvSpPr>
            <p:nvPr/>
          </p:nvSpPr>
          <p:spPr bwMode="auto">
            <a:xfrm>
              <a:off x="2966" y="2964"/>
              <a:ext cx="24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63" name="Rectangle 107"/>
            <p:cNvSpPr>
              <a:spLocks noChangeArrowheads="1"/>
            </p:cNvSpPr>
            <p:nvPr/>
          </p:nvSpPr>
          <p:spPr bwMode="auto">
            <a:xfrm>
              <a:off x="2998" y="2974"/>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64" name="Rectangle 108"/>
            <p:cNvSpPr>
              <a:spLocks noChangeArrowheads="1"/>
            </p:cNvSpPr>
            <p:nvPr/>
          </p:nvSpPr>
          <p:spPr bwMode="auto">
            <a:xfrm>
              <a:off x="3072" y="3038"/>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T1</a:t>
              </a:r>
              <a:endParaRPr kumimoji="1" lang="en-US" altLang="zh-CN" sz="2400">
                <a:latin typeface="Tahoma" panose="020B0604030504040204" pitchFamily="34" charset="0"/>
                <a:ea typeface="楷体_GB2312" pitchFamily="49" charset="-122"/>
              </a:endParaRPr>
            </a:p>
          </p:txBody>
        </p:sp>
        <p:sp>
          <p:nvSpPr>
            <p:cNvPr id="377965" name="Rectangle 109"/>
            <p:cNvSpPr>
              <a:spLocks noChangeArrowheads="1"/>
            </p:cNvSpPr>
            <p:nvPr/>
          </p:nvSpPr>
          <p:spPr bwMode="auto">
            <a:xfrm>
              <a:off x="3167"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66" name="Rectangle 110"/>
            <p:cNvSpPr>
              <a:spLocks noChangeArrowheads="1"/>
            </p:cNvSpPr>
            <p:nvPr/>
          </p:nvSpPr>
          <p:spPr bwMode="auto">
            <a:xfrm>
              <a:off x="3749" y="2985"/>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67" name="Rectangle 111"/>
            <p:cNvSpPr>
              <a:spLocks noChangeArrowheads="1"/>
            </p:cNvSpPr>
            <p:nvPr/>
          </p:nvSpPr>
          <p:spPr bwMode="auto">
            <a:xfrm>
              <a:off x="3781" y="2996"/>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68" name="Rectangle 112"/>
            <p:cNvSpPr>
              <a:spLocks noChangeArrowheads="1"/>
            </p:cNvSpPr>
            <p:nvPr/>
          </p:nvSpPr>
          <p:spPr bwMode="auto">
            <a:xfrm>
              <a:off x="3855" y="3059"/>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T2</a:t>
              </a:r>
              <a:endParaRPr kumimoji="1" lang="en-US" altLang="zh-CN" sz="2400">
                <a:latin typeface="Tahoma" panose="020B0604030504040204" pitchFamily="34" charset="0"/>
                <a:ea typeface="楷体_GB2312" pitchFamily="49" charset="-122"/>
              </a:endParaRPr>
            </a:p>
          </p:txBody>
        </p:sp>
        <p:sp>
          <p:nvSpPr>
            <p:cNvPr id="377969" name="Rectangle 113"/>
            <p:cNvSpPr>
              <a:spLocks noChangeArrowheads="1"/>
            </p:cNvSpPr>
            <p:nvPr/>
          </p:nvSpPr>
          <p:spPr bwMode="auto">
            <a:xfrm>
              <a:off x="3950" y="2996"/>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70" name="Rectangle 114"/>
            <p:cNvSpPr>
              <a:spLocks noChangeArrowheads="1"/>
            </p:cNvSpPr>
            <p:nvPr/>
          </p:nvSpPr>
          <p:spPr bwMode="auto">
            <a:xfrm>
              <a:off x="4586" y="3006"/>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71" name="Rectangle 115"/>
            <p:cNvSpPr>
              <a:spLocks noChangeArrowheads="1"/>
            </p:cNvSpPr>
            <p:nvPr/>
          </p:nvSpPr>
          <p:spPr bwMode="auto">
            <a:xfrm>
              <a:off x="4617" y="3017"/>
              <a:ext cx="57"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v</a:t>
              </a:r>
              <a:endParaRPr kumimoji="1" lang="en-US" altLang="zh-CN" sz="2400">
                <a:latin typeface="Tahoma" panose="020B0604030504040204" pitchFamily="34" charset="0"/>
                <a:ea typeface="楷体_GB2312" pitchFamily="49" charset="-122"/>
              </a:endParaRPr>
            </a:p>
          </p:txBody>
        </p:sp>
        <p:sp>
          <p:nvSpPr>
            <p:cNvPr id="377972" name="Rectangle 116"/>
            <p:cNvSpPr>
              <a:spLocks noChangeArrowheads="1"/>
            </p:cNvSpPr>
            <p:nvPr/>
          </p:nvSpPr>
          <p:spPr bwMode="auto">
            <a:xfrm>
              <a:off x="4681" y="3080"/>
              <a:ext cx="11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100" b="0">
                  <a:solidFill>
                    <a:srgbClr val="000000"/>
                  </a:solidFill>
                  <a:latin typeface="Times New Roman" panose="02020603050405020304" pitchFamily="18" charset="0"/>
                  <a:ea typeface="楷体_GB2312" pitchFamily="49" charset="-122"/>
                </a:rPr>
                <a:t>GS</a:t>
              </a:r>
              <a:endParaRPr kumimoji="1" lang="en-US" altLang="zh-CN" sz="2400">
                <a:latin typeface="Tahoma" panose="020B0604030504040204" pitchFamily="34" charset="0"/>
                <a:ea typeface="楷体_GB2312" pitchFamily="49" charset="-122"/>
              </a:endParaRPr>
            </a:p>
          </p:txBody>
        </p:sp>
        <p:sp>
          <p:nvSpPr>
            <p:cNvPr id="377973" name="Rectangle 117"/>
            <p:cNvSpPr>
              <a:spLocks noChangeArrowheads="1"/>
            </p:cNvSpPr>
            <p:nvPr/>
          </p:nvSpPr>
          <p:spPr bwMode="auto">
            <a:xfrm>
              <a:off x="4787" y="3017"/>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74" name="Rectangle 118"/>
            <p:cNvSpPr>
              <a:spLocks noChangeArrowheads="1"/>
            </p:cNvSpPr>
            <p:nvPr/>
          </p:nvSpPr>
          <p:spPr bwMode="auto">
            <a:xfrm>
              <a:off x="2881" y="1693"/>
              <a:ext cx="731"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75" name="Rectangle 119"/>
            <p:cNvSpPr>
              <a:spLocks noChangeArrowheads="1"/>
            </p:cNvSpPr>
            <p:nvPr/>
          </p:nvSpPr>
          <p:spPr bwMode="auto">
            <a:xfrm>
              <a:off x="2924" y="1714"/>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浮栅无电子</a:t>
              </a:r>
              <a:endParaRPr kumimoji="1" lang="zh-CN" altLang="en-US" sz="2400">
                <a:latin typeface="Tahoma" panose="020B0604030504040204" pitchFamily="34" charset="0"/>
                <a:ea typeface="楷体_GB2312" pitchFamily="49" charset="-122"/>
              </a:endParaRPr>
            </a:p>
          </p:txBody>
        </p:sp>
        <p:sp>
          <p:nvSpPr>
            <p:cNvPr id="377976" name="Rectangle 120"/>
            <p:cNvSpPr>
              <a:spLocks noChangeArrowheads="1"/>
            </p:cNvSpPr>
            <p:nvPr/>
          </p:nvSpPr>
          <p:spPr bwMode="auto">
            <a:xfrm>
              <a:off x="3559" y="1693"/>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77" name="Rectangle 121"/>
            <p:cNvSpPr>
              <a:spLocks noChangeArrowheads="1"/>
            </p:cNvSpPr>
            <p:nvPr/>
          </p:nvSpPr>
          <p:spPr bwMode="auto">
            <a:xfrm>
              <a:off x="3993" y="1714"/>
              <a:ext cx="73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78" name="Rectangle 122"/>
            <p:cNvSpPr>
              <a:spLocks noChangeArrowheads="1"/>
            </p:cNvSpPr>
            <p:nvPr/>
          </p:nvSpPr>
          <p:spPr bwMode="auto">
            <a:xfrm>
              <a:off x="4035" y="1735"/>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浮栅有电子</a:t>
              </a:r>
              <a:endParaRPr kumimoji="1" lang="zh-CN" altLang="en-US" sz="2400">
                <a:latin typeface="Tahoma" panose="020B0604030504040204" pitchFamily="34" charset="0"/>
                <a:ea typeface="楷体_GB2312" pitchFamily="49" charset="-122"/>
              </a:endParaRPr>
            </a:p>
          </p:txBody>
        </p:sp>
        <p:sp>
          <p:nvSpPr>
            <p:cNvPr id="377979" name="Rectangle 123"/>
            <p:cNvSpPr>
              <a:spLocks noChangeArrowheads="1"/>
            </p:cNvSpPr>
            <p:nvPr/>
          </p:nvSpPr>
          <p:spPr bwMode="auto">
            <a:xfrm>
              <a:off x="4670" y="171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7980" name="Rectangle 124"/>
            <p:cNvSpPr>
              <a:spLocks noChangeArrowheads="1"/>
            </p:cNvSpPr>
            <p:nvPr/>
          </p:nvSpPr>
          <p:spPr bwMode="auto">
            <a:xfrm>
              <a:off x="2521" y="2964"/>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7981" name="Rectangle 125"/>
            <p:cNvSpPr>
              <a:spLocks noChangeArrowheads="1"/>
            </p:cNvSpPr>
            <p:nvPr/>
          </p:nvSpPr>
          <p:spPr bwMode="auto">
            <a:xfrm>
              <a:off x="2595" y="2974"/>
              <a:ext cx="9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O</a:t>
              </a:r>
              <a:endParaRPr kumimoji="1" lang="en-US" altLang="zh-CN" sz="2400">
                <a:latin typeface="Tahoma" panose="020B0604030504040204" pitchFamily="34" charset="0"/>
                <a:ea typeface="楷体_GB2312" pitchFamily="49" charset="-122"/>
              </a:endParaRPr>
            </a:p>
          </p:txBody>
        </p:sp>
        <p:sp>
          <p:nvSpPr>
            <p:cNvPr id="377982" name="Rectangle 126"/>
            <p:cNvSpPr>
              <a:spLocks noChangeArrowheads="1"/>
            </p:cNvSpPr>
            <p:nvPr/>
          </p:nvSpPr>
          <p:spPr bwMode="auto">
            <a:xfrm>
              <a:off x="2691"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i="1">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grpSp>
          <p:nvGrpSpPr>
            <p:cNvPr id="377983" name="Group 127"/>
            <p:cNvGrpSpPr>
              <a:grpSpLocks/>
            </p:cNvGrpSpPr>
            <p:nvPr/>
          </p:nvGrpSpPr>
          <p:grpSpPr bwMode="auto">
            <a:xfrm>
              <a:off x="3696" y="1672"/>
              <a:ext cx="11" cy="1684"/>
              <a:chOff x="3696" y="1672"/>
              <a:chExt cx="11" cy="1684"/>
            </a:xfrm>
          </p:grpSpPr>
          <p:sp>
            <p:nvSpPr>
              <p:cNvPr id="377984" name="Freeform 128"/>
              <p:cNvSpPr>
                <a:spLocks/>
              </p:cNvSpPr>
              <p:nvPr/>
            </p:nvSpPr>
            <p:spPr bwMode="auto">
              <a:xfrm>
                <a:off x="3696" y="1672"/>
                <a:ext cx="11" cy="84"/>
              </a:xfrm>
              <a:custGeom>
                <a:avLst/>
                <a:gdLst>
                  <a:gd name="T0" fmla="*/ 11 w 11"/>
                  <a:gd name="T1" fmla="*/ 0 h 84"/>
                  <a:gd name="T2" fmla="*/ 0 w 11"/>
                  <a:gd name="T3" fmla="*/ 0 h 84"/>
                  <a:gd name="T4" fmla="*/ 0 w 11"/>
                  <a:gd name="T5" fmla="*/ 0 h 84"/>
                  <a:gd name="T6" fmla="*/ 0 w 11"/>
                  <a:gd name="T7" fmla="*/ 84 h 84"/>
                  <a:gd name="T8" fmla="*/ 0 w 11"/>
                  <a:gd name="T9" fmla="*/ 84 h 84"/>
                  <a:gd name="T10" fmla="*/ 11 w 11"/>
                  <a:gd name="T11" fmla="*/ 84 h 84"/>
                  <a:gd name="T12" fmla="*/ 11 w 11"/>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11" h="84">
                    <a:moveTo>
                      <a:pt x="11" y="0"/>
                    </a:moveTo>
                    <a:lnTo>
                      <a:pt x="0" y="0"/>
                    </a:lnTo>
                    <a:lnTo>
                      <a:pt x="0" y="0"/>
                    </a:lnTo>
                    <a:lnTo>
                      <a:pt x="0" y="84"/>
                    </a:lnTo>
                    <a:lnTo>
                      <a:pt x="0" y="84"/>
                    </a:lnTo>
                    <a:lnTo>
                      <a:pt x="11" y="84"/>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85" name="Freeform 129"/>
              <p:cNvSpPr>
                <a:spLocks/>
              </p:cNvSpPr>
              <p:nvPr/>
            </p:nvSpPr>
            <p:spPr bwMode="auto">
              <a:xfrm>
                <a:off x="3696" y="1778"/>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86" name="Freeform 130"/>
              <p:cNvSpPr>
                <a:spLocks/>
              </p:cNvSpPr>
              <p:nvPr/>
            </p:nvSpPr>
            <p:spPr bwMode="auto">
              <a:xfrm>
                <a:off x="3696" y="1894"/>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87" name="Freeform 131"/>
              <p:cNvSpPr>
                <a:spLocks/>
              </p:cNvSpPr>
              <p:nvPr/>
            </p:nvSpPr>
            <p:spPr bwMode="auto">
              <a:xfrm>
                <a:off x="3696" y="2011"/>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88" name="Freeform 132"/>
              <p:cNvSpPr>
                <a:spLocks/>
              </p:cNvSpPr>
              <p:nvPr/>
            </p:nvSpPr>
            <p:spPr bwMode="auto">
              <a:xfrm>
                <a:off x="3696" y="2127"/>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89" name="Freeform 133"/>
              <p:cNvSpPr>
                <a:spLocks/>
              </p:cNvSpPr>
              <p:nvPr/>
            </p:nvSpPr>
            <p:spPr bwMode="auto">
              <a:xfrm>
                <a:off x="3696" y="2244"/>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0" name="Freeform 134"/>
              <p:cNvSpPr>
                <a:spLocks/>
              </p:cNvSpPr>
              <p:nvPr/>
            </p:nvSpPr>
            <p:spPr bwMode="auto">
              <a:xfrm>
                <a:off x="3696" y="2360"/>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1" name="Freeform 135"/>
              <p:cNvSpPr>
                <a:spLocks/>
              </p:cNvSpPr>
              <p:nvPr/>
            </p:nvSpPr>
            <p:spPr bwMode="auto">
              <a:xfrm>
                <a:off x="3696" y="2477"/>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2" name="Freeform 136"/>
              <p:cNvSpPr>
                <a:spLocks/>
              </p:cNvSpPr>
              <p:nvPr/>
            </p:nvSpPr>
            <p:spPr bwMode="auto">
              <a:xfrm>
                <a:off x="3696" y="2593"/>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3" name="Freeform 137"/>
              <p:cNvSpPr>
                <a:spLocks/>
              </p:cNvSpPr>
              <p:nvPr/>
            </p:nvSpPr>
            <p:spPr bwMode="auto">
              <a:xfrm>
                <a:off x="3696" y="2710"/>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4" name="Freeform 138"/>
              <p:cNvSpPr>
                <a:spLocks/>
              </p:cNvSpPr>
              <p:nvPr/>
            </p:nvSpPr>
            <p:spPr bwMode="auto">
              <a:xfrm>
                <a:off x="3696" y="2826"/>
                <a:ext cx="11" cy="96"/>
              </a:xfrm>
              <a:custGeom>
                <a:avLst/>
                <a:gdLst>
                  <a:gd name="T0" fmla="*/ 11 w 11"/>
                  <a:gd name="T1" fmla="*/ 11 h 96"/>
                  <a:gd name="T2" fmla="*/ 0 w 11"/>
                  <a:gd name="T3" fmla="*/ 0 h 96"/>
                  <a:gd name="T4" fmla="*/ 0 w 11"/>
                  <a:gd name="T5" fmla="*/ 11 h 96"/>
                  <a:gd name="T6" fmla="*/ 0 w 11"/>
                  <a:gd name="T7" fmla="*/ 96 h 96"/>
                  <a:gd name="T8" fmla="*/ 0 w 11"/>
                  <a:gd name="T9" fmla="*/ 96 h 96"/>
                  <a:gd name="T10" fmla="*/ 11 w 11"/>
                  <a:gd name="T11" fmla="*/ 96 h 96"/>
                  <a:gd name="T12" fmla="*/ 11 w 11"/>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11" h="96">
                    <a:moveTo>
                      <a:pt x="11" y="11"/>
                    </a:moveTo>
                    <a:lnTo>
                      <a:pt x="0" y="0"/>
                    </a:lnTo>
                    <a:lnTo>
                      <a:pt x="0" y="11"/>
                    </a:lnTo>
                    <a:lnTo>
                      <a:pt x="0" y="96"/>
                    </a:lnTo>
                    <a:lnTo>
                      <a:pt x="0" y="96"/>
                    </a:lnTo>
                    <a:lnTo>
                      <a:pt x="11" y="96"/>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5" name="Freeform 139"/>
              <p:cNvSpPr>
                <a:spLocks/>
              </p:cNvSpPr>
              <p:nvPr/>
            </p:nvSpPr>
            <p:spPr bwMode="auto">
              <a:xfrm>
                <a:off x="3696" y="2943"/>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6" name="Freeform 140"/>
              <p:cNvSpPr>
                <a:spLocks/>
              </p:cNvSpPr>
              <p:nvPr/>
            </p:nvSpPr>
            <p:spPr bwMode="auto">
              <a:xfrm>
                <a:off x="3696" y="3059"/>
                <a:ext cx="11" cy="96"/>
              </a:xfrm>
              <a:custGeom>
                <a:avLst/>
                <a:gdLst>
                  <a:gd name="T0" fmla="*/ 11 w 11"/>
                  <a:gd name="T1" fmla="*/ 11 h 96"/>
                  <a:gd name="T2" fmla="*/ 0 w 11"/>
                  <a:gd name="T3" fmla="*/ 0 h 96"/>
                  <a:gd name="T4" fmla="*/ 0 w 11"/>
                  <a:gd name="T5" fmla="*/ 11 h 96"/>
                  <a:gd name="T6" fmla="*/ 0 w 11"/>
                  <a:gd name="T7" fmla="*/ 96 h 96"/>
                  <a:gd name="T8" fmla="*/ 0 w 11"/>
                  <a:gd name="T9" fmla="*/ 96 h 96"/>
                  <a:gd name="T10" fmla="*/ 11 w 11"/>
                  <a:gd name="T11" fmla="*/ 96 h 96"/>
                  <a:gd name="T12" fmla="*/ 11 w 11"/>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11" h="96">
                    <a:moveTo>
                      <a:pt x="11" y="11"/>
                    </a:moveTo>
                    <a:lnTo>
                      <a:pt x="0" y="0"/>
                    </a:lnTo>
                    <a:lnTo>
                      <a:pt x="0" y="11"/>
                    </a:lnTo>
                    <a:lnTo>
                      <a:pt x="0" y="96"/>
                    </a:lnTo>
                    <a:lnTo>
                      <a:pt x="0" y="96"/>
                    </a:lnTo>
                    <a:lnTo>
                      <a:pt x="11" y="96"/>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7" name="Freeform 141"/>
              <p:cNvSpPr>
                <a:spLocks/>
              </p:cNvSpPr>
              <p:nvPr/>
            </p:nvSpPr>
            <p:spPr bwMode="auto">
              <a:xfrm>
                <a:off x="3696" y="3176"/>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7998" name="Freeform 142"/>
              <p:cNvSpPr>
                <a:spLocks/>
              </p:cNvSpPr>
              <p:nvPr/>
            </p:nvSpPr>
            <p:spPr bwMode="auto">
              <a:xfrm>
                <a:off x="3696" y="3292"/>
                <a:ext cx="11" cy="64"/>
              </a:xfrm>
              <a:custGeom>
                <a:avLst/>
                <a:gdLst>
                  <a:gd name="T0" fmla="*/ 11 w 11"/>
                  <a:gd name="T1" fmla="*/ 11 h 64"/>
                  <a:gd name="T2" fmla="*/ 0 w 11"/>
                  <a:gd name="T3" fmla="*/ 0 h 64"/>
                  <a:gd name="T4" fmla="*/ 0 w 11"/>
                  <a:gd name="T5" fmla="*/ 11 h 64"/>
                  <a:gd name="T6" fmla="*/ 0 w 11"/>
                  <a:gd name="T7" fmla="*/ 64 h 64"/>
                  <a:gd name="T8" fmla="*/ 0 w 11"/>
                  <a:gd name="T9" fmla="*/ 64 h 64"/>
                  <a:gd name="T10" fmla="*/ 11 w 11"/>
                  <a:gd name="T11" fmla="*/ 64 h 64"/>
                  <a:gd name="T12" fmla="*/ 11 w 11"/>
                  <a:gd name="T13" fmla="*/ 11 h 64"/>
                </a:gdLst>
                <a:ahLst/>
                <a:cxnLst>
                  <a:cxn ang="0">
                    <a:pos x="T0" y="T1"/>
                  </a:cxn>
                  <a:cxn ang="0">
                    <a:pos x="T2" y="T3"/>
                  </a:cxn>
                  <a:cxn ang="0">
                    <a:pos x="T4" y="T5"/>
                  </a:cxn>
                  <a:cxn ang="0">
                    <a:pos x="T6" y="T7"/>
                  </a:cxn>
                  <a:cxn ang="0">
                    <a:pos x="T8" y="T9"/>
                  </a:cxn>
                  <a:cxn ang="0">
                    <a:pos x="T10" y="T11"/>
                  </a:cxn>
                  <a:cxn ang="0">
                    <a:pos x="T12" y="T13"/>
                  </a:cxn>
                </a:cxnLst>
                <a:rect l="0" t="0" r="r" b="b"/>
                <a:pathLst>
                  <a:path w="11" h="64">
                    <a:moveTo>
                      <a:pt x="11" y="11"/>
                    </a:moveTo>
                    <a:lnTo>
                      <a:pt x="0" y="0"/>
                    </a:lnTo>
                    <a:lnTo>
                      <a:pt x="0" y="11"/>
                    </a:lnTo>
                    <a:lnTo>
                      <a:pt x="0" y="64"/>
                    </a:lnTo>
                    <a:lnTo>
                      <a:pt x="0" y="64"/>
                    </a:lnTo>
                    <a:lnTo>
                      <a:pt x="11" y="64"/>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377999" name="Rectangle 143"/>
            <p:cNvSpPr>
              <a:spLocks noChangeArrowheads="1"/>
            </p:cNvSpPr>
            <p:nvPr/>
          </p:nvSpPr>
          <p:spPr bwMode="auto">
            <a:xfrm>
              <a:off x="2924"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8000" name="Rectangle 144"/>
            <p:cNvSpPr>
              <a:spLocks noChangeArrowheads="1"/>
            </p:cNvSpPr>
            <p:nvPr/>
          </p:nvSpPr>
          <p:spPr bwMode="auto">
            <a:xfrm>
              <a:off x="3093"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编程前</a:t>
              </a:r>
              <a:endParaRPr kumimoji="1" lang="zh-CN" altLang="en-US" sz="2400">
                <a:latin typeface="Tahoma" panose="020B0604030504040204" pitchFamily="34" charset="0"/>
                <a:ea typeface="楷体_GB2312" pitchFamily="49" charset="-122"/>
              </a:endParaRPr>
            </a:p>
          </p:txBody>
        </p:sp>
        <p:sp>
          <p:nvSpPr>
            <p:cNvPr id="378001" name="Rectangle 145"/>
            <p:cNvSpPr>
              <a:spLocks noChangeArrowheads="1"/>
            </p:cNvSpPr>
            <p:nvPr/>
          </p:nvSpPr>
          <p:spPr bwMode="auto">
            <a:xfrm>
              <a:off x="3474"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sp>
          <p:nvSpPr>
            <p:cNvPr id="378002" name="Rectangle 146"/>
            <p:cNvSpPr>
              <a:spLocks noChangeArrowheads="1"/>
            </p:cNvSpPr>
            <p:nvPr/>
          </p:nvSpPr>
          <p:spPr bwMode="auto">
            <a:xfrm>
              <a:off x="3908"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78003" name="Rectangle 147"/>
            <p:cNvSpPr>
              <a:spLocks noChangeArrowheads="1"/>
            </p:cNvSpPr>
            <p:nvPr/>
          </p:nvSpPr>
          <p:spPr bwMode="auto">
            <a:xfrm>
              <a:off x="4077"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zh-CN" altLang="en-US" sz="1600" b="0">
                  <a:solidFill>
                    <a:srgbClr val="000000"/>
                  </a:solidFill>
                  <a:latin typeface="宋体" panose="02010600030101010101" pitchFamily="2" charset="-122"/>
                </a:rPr>
                <a:t>编程后</a:t>
              </a:r>
              <a:endParaRPr kumimoji="1" lang="zh-CN" altLang="en-US" sz="2400">
                <a:latin typeface="Tahoma" panose="020B0604030504040204" pitchFamily="34" charset="0"/>
                <a:ea typeface="楷体_GB2312" pitchFamily="49" charset="-122"/>
              </a:endParaRPr>
            </a:p>
          </p:txBody>
        </p:sp>
        <p:sp>
          <p:nvSpPr>
            <p:cNvPr id="378004" name="Rectangle 148"/>
            <p:cNvSpPr>
              <a:spLocks noChangeArrowheads="1"/>
            </p:cNvSpPr>
            <p:nvPr/>
          </p:nvSpPr>
          <p:spPr bwMode="auto">
            <a:xfrm>
              <a:off x="4458"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kumimoji="1" lang="en-US" altLang="zh-CN" sz="1600" b="0">
                  <a:solidFill>
                    <a:srgbClr val="000000"/>
                  </a:solidFill>
                  <a:latin typeface="Times New Roman" panose="02020603050405020304" pitchFamily="18" charset="0"/>
                  <a:ea typeface="楷体_GB2312" pitchFamily="49" charset="-122"/>
                </a:rPr>
                <a:t> </a:t>
              </a:r>
              <a:endParaRPr kumimoji="1" lang="en-US" altLang="zh-CN" sz="2400">
                <a:latin typeface="Tahoma" panose="020B0604030504040204" pitchFamily="34" charset="0"/>
                <a:ea typeface="楷体_GB2312" pitchFamily="49" charset="-122"/>
              </a:endParaRPr>
            </a:p>
          </p:txBody>
        </p:sp>
      </p:grpSp>
      <p:sp>
        <p:nvSpPr>
          <p:cNvPr id="378005" name="Line 149"/>
          <p:cNvSpPr>
            <a:spLocks noChangeShapeType="1"/>
          </p:cNvSpPr>
          <p:nvPr/>
        </p:nvSpPr>
        <p:spPr bwMode="auto">
          <a:xfrm>
            <a:off x="6011863" y="2997200"/>
            <a:ext cx="0" cy="1728788"/>
          </a:xfrm>
          <a:prstGeom prst="line">
            <a:avLst/>
          </a:prstGeom>
          <a:noFill/>
          <a:ln w="19050">
            <a:solidFill>
              <a:schemeClr val="accent2"/>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2" name="灯片编号占位符 1">
            <a:extLst>
              <a:ext uri="{FF2B5EF4-FFF2-40B4-BE49-F238E27FC236}">
                <a16:creationId xmlns:a16="http://schemas.microsoft.com/office/drawing/2014/main" id="{278F2349-6E82-4D44-A1AA-0B8FB97878D1}"/>
              </a:ext>
            </a:extLst>
          </p:cNvPr>
          <p:cNvSpPr>
            <a:spLocks noGrp="1"/>
          </p:cNvSpPr>
          <p:nvPr>
            <p:ph type="sldNum" sz="quarter" idx="12"/>
          </p:nvPr>
        </p:nvSpPr>
        <p:spPr/>
        <p:txBody>
          <a:bodyPr/>
          <a:lstStyle/>
          <a:p>
            <a:fld id="{4FAB73BC-B049-4115-A692-8D63A059BFB8}" type="slidenum">
              <a:rPr lang="en-US" smtClean="0"/>
              <a:t>131</a:t>
            </a:fld>
            <a:endParaRPr lang="en-US" dirty="0"/>
          </a:p>
        </p:txBody>
      </p:sp>
    </p:spTree>
    <p:extLst>
      <p:ext uri="{BB962C8B-B14F-4D97-AF65-F5344CB8AC3E}">
        <p14:creationId xmlns:p14="http://schemas.microsoft.com/office/powerpoint/2010/main" val="3798551867"/>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78006"/>
                                        </p:tgtEl>
                                        <p:attrNameLst>
                                          <p:attrName>style.visibility</p:attrName>
                                        </p:attrNameLst>
                                      </p:cBhvr>
                                      <p:to>
                                        <p:strVal val="visible"/>
                                      </p:to>
                                    </p:set>
                                    <p:animEffect transition="in" filter="wipe(up)">
                                      <p:cBhvr>
                                        <p:cTn id="7" dur="500"/>
                                        <p:tgtEl>
                                          <p:spTgt spid="3780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77887"/>
                                        </p:tgtEl>
                                        <p:attrNameLst>
                                          <p:attrName>style.visibility</p:attrName>
                                        </p:attrNameLst>
                                      </p:cBhvr>
                                      <p:to>
                                        <p:strVal val="visible"/>
                                      </p:to>
                                    </p:set>
                                    <p:animEffect transition="in" filter="wipe(up)">
                                      <p:cBhvr>
                                        <p:cTn id="12" dur="500"/>
                                        <p:tgtEl>
                                          <p:spTgt spid="3778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77891"/>
                                        </p:tgtEl>
                                        <p:attrNameLst>
                                          <p:attrName>style.visibility</p:attrName>
                                        </p:attrNameLst>
                                      </p:cBhvr>
                                      <p:to>
                                        <p:strVal val="visible"/>
                                      </p:to>
                                    </p:set>
                                    <p:animEffect transition="in" filter="wipe(up)">
                                      <p:cBhvr>
                                        <p:cTn id="17" dur="500"/>
                                        <p:tgtEl>
                                          <p:spTgt spid="3778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77910"/>
                                        </p:tgtEl>
                                        <p:attrNameLst>
                                          <p:attrName>style.visibility</p:attrName>
                                        </p:attrNameLst>
                                      </p:cBhvr>
                                      <p:to>
                                        <p:strVal val="visible"/>
                                      </p:to>
                                    </p:set>
                                    <p:animEffect transition="in" filter="wipe(left)">
                                      <p:cBhvr>
                                        <p:cTn id="22" dur="500"/>
                                        <p:tgtEl>
                                          <p:spTgt spid="3779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xit" presetSubtype="16" fill="hold" nodeType="clickEffect">
                                  <p:stCondLst>
                                    <p:cond delay="0"/>
                                  </p:stCondLst>
                                  <p:childTnLst>
                                    <p:animEffect transition="out" filter="box(in)">
                                      <p:cBhvr>
                                        <p:cTn id="26" dur="500"/>
                                        <p:tgtEl>
                                          <p:spTgt spid="377887"/>
                                        </p:tgtEl>
                                      </p:cBhvr>
                                    </p:animEffect>
                                    <p:set>
                                      <p:cBhvr>
                                        <p:cTn id="27" dur="1" fill="hold">
                                          <p:stCondLst>
                                            <p:cond delay="499"/>
                                          </p:stCondLst>
                                        </p:cTn>
                                        <p:tgtEl>
                                          <p:spTgt spid="377887"/>
                                        </p:tgtEl>
                                        <p:attrNameLst>
                                          <p:attrName>style.visibility</p:attrName>
                                        </p:attrNameLst>
                                      </p:cBhvr>
                                      <p:to>
                                        <p:strVal val="hidden"/>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xit" presetSubtype="16" fill="hold" nodeType="clickEffect">
                                  <p:stCondLst>
                                    <p:cond delay="0"/>
                                  </p:stCondLst>
                                  <p:childTnLst>
                                    <p:animEffect transition="out" filter="box(in)">
                                      <p:cBhvr>
                                        <p:cTn id="31" dur="500"/>
                                        <p:tgtEl>
                                          <p:spTgt spid="377891"/>
                                        </p:tgtEl>
                                      </p:cBhvr>
                                    </p:animEffect>
                                    <p:set>
                                      <p:cBhvr>
                                        <p:cTn id="32" dur="1" fill="hold">
                                          <p:stCondLst>
                                            <p:cond delay="499"/>
                                          </p:stCondLst>
                                        </p:cTn>
                                        <p:tgtEl>
                                          <p:spTgt spid="377891"/>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377878"/>
                                        </p:tgtEl>
                                        <p:attrNameLst>
                                          <p:attrName>style.visibility</p:attrName>
                                        </p:attrNameLst>
                                      </p:cBhvr>
                                      <p:to>
                                        <p:strVal val="visible"/>
                                      </p:to>
                                    </p:set>
                                    <p:animEffect transition="in" filter="strips(downRight)">
                                      <p:cBhvr>
                                        <p:cTn id="37" dur="500"/>
                                        <p:tgtEl>
                                          <p:spTgt spid="377878"/>
                                        </p:tgtEl>
                                      </p:cBhvr>
                                    </p:animEffect>
                                  </p:childTnLst>
                                  <p:subTnLst>
                                    <p:set>
                                      <p:cBhvr override="childStyle">
                                        <p:cTn dur="1" fill="hold" display="0" masterRel="nextClick" afterEffect="1"/>
                                        <p:tgtEl>
                                          <p:spTgt spid="377878"/>
                                        </p:tgtEl>
                                        <p:attrNameLst>
                                          <p:attrName>style.visibility</p:attrName>
                                        </p:attrNameLst>
                                      </p:cBhvr>
                                      <p:to>
                                        <p:strVal val="hidden"/>
                                      </p:to>
                                    </p:set>
                                  </p:sub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377883"/>
                                        </p:tgtEl>
                                        <p:attrNameLst>
                                          <p:attrName>style.visibility</p:attrName>
                                        </p:attrNameLst>
                                      </p:cBhvr>
                                      <p:to>
                                        <p:strVal val="visible"/>
                                      </p:to>
                                    </p:set>
                                    <p:animEffect transition="in" filter="wipe(up)">
                                      <p:cBhvr>
                                        <p:cTn id="42" dur="500"/>
                                        <p:tgtEl>
                                          <p:spTgt spid="3778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377944"/>
                                        </p:tgtEl>
                                        <p:attrNameLst>
                                          <p:attrName>style.visibility</p:attrName>
                                        </p:attrNameLst>
                                      </p:cBhvr>
                                      <p:to>
                                        <p:strVal val="visible"/>
                                      </p:to>
                                    </p:set>
                                    <p:animEffect transition="in" filter="wipe(left)">
                                      <p:cBhvr>
                                        <p:cTn id="47" dur="500"/>
                                        <p:tgtEl>
                                          <p:spTgt spid="37794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nodeType="clickEffect">
                                  <p:stCondLst>
                                    <p:cond delay="0"/>
                                  </p:stCondLst>
                                  <p:childTnLst>
                                    <p:set>
                                      <p:cBhvr>
                                        <p:cTn id="51" dur="1" fill="hold">
                                          <p:stCondLst>
                                            <p:cond delay="0"/>
                                          </p:stCondLst>
                                        </p:cTn>
                                        <p:tgtEl>
                                          <p:spTgt spid="377949"/>
                                        </p:tgtEl>
                                        <p:attrNameLst>
                                          <p:attrName>style.visibility</p:attrName>
                                        </p:attrNameLst>
                                      </p:cBhvr>
                                      <p:to>
                                        <p:strVal val="visible"/>
                                      </p:to>
                                    </p:set>
                                    <p:animEffect transition="in" filter="wipe(left)">
                                      <p:cBhvr>
                                        <p:cTn id="52" dur="500"/>
                                        <p:tgtEl>
                                          <p:spTgt spid="37794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378005"/>
                                        </p:tgtEl>
                                        <p:attrNameLst>
                                          <p:attrName>style.visibility</p:attrName>
                                        </p:attrNameLst>
                                      </p:cBhvr>
                                      <p:to>
                                        <p:strVal val="visible"/>
                                      </p:to>
                                    </p:set>
                                    <p:animEffect transition="in" filter="wipe(up)">
                                      <p:cBhvr>
                                        <p:cTn id="57" dur="500"/>
                                        <p:tgtEl>
                                          <p:spTgt spid="37800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377876"/>
                                        </p:tgtEl>
                                        <p:attrNameLst>
                                          <p:attrName>style.visibility</p:attrName>
                                        </p:attrNameLst>
                                      </p:cBhvr>
                                      <p:to>
                                        <p:strVal val="visible"/>
                                      </p:to>
                                    </p:set>
                                    <p:animEffect transition="in" filter="wipe(up)">
                                      <p:cBhvr>
                                        <p:cTn id="62" dur="500"/>
                                        <p:tgtEl>
                                          <p:spTgt spid="37787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8" presetClass="entr" presetSubtype="6" fill="hold" grpId="0" nodeType="clickEffect">
                                  <p:stCondLst>
                                    <p:cond delay="0"/>
                                  </p:stCondLst>
                                  <p:childTnLst>
                                    <p:set>
                                      <p:cBhvr>
                                        <p:cTn id="66" dur="1" fill="hold">
                                          <p:stCondLst>
                                            <p:cond delay="0"/>
                                          </p:stCondLst>
                                        </p:cTn>
                                        <p:tgtEl>
                                          <p:spTgt spid="377877"/>
                                        </p:tgtEl>
                                        <p:attrNameLst>
                                          <p:attrName>style.visibility</p:attrName>
                                        </p:attrNameLst>
                                      </p:cBhvr>
                                      <p:to>
                                        <p:strVal val="visible"/>
                                      </p:to>
                                    </p:set>
                                    <p:animEffect transition="in" filter="strips(downRight)">
                                      <p:cBhvr>
                                        <p:cTn id="67" dur="500"/>
                                        <p:tgtEl>
                                          <p:spTgt spid="3778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animBg="1"/>
      <p:bldP spid="377877"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923" name="Object 43"/>
          <p:cNvGraphicFramePr>
            <a:graphicFrameLocks noChangeAspect="1"/>
          </p:cNvGraphicFramePr>
          <p:nvPr/>
        </p:nvGraphicFramePr>
        <p:xfrm>
          <a:off x="5556250" y="2420938"/>
          <a:ext cx="2952750" cy="2800350"/>
        </p:xfrm>
        <a:graphic>
          <a:graphicData uri="http://schemas.openxmlformats.org/presentationml/2006/ole">
            <mc:AlternateContent xmlns:mc="http://schemas.openxmlformats.org/markup-compatibility/2006">
              <mc:Choice xmlns:v="urn:schemas-microsoft-com:vml" Requires="v">
                <p:oleObj spid="_x0000_s121938" name="图片" r:id="rId4" imgW="1478788" imgH="1414718" progId="Word.Picture.8">
                  <p:embed/>
                </p:oleObj>
              </mc:Choice>
              <mc:Fallback>
                <p:oleObj name="图片" r:id="rId4" imgW="1478788" imgH="1414718" progId="Word.Picture.8">
                  <p:embed/>
                  <p:pic>
                    <p:nvPicPr>
                      <p:cNvPr id="378923" name="Object 43"/>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5556250" y="2420938"/>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graphicFrame>
        <p:nvGraphicFramePr>
          <p:cNvPr id="378922" name="Object 42"/>
          <p:cNvGraphicFramePr>
            <a:graphicFrameLocks noChangeAspect="1"/>
          </p:cNvGraphicFramePr>
          <p:nvPr/>
        </p:nvGraphicFramePr>
        <p:xfrm>
          <a:off x="1092200" y="2428875"/>
          <a:ext cx="2952750" cy="2800350"/>
        </p:xfrm>
        <a:graphic>
          <a:graphicData uri="http://schemas.openxmlformats.org/presentationml/2006/ole">
            <mc:AlternateContent xmlns:mc="http://schemas.openxmlformats.org/markup-compatibility/2006">
              <mc:Choice xmlns:v="urn:schemas-microsoft-com:vml" Requires="v">
                <p:oleObj spid="_x0000_s121939" name="图片" r:id="rId6" imgW="1478788" imgH="1414718" progId="Word.Picture.8">
                  <p:embed/>
                </p:oleObj>
              </mc:Choice>
              <mc:Fallback>
                <p:oleObj name="图片" r:id="rId6" imgW="1478788" imgH="1414718" progId="Word.Picture.8">
                  <p:embed/>
                  <p:pic>
                    <p:nvPicPr>
                      <p:cNvPr id="378922" name="Object 42"/>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1092200" y="2428875"/>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grpSp>
        <p:nvGrpSpPr>
          <p:cNvPr id="378907" name="Group 27"/>
          <p:cNvGrpSpPr>
            <a:grpSpLocks/>
          </p:cNvGrpSpPr>
          <p:nvPr/>
        </p:nvGrpSpPr>
        <p:grpSpPr bwMode="auto">
          <a:xfrm>
            <a:off x="2316163" y="3789363"/>
            <a:ext cx="546100" cy="1587"/>
            <a:chOff x="1015" y="2387"/>
            <a:chExt cx="371" cy="0"/>
          </a:xfrm>
        </p:grpSpPr>
        <p:sp>
          <p:nvSpPr>
            <p:cNvPr id="378908" name="Line 28"/>
            <p:cNvSpPr>
              <a:spLocks noChangeShapeType="1"/>
            </p:cNvSpPr>
            <p:nvPr/>
          </p:nvSpPr>
          <p:spPr bwMode="auto">
            <a:xfrm>
              <a:off x="1015"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09" name="Line 29"/>
            <p:cNvSpPr>
              <a:spLocks noChangeShapeType="1"/>
            </p:cNvSpPr>
            <p:nvPr/>
          </p:nvSpPr>
          <p:spPr bwMode="auto">
            <a:xfrm>
              <a:off x="1111"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10" name="Line 30"/>
            <p:cNvSpPr>
              <a:spLocks noChangeShapeType="1"/>
            </p:cNvSpPr>
            <p:nvPr/>
          </p:nvSpPr>
          <p:spPr bwMode="auto">
            <a:xfrm>
              <a:off x="1242"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sp>
          <p:nvSpPr>
            <p:cNvPr id="378911" name="Line 31"/>
            <p:cNvSpPr>
              <a:spLocks noChangeShapeType="1"/>
            </p:cNvSpPr>
            <p:nvPr/>
          </p:nvSpPr>
          <p:spPr bwMode="auto">
            <a:xfrm>
              <a:off x="1338"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pSp>
      <p:grpSp>
        <p:nvGrpSpPr>
          <p:cNvPr id="378912" name="Group 32"/>
          <p:cNvGrpSpPr>
            <a:grpSpLocks/>
          </p:cNvGrpSpPr>
          <p:nvPr/>
        </p:nvGrpSpPr>
        <p:grpSpPr bwMode="auto">
          <a:xfrm>
            <a:off x="1524000" y="2914650"/>
            <a:ext cx="2614613" cy="442913"/>
            <a:chOff x="204" y="482"/>
            <a:chExt cx="1776" cy="279"/>
          </a:xfrm>
        </p:grpSpPr>
        <p:sp>
          <p:nvSpPr>
            <p:cNvPr id="378913" name="Text Box 33"/>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8914" name="Text Box 34"/>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8915" name="Text Box 35"/>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GND</a:t>
              </a:r>
              <a:endParaRPr kumimoji="1" lang="en-US" altLang="zh-CN">
                <a:latin typeface="Times New Roman" panose="02020603050405020304" pitchFamily="18" charset="0"/>
              </a:endParaRPr>
            </a:p>
          </p:txBody>
        </p:sp>
      </p:grpSp>
      <p:grpSp>
        <p:nvGrpSpPr>
          <p:cNvPr id="378916" name="Group 36"/>
          <p:cNvGrpSpPr>
            <a:grpSpLocks/>
          </p:cNvGrpSpPr>
          <p:nvPr/>
        </p:nvGrpSpPr>
        <p:grpSpPr bwMode="auto">
          <a:xfrm>
            <a:off x="5989638" y="2997200"/>
            <a:ext cx="2614612" cy="442913"/>
            <a:chOff x="204" y="482"/>
            <a:chExt cx="1776" cy="279"/>
          </a:xfrm>
        </p:grpSpPr>
        <p:sp>
          <p:nvSpPr>
            <p:cNvPr id="378917" name="Text Box 37"/>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8918" name="Text Box 38"/>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5V</a:t>
              </a:r>
              <a:endParaRPr kumimoji="1" lang="en-US" altLang="zh-CN">
                <a:latin typeface="Times New Roman" panose="02020603050405020304" pitchFamily="18" charset="0"/>
              </a:endParaRPr>
            </a:p>
          </p:txBody>
        </p:sp>
        <p:sp>
          <p:nvSpPr>
            <p:cNvPr id="378919" name="Text Box 39"/>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kumimoji="1" lang="en-US" altLang="zh-CN">
                  <a:solidFill>
                    <a:srgbClr val="FF0000"/>
                  </a:solidFill>
                  <a:latin typeface="Times New Roman" panose="02020603050405020304" pitchFamily="18" charset="0"/>
                </a:rPr>
                <a:t>GND</a:t>
              </a:r>
              <a:endParaRPr kumimoji="1" lang="en-US" altLang="zh-CN">
                <a:latin typeface="Times New Roman" panose="02020603050405020304" pitchFamily="18" charset="0"/>
              </a:endParaRPr>
            </a:p>
          </p:txBody>
        </p:sp>
      </p:grpSp>
      <p:sp>
        <p:nvSpPr>
          <p:cNvPr id="378920" name="Rectangle 40"/>
          <p:cNvSpPr>
            <a:spLocks noChangeArrowheads="1"/>
          </p:cNvSpPr>
          <p:nvPr/>
        </p:nvSpPr>
        <p:spPr bwMode="auto">
          <a:xfrm>
            <a:off x="6300788" y="1484313"/>
            <a:ext cx="796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Verdana" panose="020B0604030504040204" pitchFamily="34" charset="0"/>
                <a:ea typeface="楷体_GB2312" pitchFamily="49" charset="-122"/>
              </a:rPr>
              <a:t>导通</a:t>
            </a:r>
          </a:p>
        </p:txBody>
      </p:sp>
      <p:sp>
        <p:nvSpPr>
          <p:cNvPr id="378921" name="Rectangle 41"/>
          <p:cNvSpPr>
            <a:spLocks noChangeArrowheads="1"/>
          </p:cNvSpPr>
          <p:nvPr/>
        </p:nvSpPr>
        <p:spPr bwMode="auto">
          <a:xfrm>
            <a:off x="1908175" y="1490663"/>
            <a:ext cx="796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Verdana" panose="020B0604030504040204" pitchFamily="34" charset="0"/>
                <a:ea typeface="楷体_GB2312" pitchFamily="49" charset="-122"/>
              </a:rPr>
              <a:t>截止</a:t>
            </a:r>
          </a:p>
        </p:txBody>
      </p:sp>
      <p:sp>
        <p:nvSpPr>
          <p:cNvPr id="2" name="灯片编号占位符 1">
            <a:extLst>
              <a:ext uri="{FF2B5EF4-FFF2-40B4-BE49-F238E27FC236}">
                <a16:creationId xmlns:a16="http://schemas.microsoft.com/office/drawing/2014/main" id="{9CBAF638-3A11-462F-A42F-B915CC102CDD}"/>
              </a:ext>
            </a:extLst>
          </p:cNvPr>
          <p:cNvSpPr>
            <a:spLocks noGrp="1"/>
          </p:cNvSpPr>
          <p:nvPr>
            <p:ph type="sldNum" sz="quarter" idx="12"/>
          </p:nvPr>
        </p:nvSpPr>
        <p:spPr/>
        <p:txBody>
          <a:bodyPr/>
          <a:lstStyle/>
          <a:p>
            <a:fld id="{4FAB73BC-B049-4115-A692-8D63A059BFB8}" type="slidenum">
              <a:rPr lang="en-US" smtClean="0"/>
              <a:t>132</a:t>
            </a:fld>
            <a:endParaRPr lang="en-US" dirty="0"/>
          </a:p>
        </p:txBody>
      </p:sp>
    </p:spTree>
    <p:extLst>
      <p:ext uri="{BB962C8B-B14F-4D97-AF65-F5344CB8AC3E}">
        <p14:creationId xmlns:p14="http://schemas.microsoft.com/office/powerpoint/2010/main" val="1482386103"/>
      </p:ext>
    </p:extLst>
  </p:cSld>
  <p:clrMapOvr>
    <a:masterClrMapping/>
  </p:clrMapOvr>
  <p:transition>
    <p:wipe dir="r"/>
    <p:sndAc>
      <p:stSnd>
        <p:snd r:embed="rId3" name="PROJCTOR.WAV"/>
      </p:stSnd>
    </p:sndAc>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9938" name="Object 34"/>
          <p:cNvGraphicFramePr>
            <a:graphicFrameLocks noChangeAspect="1"/>
          </p:cNvGraphicFramePr>
          <p:nvPr/>
        </p:nvGraphicFramePr>
        <p:xfrm>
          <a:off x="1331913" y="2132013"/>
          <a:ext cx="5327650" cy="2919412"/>
        </p:xfrm>
        <a:graphic>
          <a:graphicData uri="http://schemas.openxmlformats.org/presentationml/2006/ole">
            <mc:AlternateContent xmlns:mc="http://schemas.openxmlformats.org/markup-compatibility/2006">
              <mc:Choice xmlns:v="urn:schemas-microsoft-com:vml" Requires="v">
                <p:oleObj spid="_x0000_s122922" name="图片" r:id="rId3" imgW="2571840" imgH="1409760" progId="Word.Picture.8">
                  <p:embed/>
                </p:oleObj>
              </mc:Choice>
              <mc:Fallback>
                <p:oleObj name="图片" r:id="rId3" imgW="2571840" imgH="1409760" progId="Word.Picture.8">
                  <p:embed/>
                  <p:pic>
                    <p:nvPicPr>
                      <p:cNvPr id="379938" name="Object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1913" y="2132013"/>
                        <a:ext cx="5327650" cy="2919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9939" name="Rectangle 35"/>
          <p:cNvSpPr>
            <a:spLocks noChangeArrowheads="1"/>
          </p:cNvSpPr>
          <p:nvPr/>
        </p:nvSpPr>
        <p:spPr bwMode="auto">
          <a:xfrm>
            <a:off x="6732588" y="4292600"/>
            <a:ext cx="1055687" cy="457200"/>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en-US" altLang="zh-CN" sz="2400" i="1">
                <a:solidFill>
                  <a:srgbClr val="000066"/>
                </a:solidFill>
                <a:latin typeface="Times New Roman" panose="02020603050405020304" pitchFamily="18" charset="0"/>
                <a:ea typeface="楷体_GB2312" pitchFamily="49" charset="-122"/>
              </a:rPr>
              <a:t>L=B•C</a:t>
            </a:r>
          </a:p>
        </p:txBody>
      </p:sp>
      <p:grpSp>
        <p:nvGrpSpPr>
          <p:cNvPr id="379940" name="Group 36"/>
          <p:cNvGrpSpPr>
            <a:grpSpLocks/>
          </p:cNvGrpSpPr>
          <p:nvPr/>
        </p:nvGrpSpPr>
        <p:grpSpPr bwMode="auto">
          <a:xfrm>
            <a:off x="1619250" y="5084763"/>
            <a:ext cx="4032250" cy="457200"/>
            <a:chOff x="975" y="2659"/>
            <a:chExt cx="2540" cy="288"/>
          </a:xfrm>
        </p:grpSpPr>
        <p:sp>
          <p:nvSpPr>
            <p:cNvPr id="379941" name="Rectangle 37"/>
            <p:cNvSpPr>
              <a:spLocks noChangeArrowheads="1"/>
            </p:cNvSpPr>
            <p:nvPr/>
          </p:nvSpPr>
          <p:spPr bwMode="auto">
            <a:xfrm>
              <a:off x="165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9942" name="Rectangle 38"/>
            <p:cNvSpPr>
              <a:spLocks noChangeArrowheads="1"/>
            </p:cNvSpPr>
            <p:nvPr/>
          </p:nvSpPr>
          <p:spPr bwMode="auto">
            <a:xfrm>
              <a:off x="233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9943" name="Rectangle 39"/>
            <p:cNvSpPr>
              <a:spLocks noChangeArrowheads="1"/>
            </p:cNvSpPr>
            <p:nvPr/>
          </p:nvSpPr>
          <p:spPr bwMode="auto">
            <a:xfrm>
              <a:off x="97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sp>
          <p:nvSpPr>
            <p:cNvPr id="379944" name="Rectangle 40"/>
            <p:cNvSpPr>
              <a:spLocks noChangeArrowheads="1"/>
            </p:cNvSpPr>
            <p:nvPr/>
          </p:nvSpPr>
          <p:spPr bwMode="auto">
            <a:xfrm>
              <a:off x="301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grpSp>
      <p:grpSp>
        <p:nvGrpSpPr>
          <p:cNvPr id="379945" name="Group 41"/>
          <p:cNvGrpSpPr>
            <a:grpSpLocks/>
          </p:cNvGrpSpPr>
          <p:nvPr/>
        </p:nvGrpSpPr>
        <p:grpSpPr bwMode="auto">
          <a:xfrm>
            <a:off x="1943100" y="3860800"/>
            <a:ext cx="3168650" cy="360363"/>
            <a:chOff x="1247" y="2387"/>
            <a:chExt cx="1996" cy="227"/>
          </a:xfrm>
        </p:grpSpPr>
        <p:sp>
          <p:nvSpPr>
            <p:cNvPr id="379946" name="Line 42"/>
            <p:cNvSpPr>
              <a:spLocks noChangeShapeType="1"/>
            </p:cNvSpPr>
            <p:nvPr/>
          </p:nvSpPr>
          <p:spPr bwMode="auto">
            <a:xfrm>
              <a:off x="1247" y="2387"/>
              <a:ext cx="0" cy="227"/>
            </a:xfrm>
            <a:prstGeom prst="line">
              <a:avLst/>
            </a:prstGeom>
            <a:noFill/>
            <a:ln w="57150">
              <a:solidFill>
                <a:schemeClr val="accent2"/>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379947" name="Line 43"/>
            <p:cNvSpPr>
              <a:spLocks noChangeShapeType="1"/>
            </p:cNvSpPr>
            <p:nvPr/>
          </p:nvSpPr>
          <p:spPr bwMode="auto">
            <a:xfrm>
              <a:off x="3243" y="2387"/>
              <a:ext cx="0" cy="227"/>
            </a:xfrm>
            <a:prstGeom prst="line">
              <a:avLst/>
            </a:prstGeom>
            <a:noFill/>
            <a:ln w="57150">
              <a:solidFill>
                <a:schemeClr val="accent2"/>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grpSp>
        <p:nvGrpSpPr>
          <p:cNvPr id="379948" name="Group 44"/>
          <p:cNvGrpSpPr>
            <a:grpSpLocks/>
          </p:cNvGrpSpPr>
          <p:nvPr/>
        </p:nvGrpSpPr>
        <p:grpSpPr bwMode="auto">
          <a:xfrm>
            <a:off x="1619250" y="5084763"/>
            <a:ext cx="4032250" cy="457200"/>
            <a:chOff x="975" y="2659"/>
            <a:chExt cx="2540" cy="288"/>
          </a:xfrm>
        </p:grpSpPr>
        <p:sp>
          <p:nvSpPr>
            <p:cNvPr id="379949" name="Rectangle 45"/>
            <p:cNvSpPr>
              <a:spLocks noChangeArrowheads="1"/>
            </p:cNvSpPr>
            <p:nvPr/>
          </p:nvSpPr>
          <p:spPr bwMode="auto">
            <a:xfrm>
              <a:off x="165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9950" name="Rectangle 46"/>
            <p:cNvSpPr>
              <a:spLocks noChangeArrowheads="1"/>
            </p:cNvSpPr>
            <p:nvPr/>
          </p:nvSpPr>
          <p:spPr bwMode="auto">
            <a:xfrm>
              <a:off x="233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连接</a:t>
              </a:r>
            </a:p>
          </p:txBody>
        </p:sp>
        <p:sp>
          <p:nvSpPr>
            <p:cNvPr id="379951" name="Rectangle 47"/>
            <p:cNvSpPr>
              <a:spLocks noChangeArrowheads="1"/>
            </p:cNvSpPr>
            <p:nvPr/>
          </p:nvSpPr>
          <p:spPr bwMode="auto">
            <a:xfrm>
              <a:off x="97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sp>
          <p:nvSpPr>
            <p:cNvPr id="379952" name="Rectangle 48"/>
            <p:cNvSpPr>
              <a:spLocks noChangeArrowheads="1"/>
            </p:cNvSpPr>
            <p:nvPr/>
          </p:nvSpPr>
          <p:spPr bwMode="auto">
            <a:xfrm>
              <a:off x="301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a:solidFill>
                    <a:srgbClr val="000066"/>
                  </a:solidFill>
                  <a:latin typeface="Tahoma" panose="020B0604030504040204" pitchFamily="34" charset="0"/>
                  <a:ea typeface="楷体_GB2312" pitchFamily="49" charset="-122"/>
                </a:rPr>
                <a:t>断开</a:t>
              </a:r>
            </a:p>
          </p:txBody>
        </p:sp>
      </p:grpSp>
      <p:sp>
        <p:nvSpPr>
          <p:cNvPr id="2" name="灯片编号占位符 1">
            <a:extLst>
              <a:ext uri="{FF2B5EF4-FFF2-40B4-BE49-F238E27FC236}">
                <a16:creationId xmlns:a16="http://schemas.microsoft.com/office/drawing/2014/main" id="{DA3328E4-5D6C-4D6E-A866-8EF54E148C0E}"/>
              </a:ext>
            </a:extLst>
          </p:cNvPr>
          <p:cNvSpPr>
            <a:spLocks noGrp="1"/>
          </p:cNvSpPr>
          <p:nvPr>
            <p:ph type="sldNum" sz="quarter" idx="12"/>
          </p:nvPr>
        </p:nvSpPr>
        <p:spPr/>
        <p:txBody>
          <a:bodyPr/>
          <a:lstStyle/>
          <a:p>
            <a:fld id="{4FAB73BC-B049-4115-A692-8D63A059BFB8}" type="slidenum">
              <a:rPr lang="en-US" smtClean="0"/>
              <a:t>133</a:t>
            </a:fld>
            <a:endParaRPr lang="en-US" dirty="0"/>
          </a:p>
        </p:txBody>
      </p:sp>
    </p:spTree>
    <p:extLst>
      <p:ext uri="{BB962C8B-B14F-4D97-AF65-F5344CB8AC3E}">
        <p14:creationId xmlns:p14="http://schemas.microsoft.com/office/powerpoint/2010/main" val="171397716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9" name="Rectangle 11"/>
          <p:cNvSpPr>
            <a:spLocks noChangeArrowheads="1"/>
          </p:cNvSpPr>
          <p:nvPr/>
        </p:nvSpPr>
        <p:spPr bwMode="auto">
          <a:xfrm>
            <a:off x="4356100" y="1628775"/>
            <a:ext cx="4716463" cy="1573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35000"/>
              </a:lnSpc>
              <a:spcBef>
                <a:spcPct val="50000"/>
              </a:spcBef>
            </a:pPr>
            <a:r>
              <a:rPr kumimoji="1" lang="en-US" altLang="zh-CN" sz="2400">
                <a:solidFill>
                  <a:srgbClr val="000066"/>
                </a:solidFill>
                <a:latin typeface="Times New Roman" panose="02020603050405020304" pitchFamily="18" charset="0"/>
                <a:ea typeface="楷体_GB2312" pitchFamily="49" charset="-122"/>
              </a:rPr>
              <a:t>    </a:t>
            </a:r>
            <a:r>
              <a:rPr kumimoji="1" lang="zh-CN" altLang="en-US" sz="2400">
                <a:solidFill>
                  <a:srgbClr val="000066"/>
                </a:solidFill>
                <a:latin typeface="Times New Roman" panose="02020603050405020304" pitchFamily="18" charset="0"/>
                <a:ea typeface="楷体_GB2312" pitchFamily="49" charset="-122"/>
              </a:rPr>
              <a:t>浮栅延长区与漏区</a:t>
            </a:r>
            <a:r>
              <a:rPr kumimoji="1" lang="en-US" altLang="zh-CN" sz="2400">
                <a:solidFill>
                  <a:srgbClr val="000066"/>
                </a:solidFill>
                <a:latin typeface="Times New Roman" panose="02020603050405020304" pitchFamily="18" charset="0"/>
                <a:ea typeface="楷体_GB2312" pitchFamily="49" charset="-122"/>
              </a:rPr>
              <a:t>N+</a:t>
            </a:r>
            <a:r>
              <a:rPr kumimoji="1" lang="zh-CN" altLang="en-US" sz="2400">
                <a:solidFill>
                  <a:srgbClr val="000066"/>
                </a:solidFill>
                <a:latin typeface="Times New Roman" panose="02020603050405020304" pitchFamily="18" charset="0"/>
                <a:ea typeface="楷体_GB2312" pitchFamily="49" charset="-122"/>
              </a:rPr>
              <a:t>之间的交叠处有一个厚度约为</a:t>
            </a:r>
            <a:r>
              <a:rPr kumimoji="1" lang="en-US" altLang="zh-CN" sz="2400">
                <a:solidFill>
                  <a:srgbClr val="000066"/>
                </a:solidFill>
                <a:latin typeface="Times New Roman" panose="02020603050405020304" pitchFamily="18" charset="0"/>
                <a:ea typeface="楷体_GB2312" pitchFamily="49" charset="-122"/>
              </a:rPr>
              <a:t>80A (</a:t>
            </a:r>
            <a:r>
              <a:rPr kumimoji="1" lang="zh-CN" altLang="en-US" sz="2400">
                <a:solidFill>
                  <a:srgbClr val="000066"/>
                </a:solidFill>
                <a:latin typeface="Times New Roman" panose="02020603050405020304" pitchFamily="18" charset="0"/>
                <a:ea typeface="楷体_GB2312" pitchFamily="49" charset="-122"/>
              </a:rPr>
              <a:t>埃</a:t>
            </a:r>
            <a:r>
              <a:rPr kumimoji="1" lang="en-US" altLang="zh-CN" sz="2400">
                <a:solidFill>
                  <a:srgbClr val="000066"/>
                </a:solidFill>
                <a:latin typeface="Times New Roman" panose="02020603050405020304" pitchFamily="18" charset="0"/>
                <a:ea typeface="楷体_GB2312" pitchFamily="49" charset="-122"/>
              </a:rPr>
              <a:t>)</a:t>
            </a:r>
            <a:r>
              <a:rPr kumimoji="1" lang="zh-CN" altLang="en-US" sz="2400">
                <a:solidFill>
                  <a:srgbClr val="000066"/>
                </a:solidFill>
                <a:latin typeface="Times New Roman" panose="02020603050405020304" pitchFamily="18" charset="0"/>
                <a:ea typeface="楷体_GB2312" pitchFamily="49" charset="-122"/>
              </a:rPr>
              <a:t>的薄绝缘层</a:t>
            </a:r>
            <a:r>
              <a:rPr kumimoji="1" lang="en-US" altLang="zh-CN" sz="2400">
                <a:solidFill>
                  <a:srgbClr val="000066"/>
                </a:solidFill>
                <a:latin typeface="Times New Roman" panose="02020603050405020304" pitchFamily="18" charset="0"/>
                <a:ea typeface="楷体_GB2312" pitchFamily="49" charset="-122"/>
              </a:rPr>
              <a:t>——</a:t>
            </a:r>
            <a:r>
              <a:rPr kumimoji="1" lang="zh-CN" altLang="en-US" sz="2400">
                <a:solidFill>
                  <a:srgbClr val="000066"/>
                </a:solidFill>
                <a:latin typeface="Times New Roman" panose="02020603050405020304" pitchFamily="18" charset="0"/>
                <a:ea typeface="楷体_GB2312" pitchFamily="49" charset="-122"/>
              </a:rPr>
              <a:t>遂道区。</a:t>
            </a:r>
          </a:p>
        </p:txBody>
      </p:sp>
      <p:sp>
        <p:nvSpPr>
          <p:cNvPr id="380940" name="Rectangle 12"/>
          <p:cNvSpPr>
            <a:spLocks noChangeArrowheads="1"/>
          </p:cNvSpPr>
          <p:nvPr/>
        </p:nvSpPr>
        <p:spPr bwMode="auto">
          <a:xfrm>
            <a:off x="4356100" y="3295650"/>
            <a:ext cx="4787900" cy="1573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135000"/>
              </a:lnSpc>
              <a:spcBef>
                <a:spcPct val="50000"/>
              </a:spcBef>
            </a:pPr>
            <a:r>
              <a:rPr kumimoji="1" lang="en-US" altLang="zh-CN" sz="2400">
                <a:solidFill>
                  <a:srgbClr val="000066"/>
                </a:solidFill>
                <a:latin typeface="楷体_GB2312" pitchFamily="49" charset="-122"/>
                <a:ea typeface="楷体_GB2312" pitchFamily="49" charset="-122"/>
              </a:rPr>
              <a:t>  </a:t>
            </a:r>
            <a:r>
              <a:rPr kumimoji="1" lang="zh-CN" altLang="en-US" sz="2400">
                <a:solidFill>
                  <a:srgbClr val="000066"/>
                </a:solidFill>
                <a:latin typeface="楷体_GB2312" pitchFamily="49" charset="-122"/>
                <a:ea typeface="楷体_GB2312" pitchFamily="49" charset="-122"/>
              </a:rPr>
              <a:t>当遂道区的电场强度大到一定程度，使漏区与浮栅间出现导电遂道，形成电流将浮栅电荷泄放掉。</a:t>
            </a:r>
          </a:p>
        </p:txBody>
      </p:sp>
      <p:sp>
        <p:nvSpPr>
          <p:cNvPr id="380941" name="Rectangle 13"/>
          <p:cNvSpPr>
            <a:spLocks noChangeArrowheads="1"/>
          </p:cNvSpPr>
          <p:nvPr/>
        </p:nvSpPr>
        <p:spPr bwMode="auto">
          <a:xfrm>
            <a:off x="4427538" y="5270500"/>
            <a:ext cx="45370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kumimoji="1" lang="en-US" altLang="zh-CN" sz="2400">
                <a:solidFill>
                  <a:srgbClr val="000066"/>
                </a:solidFill>
                <a:latin typeface="Times New Roman" panose="02020603050405020304" pitchFamily="18" charset="0"/>
                <a:ea typeface="楷体_GB2312" pitchFamily="49" charset="-122"/>
              </a:rPr>
              <a:t>    </a:t>
            </a:r>
            <a:r>
              <a:rPr kumimoji="1" lang="zh-CN" altLang="en-US" sz="2400">
                <a:solidFill>
                  <a:srgbClr val="000066"/>
                </a:solidFill>
                <a:latin typeface="Times New Roman" panose="02020603050405020304" pitchFamily="18" charset="0"/>
                <a:ea typeface="楷体_GB2312" pitchFamily="49" charset="-122"/>
              </a:rPr>
              <a:t>遂道</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a:t>
            </a:r>
            <a:r>
              <a:rPr kumimoji="1" lang="zh-CN" altLang="en-US" sz="2400">
                <a:solidFill>
                  <a:srgbClr val="000066"/>
                </a:solidFill>
                <a:latin typeface="楷体_GB2312" pitchFamily="49" charset="-122"/>
                <a:ea typeface="楷体_GB2312" pitchFamily="49" charset="-122"/>
              </a:rPr>
              <a:t>是用电擦除的，擦除速度快。</a:t>
            </a:r>
          </a:p>
        </p:txBody>
      </p:sp>
      <p:sp>
        <p:nvSpPr>
          <p:cNvPr id="380942" name="Rectangle 14"/>
          <p:cNvSpPr>
            <a:spLocks noChangeArrowheads="1"/>
          </p:cNvSpPr>
          <p:nvPr/>
        </p:nvSpPr>
        <p:spPr bwMode="auto">
          <a:xfrm>
            <a:off x="0" y="28003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graphicFrame>
        <p:nvGraphicFramePr>
          <p:cNvPr id="380943" name="Object 15"/>
          <p:cNvGraphicFramePr>
            <a:graphicFrameLocks noChangeAspect="1"/>
          </p:cNvGraphicFramePr>
          <p:nvPr/>
        </p:nvGraphicFramePr>
        <p:xfrm>
          <a:off x="971550" y="2798763"/>
          <a:ext cx="2738438" cy="2935287"/>
        </p:xfrm>
        <a:graphic>
          <a:graphicData uri="http://schemas.openxmlformats.org/presentationml/2006/ole">
            <mc:AlternateContent xmlns:mc="http://schemas.openxmlformats.org/markup-compatibility/2006">
              <mc:Choice xmlns:v="urn:schemas-microsoft-com:vml" Requires="v">
                <p:oleObj spid="_x0000_s123986" name="图片" r:id="rId4" imgW="1371600" imgH="1314360" progId="Word.Picture.8">
                  <p:embed/>
                </p:oleObj>
              </mc:Choice>
              <mc:Fallback>
                <p:oleObj name="图片" r:id="rId4" imgW="1371600" imgH="1314360" progId="Word.Picture.8">
                  <p:embed/>
                  <p:pic>
                    <p:nvPicPr>
                      <p:cNvPr id="380943"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1550" y="2798763"/>
                        <a:ext cx="2738438" cy="29352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0944" name="Rectangle 16"/>
          <p:cNvSpPr>
            <a:spLocks noChangeArrowheads="1"/>
          </p:cNvSpPr>
          <p:nvPr/>
        </p:nvSpPr>
        <p:spPr bwMode="auto">
          <a:xfrm>
            <a:off x="0" y="25638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80945" name="Rectangle 17"/>
          <p:cNvSpPr>
            <a:spLocks noChangeArrowheads="1"/>
          </p:cNvSpPr>
          <p:nvPr/>
        </p:nvSpPr>
        <p:spPr bwMode="auto">
          <a:xfrm>
            <a:off x="0" y="2640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sp>
        <p:nvSpPr>
          <p:cNvPr id="380946" name="Text Box 18"/>
          <p:cNvSpPr txBox="1">
            <a:spLocks noChangeArrowheads="1"/>
          </p:cNvSpPr>
          <p:nvPr/>
        </p:nvSpPr>
        <p:spPr bwMode="auto">
          <a:xfrm>
            <a:off x="684213" y="620713"/>
            <a:ext cx="6048375"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kumimoji="1" lang="en-US" altLang="zh-CN" sz="2400">
                <a:solidFill>
                  <a:srgbClr val="000066"/>
                </a:solidFill>
                <a:latin typeface="Times New Roman" panose="02020603050405020304" pitchFamily="18" charset="0"/>
                <a:ea typeface="楷体_GB2312" pitchFamily="49" charset="-122"/>
              </a:rPr>
              <a:t>b.</a:t>
            </a:r>
            <a:r>
              <a:rPr kumimoji="1" lang="zh-CN" altLang="en-US" sz="2400">
                <a:solidFill>
                  <a:srgbClr val="000066"/>
                </a:solidFill>
                <a:latin typeface="Times New Roman" panose="02020603050405020304" pitchFamily="18" charset="0"/>
                <a:ea typeface="楷体_GB2312" pitchFamily="49" charset="-122"/>
              </a:rPr>
              <a:t>浮栅隧道氧化层</a:t>
            </a:r>
            <a:r>
              <a:rPr kumimoji="1" lang="en-US" altLang="zh-CN" sz="2400">
                <a:solidFill>
                  <a:srgbClr val="000066"/>
                </a:solidFill>
                <a:latin typeface="Times New Roman" panose="02020603050405020304" pitchFamily="18" charset="0"/>
                <a:ea typeface="楷体_GB2312" pitchFamily="49" charset="-122"/>
              </a:rPr>
              <a:t>MOS(Flotox MOS)</a:t>
            </a:r>
            <a:r>
              <a:rPr kumimoji="1" lang="zh-CN" altLang="en-US" sz="2400">
                <a:solidFill>
                  <a:srgbClr val="000066"/>
                </a:solidFill>
                <a:latin typeface="Times New Roman" panose="02020603050405020304" pitchFamily="18" charset="0"/>
                <a:ea typeface="楷体_GB2312" pitchFamily="49" charset="-122"/>
              </a:rPr>
              <a:t>管</a:t>
            </a:r>
          </a:p>
          <a:p>
            <a:r>
              <a:rPr kumimoji="1" lang="zh-CN" altLang="en-US" sz="2400">
                <a:solidFill>
                  <a:srgbClr val="000066"/>
                </a:solidFill>
                <a:latin typeface="Times New Roman" panose="02020603050405020304" pitchFamily="18" charset="0"/>
                <a:ea typeface="楷体_GB2312" pitchFamily="49" charset="-122"/>
              </a:rPr>
              <a:t>  </a:t>
            </a:r>
          </a:p>
        </p:txBody>
      </p:sp>
      <p:sp>
        <p:nvSpPr>
          <p:cNvPr id="380947" name="Rectangle 19"/>
          <p:cNvSpPr>
            <a:spLocks noChangeArrowheads="1"/>
          </p:cNvSpPr>
          <p:nvPr/>
        </p:nvSpPr>
        <p:spPr bwMode="auto">
          <a:xfrm>
            <a:off x="0" y="25638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80948" name="Rectangle 20"/>
          <p:cNvSpPr>
            <a:spLocks noChangeArrowheads="1"/>
          </p:cNvSpPr>
          <p:nvPr/>
        </p:nvSpPr>
        <p:spPr bwMode="auto">
          <a:xfrm>
            <a:off x="0" y="2640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zh-CN" altLang="en-US"/>
          </a:p>
        </p:txBody>
      </p:sp>
      <p:grpSp>
        <p:nvGrpSpPr>
          <p:cNvPr id="380949" name="Group 21"/>
          <p:cNvGrpSpPr>
            <a:grpSpLocks/>
          </p:cNvGrpSpPr>
          <p:nvPr/>
        </p:nvGrpSpPr>
        <p:grpSpPr bwMode="auto">
          <a:xfrm>
            <a:off x="2376488" y="4302125"/>
            <a:ext cx="376237" cy="598488"/>
            <a:chOff x="1111" y="2509"/>
            <a:chExt cx="237" cy="377"/>
          </a:xfrm>
        </p:grpSpPr>
        <p:sp>
          <p:nvSpPr>
            <p:cNvPr id="380950" name="Line 22"/>
            <p:cNvSpPr>
              <a:spLocks noChangeShapeType="1"/>
            </p:cNvSpPr>
            <p:nvPr/>
          </p:nvSpPr>
          <p:spPr bwMode="auto">
            <a:xfrm flipV="1">
              <a:off x="1111" y="2567"/>
              <a:ext cx="164" cy="319"/>
            </a:xfrm>
            <a:prstGeom prst="line">
              <a:avLst/>
            </a:prstGeom>
            <a:noFill/>
            <a:ln w="381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zh-CN" altLang="en-US"/>
            </a:p>
          </p:txBody>
        </p:sp>
        <p:sp>
          <p:nvSpPr>
            <p:cNvPr id="380951" name="Rectangle 23"/>
            <p:cNvSpPr>
              <a:spLocks noChangeArrowheads="1"/>
            </p:cNvSpPr>
            <p:nvPr/>
          </p:nvSpPr>
          <p:spPr bwMode="auto">
            <a:xfrm>
              <a:off x="1257" y="2509"/>
              <a:ext cx="91" cy="3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grpSp>
      <p:graphicFrame>
        <p:nvGraphicFramePr>
          <p:cNvPr id="380952" name="Object 24"/>
          <p:cNvGraphicFramePr>
            <a:graphicFrameLocks noChangeAspect="1"/>
          </p:cNvGraphicFramePr>
          <p:nvPr/>
        </p:nvGraphicFramePr>
        <p:xfrm>
          <a:off x="539750" y="2816225"/>
          <a:ext cx="3529013" cy="3136900"/>
        </p:xfrm>
        <a:graphic>
          <a:graphicData uri="http://schemas.openxmlformats.org/presentationml/2006/ole">
            <mc:AlternateContent xmlns:mc="http://schemas.openxmlformats.org/markup-compatibility/2006">
              <mc:Choice xmlns:v="urn:schemas-microsoft-com:vml" Requires="v">
                <p:oleObj spid="_x0000_s123987" name="图片" r:id="rId6" imgW="2743200" imgH="1828800" progId="Word.Picture.8">
                  <p:embed/>
                </p:oleObj>
              </mc:Choice>
              <mc:Fallback>
                <p:oleObj name="图片" r:id="rId6" imgW="2743200" imgH="1828800" progId="Word.Picture.8">
                  <p:embed/>
                  <p:pic>
                    <p:nvPicPr>
                      <p:cNvPr id="380952" name="Object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750" y="2816225"/>
                        <a:ext cx="3529013" cy="3136900"/>
                      </a:xfrm>
                      <a:prstGeom prst="rect">
                        <a:avLst/>
                      </a:prstGeom>
                      <a:noFill/>
                      <a:ln w="19050">
                        <a:solidFill>
                          <a:srgbClr val="FF33CC"/>
                        </a:solidFill>
                        <a:prstDash val="dash"/>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9A9FADC3-473E-4223-AD72-9F3A165E0465}"/>
              </a:ext>
            </a:extLst>
          </p:cNvPr>
          <p:cNvSpPr>
            <a:spLocks noGrp="1"/>
          </p:cNvSpPr>
          <p:nvPr>
            <p:ph type="sldNum" sz="quarter" idx="12"/>
          </p:nvPr>
        </p:nvSpPr>
        <p:spPr/>
        <p:txBody>
          <a:bodyPr/>
          <a:lstStyle/>
          <a:p>
            <a:fld id="{4FAB73BC-B049-4115-A692-8D63A059BFB8}" type="slidenum">
              <a:rPr lang="en-US" smtClean="0"/>
              <a:t>134</a:t>
            </a:fld>
            <a:endParaRPr lang="en-US" dirty="0"/>
          </a:p>
        </p:txBody>
      </p:sp>
    </p:spTree>
    <p:extLst>
      <p:ext uri="{BB962C8B-B14F-4D97-AF65-F5344CB8AC3E}">
        <p14:creationId xmlns:p14="http://schemas.microsoft.com/office/powerpoint/2010/main" val="765381377"/>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0943"/>
                                        </p:tgtEl>
                                        <p:attrNameLst>
                                          <p:attrName>style.visibility</p:attrName>
                                        </p:attrNameLst>
                                      </p:cBhvr>
                                      <p:to>
                                        <p:strVal val="visible"/>
                                      </p:to>
                                    </p:set>
                                    <p:animEffect transition="in" filter="wipe(up)">
                                      <p:cBhvr>
                                        <p:cTn id="7" dur="500"/>
                                        <p:tgtEl>
                                          <p:spTgt spid="38094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380949"/>
                                        </p:tgtEl>
                                        <p:attrNameLst>
                                          <p:attrName>style.visibility</p:attrName>
                                        </p:attrNameLst>
                                      </p:cBhvr>
                                      <p:to>
                                        <p:strVal val="visible"/>
                                      </p:to>
                                    </p:set>
                                    <p:animEffect transition="in" filter="wipe(down)">
                                      <p:cBhvr>
                                        <p:cTn id="12" dur="500"/>
                                        <p:tgtEl>
                                          <p:spTgt spid="38094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80939"/>
                                        </p:tgtEl>
                                        <p:attrNameLst>
                                          <p:attrName>style.visibility</p:attrName>
                                        </p:attrNameLst>
                                      </p:cBhvr>
                                      <p:to>
                                        <p:strVal val="visible"/>
                                      </p:to>
                                    </p:set>
                                    <p:animEffect transition="in" filter="wipe(up)">
                                      <p:cBhvr>
                                        <p:cTn id="17" dur="500"/>
                                        <p:tgtEl>
                                          <p:spTgt spid="38093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80940"/>
                                        </p:tgtEl>
                                        <p:attrNameLst>
                                          <p:attrName>style.visibility</p:attrName>
                                        </p:attrNameLst>
                                      </p:cBhvr>
                                      <p:to>
                                        <p:strVal val="visible"/>
                                      </p:to>
                                    </p:set>
                                    <p:animEffect transition="in" filter="wipe(up)">
                                      <p:cBhvr>
                                        <p:cTn id="22" dur="500"/>
                                        <p:tgtEl>
                                          <p:spTgt spid="3809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80941"/>
                                        </p:tgtEl>
                                        <p:attrNameLst>
                                          <p:attrName>style.visibility</p:attrName>
                                        </p:attrNameLst>
                                      </p:cBhvr>
                                      <p:to>
                                        <p:strVal val="visible"/>
                                      </p:to>
                                    </p:set>
                                    <p:animEffect transition="in" filter="wipe(up)">
                                      <p:cBhvr>
                                        <p:cTn id="27" dur="500"/>
                                        <p:tgtEl>
                                          <p:spTgt spid="3809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0939" grpId="0"/>
      <p:bldP spid="380940" grpId="0"/>
      <p:bldP spid="38094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63" name="Rectangle 11"/>
          <p:cNvSpPr>
            <a:spLocks noChangeArrowheads="1"/>
          </p:cNvSpPr>
          <p:nvPr/>
        </p:nvSpPr>
        <p:spPr bwMode="auto">
          <a:xfrm>
            <a:off x="3887788" y="1341438"/>
            <a:ext cx="5256212" cy="3414712"/>
          </a:xfrm>
          <a:prstGeom prst="rect">
            <a:avLst/>
          </a:prstGeom>
          <a:solidFill>
            <a:srgbClr val="FFFFFF">
              <a:alpha val="0"/>
            </a:srgbClr>
          </a:solidFill>
          <a:ln>
            <a:noFill/>
          </a:ln>
          <a:effectLst/>
          <a:extLs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lnSpc>
                <a:spcPct val="90000"/>
              </a:lnSpc>
              <a:spcBef>
                <a:spcPct val="50000"/>
              </a:spcBef>
            </a:pPr>
            <a:r>
              <a:rPr kumimoji="1" lang="zh-CN" altLang="en-US" sz="2400">
                <a:solidFill>
                  <a:srgbClr val="000066"/>
                </a:solidFill>
                <a:latin typeface="楷体_GB2312" pitchFamily="49" charset="-122"/>
                <a:ea typeface="楷体_GB2312" pitchFamily="49" charset="-122"/>
              </a:rPr>
              <a:t>结构特点</a:t>
            </a:r>
            <a:r>
              <a:rPr kumimoji="1" lang="en-US" altLang="zh-CN" sz="2400">
                <a:solidFill>
                  <a:srgbClr val="000066"/>
                </a:solidFill>
                <a:latin typeface="楷体_GB2312" pitchFamily="49" charset="-122"/>
                <a:ea typeface="楷体_GB2312" pitchFamily="49" charset="-122"/>
              </a:rPr>
              <a:t>:</a:t>
            </a:r>
          </a:p>
          <a:p>
            <a:pPr algn="l">
              <a:lnSpc>
                <a:spcPct val="120000"/>
              </a:lnSpc>
              <a:spcBef>
                <a:spcPct val="50000"/>
              </a:spcBef>
            </a:pPr>
            <a:r>
              <a:rPr kumimoji="1" lang="en-US" altLang="zh-CN" sz="2400">
                <a:solidFill>
                  <a:srgbClr val="000066"/>
                </a:solidFill>
                <a:latin typeface="楷体_GB2312" pitchFamily="49" charset="-122"/>
                <a:ea typeface="楷体_GB2312" pitchFamily="49" charset="-122"/>
              </a:rPr>
              <a:t>    </a:t>
            </a:r>
            <a:r>
              <a:rPr kumimoji="1" lang="en-US" altLang="zh-CN" sz="2400">
                <a:solidFill>
                  <a:srgbClr val="000066"/>
                </a:solidFill>
                <a:latin typeface="Times New Roman" panose="02020603050405020304" pitchFamily="18" charset="0"/>
                <a:ea typeface="楷体_GB2312" pitchFamily="49" charset="-122"/>
              </a:rPr>
              <a:t>1.</a:t>
            </a:r>
            <a:r>
              <a:rPr kumimoji="1" lang="zh-CN" altLang="en-US" sz="2400">
                <a:solidFill>
                  <a:srgbClr val="000066"/>
                </a:solidFill>
                <a:latin typeface="Times New Roman" panose="02020603050405020304" pitchFamily="18" charset="0"/>
                <a:ea typeface="楷体_GB2312" pitchFamily="49" charset="-122"/>
              </a:rPr>
              <a:t>闪速存储器存储单元</a:t>
            </a:r>
            <a:r>
              <a:rPr kumimoji="1" lang="en-US" altLang="zh-CN" sz="2400">
                <a:solidFill>
                  <a:srgbClr val="000066"/>
                </a:solidFill>
                <a:latin typeface="Times New Roman" panose="02020603050405020304" pitchFamily="18" charset="0"/>
                <a:ea typeface="楷体_GB2312" pitchFamily="49" charset="-122"/>
              </a:rPr>
              <a:t>MOS</a:t>
            </a:r>
            <a:r>
              <a:rPr kumimoji="1" lang="zh-CN" altLang="en-US" sz="2400">
                <a:solidFill>
                  <a:srgbClr val="000066"/>
                </a:solidFill>
                <a:latin typeface="Times New Roman" panose="02020603050405020304" pitchFamily="18" charset="0"/>
                <a:ea typeface="楷体_GB2312" pitchFamily="49" charset="-122"/>
              </a:rPr>
              <a:t>管的源极</a:t>
            </a:r>
            <a:r>
              <a:rPr kumimoji="1" lang="en-US" altLang="zh-CN" sz="2400">
                <a:solidFill>
                  <a:srgbClr val="000066"/>
                </a:solidFill>
                <a:latin typeface="Times New Roman" panose="02020603050405020304" pitchFamily="18" charset="0"/>
                <a:ea typeface="楷体_GB2312" pitchFamily="49" charset="-122"/>
              </a:rPr>
              <a:t>N+</a:t>
            </a:r>
            <a:r>
              <a:rPr kumimoji="1" lang="zh-CN" altLang="en-US" sz="2400">
                <a:solidFill>
                  <a:srgbClr val="000066"/>
                </a:solidFill>
                <a:latin typeface="Times New Roman" panose="02020603050405020304" pitchFamily="18" charset="0"/>
                <a:ea typeface="楷体_GB2312" pitchFamily="49" charset="-122"/>
              </a:rPr>
              <a:t>区大于漏极</a:t>
            </a:r>
            <a:r>
              <a:rPr kumimoji="1" lang="en-US" altLang="zh-CN" sz="2400">
                <a:solidFill>
                  <a:srgbClr val="000066"/>
                </a:solidFill>
                <a:latin typeface="Times New Roman" panose="02020603050405020304" pitchFamily="18" charset="0"/>
                <a:ea typeface="楷体_GB2312" pitchFamily="49" charset="-122"/>
              </a:rPr>
              <a:t>N+</a:t>
            </a:r>
            <a:r>
              <a:rPr kumimoji="1" lang="zh-CN" altLang="en-US" sz="2400">
                <a:solidFill>
                  <a:srgbClr val="000066"/>
                </a:solidFill>
                <a:latin typeface="Times New Roman" panose="02020603050405020304" pitchFamily="18" charset="0"/>
                <a:ea typeface="楷体_GB2312" pitchFamily="49" charset="-122"/>
              </a:rPr>
              <a:t>区，而</a:t>
            </a:r>
            <a:r>
              <a:rPr kumimoji="1" lang="en-US" altLang="zh-CN" sz="2400">
                <a:solidFill>
                  <a:srgbClr val="000066"/>
                </a:solidFill>
                <a:latin typeface="Times New Roman" panose="02020603050405020304" pitchFamily="18" charset="0"/>
                <a:ea typeface="楷体_GB2312" pitchFamily="49" charset="-122"/>
              </a:rPr>
              <a:t>SIMOS</a:t>
            </a:r>
            <a:r>
              <a:rPr kumimoji="1" lang="zh-CN" altLang="en-US" sz="2400">
                <a:solidFill>
                  <a:srgbClr val="000066"/>
                </a:solidFill>
                <a:latin typeface="Times New Roman" panose="02020603050405020304" pitchFamily="18" charset="0"/>
                <a:ea typeface="楷体_GB2312" pitchFamily="49" charset="-122"/>
              </a:rPr>
              <a:t>管的源极</a:t>
            </a:r>
            <a:r>
              <a:rPr kumimoji="1" lang="en-US" altLang="zh-CN" sz="2400">
                <a:solidFill>
                  <a:srgbClr val="000066"/>
                </a:solidFill>
                <a:latin typeface="Times New Roman" panose="02020603050405020304" pitchFamily="18" charset="0"/>
                <a:ea typeface="楷体_GB2312" pitchFamily="49" charset="-122"/>
              </a:rPr>
              <a:t>N+</a:t>
            </a:r>
            <a:r>
              <a:rPr kumimoji="1" lang="zh-CN" altLang="en-US" sz="2400">
                <a:solidFill>
                  <a:srgbClr val="000066"/>
                </a:solidFill>
                <a:latin typeface="Times New Roman" panose="02020603050405020304" pitchFamily="18" charset="0"/>
                <a:ea typeface="楷体_GB2312" pitchFamily="49" charset="-122"/>
              </a:rPr>
              <a:t>区和漏极</a:t>
            </a:r>
            <a:r>
              <a:rPr kumimoji="1" lang="en-US" altLang="zh-CN" sz="2400">
                <a:solidFill>
                  <a:srgbClr val="000066"/>
                </a:solidFill>
                <a:latin typeface="Times New Roman" panose="02020603050405020304" pitchFamily="18" charset="0"/>
                <a:ea typeface="楷体_GB2312" pitchFamily="49" charset="-122"/>
              </a:rPr>
              <a:t>N+</a:t>
            </a:r>
            <a:r>
              <a:rPr kumimoji="1" lang="zh-CN" altLang="en-US" sz="2400">
                <a:solidFill>
                  <a:srgbClr val="000066"/>
                </a:solidFill>
                <a:latin typeface="Times New Roman" panose="02020603050405020304" pitchFamily="18" charset="0"/>
                <a:ea typeface="楷体_GB2312" pitchFamily="49" charset="-122"/>
              </a:rPr>
              <a:t>区是对称的；</a:t>
            </a:r>
          </a:p>
          <a:p>
            <a:pPr algn="l">
              <a:lnSpc>
                <a:spcPct val="120000"/>
              </a:lnSpc>
              <a:spcBef>
                <a:spcPct val="50000"/>
              </a:spcBef>
            </a:pPr>
            <a:r>
              <a:rPr kumimoji="1" lang="zh-CN" altLang="en-US" sz="2400">
                <a:solidFill>
                  <a:srgbClr val="000066"/>
                </a:solidFill>
                <a:latin typeface="Times New Roman" panose="02020603050405020304" pitchFamily="18" charset="0"/>
                <a:ea typeface="楷体_GB2312" pitchFamily="49" charset="-122"/>
              </a:rPr>
              <a:t>    </a:t>
            </a:r>
            <a:r>
              <a:rPr kumimoji="1" lang="en-US" altLang="zh-CN" sz="2400">
                <a:solidFill>
                  <a:srgbClr val="000066"/>
                </a:solidFill>
                <a:latin typeface="Times New Roman" panose="02020603050405020304" pitchFamily="18" charset="0"/>
                <a:ea typeface="楷体_GB2312" pitchFamily="49" charset="-122"/>
              </a:rPr>
              <a:t>2. </a:t>
            </a:r>
            <a:r>
              <a:rPr kumimoji="1" lang="zh-CN" altLang="en-US" sz="2400">
                <a:solidFill>
                  <a:srgbClr val="000066"/>
                </a:solidFill>
                <a:latin typeface="Times New Roman" panose="02020603050405020304" pitchFamily="18" charset="0"/>
                <a:ea typeface="楷体_GB2312" pitchFamily="49" charset="-122"/>
              </a:rPr>
              <a:t>浮栅到</a:t>
            </a:r>
            <a:r>
              <a:rPr kumimoji="1" lang="en-US" altLang="zh-CN" sz="2400">
                <a:solidFill>
                  <a:srgbClr val="000066"/>
                </a:solidFill>
                <a:latin typeface="Times New Roman" panose="02020603050405020304" pitchFamily="18" charset="0"/>
                <a:ea typeface="楷体_GB2312" pitchFamily="49" charset="-122"/>
              </a:rPr>
              <a:t>P</a:t>
            </a:r>
            <a:r>
              <a:rPr kumimoji="1" lang="zh-CN" altLang="en-US" sz="2400">
                <a:solidFill>
                  <a:srgbClr val="000066"/>
                </a:solidFill>
                <a:latin typeface="Times New Roman" panose="02020603050405020304" pitchFamily="18" charset="0"/>
                <a:ea typeface="楷体_GB2312" pitchFamily="49" charset="-122"/>
              </a:rPr>
              <a:t>型衬底间的氧化绝缘层比</a:t>
            </a:r>
            <a:r>
              <a:rPr kumimoji="1" lang="en-US" altLang="zh-CN" sz="2400">
                <a:solidFill>
                  <a:srgbClr val="000066"/>
                </a:solidFill>
                <a:latin typeface="Times New Roman" panose="02020603050405020304" pitchFamily="18" charset="0"/>
                <a:ea typeface="楷体_GB2312" pitchFamily="49" charset="-122"/>
              </a:rPr>
              <a:t>SIMOS</a:t>
            </a:r>
            <a:r>
              <a:rPr kumimoji="1" lang="zh-CN" altLang="en-US" sz="2400">
                <a:solidFill>
                  <a:srgbClr val="000066"/>
                </a:solidFill>
                <a:latin typeface="Times New Roman" panose="02020603050405020304" pitchFamily="18" charset="0"/>
                <a:ea typeface="楷体_GB2312" pitchFamily="49" charset="-122"/>
              </a:rPr>
              <a:t>管的更薄。</a:t>
            </a:r>
          </a:p>
        </p:txBody>
      </p:sp>
      <p:sp>
        <p:nvSpPr>
          <p:cNvPr id="381964" name="Rectangle 12"/>
          <p:cNvSpPr>
            <a:spLocks noChangeArrowheads="1"/>
          </p:cNvSpPr>
          <p:nvPr/>
        </p:nvSpPr>
        <p:spPr bwMode="auto">
          <a:xfrm>
            <a:off x="900113" y="476250"/>
            <a:ext cx="7667625" cy="501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r>
              <a:rPr lang="en-US" altLang="zh-CN" sz="2400">
                <a:solidFill>
                  <a:srgbClr val="000066"/>
                </a:solidFill>
                <a:latin typeface="Times New Roman" panose="02020603050405020304" pitchFamily="18" charset="0"/>
              </a:rPr>
              <a:t>c.</a:t>
            </a:r>
            <a:r>
              <a:rPr lang="zh-CN" altLang="en-US" sz="2400">
                <a:solidFill>
                  <a:srgbClr val="000066"/>
                </a:solidFill>
                <a:latin typeface="Times New Roman" panose="02020603050405020304" pitchFamily="18" charset="0"/>
              </a:rPr>
              <a:t>快闪</a:t>
            </a:r>
            <a:r>
              <a:rPr lang="zh-CN" altLang="en-US" sz="2400">
                <a:latin typeface="Times New Roman" panose="02020603050405020304" pitchFamily="18" charset="0"/>
              </a:rPr>
              <a:t>叠栅</a:t>
            </a:r>
            <a:r>
              <a:rPr lang="en-US" altLang="zh-CN" sz="2400">
                <a:latin typeface="Times New Roman" panose="02020603050405020304" pitchFamily="18" charset="0"/>
              </a:rPr>
              <a:t>MOS</a:t>
            </a:r>
            <a:r>
              <a:rPr lang="zh-CN" altLang="en-US" sz="2400">
                <a:latin typeface="Times New Roman" panose="02020603050405020304" pitchFamily="18" charset="0"/>
              </a:rPr>
              <a:t>管开关</a:t>
            </a:r>
            <a:r>
              <a:rPr lang="zh-CN" altLang="en-US" sz="2400">
                <a:latin typeface="Times New Roman" panose="02020603050405020304" pitchFamily="18" charset="0"/>
                <a:ea typeface="宋体" panose="02010600030101010101" pitchFamily="2" charset="-122"/>
              </a:rPr>
              <a:t> </a:t>
            </a:r>
            <a:r>
              <a:rPr lang="zh-CN" altLang="en-US" sz="2400">
                <a:solidFill>
                  <a:srgbClr val="000066"/>
                </a:solidFill>
                <a:latin typeface="Times New Roman" panose="02020603050405020304" pitchFamily="18" charset="0"/>
              </a:rPr>
              <a:t>（</a:t>
            </a:r>
            <a:r>
              <a:rPr lang="en-US" altLang="zh-CN" sz="2400">
                <a:solidFill>
                  <a:srgbClr val="000066"/>
                </a:solidFill>
                <a:latin typeface="Times New Roman" panose="02020603050405020304" pitchFamily="18" charset="0"/>
              </a:rPr>
              <a:t>Flash Memory) </a:t>
            </a:r>
            <a:r>
              <a:rPr lang="zh-CN" altLang="en-US" sz="2400">
                <a:solidFill>
                  <a:srgbClr val="000066"/>
                </a:solidFill>
                <a:latin typeface="Times New Roman" panose="02020603050405020304" pitchFamily="18" charset="0"/>
              </a:rPr>
              <a:t>（自学）</a:t>
            </a:r>
          </a:p>
        </p:txBody>
      </p:sp>
      <p:sp>
        <p:nvSpPr>
          <p:cNvPr id="381965" name="Rectangle 13"/>
          <p:cNvSpPr>
            <a:spLocks noChangeArrowheads="1"/>
          </p:cNvSpPr>
          <p:nvPr/>
        </p:nvSpPr>
        <p:spPr bwMode="auto">
          <a:xfrm>
            <a:off x="4067175" y="5157788"/>
            <a:ext cx="4897438"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pPr>
            <a:r>
              <a:rPr kumimoji="1" lang="zh-CN" altLang="en-US" sz="2400">
                <a:solidFill>
                  <a:srgbClr val="000066"/>
                </a:solidFill>
                <a:latin typeface="楷体_GB2312" pitchFamily="49" charset="-122"/>
                <a:ea typeface="楷体_GB2312" pitchFamily="49" charset="-122"/>
              </a:rPr>
              <a:t>特点：结构简单、集成度高、</a:t>
            </a:r>
          </a:p>
          <a:p>
            <a:pPr algn="l">
              <a:spcBef>
                <a:spcPct val="50000"/>
              </a:spcBef>
            </a:pPr>
            <a:r>
              <a:rPr kumimoji="1" lang="zh-CN" altLang="en-US" sz="2400">
                <a:solidFill>
                  <a:srgbClr val="000066"/>
                </a:solidFill>
                <a:latin typeface="楷体_GB2312" pitchFamily="49" charset="-122"/>
                <a:ea typeface="楷体_GB2312" pitchFamily="49" charset="-122"/>
              </a:rPr>
              <a:t>编程可靠、擦除快捷。</a:t>
            </a:r>
          </a:p>
        </p:txBody>
      </p:sp>
      <p:sp>
        <p:nvSpPr>
          <p:cNvPr id="381966" name="Rectangle 14"/>
          <p:cNvSpPr>
            <a:spLocks noChangeArrowheads="1"/>
          </p:cNvSpPr>
          <p:nvPr/>
        </p:nvSpPr>
        <p:spPr bwMode="auto">
          <a:xfrm>
            <a:off x="0" y="28003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graphicFrame>
        <p:nvGraphicFramePr>
          <p:cNvPr id="381967" name="Object 15"/>
          <p:cNvGraphicFramePr>
            <a:graphicFrameLocks noChangeAspect="1"/>
          </p:cNvGraphicFramePr>
          <p:nvPr/>
        </p:nvGraphicFramePr>
        <p:xfrm>
          <a:off x="606425" y="2751138"/>
          <a:ext cx="2530475" cy="2417762"/>
        </p:xfrm>
        <a:graphic>
          <a:graphicData uri="http://schemas.openxmlformats.org/presentationml/2006/ole">
            <mc:AlternateContent xmlns:mc="http://schemas.openxmlformats.org/markup-compatibility/2006">
              <mc:Choice xmlns:v="urn:schemas-microsoft-com:vml" Requires="v">
                <p:oleObj spid="_x0000_s125010" name="图片" r:id="rId4" imgW="1371600" imgH="1314360" progId="Word.Picture.8">
                  <p:embed/>
                </p:oleObj>
              </mc:Choice>
              <mc:Fallback>
                <p:oleObj name="图片" r:id="rId4" imgW="1371600" imgH="1314360" progId="Word.Picture.8">
                  <p:embed/>
                  <p:pic>
                    <p:nvPicPr>
                      <p:cNvPr id="381967"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6425" y="2751138"/>
                        <a:ext cx="2530475" cy="2417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1968" name="Object 16"/>
          <p:cNvGraphicFramePr>
            <a:graphicFrameLocks noChangeAspect="1"/>
          </p:cNvGraphicFramePr>
          <p:nvPr/>
        </p:nvGraphicFramePr>
        <p:xfrm>
          <a:off x="323850" y="2708275"/>
          <a:ext cx="3241675" cy="2709863"/>
        </p:xfrm>
        <a:graphic>
          <a:graphicData uri="http://schemas.openxmlformats.org/presentationml/2006/ole">
            <mc:AlternateContent xmlns:mc="http://schemas.openxmlformats.org/markup-compatibility/2006">
              <mc:Choice xmlns:v="urn:schemas-microsoft-com:vml" Requires="v">
                <p:oleObj spid="_x0000_s125011" name="图片" r:id="rId6" imgW="2743200" imgH="1828800" progId="Word.Picture.8">
                  <p:embed/>
                </p:oleObj>
              </mc:Choice>
              <mc:Fallback>
                <p:oleObj name="图片" r:id="rId6" imgW="2743200" imgH="1828800" progId="Word.Picture.8">
                  <p:embed/>
                  <p:pic>
                    <p:nvPicPr>
                      <p:cNvPr id="381968" name="Object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850" y="2708275"/>
                        <a:ext cx="3241675" cy="2709863"/>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F74BC883-56C4-4EFF-A9AF-3B84866920A5}"/>
              </a:ext>
            </a:extLst>
          </p:cNvPr>
          <p:cNvSpPr>
            <a:spLocks noGrp="1"/>
          </p:cNvSpPr>
          <p:nvPr>
            <p:ph type="sldNum" sz="quarter" idx="12"/>
          </p:nvPr>
        </p:nvSpPr>
        <p:spPr/>
        <p:txBody>
          <a:bodyPr/>
          <a:lstStyle/>
          <a:p>
            <a:fld id="{4FAB73BC-B049-4115-A692-8D63A059BFB8}" type="slidenum">
              <a:rPr lang="en-US" smtClean="0"/>
              <a:t>135</a:t>
            </a:fld>
            <a:endParaRPr lang="en-US" dirty="0"/>
          </a:p>
        </p:txBody>
      </p:sp>
    </p:spTree>
    <p:extLst>
      <p:ext uri="{BB962C8B-B14F-4D97-AF65-F5344CB8AC3E}">
        <p14:creationId xmlns:p14="http://schemas.microsoft.com/office/powerpoint/2010/main" val="1083757812"/>
      </p:ext>
    </p:extLst>
  </p:cSld>
  <p:clrMapOvr>
    <a:masterClrMapping/>
  </p:clrMapOvr>
  <p:transition>
    <p:pull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81965"/>
                                        </p:tgtEl>
                                        <p:attrNameLst>
                                          <p:attrName>style.visibility</p:attrName>
                                        </p:attrNameLst>
                                      </p:cBhvr>
                                      <p:to>
                                        <p:strVal val="visible"/>
                                      </p:to>
                                    </p:set>
                                    <p:animEffect transition="in" filter="strips(downRight)">
                                      <p:cBhvr>
                                        <p:cTn id="7" dur="500"/>
                                        <p:tgtEl>
                                          <p:spTgt spid="3819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81968"/>
                                        </p:tgtEl>
                                        <p:attrNameLst>
                                          <p:attrName>style.visibility</p:attrName>
                                        </p:attrNameLst>
                                      </p:cBhvr>
                                      <p:to>
                                        <p:strVal val="visible"/>
                                      </p:to>
                                    </p:set>
                                    <p:animEffect transition="in" filter="box(in)">
                                      <p:cBhvr>
                                        <p:cTn id="12" dur="500"/>
                                        <p:tgtEl>
                                          <p:spTgt spid="381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965" grpId="0" autoUpdateAnimBg="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40" name="Rectangle 4"/>
          <p:cNvSpPr>
            <a:spLocks noChangeArrowheads="1"/>
          </p:cNvSpPr>
          <p:nvPr/>
        </p:nvSpPr>
        <p:spPr bwMode="auto">
          <a:xfrm>
            <a:off x="1258888" y="549275"/>
            <a:ext cx="19415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en-US" altLang="zh-CN" sz="2400">
                <a:solidFill>
                  <a:srgbClr val="000066"/>
                </a:solidFill>
                <a:latin typeface="Times New Roman" panose="02020603050405020304" pitchFamily="18" charset="0"/>
                <a:ea typeface="楷体_GB2312" pitchFamily="49" charset="-122"/>
              </a:rPr>
              <a:t>3.PLD</a:t>
            </a:r>
            <a:r>
              <a:rPr kumimoji="1" lang="zh-CN" altLang="en-US" sz="2400">
                <a:solidFill>
                  <a:srgbClr val="000066"/>
                </a:solidFill>
                <a:latin typeface="Times New Roman" panose="02020603050405020304" pitchFamily="18" charset="0"/>
                <a:ea typeface="楷体_GB2312" pitchFamily="49" charset="-122"/>
              </a:rPr>
              <a:t>的分类</a:t>
            </a:r>
          </a:p>
        </p:txBody>
      </p:sp>
      <p:grpSp>
        <p:nvGrpSpPr>
          <p:cNvPr id="423941" name="Group 5"/>
          <p:cNvGrpSpPr>
            <a:grpSpLocks/>
          </p:cNvGrpSpPr>
          <p:nvPr/>
        </p:nvGrpSpPr>
        <p:grpSpPr bwMode="auto">
          <a:xfrm>
            <a:off x="2874963" y="3046413"/>
            <a:ext cx="3984625" cy="568325"/>
            <a:chOff x="1720" y="1924"/>
            <a:chExt cx="2510" cy="358"/>
          </a:xfrm>
        </p:grpSpPr>
        <p:sp>
          <p:nvSpPr>
            <p:cNvPr id="423942" name="Line 6"/>
            <p:cNvSpPr>
              <a:spLocks noChangeShapeType="1"/>
            </p:cNvSpPr>
            <p:nvPr/>
          </p:nvSpPr>
          <p:spPr bwMode="auto">
            <a:xfrm>
              <a:off x="2795" y="1924"/>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43" name="Line 7"/>
            <p:cNvSpPr>
              <a:spLocks noChangeShapeType="1"/>
            </p:cNvSpPr>
            <p:nvPr/>
          </p:nvSpPr>
          <p:spPr bwMode="auto">
            <a:xfrm>
              <a:off x="1720" y="2103"/>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44" name="Line 8"/>
            <p:cNvSpPr>
              <a:spLocks noChangeShapeType="1"/>
            </p:cNvSpPr>
            <p:nvPr/>
          </p:nvSpPr>
          <p:spPr bwMode="auto">
            <a:xfrm>
              <a:off x="4229" y="2103"/>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45" name="Line 9"/>
            <p:cNvSpPr>
              <a:spLocks noChangeShapeType="1"/>
            </p:cNvSpPr>
            <p:nvPr/>
          </p:nvSpPr>
          <p:spPr bwMode="auto">
            <a:xfrm>
              <a:off x="1720" y="2103"/>
              <a:ext cx="1075"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46" name="Line 10"/>
            <p:cNvSpPr>
              <a:spLocks noChangeShapeType="1"/>
            </p:cNvSpPr>
            <p:nvPr/>
          </p:nvSpPr>
          <p:spPr bwMode="auto">
            <a:xfrm>
              <a:off x="2795" y="2103"/>
              <a:ext cx="1434"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3947" name="Group 11"/>
          <p:cNvGrpSpPr>
            <a:grpSpLocks/>
          </p:cNvGrpSpPr>
          <p:nvPr/>
        </p:nvGrpSpPr>
        <p:grpSpPr bwMode="auto">
          <a:xfrm>
            <a:off x="1166813" y="4638675"/>
            <a:ext cx="3416300" cy="566738"/>
            <a:chOff x="644" y="2927"/>
            <a:chExt cx="2152" cy="357"/>
          </a:xfrm>
        </p:grpSpPr>
        <p:sp>
          <p:nvSpPr>
            <p:cNvPr id="423948" name="Line 12"/>
            <p:cNvSpPr>
              <a:spLocks noChangeShapeType="1"/>
            </p:cNvSpPr>
            <p:nvPr/>
          </p:nvSpPr>
          <p:spPr bwMode="auto">
            <a:xfrm>
              <a:off x="1720" y="2927"/>
              <a:ext cx="1" cy="178"/>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49" name="Line 13"/>
            <p:cNvSpPr>
              <a:spLocks noChangeShapeType="1"/>
            </p:cNvSpPr>
            <p:nvPr/>
          </p:nvSpPr>
          <p:spPr bwMode="auto">
            <a:xfrm>
              <a:off x="644"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0" name="Line 14"/>
            <p:cNvSpPr>
              <a:spLocks noChangeShapeType="1"/>
            </p:cNvSpPr>
            <p:nvPr/>
          </p:nvSpPr>
          <p:spPr bwMode="auto">
            <a:xfrm>
              <a:off x="1361"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1" name="Line 15"/>
            <p:cNvSpPr>
              <a:spLocks noChangeShapeType="1"/>
            </p:cNvSpPr>
            <p:nvPr/>
          </p:nvSpPr>
          <p:spPr bwMode="auto">
            <a:xfrm>
              <a:off x="2078"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2" name="Line 16"/>
            <p:cNvSpPr>
              <a:spLocks noChangeShapeType="1"/>
            </p:cNvSpPr>
            <p:nvPr/>
          </p:nvSpPr>
          <p:spPr bwMode="auto">
            <a:xfrm>
              <a:off x="2795"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3" name="Line 17"/>
            <p:cNvSpPr>
              <a:spLocks noChangeShapeType="1"/>
            </p:cNvSpPr>
            <p:nvPr/>
          </p:nvSpPr>
          <p:spPr bwMode="auto">
            <a:xfrm>
              <a:off x="644"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4" name="Line 18"/>
            <p:cNvSpPr>
              <a:spLocks noChangeShapeType="1"/>
            </p:cNvSpPr>
            <p:nvPr/>
          </p:nvSpPr>
          <p:spPr bwMode="auto">
            <a:xfrm>
              <a:off x="1361" y="3105"/>
              <a:ext cx="359"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5" name="Line 19"/>
            <p:cNvSpPr>
              <a:spLocks noChangeShapeType="1"/>
            </p:cNvSpPr>
            <p:nvPr/>
          </p:nvSpPr>
          <p:spPr bwMode="auto">
            <a:xfrm>
              <a:off x="1720" y="3105"/>
              <a:ext cx="358"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56" name="Line 20"/>
            <p:cNvSpPr>
              <a:spLocks noChangeShapeType="1"/>
            </p:cNvSpPr>
            <p:nvPr/>
          </p:nvSpPr>
          <p:spPr bwMode="auto">
            <a:xfrm>
              <a:off x="2078"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3957" name="Group 21"/>
          <p:cNvGrpSpPr>
            <a:grpSpLocks/>
          </p:cNvGrpSpPr>
          <p:nvPr/>
        </p:nvGrpSpPr>
        <p:grpSpPr bwMode="auto">
          <a:xfrm>
            <a:off x="717550" y="5205413"/>
            <a:ext cx="4313238" cy="604837"/>
            <a:chOff x="361" y="3284"/>
            <a:chExt cx="2717" cy="381"/>
          </a:xfrm>
        </p:grpSpPr>
        <p:sp>
          <p:nvSpPr>
            <p:cNvPr id="423958" name="Rectangle 22"/>
            <p:cNvSpPr>
              <a:spLocks noChangeArrowheads="1"/>
            </p:cNvSpPr>
            <p:nvPr/>
          </p:nvSpPr>
          <p:spPr bwMode="auto">
            <a:xfrm>
              <a:off x="361" y="3284"/>
              <a:ext cx="566" cy="381"/>
            </a:xfrm>
            <a:prstGeom prst="rect">
              <a:avLst/>
            </a:prstGeom>
            <a:solidFill>
              <a:srgbClr val="FFCCFF">
                <a:alpha val="16000"/>
              </a:srgbClr>
            </a:solidFill>
            <a:ln w="20638">
              <a:solidFill>
                <a:srgbClr val="FF0000"/>
              </a:solidFill>
              <a:miter lim="800000"/>
              <a:headEnd/>
              <a:tailEnd/>
            </a:ln>
          </p:spPr>
          <p:txBody>
            <a:bodyPr/>
            <a:lstStyle/>
            <a:p>
              <a:endParaRPr lang="zh-CN" altLang="en-US"/>
            </a:p>
          </p:txBody>
        </p:sp>
        <p:sp>
          <p:nvSpPr>
            <p:cNvPr id="423959" name="Rectangle 23"/>
            <p:cNvSpPr>
              <a:spLocks noChangeArrowheads="1"/>
            </p:cNvSpPr>
            <p:nvPr/>
          </p:nvSpPr>
          <p:spPr bwMode="auto">
            <a:xfrm>
              <a:off x="361"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60" name="Rectangle 24"/>
            <p:cNvSpPr>
              <a:spLocks noChangeArrowheads="1"/>
            </p:cNvSpPr>
            <p:nvPr/>
          </p:nvSpPr>
          <p:spPr bwMode="auto">
            <a:xfrm>
              <a:off x="384" y="3360"/>
              <a:ext cx="576"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PROM</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61" name="Rectangle 25"/>
            <p:cNvSpPr>
              <a:spLocks noChangeArrowheads="1"/>
            </p:cNvSpPr>
            <p:nvPr/>
          </p:nvSpPr>
          <p:spPr bwMode="auto">
            <a:xfrm>
              <a:off x="1078"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62" name="Rectangle 26"/>
            <p:cNvSpPr>
              <a:spLocks noChangeArrowheads="1"/>
            </p:cNvSpPr>
            <p:nvPr/>
          </p:nvSpPr>
          <p:spPr bwMode="auto">
            <a:xfrm>
              <a:off x="1210" y="3354"/>
              <a:ext cx="384"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PLA</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63" name="Rectangle 27"/>
            <p:cNvSpPr>
              <a:spLocks noChangeArrowheads="1"/>
            </p:cNvSpPr>
            <p:nvPr/>
          </p:nvSpPr>
          <p:spPr bwMode="auto">
            <a:xfrm>
              <a:off x="1078"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endParaRPr lang="zh-CN" altLang="en-US"/>
            </a:p>
          </p:txBody>
        </p:sp>
        <p:sp>
          <p:nvSpPr>
            <p:cNvPr id="423964" name="Rectangle 28"/>
            <p:cNvSpPr>
              <a:spLocks noChangeArrowheads="1"/>
            </p:cNvSpPr>
            <p:nvPr/>
          </p:nvSpPr>
          <p:spPr bwMode="auto">
            <a:xfrm>
              <a:off x="1795"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65" name="Rectangle 29"/>
            <p:cNvSpPr>
              <a:spLocks noChangeArrowheads="1"/>
            </p:cNvSpPr>
            <p:nvPr/>
          </p:nvSpPr>
          <p:spPr bwMode="auto">
            <a:xfrm>
              <a:off x="1927" y="3354"/>
              <a:ext cx="384"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PAL</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66" name="Rectangle 30"/>
            <p:cNvSpPr>
              <a:spLocks noChangeArrowheads="1"/>
            </p:cNvSpPr>
            <p:nvPr/>
          </p:nvSpPr>
          <p:spPr bwMode="auto">
            <a:xfrm>
              <a:off x="1795"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endParaRPr lang="zh-CN" altLang="en-US"/>
            </a:p>
          </p:txBody>
        </p:sp>
        <p:sp>
          <p:nvSpPr>
            <p:cNvPr id="423967" name="Rectangle 31"/>
            <p:cNvSpPr>
              <a:spLocks noChangeArrowheads="1"/>
            </p:cNvSpPr>
            <p:nvPr/>
          </p:nvSpPr>
          <p:spPr bwMode="auto">
            <a:xfrm>
              <a:off x="2512"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68" name="Rectangle 32"/>
            <p:cNvSpPr>
              <a:spLocks noChangeArrowheads="1"/>
            </p:cNvSpPr>
            <p:nvPr/>
          </p:nvSpPr>
          <p:spPr bwMode="auto">
            <a:xfrm>
              <a:off x="2631" y="3354"/>
              <a:ext cx="405"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GAL</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69" name="Rectangle 33"/>
            <p:cNvSpPr>
              <a:spLocks noChangeArrowheads="1"/>
            </p:cNvSpPr>
            <p:nvPr/>
          </p:nvSpPr>
          <p:spPr bwMode="auto">
            <a:xfrm>
              <a:off x="2512"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endParaRPr lang="zh-CN" altLang="en-US"/>
            </a:p>
          </p:txBody>
        </p:sp>
      </p:grpSp>
      <p:grpSp>
        <p:nvGrpSpPr>
          <p:cNvPr id="423970" name="Group 34"/>
          <p:cNvGrpSpPr>
            <a:grpSpLocks/>
          </p:cNvGrpSpPr>
          <p:nvPr/>
        </p:nvGrpSpPr>
        <p:grpSpPr bwMode="auto">
          <a:xfrm>
            <a:off x="1336675" y="3649663"/>
            <a:ext cx="3455988" cy="989012"/>
            <a:chOff x="751" y="2304"/>
            <a:chExt cx="2177" cy="623"/>
          </a:xfrm>
        </p:grpSpPr>
        <p:sp>
          <p:nvSpPr>
            <p:cNvPr id="423971" name="Rectangle 35"/>
            <p:cNvSpPr>
              <a:spLocks noChangeArrowheads="1"/>
            </p:cNvSpPr>
            <p:nvPr/>
          </p:nvSpPr>
          <p:spPr bwMode="auto">
            <a:xfrm>
              <a:off x="751" y="2304"/>
              <a:ext cx="2177" cy="623"/>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72" name="Rectangle 36"/>
            <p:cNvSpPr>
              <a:spLocks noChangeArrowheads="1"/>
            </p:cNvSpPr>
            <p:nvPr/>
          </p:nvSpPr>
          <p:spPr bwMode="auto">
            <a:xfrm>
              <a:off x="808" y="2352"/>
              <a:ext cx="1930" cy="230"/>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400">
                  <a:solidFill>
                    <a:srgbClr val="000099"/>
                  </a:solidFill>
                  <a:latin typeface="Times New Roman" panose="02020603050405020304" pitchFamily="18" charset="0"/>
                  <a:ea typeface="楷体_GB2312" pitchFamily="49" charset="-122"/>
                </a:rPr>
                <a:t>低密度可编程逻辑器件</a:t>
              </a:r>
            </a:p>
          </p:txBody>
        </p:sp>
        <p:sp>
          <p:nvSpPr>
            <p:cNvPr id="423973" name="Rectangle 37"/>
            <p:cNvSpPr>
              <a:spLocks noChangeArrowheads="1"/>
            </p:cNvSpPr>
            <p:nvPr/>
          </p:nvSpPr>
          <p:spPr bwMode="auto">
            <a:xfrm>
              <a:off x="1292" y="2623"/>
              <a:ext cx="1037" cy="230"/>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400">
                  <a:solidFill>
                    <a:srgbClr val="000099"/>
                  </a:solidFill>
                  <a:latin typeface="Times New Roman" panose="02020603050405020304" pitchFamily="18" charset="0"/>
                  <a:ea typeface="楷体_GB2312" pitchFamily="49" charset="-122"/>
                </a:rPr>
                <a:t>（</a:t>
              </a:r>
              <a:r>
                <a:rPr kumimoji="1" lang="en-US" altLang="zh-CN" sz="2400">
                  <a:solidFill>
                    <a:srgbClr val="000099"/>
                  </a:solidFill>
                  <a:latin typeface="Times New Roman" panose="02020603050405020304" pitchFamily="18" charset="0"/>
                  <a:ea typeface="楷体_GB2312" pitchFamily="49" charset="-122"/>
                </a:rPr>
                <a:t>LDPLD</a:t>
              </a:r>
              <a:r>
                <a:rPr kumimoji="1" lang="zh-CN" altLang="en-US" sz="2400">
                  <a:solidFill>
                    <a:srgbClr val="000099"/>
                  </a:solidFill>
                  <a:latin typeface="Times New Roman" panose="02020603050405020304" pitchFamily="18" charset="0"/>
                  <a:ea typeface="楷体_GB2312" pitchFamily="49" charset="-122"/>
                </a:rPr>
                <a:t>）</a:t>
              </a:r>
            </a:p>
          </p:txBody>
        </p:sp>
        <p:sp>
          <p:nvSpPr>
            <p:cNvPr id="423974" name="Rectangle 38"/>
            <p:cNvSpPr>
              <a:spLocks noChangeArrowheads="1"/>
            </p:cNvSpPr>
            <p:nvPr/>
          </p:nvSpPr>
          <p:spPr bwMode="auto">
            <a:xfrm>
              <a:off x="751" y="2304"/>
              <a:ext cx="2177" cy="623"/>
            </a:xfrm>
            <a:prstGeom prst="rect">
              <a:avLst/>
            </a:prstGeom>
            <a:solidFill>
              <a:srgbClr val="99CCFF">
                <a:alpha val="38000"/>
              </a:srgbClr>
            </a:solidFill>
            <a:ln w="20638">
              <a:solidFill>
                <a:srgbClr val="FF0000"/>
              </a:solidFill>
              <a:miter lim="800000"/>
              <a:headEnd/>
              <a:tailEnd/>
            </a:ln>
          </p:spPr>
          <p:txBody>
            <a:bodyPr/>
            <a:lstStyle/>
            <a:p>
              <a:endParaRPr lang="zh-CN" altLang="en-US"/>
            </a:p>
          </p:txBody>
        </p:sp>
      </p:grpSp>
      <p:grpSp>
        <p:nvGrpSpPr>
          <p:cNvPr id="423975" name="Group 39"/>
          <p:cNvGrpSpPr>
            <a:grpSpLocks/>
          </p:cNvGrpSpPr>
          <p:nvPr/>
        </p:nvGrpSpPr>
        <p:grpSpPr bwMode="auto">
          <a:xfrm>
            <a:off x="5719763" y="4638675"/>
            <a:ext cx="2278062" cy="566738"/>
            <a:chOff x="3512" y="2927"/>
            <a:chExt cx="1435" cy="357"/>
          </a:xfrm>
        </p:grpSpPr>
        <p:sp>
          <p:nvSpPr>
            <p:cNvPr id="423976" name="Line 40"/>
            <p:cNvSpPr>
              <a:spLocks noChangeShapeType="1"/>
            </p:cNvSpPr>
            <p:nvPr/>
          </p:nvSpPr>
          <p:spPr bwMode="auto">
            <a:xfrm>
              <a:off x="4229" y="2927"/>
              <a:ext cx="1" cy="178"/>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77" name="Line 41"/>
            <p:cNvSpPr>
              <a:spLocks noChangeShapeType="1"/>
            </p:cNvSpPr>
            <p:nvPr/>
          </p:nvSpPr>
          <p:spPr bwMode="auto">
            <a:xfrm>
              <a:off x="3512"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78" name="Line 42"/>
            <p:cNvSpPr>
              <a:spLocks noChangeShapeType="1"/>
            </p:cNvSpPr>
            <p:nvPr/>
          </p:nvSpPr>
          <p:spPr bwMode="auto">
            <a:xfrm>
              <a:off x="4229"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79" name="Line 43"/>
            <p:cNvSpPr>
              <a:spLocks noChangeShapeType="1"/>
            </p:cNvSpPr>
            <p:nvPr/>
          </p:nvSpPr>
          <p:spPr bwMode="auto">
            <a:xfrm>
              <a:off x="4946"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80" name="Line 44"/>
            <p:cNvSpPr>
              <a:spLocks noChangeShapeType="1"/>
            </p:cNvSpPr>
            <p:nvPr/>
          </p:nvSpPr>
          <p:spPr bwMode="auto">
            <a:xfrm>
              <a:off x="3512"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81" name="Line 45"/>
            <p:cNvSpPr>
              <a:spLocks noChangeShapeType="1"/>
            </p:cNvSpPr>
            <p:nvPr/>
          </p:nvSpPr>
          <p:spPr bwMode="auto">
            <a:xfrm>
              <a:off x="4229"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3982" name="Group 46"/>
          <p:cNvGrpSpPr>
            <a:grpSpLocks/>
          </p:cNvGrpSpPr>
          <p:nvPr/>
        </p:nvGrpSpPr>
        <p:grpSpPr bwMode="auto">
          <a:xfrm>
            <a:off x="5270500" y="5173663"/>
            <a:ext cx="3187700" cy="636587"/>
            <a:chOff x="3229" y="3264"/>
            <a:chExt cx="2008" cy="401"/>
          </a:xfrm>
        </p:grpSpPr>
        <p:sp>
          <p:nvSpPr>
            <p:cNvPr id="423983" name="Rectangle 47"/>
            <p:cNvSpPr>
              <a:spLocks noChangeArrowheads="1"/>
            </p:cNvSpPr>
            <p:nvPr/>
          </p:nvSpPr>
          <p:spPr bwMode="auto">
            <a:xfrm>
              <a:off x="3229" y="328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84" name="Rectangle 48"/>
            <p:cNvSpPr>
              <a:spLocks noChangeArrowheads="1"/>
            </p:cNvSpPr>
            <p:nvPr/>
          </p:nvSpPr>
          <p:spPr bwMode="auto">
            <a:xfrm>
              <a:off x="3264" y="3360"/>
              <a:ext cx="512"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EPLD</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85" name="Rectangle 49"/>
            <p:cNvSpPr>
              <a:spLocks noChangeArrowheads="1"/>
            </p:cNvSpPr>
            <p:nvPr/>
          </p:nvSpPr>
          <p:spPr bwMode="auto">
            <a:xfrm>
              <a:off x="3229" y="3284"/>
              <a:ext cx="566" cy="381"/>
            </a:xfrm>
            <a:prstGeom prst="rect">
              <a:avLst/>
            </a:prstGeom>
            <a:solidFill>
              <a:srgbClr val="FFFF66">
                <a:alpha val="31000"/>
              </a:srgbClr>
            </a:solidFill>
            <a:ln w="20638">
              <a:solidFill>
                <a:srgbClr val="808080"/>
              </a:solidFill>
              <a:miter lim="800000"/>
              <a:headEnd/>
              <a:tailEnd/>
            </a:ln>
          </p:spPr>
          <p:txBody>
            <a:bodyPr/>
            <a:lstStyle/>
            <a:p>
              <a:endParaRPr lang="zh-CN" altLang="en-US"/>
            </a:p>
          </p:txBody>
        </p:sp>
        <p:sp>
          <p:nvSpPr>
            <p:cNvPr id="423986" name="Rectangle 50"/>
            <p:cNvSpPr>
              <a:spLocks noChangeArrowheads="1"/>
            </p:cNvSpPr>
            <p:nvPr/>
          </p:nvSpPr>
          <p:spPr bwMode="auto">
            <a:xfrm>
              <a:off x="3936" y="326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87" name="Rectangle 51"/>
            <p:cNvSpPr>
              <a:spLocks noChangeArrowheads="1"/>
            </p:cNvSpPr>
            <p:nvPr/>
          </p:nvSpPr>
          <p:spPr bwMode="auto">
            <a:xfrm>
              <a:off x="3984" y="3360"/>
              <a:ext cx="523"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CPLD</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88" name="Rectangle 52"/>
            <p:cNvSpPr>
              <a:spLocks noChangeArrowheads="1"/>
            </p:cNvSpPr>
            <p:nvPr/>
          </p:nvSpPr>
          <p:spPr bwMode="auto">
            <a:xfrm>
              <a:off x="3946" y="3284"/>
              <a:ext cx="566" cy="381"/>
            </a:xfrm>
            <a:prstGeom prst="rect">
              <a:avLst/>
            </a:prstGeom>
            <a:solidFill>
              <a:srgbClr val="FFFF66">
                <a:alpha val="31000"/>
              </a:srgbClr>
            </a:solidFill>
            <a:ln w="20638">
              <a:solidFill>
                <a:srgbClr val="808080"/>
              </a:solidFill>
              <a:miter lim="800000"/>
              <a:headEnd/>
              <a:tailEnd/>
            </a:ln>
          </p:spPr>
          <p:txBody>
            <a:bodyPr/>
            <a:lstStyle/>
            <a:p>
              <a:endParaRPr lang="zh-CN" altLang="en-US"/>
            </a:p>
          </p:txBody>
        </p:sp>
        <p:sp>
          <p:nvSpPr>
            <p:cNvPr id="423989" name="Rectangle 53"/>
            <p:cNvSpPr>
              <a:spLocks noChangeArrowheads="1"/>
            </p:cNvSpPr>
            <p:nvPr/>
          </p:nvSpPr>
          <p:spPr bwMode="auto">
            <a:xfrm>
              <a:off x="4663" y="328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90" name="Rectangle 54"/>
            <p:cNvSpPr>
              <a:spLocks noChangeArrowheads="1"/>
            </p:cNvSpPr>
            <p:nvPr/>
          </p:nvSpPr>
          <p:spPr bwMode="auto">
            <a:xfrm>
              <a:off x="4704" y="3370"/>
              <a:ext cx="533"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en-US" altLang="zh-CN" sz="2400">
                  <a:solidFill>
                    <a:srgbClr val="000099"/>
                  </a:solidFill>
                  <a:latin typeface="Arial" panose="020B0604020202020204" pitchFamily="34" charset="0"/>
                  <a:ea typeface="黑体" panose="02010609060101010101" pitchFamily="49" charset="-122"/>
                </a:rPr>
                <a:t>FPGA</a:t>
              </a:r>
              <a:endParaRPr kumimoji="1" lang="en-US" altLang="zh-CN" sz="2400">
                <a:solidFill>
                  <a:srgbClr val="000099"/>
                </a:solidFill>
                <a:latin typeface="Times New Roman" panose="02020603050405020304" pitchFamily="18" charset="0"/>
                <a:ea typeface="黑体" panose="02010609060101010101" pitchFamily="49" charset="-122"/>
              </a:endParaRPr>
            </a:p>
          </p:txBody>
        </p:sp>
        <p:sp>
          <p:nvSpPr>
            <p:cNvPr id="423991" name="Rectangle 55"/>
            <p:cNvSpPr>
              <a:spLocks noChangeArrowheads="1"/>
            </p:cNvSpPr>
            <p:nvPr/>
          </p:nvSpPr>
          <p:spPr bwMode="auto">
            <a:xfrm>
              <a:off x="4663" y="3284"/>
              <a:ext cx="566" cy="381"/>
            </a:xfrm>
            <a:prstGeom prst="rect">
              <a:avLst/>
            </a:prstGeom>
            <a:solidFill>
              <a:srgbClr val="FFFF66">
                <a:alpha val="31000"/>
              </a:srgbClr>
            </a:solidFill>
            <a:ln w="20638">
              <a:solidFill>
                <a:srgbClr val="808080"/>
              </a:solidFill>
              <a:miter lim="800000"/>
              <a:headEnd/>
              <a:tailEnd/>
            </a:ln>
          </p:spPr>
          <p:txBody>
            <a:bodyPr/>
            <a:lstStyle/>
            <a:p>
              <a:endParaRPr lang="zh-CN" altLang="en-US"/>
            </a:p>
          </p:txBody>
        </p:sp>
      </p:grpSp>
      <p:grpSp>
        <p:nvGrpSpPr>
          <p:cNvPr id="423992" name="Group 56"/>
          <p:cNvGrpSpPr>
            <a:grpSpLocks/>
          </p:cNvGrpSpPr>
          <p:nvPr/>
        </p:nvGrpSpPr>
        <p:grpSpPr bwMode="auto">
          <a:xfrm>
            <a:off x="5319713" y="3649663"/>
            <a:ext cx="3435350" cy="949325"/>
            <a:chOff x="3260" y="2304"/>
            <a:chExt cx="2164" cy="598"/>
          </a:xfrm>
        </p:grpSpPr>
        <p:sp>
          <p:nvSpPr>
            <p:cNvPr id="423993" name="Rectangle 57"/>
            <p:cNvSpPr>
              <a:spLocks noChangeArrowheads="1"/>
            </p:cNvSpPr>
            <p:nvPr/>
          </p:nvSpPr>
          <p:spPr bwMode="auto">
            <a:xfrm>
              <a:off x="3260" y="2304"/>
              <a:ext cx="2164" cy="598"/>
            </a:xfrm>
            <a:prstGeom prst="rect">
              <a:avLst/>
            </a:prstGeom>
            <a:solidFill>
              <a:srgbClr val="FFFFFF">
                <a:alpha val="4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94" name="Rectangle 58"/>
            <p:cNvSpPr>
              <a:spLocks noChangeArrowheads="1"/>
            </p:cNvSpPr>
            <p:nvPr/>
          </p:nvSpPr>
          <p:spPr bwMode="auto">
            <a:xfrm>
              <a:off x="3317" y="2352"/>
              <a:ext cx="1930" cy="230"/>
            </a:xfrm>
            <a:prstGeom prst="rect">
              <a:avLst/>
            </a:prstGeom>
            <a:noFill/>
            <a:ln>
              <a:noFill/>
            </a:ln>
            <a:extLst>
              <a:ext uri="{909E8E84-426E-40DD-AFC4-6F175D3DCCD1}">
                <a14:hiddenFill xmlns:a14="http://schemas.microsoft.com/office/drawing/2010/main">
                  <a:solidFill>
                    <a:srgbClr val="FFFFFF">
                      <a:alpha val="45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400">
                  <a:solidFill>
                    <a:srgbClr val="000099"/>
                  </a:solidFill>
                  <a:latin typeface="Times New Roman" panose="02020603050405020304" pitchFamily="18" charset="0"/>
                  <a:ea typeface="楷体_GB2312" pitchFamily="49" charset="-122"/>
                </a:rPr>
                <a:t>高密度可编程逻辑器件</a:t>
              </a:r>
            </a:p>
          </p:txBody>
        </p:sp>
        <p:sp>
          <p:nvSpPr>
            <p:cNvPr id="423995" name="Rectangle 59"/>
            <p:cNvSpPr>
              <a:spLocks noChangeArrowheads="1"/>
            </p:cNvSpPr>
            <p:nvPr/>
          </p:nvSpPr>
          <p:spPr bwMode="auto">
            <a:xfrm>
              <a:off x="3801" y="2623"/>
              <a:ext cx="1058" cy="230"/>
            </a:xfrm>
            <a:prstGeom prst="rect">
              <a:avLst/>
            </a:prstGeom>
            <a:noFill/>
            <a:ln>
              <a:noFill/>
            </a:ln>
            <a:extLst>
              <a:ext uri="{909E8E84-426E-40DD-AFC4-6F175D3DCCD1}">
                <a14:hiddenFill xmlns:a14="http://schemas.microsoft.com/office/drawing/2010/main">
                  <a:solidFill>
                    <a:srgbClr val="FFFFFF">
                      <a:alpha val="45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400">
                  <a:solidFill>
                    <a:srgbClr val="000099"/>
                  </a:solidFill>
                  <a:latin typeface="Times New Roman" panose="02020603050405020304" pitchFamily="18" charset="0"/>
                  <a:ea typeface="楷体_GB2312" pitchFamily="49" charset="-122"/>
                </a:rPr>
                <a:t>（</a:t>
              </a:r>
              <a:r>
                <a:rPr kumimoji="1" lang="en-US" altLang="zh-CN" sz="2400">
                  <a:solidFill>
                    <a:srgbClr val="000099"/>
                  </a:solidFill>
                  <a:latin typeface="Times New Roman" panose="02020603050405020304" pitchFamily="18" charset="0"/>
                  <a:ea typeface="楷体_GB2312" pitchFamily="49" charset="-122"/>
                </a:rPr>
                <a:t>HDPLD</a:t>
              </a:r>
              <a:r>
                <a:rPr kumimoji="1" lang="zh-CN" altLang="en-US" sz="2400">
                  <a:solidFill>
                    <a:srgbClr val="000099"/>
                  </a:solidFill>
                  <a:latin typeface="Times New Roman" panose="02020603050405020304" pitchFamily="18" charset="0"/>
                  <a:ea typeface="楷体_GB2312" pitchFamily="49" charset="-122"/>
                </a:rPr>
                <a:t>）</a:t>
              </a:r>
            </a:p>
          </p:txBody>
        </p:sp>
        <p:sp>
          <p:nvSpPr>
            <p:cNvPr id="423996" name="Rectangle 60"/>
            <p:cNvSpPr>
              <a:spLocks noChangeArrowheads="1"/>
            </p:cNvSpPr>
            <p:nvPr/>
          </p:nvSpPr>
          <p:spPr bwMode="auto">
            <a:xfrm>
              <a:off x="3264" y="2304"/>
              <a:ext cx="2160" cy="597"/>
            </a:xfrm>
            <a:prstGeom prst="rect">
              <a:avLst/>
            </a:prstGeom>
            <a:solidFill>
              <a:srgbClr val="99CCFF">
                <a:alpha val="45000"/>
              </a:srgbClr>
            </a:solidFill>
            <a:ln w="20638">
              <a:solidFill>
                <a:srgbClr val="FF0000"/>
              </a:solidFill>
              <a:miter lim="800000"/>
              <a:headEnd/>
              <a:tailEnd/>
            </a:ln>
          </p:spPr>
          <p:txBody>
            <a:bodyPr/>
            <a:lstStyle/>
            <a:p>
              <a:endParaRPr lang="zh-CN" altLang="en-US"/>
            </a:p>
          </p:txBody>
        </p:sp>
      </p:grpSp>
      <p:grpSp>
        <p:nvGrpSpPr>
          <p:cNvPr id="423997" name="Group 61"/>
          <p:cNvGrpSpPr>
            <a:grpSpLocks/>
          </p:cNvGrpSpPr>
          <p:nvPr/>
        </p:nvGrpSpPr>
        <p:grpSpPr bwMode="auto">
          <a:xfrm>
            <a:off x="3413125" y="1897063"/>
            <a:ext cx="2674938" cy="1149350"/>
            <a:chOff x="2059" y="1200"/>
            <a:chExt cx="1685" cy="724"/>
          </a:xfrm>
        </p:grpSpPr>
        <p:sp>
          <p:nvSpPr>
            <p:cNvPr id="423998" name="Rectangle 62"/>
            <p:cNvSpPr>
              <a:spLocks noChangeArrowheads="1"/>
            </p:cNvSpPr>
            <p:nvPr/>
          </p:nvSpPr>
          <p:spPr bwMode="auto">
            <a:xfrm>
              <a:off x="2059" y="1209"/>
              <a:ext cx="1685" cy="715"/>
            </a:xfrm>
            <a:prstGeom prst="rect">
              <a:avLst/>
            </a:prstGeom>
            <a:solidFill>
              <a:srgbClr val="99CCFF">
                <a:alpha val="39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23999" name="Rectangle 63"/>
            <p:cNvSpPr>
              <a:spLocks noChangeArrowheads="1"/>
            </p:cNvSpPr>
            <p:nvPr/>
          </p:nvSpPr>
          <p:spPr bwMode="auto">
            <a:xfrm>
              <a:off x="2116" y="1279"/>
              <a:ext cx="1575" cy="269"/>
            </a:xfrm>
            <a:prstGeom prst="rect">
              <a:avLst/>
            </a:prstGeom>
            <a:noFill/>
            <a:ln>
              <a:noFill/>
            </a:ln>
            <a:extLst>
              <a:ext uri="{909E8E84-426E-40DD-AFC4-6F175D3DCCD1}">
                <a14:hiddenFill xmlns:a14="http://schemas.microsoft.com/office/drawing/2010/main">
                  <a:solidFill>
                    <a:srgbClr val="FFFFFF">
                      <a:alpha val="39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800">
                  <a:solidFill>
                    <a:srgbClr val="000099"/>
                  </a:solidFill>
                  <a:latin typeface="Times New Roman" panose="02020603050405020304" pitchFamily="18" charset="0"/>
                  <a:ea typeface="楷体_GB2312" pitchFamily="49" charset="-122"/>
                </a:rPr>
                <a:t>可编程逻辑器件</a:t>
              </a:r>
            </a:p>
          </p:txBody>
        </p:sp>
        <p:sp>
          <p:nvSpPr>
            <p:cNvPr id="424000" name="Rectangle 64"/>
            <p:cNvSpPr>
              <a:spLocks noChangeArrowheads="1"/>
            </p:cNvSpPr>
            <p:nvPr/>
          </p:nvSpPr>
          <p:spPr bwMode="auto">
            <a:xfrm>
              <a:off x="2411" y="1566"/>
              <a:ext cx="898" cy="269"/>
            </a:xfrm>
            <a:prstGeom prst="rect">
              <a:avLst/>
            </a:prstGeom>
            <a:noFill/>
            <a:ln>
              <a:noFill/>
            </a:ln>
            <a:extLst>
              <a:ext uri="{909E8E84-426E-40DD-AFC4-6F175D3DCCD1}">
                <a14:hiddenFill xmlns:a14="http://schemas.microsoft.com/office/drawing/2010/main">
                  <a:solidFill>
                    <a:srgbClr val="FFFFFF">
                      <a:alpha val="39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spcBef>
                  <a:spcPct val="50000"/>
                </a:spcBef>
              </a:pPr>
              <a:r>
                <a:rPr kumimoji="1" lang="zh-CN" altLang="en-US" sz="2800">
                  <a:solidFill>
                    <a:srgbClr val="000099"/>
                  </a:solidFill>
                  <a:latin typeface="Times New Roman" panose="02020603050405020304" pitchFamily="18" charset="0"/>
                  <a:ea typeface="楷体_GB2312" pitchFamily="49" charset="-122"/>
                </a:rPr>
                <a:t>（</a:t>
              </a:r>
              <a:r>
                <a:rPr kumimoji="1" lang="en-US" altLang="zh-CN" sz="2800">
                  <a:solidFill>
                    <a:srgbClr val="000099"/>
                  </a:solidFill>
                  <a:latin typeface="Times New Roman" panose="02020603050405020304" pitchFamily="18" charset="0"/>
                  <a:ea typeface="楷体_GB2312" pitchFamily="49" charset="-122"/>
                </a:rPr>
                <a:t>PLD</a:t>
              </a:r>
              <a:r>
                <a:rPr kumimoji="1" lang="zh-CN" altLang="en-US" sz="2800">
                  <a:solidFill>
                    <a:srgbClr val="000099"/>
                  </a:solidFill>
                  <a:latin typeface="Times New Roman" panose="02020603050405020304" pitchFamily="18" charset="0"/>
                  <a:ea typeface="楷体_GB2312" pitchFamily="49" charset="-122"/>
                </a:rPr>
                <a:t>）</a:t>
              </a:r>
            </a:p>
          </p:txBody>
        </p:sp>
        <p:sp>
          <p:nvSpPr>
            <p:cNvPr id="424001" name="Rectangle 65"/>
            <p:cNvSpPr>
              <a:spLocks noChangeArrowheads="1"/>
            </p:cNvSpPr>
            <p:nvPr/>
          </p:nvSpPr>
          <p:spPr bwMode="auto">
            <a:xfrm>
              <a:off x="2064" y="1200"/>
              <a:ext cx="1680" cy="715"/>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39000"/>
                    </a:srgbClr>
                  </a:solidFill>
                </a14:hiddenFill>
              </a:ext>
            </a:extLst>
          </p:spPr>
          <p:txBody>
            <a:bodyPr/>
            <a:lstStyle/>
            <a:p>
              <a:endParaRPr lang="zh-CN" altLang="en-US"/>
            </a:p>
          </p:txBody>
        </p:sp>
      </p:grpSp>
      <p:sp>
        <p:nvSpPr>
          <p:cNvPr id="424002" name="Rectangle 66"/>
          <p:cNvSpPr>
            <a:spLocks noChangeArrowheads="1"/>
          </p:cNvSpPr>
          <p:nvPr/>
        </p:nvSpPr>
        <p:spPr bwMode="auto">
          <a:xfrm>
            <a:off x="900113" y="1270000"/>
            <a:ext cx="53340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2075" tIns="46038" rIns="92075" bIns="46038"/>
          <a:lstStyle/>
          <a:p>
            <a:pPr algn="just">
              <a:buFont typeface="Monotype Sorts" pitchFamily="2" charset="2"/>
              <a:buNone/>
            </a:pPr>
            <a:r>
              <a:rPr kumimoji="1" lang="zh-CN" altLang="en-US" sz="2400">
                <a:solidFill>
                  <a:schemeClr val="folHlink"/>
                </a:solidFill>
                <a:latin typeface="Times New Roman" panose="02020603050405020304" pitchFamily="18" charset="0"/>
                <a:ea typeface="楷体_GB2312" pitchFamily="49" charset="-122"/>
              </a:rPr>
              <a:t>（</a:t>
            </a:r>
            <a:r>
              <a:rPr kumimoji="1" lang="en-US" altLang="zh-CN" sz="2400">
                <a:solidFill>
                  <a:schemeClr val="folHlink"/>
                </a:solidFill>
                <a:latin typeface="Times New Roman" panose="02020603050405020304" pitchFamily="18" charset="0"/>
                <a:ea typeface="楷体_GB2312" pitchFamily="49" charset="-122"/>
              </a:rPr>
              <a:t>1</a:t>
            </a:r>
            <a:r>
              <a:rPr kumimoji="1" lang="zh-CN" altLang="en-US" sz="2400">
                <a:solidFill>
                  <a:schemeClr val="folHlink"/>
                </a:solidFill>
                <a:latin typeface="Times New Roman" panose="02020603050405020304" pitchFamily="18" charset="0"/>
                <a:ea typeface="楷体_GB2312" pitchFamily="49" charset="-122"/>
              </a:rPr>
              <a:t>）按集成密度划分为</a:t>
            </a:r>
          </a:p>
        </p:txBody>
      </p:sp>
      <p:sp>
        <p:nvSpPr>
          <p:cNvPr id="2" name="灯片编号占位符 1">
            <a:extLst>
              <a:ext uri="{FF2B5EF4-FFF2-40B4-BE49-F238E27FC236}">
                <a16:creationId xmlns:a16="http://schemas.microsoft.com/office/drawing/2014/main" id="{CA475D3B-4925-4383-82DA-7C90710E62B8}"/>
              </a:ext>
            </a:extLst>
          </p:cNvPr>
          <p:cNvSpPr>
            <a:spLocks noGrp="1"/>
          </p:cNvSpPr>
          <p:nvPr>
            <p:ph type="sldNum" sz="quarter" idx="12"/>
          </p:nvPr>
        </p:nvSpPr>
        <p:spPr/>
        <p:txBody>
          <a:bodyPr/>
          <a:lstStyle/>
          <a:p>
            <a:fld id="{4FAB73BC-B049-4115-A692-8D63A059BFB8}" type="slidenum">
              <a:rPr lang="en-US" smtClean="0"/>
              <a:t>136</a:t>
            </a:fld>
            <a:endParaRPr lang="en-US" dirty="0"/>
          </a:p>
        </p:txBody>
      </p:sp>
    </p:spTree>
    <p:extLst>
      <p:ext uri="{BB962C8B-B14F-4D97-AF65-F5344CB8AC3E}">
        <p14:creationId xmlns:p14="http://schemas.microsoft.com/office/powerpoint/2010/main" val="12962999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24002"/>
                                        </p:tgtEl>
                                        <p:attrNameLst>
                                          <p:attrName>style.visibility</p:attrName>
                                        </p:attrNameLst>
                                      </p:cBhvr>
                                      <p:to>
                                        <p:strVal val="visible"/>
                                      </p:to>
                                    </p:set>
                                    <p:animEffect transition="in" filter="strips(downRight)">
                                      <p:cBhvr>
                                        <p:cTn id="7" dur="500"/>
                                        <p:tgtEl>
                                          <p:spTgt spid="4240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23997"/>
                                        </p:tgtEl>
                                        <p:attrNameLst>
                                          <p:attrName>style.visibility</p:attrName>
                                        </p:attrNameLst>
                                      </p:cBhvr>
                                      <p:to>
                                        <p:strVal val="visible"/>
                                      </p:to>
                                    </p:set>
                                    <p:animEffect transition="in" filter="wipe(up)">
                                      <p:cBhvr>
                                        <p:cTn id="12" dur="500"/>
                                        <p:tgtEl>
                                          <p:spTgt spid="42399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23941"/>
                                        </p:tgtEl>
                                        <p:attrNameLst>
                                          <p:attrName>style.visibility</p:attrName>
                                        </p:attrNameLst>
                                      </p:cBhvr>
                                      <p:to>
                                        <p:strVal val="visible"/>
                                      </p:to>
                                    </p:set>
                                    <p:animEffect transition="in" filter="wipe(up)">
                                      <p:cBhvr>
                                        <p:cTn id="17" dur="500"/>
                                        <p:tgtEl>
                                          <p:spTgt spid="4239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23970"/>
                                        </p:tgtEl>
                                        <p:attrNameLst>
                                          <p:attrName>style.visibility</p:attrName>
                                        </p:attrNameLst>
                                      </p:cBhvr>
                                      <p:to>
                                        <p:strVal val="visible"/>
                                      </p:to>
                                    </p:set>
                                    <p:animEffect transition="in" filter="wipe(up)">
                                      <p:cBhvr>
                                        <p:cTn id="22" dur="500"/>
                                        <p:tgtEl>
                                          <p:spTgt spid="42397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23992"/>
                                        </p:tgtEl>
                                        <p:attrNameLst>
                                          <p:attrName>style.visibility</p:attrName>
                                        </p:attrNameLst>
                                      </p:cBhvr>
                                      <p:to>
                                        <p:strVal val="visible"/>
                                      </p:to>
                                    </p:set>
                                    <p:animEffect transition="in" filter="wipe(up)">
                                      <p:cBhvr>
                                        <p:cTn id="27" dur="500"/>
                                        <p:tgtEl>
                                          <p:spTgt spid="42399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423947"/>
                                        </p:tgtEl>
                                        <p:attrNameLst>
                                          <p:attrName>style.visibility</p:attrName>
                                        </p:attrNameLst>
                                      </p:cBhvr>
                                      <p:to>
                                        <p:strVal val="visible"/>
                                      </p:to>
                                    </p:set>
                                    <p:animEffect transition="in" filter="wipe(up)">
                                      <p:cBhvr>
                                        <p:cTn id="32" dur="500"/>
                                        <p:tgtEl>
                                          <p:spTgt spid="42394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423957"/>
                                        </p:tgtEl>
                                        <p:attrNameLst>
                                          <p:attrName>style.visibility</p:attrName>
                                        </p:attrNameLst>
                                      </p:cBhvr>
                                      <p:to>
                                        <p:strVal val="visible"/>
                                      </p:to>
                                    </p:set>
                                    <p:animEffect transition="in" filter="wipe(up)">
                                      <p:cBhvr>
                                        <p:cTn id="37" dur="500"/>
                                        <p:tgtEl>
                                          <p:spTgt spid="42395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423975"/>
                                        </p:tgtEl>
                                        <p:attrNameLst>
                                          <p:attrName>style.visibility</p:attrName>
                                        </p:attrNameLst>
                                      </p:cBhvr>
                                      <p:to>
                                        <p:strVal val="visible"/>
                                      </p:to>
                                    </p:set>
                                    <p:animEffect transition="in" filter="wipe(up)">
                                      <p:cBhvr>
                                        <p:cTn id="42" dur="500"/>
                                        <p:tgtEl>
                                          <p:spTgt spid="42397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423982"/>
                                        </p:tgtEl>
                                        <p:attrNameLst>
                                          <p:attrName>style.visibility</p:attrName>
                                        </p:attrNameLst>
                                      </p:cBhvr>
                                      <p:to>
                                        <p:strVal val="visible"/>
                                      </p:to>
                                    </p:set>
                                    <p:animEffect transition="in" filter="wipe(up)">
                                      <p:cBhvr>
                                        <p:cTn id="47" dur="500"/>
                                        <p:tgtEl>
                                          <p:spTgt spid="4239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002" grpId="0" autoUpdateAnimBg="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4" name="Rectangle 4"/>
          <p:cNvSpPr>
            <a:spLocks noChangeArrowheads="1"/>
          </p:cNvSpPr>
          <p:nvPr/>
        </p:nvSpPr>
        <p:spPr bwMode="auto">
          <a:xfrm>
            <a:off x="900113" y="1268413"/>
            <a:ext cx="3092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400" b="0">
                <a:solidFill>
                  <a:schemeClr val="folHlink"/>
                </a:solidFill>
                <a:latin typeface="Times New Roman" panose="02020603050405020304" pitchFamily="18" charset="0"/>
                <a:ea typeface="楷体_GB2312" pitchFamily="49" charset="-122"/>
              </a:rPr>
              <a:t>（</a:t>
            </a:r>
            <a:r>
              <a:rPr kumimoji="1" lang="en-US" altLang="zh-CN" sz="2400" b="0">
                <a:solidFill>
                  <a:schemeClr val="folHlink"/>
                </a:solidFill>
                <a:latin typeface="Times New Roman" panose="02020603050405020304" pitchFamily="18" charset="0"/>
                <a:ea typeface="楷体_GB2312" pitchFamily="49" charset="-122"/>
              </a:rPr>
              <a:t>2</a:t>
            </a:r>
            <a:r>
              <a:rPr kumimoji="1" lang="zh-CN" altLang="en-US" sz="2400">
                <a:solidFill>
                  <a:schemeClr val="folHlink"/>
                </a:solidFill>
                <a:latin typeface="Times New Roman" panose="02020603050405020304" pitchFamily="18" charset="0"/>
                <a:ea typeface="楷体_GB2312" pitchFamily="49" charset="-122"/>
              </a:rPr>
              <a:t>）按结构特点划分</a:t>
            </a:r>
          </a:p>
        </p:txBody>
      </p:sp>
      <p:sp>
        <p:nvSpPr>
          <p:cNvPr id="424966" name="Rectangle 6"/>
          <p:cNvSpPr>
            <a:spLocks noChangeArrowheads="1"/>
          </p:cNvSpPr>
          <p:nvPr/>
        </p:nvSpPr>
        <p:spPr bwMode="auto">
          <a:xfrm>
            <a:off x="971550" y="1989138"/>
            <a:ext cx="6865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buClr>
                <a:schemeClr val="folHlink"/>
              </a:buClr>
              <a:buSzPct val="60000"/>
              <a:buFont typeface="Wingdings" panose="05000000000000000000" pitchFamily="2" charset="2"/>
              <a:buChar char="n"/>
            </a:pPr>
            <a:r>
              <a:rPr kumimoji="1" lang="zh-CN" altLang="en-US" sz="2400">
                <a:solidFill>
                  <a:schemeClr val="folHlink"/>
                </a:solidFill>
                <a:latin typeface="Times New Roman" panose="02020603050405020304" pitchFamily="18" charset="0"/>
                <a:ea typeface="楷体_GB2312" pitchFamily="49" charset="-122"/>
              </a:rPr>
              <a:t>简单</a:t>
            </a:r>
            <a:r>
              <a:rPr kumimoji="1" lang="en-US" altLang="zh-CN" sz="2400">
                <a:solidFill>
                  <a:schemeClr val="folHlink"/>
                </a:solidFill>
                <a:latin typeface="Times New Roman" panose="02020603050405020304" pitchFamily="18" charset="0"/>
                <a:ea typeface="楷体_GB2312" pitchFamily="49" charset="-122"/>
              </a:rPr>
              <a:t>PLD (PAL</a:t>
            </a:r>
            <a:r>
              <a:rPr kumimoji="1" lang="zh-CN" altLang="en-US" sz="2400">
                <a:solidFill>
                  <a:schemeClr val="folHlink"/>
                </a:solidFill>
                <a:latin typeface="Times New Roman" panose="02020603050405020304" pitchFamily="18" charset="0"/>
                <a:ea typeface="楷体_GB2312" pitchFamily="49" charset="-122"/>
              </a:rPr>
              <a:t>，</a:t>
            </a:r>
            <a:r>
              <a:rPr kumimoji="1" lang="en-US" altLang="zh-CN" sz="2400">
                <a:solidFill>
                  <a:schemeClr val="folHlink"/>
                </a:solidFill>
                <a:latin typeface="Times New Roman" panose="02020603050405020304" pitchFamily="18" charset="0"/>
                <a:ea typeface="楷体_GB2312" pitchFamily="49" charset="-122"/>
              </a:rPr>
              <a:t>GAL)</a:t>
            </a:r>
          </a:p>
        </p:txBody>
      </p:sp>
      <p:sp>
        <p:nvSpPr>
          <p:cNvPr id="424967" name="Rectangle 7"/>
          <p:cNvSpPr>
            <a:spLocks noChangeArrowheads="1"/>
          </p:cNvSpPr>
          <p:nvPr/>
        </p:nvSpPr>
        <p:spPr bwMode="auto">
          <a:xfrm>
            <a:off x="827088" y="2852738"/>
            <a:ext cx="6865937"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buClr>
                <a:schemeClr val="folHlink"/>
              </a:buClr>
              <a:buSzPct val="60000"/>
              <a:buFont typeface="Wingdings" panose="05000000000000000000" pitchFamily="2" charset="2"/>
              <a:buChar char="n"/>
            </a:pPr>
            <a:r>
              <a:rPr kumimoji="1" lang="zh-CN" altLang="en-US" sz="2400">
                <a:solidFill>
                  <a:schemeClr val="folHlink"/>
                </a:solidFill>
                <a:latin typeface="Times New Roman" panose="02020603050405020304" pitchFamily="18" charset="0"/>
                <a:ea typeface="楷体_GB2312" pitchFamily="49" charset="-122"/>
              </a:rPr>
              <a:t>复杂的可编程器件</a:t>
            </a:r>
            <a:r>
              <a:rPr kumimoji="1" lang="en-US" altLang="zh-CN" sz="2400">
                <a:solidFill>
                  <a:schemeClr val="folHlink"/>
                </a:solidFill>
                <a:latin typeface="Times New Roman" panose="02020603050405020304" pitchFamily="18" charset="0"/>
                <a:ea typeface="楷体_GB2312" pitchFamily="49" charset="-122"/>
              </a:rPr>
              <a:t>(CPLD) :</a:t>
            </a:r>
          </a:p>
          <a:p>
            <a:pPr algn="l">
              <a:spcBef>
                <a:spcPct val="50000"/>
              </a:spcBef>
              <a:buClr>
                <a:schemeClr val="folHlink"/>
              </a:buClr>
              <a:buSzPct val="60000"/>
              <a:buFont typeface="Wingdings" panose="05000000000000000000" pitchFamily="2" charset="2"/>
              <a:buNone/>
            </a:pPr>
            <a:r>
              <a:rPr kumimoji="1" lang="en-US" altLang="zh-CN" sz="2400">
                <a:solidFill>
                  <a:schemeClr val="folHlink"/>
                </a:solidFill>
                <a:latin typeface="Times New Roman" panose="02020603050405020304" pitchFamily="18" charset="0"/>
                <a:ea typeface="楷体_GB2312" pitchFamily="49" charset="-122"/>
              </a:rPr>
              <a:t>CPLD</a:t>
            </a:r>
            <a:r>
              <a:rPr kumimoji="1" lang="zh-CN" altLang="en-US" sz="2400">
                <a:solidFill>
                  <a:schemeClr val="folHlink"/>
                </a:solidFill>
                <a:latin typeface="Times New Roman" panose="02020603050405020304" pitchFamily="18" charset="0"/>
                <a:ea typeface="楷体_GB2312" pitchFamily="49" charset="-122"/>
              </a:rPr>
              <a:t>的代表芯片如：</a:t>
            </a:r>
            <a:r>
              <a:rPr kumimoji="1" lang="en-US" altLang="zh-CN" sz="2400">
                <a:solidFill>
                  <a:schemeClr val="folHlink"/>
                </a:solidFill>
                <a:latin typeface="Times New Roman" panose="02020603050405020304" pitchFamily="18" charset="0"/>
                <a:ea typeface="楷体_GB2312" pitchFamily="49" charset="-122"/>
              </a:rPr>
              <a:t>Altera</a:t>
            </a:r>
            <a:r>
              <a:rPr kumimoji="1" lang="zh-CN" altLang="en-US" sz="2400">
                <a:solidFill>
                  <a:schemeClr val="folHlink"/>
                </a:solidFill>
                <a:latin typeface="Times New Roman" panose="02020603050405020304" pitchFamily="18" charset="0"/>
                <a:ea typeface="楷体_GB2312" pitchFamily="49" charset="-122"/>
              </a:rPr>
              <a:t>的</a:t>
            </a:r>
            <a:r>
              <a:rPr kumimoji="1" lang="en-US" altLang="zh-CN" sz="2400">
                <a:solidFill>
                  <a:schemeClr val="folHlink"/>
                </a:solidFill>
                <a:latin typeface="Times New Roman" panose="02020603050405020304" pitchFamily="18" charset="0"/>
                <a:ea typeface="楷体_GB2312" pitchFamily="49" charset="-122"/>
              </a:rPr>
              <a:t>MAX</a:t>
            </a:r>
            <a:r>
              <a:rPr kumimoji="1" lang="zh-CN" altLang="en-US" sz="2400">
                <a:solidFill>
                  <a:schemeClr val="folHlink"/>
                </a:solidFill>
                <a:latin typeface="Times New Roman" panose="02020603050405020304" pitchFamily="18" charset="0"/>
                <a:ea typeface="楷体_GB2312" pitchFamily="49" charset="-122"/>
              </a:rPr>
              <a:t>系列</a:t>
            </a:r>
          </a:p>
        </p:txBody>
      </p:sp>
      <p:sp>
        <p:nvSpPr>
          <p:cNvPr id="424968" name="Rectangle 8"/>
          <p:cNvSpPr>
            <a:spLocks noChangeArrowheads="1"/>
          </p:cNvSpPr>
          <p:nvPr/>
        </p:nvSpPr>
        <p:spPr bwMode="auto">
          <a:xfrm>
            <a:off x="827088" y="4365625"/>
            <a:ext cx="68659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spcBef>
                <a:spcPct val="50000"/>
              </a:spcBef>
              <a:buClr>
                <a:schemeClr val="folHlink"/>
              </a:buClr>
              <a:buSzPct val="60000"/>
              <a:buFont typeface="Wingdings" panose="05000000000000000000" pitchFamily="2" charset="2"/>
              <a:buChar char="n"/>
            </a:pPr>
            <a:r>
              <a:rPr kumimoji="1" lang="zh-CN" altLang="en-US" sz="2400">
                <a:solidFill>
                  <a:schemeClr val="folHlink"/>
                </a:solidFill>
                <a:latin typeface="Times New Roman" panose="02020603050405020304" pitchFamily="18" charset="0"/>
                <a:ea typeface="楷体_GB2312" pitchFamily="49" charset="-122"/>
              </a:rPr>
              <a:t>现场可编程门阵列</a:t>
            </a:r>
            <a:r>
              <a:rPr kumimoji="1" lang="en-US" altLang="zh-CN" sz="2400">
                <a:solidFill>
                  <a:schemeClr val="folHlink"/>
                </a:solidFill>
                <a:latin typeface="Times New Roman" panose="02020603050405020304" pitchFamily="18" charset="0"/>
                <a:ea typeface="楷体_GB2312" pitchFamily="49" charset="-122"/>
              </a:rPr>
              <a:t>(FPGA)</a:t>
            </a:r>
          </a:p>
        </p:txBody>
      </p:sp>
      <p:sp>
        <p:nvSpPr>
          <p:cNvPr id="2" name="灯片编号占位符 1">
            <a:extLst>
              <a:ext uri="{FF2B5EF4-FFF2-40B4-BE49-F238E27FC236}">
                <a16:creationId xmlns:a16="http://schemas.microsoft.com/office/drawing/2014/main" id="{FEA30832-AD55-4D32-8C6B-7AE8581DCCA5}"/>
              </a:ext>
            </a:extLst>
          </p:cNvPr>
          <p:cNvSpPr>
            <a:spLocks noGrp="1"/>
          </p:cNvSpPr>
          <p:nvPr>
            <p:ph type="sldNum" sz="quarter" idx="12"/>
          </p:nvPr>
        </p:nvSpPr>
        <p:spPr/>
        <p:txBody>
          <a:bodyPr/>
          <a:lstStyle/>
          <a:p>
            <a:fld id="{4FAB73BC-B049-4115-A692-8D63A059BFB8}" type="slidenum">
              <a:rPr lang="en-US" smtClean="0"/>
              <a:t>137</a:t>
            </a:fld>
            <a:endParaRPr lang="en-US" dirty="0"/>
          </a:p>
        </p:txBody>
      </p:sp>
    </p:spTree>
    <p:extLst>
      <p:ext uri="{BB962C8B-B14F-4D97-AF65-F5344CB8AC3E}">
        <p14:creationId xmlns:p14="http://schemas.microsoft.com/office/powerpoint/2010/main" val="18586502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24964"/>
                                        </p:tgtEl>
                                        <p:attrNameLst>
                                          <p:attrName>style.visibility</p:attrName>
                                        </p:attrNameLst>
                                      </p:cBhvr>
                                      <p:to>
                                        <p:strVal val="visible"/>
                                      </p:to>
                                    </p:set>
                                    <p:animEffect transition="in" filter="strips(downRight)">
                                      <p:cBhvr>
                                        <p:cTn id="7" dur="500"/>
                                        <p:tgtEl>
                                          <p:spTgt spid="42496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24966"/>
                                        </p:tgtEl>
                                        <p:attrNameLst>
                                          <p:attrName>style.visibility</p:attrName>
                                        </p:attrNameLst>
                                      </p:cBhvr>
                                      <p:to>
                                        <p:strVal val="visible"/>
                                      </p:to>
                                    </p:set>
                                    <p:animEffect transition="in" filter="strips(downRight)">
                                      <p:cBhvr>
                                        <p:cTn id="12" dur="500"/>
                                        <p:tgtEl>
                                          <p:spTgt spid="42496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24967"/>
                                        </p:tgtEl>
                                        <p:attrNameLst>
                                          <p:attrName>style.visibility</p:attrName>
                                        </p:attrNameLst>
                                      </p:cBhvr>
                                      <p:to>
                                        <p:strVal val="visible"/>
                                      </p:to>
                                    </p:set>
                                    <p:animEffect transition="in" filter="strips(downRight)">
                                      <p:cBhvr>
                                        <p:cTn id="17" dur="500"/>
                                        <p:tgtEl>
                                          <p:spTgt spid="42496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24968"/>
                                        </p:tgtEl>
                                        <p:attrNameLst>
                                          <p:attrName>style.visibility</p:attrName>
                                        </p:attrNameLst>
                                      </p:cBhvr>
                                      <p:to>
                                        <p:strVal val="visible"/>
                                      </p:to>
                                    </p:set>
                                    <p:animEffect transition="in" filter="strips(downRight)">
                                      <p:cBhvr>
                                        <p:cTn id="22" dur="500"/>
                                        <p:tgtEl>
                                          <p:spTgt spid="424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964" grpId="0" autoUpdateAnimBg="0"/>
      <p:bldP spid="424966" grpId="0" autoUpdateAnimBg="0"/>
      <p:bldP spid="424967" grpId="0" autoUpdateAnimBg="0"/>
      <p:bldP spid="424968" grpId="0" autoUpdateAnimBg="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88" name="Rectangle 12"/>
          <p:cNvSpPr>
            <a:spLocks noChangeArrowheads="1"/>
          </p:cNvSpPr>
          <p:nvPr/>
        </p:nvSpPr>
        <p:spPr bwMode="auto">
          <a:xfrm>
            <a:off x="755650" y="1196975"/>
            <a:ext cx="3551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en-US" altLang="zh-CN" sz="2400">
                <a:solidFill>
                  <a:srgbClr val="000066"/>
                </a:solidFill>
                <a:latin typeface="Times New Roman" panose="02020603050405020304" pitchFamily="18" charset="0"/>
                <a:ea typeface="楷体_GB2312" pitchFamily="49" charset="-122"/>
              </a:rPr>
              <a:t>PLD</a:t>
            </a:r>
            <a:r>
              <a:rPr kumimoji="1" lang="zh-CN" altLang="en-US" sz="2400">
                <a:solidFill>
                  <a:srgbClr val="000066"/>
                </a:solidFill>
                <a:latin typeface="Times New Roman" panose="02020603050405020304" pitchFamily="18" charset="0"/>
                <a:ea typeface="楷体_GB2312" pitchFamily="49" charset="-122"/>
              </a:rPr>
              <a:t>中的三种与、或阵列</a:t>
            </a:r>
          </a:p>
        </p:txBody>
      </p:sp>
      <p:graphicFrame>
        <p:nvGraphicFramePr>
          <p:cNvPr id="382989" name="Object 13"/>
          <p:cNvGraphicFramePr>
            <a:graphicFrameLocks noChangeAspect="1"/>
          </p:cNvGraphicFramePr>
          <p:nvPr/>
        </p:nvGraphicFramePr>
        <p:xfrm>
          <a:off x="323850" y="2779713"/>
          <a:ext cx="2951163" cy="3324225"/>
        </p:xfrm>
        <a:graphic>
          <a:graphicData uri="http://schemas.openxmlformats.org/presentationml/2006/ole">
            <mc:AlternateContent xmlns:mc="http://schemas.openxmlformats.org/markup-compatibility/2006">
              <mc:Choice xmlns:v="urn:schemas-microsoft-com:vml" Requires="v">
                <p:oleObj spid="_x0000_s126074" name="图片" r:id="rId4" imgW="1428840" imgH="1924200" progId="Word.Picture.8">
                  <p:embed/>
                </p:oleObj>
              </mc:Choice>
              <mc:Fallback>
                <p:oleObj name="图片" r:id="rId4" imgW="1428840" imgH="1924200" progId="Word.Picture.8">
                  <p:embed/>
                  <p:pic>
                    <p:nvPicPr>
                      <p:cNvPr id="382989" name="Object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850" y="2779713"/>
                        <a:ext cx="2951163" cy="3324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0" name="Rectangle 14"/>
          <p:cNvSpPr>
            <a:spLocks noChangeArrowheads="1"/>
          </p:cNvSpPr>
          <p:nvPr/>
        </p:nvSpPr>
        <p:spPr bwMode="auto">
          <a:xfrm>
            <a:off x="3438525" y="2081213"/>
            <a:ext cx="24479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l"/>
            <a:r>
              <a:rPr kumimoji="1" lang="zh-CN" altLang="en-US" sz="2000">
                <a:solidFill>
                  <a:srgbClr val="000066"/>
                </a:solidFill>
                <a:latin typeface="Times New Roman" panose="02020603050405020304" pitchFamily="18" charset="0"/>
                <a:ea typeface="楷体_GB2312" pitchFamily="49" charset="-122"/>
              </a:rPr>
              <a:t>与阵列、或阵列</a:t>
            </a:r>
          </a:p>
          <a:p>
            <a:pPr algn="l"/>
            <a:r>
              <a:rPr kumimoji="1" lang="zh-CN" altLang="en-US" sz="2000">
                <a:solidFill>
                  <a:srgbClr val="000066"/>
                </a:solidFill>
                <a:latin typeface="Times New Roman" panose="02020603050405020304" pitchFamily="18" charset="0"/>
                <a:ea typeface="楷体_GB2312" pitchFamily="49" charset="-122"/>
              </a:rPr>
              <a:t>均可编程</a:t>
            </a:r>
            <a:r>
              <a:rPr kumimoji="1" lang="en-US" altLang="zh-CN" sz="2000">
                <a:solidFill>
                  <a:srgbClr val="000066"/>
                </a:solidFill>
                <a:latin typeface="Times New Roman" panose="02020603050405020304" pitchFamily="18" charset="0"/>
                <a:ea typeface="楷体_GB2312" pitchFamily="49" charset="-122"/>
              </a:rPr>
              <a:t>(PLA)</a:t>
            </a:r>
          </a:p>
        </p:txBody>
      </p:sp>
      <p:sp>
        <p:nvSpPr>
          <p:cNvPr id="382991" name="Rectangle 15"/>
          <p:cNvSpPr>
            <a:spLocks noChangeArrowheads="1"/>
          </p:cNvSpPr>
          <p:nvPr/>
        </p:nvSpPr>
        <p:spPr bwMode="auto">
          <a:xfrm>
            <a:off x="323850" y="2047875"/>
            <a:ext cx="22288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zh-CN" altLang="en-US" sz="2000">
                <a:solidFill>
                  <a:srgbClr val="000066"/>
                </a:solidFill>
                <a:latin typeface="Times New Roman" panose="02020603050405020304" pitchFamily="18" charset="0"/>
                <a:ea typeface="楷体_GB2312" pitchFamily="49" charset="-122"/>
              </a:rPr>
              <a:t>与阵列固定，或阵</a:t>
            </a:r>
          </a:p>
          <a:p>
            <a:pPr algn="l"/>
            <a:r>
              <a:rPr kumimoji="1" lang="zh-CN" altLang="en-US" sz="2000">
                <a:solidFill>
                  <a:srgbClr val="000066"/>
                </a:solidFill>
                <a:latin typeface="Times New Roman" panose="02020603050405020304" pitchFamily="18" charset="0"/>
                <a:ea typeface="楷体_GB2312" pitchFamily="49" charset="-122"/>
              </a:rPr>
              <a:t>列可编程</a:t>
            </a:r>
            <a:r>
              <a:rPr kumimoji="1" lang="en-US" altLang="zh-CN" sz="2000">
                <a:solidFill>
                  <a:srgbClr val="000066"/>
                </a:solidFill>
                <a:latin typeface="Times New Roman" panose="02020603050405020304" pitchFamily="18" charset="0"/>
                <a:ea typeface="楷体_GB2312" pitchFamily="49" charset="-122"/>
              </a:rPr>
              <a:t>(PROM)</a:t>
            </a:r>
          </a:p>
        </p:txBody>
      </p:sp>
      <p:sp>
        <p:nvSpPr>
          <p:cNvPr id="382992" name="Rectangle 16"/>
          <p:cNvSpPr>
            <a:spLocks noChangeArrowheads="1"/>
          </p:cNvSpPr>
          <p:nvPr/>
        </p:nvSpPr>
        <p:spPr bwMode="auto">
          <a:xfrm>
            <a:off x="6300788" y="1935163"/>
            <a:ext cx="222885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zh-CN" altLang="en-US" sz="2000">
                <a:solidFill>
                  <a:srgbClr val="000066"/>
                </a:solidFill>
                <a:latin typeface="Times New Roman" panose="02020603050405020304" pitchFamily="18" charset="0"/>
                <a:ea typeface="楷体_GB2312" pitchFamily="49" charset="-122"/>
              </a:rPr>
              <a:t>与阵列可编程，或</a:t>
            </a:r>
          </a:p>
          <a:p>
            <a:pPr algn="l"/>
            <a:r>
              <a:rPr kumimoji="1" lang="zh-CN" altLang="en-US" sz="2000">
                <a:solidFill>
                  <a:srgbClr val="000066"/>
                </a:solidFill>
                <a:latin typeface="Times New Roman" panose="02020603050405020304" pitchFamily="18" charset="0"/>
                <a:ea typeface="楷体_GB2312" pitchFamily="49" charset="-122"/>
              </a:rPr>
              <a:t>阵列固定</a:t>
            </a:r>
            <a:r>
              <a:rPr kumimoji="1" lang="en-US" altLang="zh-CN" sz="2000">
                <a:solidFill>
                  <a:srgbClr val="000066"/>
                </a:solidFill>
                <a:latin typeface="Times New Roman" panose="02020603050405020304" pitchFamily="18" charset="0"/>
                <a:ea typeface="楷体_GB2312" pitchFamily="49" charset="-122"/>
              </a:rPr>
              <a:t>(PAL</a:t>
            </a:r>
            <a:r>
              <a:rPr kumimoji="1" lang="zh-CN" altLang="en-US" sz="2000">
                <a:solidFill>
                  <a:srgbClr val="000066"/>
                </a:solidFill>
                <a:latin typeface="Times New Roman" panose="02020603050405020304" pitchFamily="18" charset="0"/>
                <a:ea typeface="楷体_GB2312" pitchFamily="49" charset="-122"/>
              </a:rPr>
              <a:t>和</a:t>
            </a:r>
          </a:p>
          <a:p>
            <a:pPr algn="l"/>
            <a:r>
              <a:rPr kumimoji="1" lang="en-US" altLang="zh-CN" sz="2000">
                <a:solidFill>
                  <a:srgbClr val="000066"/>
                </a:solidFill>
                <a:latin typeface="Times New Roman" panose="02020603050405020304" pitchFamily="18" charset="0"/>
                <a:ea typeface="楷体_GB2312" pitchFamily="49" charset="-122"/>
              </a:rPr>
              <a:t>GAL</a:t>
            </a:r>
            <a:r>
              <a:rPr kumimoji="1" lang="zh-CN" altLang="en-US" sz="2000">
                <a:solidFill>
                  <a:srgbClr val="000066"/>
                </a:solidFill>
                <a:latin typeface="Times New Roman" panose="02020603050405020304" pitchFamily="18" charset="0"/>
                <a:ea typeface="楷体_GB2312" pitchFamily="49" charset="-122"/>
              </a:rPr>
              <a:t>等</a:t>
            </a:r>
            <a:r>
              <a:rPr kumimoji="1" lang="en-US" altLang="zh-CN" sz="2000">
                <a:solidFill>
                  <a:srgbClr val="000066"/>
                </a:solidFill>
                <a:latin typeface="Times New Roman" panose="02020603050405020304" pitchFamily="18" charset="0"/>
                <a:ea typeface="楷体_GB2312" pitchFamily="49" charset="-122"/>
              </a:rPr>
              <a:t>)</a:t>
            </a:r>
          </a:p>
        </p:txBody>
      </p:sp>
      <p:graphicFrame>
        <p:nvGraphicFramePr>
          <p:cNvPr id="382993" name="Object 17"/>
          <p:cNvGraphicFramePr>
            <a:graphicFrameLocks noChangeAspect="1"/>
          </p:cNvGraphicFramePr>
          <p:nvPr/>
        </p:nvGraphicFramePr>
        <p:xfrm>
          <a:off x="3367088" y="2563813"/>
          <a:ext cx="2717800" cy="3641725"/>
        </p:xfrm>
        <a:graphic>
          <a:graphicData uri="http://schemas.openxmlformats.org/presentationml/2006/ole">
            <mc:AlternateContent xmlns:mc="http://schemas.openxmlformats.org/markup-compatibility/2006">
              <mc:Choice xmlns:v="urn:schemas-microsoft-com:vml" Requires="v">
                <p:oleObj spid="_x0000_s126075" name="图片" r:id="rId6" imgW="1428840" imgH="1914480" progId="Word.Picture.8">
                  <p:embed/>
                </p:oleObj>
              </mc:Choice>
              <mc:Fallback>
                <p:oleObj name="图片" r:id="rId6" imgW="1428840" imgH="1914480" progId="Word.Picture.8">
                  <p:embed/>
                  <p:pic>
                    <p:nvPicPr>
                      <p:cNvPr id="382993" name="Object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67088" y="2563813"/>
                        <a:ext cx="2717800" cy="3641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2994" name="Object 18"/>
          <p:cNvGraphicFramePr>
            <a:graphicFrameLocks noChangeAspect="1"/>
          </p:cNvGraphicFramePr>
          <p:nvPr/>
        </p:nvGraphicFramePr>
        <p:xfrm>
          <a:off x="6227763" y="2779713"/>
          <a:ext cx="2711450" cy="3429000"/>
        </p:xfrm>
        <a:graphic>
          <a:graphicData uri="http://schemas.openxmlformats.org/presentationml/2006/ole">
            <mc:AlternateContent xmlns:mc="http://schemas.openxmlformats.org/markup-compatibility/2006">
              <mc:Choice xmlns:v="urn:schemas-microsoft-com:vml" Requires="v">
                <p:oleObj spid="_x0000_s126076" name="图片" r:id="rId8" imgW="1428840" imgH="1876320" progId="Word.Picture.8">
                  <p:embed/>
                </p:oleObj>
              </mc:Choice>
              <mc:Fallback>
                <p:oleObj name="图片" r:id="rId8" imgW="1428840" imgH="1876320" progId="Word.Picture.8">
                  <p:embed/>
                  <p:pic>
                    <p:nvPicPr>
                      <p:cNvPr id="382994" name="Object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227763" y="2779713"/>
                        <a:ext cx="2711450" cy="342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5" name="AutoShape 19"/>
          <p:cNvSpPr>
            <a:spLocks noChangeArrowheads="1"/>
          </p:cNvSpPr>
          <p:nvPr/>
        </p:nvSpPr>
        <p:spPr bwMode="auto">
          <a:xfrm>
            <a:off x="395288" y="1844675"/>
            <a:ext cx="2808287" cy="4392613"/>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endParaRPr lang="zh-CN" altLang="en-US"/>
          </a:p>
        </p:txBody>
      </p:sp>
      <p:sp>
        <p:nvSpPr>
          <p:cNvPr id="382996" name="AutoShape 20"/>
          <p:cNvSpPr>
            <a:spLocks noChangeArrowheads="1"/>
          </p:cNvSpPr>
          <p:nvPr/>
        </p:nvSpPr>
        <p:spPr bwMode="auto">
          <a:xfrm>
            <a:off x="3348038" y="1916113"/>
            <a:ext cx="2663825" cy="4392612"/>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endParaRPr lang="zh-CN" altLang="en-US"/>
          </a:p>
        </p:txBody>
      </p:sp>
      <p:sp>
        <p:nvSpPr>
          <p:cNvPr id="382997" name="AutoShape 21"/>
          <p:cNvSpPr>
            <a:spLocks noChangeArrowheads="1"/>
          </p:cNvSpPr>
          <p:nvPr/>
        </p:nvSpPr>
        <p:spPr bwMode="auto">
          <a:xfrm>
            <a:off x="6156325" y="1916113"/>
            <a:ext cx="2808288" cy="4248150"/>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endParaRPr lang="zh-CN" altLang="en-US"/>
          </a:p>
        </p:txBody>
      </p:sp>
      <p:sp>
        <p:nvSpPr>
          <p:cNvPr id="382998" name="Rectangle 22"/>
          <p:cNvSpPr>
            <a:spLocks noChangeArrowheads="1"/>
          </p:cNvSpPr>
          <p:nvPr/>
        </p:nvSpPr>
        <p:spPr bwMode="auto">
          <a:xfrm>
            <a:off x="755650" y="476250"/>
            <a:ext cx="5541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zh-CN" altLang="en-US" sz="2400">
                <a:solidFill>
                  <a:srgbClr val="000066"/>
                </a:solidFill>
                <a:latin typeface="Times New Roman" panose="02020603050405020304" pitchFamily="18" charset="0"/>
                <a:ea typeface="楷体_GB2312" pitchFamily="49" charset="-122"/>
              </a:rPr>
              <a:t>（</a:t>
            </a:r>
            <a:r>
              <a:rPr kumimoji="1" lang="en-US" altLang="zh-CN" sz="2400">
                <a:solidFill>
                  <a:srgbClr val="000066"/>
                </a:solidFill>
                <a:latin typeface="Times New Roman" panose="02020603050405020304" pitchFamily="18" charset="0"/>
                <a:ea typeface="楷体_GB2312" pitchFamily="49" charset="-122"/>
              </a:rPr>
              <a:t>3</a:t>
            </a:r>
            <a:r>
              <a:rPr kumimoji="1" lang="zh-CN" altLang="en-US" sz="2400">
                <a:solidFill>
                  <a:srgbClr val="000066"/>
                </a:solidFill>
                <a:latin typeface="Times New Roman" panose="02020603050405020304" pitchFamily="18" charset="0"/>
                <a:ea typeface="楷体_GB2312" pitchFamily="49" charset="-122"/>
              </a:rPr>
              <a:t>）按</a:t>
            </a:r>
            <a:r>
              <a:rPr kumimoji="1" lang="en-US" altLang="zh-CN" sz="2400">
                <a:solidFill>
                  <a:srgbClr val="000066"/>
                </a:solidFill>
                <a:latin typeface="Times New Roman" panose="02020603050405020304" pitchFamily="18" charset="0"/>
                <a:ea typeface="楷体_GB2312" pitchFamily="49" charset="-122"/>
              </a:rPr>
              <a:t>PLD</a:t>
            </a:r>
            <a:r>
              <a:rPr kumimoji="1" lang="zh-CN" altLang="en-US" sz="2400">
                <a:solidFill>
                  <a:srgbClr val="000066"/>
                </a:solidFill>
                <a:latin typeface="Times New Roman" panose="02020603050405020304" pitchFamily="18" charset="0"/>
                <a:ea typeface="楷体_GB2312" pitchFamily="49" charset="-122"/>
              </a:rPr>
              <a:t>中的与、或阵列是否编程分</a:t>
            </a:r>
          </a:p>
        </p:txBody>
      </p:sp>
      <p:sp>
        <p:nvSpPr>
          <p:cNvPr id="2" name="灯片编号占位符 1">
            <a:extLst>
              <a:ext uri="{FF2B5EF4-FFF2-40B4-BE49-F238E27FC236}">
                <a16:creationId xmlns:a16="http://schemas.microsoft.com/office/drawing/2014/main" id="{EBC1A8B9-CCEE-40DF-85CA-C832F69B0259}"/>
              </a:ext>
            </a:extLst>
          </p:cNvPr>
          <p:cNvSpPr>
            <a:spLocks noGrp="1"/>
          </p:cNvSpPr>
          <p:nvPr>
            <p:ph type="sldNum" sz="quarter" idx="12"/>
          </p:nvPr>
        </p:nvSpPr>
        <p:spPr/>
        <p:txBody>
          <a:bodyPr/>
          <a:lstStyle/>
          <a:p>
            <a:fld id="{4FAB73BC-B049-4115-A692-8D63A059BFB8}" type="slidenum">
              <a:rPr lang="en-US" smtClean="0"/>
              <a:t>138</a:t>
            </a:fld>
            <a:endParaRPr lang="en-US" dirty="0"/>
          </a:p>
        </p:txBody>
      </p:sp>
    </p:spTree>
    <p:extLst>
      <p:ext uri="{BB962C8B-B14F-4D97-AF65-F5344CB8AC3E}">
        <p14:creationId xmlns:p14="http://schemas.microsoft.com/office/powerpoint/2010/main" val="1062444183"/>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2989"/>
                                        </p:tgtEl>
                                        <p:attrNameLst>
                                          <p:attrName>style.visibility</p:attrName>
                                        </p:attrNameLst>
                                      </p:cBhvr>
                                      <p:to>
                                        <p:strVal val="visible"/>
                                      </p:to>
                                    </p:set>
                                    <p:animEffect transition="in" filter="wipe(up)">
                                      <p:cBhvr>
                                        <p:cTn id="7" dur="500"/>
                                        <p:tgtEl>
                                          <p:spTgt spid="3829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82991"/>
                                        </p:tgtEl>
                                        <p:attrNameLst>
                                          <p:attrName>style.visibility</p:attrName>
                                        </p:attrNameLst>
                                      </p:cBhvr>
                                      <p:to>
                                        <p:strVal val="visible"/>
                                      </p:to>
                                    </p:set>
                                    <p:animEffect transition="in" filter="strips(downRight)">
                                      <p:cBhvr>
                                        <p:cTn id="12" dur="500"/>
                                        <p:tgtEl>
                                          <p:spTgt spid="3829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82995"/>
                                        </p:tgtEl>
                                        <p:attrNameLst>
                                          <p:attrName>style.visibility</p:attrName>
                                        </p:attrNameLst>
                                      </p:cBhvr>
                                      <p:to>
                                        <p:strVal val="visible"/>
                                      </p:to>
                                    </p:set>
                                    <p:animEffect transition="in" filter="blinds(horizontal)">
                                      <p:cBhvr>
                                        <p:cTn id="17" dur="500"/>
                                        <p:tgtEl>
                                          <p:spTgt spid="38299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82993"/>
                                        </p:tgtEl>
                                        <p:attrNameLst>
                                          <p:attrName>style.visibility</p:attrName>
                                        </p:attrNameLst>
                                      </p:cBhvr>
                                      <p:to>
                                        <p:strVal val="visible"/>
                                      </p:to>
                                    </p:set>
                                    <p:animEffect transition="in" filter="wipe(up)">
                                      <p:cBhvr>
                                        <p:cTn id="22" dur="500"/>
                                        <p:tgtEl>
                                          <p:spTgt spid="3829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82990"/>
                                        </p:tgtEl>
                                        <p:attrNameLst>
                                          <p:attrName>style.visibility</p:attrName>
                                        </p:attrNameLst>
                                      </p:cBhvr>
                                      <p:to>
                                        <p:strVal val="visible"/>
                                      </p:to>
                                    </p:set>
                                    <p:animEffect transition="in" filter="strips(downRight)">
                                      <p:cBhvr>
                                        <p:cTn id="27" dur="500"/>
                                        <p:tgtEl>
                                          <p:spTgt spid="3829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82996"/>
                                        </p:tgtEl>
                                        <p:attrNameLst>
                                          <p:attrName>style.visibility</p:attrName>
                                        </p:attrNameLst>
                                      </p:cBhvr>
                                      <p:to>
                                        <p:strVal val="visible"/>
                                      </p:to>
                                    </p:set>
                                    <p:animEffect transition="in" filter="blinds(horizontal)">
                                      <p:cBhvr>
                                        <p:cTn id="32" dur="500"/>
                                        <p:tgtEl>
                                          <p:spTgt spid="38299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82994"/>
                                        </p:tgtEl>
                                        <p:attrNameLst>
                                          <p:attrName>style.visibility</p:attrName>
                                        </p:attrNameLst>
                                      </p:cBhvr>
                                      <p:to>
                                        <p:strVal val="visible"/>
                                      </p:to>
                                    </p:set>
                                    <p:animEffect transition="in" filter="wipe(up)">
                                      <p:cBhvr>
                                        <p:cTn id="37" dur="500"/>
                                        <p:tgtEl>
                                          <p:spTgt spid="3829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grpId="0" nodeType="clickEffect">
                                  <p:stCondLst>
                                    <p:cond delay="0"/>
                                  </p:stCondLst>
                                  <p:childTnLst>
                                    <p:set>
                                      <p:cBhvr>
                                        <p:cTn id="41" dur="1" fill="hold">
                                          <p:stCondLst>
                                            <p:cond delay="0"/>
                                          </p:stCondLst>
                                        </p:cTn>
                                        <p:tgtEl>
                                          <p:spTgt spid="382992"/>
                                        </p:tgtEl>
                                        <p:attrNameLst>
                                          <p:attrName>style.visibility</p:attrName>
                                        </p:attrNameLst>
                                      </p:cBhvr>
                                      <p:to>
                                        <p:strVal val="visible"/>
                                      </p:to>
                                    </p:set>
                                    <p:animEffect transition="in" filter="strips(downRight)">
                                      <p:cBhvr>
                                        <p:cTn id="42" dur="500"/>
                                        <p:tgtEl>
                                          <p:spTgt spid="38299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82997"/>
                                        </p:tgtEl>
                                        <p:attrNameLst>
                                          <p:attrName>style.visibility</p:attrName>
                                        </p:attrNameLst>
                                      </p:cBhvr>
                                      <p:to>
                                        <p:strVal val="visible"/>
                                      </p:to>
                                    </p:set>
                                    <p:animEffect transition="in" filter="blinds(horizontal)">
                                      <p:cBhvr>
                                        <p:cTn id="47" dur="500"/>
                                        <p:tgtEl>
                                          <p:spTgt spid="3829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2990" grpId="0"/>
      <p:bldP spid="382991" grpId="0"/>
      <p:bldP spid="382992"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25" name="Rectangle 25"/>
          <p:cNvSpPr>
            <a:spLocks noChangeArrowheads="1"/>
          </p:cNvSpPr>
          <p:nvPr/>
        </p:nvSpPr>
        <p:spPr bwMode="auto">
          <a:xfrm>
            <a:off x="684213" y="412750"/>
            <a:ext cx="6619875" cy="639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76176" bIns="76176" anchor="ctr">
            <a:spAutoFit/>
          </a:bodyPr>
          <a:lstStyle/>
          <a:p>
            <a:pPr algn="l"/>
            <a:r>
              <a:rPr kumimoji="1" lang="en-US" altLang="zh-CN" sz="3200" dirty="0">
                <a:solidFill>
                  <a:schemeClr val="accent2"/>
                </a:solidFill>
                <a:latin typeface="Times New Roman" panose="02020603050405020304" pitchFamily="18" charset="0"/>
                <a:ea typeface="楷体_GB2312" pitchFamily="49" charset="-122"/>
              </a:rPr>
              <a:t>4.5.2  </a:t>
            </a:r>
            <a:r>
              <a:rPr kumimoji="1" lang="zh-CN" altLang="en-US" sz="3200" dirty="0">
                <a:solidFill>
                  <a:schemeClr val="accent2"/>
                </a:solidFill>
                <a:latin typeface="Times New Roman" panose="02020603050405020304" pitchFamily="18" charset="0"/>
                <a:ea typeface="楷体_GB2312" pitchFamily="49" charset="-122"/>
              </a:rPr>
              <a:t>组合逻辑电路的 </a:t>
            </a:r>
            <a:r>
              <a:rPr kumimoji="1" lang="en-US" altLang="zh-CN" sz="3200" dirty="0">
                <a:solidFill>
                  <a:schemeClr val="accent2"/>
                </a:solidFill>
                <a:latin typeface="Times New Roman" panose="02020603050405020304" pitchFamily="18" charset="0"/>
                <a:ea typeface="楷体_GB2312" pitchFamily="49" charset="-122"/>
              </a:rPr>
              <a:t>PLD </a:t>
            </a:r>
            <a:r>
              <a:rPr kumimoji="1" lang="zh-CN" altLang="en-US" sz="3200" dirty="0">
                <a:solidFill>
                  <a:schemeClr val="accent2"/>
                </a:solidFill>
                <a:latin typeface="Times New Roman" panose="02020603050405020304" pitchFamily="18" charset="0"/>
                <a:ea typeface="楷体_GB2312" pitchFamily="49" charset="-122"/>
              </a:rPr>
              <a:t>实现</a:t>
            </a:r>
          </a:p>
        </p:txBody>
      </p:sp>
      <p:sp>
        <p:nvSpPr>
          <p:cNvPr id="384026" name="Text Box 26"/>
          <p:cNvSpPr txBox="1">
            <a:spLocks noChangeArrowheads="1"/>
          </p:cNvSpPr>
          <p:nvPr/>
        </p:nvSpPr>
        <p:spPr bwMode="auto">
          <a:xfrm>
            <a:off x="4643438" y="3213100"/>
            <a:ext cx="2466975"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84027" name="Rectangle 27"/>
          <p:cNvSpPr>
            <a:spLocks noChangeArrowheads="1"/>
          </p:cNvSpPr>
          <p:nvPr/>
        </p:nvSpPr>
        <p:spPr bwMode="auto">
          <a:xfrm>
            <a:off x="0" y="441325"/>
            <a:ext cx="3952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en-US" altLang="zh-CN" sz="1000" b="0" baseline="-30000">
                <a:latin typeface="Times New Roman" panose="02020603050405020304" pitchFamily="18" charset="0"/>
                <a:ea typeface="华康简宋" charset="-122"/>
              </a:rPr>
              <a:t>  </a:t>
            </a:r>
            <a:r>
              <a:rPr kumimoji="1" lang="en-US" altLang="zh-CN" sz="1000" b="0">
                <a:latin typeface="Times New Roman" panose="02020603050405020304" pitchFamily="18" charset="0"/>
                <a:ea typeface="华康简宋" charset="-122"/>
              </a:rPr>
              <a:t>     </a:t>
            </a:r>
            <a:endParaRPr kumimoji="1" lang="en-US" altLang="zh-CN" sz="2400" b="0">
              <a:latin typeface="Times New Roman" panose="02020603050405020304" pitchFamily="18" charset="0"/>
            </a:endParaRPr>
          </a:p>
        </p:txBody>
      </p:sp>
      <p:sp>
        <p:nvSpPr>
          <p:cNvPr id="384028" name="Rectangle 28"/>
          <p:cNvSpPr>
            <a:spLocks noChangeArrowheads="1"/>
          </p:cNvSpPr>
          <p:nvPr/>
        </p:nvSpPr>
        <p:spPr bwMode="auto">
          <a:xfrm>
            <a:off x="161925" y="2060575"/>
            <a:ext cx="4914900" cy="168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l">
              <a:lnSpc>
                <a:spcPct val="145000"/>
              </a:lnSpc>
            </a:pPr>
            <a:r>
              <a:rPr kumimoji="1" lang="zh-CN" altLang="en-US" sz="2400">
                <a:solidFill>
                  <a:srgbClr val="000066"/>
                </a:solidFill>
                <a:latin typeface="楷体_GB2312" pitchFamily="49" charset="-122"/>
                <a:ea typeface="楷体_GB2312" pitchFamily="49" charset="-122"/>
              </a:rPr>
              <a:t>例</a:t>
            </a:r>
            <a:r>
              <a:rPr kumimoji="1" lang="en-US" altLang="zh-CN" sz="2400">
                <a:solidFill>
                  <a:srgbClr val="000066"/>
                </a:solidFill>
                <a:latin typeface="楷体_GB2312" pitchFamily="49" charset="-122"/>
                <a:ea typeface="楷体_GB2312" pitchFamily="49" charset="-122"/>
              </a:rPr>
              <a:t>1  </a:t>
            </a:r>
            <a:r>
              <a:rPr kumimoji="1" lang="zh-CN" altLang="en-US" sz="2400">
                <a:solidFill>
                  <a:srgbClr val="000066"/>
                </a:solidFill>
                <a:latin typeface="楷体_GB2312" pitchFamily="49" charset="-122"/>
                <a:ea typeface="楷体_GB2312" pitchFamily="49" charset="-122"/>
              </a:rPr>
              <a:t>由</a:t>
            </a:r>
            <a:r>
              <a:rPr kumimoji="1" lang="en-US" altLang="zh-CN" sz="2400">
                <a:solidFill>
                  <a:srgbClr val="000066"/>
                </a:solidFill>
                <a:latin typeface="Times New Roman" panose="02020603050405020304" pitchFamily="18" charset="0"/>
                <a:ea typeface="楷体_GB2312" pitchFamily="49" charset="-122"/>
              </a:rPr>
              <a:t>PLA</a:t>
            </a:r>
            <a:r>
              <a:rPr kumimoji="1" lang="zh-CN" altLang="en-US" sz="2400">
                <a:solidFill>
                  <a:srgbClr val="000066"/>
                </a:solidFill>
                <a:latin typeface="Times New Roman" panose="02020603050405020304" pitchFamily="18" charset="0"/>
                <a:ea typeface="楷体_GB2312" pitchFamily="49" charset="-122"/>
              </a:rPr>
              <a:t>构成的逻辑电路如图所示，试写出该电路的逻辑表达式，并确定其逻辑功能</a:t>
            </a:r>
            <a:r>
              <a:rPr kumimoji="1" lang="zh-CN" altLang="en-US" sz="2400">
                <a:solidFill>
                  <a:srgbClr val="000066"/>
                </a:solidFill>
                <a:latin typeface="楷体_GB2312" pitchFamily="49" charset="-122"/>
                <a:ea typeface="楷体_GB2312" pitchFamily="49" charset="-122"/>
              </a:rPr>
              <a:t>。</a:t>
            </a:r>
          </a:p>
        </p:txBody>
      </p:sp>
      <p:sp>
        <p:nvSpPr>
          <p:cNvPr id="384029" name="Rectangle 29"/>
          <p:cNvSpPr>
            <a:spLocks noChangeArrowheads="1"/>
          </p:cNvSpPr>
          <p:nvPr/>
        </p:nvSpPr>
        <p:spPr bwMode="auto">
          <a:xfrm>
            <a:off x="323850" y="4149725"/>
            <a:ext cx="4130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zh-CN" altLang="en-US">
                <a:solidFill>
                  <a:srgbClr val="000066"/>
                </a:solidFill>
                <a:ea typeface="楷体_GB2312" pitchFamily="49" charset="-122"/>
              </a:rPr>
              <a:t>写出该电路的逻辑表达式：</a:t>
            </a:r>
          </a:p>
        </p:txBody>
      </p:sp>
      <p:graphicFrame>
        <p:nvGraphicFramePr>
          <p:cNvPr id="384030" name="Object 30"/>
          <p:cNvGraphicFramePr>
            <a:graphicFrameLocks noChangeAspect="1"/>
          </p:cNvGraphicFramePr>
          <p:nvPr/>
        </p:nvGraphicFramePr>
        <p:xfrm>
          <a:off x="5530850" y="1484313"/>
          <a:ext cx="3321050" cy="4392612"/>
        </p:xfrm>
        <a:graphic>
          <a:graphicData uri="http://schemas.openxmlformats.org/presentationml/2006/ole">
            <mc:AlternateContent xmlns:mc="http://schemas.openxmlformats.org/markup-compatibility/2006">
              <mc:Choice xmlns:v="urn:schemas-microsoft-com:vml" Requires="v">
                <p:oleObj spid="_x0000_s127018" name="图片" r:id="rId4" imgW="1714680" imgH="2790720" progId="Word.Picture.8">
                  <p:embed/>
                </p:oleObj>
              </mc:Choice>
              <mc:Fallback>
                <p:oleObj name="图片" r:id="rId4" imgW="1714680" imgH="2790720" progId="Word.Picture.8">
                  <p:embed/>
                  <p:pic>
                    <p:nvPicPr>
                      <p:cNvPr id="384030" name="Object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30850" y="1484313"/>
                        <a:ext cx="3321050" cy="4392612"/>
                      </a:xfrm>
                      <a:prstGeom prst="rect">
                        <a:avLst/>
                      </a:prstGeom>
                      <a:solidFill>
                        <a:srgbClr val="FFFFFF">
                          <a:alpha val="0"/>
                        </a:srgbClr>
                      </a:solidFill>
                      <a:ln w="9525">
                        <a:solidFill>
                          <a:srgbClr val="FFFFFF">
                            <a:alpha val="0"/>
                          </a:srgbClr>
                        </a:solidFill>
                        <a:miter lim="800000"/>
                        <a:headEnd/>
                        <a:tailEnd/>
                      </a:ln>
                    </p:spPr>
                  </p:pic>
                </p:oleObj>
              </mc:Fallback>
            </mc:AlternateContent>
          </a:graphicData>
        </a:graphic>
      </p:graphicFrame>
      <p:sp>
        <p:nvSpPr>
          <p:cNvPr id="384031" name="AutoShape 31"/>
          <p:cNvSpPr>
            <a:spLocks noChangeArrowheads="1"/>
          </p:cNvSpPr>
          <p:nvPr/>
        </p:nvSpPr>
        <p:spPr bwMode="auto">
          <a:xfrm>
            <a:off x="5219700" y="1485900"/>
            <a:ext cx="3384550" cy="4391025"/>
          </a:xfrm>
          <a:prstGeom prst="roundRect">
            <a:avLst>
              <a:gd name="adj" fmla="val 16667"/>
            </a:avLst>
          </a:prstGeom>
          <a:noFill/>
          <a:ln w="2540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endParaRPr lang="zh-CN" altLang="en-US"/>
          </a:p>
        </p:txBody>
      </p:sp>
      <p:sp>
        <p:nvSpPr>
          <p:cNvPr id="2" name="灯片编号占位符 1">
            <a:extLst>
              <a:ext uri="{FF2B5EF4-FFF2-40B4-BE49-F238E27FC236}">
                <a16:creationId xmlns:a16="http://schemas.microsoft.com/office/drawing/2014/main" id="{8A8E9FCB-CC36-4197-8E5B-D1E81C69ABF7}"/>
              </a:ext>
            </a:extLst>
          </p:cNvPr>
          <p:cNvSpPr>
            <a:spLocks noGrp="1"/>
          </p:cNvSpPr>
          <p:nvPr>
            <p:ph type="sldNum" sz="quarter" idx="12"/>
          </p:nvPr>
        </p:nvSpPr>
        <p:spPr/>
        <p:txBody>
          <a:bodyPr/>
          <a:lstStyle/>
          <a:p>
            <a:fld id="{4FAB73BC-B049-4115-A692-8D63A059BFB8}" type="slidenum">
              <a:rPr lang="en-US" smtClean="0"/>
              <a:t>139</a:t>
            </a:fld>
            <a:endParaRPr lang="en-US" dirty="0"/>
          </a:p>
        </p:txBody>
      </p:sp>
    </p:spTree>
    <p:extLst>
      <p:ext uri="{BB962C8B-B14F-4D97-AF65-F5344CB8AC3E}">
        <p14:creationId xmlns:p14="http://schemas.microsoft.com/office/powerpoint/2010/main" val="196317423"/>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84031"/>
                                        </p:tgtEl>
                                        <p:attrNameLst>
                                          <p:attrName>style.visibility</p:attrName>
                                        </p:attrNameLst>
                                      </p:cBhvr>
                                      <p:to>
                                        <p:strVal val="visible"/>
                                      </p:to>
                                    </p:set>
                                    <p:animEffect transition="in" filter="blinds(horizontal)">
                                      <p:cBhvr>
                                        <p:cTn id="7" dur="500"/>
                                        <p:tgtEl>
                                          <p:spTgt spid="384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5045" name="Object 21"/>
          <p:cNvGraphicFramePr>
            <a:graphicFrameLocks noChangeAspect="1"/>
          </p:cNvGraphicFramePr>
          <p:nvPr/>
        </p:nvGraphicFramePr>
        <p:xfrm>
          <a:off x="4608513" y="5300663"/>
          <a:ext cx="4427537" cy="1003300"/>
        </p:xfrm>
        <a:graphic>
          <a:graphicData uri="http://schemas.openxmlformats.org/presentationml/2006/ole">
            <mc:AlternateContent xmlns:mc="http://schemas.openxmlformats.org/markup-compatibility/2006">
              <mc:Choice xmlns:v="urn:schemas-microsoft-com:vml" Requires="v">
                <p:oleObj spid="_x0000_s128082" name="公式" r:id="rId5" imgW="4000320" imgH="736560" progId="Equation.3">
                  <p:embed/>
                </p:oleObj>
              </mc:Choice>
              <mc:Fallback>
                <p:oleObj name="公式" r:id="rId5" imgW="4000320" imgH="736560" progId="Equation.3">
                  <p:embed/>
                  <p:pic>
                    <p:nvPicPr>
                      <p:cNvPr id="385045" name="Object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8513" y="5300663"/>
                        <a:ext cx="4427537" cy="1003300"/>
                      </a:xfrm>
                      <a:prstGeom prst="rect">
                        <a:avLst/>
                      </a:prstGeom>
                      <a:solidFill>
                        <a:srgbClr val="FFFFFF">
                          <a:alpha val="0"/>
                        </a:srgbClr>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85047" name="AutoShape 23"/>
          <p:cNvSpPr>
            <a:spLocks noChangeArrowheads="1"/>
          </p:cNvSpPr>
          <p:nvPr/>
        </p:nvSpPr>
        <p:spPr bwMode="auto">
          <a:xfrm>
            <a:off x="5580063" y="2862263"/>
            <a:ext cx="1828800" cy="495300"/>
          </a:xfrm>
          <a:prstGeom prst="wedgeRoundRectCallout">
            <a:avLst>
              <a:gd name="adj1" fmla="val -161806"/>
              <a:gd name="adj2" fmla="val 126921"/>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latin typeface="Times New Roman" panose="02020603050405020304" pitchFamily="18" charset="0"/>
              </a:rPr>
              <a:t>A</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B</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C</a:t>
            </a:r>
            <a:r>
              <a:rPr kumimoji="1" lang="en-US" altLang="zh-CN" sz="2400" baseline="-25000">
                <a:latin typeface="Times New Roman" panose="02020603050405020304" pitchFamily="18" charset="0"/>
              </a:rPr>
              <a:t>n</a:t>
            </a:r>
            <a:endParaRPr kumimoji="1" lang="en-US" altLang="zh-CN" sz="2400">
              <a:latin typeface="Times New Roman" panose="02020603050405020304" pitchFamily="18" charset="0"/>
            </a:endParaRPr>
          </a:p>
        </p:txBody>
      </p:sp>
      <p:sp>
        <p:nvSpPr>
          <p:cNvPr id="385048" name="AutoShape 24"/>
          <p:cNvSpPr>
            <a:spLocks noChangeArrowheads="1"/>
          </p:cNvSpPr>
          <p:nvPr/>
        </p:nvSpPr>
        <p:spPr bwMode="auto">
          <a:xfrm>
            <a:off x="4579938" y="3443288"/>
            <a:ext cx="1066800" cy="495300"/>
          </a:xfrm>
          <a:prstGeom prst="wedgeRoundRectCallout">
            <a:avLst>
              <a:gd name="adj1" fmla="val -101338"/>
              <a:gd name="adj2" fmla="val 107190"/>
              <a:gd name="adj3" fmla="val 16667"/>
            </a:avLst>
          </a:prstGeom>
          <a:solidFill>
            <a:srgbClr val="FFCC00">
              <a:alpha val="28999"/>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solidFill>
                  <a:schemeClr val="folHlink"/>
                </a:solidFill>
                <a:latin typeface="Times New Roman" panose="02020603050405020304" pitchFamily="18" charset="0"/>
              </a:rPr>
              <a:t>A</a:t>
            </a:r>
            <a:r>
              <a:rPr kumimoji="1" lang="en-US" altLang="zh-CN" sz="2400" baseline="-25000">
                <a:solidFill>
                  <a:schemeClr val="folHlink"/>
                </a:solidFill>
                <a:latin typeface="Times New Roman" panose="02020603050405020304" pitchFamily="18" charset="0"/>
              </a:rPr>
              <a:t>n</a:t>
            </a:r>
            <a:r>
              <a:rPr kumimoji="1" lang="en-US" altLang="zh-CN" sz="2400" i="1">
                <a:solidFill>
                  <a:schemeClr val="folHlink"/>
                </a:solidFill>
                <a:latin typeface="Times New Roman" panose="02020603050405020304" pitchFamily="18" charset="0"/>
              </a:rPr>
              <a:t>B</a:t>
            </a:r>
            <a:r>
              <a:rPr kumimoji="1" lang="en-US" altLang="zh-CN" sz="2400" baseline="-25000">
                <a:solidFill>
                  <a:schemeClr val="folHlink"/>
                </a:solidFill>
                <a:latin typeface="Times New Roman" panose="02020603050405020304" pitchFamily="18" charset="0"/>
              </a:rPr>
              <a:t>n</a:t>
            </a:r>
            <a:endParaRPr kumimoji="1" lang="en-US" altLang="zh-CN" sz="2400">
              <a:solidFill>
                <a:schemeClr val="folHlink"/>
              </a:solidFill>
              <a:latin typeface="Times New Roman" panose="02020603050405020304" pitchFamily="18" charset="0"/>
            </a:endParaRPr>
          </a:p>
        </p:txBody>
      </p:sp>
      <p:sp>
        <p:nvSpPr>
          <p:cNvPr id="385049" name="AutoShape 25"/>
          <p:cNvSpPr>
            <a:spLocks noChangeArrowheads="1"/>
          </p:cNvSpPr>
          <p:nvPr/>
        </p:nvSpPr>
        <p:spPr bwMode="auto">
          <a:xfrm>
            <a:off x="4960938" y="4086225"/>
            <a:ext cx="1143000" cy="495300"/>
          </a:xfrm>
          <a:prstGeom prst="wedgeRoundRectCallout">
            <a:avLst>
              <a:gd name="adj1" fmla="val -132917"/>
              <a:gd name="adj2" fmla="val 73528"/>
              <a:gd name="adj3" fmla="val 16667"/>
            </a:avLst>
          </a:prstGeom>
          <a:solidFill>
            <a:srgbClr val="FFCC00">
              <a:alpha val="28999"/>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solidFill>
                  <a:schemeClr val="folHlink"/>
                </a:solidFill>
                <a:latin typeface="Times New Roman" panose="02020603050405020304" pitchFamily="18" charset="0"/>
              </a:rPr>
              <a:t>A</a:t>
            </a:r>
            <a:r>
              <a:rPr kumimoji="1" lang="en-US" altLang="zh-CN" sz="2400" baseline="-25000">
                <a:solidFill>
                  <a:schemeClr val="folHlink"/>
                </a:solidFill>
                <a:latin typeface="Times New Roman" panose="02020603050405020304" pitchFamily="18" charset="0"/>
              </a:rPr>
              <a:t>n</a:t>
            </a:r>
            <a:r>
              <a:rPr kumimoji="1" lang="en-US" altLang="zh-CN" sz="2400">
                <a:solidFill>
                  <a:schemeClr val="folHlink"/>
                </a:solidFill>
                <a:latin typeface="Times New Roman" panose="02020603050405020304" pitchFamily="18" charset="0"/>
              </a:rPr>
              <a:t>C</a:t>
            </a:r>
            <a:r>
              <a:rPr kumimoji="1" lang="en-US" altLang="zh-CN" sz="2400" baseline="-25000">
                <a:solidFill>
                  <a:schemeClr val="folHlink"/>
                </a:solidFill>
                <a:latin typeface="Times New Roman" panose="02020603050405020304" pitchFamily="18" charset="0"/>
              </a:rPr>
              <a:t>n</a:t>
            </a:r>
            <a:endParaRPr kumimoji="1" lang="en-US" altLang="zh-CN" sz="2400">
              <a:solidFill>
                <a:schemeClr val="folHlink"/>
              </a:solidFill>
              <a:latin typeface="Times New Roman" panose="02020603050405020304" pitchFamily="18" charset="0"/>
            </a:endParaRPr>
          </a:p>
        </p:txBody>
      </p:sp>
      <p:sp>
        <p:nvSpPr>
          <p:cNvPr id="385050" name="AutoShape 26"/>
          <p:cNvSpPr>
            <a:spLocks noChangeArrowheads="1"/>
          </p:cNvSpPr>
          <p:nvPr/>
        </p:nvSpPr>
        <p:spPr bwMode="auto">
          <a:xfrm>
            <a:off x="5508625" y="4719638"/>
            <a:ext cx="1143000" cy="495300"/>
          </a:xfrm>
          <a:prstGeom prst="wedgeRoundRectCallout">
            <a:avLst>
              <a:gd name="adj1" fmla="val -179167"/>
              <a:gd name="adj2" fmla="val 33333"/>
              <a:gd name="adj3" fmla="val 16667"/>
            </a:avLst>
          </a:prstGeom>
          <a:solidFill>
            <a:srgbClr val="FFCC00">
              <a:alpha val="32001"/>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solidFill>
                  <a:schemeClr val="folHlink"/>
                </a:solidFill>
                <a:latin typeface="Times New Roman" panose="02020603050405020304" pitchFamily="18" charset="0"/>
              </a:rPr>
              <a:t>B</a:t>
            </a:r>
            <a:r>
              <a:rPr kumimoji="1" lang="en-US" altLang="zh-CN" sz="2400" baseline="-25000">
                <a:solidFill>
                  <a:schemeClr val="folHlink"/>
                </a:solidFill>
                <a:latin typeface="Times New Roman" panose="02020603050405020304" pitchFamily="18" charset="0"/>
              </a:rPr>
              <a:t>n</a:t>
            </a:r>
            <a:r>
              <a:rPr kumimoji="1" lang="en-US" altLang="zh-CN" sz="2400" i="1">
                <a:solidFill>
                  <a:schemeClr val="folHlink"/>
                </a:solidFill>
                <a:latin typeface="Times New Roman" panose="02020603050405020304" pitchFamily="18" charset="0"/>
              </a:rPr>
              <a:t>C</a:t>
            </a:r>
            <a:r>
              <a:rPr kumimoji="1" lang="en-US" altLang="zh-CN" sz="2400" baseline="-25000">
                <a:solidFill>
                  <a:schemeClr val="folHlink"/>
                </a:solidFill>
                <a:latin typeface="Times New Roman" panose="02020603050405020304" pitchFamily="18" charset="0"/>
              </a:rPr>
              <a:t>n</a:t>
            </a:r>
            <a:endParaRPr kumimoji="1" lang="en-US" altLang="zh-CN" sz="2400">
              <a:solidFill>
                <a:schemeClr val="folHlink"/>
              </a:solidFill>
              <a:latin typeface="Times New Roman" panose="02020603050405020304" pitchFamily="18" charset="0"/>
            </a:endParaRPr>
          </a:p>
        </p:txBody>
      </p:sp>
      <p:sp>
        <p:nvSpPr>
          <p:cNvPr id="385051" name="Rectangle 27"/>
          <p:cNvSpPr>
            <a:spLocks noChangeArrowheads="1"/>
          </p:cNvSpPr>
          <p:nvPr/>
        </p:nvSpPr>
        <p:spPr bwMode="auto">
          <a:xfrm>
            <a:off x="827088" y="476250"/>
            <a:ext cx="12557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a:r>
              <a:rPr kumimoji="1" lang="zh-CN" altLang="en-US" sz="2800">
                <a:solidFill>
                  <a:srgbClr val="000099"/>
                </a:solidFill>
                <a:latin typeface="Times New Roman" panose="02020603050405020304" pitchFamily="18" charset="0"/>
                <a:ea typeface="楷体_GB2312" pitchFamily="49" charset="-122"/>
              </a:rPr>
              <a:t>全加器</a:t>
            </a:r>
          </a:p>
        </p:txBody>
      </p:sp>
      <p:grpSp>
        <p:nvGrpSpPr>
          <p:cNvPr id="385068" name="Group 44"/>
          <p:cNvGrpSpPr>
            <a:grpSpLocks/>
          </p:cNvGrpSpPr>
          <p:nvPr/>
        </p:nvGrpSpPr>
        <p:grpSpPr bwMode="auto">
          <a:xfrm>
            <a:off x="5292725" y="1773238"/>
            <a:ext cx="1828800" cy="495300"/>
            <a:chOff x="3334" y="1117"/>
            <a:chExt cx="1152" cy="312"/>
          </a:xfrm>
        </p:grpSpPr>
        <p:sp>
          <p:nvSpPr>
            <p:cNvPr id="385053" name="AutoShape 29"/>
            <p:cNvSpPr>
              <a:spLocks noChangeArrowheads="1"/>
            </p:cNvSpPr>
            <p:nvPr/>
          </p:nvSpPr>
          <p:spPr bwMode="auto">
            <a:xfrm>
              <a:off x="3334" y="1117"/>
              <a:ext cx="1152" cy="312"/>
            </a:xfrm>
            <a:prstGeom prst="wedgeRoundRectCallout">
              <a:avLst>
                <a:gd name="adj1" fmla="val -145051"/>
                <a:gd name="adj2" fmla="val 164745"/>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latin typeface="Times New Roman" panose="02020603050405020304" pitchFamily="18" charset="0"/>
                </a:rPr>
                <a:t>A</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B</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C</a:t>
              </a:r>
              <a:r>
                <a:rPr kumimoji="1" lang="en-US" altLang="zh-CN" sz="2400" baseline="-25000">
                  <a:latin typeface="Times New Roman" panose="02020603050405020304" pitchFamily="18" charset="0"/>
                </a:rPr>
                <a:t>n</a:t>
              </a:r>
              <a:endParaRPr kumimoji="1" lang="en-US" altLang="zh-CN" sz="2400">
                <a:latin typeface="Times New Roman" panose="02020603050405020304" pitchFamily="18" charset="0"/>
              </a:endParaRPr>
            </a:p>
          </p:txBody>
        </p:sp>
        <p:sp>
          <p:nvSpPr>
            <p:cNvPr id="385054" name="Line 30"/>
            <p:cNvSpPr>
              <a:spLocks noChangeShapeType="1"/>
            </p:cNvSpPr>
            <p:nvPr/>
          </p:nvSpPr>
          <p:spPr bwMode="auto">
            <a:xfrm>
              <a:off x="3606" y="1173"/>
              <a:ext cx="112"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sp>
          <p:nvSpPr>
            <p:cNvPr id="385055" name="Line 31"/>
            <p:cNvSpPr>
              <a:spLocks noChangeShapeType="1"/>
            </p:cNvSpPr>
            <p:nvPr/>
          </p:nvSpPr>
          <p:spPr bwMode="auto">
            <a:xfrm>
              <a:off x="4059" y="1173"/>
              <a:ext cx="112"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grpSp>
      <p:grpSp>
        <p:nvGrpSpPr>
          <p:cNvPr id="385071" name="Group 47"/>
          <p:cNvGrpSpPr>
            <a:grpSpLocks/>
          </p:cNvGrpSpPr>
          <p:nvPr/>
        </p:nvGrpSpPr>
        <p:grpSpPr bwMode="auto">
          <a:xfrm>
            <a:off x="5921375" y="2276475"/>
            <a:ext cx="1828800" cy="495300"/>
            <a:chOff x="3730" y="1434"/>
            <a:chExt cx="1152" cy="312"/>
          </a:xfrm>
        </p:grpSpPr>
        <p:sp>
          <p:nvSpPr>
            <p:cNvPr id="385057" name="AutoShape 33"/>
            <p:cNvSpPr>
              <a:spLocks noChangeArrowheads="1"/>
            </p:cNvSpPr>
            <p:nvPr/>
          </p:nvSpPr>
          <p:spPr bwMode="auto">
            <a:xfrm>
              <a:off x="3730" y="1434"/>
              <a:ext cx="1152" cy="312"/>
            </a:xfrm>
            <a:prstGeom prst="wedgeRoundRectCallout">
              <a:avLst>
                <a:gd name="adj1" fmla="val -182551"/>
                <a:gd name="adj2" fmla="val 154806"/>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latin typeface="Times New Roman" panose="02020603050405020304" pitchFamily="18" charset="0"/>
                </a:rPr>
                <a:t>A</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B</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C</a:t>
              </a:r>
              <a:r>
                <a:rPr kumimoji="1" lang="en-US" altLang="zh-CN" sz="2400" baseline="-25000">
                  <a:latin typeface="Times New Roman" panose="02020603050405020304" pitchFamily="18" charset="0"/>
                </a:rPr>
                <a:t>n</a:t>
              </a:r>
              <a:endParaRPr kumimoji="1" lang="en-US" altLang="zh-CN" sz="2400">
                <a:latin typeface="Times New Roman" panose="02020603050405020304" pitchFamily="18" charset="0"/>
              </a:endParaRPr>
            </a:p>
          </p:txBody>
        </p:sp>
        <p:sp>
          <p:nvSpPr>
            <p:cNvPr id="385058" name="Line 34"/>
            <p:cNvSpPr>
              <a:spLocks noChangeShapeType="1"/>
            </p:cNvSpPr>
            <p:nvPr/>
          </p:nvSpPr>
          <p:spPr bwMode="auto">
            <a:xfrm>
              <a:off x="4193" y="1480"/>
              <a:ext cx="131"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sp>
          <p:nvSpPr>
            <p:cNvPr id="385059" name="Line 35"/>
            <p:cNvSpPr>
              <a:spLocks noChangeShapeType="1"/>
            </p:cNvSpPr>
            <p:nvPr/>
          </p:nvSpPr>
          <p:spPr bwMode="auto">
            <a:xfrm>
              <a:off x="4415" y="1480"/>
              <a:ext cx="131"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grpSp>
      <p:graphicFrame>
        <p:nvGraphicFramePr>
          <p:cNvPr id="385060" name="Object 36"/>
          <p:cNvGraphicFramePr>
            <a:graphicFrameLocks noChangeAspect="1"/>
          </p:cNvGraphicFramePr>
          <p:nvPr/>
        </p:nvGraphicFramePr>
        <p:xfrm>
          <a:off x="1042988" y="1341438"/>
          <a:ext cx="3702050" cy="4895850"/>
        </p:xfrm>
        <a:graphic>
          <a:graphicData uri="http://schemas.openxmlformats.org/presentationml/2006/ole">
            <mc:AlternateContent xmlns:mc="http://schemas.openxmlformats.org/markup-compatibility/2006">
              <mc:Choice xmlns:v="urn:schemas-microsoft-com:vml" Requires="v">
                <p:oleObj spid="_x0000_s128083" name="图片" r:id="rId7" imgW="1714680" imgH="2790720" progId="Word.Picture.8">
                  <p:embed/>
                </p:oleObj>
              </mc:Choice>
              <mc:Fallback>
                <p:oleObj name="图片" r:id="rId7" imgW="1714680" imgH="2790720" progId="Word.Picture.8">
                  <p:embed/>
                  <p:pic>
                    <p:nvPicPr>
                      <p:cNvPr id="385060" name="Object 3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42988" y="1341438"/>
                        <a:ext cx="3702050" cy="4895850"/>
                      </a:xfrm>
                      <a:prstGeom prst="rect">
                        <a:avLst/>
                      </a:prstGeom>
                      <a:solidFill>
                        <a:srgbClr val="FFFFFF">
                          <a:alpha val="0"/>
                        </a:srgbClr>
                      </a:solidFill>
                      <a:ln w="9525">
                        <a:solidFill>
                          <a:srgbClr val="FFFFFF">
                            <a:alpha val="0"/>
                          </a:srgbClr>
                        </a:solidFill>
                        <a:miter lim="800000"/>
                        <a:headEnd/>
                        <a:tailEnd/>
                      </a:ln>
                    </p:spPr>
                  </p:pic>
                </p:oleObj>
              </mc:Fallback>
            </mc:AlternateContent>
          </a:graphicData>
        </a:graphic>
      </p:graphicFrame>
      <p:grpSp>
        <p:nvGrpSpPr>
          <p:cNvPr id="385067" name="Group 43"/>
          <p:cNvGrpSpPr>
            <a:grpSpLocks/>
          </p:cNvGrpSpPr>
          <p:nvPr/>
        </p:nvGrpSpPr>
        <p:grpSpPr bwMode="auto">
          <a:xfrm>
            <a:off x="3995738" y="549275"/>
            <a:ext cx="2449512" cy="1143000"/>
            <a:chOff x="2517" y="346"/>
            <a:chExt cx="1543" cy="720"/>
          </a:xfrm>
        </p:grpSpPr>
        <p:sp>
          <p:nvSpPr>
            <p:cNvPr id="385063" name="AutoShape 39"/>
            <p:cNvSpPr>
              <a:spLocks noChangeArrowheads="1"/>
            </p:cNvSpPr>
            <p:nvPr/>
          </p:nvSpPr>
          <p:spPr bwMode="auto">
            <a:xfrm>
              <a:off x="2517" y="754"/>
              <a:ext cx="1420" cy="312"/>
            </a:xfrm>
            <a:prstGeom prst="wedgeRoundRectCallout">
              <a:avLst>
                <a:gd name="adj1" fmla="val -71903"/>
                <a:gd name="adj2" fmla="val 193269"/>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spcBef>
                  <a:spcPct val="50000"/>
                </a:spcBef>
              </a:pPr>
              <a:r>
                <a:rPr kumimoji="1" lang="en-US" altLang="zh-CN" sz="2400" i="1">
                  <a:latin typeface="Times New Roman" panose="02020603050405020304" pitchFamily="18" charset="0"/>
                </a:rPr>
                <a:t>A</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B</a:t>
              </a:r>
              <a:r>
                <a:rPr kumimoji="1" lang="en-US" altLang="zh-CN" sz="2400" baseline="-25000">
                  <a:latin typeface="Times New Roman" panose="02020603050405020304" pitchFamily="18" charset="0"/>
                </a:rPr>
                <a:t>n</a:t>
              </a:r>
              <a:r>
                <a:rPr kumimoji="1" lang="en-US" altLang="zh-CN" sz="2400" i="1">
                  <a:latin typeface="Times New Roman" panose="02020603050405020304" pitchFamily="18" charset="0"/>
                </a:rPr>
                <a:t>C</a:t>
              </a:r>
              <a:r>
                <a:rPr kumimoji="1" lang="en-US" altLang="zh-CN" sz="2400" baseline="-25000">
                  <a:latin typeface="Times New Roman" panose="02020603050405020304" pitchFamily="18" charset="0"/>
                </a:rPr>
                <a:t>n</a:t>
              </a:r>
              <a:endParaRPr kumimoji="1" lang="en-US" altLang="zh-CN" sz="2400">
                <a:latin typeface="Times New Roman" panose="02020603050405020304" pitchFamily="18" charset="0"/>
              </a:endParaRPr>
            </a:p>
          </p:txBody>
        </p:sp>
        <p:sp>
          <p:nvSpPr>
            <p:cNvPr id="385062" name="Rectangle 38">
              <a:hlinkClick r:id="rId9" action="ppaction://hlinkpres?slideindex=1&amp;slidetitle="/>
            </p:cNvPr>
            <p:cNvSpPr>
              <a:spLocks noChangeArrowheads="1"/>
            </p:cNvSpPr>
            <p:nvPr/>
          </p:nvSpPr>
          <p:spPr bwMode="auto">
            <a:xfrm>
              <a:off x="3409" y="346"/>
              <a:ext cx="651"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385064" name="Line 40"/>
            <p:cNvSpPr>
              <a:spLocks noChangeShapeType="1"/>
            </p:cNvSpPr>
            <p:nvPr/>
          </p:nvSpPr>
          <p:spPr bwMode="auto">
            <a:xfrm>
              <a:off x="3152" y="799"/>
              <a:ext cx="1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sp>
          <p:nvSpPr>
            <p:cNvPr id="385065" name="Line 41"/>
            <p:cNvSpPr>
              <a:spLocks noChangeShapeType="1"/>
            </p:cNvSpPr>
            <p:nvPr/>
          </p:nvSpPr>
          <p:spPr bwMode="auto">
            <a:xfrm>
              <a:off x="2971" y="799"/>
              <a:ext cx="1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endParaRPr lang="zh-CN" altLang="en-US"/>
            </a:p>
          </p:txBody>
        </p:sp>
      </p:grpSp>
      <p:sp>
        <p:nvSpPr>
          <p:cNvPr id="2" name="灯片编号占位符 1">
            <a:extLst>
              <a:ext uri="{FF2B5EF4-FFF2-40B4-BE49-F238E27FC236}">
                <a16:creationId xmlns:a16="http://schemas.microsoft.com/office/drawing/2014/main" id="{0DF3C156-AAEA-49A9-BBB9-2D104CA74D79}"/>
              </a:ext>
            </a:extLst>
          </p:cNvPr>
          <p:cNvSpPr>
            <a:spLocks noGrp="1"/>
          </p:cNvSpPr>
          <p:nvPr>
            <p:ph type="sldNum" sz="quarter" idx="12"/>
          </p:nvPr>
        </p:nvSpPr>
        <p:spPr/>
        <p:txBody>
          <a:bodyPr/>
          <a:lstStyle/>
          <a:p>
            <a:fld id="{4FAB73BC-B049-4115-A692-8D63A059BFB8}" type="slidenum">
              <a:rPr lang="en-US" smtClean="0"/>
              <a:t>140</a:t>
            </a:fld>
            <a:endParaRPr lang="en-US" dirty="0"/>
          </a:p>
        </p:txBody>
      </p:sp>
    </p:spTree>
    <p:extLst>
      <p:ext uri="{BB962C8B-B14F-4D97-AF65-F5344CB8AC3E}">
        <p14:creationId xmlns:p14="http://schemas.microsoft.com/office/powerpoint/2010/main" val="3561382722"/>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5067"/>
                                        </p:tgtEl>
                                        <p:attrNameLst>
                                          <p:attrName>style.visibility</p:attrName>
                                        </p:attrNameLst>
                                      </p:cBhvr>
                                      <p:to>
                                        <p:strVal val="visible"/>
                                      </p:to>
                                    </p:set>
                                    <p:animEffect transition="in" filter="wipe(up)">
                                      <p:cBhvr>
                                        <p:cTn id="7" dur="500"/>
                                        <p:tgtEl>
                                          <p:spTgt spid="3850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85068"/>
                                        </p:tgtEl>
                                        <p:attrNameLst>
                                          <p:attrName>style.visibility</p:attrName>
                                        </p:attrNameLst>
                                      </p:cBhvr>
                                      <p:to>
                                        <p:strVal val="visible"/>
                                      </p:to>
                                    </p:set>
                                    <p:animEffect transition="in" filter="wipe(right)">
                                      <p:cBhvr>
                                        <p:cTn id="12" dur="500"/>
                                        <p:tgtEl>
                                          <p:spTgt spid="3850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85071"/>
                                        </p:tgtEl>
                                        <p:attrNameLst>
                                          <p:attrName>style.visibility</p:attrName>
                                        </p:attrNameLst>
                                      </p:cBhvr>
                                      <p:to>
                                        <p:strVal val="visible"/>
                                      </p:to>
                                    </p:set>
                                    <p:animEffect transition="in" filter="wipe(right)">
                                      <p:cBhvr>
                                        <p:cTn id="17" dur="500"/>
                                        <p:tgtEl>
                                          <p:spTgt spid="38507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85047"/>
                                        </p:tgtEl>
                                        <p:attrNameLst>
                                          <p:attrName>style.visibility</p:attrName>
                                        </p:attrNameLst>
                                      </p:cBhvr>
                                      <p:to>
                                        <p:strVal val="visible"/>
                                      </p:to>
                                    </p:set>
                                    <p:animEffect transition="in" filter="blinds(horizontal)">
                                      <p:cBhvr>
                                        <p:cTn id="22" dur="500"/>
                                        <p:tgtEl>
                                          <p:spTgt spid="3850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85048"/>
                                        </p:tgtEl>
                                        <p:attrNameLst>
                                          <p:attrName>style.visibility</p:attrName>
                                        </p:attrNameLst>
                                      </p:cBhvr>
                                      <p:to>
                                        <p:strVal val="visible"/>
                                      </p:to>
                                    </p:set>
                                    <p:animEffect transition="in" filter="blinds(horizontal)">
                                      <p:cBhvr>
                                        <p:cTn id="27" dur="500"/>
                                        <p:tgtEl>
                                          <p:spTgt spid="38504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85049"/>
                                        </p:tgtEl>
                                        <p:attrNameLst>
                                          <p:attrName>style.visibility</p:attrName>
                                        </p:attrNameLst>
                                      </p:cBhvr>
                                      <p:to>
                                        <p:strVal val="visible"/>
                                      </p:to>
                                    </p:set>
                                    <p:animEffect transition="in" filter="blinds(horizontal)">
                                      <p:cBhvr>
                                        <p:cTn id="32" dur="500"/>
                                        <p:tgtEl>
                                          <p:spTgt spid="38504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385050"/>
                                        </p:tgtEl>
                                        <p:attrNameLst>
                                          <p:attrName>style.visibility</p:attrName>
                                        </p:attrNameLst>
                                      </p:cBhvr>
                                      <p:to>
                                        <p:strVal val="visible"/>
                                      </p:to>
                                    </p:set>
                                    <p:animEffect transition="in" filter="blinds(horizontal)">
                                      <p:cBhvr>
                                        <p:cTn id="37" dur="500"/>
                                        <p:tgtEl>
                                          <p:spTgt spid="38505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6" presetClass="entr" presetSubtype="42" fill="hold" nodeType="clickEffect">
                                  <p:stCondLst>
                                    <p:cond delay="0"/>
                                  </p:stCondLst>
                                  <p:childTnLst>
                                    <p:set>
                                      <p:cBhvr>
                                        <p:cTn id="41" dur="1" fill="hold">
                                          <p:stCondLst>
                                            <p:cond delay="0"/>
                                          </p:stCondLst>
                                        </p:cTn>
                                        <p:tgtEl>
                                          <p:spTgt spid="385045"/>
                                        </p:tgtEl>
                                        <p:attrNameLst>
                                          <p:attrName>style.visibility</p:attrName>
                                        </p:attrNameLst>
                                      </p:cBhvr>
                                      <p:to>
                                        <p:strVal val="visible"/>
                                      </p:to>
                                    </p:set>
                                    <p:animEffect transition="in" filter="barn(outHorizontal)">
                                      <p:cBhvr>
                                        <p:cTn id="42" dur="500"/>
                                        <p:tgtEl>
                                          <p:spTgt spid="38504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385051">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47" grpId="0" animBg="1" autoUpdateAnimBg="0"/>
      <p:bldP spid="385048" grpId="0" animBg="1" autoUpdateAnimBg="0"/>
      <p:bldP spid="385049" grpId="0" animBg="1" autoUpdateAnimBg="0"/>
      <p:bldP spid="385050" grpId="0" animBg="1" autoUpdateAnimBg="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103" name="Rectangle 31"/>
          <p:cNvSpPr>
            <a:spLocks noChangeArrowheads="1"/>
          </p:cNvSpPr>
          <p:nvPr/>
        </p:nvSpPr>
        <p:spPr bwMode="auto">
          <a:xfrm>
            <a:off x="0" y="19383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sp>
        <p:nvSpPr>
          <p:cNvPr id="387104" name="Rectangle 32"/>
          <p:cNvSpPr>
            <a:spLocks noChangeArrowheads="1"/>
          </p:cNvSpPr>
          <p:nvPr/>
        </p:nvSpPr>
        <p:spPr bwMode="auto">
          <a:xfrm>
            <a:off x="827088" y="476250"/>
            <a:ext cx="7848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a:r>
              <a:rPr kumimoji="1" lang="zh-CN" altLang="en-US" sz="2400">
                <a:solidFill>
                  <a:srgbClr val="000066"/>
                </a:solidFill>
                <a:latin typeface="Times New Roman" panose="02020603050405020304" pitchFamily="18" charset="0"/>
                <a:ea typeface="楷体_GB2312" pitchFamily="49" charset="-122"/>
              </a:rPr>
              <a:t>试写出该电路的逻辑表达式。</a:t>
            </a:r>
          </a:p>
        </p:txBody>
      </p:sp>
      <p:graphicFrame>
        <p:nvGraphicFramePr>
          <p:cNvPr id="387105" name="Object 33"/>
          <p:cNvGraphicFramePr>
            <a:graphicFrameLocks noChangeAspect="1"/>
          </p:cNvGraphicFramePr>
          <p:nvPr/>
        </p:nvGraphicFramePr>
        <p:xfrm>
          <a:off x="6859588" y="3222625"/>
          <a:ext cx="242887" cy="457200"/>
        </p:xfrm>
        <a:graphic>
          <a:graphicData uri="http://schemas.openxmlformats.org/presentationml/2006/ole">
            <mc:AlternateContent xmlns:mc="http://schemas.openxmlformats.org/markup-compatibility/2006">
              <mc:Choice xmlns:v="urn:schemas-microsoft-com:vml" Requires="v">
                <p:oleObj spid="_x0000_s129306" name="公式" r:id="rId4" imgW="114120" imgH="215640" progId="Equation.3">
                  <p:embed/>
                </p:oleObj>
              </mc:Choice>
              <mc:Fallback>
                <p:oleObj name="公式" r:id="rId4" imgW="114120" imgH="215640" progId="Equation.3">
                  <p:embed/>
                  <p:pic>
                    <p:nvPicPr>
                      <p:cNvPr id="387105" name="Object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9588" y="3222625"/>
                        <a:ext cx="2428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87106" name="Group 34"/>
          <p:cNvGrpSpPr>
            <a:grpSpLocks/>
          </p:cNvGrpSpPr>
          <p:nvPr/>
        </p:nvGrpSpPr>
        <p:grpSpPr bwMode="auto">
          <a:xfrm>
            <a:off x="0" y="1052513"/>
            <a:ext cx="4716463" cy="5545137"/>
            <a:chOff x="0" y="799"/>
            <a:chExt cx="2971" cy="3657"/>
          </a:xfrm>
        </p:grpSpPr>
        <p:sp>
          <p:nvSpPr>
            <p:cNvPr id="387107" name="Rectangle 35"/>
            <p:cNvSpPr>
              <a:spLocks noChangeArrowheads="1"/>
            </p:cNvSpPr>
            <p:nvPr/>
          </p:nvSpPr>
          <p:spPr bwMode="auto">
            <a:xfrm>
              <a:off x="113" y="935"/>
              <a:ext cx="2812" cy="3521"/>
            </a:xfrm>
            <a:prstGeom prst="rect">
              <a:avLst/>
            </a:prstGeom>
            <a:solidFill>
              <a:srgbClr val="FFFFFF">
                <a:alpha val="0"/>
              </a:srgbClr>
            </a:solidFill>
            <a:ln w="9525">
              <a:solidFill>
                <a:srgbClr val="FFFFFF">
                  <a:alpha val="0"/>
                </a:srgbClr>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r>
                <a:rPr kumimoji="1" lang="en-US" altLang="zh-CN" sz="1200">
                  <a:latin typeface="Times New Roman" panose="02020603050405020304" pitchFamily="18" charset="0"/>
                  <a:ea typeface="楷体_GB2312" pitchFamily="49" charset="-122"/>
                </a:rPr>
                <a:t> </a:t>
              </a:r>
            </a:p>
          </p:txBody>
        </p:sp>
        <p:graphicFrame>
          <p:nvGraphicFramePr>
            <p:cNvPr id="387108" name="Object 36"/>
            <p:cNvGraphicFramePr>
              <a:graphicFrameLocks noChangeAspect="1"/>
            </p:cNvGraphicFramePr>
            <p:nvPr/>
          </p:nvGraphicFramePr>
          <p:xfrm>
            <a:off x="0" y="981"/>
            <a:ext cx="2748" cy="3131"/>
          </p:xfrm>
          <a:graphic>
            <a:graphicData uri="http://schemas.openxmlformats.org/presentationml/2006/ole">
              <mc:AlternateContent xmlns:mc="http://schemas.openxmlformats.org/markup-compatibility/2006">
                <mc:Choice xmlns:v="urn:schemas-microsoft-com:vml" Requires="v">
                  <p:oleObj spid="_x0000_s129307" name="图片" r:id="rId6" imgW="2400480" imgH="2781360" progId="Word.Picture.8">
                    <p:embed/>
                  </p:oleObj>
                </mc:Choice>
                <mc:Fallback>
                  <p:oleObj name="图片" r:id="rId6" imgW="2400480" imgH="2781360" progId="Word.Picture.8">
                    <p:embed/>
                    <p:pic>
                      <p:nvPicPr>
                        <p:cNvPr id="387108" name="Object 36"/>
                        <p:cNvPicPr>
                          <a:picLocks noChangeAspect="1" noChangeArrowheads="1"/>
                        </p:cNvPicPr>
                        <p:nvPr/>
                      </p:nvPicPr>
                      <p:blipFill>
                        <a:blip r:embed="rId7">
                          <a:extLst>
                            <a:ext uri="{28A0092B-C50C-407E-A947-70E740481C1C}">
                              <a14:useLocalDpi xmlns:a14="http://schemas.microsoft.com/office/drawing/2010/main" val="0"/>
                            </a:ext>
                          </a:extLst>
                        </a:blip>
                        <a:srcRect l="-1224" r="-543"/>
                        <a:stretch>
                          <a:fillRect/>
                        </a:stretch>
                      </p:blipFill>
                      <p:spPr bwMode="auto">
                        <a:xfrm>
                          <a:off x="0" y="981"/>
                          <a:ext cx="2748" cy="3131"/>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sp>
          <p:nvSpPr>
            <p:cNvPr id="387109" name="Rectangle 37"/>
            <p:cNvSpPr>
              <a:spLocks noChangeArrowheads="1"/>
            </p:cNvSpPr>
            <p:nvPr/>
          </p:nvSpPr>
          <p:spPr bwMode="auto">
            <a:xfrm>
              <a:off x="2880" y="799"/>
              <a:ext cx="91" cy="3129"/>
            </a:xfrm>
            <a:prstGeom prst="rect">
              <a:avLst/>
            </a:prstGeom>
            <a:solidFill>
              <a:schemeClr val="bg1">
                <a:alpha val="0"/>
              </a:schemeClr>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a:p>
          </p:txBody>
        </p:sp>
        <p:graphicFrame>
          <p:nvGraphicFramePr>
            <p:cNvPr id="387110" name="Object 38"/>
            <p:cNvGraphicFramePr>
              <a:graphicFrameLocks noChangeAspect="1"/>
            </p:cNvGraphicFramePr>
            <p:nvPr/>
          </p:nvGraphicFramePr>
          <p:xfrm>
            <a:off x="2844" y="2092"/>
            <a:ext cx="72" cy="136"/>
          </p:xfrm>
          <a:graphic>
            <a:graphicData uri="http://schemas.openxmlformats.org/presentationml/2006/ole">
              <mc:AlternateContent xmlns:mc="http://schemas.openxmlformats.org/markup-compatibility/2006">
                <mc:Choice xmlns:v="urn:schemas-microsoft-com:vml" Requires="v">
                  <p:oleObj spid="_x0000_s129308" name="公式" r:id="rId8" imgW="114120" imgH="215640" progId="Equation.3">
                    <p:embed/>
                  </p:oleObj>
                </mc:Choice>
                <mc:Fallback>
                  <p:oleObj name="公式" r:id="rId8" imgW="114120" imgH="215640" progId="Equation.3">
                    <p:embed/>
                    <p:pic>
                      <p:nvPicPr>
                        <p:cNvPr id="387110" name="Object 3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4" y="2092"/>
                          <a:ext cx="72" cy="136"/>
                        </a:xfrm>
                        <a:prstGeom prst="rect">
                          <a:avLst/>
                        </a:prstGeom>
                        <a:noFill/>
                        <a:ln>
                          <a:noFill/>
                        </a:ln>
                        <a:effectLst/>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387111" name="Object 39"/>
          <p:cNvGraphicFramePr>
            <a:graphicFrameLocks noChangeAspect="1"/>
          </p:cNvGraphicFramePr>
          <p:nvPr/>
        </p:nvGraphicFramePr>
        <p:xfrm>
          <a:off x="4932363" y="1952625"/>
          <a:ext cx="2979737" cy="669925"/>
        </p:xfrm>
        <a:graphic>
          <a:graphicData uri="http://schemas.openxmlformats.org/presentationml/2006/ole">
            <mc:AlternateContent xmlns:mc="http://schemas.openxmlformats.org/markup-compatibility/2006">
              <mc:Choice xmlns:v="urn:schemas-microsoft-com:vml" Requires="v">
                <p:oleObj spid="_x0000_s129309" name="公式" r:id="rId9" imgW="1028520" imgH="228600" progId="Equation.3">
                  <p:embed/>
                </p:oleObj>
              </mc:Choice>
              <mc:Fallback>
                <p:oleObj name="公式" r:id="rId9" imgW="1028520" imgH="228600" progId="Equation.3">
                  <p:embed/>
                  <p:pic>
                    <p:nvPicPr>
                      <p:cNvPr id="387111" name="Object 3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32363" y="1952625"/>
                        <a:ext cx="2979737" cy="669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7112" name="Object 40"/>
          <p:cNvGraphicFramePr>
            <a:graphicFrameLocks noChangeAspect="1"/>
          </p:cNvGraphicFramePr>
          <p:nvPr/>
        </p:nvGraphicFramePr>
        <p:xfrm>
          <a:off x="4981575" y="3889375"/>
          <a:ext cx="2830513" cy="619125"/>
        </p:xfrm>
        <a:graphic>
          <a:graphicData uri="http://schemas.openxmlformats.org/presentationml/2006/ole">
            <mc:AlternateContent xmlns:mc="http://schemas.openxmlformats.org/markup-compatibility/2006">
              <mc:Choice xmlns:v="urn:schemas-microsoft-com:vml" Requires="v">
                <p:oleObj spid="_x0000_s129310" name="公式" r:id="rId11" imgW="1028520" imgH="228600" progId="Equation.3">
                  <p:embed/>
                </p:oleObj>
              </mc:Choice>
              <mc:Fallback>
                <p:oleObj name="公式" r:id="rId11" imgW="1028520" imgH="228600" progId="Equation.3">
                  <p:embed/>
                  <p:pic>
                    <p:nvPicPr>
                      <p:cNvPr id="387112" name="Object 4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81575" y="3889375"/>
                        <a:ext cx="2830513" cy="619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7113" name="Object 41"/>
          <p:cNvGraphicFramePr>
            <a:graphicFrameLocks noChangeAspect="1"/>
          </p:cNvGraphicFramePr>
          <p:nvPr/>
        </p:nvGraphicFramePr>
        <p:xfrm>
          <a:off x="5029200" y="4735513"/>
          <a:ext cx="3503613" cy="638175"/>
        </p:xfrm>
        <a:graphic>
          <a:graphicData uri="http://schemas.openxmlformats.org/presentationml/2006/ole">
            <mc:AlternateContent xmlns:mc="http://schemas.openxmlformats.org/markup-compatibility/2006">
              <mc:Choice xmlns:v="urn:schemas-microsoft-com:vml" Requires="v">
                <p:oleObj spid="_x0000_s129311" name="公式" r:id="rId13" imgW="1269720" imgH="228600" progId="Equation.3">
                  <p:embed/>
                </p:oleObj>
              </mc:Choice>
              <mc:Fallback>
                <p:oleObj name="公式" r:id="rId13" imgW="1269720" imgH="228600" progId="Equation.3">
                  <p:embed/>
                  <p:pic>
                    <p:nvPicPr>
                      <p:cNvPr id="387113" name="Object 4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29200" y="4735513"/>
                        <a:ext cx="3503613" cy="638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7114" name="Rectangle 42"/>
          <p:cNvSpPr>
            <a:spLocks noChangeArrowheads="1"/>
          </p:cNvSpPr>
          <p:nvPr/>
        </p:nvSpPr>
        <p:spPr bwMode="auto">
          <a:xfrm>
            <a:off x="0" y="28241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zh-CN" altLang="en-US"/>
          </a:p>
        </p:txBody>
      </p:sp>
      <p:graphicFrame>
        <p:nvGraphicFramePr>
          <p:cNvPr id="387115" name="Object 43"/>
          <p:cNvGraphicFramePr>
            <a:graphicFrameLocks noChangeAspect="1"/>
          </p:cNvGraphicFramePr>
          <p:nvPr/>
        </p:nvGraphicFramePr>
        <p:xfrm>
          <a:off x="4932363" y="3000375"/>
          <a:ext cx="3816350" cy="612775"/>
        </p:xfrm>
        <a:graphic>
          <a:graphicData uri="http://schemas.openxmlformats.org/presentationml/2006/ole">
            <mc:AlternateContent xmlns:mc="http://schemas.openxmlformats.org/markup-compatibility/2006">
              <mc:Choice xmlns:v="urn:schemas-microsoft-com:vml" Requires="v">
                <p:oleObj spid="_x0000_s129312" name="公式" r:id="rId15" imgW="1422360" imgH="228600" progId="Equation.3">
                  <p:embed/>
                </p:oleObj>
              </mc:Choice>
              <mc:Fallback>
                <p:oleObj name="公式" r:id="rId15" imgW="1422360" imgH="228600" progId="Equation.3">
                  <p:embed/>
                  <p:pic>
                    <p:nvPicPr>
                      <p:cNvPr id="387115" name="Object 4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32363" y="3000375"/>
                        <a:ext cx="3816350" cy="612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B4B2BA7B-7F7F-48AC-8E60-7A9FB36BF9C0}"/>
              </a:ext>
            </a:extLst>
          </p:cNvPr>
          <p:cNvSpPr>
            <a:spLocks noGrp="1"/>
          </p:cNvSpPr>
          <p:nvPr>
            <p:ph type="sldNum" sz="quarter" idx="12"/>
          </p:nvPr>
        </p:nvSpPr>
        <p:spPr/>
        <p:txBody>
          <a:bodyPr/>
          <a:lstStyle/>
          <a:p>
            <a:fld id="{4FAB73BC-B049-4115-A692-8D63A059BFB8}" type="slidenum">
              <a:rPr lang="en-US" smtClean="0"/>
              <a:t>141</a:t>
            </a:fld>
            <a:endParaRPr lang="en-US" dirty="0"/>
          </a:p>
        </p:txBody>
      </p:sp>
    </p:spTree>
    <p:extLst>
      <p:ext uri="{BB962C8B-B14F-4D97-AF65-F5344CB8AC3E}">
        <p14:creationId xmlns:p14="http://schemas.microsoft.com/office/powerpoint/2010/main" val="1108026212"/>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106"/>
                                        </p:tgtEl>
                                        <p:attrNameLst>
                                          <p:attrName>style.visibility</p:attrName>
                                        </p:attrNameLst>
                                      </p:cBhvr>
                                      <p:to>
                                        <p:strVal val="visible"/>
                                      </p:to>
                                    </p:set>
                                    <p:animEffect transition="in" filter="wipe(left)">
                                      <p:cBhvr>
                                        <p:cTn id="7" dur="500"/>
                                        <p:tgtEl>
                                          <p:spTgt spid="3871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87111"/>
                                        </p:tgtEl>
                                        <p:attrNameLst>
                                          <p:attrName>style.visibility</p:attrName>
                                        </p:attrNameLst>
                                      </p:cBhvr>
                                      <p:to>
                                        <p:strVal val="visible"/>
                                      </p:to>
                                    </p:set>
                                    <p:animEffect transition="in" filter="strips(downRight)">
                                      <p:cBhvr>
                                        <p:cTn id="12" dur="500"/>
                                        <p:tgtEl>
                                          <p:spTgt spid="3871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87115"/>
                                        </p:tgtEl>
                                        <p:attrNameLst>
                                          <p:attrName>style.visibility</p:attrName>
                                        </p:attrNameLst>
                                      </p:cBhvr>
                                      <p:to>
                                        <p:strVal val="visible"/>
                                      </p:to>
                                    </p:set>
                                    <p:animEffect transition="in" filter="strips(downRight)">
                                      <p:cBhvr>
                                        <p:cTn id="17" dur="500"/>
                                        <p:tgtEl>
                                          <p:spTgt spid="3871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87112"/>
                                        </p:tgtEl>
                                        <p:attrNameLst>
                                          <p:attrName>style.visibility</p:attrName>
                                        </p:attrNameLst>
                                      </p:cBhvr>
                                      <p:to>
                                        <p:strVal val="visible"/>
                                      </p:to>
                                    </p:set>
                                    <p:animEffect transition="in" filter="strips(downRight)">
                                      <p:cBhvr>
                                        <p:cTn id="22" dur="500"/>
                                        <p:tgtEl>
                                          <p:spTgt spid="3871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87113"/>
                                        </p:tgtEl>
                                        <p:attrNameLst>
                                          <p:attrName>style.visibility</p:attrName>
                                        </p:attrNameLst>
                                      </p:cBhvr>
                                      <p:to>
                                        <p:strVal val="visible"/>
                                      </p:to>
                                    </p:set>
                                    <p:animEffect transition="in" filter="wipe(left)">
                                      <p:cBhvr>
                                        <p:cTn id="27" dur="500"/>
                                        <p:tgtEl>
                                          <p:spTgt spid="387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25" name="Rectangle 25"/>
          <p:cNvSpPr>
            <a:spLocks noChangeArrowheads="1"/>
          </p:cNvSpPr>
          <p:nvPr/>
        </p:nvSpPr>
        <p:spPr bwMode="auto">
          <a:xfrm>
            <a:off x="684213" y="409491"/>
            <a:ext cx="6619875" cy="6462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76176" bIns="76176" anchor="ctr">
            <a:spAutoFit/>
          </a:bodyPr>
          <a:lstStyle/>
          <a:p>
            <a:pPr algn="l"/>
            <a:r>
              <a:rPr kumimoji="1" lang="en-US" altLang="zh-CN" sz="3200" dirty="0">
                <a:solidFill>
                  <a:schemeClr val="accent2"/>
                </a:solidFill>
                <a:latin typeface="Times New Roman" panose="02020603050405020304" pitchFamily="18" charset="0"/>
                <a:ea typeface="楷体_GB2312" pitchFamily="49" charset="-122"/>
              </a:rPr>
              <a:t>4.5.3  FPGA</a:t>
            </a:r>
            <a:r>
              <a:rPr kumimoji="1" lang="zh-CN" altLang="en-US" sz="3200" dirty="0">
                <a:solidFill>
                  <a:schemeClr val="accent2"/>
                </a:solidFill>
                <a:latin typeface="Times New Roman" panose="02020603050405020304" pitchFamily="18" charset="0"/>
                <a:ea typeface="楷体_GB2312" pitchFamily="49" charset="-122"/>
              </a:rPr>
              <a:t>中的组合模块</a:t>
            </a:r>
          </a:p>
        </p:txBody>
      </p:sp>
      <p:sp>
        <p:nvSpPr>
          <p:cNvPr id="384026" name="Text Box 26"/>
          <p:cNvSpPr txBox="1">
            <a:spLocks noChangeArrowheads="1"/>
          </p:cNvSpPr>
          <p:nvPr/>
        </p:nvSpPr>
        <p:spPr bwMode="auto">
          <a:xfrm>
            <a:off x="4643438" y="3213100"/>
            <a:ext cx="2466975"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384027" name="Rectangle 27"/>
          <p:cNvSpPr>
            <a:spLocks noChangeArrowheads="1"/>
          </p:cNvSpPr>
          <p:nvPr/>
        </p:nvSpPr>
        <p:spPr bwMode="auto">
          <a:xfrm>
            <a:off x="0" y="441325"/>
            <a:ext cx="3952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l"/>
            <a:r>
              <a:rPr kumimoji="1" lang="en-US" altLang="zh-CN" sz="1000" b="0" baseline="-30000">
                <a:latin typeface="Times New Roman" panose="02020603050405020304" pitchFamily="18" charset="0"/>
                <a:ea typeface="华康简宋" charset="-122"/>
              </a:rPr>
              <a:t>  </a:t>
            </a:r>
            <a:r>
              <a:rPr kumimoji="1" lang="en-US" altLang="zh-CN" sz="1000" b="0">
                <a:latin typeface="Times New Roman" panose="02020603050405020304" pitchFamily="18" charset="0"/>
                <a:ea typeface="华康简宋" charset="-122"/>
              </a:rPr>
              <a:t>     </a:t>
            </a:r>
            <a:endParaRPr kumimoji="1" lang="en-US" altLang="zh-CN" sz="2400" b="0">
              <a:latin typeface="Times New Roman" panose="02020603050405020304" pitchFamily="18" charset="0"/>
            </a:endParaRPr>
          </a:p>
        </p:txBody>
      </p:sp>
      <p:sp>
        <p:nvSpPr>
          <p:cNvPr id="384028" name="Rectangle 28"/>
          <p:cNvSpPr>
            <a:spLocks noChangeArrowheads="1"/>
          </p:cNvSpPr>
          <p:nvPr/>
        </p:nvSpPr>
        <p:spPr bwMode="auto">
          <a:xfrm>
            <a:off x="161925" y="1784722"/>
            <a:ext cx="4914900" cy="22344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l">
              <a:lnSpc>
                <a:spcPct val="145000"/>
              </a:lnSpc>
            </a:pPr>
            <a:r>
              <a:rPr kumimoji="1" lang="zh-CN" altLang="en-US" sz="2400" dirty="0">
                <a:solidFill>
                  <a:srgbClr val="000066"/>
                </a:solidFill>
                <a:latin typeface="楷体_GB2312" pitchFamily="49" charset="-122"/>
                <a:ea typeface="楷体_GB2312" pitchFamily="49" charset="-122"/>
              </a:rPr>
              <a:t>现在的</a:t>
            </a:r>
            <a:r>
              <a:rPr kumimoji="1" lang="en-US" altLang="zh-CN" sz="2400" dirty="0">
                <a:solidFill>
                  <a:srgbClr val="000066"/>
                </a:solidFill>
                <a:latin typeface="楷体_GB2312" pitchFamily="49" charset="-122"/>
                <a:ea typeface="楷体_GB2312" pitchFamily="49" charset="-122"/>
              </a:rPr>
              <a:t>PLD</a:t>
            </a:r>
            <a:r>
              <a:rPr kumimoji="1" lang="zh-CN" altLang="en-US" sz="2400" dirty="0">
                <a:solidFill>
                  <a:srgbClr val="000066"/>
                </a:solidFill>
                <a:latin typeface="楷体_GB2312" pitchFamily="49" charset="-122"/>
                <a:ea typeface="楷体_GB2312" pitchFamily="49" charset="-122"/>
              </a:rPr>
              <a:t>都是综合的系统，不是光有组合逻辑电路就可以完成的，不过</a:t>
            </a:r>
            <a:r>
              <a:rPr kumimoji="1" lang="en-US" altLang="zh-CN" sz="2400" dirty="0">
                <a:solidFill>
                  <a:srgbClr val="000066"/>
                </a:solidFill>
                <a:latin typeface="楷体_GB2312" pitchFamily="49" charset="-122"/>
                <a:ea typeface="楷体_GB2312" pitchFamily="49" charset="-122"/>
              </a:rPr>
              <a:t>FPGA</a:t>
            </a:r>
            <a:r>
              <a:rPr kumimoji="1" lang="zh-CN" altLang="en-US" sz="2400" dirty="0">
                <a:solidFill>
                  <a:srgbClr val="000066"/>
                </a:solidFill>
                <a:latin typeface="楷体_GB2312" pitchFamily="49" charset="-122"/>
                <a:ea typeface="楷体_GB2312" pitchFamily="49" charset="-122"/>
              </a:rPr>
              <a:t>中组合逻辑电路是集中在一处</a:t>
            </a:r>
          </a:p>
        </p:txBody>
      </p:sp>
      <p:sp>
        <p:nvSpPr>
          <p:cNvPr id="384029" name="Rectangle 29"/>
          <p:cNvSpPr>
            <a:spLocks noChangeArrowheads="1"/>
          </p:cNvSpPr>
          <p:nvPr/>
        </p:nvSpPr>
        <p:spPr bwMode="auto">
          <a:xfrm>
            <a:off x="63226" y="4500562"/>
            <a:ext cx="5112297"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r>
              <a:rPr lang="en-US" altLang="zh-CN" dirty="0">
                <a:solidFill>
                  <a:srgbClr val="000066"/>
                </a:solidFill>
                <a:ea typeface="楷体_GB2312" pitchFamily="49" charset="-122"/>
              </a:rPr>
              <a:t>LUT</a:t>
            </a:r>
            <a:r>
              <a:rPr lang="zh-CN" altLang="en-US" dirty="0">
                <a:solidFill>
                  <a:srgbClr val="000066"/>
                </a:solidFill>
                <a:ea typeface="楷体_GB2312" pitchFamily="49" charset="-122"/>
              </a:rPr>
              <a:t>：查找表（也是数据选择器）</a:t>
            </a:r>
            <a:endParaRPr lang="en-US" altLang="zh-CN" dirty="0">
              <a:solidFill>
                <a:srgbClr val="000066"/>
              </a:solidFill>
              <a:ea typeface="楷体_GB2312" pitchFamily="49" charset="-122"/>
            </a:endParaRPr>
          </a:p>
          <a:p>
            <a:r>
              <a:rPr lang="en-US" altLang="zh-CN" dirty="0">
                <a:solidFill>
                  <a:srgbClr val="000066"/>
                </a:solidFill>
                <a:ea typeface="楷体_GB2312" pitchFamily="49" charset="-122"/>
              </a:rPr>
              <a:t>MUX</a:t>
            </a:r>
            <a:r>
              <a:rPr lang="zh-CN" altLang="en-US" dirty="0">
                <a:solidFill>
                  <a:srgbClr val="000066"/>
                </a:solidFill>
                <a:ea typeface="楷体_GB2312" pitchFamily="49" charset="-122"/>
              </a:rPr>
              <a:t>：数据选择器</a:t>
            </a:r>
            <a:endParaRPr lang="en-US" altLang="zh-CN" dirty="0">
              <a:solidFill>
                <a:srgbClr val="000066"/>
              </a:solidFill>
              <a:ea typeface="楷体_GB2312" pitchFamily="49" charset="-122"/>
            </a:endParaRPr>
          </a:p>
          <a:p>
            <a:r>
              <a:rPr lang="zh-CN" altLang="en-US" dirty="0">
                <a:solidFill>
                  <a:srgbClr val="000066"/>
                </a:solidFill>
                <a:ea typeface="楷体_GB2312" pitchFamily="49" charset="-122"/>
              </a:rPr>
              <a:t>进位链：</a:t>
            </a:r>
          </a:p>
        </p:txBody>
      </p:sp>
      <p:sp>
        <p:nvSpPr>
          <p:cNvPr id="384031" name="AutoShape 31"/>
          <p:cNvSpPr>
            <a:spLocks noChangeArrowheads="1"/>
          </p:cNvSpPr>
          <p:nvPr/>
        </p:nvSpPr>
        <p:spPr bwMode="auto">
          <a:xfrm>
            <a:off x="5219700" y="1485900"/>
            <a:ext cx="3600890" cy="4391025"/>
          </a:xfrm>
          <a:prstGeom prst="roundRect">
            <a:avLst>
              <a:gd name="adj" fmla="val 16667"/>
            </a:avLst>
          </a:prstGeom>
          <a:noFill/>
          <a:ln w="2540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spAutoFit/>
          </a:bodyPr>
          <a:lstStyle/>
          <a:p>
            <a:endParaRPr lang="zh-CN" altLang="en-US"/>
          </a:p>
        </p:txBody>
      </p:sp>
      <p:pic>
        <p:nvPicPr>
          <p:cNvPr id="2" name="图片 1"/>
          <p:cNvPicPr>
            <a:picLocks noChangeAspect="1"/>
          </p:cNvPicPr>
          <p:nvPr/>
        </p:nvPicPr>
        <p:blipFill>
          <a:blip r:embed="rId4"/>
          <a:stretch>
            <a:fillRect/>
          </a:stretch>
        </p:blipFill>
        <p:spPr>
          <a:xfrm>
            <a:off x="5462785" y="1916790"/>
            <a:ext cx="3109984" cy="3522683"/>
          </a:xfrm>
          <a:prstGeom prst="rect">
            <a:avLst/>
          </a:prstGeom>
        </p:spPr>
      </p:pic>
      <p:sp>
        <p:nvSpPr>
          <p:cNvPr id="3" name="灯片编号占位符 2">
            <a:extLst>
              <a:ext uri="{FF2B5EF4-FFF2-40B4-BE49-F238E27FC236}">
                <a16:creationId xmlns:a16="http://schemas.microsoft.com/office/drawing/2014/main" id="{8A360C11-D163-4CD1-877B-DFC4D39F396B}"/>
              </a:ext>
            </a:extLst>
          </p:cNvPr>
          <p:cNvSpPr>
            <a:spLocks noGrp="1"/>
          </p:cNvSpPr>
          <p:nvPr>
            <p:ph type="sldNum" sz="quarter" idx="12"/>
          </p:nvPr>
        </p:nvSpPr>
        <p:spPr/>
        <p:txBody>
          <a:bodyPr/>
          <a:lstStyle/>
          <a:p>
            <a:fld id="{4FAB73BC-B049-4115-A692-8D63A059BFB8}" type="slidenum">
              <a:rPr lang="en-US" smtClean="0"/>
              <a:t>142</a:t>
            </a:fld>
            <a:endParaRPr lang="en-US" dirty="0"/>
          </a:p>
        </p:txBody>
      </p:sp>
    </p:spTree>
    <p:extLst>
      <p:ext uri="{BB962C8B-B14F-4D97-AF65-F5344CB8AC3E}">
        <p14:creationId xmlns:p14="http://schemas.microsoft.com/office/powerpoint/2010/main" val="1038260942"/>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84031"/>
                                        </p:tgtEl>
                                        <p:attrNameLst>
                                          <p:attrName>style.visibility</p:attrName>
                                        </p:attrNameLst>
                                      </p:cBhvr>
                                      <p:to>
                                        <p:strVal val="visible"/>
                                      </p:to>
                                    </p:set>
                                    <p:animEffect transition="in" filter="blinds(horizontal)">
                                      <p:cBhvr>
                                        <p:cTn id="7" dur="500"/>
                                        <p:tgtEl>
                                          <p:spTgt spid="384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2" name="Rectangle 4"/>
          <p:cNvSpPr>
            <a:spLocks noChangeArrowheads="1"/>
          </p:cNvSpPr>
          <p:nvPr/>
        </p:nvSpPr>
        <p:spPr bwMode="auto">
          <a:xfrm>
            <a:off x="611188" y="1557338"/>
            <a:ext cx="8929687"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lgn="l">
              <a:defRPr sz="4000" b="1">
                <a:solidFill>
                  <a:schemeClr val="tx2"/>
                </a:solidFill>
                <a:latin typeface="Arial Narrow" panose="020B0606020202030204" pitchFamily="34" charset="0"/>
                <a:ea typeface="隶书" panose="02010509060101010101" pitchFamily="49" charset="-122"/>
              </a:defRPr>
            </a:lvl1pPr>
            <a:lvl2pPr algn="l">
              <a:defRPr sz="4000" b="1">
                <a:solidFill>
                  <a:schemeClr val="tx2"/>
                </a:solidFill>
                <a:latin typeface="Arial Narrow" panose="020B0606020202030204" pitchFamily="34" charset="0"/>
                <a:ea typeface="隶书" panose="02010509060101010101" pitchFamily="49" charset="-122"/>
              </a:defRPr>
            </a:lvl2pPr>
            <a:lvl3pPr algn="l">
              <a:defRPr sz="4000" b="1">
                <a:solidFill>
                  <a:schemeClr val="tx2"/>
                </a:solidFill>
                <a:latin typeface="Arial Narrow" panose="020B0606020202030204" pitchFamily="34" charset="0"/>
                <a:ea typeface="隶书" panose="02010509060101010101" pitchFamily="49" charset="-122"/>
              </a:defRPr>
            </a:lvl3pPr>
            <a:lvl4pPr algn="l">
              <a:defRPr sz="4000" b="1">
                <a:solidFill>
                  <a:schemeClr val="tx2"/>
                </a:solidFill>
                <a:latin typeface="Arial Narrow" panose="020B0606020202030204" pitchFamily="34" charset="0"/>
                <a:ea typeface="隶书" panose="02010509060101010101" pitchFamily="49" charset="-122"/>
              </a:defRPr>
            </a:lvl4pPr>
            <a:lvl5pPr algn="l">
              <a:defRPr sz="4000" b="1">
                <a:solidFill>
                  <a:schemeClr val="tx2"/>
                </a:solidFill>
                <a:latin typeface="Arial Narrow" panose="020B0606020202030204" pitchFamily="34" charset="0"/>
                <a:ea typeface="隶书" panose="02010509060101010101" pitchFamily="49" charset="-122"/>
              </a:defRPr>
            </a:lvl5pPr>
            <a:lvl6pPr marL="4572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6pPr>
            <a:lvl7pPr marL="9144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7pPr>
            <a:lvl8pPr marL="13716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8pPr>
            <a:lvl9pPr marL="18288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4.6</a:t>
            </a:r>
            <a:r>
              <a:rPr kumimoji="0" lang="en-US" altLang="zh-CN" sz="36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 </a:t>
            </a:r>
            <a:r>
              <a:rPr kumimoji="0" lang="zh-CN" altLang="en-US"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用</a:t>
            </a:r>
            <a:r>
              <a:rPr kumimoji="0" lang="en-US" altLang="zh-CN" sz="36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VerilogHDL</a:t>
            </a:r>
            <a:r>
              <a:rPr kumimoji="0" lang="zh-CN" altLang="en-US" sz="36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描述组合逻辑电路</a:t>
            </a:r>
          </a:p>
        </p:txBody>
      </p:sp>
      <p:sp>
        <p:nvSpPr>
          <p:cNvPr id="427015" name="Rectangle 7"/>
          <p:cNvSpPr>
            <a:spLocks noChangeArrowheads="1"/>
          </p:cNvSpPr>
          <p:nvPr/>
        </p:nvSpPr>
        <p:spPr bwMode="auto">
          <a:xfrm>
            <a:off x="684213" y="2781300"/>
            <a:ext cx="7446962"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lgn="l">
              <a:defRPr sz="4000" b="1">
                <a:solidFill>
                  <a:schemeClr val="tx2"/>
                </a:solidFill>
                <a:latin typeface="Arial Narrow" panose="020B0606020202030204" pitchFamily="34" charset="0"/>
                <a:ea typeface="隶书" panose="02010509060101010101" pitchFamily="49" charset="-122"/>
              </a:defRPr>
            </a:lvl1pPr>
            <a:lvl2pPr algn="l">
              <a:defRPr sz="4000" b="1">
                <a:solidFill>
                  <a:schemeClr val="tx2"/>
                </a:solidFill>
                <a:latin typeface="Arial Narrow" panose="020B0606020202030204" pitchFamily="34" charset="0"/>
                <a:ea typeface="隶书" panose="02010509060101010101" pitchFamily="49" charset="-122"/>
              </a:defRPr>
            </a:lvl2pPr>
            <a:lvl3pPr algn="l">
              <a:defRPr sz="4000" b="1">
                <a:solidFill>
                  <a:schemeClr val="tx2"/>
                </a:solidFill>
                <a:latin typeface="Arial Narrow" panose="020B0606020202030204" pitchFamily="34" charset="0"/>
                <a:ea typeface="隶书" panose="02010509060101010101" pitchFamily="49" charset="-122"/>
              </a:defRPr>
            </a:lvl3pPr>
            <a:lvl4pPr algn="l">
              <a:defRPr sz="4000" b="1">
                <a:solidFill>
                  <a:schemeClr val="tx2"/>
                </a:solidFill>
                <a:latin typeface="Arial Narrow" panose="020B0606020202030204" pitchFamily="34" charset="0"/>
                <a:ea typeface="隶书" panose="02010509060101010101" pitchFamily="49" charset="-122"/>
              </a:defRPr>
            </a:lvl4pPr>
            <a:lvl5pPr algn="l">
              <a:defRPr sz="4000" b="1">
                <a:solidFill>
                  <a:schemeClr val="tx2"/>
                </a:solidFill>
                <a:latin typeface="Arial Narrow" panose="020B0606020202030204" pitchFamily="34" charset="0"/>
                <a:ea typeface="隶书" panose="02010509060101010101" pitchFamily="49" charset="-122"/>
              </a:defRPr>
            </a:lvl5pPr>
            <a:lvl6pPr marL="4572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6pPr>
            <a:lvl7pPr marL="9144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7pPr>
            <a:lvl8pPr marL="13716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8pPr>
            <a:lvl9pPr marL="18288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rId2" action="ppaction://hlinksldjump"/>
              </a:rPr>
              <a:t>4.6.1</a:t>
            </a:r>
            <a:r>
              <a:rPr kumimoji="0" lang="en-US" altLang="zh-CN"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hlinkClick r:id="rId2" action="ppaction://hlinksldjump"/>
              </a:rPr>
              <a:t> </a:t>
            </a:r>
            <a:r>
              <a:rPr kumimoji="0" lang="zh-CN" altLang="en-US"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hlinkClick r:id="rId2" action="ppaction://hlinksldjump"/>
              </a:rPr>
              <a:t>组合逻辑电路的行为级建模</a:t>
            </a:r>
            <a:endParaRPr kumimoji="0" lang="zh-CN" altLang="en-US"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427018" name="Rectangle 10"/>
          <p:cNvSpPr>
            <a:spLocks noChangeArrowheads="1"/>
          </p:cNvSpPr>
          <p:nvPr/>
        </p:nvSpPr>
        <p:spPr bwMode="auto">
          <a:xfrm>
            <a:off x="684213" y="3841750"/>
            <a:ext cx="7446962"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lgn="l">
              <a:defRPr sz="4000" b="1">
                <a:solidFill>
                  <a:schemeClr val="tx2"/>
                </a:solidFill>
                <a:latin typeface="Arial Narrow" panose="020B0606020202030204" pitchFamily="34" charset="0"/>
                <a:ea typeface="隶书" panose="02010509060101010101" pitchFamily="49" charset="-122"/>
              </a:defRPr>
            </a:lvl1pPr>
            <a:lvl2pPr algn="l">
              <a:defRPr sz="4000" b="1">
                <a:solidFill>
                  <a:schemeClr val="tx2"/>
                </a:solidFill>
                <a:latin typeface="Arial Narrow" panose="020B0606020202030204" pitchFamily="34" charset="0"/>
                <a:ea typeface="隶书" panose="02010509060101010101" pitchFamily="49" charset="-122"/>
              </a:defRPr>
            </a:lvl2pPr>
            <a:lvl3pPr algn="l">
              <a:defRPr sz="4000" b="1">
                <a:solidFill>
                  <a:schemeClr val="tx2"/>
                </a:solidFill>
                <a:latin typeface="Arial Narrow" panose="020B0606020202030204" pitchFamily="34" charset="0"/>
                <a:ea typeface="隶书" panose="02010509060101010101" pitchFamily="49" charset="-122"/>
              </a:defRPr>
            </a:lvl3pPr>
            <a:lvl4pPr algn="l">
              <a:defRPr sz="4000" b="1">
                <a:solidFill>
                  <a:schemeClr val="tx2"/>
                </a:solidFill>
                <a:latin typeface="Arial Narrow" panose="020B0606020202030204" pitchFamily="34" charset="0"/>
                <a:ea typeface="隶书" panose="02010509060101010101" pitchFamily="49" charset="-122"/>
              </a:defRPr>
            </a:lvl4pPr>
            <a:lvl5pPr algn="l">
              <a:defRPr sz="4000" b="1">
                <a:solidFill>
                  <a:schemeClr val="tx2"/>
                </a:solidFill>
                <a:latin typeface="Arial Narrow" panose="020B0606020202030204" pitchFamily="34" charset="0"/>
                <a:ea typeface="隶书" panose="02010509060101010101" pitchFamily="49" charset="-122"/>
              </a:defRPr>
            </a:lvl5pPr>
            <a:lvl6pPr marL="4572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6pPr>
            <a:lvl7pPr marL="9144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7pPr>
            <a:lvl8pPr marL="13716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8pPr>
            <a:lvl9pPr marL="1828800" fontAlgn="base">
              <a:spcBef>
                <a:spcPct val="0"/>
              </a:spcBef>
              <a:spcAft>
                <a:spcPct val="0"/>
              </a:spcAft>
              <a:defRPr sz="4000" b="1">
                <a:solidFill>
                  <a:schemeClr val="tx2"/>
                </a:solidFill>
                <a:latin typeface="Arial Narrow" panose="020B0606020202030204" pitchFamily="34" charset="0"/>
                <a:ea typeface="隶书" panose="02010509060101010101"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32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hlinkClick r:id="" action="ppaction://noaction"/>
              </a:rPr>
              <a:t>4.6.2</a:t>
            </a:r>
            <a:r>
              <a:rPr kumimoji="0" lang="en-US" altLang="zh-CN"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hlinkClick r:id="" action="ppaction://noaction"/>
              </a:rPr>
              <a:t> </a:t>
            </a:r>
            <a:r>
              <a:rPr kumimoji="0" lang="zh-CN" altLang="en-US"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hlinkClick r:id="" action="ppaction://noaction"/>
              </a:rPr>
              <a:t>分模块、分层次的电路设计</a:t>
            </a:r>
            <a:endParaRPr kumimoji="0" lang="zh-CN" altLang="en-US" sz="32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2" name="灯片编号占位符 1">
            <a:extLst>
              <a:ext uri="{FF2B5EF4-FFF2-40B4-BE49-F238E27FC236}">
                <a16:creationId xmlns:a16="http://schemas.microsoft.com/office/drawing/2014/main" id="{9311383A-2A38-4D84-9B77-2C53D6B8CFAF}"/>
              </a:ext>
            </a:extLst>
          </p:cNvPr>
          <p:cNvSpPr>
            <a:spLocks noGrp="1"/>
          </p:cNvSpPr>
          <p:nvPr>
            <p:ph type="sldNum" sz="quarter" idx="12"/>
          </p:nvPr>
        </p:nvSpPr>
        <p:spPr/>
        <p:txBody>
          <a:bodyPr/>
          <a:lstStyle/>
          <a:p>
            <a:fld id="{4FAB73BC-B049-4115-A692-8D63A059BFB8}" type="slidenum">
              <a:rPr lang="en-US" smtClean="0"/>
              <a:pPr/>
              <a:t>143</a:t>
            </a:fld>
            <a:endParaRPr lang="en-US" dirty="0"/>
          </a:p>
        </p:txBody>
      </p:sp>
    </p:spTree>
    <p:extLst>
      <p:ext uri="{BB962C8B-B14F-4D97-AF65-F5344CB8AC3E}">
        <p14:creationId xmlns:p14="http://schemas.microsoft.com/office/powerpoint/2010/main" val="2500954491"/>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117" name="Rectangle 21"/>
          <p:cNvSpPr>
            <a:spLocks noChangeArrowheads="1"/>
          </p:cNvSpPr>
          <p:nvPr/>
        </p:nvSpPr>
        <p:spPr bwMode="auto">
          <a:xfrm>
            <a:off x="827088" y="476250"/>
            <a:ext cx="7446962" cy="52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4.6.1</a:t>
            </a:r>
            <a:r>
              <a:rPr kumimoji="0" lang="en-US" altLang="zh-CN" sz="28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 </a:t>
            </a:r>
            <a:r>
              <a:rPr kumimoji="0" lang="zh-CN" altLang="en-US" sz="2800" b="1" i="0" u="none" strike="noStrike" kern="1200" cap="none" spc="0" normalizeH="0" baseline="0" noProof="0">
                <a:ln>
                  <a:noFill/>
                </a:ln>
                <a:solidFill>
                  <a:srgbClr val="CC0000"/>
                </a:solidFill>
                <a:effectLst/>
                <a:uLnTx/>
                <a:uFillTx/>
                <a:latin typeface="楷体_GB2312" pitchFamily="49" charset="-122"/>
                <a:ea typeface="楷体_GB2312" pitchFamily="49" charset="-122"/>
                <a:cs typeface="+mn-cs"/>
              </a:rPr>
              <a:t>组合逻辑电路的行为级建模</a:t>
            </a:r>
          </a:p>
        </p:txBody>
      </p:sp>
      <p:sp>
        <p:nvSpPr>
          <p:cNvPr id="388118" name="Rectangle 22"/>
          <p:cNvSpPr>
            <a:spLocks noChangeArrowheads="1"/>
          </p:cNvSpPr>
          <p:nvPr/>
        </p:nvSpPr>
        <p:spPr bwMode="auto">
          <a:xfrm>
            <a:off x="900113" y="1557338"/>
            <a:ext cx="7632700" cy="2559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225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组合逻辑电路的行为级描述一般使用</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assign</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结构和过程赋值语句、条件语句（</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if-else</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）、多路分支语句（</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case-</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endcase</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）和</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for</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循环语句等。</a:t>
            </a:r>
          </a:p>
        </p:txBody>
      </p:sp>
      <p:sp>
        <p:nvSpPr>
          <p:cNvPr id="2" name="灯片编号占位符 1">
            <a:extLst>
              <a:ext uri="{FF2B5EF4-FFF2-40B4-BE49-F238E27FC236}">
                <a16:creationId xmlns:a16="http://schemas.microsoft.com/office/drawing/2014/main" id="{B1AD9DBC-3928-4C35-BC8C-A45BDF267640}"/>
              </a:ext>
            </a:extLst>
          </p:cNvPr>
          <p:cNvSpPr>
            <a:spLocks noGrp="1"/>
          </p:cNvSpPr>
          <p:nvPr>
            <p:ph type="sldNum" sz="quarter" idx="12"/>
          </p:nvPr>
        </p:nvSpPr>
        <p:spPr/>
        <p:txBody>
          <a:bodyPr/>
          <a:lstStyle/>
          <a:p>
            <a:fld id="{4FAB73BC-B049-4115-A692-8D63A059BFB8}" type="slidenum">
              <a:rPr lang="en-US" smtClean="0"/>
              <a:t>144</a:t>
            </a:fld>
            <a:endParaRPr lang="en-US" dirty="0"/>
          </a:p>
        </p:txBody>
      </p:sp>
    </p:spTree>
    <p:extLst>
      <p:ext uri="{BB962C8B-B14F-4D97-AF65-F5344CB8AC3E}">
        <p14:creationId xmlns:p14="http://schemas.microsoft.com/office/powerpoint/2010/main" val="2741609193"/>
      </p:ext>
    </p:extLst>
  </p:cSld>
  <p:clrMapOvr>
    <a:masterClrMapping/>
  </p:clrMapOvr>
  <p:transition>
    <p:wipe dir="r"/>
    <p:sndAc>
      <p:stSnd>
        <p:snd r:embed="rId2" name="PROJCTOR.WAV"/>
      </p:stSnd>
    </p:sndAc>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2"/>
          <p:cNvSpPr>
            <a:spLocks noChangeArrowheads="1"/>
          </p:cNvSpPr>
          <p:nvPr/>
        </p:nvSpPr>
        <p:spPr bwMode="auto">
          <a:xfrm>
            <a:off x="433388" y="3284538"/>
            <a:ext cx="7451725" cy="187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lvl1pPr indent="5334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5334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 (condition_expr1) true_statement1;</a:t>
            </a:r>
          </a:p>
          <a:p>
            <a:pPr marL="0" marR="0" lvl="0" indent="5334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if (condition_expr2) true_statement2;</a:t>
            </a:r>
          </a:p>
          <a:p>
            <a:pPr marL="0" marR="0" lvl="0" indent="5334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if (condition_expr3) true_statement3;</a:t>
            </a:r>
          </a:p>
          <a:p>
            <a:pPr marL="0" marR="0" lvl="0" indent="5334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a:p>
            <a:pPr marL="0" marR="0" lvl="0" indent="5334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default_statement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28035" name="Rectangle 3"/>
          <p:cNvSpPr>
            <a:spLocks noChangeArrowheads="1"/>
          </p:cNvSpPr>
          <p:nvPr/>
        </p:nvSpPr>
        <p:spPr bwMode="auto">
          <a:xfrm>
            <a:off x="649288" y="404813"/>
            <a:ext cx="83185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5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、条件语句（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if</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a:t>
            </a:r>
          </a:p>
          <a:p>
            <a:pPr marL="0" marR="0" lvl="0" indent="0" algn="l" defTabSz="914400" rtl="0" eaLnBrk="1" fontAlgn="base" latinLnBrk="0" hangingPunct="1">
              <a:lnSpc>
                <a:spcPct val="15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条件语句就是根据判断条件是否成立，确定下一步的运算。</a:t>
            </a:r>
          </a:p>
        </p:txBody>
      </p:sp>
      <p:sp>
        <p:nvSpPr>
          <p:cNvPr id="428036" name="Rectangle 4"/>
          <p:cNvSpPr>
            <a:spLocks noChangeArrowheads="1"/>
          </p:cNvSpPr>
          <p:nvPr/>
        </p:nvSpPr>
        <p:spPr bwMode="auto">
          <a:xfrm>
            <a:off x="938213" y="2060575"/>
            <a:ext cx="56721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if (condition_expr) true_statement;</a:t>
            </a:r>
          </a:p>
        </p:txBody>
      </p:sp>
      <p:sp>
        <p:nvSpPr>
          <p:cNvPr id="428037" name="Rectangle 5"/>
          <p:cNvSpPr>
            <a:spLocks noChangeArrowheads="1"/>
          </p:cNvSpPr>
          <p:nvPr/>
        </p:nvSpPr>
        <p:spPr bwMode="auto">
          <a:xfrm>
            <a:off x="938213" y="2492375"/>
            <a:ext cx="60102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condition_expr</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true_statement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fale</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_ statement;</a:t>
            </a:r>
          </a:p>
        </p:txBody>
      </p:sp>
      <p:sp>
        <p:nvSpPr>
          <p:cNvPr id="428038" name="Rectangle 6"/>
          <p:cNvSpPr>
            <a:spLocks noChangeArrowheads="1"/>
          </p:cNvSpPr>
          <p:nvPr/>
        </p:nvSpPr>
        <p:spPr bwMode="auto">
          <a:xfrm>
            <a:off x="900113" y="1603375"/>
            <a:ext cx="4856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Verilog</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语言中有</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种形式的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if</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a:t>
            </a:r>
          </a:p>
        </p:txBody>
      </p:sp>
      <p:sp>
        <p:nvSpPr>
          <p:cNvPr id="428039" name="Rectangle 7"/>
          <p:cNvSpPr>
            <a:spLocks noChangeArrowheads="1"/>
          </p:cNvSpPr>
          <p:nvPr/>
        </p:nvSpPr>
        <p:spPr bwMode="auto">
          <a:xfrm>
            <a:off x="611188" y="5229225"/>
            <a:ext cx="8281987"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if</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后面的条件表达式一般为逻辑表达式或关系表达式。执行</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if</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语句时，首先计算表达式的值，若结果为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x</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或</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z</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，按“假”处理；若结果为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，按“真”处理，并执行相应的语句。 </a:t>
            </a:r>
          </a:p>
        </p:txBody>
      </p:sp>
      <p:sp>
        <p:nvSpPr>
          <p:cNvPr id="2" name="灯片编号占位符 1">
            <a:extLst>
              <a:ext uri="{FF2B5EF4-FFF2-40B4-BE49-F238E27FC236}">
                <a16:creationId xmlns:a16="http://schemas.microsoft.com/office/drawing/2014/main" id="{B478DE10-2F48-4B9C-9F47-AD00E4899F1F}"/>
              </a:ext>
            </a:extLst>
          </p:cNvPr>
          <p:cNvSpPr>
            <a:spLocks noGrp="1"/>
          </p:cNvSpPr>
          <p:nvPr>
            <p:ph type="sldNum" sz="quarter" idx="12"/>
          </p:nvPr>
        </p:nvSpPr>
        <p:spPr/>
        <p:txBody>
          <a:bodyPr/>
          <a:lstStyle/>
          <a:p>
            <a:fld id="{4FAB73BC-B049-4115-A692-8D63A059BFB8}" type="slidenum">
              <a:rPr lang="en-US" smtClean="0"/>
              <a:t>145</a:t>
            </a:fld>
            <a:endParaRPr lang="en-US" dirty="0"/>
          </a:p>
        </p:txBody>
      </p:sp>
    </p:spTree>
    <p:extLst>
      <p:ext uri="{BB962C8B-B14F-4D97-AF65-F5344CB8AC3E}">
        <p14:creationId xmlns:p14="http://schemas.microsoft.com/office/powerpoint/2010/main" val="232920221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1" name="Rectangle 31"/>
          <p:cNvSpPr>
            <a:spLocks noChangeArrowheads="1"/>
          </p:cNvSpPr>
          <p:nvPr/>
        </p:nvSpPr>
        <p:spPr bwMode="auto">
          <a:xfrm>
            <a:off x="466725" y="476250"/>
            <a:ext cx="7993063" cy="5334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b"/>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例：使用</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if-else</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语句对</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4</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选</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数据选择器的行为进行描述</a:t>
            </a:r>
          </a:p>
        </p:txBody>
      </p:sp>
      <p:sp>
        <p:nvSpPr>
          <p:cNvPr id="389152" name="Rectangle 32"/>
          <p:cNvSpPr>
            <a:spLocks noChangeArrowheads="1"/>
          </p:cNvSpPr>
          <p:nvPr/>
        </p:nvSpPr>
        <p:spPr bwMode="auto">
          <a:xfrm>
            <a:off x="466725" y="5445125"/>
            <a:ext cx="82296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25000"/>
              </a:lnSpc>
              <a:spcBef>
                <a:spcPct val="0"/>
              </a:spcBef>
              <a:spcAft>
                <a:spcPct val="0"/>
              </a:spcAft>
              <a:buClrTx/>
              <a:buSzTx/>
              <a:buFontTx/>
              <a:buNone/>
              <a:tabLst/>
              <a:defRPr/>
            </a:pP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注意，过程赋值语句只能给寄存器型变量赋值，因此，输出变量</a:t>
            </a:r>
            <a:r>
              <a:rPr kumimoji="0"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Y</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的数据类型定义为</a:t>
            </a:r>
            <a:r>
              <a:rPr kumimoji="0" lang="en-US" altLang="zh-CN" sz="2400" b="1" i="0" u="none" strike="noStrike" kern="1200" cap="none" spc="0" normalizeH="0" baseline="0" noProof="0" dirty="0">
                <a:ln>
                  <a:noFill/>
                </a:ln>
                <a:solidFill>
                  <a:srgbClr val="CC0000"/>
                </a:solidFill>
                <a:effectLst/>
                <a:uLnTx/>
                <a:uFillTx/>
                <a:latin typeface="Times New Roman" panose="02020603050405020304" pitchFamily="18" charset="0"/>
                <a:ea typeface="楷体_GB2312" pitchFamily="49" charset="-122"/>
                <a:cs typeface="+mn-cs"/>
              </a:rPr>
              <a:t>reg</a:t>
            </a:r>
            <a:r>
              <a:rPr kumimoji="0"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p:txBody>
      </p:sp>
      <p:graphicFrame>
        <p:nvGraphicFramePr>
          <p:cNvPr id="389155" name="Object 35"/>
          <p:cNvGraphicFramePr>
            <a:graphicFrameLocks noChangeAspect="1"/>
          </p:cNvGraphicFramePr>
          <p:nvPr/>
        </p:nvGraphicFramePr>
        <p:xfrm>
          <a:off x="179388" y="1700213"/>
          <a:ext cx="2814637" cy="3179762"/>
        </p:xfrm>
        <a:graphic>
          <a:graphicData uri="http://schemas.openxmlformats.org/presentationml/2006/ole">
            <mc:AlternateContent xmlns:mc="http://schemas.openxmlformats.org/markup-compatibility/2006">
              <mc:Choice xmlns:v="urn:schemas-microsoft-com:vml" Requires="v">
                <p:oleObj spid="_x0000_s130090" name="图片" r:id="rId4" imgW="1619280" imgH="1809720" progId="Word.Picture.8">
                  <p:embed/>
                </p:oleObj>
              </mc:Choice>
              <mc:Fallback>
                <p:oleObj name="图片" r:id="rId4" imgW="1619280" imgH="1809720" progId="Word.Picture.8">
                  <p:embed/>
                  <p:pic>
                    <p:nvPicPr>
                      <p:cNvPr id="389155" name="Object 35"/>
                      <p:cNvPicPr>
                        <a:picLocks noChangeAspect="1" noChangeArrowheads="1"/>
                      </p:cNvPicPr>
                      <p:nvPr/>
                    </p:nvPicPr>
                    <p:blipFill>
                      <a:blip r:embed="rId5">
                        <a:extLst>
                          <a:ext uri="{28A0092B-C50C-407E-A947-70E740481C1C}">
                            <a14:useLocalDpi xmlns:a14="http://schemas.microsoft.com/office/drawing/2010/main" val="0"/>
                          </a:ext>
                        </a:extLst>
                      </a:blip>
                      <a:srcRect t="-1393"/>
                      <a:stretch>
                        <a:fillRect/>
                      </a:stretch>
                    </p:blipFill>
                    <p:spPr bwMode="auto">
                      <a:xfrm>
                        <a:off x="179388" y="1700213"/>
                        <a:ext cx="2814637" cy="3179762"/>
                      </a:xfrm>
                      <a:prstGeom prst="rect">
                        <a:avLst/>
                      </a:prstGeom>
                      <a:solidFill>
                        <a:schemeClr val="bg1"/>
                      </a:solidFill>
                    </p:spPr>
                  </p:pic>
                </p:oleObj>
              </mc:Fallback>
            </mc:AlternateContent>
          </a:graphicData>
        </a:graphic>
      </p:graphicFrame>
      <p:sp>
        <p:nvSpPr>
          <p:cNvPr id="389156" name="Rectangle 36"/>
          <p:cNvSpPr>
            <a:spLocks noChangeArrowheads="1"/>
          </p:cNvSpPr>
          <p:nvPr/>
        </p:nvSpPr>
        <p:spPr bwMode="auto">
          <a:xfrm>
            <a:off x="3132138" y="1595438"/>
            <a:ext cx="5710237" cy="3743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module mux4to1_bh(D, S, Y);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input [3:0] D;  //</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输入端口</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input [1:0] S;  //</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输入端口</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output reg Y;  //</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输出端口及变量数据类型</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always @(D, S) //</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电路功能描述</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 (S == 2’b00)     Y = D[0];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if (S== 2’b01)  Y = D[1];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if (S== 2’b10)  Y = D[2];</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Y = D[3];</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endmodule</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3" name="爆炸形 1 2"/>
          <p:cNvSpPr/>
          <p:nvPr/>
        </p:nvSpPr>
        <p:spPr bwMode="auto">
          <a:xfrm rot="20148097">
            <a:off x="6394754" y="3910825"/>
            <a:ext cx="2664370" cy="2086379"/>
          </a:xfrm>
          <a:prstGeom prst="irregularSeal1">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FF00"/>
                </a:solidFill>
                <a:effectLst/>
                <a:uLnTx/>
                <a:uFillTx/>
                <a:latin typeface="Arial Narrow" panose="020B0606020202030204" pitchFamily="34" charset="0"/>
                <a:ea typeface="宋体" panose="02010600030101010101" pitchFamily="2" charset="-122"/>
                <a:cs typeface="+mn-cs"/>
              </a:rPr>
              <a:t>主要用于</a:t>
            </a:r>
            <a:endParaRPr kumimoji="0" lang="en-US" altLang="zh-CN" sz="2800" b="1" i="0" u="none" strike="noStrike" kern="1200" cap="none" spc="0" normalizeH="0" baseline="0" noProof="0" dirty="0">
              <a:ln>
                <a:noFill/>
              </a:ln>
              <a:solidFill>
                <a:srgbClr val="FFFF00"/>
              </a:solidFill>
              <a:effectLst/>
              <a:uLnTx/>
              <a:uFillTx/>
              <a:latin typeface="Arial Narrow" panose="020B0606020202030204" pitchFamily="34" charset="0"/>
              <a:ea typeface="宋体" panose="02010600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FF00"/>
                </a:solidFill>
                <a:effectLst/>
                <a:uLnTx/>
                <a:uFillTx/>
                <a:latin typeface="Arial Narrow" panose="020B0606020202030204" pitchFamily="34" charset="0"/>
                <a:ea typeface="宋体" panose="02010600030101010101" pitchFamily="2" charset="-122"/>
                <a:cs typeface="+mn-cs"/>
              </a:rPr>
              <a:t>使能控制等</a:t>
            </a:r>
          </a:p>
        </p:txBody>
      </p:sp>
      <p:sp>
        <p:nvSpPr>
          <p:cNvPr id="2" name="灯片编号占位符 1">
            <a:extLst>
              <a:ext uri="{FF2B5EF4-FFF2-40B4-BE49-F238E27FC236}">
                <a16:creationId xmlns:a16="http://schemas.microsoft.com/office/drawing/2014/main" id="{33421602-0E56-4FE5-80DC-3A95A86A34F1}"/>
              </a:ext>
            </a:extLst>
          </p:cNvPr>
          <p:cNvSpPr>
            <a:spLocks noGrp="1"/>
          </p:cNvSpPr>
          <p:nvPr>
            <p:ph type="sldNum" sz="quarter" idx="12"/>
          </p:nvPr>
        </p:nvSpPr>
        <p:spPr/>
        <p:txBody>
          <a:bodyPr/>
          <a:lstStyle/>
          <a:p>
            <a:fld id="{4FAB73BC-B049-4115-A692-8D63A059BFB8}" type="slidenum">
              <a:rPr lang="en-US" smtClean="0"/>
              <a:t>146</a:t>
            </a:fld>
            <a:endParaRPr lang="en-US" dirty="0"/>
          </a:p>
        </p:txBody>
      </p:sp>
    </p:spTree>
    <p:extLst>
      <p:ext uri="{BB962C8B-B14F-4D97-AF65-F5344CB8AC3E}">
        <p14:creationId xmlns:p14="http://schemas.microsoft.com/office/powerpoint/2010/main" val="264877940"/>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89156"/>
                                        </p:tgtEl>
                                        <p:attrNameLst>
                                          <p:attrName>style.visibility</p:attrName>
                                        </p:attrNameLst>
                                      </p:cBhvr>
                                      <p:to>
                                        <p:strVal val="visible"/>
                                      </p:to>
                                    </p:set>
                                    <p:animEffect transition="in" filter="wipe(up)">
                                      <p:cBhvr>
                                        <p:cTn id="7" dur="500"/>
                                        <p:tgtEl>
                                          <p:spTgt spid="38915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89152"/>
                                        </p:tgtEl>
                                        <p:attrNameLst>
                                          <p:attrName>style.visibility</p:attrName>
                                        </p:attrNameLst>
                                      </p:cBhvr>
                                      <p:to>
                                        <p:strVal val="visible"/>
                                      </p:to>
                                    </p:set>
                                    <p:animEffect transition="in" filter="strips(downRight)">
                                      <p:cBhvr>
                                        <p:cTn id="12" dur="500"/>
                                        <p:tgtEl>
                                          <p:spTgt spid="38915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down)">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2" grpId="0"/>
      <p:bldP spid="389156" grpId="0"/>
      <p:bldP spid="3"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2"/>
          <p:cNvSpPr>
            <a:spLocks noChangeArrowheads="1"/>
          </p:cNvSpPr>
          <p:nvPr/>
        </p:nvSpPr>
        <p:spPr bwMode="auto">
          <a:xfrm>
            <a:off x="611188" y="1341438"/>
            <a:ext cx="8137525" cy="4792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bIns="0"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是一种多分支条件选择语句，一般形式如下</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case (case_expr)</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item_expr1: statement1;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item_expr2: statement2;</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default: default_statement; //default</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语句可以省略</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endcase</a:t>
            </a:r>
          </a:p>
          <a:p>
            <a:pPr marL="0" marR="0" lvl="0" indent="266700" algn="l" defTabSz="914400" rtl="0" eaLnBrk="1" fontAlgn="base" latinLnBrk="0" hangingPunct="1">
              <a:lnSpc>
                <a:spcPct val="100000"/>
              </a:lnSpc>
              <a:spcBef>
                <a:spcPct val="0"/>
              </a:spcBef>
              <a:spcAft>
                <a:spcPct val="0"/>
              </a:spcAft>
              <a:buClrTx/>
              <a:buSzTx/>
              <a:buFontTx/>
              <a:buNone/>
              <a:tabLst/>
              <a:defRPr/>
            </a:pPr>
            <a:endPar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注意：当分支项中的语句是多条语句，必须在最前面写上关键词</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begin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，在最后写上关键词</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，成为顺序语句块。</a:t>
            </a:r>
          </a:p>
          <a:p>
            <a:pPr marL="0" marR="0" lvl="0" indent="26670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另外，用关键词</a:t>
            </a:r>
            <a:r>
              <a:rPr kumimoji="1" lang="fr-FR"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casex</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a:t>
            </a:r>
            <a:r>
              <a:rPr kumimoji="1" lang="fr-FR"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casez</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表示含有无关项</a:t>
            </a:r>
            <a:r>
              <a:rPr kumimoji="1" lang="fr-FR"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x</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和高阻</a:t>
            </a:r>
            <a:r>
              <a:rPr kumimoji="1" lang="fr-FR"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z</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的情况。  </a:t>
            </a:r>
          </a:p>
        </p:txBody>
      </p:sp>
      <p:sp>
        <p:nvSpPr>
          <p:cNvPr id="429059" name="Rectangle 3"/>
          <p:cNvSpPr>
            <a:spLocks noChangeArrowheads="1"/>
          </p:cNvSpPr>
          <p:nvPr/>
        </p:nvSpPr>
        <p:spPr bwMode="auto">
          <a:xfrm>
            <a:off x="827088" y="620713"/>
            <a:ext cx="4248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、多路分支语句（</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case</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a:t>
            </a:r>
          </a:p>
        </p:txBody>
      </p:sp>
      <p:sp>
        <p:nvSpPr>
          <p:cNvPr id="2" name="灯片编号占位符 1">
            <a:extLst>
              <a:ext uri="{FF2B5EF4-FFF2-40B4-BE49-F238E27FC236}">
                <a16:creationId xmlns:a16="http://schemas.microsoft.com/office/drawing/2014/main" id="{61F5853B-1FC2-4ED5-9EF6-9CCC720D827C}"/>
              </a:ext>
            </a:extLst>
          </p:cNvPr>
          <p:cNvSpPr>
            <a:spLocks noGrp="1"/>
          </p:cNvSpPr>
          <p:nvPr>
            <p:ph type="sldNum" sz="quarter" idx="12"/>
          </p:nvPr>
        </p:nvSpPr>
        <p:spPr/>
        <p:txBody>
          <a:bodyPr/>
          <a:lstStyle/>
          <a:p>
            <a:fld id="{4FAB73BC-B049-4115-A692-8D63A059BFB8}" type="slidenum">
              <a:rPr lang="en-US" smtClean="0"/>
              <a:t>147</a:t>
            </a:fld>
            <a:endParaRPr lang="en-US" dirty="0"/>
          </a:p>
        </p:txBody>
      </p:sp>
    </p:spTree>
    <p:extLst>
      <p:ext uri="{BB962C8B-B14F-4D97-AF65-F5344CB8AC3E}">
        <p14:creationId xmlns:p14="http://schemas.microsoft.com/office/powerpoint/2010/main" val="4063409088"/>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2"/>
          <p:cNvSpPr>
            <a:spLocks noChangeArrowheads="1"/>
          </p:cNvSpPr>
          <p:nvPr/>
        </p:nvSpPr>
        <p:spPr bwMode="auto">
          <a:xfrm>
            <a:off x="395420" y="1412720"/>
            <a:ext cx="2376330" cy="4392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例：对具有使能端</a:t>
            </a:r>
            <a:r>
              <a:rPr kumimoji="0" lang="en-US" altLang="zh-CN" sz="28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的</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4</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选</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数据选择器的行为进行</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Verilog</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描述。当</a:t>
            </a:r>
            <a:r>
              <a:rPr kumimoji="0" lang="en-US" altLang="zh-CN" sz="28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时，数据选择器工作，</a:t>
            </a:r>
            <a:r>
              <a:rPr kumimoji="0" lang="en-US" altLang="zh-CN" sz="28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时，禁止工作，输出为</a:t>
            </a:r>
            <a:r>
              <a:rPr kumimoji="0" lang="en-US" altLang="zh-CN"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8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31107" name="Rectangle 3"/>
          <p:cNvSpPr>
            <a:spLocks noChangeArrowheads="1"/>
          </p:cNvSpPr>
          <p:nvPr/>
        </p:nvSpPr>
        <p:spPr bwMode="auto">
          <a:xfrm>
            <a:off x="3347830" y="1281284"/>
            <a:ext cx="5903913" cy="556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module mux4to1_bh</a:t>
            </a:r>
            <a:r>
              <a:rPr kumimoji="0" lang="en-US" altLang="zh-CN" sz="1800" b="0" i="0" u="none" strike="noStrike" kern="1200" cap="none" spc="0" normalizeH="0" baseline="0" noProof="0" dirty="0">
                <a:ln>
                  <a:noFill/>
                </a:ln>
                <a:solidFill>
                  <a:srgbClr val="000066"/>
                </a:solidFill>
                <a:effectLst/>
                <a:uLnTx/>
                <a:uFillTx/>
                <a:latin typeface="Arial Narrow" panose="020B0606020202030204" pitchFamily="34" charset="0"/>
                <a:ea typeface="宋体" panose="02010600030101010101" pitchFamily="2"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(D, S, Y);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input [3:0] D</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[1:0] S</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output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reg</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Y</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always @(D, S,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//2001, 2005 syntax</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begin</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if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  Y = 0;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时，输出为</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0</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else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=0</a:t>
            </a:r>
            <a:r>
              <a:rPr kumimoji="0" lang="zh-CN" altLang="en-US"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时，选择器工作</a:t>
            </a:r>
            <a:endParaRPr kumimoji="0" lang="zh-CN" altLang="fr-FR"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case (S)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2’d0: Y = D[0];</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2’d1: Y = D[1];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2’d2: Y = D[2];</a:t>
            </a:r>
            <a:endPar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2’d3: Y = D[3];</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endcase</a:t>
            </a:r>
            <a:endPar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end</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endmodule</a:t>
            </a:r>
            <a:r>
              <a:rPr kumimoji="0" lang="en-US" altLang="zh-CN" sz="2400" b="0"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31108" name="Line 4"/>
          <p:cNvSpPr>
            <a:spLocks noChangeShapeType="1"/>
          </p:cNvSpPr>
          <p:nvPr/>
        </p:nvSpPr>
        <p:spPr bwMode="auto">
          <a:xfrm>
            <a:off x="2916238" y="4076700"/>
            <a:ext cx="1079500"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2D148059-1888-4E84-999B-4C7CE2A9A414}"/>
              </a:ext>
            </a:extLst>
          </p:cNvPr>
          <p:cNvSpPr>
            <a:spLocks noGrp="1"/>
          </p:cNvSpPr>
          <p:nvPr>
            <p:ph type="sldNum" sz="quarter" idx="12"/>
          </p:nvPr>
        </p:nvSpPr>
        <p:spPr/>
        <p:txBody>
          <a:bodyPr/>
          <a:lstStyle/>
          <a:p>
            <a:fld id="{4FAB73BC-B049-4115-A692-8D63A059BFB8}" type="slidenum">
              <a:rPr lang="en-US" smtClean="0"/>
              <a:t>148</a:t>
            </a:fld>
            <a:endParaRPr lang="en-US" dirty="0"/>
          </a:p>
        </p:txBody>
      </p:sp>
    </p:spTree>
    <p:extLst>
      <p:ext uri="{BB962C8B-B14F-4D97-AF65-F5344CB8AC3E}">
        <p14:creationId xmlns:p14="http://schemas.microsoft.com/office/powerpoint/2010/main" val="2824376117"/>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31107"/>
                                        </p:tgtEl>
                                        <p:attrNameLst>
                                          <p:attrName>style.visibility</p:attrName>
                                        </p:attrNameLst>
                                      </p:cBhvr>
                                      <p:to>
                                        <p:strVal val="visible"/>
                                      </p:to>
                                    </p:set>
                                    <p:animEffect transition="in" filter="wipe(up)">
                                      <p:cBhvr>
                                        <p:cTn id="7" dur="500"/>
                                        <p:tgtEl>
                                          <p:spTgt spid="43110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31108"/>
                                        </p:tgtEl>
                                        <p:attrNameLst>
                                          <p:attrName>style.visibility</p:attrName>
                                        </p:attrNameLst>
                                      </p:cBhvr>
                                      <p:to>
                                        <p:strVal val="visible"/>
                                      </p:to>
                                    </p:set>
                                    <p:animEffect transition="in" filter="wipe(left)">
                                      <p:cBhvr>
                                        <p:cTn id="12" dur="500"/>
                                        <p:tgtEl>
                                          <p:spTgt spid="431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1107"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5" name="Rectangle 5"/>
          <p:cNvSpPr>
            <a:spLocks noChangeArrowheads="1"/>
          </p:cNvSpPr>
          <p:nvPr/>
        </p:nvSpPr>
        <p:spPr bwMode="auto">
          <a:xfrm>
            <a:off x="431800" y="1341438"/>
            <a:ext cx="8712200" cy="4473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priority(W, 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[3:0] W</a:t>
            </a:r>
            <a:r>
              <a:rPr kumimoji="0" lang="zh-CN" altLang="en-US"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zh-CN" altLang="en-US"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output  reg  [1:0] 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always @(W)</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casex (W)</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4’b1xxx:  Y = 3;  </a:t>
            </a:r>
            <a:endParaRPr kumimoji="0" lang="zh-CN" altLang="fr-FR"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4’b01xx:  Y = 2;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4’b001x:  Y = 1;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4’b0001:  Y =0;;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default: begin  z = 0;  Y=2’bx</a:t>
            </a:r>
            <a:r>
              <a:rPr kumimoji="0" lang="zh-CN" altLang="fr-FR"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 //</a:t>
            </a: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W</a:t>
            </a:r>
            <a:r>
              <a:rPr kumimoji="0" lang="zh-CN" altLang="fr-FR"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无效时</a:t>
            </a: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,z=0,Y</a:t>
            </a:r>
            <a:r>
              <a:rPr kumimoji="0" lang="zh-CN" altLang="fr-FR"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为高阻</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endcase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0" lang="fr-FR"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a:t>
            </a:r>
            <a:r>
              <a:rPr kumimoji="0" lang="en-US" altLang="zh-CN" sz="2400" b="0"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endmodule </a:t>
            </a:r>
          </a:p>
        </p:txBody>
      </p:sp>
      <p:sp>
        <p:nvSpPr>
          <p:cNvPr id="430086" name="Rectangle 6"/>
          <p:cNvSpPr>
            <a:spLocks noChangeArrowheads="1"/>
          </p:cNvSpPr>
          <p:nvPr/>
        </p:nvSpPr>
        <p:spPr bwMode="auto">
          <a:xfrm>
            <a:off x="323850" y="333375"/>
            <a:ext cx="8532813" cy="72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b"/>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例：对基本的</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线优先编码器的行为进行</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Verilog</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描述。 </a:t>
            </a:r>
          </a:p>
        </p:txBody>
      </p:sp>
      <p:sp>
        <p:nvSpPr>
          <p:cNvPr id="430087" name="Line 7"/>
          <p:cNvSpPr>
            <a:spLocks noChangeShapeType="1"/>
          </p:cNvSpPr>
          <p:nvPr/>
        </p:nvSpPr>
        <p:spPr bwMode="auto">
          <a:xfrm>
            <a:off x="1403350" y="3213100"/>
            <a:ext cx="1079500"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7" name="爆炸形 1 6"/>
          <p:cNvSpPr/>
          <p:nvPr/>
        </p:nvSpPr>
        <p:spPr bwMode="auto">
          <a:xfrm rot="20148097">
            <a:off x="4374586" y="1651960"/>
            <a:ext cx="4216645" cy="2751522"/>
          </a:xfrm>
          <a:prstGeom prst="irregularSeal1">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case</a:t>
            </a: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查表法</a:t>
            </a:r>
            <a:endParaRPr kumimoji="0" lang="en-US" altLang="zh-CN"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实现一切组合逻辑</a:t>
            </a:r>
          </a:p>
        </p:txBody>
      </p:sp>
      <p:sp>
        <p:nvSpPr>
          <p:cNvPr id="2" name="灯片编号占位符 1">
            <a:extLst>
              <a:ext uri="{FF2B5EF4-FFF2-40B4-BE49-F238E27FC236}">
                <a16:creationId xmlns:a16="http://schemas.microsoft.com/office/drawing/2014/main" id="{34A3B945-3812-427B-8BB4-07F52954ECB4}"/>
              </a:ext>
            </a:extLst>
          </p:cNvPr>
          <p:cNvSpPr>
            <a:spLocks noGrp="1"/>
          </p:cNvSpPr>
          <p:nvPr>
            <p:ph type="sldNum" sz="quarter" idx="12"/>
          </p:nvPr>
        </p:nvSpPr>
        <p:spPr/>
        <p:txBody>
          <a:bodyPr/>
          <a:lstStyle/>
          <a:p>
            <a:fld id="{4FAB73BC-B049-4115-A692-8D63A059BFB8}" type="slidenum">
              <a:rPr lang="en-US" smtClean="0"/>
              <a:t>149</a:t>
            </a:fld>
            <a:endParaRPr lang="en-US" dirty="0"/>
          </a:p>
        </p:txBody>
      </p:sp>
    </p:spTree>
    <p:extLst>
      <p:ext uri="{BB962C8B-B14F-4D97-AF65-F5344CB8AC3E}">
        <p14:creationId xmlns:p14="http://schemas.microsoft.com/office/powerpoint/2010/main" val="980065564"/>
      </p:ext>
    </p:extLst>
  </p:cSld>
  <p:clrMapOvr>
    <a:masterClrMapping/>
  </p:clrMapOvr>
  <p:transition>
    <p:wipe dir="r"/>
    <p:sndAc>
      <p:stSnd>
        <p:snd r:embed="rId2"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30085"/>
                                        </p:tgtEl>
                                        <p:attrNameLst>
                                          <p:attrName>style.visibility</p:attrName>
                                        </p:attrNameLst>
                                      </p:cBhvr>
                                      <p:to>
                                        <p:strVal val="visible"/>
                                      </p:to>
                                    </p:set>
                                    <p:animEffect transition="in" filter="wipe(up)">
                                      <p:cBhvr>
                                        <p:cTn id="7" dur="500"/>
                                        <p:tgtEl>
                                          <p:spTgt spid="4300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30087"/>
                                        </p:tgtEl>
                                        <p:attrNameLst>
                                          <p:attrName>style.visibility</p:attrName>
                                        </p:attrNameLst>
                                      </p:cBhvr>
                                      <p:to>
                                        <p:strVal val="visible"/>
                                      </p:to>
                                    </p:set>
                                    <p:animEffect transition="in" filter="wipe(left)">
                                      <p:cBhvr>
                                        <p:cTn id="12" dur="500"/>
                                        <p:tgtEl>
                                          <p:spTgt spid="43008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085" grpId="0"/>
      <p:bldP spid="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2"/>
          <p:cNvSpPr>
            <a:spLocks noChangeArrowheads="1"/>
          </p:cNvSpPr>
          <p:nvPr/>
        </p:nvSpPr>
        <p:spPr bwMode="auto">
          <a:xfrm>
            <a:off x="69851" y="1395984"/>
            <a:ext cx="8678730" cy="30008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bIns="0"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一般形式如下</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for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initial_assignment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condition;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step_assignment</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statement</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a:p>
            <a:pPr marL="0" marR="0" lvl="0" indent="266700" algn="l" defTabSz="914400" rtl="0" eaLnBrk="1" fontAlgn="base" latinLnBrk="0" hangingPunct="1">
              <a:lnSpc>
                <a:spcPct val="100000"/>
              </a:lnSpc>
              <a:spcBef>
                <a:spcPct val="0"/>
              </a:spcBef>
              <a:spcAft>
                <a:spcPct val="0"/>
              </a:spcAft>
              <a:buClrTx/>
              <a:buSzTx/>
              <a:buFontTx/>
              <a:buNone/>
              <a:tabLst/>
              <a:defRPr/>
            </a:pPr>
            <a:endPar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initial_assignment</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为循环变量的初始值。</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Condition</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为循环的条件，若为真，执行过程赋值语句</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statement</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，若不成立，循环结束，执行</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for</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后面的语句。</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step_assignment</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为循环变量的步长，每次迭代后，循环变量将增加或减少一个步长。</a:t>
            </a:r>
          </a:p>
        </p:txBody>
      </p:sp>
      <p:sp>
        <p:nvSpPr>
          <p:cNvPr id="432131" name="Rectangle 3"/>
          <p:cNvSpPr>
            <a:spLocks noChangeArrowheads="1"/>
          </p:cNvSpPr>
          <p:nvPr/>
        </p:nvSpPr>
        <p:spPr bwMode="auto">
          <a:xfrm>
            <a:off x="827088" y="620713"/>
            <a:ext cx="2257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for</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循环语句</a:t>
            </a:r>
          </a:p>
        </p:txBody>
      </p:sp>
      <p:sp>
        <p:nvSpPr>
          <p:cNvPr id="2" name="灯片编号占位符 1">
            <a:extLst>
              <a:ext uri="{FF2B5EF4-FFF2-40B4-BE49-F238E27FC236}">
                <a16:creationId xmlns:a16="http://schemas.microsoft.com/office/drawing/2014/main" id="{9FBEF639-2B2B-4BAF-ADE8-7FDAD7ADA96D}"/>
              </a:ext>
            </a:extLst>
          </p:cNvPr>
          <p:cNvSpPr>
            <a:spLocks noGrp="1"/>
          </p:cNvSpPr>
          <p:nvPr>
            <p:ph type="sldNum" sz="quarter" idx="12"/>
          </p:nvPr>
        </p:nvSpPr>
        <p:spPr/>
        <p:txBody>
          <a:bodyPr/>
          <a:lstStyle/>
          <a:p>
            <a:fld id="{4FAB73BC-B049-4115-A692-8D63A059BFB8}" type="slidenum">
              <a:rPr lang="en-US" smtClean="0"/>
              <a:t>150</a:t>
            </a:fld>
            <a:endParaRPr lang="en-US" dirty="0"/>
          </a:p>
        </p:txBody>
      </p:sp>
    </p:spTree>
    <p:extLst>
      <p:ext uri="{BB962C8B-B14F-4D97-AF65-F5344CB8AC3E}">
        <p14:creationId xmlns:p14="http://schemas.microsoft.com/office/powerpoint/2010/main" val="209976613"/>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5" name="Rectangle 5"/>
          <p:cNvSpPr>
            <a:spLocks noChangeArrowheads="1"/>
          </p:cNvSpPr>
          <p:nvPr/>
        </p:nvSpPr>
        <p:spPr bwMode="auto">
          <a:xfrm>
            <a:off x="395288" y="1123950"/>
            <a:ext cx="8748712" cy="52038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module ecoder3to8_bh(</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A,En,Y</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input [2:0] A</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output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reg</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[7:0]Y;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integer k;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声明一个整型变量</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k</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always @(A,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begin</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Y = 8’b1111_1111;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设译码器输出的默认值</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for(k = 0; k &lt;= 7; k = k+1)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下面的</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if-else</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语句循环</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8</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次</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if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 &amp;&amp; (A== k) )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Y[k] = 0;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当</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时，根据</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A</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进行译码</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else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Y[k] = 1;   //</a:t>
            </a: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处理使能无效或输入无效的情况</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end</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dirty="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dirty="0" err="1">
                <a:ln>
                  <a:noFill/>
                </a:ln>
                <a:solidFill>
                  <a:srgbClr val="000066"/>
                </a:solidFill>
                <a:effectLst/>
                <a:uLnTx/>
                <a:uFillTx/>
                <a:latin typeface="Times New Roman" panose="02020603050405020304" pitchFamily="18" charset="0"/>
                <a:ea typeface="楷体_GB2312" pitchFamily="49" charset="-122"/>
                <a:cs typeface="+mn-cs"/>
              </a:rPr>
              <a:t>endmodule</a:t>
            </a:r>
            <a:r>
              <a:rPr kumimoji="1" lang="en-US" altLang="zh-CN" sz="1800" b="1" i="0" u="none" strike="noStrike" kern="1200" cap="none" spc="0" normalizeH="0" baseline="0" noProof="0" dirty="0">
                <a:ln>
                  <a:noFill/>
                </a:ln>
                <a:solidFill>
                  <a:srgbClr val="000000"/>
                </a:solidFill>
                <a:effectLst/>
                <a:uLnTx/>
                <a:uFillTx/>
                <a:latin typeface="Arial Narrow" panose="020B0606020202030204" pitchFamily="34" charset="0"/>
                <a:ea typeface="宋体" panose="02010600030101010101" pitchFamily="2" charset="-122"/>
                <a:cs typeface="+mn-cs"/>
              </a:rPr>
              <a:t> </a:t>
            </a:r>
          </a:p>
        </p:txBody>
      </p:sp>
      <p:sp>
        <p:nvSpPr>
          <p:cNvPr id="399366" name="Rectangle 6"/>
          <p:cNvSpPr>
            <a:spLocks noChangeArrowheads="1"/>
          </p:cNvSpPr>
          <p:nvPr/>
        </p:nvSpPr>
        <p:spPr bwMode="auto">
          <a:xfrm>
            <a:off x="0" y="275748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9368" name="Rectangle 8"/>
          <p:cNvSpPr>
            <a:spLocks noChangeArrowheads="1"/>
          </p:cNvSpPr>
          <p:nvPr/>
        </p:nvSpPr>
        <p:spPr bwMode="auto">
          <a:xfrm>
            <a:off x="466725" y="333375"/>
            <a:ext cx="7993063" cy="658813"/>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5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试用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Verilog</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语言</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描述具有高电平使能的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线译码器</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p>
        </p:txBody>
      </p:sp>
      <p:sp>
        <p:nvSpPr>
          <p:cNvPr id="399377" name="Line 17"/>
          <p:cNvSpPr>
            <a:spLocks noChangeShapeType="1"/>
          </p:cNvSpPr>
          <p:nvPr/>
        </p:nvSpPr>
        <p:spPr bwMode="auto">
          <a:xfrm>
            <a:off x="2051050" y="4149725"/>
            <a:ext cx="3168650"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99381" name="Group 21"/>
          <p:cNvGrpSpPr>
            <a:grpSpLocks/>
          </p:cNvGrpSpPr>
          <p:nvPr/>
        </p:nvGrpSpPr>
        <p:grpSpPr bwMode="auto">
          <a:xfrm>
            <a:off x="684213" y="4221163"/>
            <a:ext cx="1571625" cy="792162"/>
            <a:chOff x="431" y="2659"/>
            <a:chExt cx="990" cy="499"/>
          </a:xfrm>
        </p:grpSpPr>
        <p:sp>
          <p:nvSpPr>
            <p:cNvPr id="399379" name="AutoShape 19"/>
            <p:cNvSpPr>
              <a:spLocks/>
            </p:cNvSpPr>
            <p:nvPr/>
          </p:nvSpPr>
          <p:spPr bwMode="auto">
            <a:xfrm flipV="1">
              <a:off x="1202" y="2659"/>
              <a:ext cx="219" cy="499"/>
            </a:xfrm>
            <a:prstGeom prst="leftBrace">
              <a:avLst>
                <a:gd name="adj1" fmla="val 18988"/>
                <a:gd name="adj2" fmla="val 51213"/>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99380" name="Rectangle 20"/>
            <p:cNvSpPr>
              <a:spLocks noChangeArrowheads="1"/>
            </p:cNvSpPr>
            <p:nvPr/>
          </p:nvSpPr>
          <p:spPr bwMode="auto">
            <a:xfrm>
              <a:off x="431" y="2795"/>
              <a:ext cx="726"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循环</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次</a:t>
              </a:r>
            </a:p>
          </p:txBody>
        </p:sp>
      </p:grpSp>
      <p:sp>
        <p:nvSpPr>
          <p:cNvPr id="10" name="爆炸形 1 9"/>
          <p:cNvSpPr/>
          <p:nvPr/>
        </p:nvSpPr>
        <p:spPr bwMode="auto">
          <a:xfrm rot="20148097">
            <a:off x="6017177" y="1204281"/>
            <a:ext cx="2664370" cy="1649501"/>
          </a:xfrm>
          <a:prstGeom prst="irregularSeal1">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在空间上扩展</a:t>
            </a:r>
          </a:p>
        </p:txBody>
      </p:sp>
      <p:sp>
        <p:nvSpPr>
          <p:cNvPr id="2" name="灯片编号占位符 1">
            <a:extLst>
              <a:ext uri="{FF2B5EF4-FFF2-40B4-BE49-F238E27FC236}">
                <a16:creationId xmlns:a16="http://schemas.microsoft.com/office/drawing/2014/main" id="{252CA36F-1850-406E-925F-FAC80A059420}"/>
              </a:ext>
            </a:extLst>
          </p:cNvPr>
          <p:cNvSpPr>
            <a:spLocks noGrp="1"/>
          </p:cNvSpPr>
          <p:nvPr>
            <p:ph type="sldNum" sz="quarter" idx="12"/>
          </p:nvPr>
        </p:nvSpPr>
        <p:spPr/>
        <p:txBody>
          <a:bodyPr/>
          <a:lstStyle/>
          <a:p>
            <a:fld id="{4FAB73BC-B049-4115-A692-8D63A059BFB8}" type="slidenum">
              <a:rPr lang="en-US" smtClean="0"/>
              <a:t>151</a:t>
            </a:fld>
            <a:endParaRPr lang="en-US" dirty="0"/>
          </a:p>
        </p:txBody>
      </p:sp>
    </p:spTree>
    <p:extLst>
      <p:ext uri="{BB962C8B-B14F-4D97-AF65-F5344CB8AC3E}">
        <p14:creationId xmlns:p14="http://schemas.microsoft.com/office/powerpoint/2010/main" val="41864582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99365"/>
                                        </p:tgtEl>
                                        <p:attrNameLst>
                                          <p:attrName>style.visibility</p:attrName>
                                        </p:attrNameLst>
                                      </p:cBhvr>
                                      <p:to>
                                        <p:strVal val="visible"/>
                                      </p:to>
                                    </p:set>
                                    <p:animEffect transition="in" filter="wipe(up)">
                                      <p:cBhvr>
                                        <p:cTn id="7" dur="500"/>
                                        <p:tgtEl>
                                          <p:spTgt spid="3993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99377"/>
                                        </p:tgtEl>
                                        <p:attrNameLst>
                                          <p:attrName>style.visibility</p:attrName>
                                        </p:attrNameLst>
                                      </p:cBhvr>
                                      <p:to>
                                        <p:strVal val="visible"/>
                                      </p:to>
                                    </p:set>
                                    <p:animEffect transition="in" filter="wipe(left)">
                                      <p:cBhvr>
                                        <p:cTn id="12" dur="500"/>
                                        <p:tgtEl>
                                          <p:spTgt spid="39937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99381"/>
                                        </p:tgtEl>
                                        <p:attrNameLst>
                                          <p:attrName>style.visibility</p:attrName>
                                        </p:attrNameLst>
                                      </p:cBhvr>
                                      <p:to>
                                        <p:strVal val="visible"/>
                                      </p:to>
                                    </p:set>
                                    <p:animEffect transition="in" filter="wipe(right)">
                                      <p:cBhvr>
                                        <p:cTn id="17" dur="500"/>
                                        <p:tgtEl>
                                          <p:spTgt spid="39938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5" grpId="0" animBg="1"/>
      <p:bldP spid="10"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700" name="Rectangle 4"/>
          <p:cNvSpPr>
            <a:spLocks noChangeArrowheads="1"/>
          </p:cNvSpPr>
          <p:nvPr/>
        </p:nvSpPr>
        <p:spPr bwMode="auto">
          <a:xfrm>
            <a:off x="1042988" y="1268413"/>
            <a:ext cx="4762500" cy="1917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mux2x1_df (A,B,SEL,L);</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A,B,SEL;</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L;</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assign L = SEL ? A : B;</a:t>
            </a:r>
            <a:endParaRPr kumimoji="1" lang="en-US" altLang="zh-CN" sz="2400" b="1" i="0" u="sng"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sng"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endmodule</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13701" name="Rectangle 5"/>
          <p:cNvSpPr>
            <a:spLocks noChangeArrowheads="1"/>
          </p:cNvSpPr>
          <p:nvPr/>
        </p:nvSpPr>
        <p:spPr bwMode="auto">
          <a:xfrm>
            <a:off x="827088" y="620713"/>
            <a:ext cx="71183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例：用条件运算符描述了一个</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选</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的数据选择器。</a:t>
            </a:r>
          </a:p>
        </p:txBody>
      </p:sp>
      <p:sp>
        <p:nvSpPr>
          <p:cNvPr id="413702" name="Rectangle 6"/>
          <p:cNvSpPr>
            <a:spLocks noChangeArrowheads="1"/>
          </p:cNvSpPr>
          <p:nvPr/>
        </p:nvSpPr>
        <p:spPr bwMode="auto">
          <a:xfrm>
            <a:off x="660400" y="3213100"/>
            <a:ext cx="848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在连续赋值语句中，如果</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SEL</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，则输出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；否则</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413703" name="Rectangle 7"/>
          <p:cNvSpPr>
            <a:spLocks noChangeArrowheads="1"/>
          </p:cNvSpPr>
          <p:nvPr/>
        </p:nvSpPr>
        <p:spPr bwMode="auto">
          <a:xfrm>
            <a:off x="611188" y="3789363"/>
            <a:ext cx="8281987"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mux2x1_df (A,B,SEL,L);</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A,B,SEL;</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reg 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always  @( D1,D0,S )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always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语句和条件运算符建模</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 = S ? D1 : D0;</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endmodule                 </a:t>
            </a:r>
          </a:p>
        </p:txBody>
      </p:sp>
      <p:sp>
        <p:nvSpPr>
          <p:cNvPr id="413705" name="Line 9"/>
          <p:cNvSpPr>
            <a:spLocks noChangeShapeType="1"/>
          </p:cNvSpPr>
          <p:nvPr/>
        </p:nvSpPr>
        <p:spPr bwMode="auto">
          <a:xfrm>
            <a:off x="1619250" y="2781300"/>
            <a:ext cx="3024188"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13706" name="Line 10"/>
          <p:cNvSpPr>
            <a:spLocks noChangeShapeType="1"/>
          </p:cNvSpPr>
          <p:nvPr/>
        </p:nvSpPr>
        <p:spPr bwMode="auto">
          <a:xfrm>
            <a:off x="1116013" y="5300663"/>
            <a:ext cx="3024187"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4FDA4440-F128-4C5B-9FCD-7FA6058167DF}"/>
              </a:ext>
            </a:extLst>
          </p:cNvPr>
          <p:cNvSpPr>
            <a:spLocks noGrp="1"/>
          </p:cNvSpPr>
          <p:nvPr>
            <p:ph type="sldNum" sz="quarter" idx="12"/>
          </p:nvPr>
        </p:nvSpPr>
        <p:spPr/>
        <p:txBody>
          <a:bodyPr/>
          <a:lstStyle/>
          <a:p>
            <a:fld id="{4FAB73BC-B049-4115-A692-8D63A059BFB8}" type="slidenum">
              <a:rPr lang="en-US" smtClean="0"/>
              <a:t>152</a:t>
            </a:fld>
            <a:endParaRPr lang="en-US" dirty="0"/>
          </a:p>
        </p:txBody>
      </p:sp>
    </p:spTree>
    <p:extLst>
      <p:ext uri="{BB962C8B-B14F-4D97-AF65-F5344CB8AC3E}">
        <p14:creationId xmlns:p14="http://schemas.microsoft.com/office/powerpoint/2010/main" val="28730700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13700"/>
                                        </p:tgtEl>
                                        <p:attrNameLst>
                                          <p:attrName>style.visibility</p:attrName>
                                        </p:attrNameLst>
                                      </p:cBhvr>
                                      <p:to>
                                        <p:strVal val="visible"/>
                                      </p:to>
                                    </p:set>
                                    <p:animEffect transition="in" filter="wipe(left)">
                                      <p:cBhvr>
                                        <p:cTn id="7" dur="500"/>
                                        <p:tgtEl>
                                          <p:spTgt spid="413700"/>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413702"/>
                                        </p:tgtEl>
                                        <p:attrNameLst>
                                          <p:attrName>style.visibility</p:attrName>
                                        </p:attrNameLst>
                                      </p:cBhvr>
                                      <p:to>
                                        <p:strVal val="visible"/>
                                      </p:to>
                                    </p:set>
                                    <p:animEffect transition="in" filter="wipe(left)">
                                      <p:cBhvr>
                                        <p:cTn id="10" dur="500"/>
                                        <p:tgtEl>
                                          <p:spTgt spid="413702"/>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nodeType="clickEffect">
                                  <p:stCondLst>
                                    <p:cond delay="0"/>
                                  </p:stCondLst>
                                  <p:childTnLst>
                                    <p:set>
                                      <p:cBhvr>
                                        <p:cTn id="14" dur="1" fill="hold">
                                          <p:stCondLst>
                                            <p:cond delay="0"/>
                                          </p:stCondLst>
                                        </p:cTn>
                                        <p:tgtEl>
                                          <p:spTgt spid="413705"/>
                                        </p:tgtEl>
                                        <p:attrNameLst>
                                          <p:attrName>style.visibility</p:attrName>
                                        </p:attrNameLst>
                                      </p:cBhvr>
                                      <p:to>
                                        <p:strVal val="visible"/>
                                      </p:to>
                                    </p:set>
                                    <p:animEffect transition="in" filter="wipe(left)">
                                      <p:cBhvr>
                                        <p:cTn id="15" dur="500"/>
                                        <p:tgtEl>
                                          <p:spTgt spid="413705"/>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13703"/>
                                        </p:tgtEl>
                                        <p:attrNameLst>
                                          <p:attrName>style.visibility</p:attrName>
                                        </p:attrNameLst>
                                      </p:cBhvr>
                                      <p:to>
                                        <p:strVal val="visible"/>
                                      </p:to>
                                    </p:set>
                                    <p:animEffect transition="in" filter="wipe(left)">
                                      <p:cBhvr>
                                        <p:cTn id="20" dur="500"/>
                                        <p:tgtEl>
                                          <p:spTgt spid="413703"/>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413706"/>
                                        </p:tgtEl>
                                        <p:attrNameLst>
                                          <p:attrName>style.visibility</p:attrName>
                                        </p:attrNameLst>
                                      </p:cBhvr>
                                      <p:to>
                                        <p:strVal val="visible"/>
                                      </p:to>
                                    </p:set>
                                    <p:animEffect transition="in" filter="wipe(left)">
                                      <p:cBhvr>
                                        <p:cTn id="25" dur="500"/>
                                        <p:tgtEl>
                                          <p:spTgt spid="4137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3700" grpId="0"/>
      <p:bldP spid="413702" grpId="0"/>
      <p:bldP spid="413703"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6" name="Rectangle 4"/>
          <p:cNvSpPr>
            <a:spLocks noChangeArrowheads="1"/>
          </p:cNvSpPr>
          <p:nvPr/>
        </p:nvSpPr>
        <p:spPr bwMode="auto">
          <a:xfrm>
            <a:off x="1289050" y="3035300"/>
            <a:ext cx="6310313" cy="337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decoder_df (A1,A0,E,Y);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A1,A0,E;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[3:0] Y;</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assign Y[0] = ~(~A1 &amp; ~A0 &amp; ~E);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assign Y[1] = ~(~A1 &amp; A0 &amp; ~E);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assign Y[2] = ~(A1 &amp; ~A0 &amp; ~E);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assign Y[3] = ~(A1 &amp; A0 &amp; ~E);</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sng"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endmodule</a:t>
            </a:r>
            <a:r>
              <a:rPr kumimoji="1" lang="en-US" altLang="zh-CN" sz="2400" b="1" i="0" u="sng"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6700" algn="l" defTabSz="914400" rtl="0" eaLnBrk="0" fontAlgn="base" latinLnBrk="0" hangingPunct="0">
              <a:lnSpc>
                <a:spcPct val="100000"/>
              </a:lnSpc>
              <a:spcBef>
                <a:spcPct val="0"/>
              </a:spcBef>
              <a:spcAft>
                <a:spcPct val="0"/>
              </a:spcAft>
              <a:buClrTx/>
              <a:buSzTx/>
              <a:buFontTx/>
              <a:buNone/>
              <a:tabLst/>
              <a:defRPr/>
            </a:pP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aphicFrame>
        <p:nvGraphicFramePr>
          <p:cNvPr id="412678" name="Object 6"/>
          <p:cNvGraphicFramePr>
            <a:graphicFrameLocks noChangeAspect="1"/>
          </p:cNvGraphicFramePr>
          <p:nvPr/>
        </p:nvGraphicFramePr>
        <p:xfrm>
          <a:off x="4787900" y="692150"/>
          <a:ext cx="3455988" cy="2390775"/>
        </p:xfrm>
        <a:graphic>
          <a:graphicData uri="http://schemas.openxmlformats.org/presentationml/2006/ole">
            <mc:AlternateContent xmlns:mc="http://schemas.openxmlformats.org/markup-compatibility/2006">
              <mc:Choice xmlns:v="urn:schemas-microsoft-com:vml" Requires="v">
                <p:oleObj spid="_x0000_s131114" name="图片" r:id="rId3" imgW="2204115" imgH="1538205" progId="Word.Picture.8">
                  <p:embed/>
                </p:oleObj>
              </mc:Choice>
              <mc:Fallback>
                <p:oleObj name="图片" r:id="rId3" imgW="2204115" imgH="1538205" progId="Word.Picture.8">
                  <p:embed/>
                  <p:pic>
                    <p:nvPicPr>
                      <p:cNvPr id="412678" name="Object 6"/>
                      <p:cNvPicPr>
                        <a:picLocks noChangeAspect="1" noChangeArrowheads="1"/>
                      </p:cNvPicPr>
                      <p:nvPr/>
                    </p:nvPicPr>
                    <p:blipFill>
                      <a:blip r:embed="rId4">
                        <a:extLst>
                          <a:ext uri="{28A0092B-C50C-407E-A947-70E740481C1C}">
                            <a14:useLocalDpi xmlns:a14="http://schemas.microsoft.com/office/drawing/2010/main" val="0"/>
                          </a:ext>
                        </a:extLst>
                      </a:blip>
                      <a:srcRect t="-1404"/>
                      <a:stretch>
                        <a:fillRect/>
                      </a:stretch>
                    </p:blipFill>
                    <p:spPr bwMode="auto">
                      <a:xfrm>
                        <a:off x="4787900" y="692150"/>
                        <a:ext cx="3455988" cy="2390775"/>
                      </a:xfrm>
                      <a:prstGeom prst="rect">
                        <a:avLst/>
                      </a:prstGeom>
                      <a:solidFill>
                        <a:schemeClr val="bg1"/>
                      </a:solidFill>
                    </p:spPr>
                  </p:pic>
                </p:oleObj>
              </mc:Fallback>
            </mc:AlternateContent>
          </a:graphicData>
        </a:graphic>
      </p:graphicFrame>
      <p:sp>
        <p:nvSpPr>
          <p:cNvPr id="412680" name="Rectangle 8"/>
          <p:cNvSpPr>
            <a:spLocks noChangeArrowheads="1"/>
          </p:cNvSpPr>
          <p:nvPr/>
        </p:nvSpPr>
        <p:spPr bwMode="auto">
          <a:xfrm>
            <a:off x="466725" y="1268413"/>
            <a:ext cx="3744913"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例：用数据流建模方法对</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线译码器的行为进行描述。</a:t>
            </a:r>
            <a:r>
              <a:rPr kumimoji="1"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rPr>
              <a:t> </a:t>
            </a:r>
          </a:p>
        </p:txBody>
      </p:sp>
      <p:sp>
        <p:nvSpPr>
          <p:cNvPr id="2" name="灯片编号占位符 1">
            <a:extLst>
              <a:ext uri="{FF2B5EF4-FFF2-40B4-BE49-F238E27FC236}">
                <a16:creationId xmlns:a16="http://schemas.microsoft.com/office/drawing/2014/main" id="{5D3F8FD0-40A3-4AE6-A715-2B31A11BA7FD}"/>
              </a:ext>
            </a:extLst>
          </p:cNvPr>
          <p:cNvSpPr>
            <a:spLocks noGrp="1"/>
          </p:cNvSpPr>
          <p:nvPr>
            <p:ph type="sldNum" sz="quarter" idx="12"/>
          </p:nvPr>
        </p:nvSpPr>
        <p:spPr/>
        <p:txBody>
          <a:bodyPr/>
          <a:lstStyle/>
          <a:p>
            <a:fld id="{4FAB73BC-B049-4115-A692-8D63A059BFB8}" type="slidenum">
              <a:rPr lang="en-US" smtClean="0"/>
              <a:t>153</a:t>
            </a:fld>
            <a:endParaRPr lang="en-US" dirty="0"/>
          </a:p>
        </p:txBody>
      </p:sp>
    </p:spTree>
    <p:extLst>
      <p:ext uri="{BB962C8B-B14F-4D97-AF65-F5344CB8AC3E}">
        <p14:creationId xmlns:p14="http://schemas.microsoft.com/office/powerpoint/2010/main" val="13353770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12678"/>
                                        </p:tgtEl>
                                        <p:attrNameLst>
                                          <p:attrName>style.visibility</p:attrName>
                                        </p:attrNameLst>
                                      </p:cBhvr>
                                      <p:to>
                                        <p:strVal val="visible"/>
                                      </p:to>
                                    </p:set>
                                    <p:animEffect transition="in" filter="wipe(left)">
                                      <p:cBhvr>
                                        <p:cTn id="7" dur="500"/>
                                        <p:tgtEl>
                                          <p:spTgt spid="41267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12676"/>
                                        </p:tgtEl>
                                        <p:attrNameLst>
                                          <p:attrName>style.visibility</p:attrName>
                                        </p:attrNameLst>
                                      </p:cBhvr>
                                      <p:to>
                                        <p:strVal val="visible"/>
                                      </p:to>
                                    </p:set>
                                    <p:animEffect transition="in" filter="wipe(up)">
                                      <p:cBhvr>
                                        <p:cTn id="12" dur="500"/>
                                        <p:tgtEl>
                                          <p:spTgt spid="4126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2676"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2" name="Rectangle 4"/>
          <p:cNvSpPr>
            <a:spLocks noChangeArrowheads="1"/>
          </p:cNvSpPr>
          <p:nvPr/>
        </p:nvSpPr>
        <p:spPr bwMode="auto">
          <a:xfrm>
            <a:off x="1187450" y="404813"/>
            <a:ext cx="4546600"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4.6.2 </a:t>
            </a:r>
            <a:r>
              <a:rPr kumimoji="1" lang="zh-CN" altLang="en-US"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分模块、分层次的电路设计</a:t>
            </a:r>
            <a:endParaRPr kumimoji="1" lang="zh-CN" altLang="en-US" sz="2400" b="1" i="0" u="none" strike="noStrike" kern="1200" cap="none" spc="0" normalizeH="0" baseline="0" noProof="0">
              <a:ln>
                <a:noFill/>
              </a:ln>
              <a:solidFill>
                <a:srgbClr val="CC0000"/>
              </a:solidFill>
              <a:effectLst/>
              <a:uLnTx/>
              <a:uFillTx/>
              <a:latin typeface="Times New Roman" panose="02020603050405020304" pitchFamily="18" charset="0"/>
              <a:ea typeface="宋体" panose="02010600030101010101" pitchFamily="2" charset="-122"/>
              <a:cs typeface="+mn-cs"/>
            </a:endParaRPr>
          </a:p>
        </p:txBody>
      </p:sp>
      <p:sp>
        <p:nvSpPr>
          <p:cNvPr id="401418" name="Rectangle 10"/>
          <p:cNvSpPr>
            <a:spLocks noChangeArrowheads="1"/>
          </p:cNvSpPr>
          <p:nvPr/>
        </p:nvSpPr>
        <p:spPr bwMode="auto">
          <a:xfrm>
            <a:off x="2484438" y="3284538"/>
            <a:ext cx="37830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位全加器的层次结构框图</a:t>
            </a:r>
          </a:p>
        </p:txBody>
      </p:sp>
      <p:sp>
        <p:nvSpPr>
          <p:cNvPr id="401419" name="Rectangle 11"/>
          <p:cNvSpPr>
            <a:spLocks noChangeArrowheads="1"/>
          </p:cNvSpPr>
          <p:nvPr/>
        </p:nvSpPr>
        <p:spPr bwMode="auto">
          <a:xfrm>
            <a:off x="971550" y="1412875"/>
            <a:ext cx="7848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分层次的电路设计</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在电路设计中，将两个或多个模块组</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合起来描述电路逻辑功能的设计方法。</a:t>
            </a:r>
          </a:p>
        </p:txBody>
      </p:sp>
      <p:sp>
        <p:nvSpPr>
          <p:cNvPr id="401420" name="Rectangle 12"/>
          <p:cNvSpPr>
            <a:spLocks noChangeArrowheads="1"/>
          </p:cNvSpPr>
          <p:nvPr/>
        </p:nvSpPr>
        <p:spPr bwMode="auto">
          <a:xfrm>
            <a:off x="1042988" y="2349500"/>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设计方法：</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Times New Roman" panose="02020603050405020304" pitchFamily="18" charset="0"/>
              </a:rPr>
              <a:t>自顶向下和自底向上两种常用的设计方法</a:t>
            </a:r>
            <a:endPar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401422" name="Rectangle 14"/>
          <p:cNvSpPr>
            <a:spLocks noChangeArrowheads="1"/>
          </p:cNvSpPr>
          <p:nvPr/>
        </p:nvSpPr>
        <p:spPr bwMode="auto">
          <a:xfrm>
            <a:off x="0" y="26098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1421" name="Object 13"/>
          <p:cNvGraphicFramePr>
            <a:graphicFrameLocks noChangeAspect="1"/>
          </p:cNvGraphicFramePr>
          <p:nvPr/>
        </p:nvGraphicFramePr>
        <p:xfrm>
          <a:off x="1044575" y="3141663"/>
          <a:ext cx="6840538" cy="3095625"/>
        </p:xfrm>
        <a:graphic>
          <a:graphicData uri="http://schemas.openxmlformats.org/presentationml/2006/ole">
            <mc:AlternateContent xmlns:mc="http://schemas.openxmlformats.org/markup-compatibility/2006">
              <mc:Choice xmlns:v="urn:schemas-microsoft-com:vml" Requires="v">
                <p:oleObj spid="_x0000_s132138" name="图片" r:id="rId3" imgW="4229280" imgH="1952640" progId="Word.Picture.8">
                  <p:embed/>
                </p:oleObj>
              </mc:Choice>
              <mc:Fallback>
                <p:oleObj name="图片" r:id="rId3" imgW="4229280" imgH="1952640" progId="Word.Picture.8">
                  <p:embed/>
                  <p:pic>
                    <p:nvPicPr>
                      <p:cNvPr id="401421"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4575" y="3141663"/>
                        <a:ext cx="6840538" cy="3095625"/>
                      </a:xfrm>
                      <a:prstGeom prst="rect">
                        <a:avLst/>
                      </a:prstGeom>
                      <a:noFill/>
                      <a:ln w="9525">
                        <a:solidFill>
                          <a:srgbClr val="0000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爆炸形 1 8"/>
          <p:cNvSpPr/>
          <p:nvPr/>
        </p:nvSpPr>
        <p:spPr bwMode="auto">
          <a:xfrm rot="20148097">
            <a:off x="6403242" y="2698548"/>
            <a:ext cx="2664370" cy="2086379"/>
          </a:xfrm>
          <a:prstGeom prst="irregularSeal1">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如同</a:t>
            </a:r>
            <a:r>
              <a:rPr kumimoji="0" lang="en-US" altLang="zh-CN"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C</a:t>
            </a: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语言</a:t>
            </a:r>
            <a:endParaRPr kumimoji="0" lang="en-US" altLang="zh-CN"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2800" b="1" i="0" u="none" strike="noStrike" kern="1200" cap="none" spc="0" normalizeH="0" baseline="0" noProof="0" dirty="0">
                <a:ln>
                  <a:noFill/>
                </a:ln>
                <a:solidFill>
                  <a:srgbClr val="FF0000"/>
                </a:solidFill>
                <a:effectLst/>
                <a:uLnTx/>
                <a:uFillTx/>
                <a:latin typeface="Arial Narrow" panose="020B0606020202030204" pitchFamily="34" charset="0"/>
                <a:ea typeface="宋体" panose="02010600030101010101" pitchFamily="2" charset="-122"/>
                <a:cs typeface="+mn-cs"/>
              </a:rPr>
              <a:t>的函数</a:t>
            </a:r>
          </a:p>
        </p:txBody>
      </p:sp>
      <p:sp>
        <p:nvSpPr>
          <p:cNvPr id="2" name="灯片编号占位符 1">
            <a:extLst>
              <a:ext uri="{FF2B5EF4-FFF2-40B4-BE49-F238E27FC236}">
                <a16:creationId xmlns:a16="http://schemas.microsoft.com/office/drawing/2014/main" id="{702197F2-1A08-401F-8151-F2DF155E07BA}"/>
              </a:ext>
            </a:extLst>
          </p:cNvPr>
          <p:cNvSpPr>
            <a:spLocks noGrp="1"/>
          </p:cNvSpPr>
          <p:nvPr>
            <p:ph type="sldNum" sz="quarter" idx="12"/>
          </p:nvPr>
        </p:nvSpPr>
        <p:spPr/>
        <p:txBody>
          <a:bodyPr/>
          <a:lstStyle/>
          <a:p>
            <a:fld id="{4FAB73BC-B049-4115-A692-8D63A059BFB8}" type="slidenum">
              <a:rPr lang="en-US" smtClean="0"/>
              <a:t>154</a:t>
            </a:fld>
            <a:endParaRPr lang="en-US" dirty="0"/>
          </a:p>
        </p:txBody>
      </p:sp>
    </p:spTree>
    <p:extLst>
      <p:ext uri="{BB962C8B-B14F-4D97-AF65-F5344CB8AC3E}">
        <p14:creationId xmlns:p14="http://schemas.microsoft.com/office/powerpoint/2010/main" val="34459656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01419"/>
                                        </p:tgtEl>
                                        <p:attrNameLst>
                                          <p:attrName>style.visibility</p:attrName>
                                        </p:attrNameLst>
                                      </p:cBhvr>
                                      <p:to>
                                        <p:strVal val="visible"/>
                                      </p:to>
                                    </p:set>
                                    <p:animEffect transition="in" filter="wipe(up)">
                                      <p:cBhvr>
                                        <p:cTn id="7" dur="500"/>
                                        <p:tgtEl>
                                          <p:spTgt spid="40141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01420"/>
                                        </p:tgtEl>
                                        <p:attrNameLst>
                                          <p:attrName>style.visibility</p:attrName>
                                        </p:attrNameLst>
                                      </p:cBhvr>
                                      <p:to>
                                        <p:strVal val="visible"/>
                                      </p:to>
                                    </p:set>
                                    <p:animEffect transition="in" filter="strips(downRight)">
                                      <p:cBhvr>
                                        <p:cTn id="12" dur="500"/>
                                        <p:tgtEl>
                                          <p:spTgt spid="40142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01418"/>
                                        </p:tgtEl>
                                        <p:attrNameLst>
                                          <p:attrName>style.visibility</p:attrName>
                                        </p:attrNameLst>
                                      </p:cBhvr>
                                      <p:to>
                                        <p:strVal val="visible"/>
                                      </p:to>
                                    </p:set>
                                    <p:animEffect transition="in" filter="strips(downRight)">
                                      <p:cBhvr>
                                        <p:cTn id="17" dur="500"/>
                                        <p:tgtEl>
                                          <p:spTgt spid="4014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01421"/>
                                        </p:tgtEl>
                                        <p:attrNameLst>
                                          <p:attrName>style.visibility</p:attrName>
                                        </p:attrNameLst>
                                      </p:cBhvr>
                                      <p:to>
                                        <p:strVal val="visible"/>
                                      </p:to>
                                    </p:set>
                                    <p:animEffect transition="in" filter="wipe(up)">
                                      <p:cBhvr>
                                        <p:cTn id="22" dur="500"/>
                                        <p:tgtEl>
                                          <p:spTgt spid="40142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down)">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8" grpId="0"/>
      <p:bldP spid="401419" grpId="0"/>
      <p:bldP spid="401420" grpId="0"/>
      <p:bldP spid="9"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7" name="Rectangle 5"/>
          <p:cNvSpPr>
            <a:spLocks noChangeArrowheads="1"/>
          </p:cNvSpPr>
          <p:nvPr/>
        </p:nvSpPr>
        <p:spPr bwMode="auto">
          <a:xfrm>
            <a:off x="1116013" y="2852738"/>
            <a:ext cx="4187825" cy="2282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8288"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module halfadder (S,C,A,B);</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input A,B;</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output S,C;</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xor (S,A,B);</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and (C,A,B);</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endParaRPr>
          </a:p>
          <a:p>
            <a:pPr marL="0" marR="0" lvl="0" indent="268288"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endmodule</a:t>
            </a:r>
          </a:p>
        </p:txBody>
      </p:sp>
      <p:graphicFrame>
        <p:nvGraphicFramePr>
          <p:cNvPr id="402441" name="Object 9"/>
          <p:cNvGraphicFramePr>
            <a:graphicFrameLocks noChangeAspect="1"/>
          </p:cNvGraphicFramePr>
          <p:nvPr/>
        </p:nvGraphicFramePr>
        <p:xfrm>
          <a:off x="5616575" y="1196975"/>
          <a:ext cx="3527425" cy="1477963"/>
        </p:xfrm>
        <a:graphic>
          <a:graphicData uri="http://schemas.openxmlformats.org/presentationml/2006/ole">
            <mc:AlternateContent xmlns:mc="http://schemas.openxmlformats.org/markup-compatibility/2006">
              <mc:Choice xmlns:v="urn:schemas-microsoft-com:vml" Requires="v">
                <p:oleObj spid="_x0000_s133162" name="图片" r:id="rId3" imgW="1666800" imgH="704880" progId="Word.Picture.8">
                  <p:embed/>
                </p:oleObj>
              </mc:Choice>
              <mc:Fallback>
                <p:oleObj name="图片" r:id="rId3" imgW="1666800" imgH="704880" progId="Word.Picture.8">
                  <p:embed/>
                  <p:pic>
                    <p:nvPicPr>
                      <p:cNvPr id="402441" name="Object 9"/>
                      <p:cNvPicPr>
                        <a:picLocks noChangeAspect="1" noChangeArrowheads="1"/>
                      </p:cNvPicPr>
                      <p:nvPr/>
                    </p:nvPicPr>
                    <p:blipFill>
                      <a:blip r:embed="rId4">
                        <a:extLst>
                          <a:ext uri="{28A0092B-C50C-407E-A947-70E740481C1C}">
                            <a14:useLocalDpi xmlns:a14="http://schemas.microsoft.com/office/drawing/2010/main" val="0"/>
                          </a:ext>
                        </a:extLst>
                      </a:blip>
                      <a:srcRect t="-1532"/>
                      <a:stretch>
                        <a:fillRect/>
                      </a:stretch>
                    </p:blipFill>
                    <p:spPr bwMode="auto">
                      <a:xfrm>
                        <a:off x="5616575" y="1196975"/>
                        <a:ext cx="3527425" cy="1477963"/>
                      </a:xfrm>
                      <a:prstGeom prst="rect">
                        <a:avLst/>
                      </a:prstGeom>
                      <a:solidFill>
                        <a:schemeClr val="bg1"/>
                      </a:solidFill>
                    </p:spPr>
                  </p:pic>
                </p:oleObj>
              </mc:Fallback>
            </mc:AlternateContent>
          </a:graphicData>
        </a:graphic>
      </p:graphicFrame>
      <p:grpSp>
        <p:nvGrpSpPr>
          <p:cNvPr id="402446" name="Group 14"/>
          <p:cNvGrpSpPr>
            <a:grpSpLocks/>
          </p:cNvGrpSpPr>
          <p:nvPr/>
        </p:nvGrpSpPr>
        <p:grpSpPr bwMode="auto">
          <a:xfrm>
            <a:off x="3851275" y="4038600"/>
            <a:ext cx="3457575" cy="792163"/>
            <a:chOff x="2154" y="2704"/>
            <a:chExt cx="2178" cy="499"/>
          </a:xfrm>
        </p:grpSpPr>
        <p:sp>
          <p:nvSpPr>
            <p:cNvPr id="402444" name="AutoShape 12"/>
            <p:cNvSpPr>
              <a:spLocks/>
            </p:cNvSpPr>
            <p:nvPr/>
          </p:nvSpPr>
          <p:spPr bwMode="auto">
            <a:xfrm flipH="1" flipV="1">
              <a:off x="2154" y="2704"/>
              <a:ext cx="219" cy="499"/>
            </a:xfrm>
            <a:prstGeom prst="leftBrace">
              <a:avLst>
                <a:gd name="adj1" fmla="val 18988"/>
                <a:gd name="adj2" fmla="val 51213"/>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2445" name="Rectangle 13"/>
            <p:cNvSpPr>
              <a:spLocks noChangeArrowheads="1"/>
            </p:cNvSpPr>
            <p:nvPr/>
          </p:nvSpPr>
          <p:spPr bwMode="auto">
            <a:xfrm>
              <a:off x="2472" y="2840"/>
              <a:ext cx="1860"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半加器的门级描述</a:t>
              </a:r>
            </a:p>
          </p:txBody>
        </p:sp>
      </p:grpSp>
      <p:sp>
        <p:nvSpPr>
          <p:cNvPr id="2" name="灯片编号占位符 1">
            <a:extLst>
              <a:ext uri="{FF2B5EF4-FFF2-40B4-BE49-F238E27FC236}">
                <a16:creationId xmlns:a16="http://schemas.microsoft.com/office/drawing/2014/main" id="{1F9E82A0-850C-40CB-A2FD-3F8E30F6D59C}"/>
              </a:ext>
            </a:extLst>
          </p:cNvPr>
          <p:cNvSpPr>
            <a:spLocks noGrp="1"/>
          </p:cNvSpPr>
          <p:nvPr>
            <p:ph type="sldNum" sz="quarter" idx="12"/>
          </p:nvPr>
        </p:nvSpPr>
        <p:spPr/>
        <p:txBody>
          <a:bodyPr/>
          <a:lstStyle/>
          <a:p>
            <a:fld id="{4FAB73BC-B049-4115-A692-8D63A059BFB8}" type="slidenum">
              <a:rPr lang="en-US" smtClean="0"/>
              <a:t>155</a:t>
            </a:fld>
            <a:endParaRPr lang="en-US" dirty="0"/>
          </a:p>
        </p:txBody>
      </p:sp>
    </p:spTree>
    <p:extLst>
      <p:ext uri="{BB962C8B-B14F-4D97-AF65-F5344CB8AC3E}">
        <p14:creationId xmlns:p14="http://schemas.microsoft.com/office/powerpoint/2010/main" val="336543044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2441"/>
                                        </p:tgtEl>
                                        <p:attrNameLst>
                                          <p:attrName>style.visibility</p:attrName>
                                        </p:attrNameLst>
                                      </p:cBhvr>
                                      <p:to>
                                        <p:strVal val="visible"/>
                                      </p:to>
                                    </p:set>
                                    <p:animEffect transition="in" filter="wipe(left)">
                                      <p:cBhvr>
                                        <p:cTn id="7" dur="500"/>
                                        <p:tgtEl>
                                          <p:spTgt spid="4024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02437"/>
                                        </p:tgtEl>
                                        <p:attrNameLst>
                                          <p:attrName>style.visibility</p:attrName>
                                        </p:attrNameLst>
                                      </p:cBhvr>
                                      <p:to>
                                        <p:strVal val="visible"/>
                                      </p:to>
                                    </p:set>
                                    <p:animEffect transition="in" filter="wipe(up)">
                                      <p:cBhvr>
                                        <p:cTn id="12" dur="500"/>
                                        <p:tgtEl>
                                          <p:spTgt spid="40243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02446"/>
                                        </p:tgtEl>
                                        <p:attrNameLst>
                                          <p:attrName>style.visibility</p:attrName>
                                        </p:attrNameLst>
                                      </p:cBhvr>
                                      <p:to>
                                        <p:strVal val="visible"/>
                                      </p:to>
                                    </p:set>
                                    <p:animEffect transition="in" filter="wipe(left)">
                                      <p:cBhvr>
                                        <p:cTn id="17" dur="500"/>
                                        <p:tgtEl>
                                          <p:spTgt spid="4024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437"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60" name="Rectangle 4"/>
          <p:cNvSpPr>
            <a:spLocks noChangeArrowheads="1"/>
          </p:cNvSpPr>
          <p:nvPr/>
        </p:nvSpPr>
        <p:spPr bwMode="auto">
          <a:xfrm>
            <a:off x="539750" y="1057275"/>
            <a:ext cx="4887913" cy="337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fulladder (S,CO,A,B,CI);</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A,B,CI;</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S,CO;</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wire S1,D1,D2;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内部节点信号</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halfadder HA1 (S1,D1,A,B);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halfadder HA2 (S,D2,S1,CI);</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or g1(CO,D2,D1);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endmodule</a:t>
            </a:r>
          </a:p>
          <a:p>
            <a:pPr marL="0" marR="0" lvl="0" indent="26670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p:txBody>
      </p:sp>
      <p:grpSp>
        <p:nvGrpSpPr>
          <p:cNvPr id="403461" name="Group 5"/>
          <p:cNvGrpSpPr>
            <a:grpSpLocks/>
          </p:cNvGrpSpPr>
          <p:nvPr/>
        </p:nvGrpSpPr>
        <p:grpSpPr bwMode="auto">
          <a:xfrm>
            <a:off x="1654175" y="4437063"/>
            <a:ext cx="6446838" cy="2232025"/>
            <a:chOff x="1111" y="119"/>
            <a:chExt cx="3901" cy="1497"/>
          </a:xfrm>
        </p:grpSpPr>
        <p:grpSp>
          <p:nvGrpSpPr>
            <p:cNvPr id="403462" name="Group 6"/>
            <p:cNvGrpSpPr>
              <a:grpSpLocks/>
            </p:cNvGrpSpPr>
            <p:nvPr/>
          </p:nvGrpSpPr>
          <p:grpSpPr bwMode="auto">
            <a:xfrm>
              <a:off x="1111" y="164"/>
              <a:ext cx="3901" cy="1452"/>
              <a:chOff x="1111" y="164"/>
              <a:chExt cx="3901" cy="1452"/>
            </a:xfrm>
          </p:grpSpPr>
          <p:sp>
            <p:nvSpPr>
              <p:cNvPr id="403463" name="Rectangle 7"/>
              <p:cNvSpPr>
                <a:spLocks noChangeArrowheads="1"/>
              </p:cNvSpPr>
              <p:nvPr/>
            </p:nvSpPr>
            <p:spPr bwMode="auto">
              <a:xfrm>
                <a:off x="1111" y="164"/>
                <a:ext cx="3901" cy="1452"/>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403464" name="Object 8"/>
              <p:cNvGraphicFramePr>
                <a:graphicFrameLocks noChangeAspect="1"/>
              </p:cNvGraphicFramePr>
              <p:nvPr/>
            </p:nvGraphicFramePr>
            <p:xfrm>
              <a:off x="1292" y="210"/>
              <a:ext cx="3538" cy="1170"/>
            </p:xfrm>
            <a:graphic>
              <a:graphicData uri="http://schemas.openxmlformats.org/presentationml/2006/ole">
                <mc:AlternateContent xmlns:mc="http://schemas.openxmlformats.org/markup-compatibility/2006">
                  <mc:Choice xmlns:v="urn:schemas-microsoft-com:vml" Requires="v">
                    <p:oleObj spid="_x0000_s134186" name="图片" r:id="rId3" imgW="2362320" imgH="781200" progId="Word.Picture.8">
                      <p:embed/>
                    </p:oleObj>
                  </mc:Choice>
                  <mc:Fallback>
                    <p:oleObj name="图片" r:id="rId3" imgW="2362320" imgH="781200" progId="Word.Picture.8">
                      <p:embed/>
                      <p:pic>
                        <p:nvPicPr>
                          <p:cNvPr id="403464" name="Object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2" y="210"/>
                            <a:ext cx="3538" cy="117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grpSp>
          <p:nvGrpSpPr>
            <p:cNvPr id="403465" name="Group 9"/>
            <p:cNvGrpSpPr>
              <a:grpSpLocks/>
            </p:cNvGrpSpPr>
            <p:nvPr/>
          </p:nvGrpSpPr>
          <p:grpSpPr bwMode="auto">
            <a:xfrm>
              <a:off x="2472" y="572"/>
              <a:ext cx="499" cy="306"/>
              <a:chOff x="385" y="1525"/>
              <a:chExt cx="499" cy="363"/>
            </a:xfrm>
          </p:grpSpPr>
          <p:sp>
            <p:nvSpPr>
              <p:cNvPr id="403466" name="Rectangle 10"/>
              <p:cNvSpPr>
                <a:spLocks noChangeArrowheads="1"/>
              </p:cNvSpPr>
              <p:nvPr/>
            </p:nvSpPr>
            <p:spPr bwMode="auto">
              <a:xfrm>
                <a:off x="385" y="1525"/>
                <a:ext cx="499" cy="272"/>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67" name="Rectangle 11"/>
              <p:cNvSpPr>
                <a:spLocks noChangeArrowheads="1"/>
              </p:cNvSpPr>
              <p:nvPr/>
            </p:nvSpPr>
            <p:spPr bwMode="auto">
              <a:xfrm>
                <a:off x="431" y="1525"/>
                <a:ext cx="351"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D1</a:t>
                </a:r>
              </a:p>
            </p:txBody>
          </p:sp>
        </p:grpSp>
        <p:grpSp>
          <p:nvGrpSpPr>
            <p:cNvPr id="403468" name="Group 12"/>
            <p:cNvGrpSpPr>
              <a:grpSpLocks/>
            </p:cNvGrpSpPr>
            <p:nvPr/>
          </p:nvGrpSpPr>
          <p:grpSpPr bwMode="auto">
            <a:xfrm>
              <a:off x="2472" y="119"/>
              <a:ext cx="454" cy="318"/>
              <a:chOff x="385" y="2205"/>
              <a:chExt cx="454" cy="318"/>
            </a:xfrm>
          </p:grpSpPr>
          <p:sp>
            <p:nvSpPr>
              <p:cNvPr id="403469" name="Rectangle 13"/>
              <p:cNvSpPr>
                <a:spLocks noChangeArrowheads="1"/>
              </p:cNvSpPr>
              <p:nvPr/>
            </p:nvSpPr>
            <p:spPr bwMode="auto">
              <a:xfrm>
                <a:off x="385" y="2251"/>
                <a:ext cx="454" cy="272"/>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0" name="Rectangle 14"/>
              <p:cNvSpPr>
                <a:spLocks noChangeArrowheads="1"/>
              </p:cNvSpPr>
              <p:nvPr/>
            </p:nvSpPr>
            <p:spPr bwMode="auto">
              <a:xfrm>
                <a:off x="431" y="2205"/>
                <a:ext cx="381" cy="256"/>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1" name="Rectangle 15"/>
              <p:cNvSpPr>
                <a:spLocks noChangeArrowheads="1"/>
              </p:cNvSpPr>
              <p:nvPr/>
            </p:nvSpPr>
            <p:spPr bwMode="auto">
              <a:xfrm>
                <a:off x="447" y="2205"/>
                <a:ext cx="346"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S1</a:t>
                </a:r>
              </a:p>
            </p:txBody>
          </p:sp>
        </p:grpSp>
        <p:grpSp>
          <p:nvGrpSpPr>
            <p:cNvPr id="403472" name="Group 16"/>
            <p:cNvGrpSpPr>
              <a:grpSpLocks/>
            </p:cNvGrpSpPr>
            <p:nvPr/>
          </p:nvGrpSpPr>
          <p:grpSpPr bwMode="auto">
            <a:xfrm>
              <a:off x="3560" y="557"/>
              <a:ext cx="726" cy="307"/>
              <a:chOff x="385" y="1525"/>
              <a:chExt cx="499" cy="307"/>
            </a:xfrm>
          </p:grpSpPr>
          <p:sp>
            <p:nvSpPr>
              <p:cNvPr id="403473" name="Rectangle 17"/>
              <p:cNvSpPr>
                <a:spLocks noChangeArrowheads="1"/>
              </p:cNvSpPr>
              <p:nvPr/>
            </p:nvSpPr>
            <p:spPr bwMode="auto">
              <a:xfrm>
                <a:off x="385" y="1525"/>
                <a:ext cx="499" cy="272"/>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4" name="Rectangle 18"/>
              <p:cNvSpPr>
                <a:spLocks noChangeArrowheads="1"/>
              </p:cNvSpPr>
              <p:nvPr/>
            </p:nvSpPr>
            <p:spPr bwMode="auto">
              <a:xfrm>
                <a:off x="431" y="1525"/>
                <a:ext cx="232" cy="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D2</a:t>
                </a:r>
              </a:p>
            </p:txBody>
          </p:sp>
        </p:grpSp>
      </p:grpSp>
      <p:sp>
        <p:nvSpPr>
          <p:cNvPr id="403475" name="Line 19"/>
          <p:cNvSpPr>
            <a:spLocks noChangeShapeType="1"/>
          </p:cNvSpPr>
          <p:nvPr/>
        </p:nvSpPr>
        <p:spPr bwMode="auto">
          <a:xfrm>
            <a:off x="1330325" y="2924175"/>
            <a:ext cx="1223963" cy="0"/>
          </a:xfrm>
          <a:prstGeom prst="line">
            <a:avLst/>
          </a:prstGeom>
          <a:noFill/>
          <a:ln w="28575">
            <a:solidFill>
              <a:schemeClr val="hlink"/>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6" name="Line 20"/>
          <p:cNvSpPr>
            <a:spLocks noChangeShapeType="1"/>
          </p:cNvSpPr>
          <p:nvPr/>
        </p:nvSpPr>
        <p:spPr bwMode="auto">
          <a:xfrm>
            <a:off x="1835150" y="1484313"/>
            <a:ext cx="1223963" cy="0"/>
          </a:xfrm>
          <a:prstGeom prst="line">
            <a:avLst/>
          </a:prstGeom>
          <a:noFill/>
          <a:ln w="28575">
            <a:solidFill>
              <a:schemeClr val="hlink"/>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7" name="Line 21"/>
          <p:cNvSpPr>
            <a:spLocks noChangeShapeType="1"/>
          </p:cNvSpPr>
          <p:nvPr/>
        </p:nvSpPr>
        <p:spPr bwMode="auto">
          <a:xfrm>
            <a:off x="1258888" y="3282950"/>
            <a:ext cx="1223962" cy="0"/>
          </a:xfrm>
          <a:prstGeom prst="line">
            <a:avLst/>
          </a:prstGeom>
          <a:noFill/>
          <a:ln w="28575">
            <a:solidFill>
              <a:schemeClr val="hlink"/>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8" name="Line 22"/>
          <p:cNvSpPr>
            <a:spLocks noChangeShapeType="1"/>
          </p:cNvSpPr>
          <p:nvPr/>
        </p:nvSpPr>
        <p:spPr bwMode="auto">
          <a:xfrm>
            <a:off x="3490913" y="2924175"/>
            <a:ext cx="1223962" cy="0"/>
          </a:xfrm>
          <a:prstGeom prst="line">
            <a:avLst/>
          </a:prstGeom>
          <a:noFill/>
          <a:ln w="28575">
            <a:solidFill>
              <a:srgbClr val="0066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79" name="Line 23"/>
          <p:cNvSpPr>
            <a:spLocks noChangeShapeType="1"/>
          </p:cNvSpPr>
          <p:nvPr/>
        </p:nvSpPr>
        <p:spPr bwMode="auto">
          <a:xfrm>
            <a:off x="3419475" y="3282950"/>
            <a:ext cx="1223963" cy="0"/>
          </a:xfrm>
          <a:prstGeom prst="line">
            <a:avLst/>
          </a:prstGeom>
          <a:noFill/>
          <a:ln w="28575">
            <a:solidFill>
              <a:srgbClr val="0066FF"/>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80" name="Line 24"/>
          <p:cNvSpPr>
            <a:spLocks noChangeShapeType="1"/>
          </p:cNvSpPr>
          <p:nvPr/>
        </p:nvSpPr>
        <p:spPr bwMode="auto">
          <a:xfrm>
            <a:off x="3346450" y="1489075"/>
            <a:ext cx="1655763"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03484" name="Group 28"/>
          <p:cNvGrpSpPr>
            <a:grpSpLocks/>
          </p:cNvGrpSpPr>
          <p:nvPr/>
        </p:nvGrpSpPr>
        <p:grpSpPr bwMode="auto">
          <a:xfrm>
            <a:off x="4932363" y="2636838"/>
            <a:ext cx="4032250" cy="1008062"/>
            <a:chOff x="3107" y="1661"/>
            <a:chExt cx="2540" cy="635"/>
          </a:xfrm>
        </p:grpSpPr>
        <p:sp>
          <p:nvSpPr>
            <p:cNvPr id="403482" name="AutoShape 26"/>
            <p:cNvSpPr>
              <a:spLocks/>
            </p:cNvSpPr>
            <p:nvPr/>
          </p:nvSpPr>
          <p:spPr bwMode="auto">
            <a:xfrm flipH="1" flipV="1">
              <a:off x="3107" y="1661"/>
              <a:ext cx="279" cy="635"/>
            </a:xfrm>
            <a:prstGeom prst="leftBrace">
              <a:avLst>
                <a:gd name="adj1" fmla="val 18967"/>
                <a:gd name="adj2" fmla="val 51213"/>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3483" name="Rectangle 27"/>
            <p:cNvSpPr>
              <a:spLocks noChangeArrowheads="1"/>
            </p:cNvSpPr>
            <p:nvPr/>
          </p:nvSpPr>
          <p:spPr bwMode="auto">
            <a:xfrm>
              <a:off x="3560" y="1888"/>
              <a:ext cx="2087"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全加器的描述</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调用半加器</a:t>
              </a:r>
            </a:p>
          </p:txBody>
        </p:sp>
      </p:grpSp>
      <p:sp>
        <p:nvSpPr>
          <p:cNvPr id="2" name="灯片编号占位符 1">
            <a:extLst>
              <a:ext uri="{FF2B5EF4-FFF2-40B4-BE49-F238E27FC236}">
                <a16:creationId xmlns:a16="http://schemas.microsoft.com/office/drawing/2014/main" id="{2120F052-F07D-4CAE-99A2-B0E71911CFB2}"/>
              </a:ext>
            </a:extLst>
          </p:cNvPr>
          <p:cNvSpPr>
            <a:spLocks noGrp="1"/>
          </p:cNvSpPr>
          <p:nvPr>
            <p:ph type="sldNum" sz="quarter" idx="12"/>
          </p:nvPr>
        </p:nvSpPr>
        <p:spPr/>
        <p:txBody>
          <a:bodyPr/>
          <a:lstStyle/>
          <a:p>
            <a:fld id="{4FAB73BC-B049-4115-A692-8D63A059BFB8}" type="slidenum">
              <a:rPr lang="en-US" smtClean="0"/>
              <a:t>156</a:t>
            </a:fld>
            <a:endParaRPr lang="en-US" dirty="0"/>
          </a:p>
        </p:txBody>
      </p:sp>
    </p:spTree>
    <p:extLst>
      <p:ext uri="{BB962C8B-B14F-4D97-AF65-F5344CB8AC3E}">
        <p14:creationId xmlns:p14="http://schemas.microsoft.com/office/powerpoint/2010/main" val="29119135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3461"/>
                                        </p:tgtEl>
                                        <p:attrNameLst>
                                          <p:attrName>style.visibility</p:attrName>
                                        </p:attrNameLst>
                                      </p:cBhvr>
                                      <p:to>
                                        <p:strVal val="visible"/>
                                      </p:to>
                                    </p:set>
                                    <p:animEffect transition="in" filter="wipe(left)">
                                      <p:cBhvr>
                                        <p:cTn id="7" dur="500"/>
                                        <p:tgtEl>
                                          <p:spTgt spid="4034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03460"/>
                                        </p:tgtEl>
                                        <p:attrNameLst>
                                          <p:attrName>style.visibility</p:attrName>
                                        </p:attrNameLst>
                                      </p:cBhvr>
                                      <p:to>
                                        <p:strVal val="visible"/>
                                      </p:to>
                                    </p:set>
                                    <p:animEffect transition="in" filter="wipe(up)">
                                      <p:cBhvr>
                                        <p:cTn id="12" dur="500"/>
                                        <p:tgtEl>
                                          <p:spTgt spid="40346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03476"/>
                                        </p:tgtEl>
                                        <p:attrNameLst>
                                          <p:attrName>style.visibility</p:attrName>
                                        </p:attrNameLst>
                                      </p:cBhvr>
                                      <p:to>
                                        <p:strVal val="visible"/>
                                      </p:to>
                                    </p:set>
                                    <p:animEffect transition="in" filter="wipe(left)">
                                      <p:cBhvr>
                                        <p:cTn id="17" dur="500"/>
                                        <p:tgtEl>
                                          <p:spTgt spid="4034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03480"/>
                                        </p:tgtEl>
                                        <p:attrNameLst>
                                          <p:attrName>style.visibility</p:attrName>
                                        </p:attrNameLst>
                                      </p:cBhvr>
                                      <p:to>
                                        <p:strVal val="visible"/>
                                      </p:to>
                                    </p:set>
                                    <p:animEffect transition="in" filter="wipe(left)">
                                      <p:cBhvr>
                                        <p:cTn id="22" dur="500"/>
                                        <p:tgtEl>
                                          <p:spTgt spid="40348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403475"/>
                                        </p:tgtEl>
                                        <p:attrNameLst>
                                          <p:attrName>style.visibility</p:attrName>
                                        </p:attrNameLst>
                                      </p:cBhvr>
                                      <p:to>
                                        <p:strVal val="visible"/>
                                      </p:to>
                                    </p:set>
                                    <p:animEffect transition="in" filter="wipe(left)">
                                      <p:cBhvr>
                                        <p:cTn id="27" dur="500"/>
                                        <p:tgtEl>
                                          <p:spTgt spid="40347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403477"/>
                                        </p:tgtEl>
                                        <p:attrNameLst>
                                          <p:attrName>style.visibility</p:attrName>
                                        </p:attrNameLst>
                                      </p:cBhvr>
                                      <p:to>
                                        <p:strVal val="visible"/>
                                      </p:to>
                                    </p:set>
                                    <p:animEffect transition="in" filter="wipe(left)">
                                      <p:cBhvr>
                                        <p:cTn id="32" dur="500"/>
                                        <p:tgtEl>
                                          <p:spTgt spid="40347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403478"/>
                                        </p:tgtEl>
                                        <p:attrNameLst>
                                          <p:attrName>style.visibility</p:attrName>
                                        </p:attrNameLst>
                                      </p:cBhvr>
                                      <p:to>
                                        <p:strVal val="visible"/>
                                      </p:to>
                                    </p:set>
                                    <p:animEffect transition="in" filter="wipe(left)">
                                      <p:cBhvr>
                                        <p:cTn id="37" dur="500"/>
                                        <p:tgtEl>
                                          <p:spTgt spid="403478"/>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403479"/>
                                        </p:tgtEl>
                                        <p:attrNameLst>
                                          <p:attrName>style.visibility</p:attrName>
                                        </p:attrNameLst>
                                      </p:cBhvr>
                                      <p:to>
                                        <p:strVal val="visible"/>
                                      </p:to>
                                    </p:set>
                                    <p:animEffect transition="in" filter="wipe(left)">
                                      <p:cBhvr>
                                        <p:cTn id="42" dur="500"/>
                                        <p:tgtEl>
                                          <p:spTgt spid="403479"/>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403484"/>
                                        </p:tgtEl>
                                        <p:attrNameLst>
                                          <p:attrName>style.visibility</p:attrName>
                                        </p:attrNameLst>
                                      </p:cBhvr>
                                      <p:to>
                                        <p:strVal val="visible"/>
                                      </p:to>
                                    </p:set>
                                    <p:animEffect transition="in" filter="wipe(left)">
                                      <p:cBhvr>
                                        <p:cTn id="47" dur="500"/>
                                        <p:tgtEl>
                                          <p:spTgt spid="4034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460"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5" name="Rectangle 5"/>
          <p:cNvSpPr>
            <a:spLocks noChangeArrowheads="1"/>
          </p:cNvSpPr>
          <p:nvPr/>
        </p:nvSpPr>
        <p:spPr bwMode="auto">
          <a:xfrm>
            <a:off x="611188" y="1412875"/>
            <a:ext cx="5245100" cy="3927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6700"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module _4bit_adder (S,C3,A,B,C_1);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[3:0] A,B;</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input C_1;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[3:0] S;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output C3;</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wire C0,C1,C2;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内部进位信号</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fulladder  </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FA0 (S[0],C0,A[0],B[0],C_1),</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FA1 (S[1],C1,A[1],B[1],C0),</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FA2 (S[2],C2,A[2],B[2],C1), </a:t>
            </a: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FA3 (S[3],C3,A[3],B[3],C2);</a:t>
            </a:r>
            <a:endParaRPr kumimoji="1" lang="en-US" altLang="zh-CN" sz="2000" b="1" i="0" u="sng"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endParaRPr>
          </a:p>
          <a:p>
            <a:pPr marL="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zh-CN" sz="2400" b="1" i="0" u="sng"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endmodule</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404486" name="Line 6"/>
          <p:cNvSpPr>
            <a:spLocks noChangeShapeType="1"/>
          </p:cNvSpPr>
          <p:nvPr/>
        </p:nvSpPr>
        <p:spPr bwMode="auto">
          <a:xfrm>
            <a:off x="1233488" y="4049713"/>
            <a:ext cx="1152525" cy="0"/>
          </a:xfrm>
          <a:prstGeom prst="line">
            <a:avLst/>
          </a:prstGeom>
          <a:noFill/>
          <a:ln w="38100">
            <a:solidFill>
              <a:schemeClr val="hlink"/>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487" name="Line 7"/>
          <p:cNvSpPr>
            <a:spLocks noChangeShapeType="1"/>
          </p:cNvSpPr>
          <p:nvPr/>
        </p:nvSpPr>
        <p:spPr bwMode="auto">
          <a:xfrm>
            <a:off x="3106738" y="4049713"/>
            <a:ext cx="2447925" cy="0"/>
          </a:xfrm>
          <a:prstGeom prst="line">
            <a:avLst/>
          </a:prstGeom>
          <a:noFill/>
          <a:ln w="28575">
            <a:solidFill>
              <a:schemeClr val="accent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404491" name="Group 11"/>
          <p:cNvGrpSpPr>
            <a:grpSpLocks/>
          </p:cNvGrpSpPr>
          <p:nvPr/>
        </p:nvGrpSpPr>
        <p:grpSpPr bwMode="auto">
          <a:xfrm>
            <a:off x="5724525" y="3716338"/>
            <a:ext cx="3170238" cy="1008062"/>
            <a:chOff x="3606" y="2341"/>
            <a:chExt cx="1997" cy="635"/>
          </a:xfrm>
        </p:grpSpPr>
        <p:sp>
          <p:nvSpPr>
            <p:cNvPr id="404489" name="AutoShape 9"/>
            <p:cNvSpPr>
              <a:spLocks/>
            </p:cNvSpPr>
            <p:nvPr/>
          </p:nvSpPr>
          <p:spPr bwMode="auto">
            <a:xfrm flipH="1" flipV="1">
              <a:off x="3606" y="2341"/>
              <a:ext cx="279" cy="635"/>
            </a:xfrm>
            <a:prstGeom prst="leftBrace">
              <a:avLst>
                <a:gd name="adj1" fmla="val 18967"/>
                <a:gd name="adj2" fmla="val 51213"/>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04490" name="Rectangle 10"/>
            <p:cNvSpPr>
              <a:spLocks noChangeArrowheads="1"/>
            </p:cNvSpPr>
            <p:nvPr/>
          </p:nvSpPr>
          <p:spPr bwMode="auto">
            <a:xfrm>
              <a:off x="3969" y="2432"/>
              <a:ext cx="1634"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4</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位全加器的描述</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调用</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位全加器</a:t>
              </a:r>
            </a:p>
          </p:txBody>
        </p:sp>
      </p:grpSp>
      <p:sp>
        <p:nvSpPr>
          <p:cNvPr id="2" name="灯片编号占位符 1">
            <a:extLst>
              <a:ext uri="{FF2B5EF4-FFF2-40B4-BE49-F238E27FC236}">
                <a16:creationId xmlns:a16="http://schemas.microsoft.com/office/drawing/2014/main" id="{00747977-A525-4EB9-B9C5-94B281D57846}"/>
              </a:ext>
            </a:extLst>
          </p:cNvPr>
          <p:cNvSpPr>
            <a:spLocks noGrp="1"/>
          </p:cNvSpPr>
          <p:nvPr>
            <p:ph type="sldNum" sz="quarter" idx="12"/>
          </p:nvPr>
        </p:nvSpPr>
        <p:spPr/>
        <p:txBody>
          <a:bodyPr/>
          <a:lstStyle/>
          <a:p>
            <a:fld id="{4FAB73BC-B049-4115-A692-8D63A059BFB8}" type="slidenum">
              <a:rPr lang="en-US" smtClean="0"/>
              <a:t>157</a:t>
            </a:fld>
            <a:endParaRPr lang="en-US" dirty="0"/>
          </a:p>
        </p:txBody>
      </p:sp>
    </p:spTree>
    <p:extLst>
      <p:ext uri="{BB962C8B-B14F-4D97-AF65-F5344CB8AC3E}">
        <p14:creationId xmlns:p14="http://schemas.microsoft.com/office/powerpoint/2010/main" val="16025983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04485"/>
                                        </p:tgtEl>
                                        <p:attrNameLst>
                                          <p:attrName>style.visibility</p:attrName>
                                        </p:attrNameLst>
                                      </p:cBhvr>
                                      <p:to>
                                        <p:strVal val="visible"/>
                                      </p:to>
                                    </p:set>
                                    <p:animEffect transition="in" filter="wipe(up)">
                                      <p:cBhvr>
                                        <p:cTn id="7" dur="500"/>
                                        <p:tgtEl>
                                          <p:spTgt spid="4044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4486"/>
                                        </p:tgtEl>
                                        <p:attrNameLst>
                                          <p:attrName>style.visibility</p:attrName>
                                        </p:attrNameLst>
                                      </p:cBhvr>
                                      <p:to>
                                        <p:strVal val="visible"/>
                                      </p:to>
                                    </p:set>
                                    <p:animEffect transition="in" filter="wipe(left)">
                                      <p:cBhvr>
                                        <p:cTn id="12" dur="500"/>
                                        <p:tgtEl>
                                          <p:spTgt spid="4044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04487"/>
                                        </p:tgtEl>
                                        <p:attrNameLst>
                                          <p:attrName>style.visibility</p:attrName>
                                        </p:attrNameLst>
                                      </p:cBhvr>
                                      <p:to>
                                        <p:strVal val="visible"/>
                                      </p:to>
                                    </p:set>
                                    <p:animEffect transition="in" filter="wipe(left)">
                                      <p:cBhvr>
                                        <p:cTn id="17" dur="500"/>
                                        <p:tgtEl>
                                          <p:spTgt spid="40448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04491"/>
                                        </p:tgtEl>
                                        <p:attrNameLst>
                                          <p:attrName>style.visibility</p:attrName>
                                        </p:attrNameLst>
                                      </p:cBhvr>
                                      <p:to>
                                        <p:strVal val="visible"/>
                                      </p:to>
                                    </p:set>
                                    <p:animEffect transition="in" filter="wipe(left)">
                                      <p:cBhvr>
                                        <p:cTn id="22" dur="500"/>
                                        <p:tgtEl>
                                          <p:spTgt spid="4044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8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19" name="Rectangle 31"/>
          <p:cNvSpPr>
            <a:spLocks noChangeArrowheads="1"/>
          </p:cNvSpPr>
          <p:nvPr/>
        </p:nvSpPr>
        <p:spPr bwMode="auto">
          <a:xfrm>
            <a:off x="0" y="21510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70720" name="Object 32"/>
          <p:cNvGraphicFramePr>
            <a:graphicFrameLocks noChangeAspect="1"/>
          </p:cNvGraphicFramePr>
          <p:nvPr/>
        </p:nvGraphicFramePr>
        <p:xfrm>
          <a:off x="1187450" y="4076700"/>
          <a:ext cx="2376488" cy="1220788"/>
        </p:xfrm>
        <a:graphic>
          <a:graphicData uri="http://schemas.openxmlformats.org/presentationml/2006/ole">
            <mc:AlternateContent xmlns:mc="http://schemas.openxmlformats.org/markup-compatibility/2006">
              <mc:Choice xmlns:v="urn:schemas-microsoft-com:vml" Requires="v">
                <p:oleObj spid="_x0000_s135530" name="图片" r:id="rId4" imgW="1076400" imgH="552600" progId="Word.Picture.8">
                  <p:embed/>
                </p:oleObj>
              </mc:Choice>
              <mc:Fallback>
                <p:oleObj name="图片" r:id="rId4" imgW="1076400" imgH="552600" progId="Word.Picture.8">
                  <p:embed/>
                  <p:pic>
                    <p:nvPicPr>
                      <p:cNvPr id="370720" name="Object 3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87450" y="4076700"/>
                        <a:ext cx="2376488" cy="12207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21" name="Object 33"/>
          <p:cNvGraphicFramePr>
            <a:graphicFrameLocks noChangeAspect="1"/>
          </p:cNvGraphicFramePr>
          <p:nvPr/>
        </p:nvGraphicFramePr>
        <p:xfrm>
          <a:off x="1403350" y="1700213"/>
          <a:ext cx="3005138" cy="1476375"/>
        </p:xfrm>
        <a:graphic>
          <a:graphicData uri="http://schemas.openxmlformats.org/presentationml/2006/ole">
            <mc:AlternateContent xmlns:mc="http://schemas.openxmlformats.org/markup-compatibility/2006">
              <mc:Choice xmlns:v="urn:schemas-microsoft-com:vml" Requires="v">
                <p:oleObj spid="_x0000_s135531" name="图片" r:id="rId6" imgW="1104840" imgH="542880" progId="Word.Picture.8">
                  <p:embed/>
                </p:oleObj>
              </mc:Choice>
              <mc:Fallback>
                <p:oleObj name="图片" r:id="rId6" imgW="1104840" imgH="542880" progId="Word.Picture.8">
                  <p:embed/>
                  <p:pic>
                    <p:nvPicPr>
                      <p:cNvPr id="370721" name="Object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03350" y="1700213"/>
                        <a:ext cx="3005138" cy="14763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22" name="Object 34"/>
          <p:cNvGraphicFramePr>
            <a:graphicFrameLocks noChangeAspect="1"/>
          </p:cNvGraphicFramePr>
          <p:nvPr/>
        </p:nvGraphicFramePr>
        <p:xfrm>
          <a:off x="4572000" y="1628775"/>
          <a:ext cx="3241675" cy="1392238"/>
        </p:xfrm>
        <a:graphic>
          <a:graphicData uri="http://schemas.openxmlformats.org/presentationml/2006/ole">
            <mc:AlternateContent xmlns:mc="http://schemas.openxmlformats.org/markup-compatibility/2006">
              <mc:Choice xmlns:v="urn:schemas-microsoft-com:vml" Requires="v">
                <p:oleObj spid="_x0000_s135532" name="图片" r:id="rId8" imgW="1285920" imgH="552600" progId="Word.Picture.8">
                  <p:embed/>
                </p:oleObj>
              </mc:Choice>
              <mc:Fallback>
                <p:oleObj name="图片" r:id="rId8" imgW="1285920" imgH="552600" progId="Word.Picture.8">
                  <p:embed/>
                  <p:pic>
                    <p:nvPicPr>
                      <p:cNvPr id="370722" name="Object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572000" y="1628775"/>
                        <a:ext cx="3241675" cy="1392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70723" name="Group 35"/>
          <p:cNvGrpSpPr>
            <a:grpSpLocks/>
          </p:cNvGrpSpPr>
          <p:nvPr/>
        </p:nvGrpSpPr>
        <p:grpSpPr bwMode="auto">
          <a:xfrm>
            <a:off x="6372225" y="4005263"/>
            <a:ext cx="2395538" cy="2184400"/>
            <a:chOff x="4014" y="2614"/>
            <a:chExt cx="1509" cy="1376"/>
          </a:xfrm>
        </p:grpSpPr>
        <p:graphicFrame>
          <p:nvGraphicFramePr>
            <p:cNvPr id="370724" name="Object 36"/>
            <p:cNvGraphicFramePr>
              <a:graphicFrameLocks noChangeAspect="1"/>
            </p:cNvGraphicFramePr>
            <p:nvPr/>
          </p:nvGraphicFramePr>
          <p:xfrm>
            <a:off x="4014" y="2614"/>
            <a:ext cx="1351" cy="1042"/>
          </p:xfrm>
          <a:graphic>
            <a:graphicData uri="http://schemas.openxmlformats.org/presentationml/2006/ole">
              <mc:AlternateContent xmlns:mc="http://schemas.openxmlformats.org/markup-compatibility/2006">
                <mc:Choice xmlns:v="urn:schemas-microsoft-com:vml" Requires="v">
                  <p:oleObj spid="_x0000_s135533" name="图片" r:id="rId10" imgW="1000080" imgH="771480" progId="Word.Picture.8">
                    <p:embed/>
                  </p:oleObj>
                </mc:Choice>
                <mc:Fallback>
                  <p:oleObj name="图片" r:id="rId10" imgW="1000080" imgH="771480" progId="Word.Picture.8">
                    <p:embed/>
                    <p:pic>
                      <p:nvPicPr>
                        <p:cNvPr id="370724" name="Object 3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014" y="2614"/>
                          <a:ext cx="1351" cy="104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25" name="Rectangle 37"/>
            <p:cNvSpPr>
              <a:spLocks noChangeArrowheads="1"/>
            </p:cNvSpPr>
            <p:nvPr/>
          </p:nvSpPr>
          <p:spPr bwMode="auto">
            <a:xfrm>
              <a:off x="4056" y="3702"/>
              <a:ext cx="146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三态输出缓冲器</a:t>
              </a:r>
            </a:p>
          </p:txBody>
        </p:sp>
      </p:grpSp>
      <p:sp>
        <p:nvSpPr>
          <p:cNvPr id="370726" name="Rectangle 38"/>
          <p:cNvSpPr>
            <a:spLocks noChangeArrowheads="1"/>
          </p:cNvSpPr>
          <p:nvPr/>
        </p:nvSpPr>
        <p:spPr bwMode="auto">
          <a:xfrm>
            <a:off x="2987675" y="3357563"/>
            <a:ext cx="2789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输出恒等于</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0</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的与门</a:t>
            </a:r>
          </a:p>
        </p:txBody>
      </p:sp>
      <p:sp>
        <p:nvSpPr>
          <p:cNvPr id="370727" name="Rectangle 39"/>
          <p:cNvSpPr>
            <a:spLocks noChangeArrowheads="1"/>
          </p:cNvSpPr>
          <p:nvPr/>
        </p:nvSpPr>
        <p:spPr bwMode="auto">
          <a:xfrm>
            <a:off x="1092200" y="5651500"/>
            <a:ext cx="21764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输出为</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的与门</a:t>
            </a:r>
          </a:p>
        </p:txBody>
      </p:sp>
      <p:grpSp>
        <p:nvGrpSpPr>
          <p:cNvPr id="370728" name="Group 40"/>
          <p:cNvGrpSpPr>
            <a:grpSpLocks/>
          </p:cNvGrpSpPr>
          <p:nvPr/>
        </p:nvGrpSpPr>
        <p:grpSpPr bwMode="auto">
          <a:xfrm>
            <a:off x="3492500" y="4259263"/>
            <a:ext cx="2447925" cy="1825625"/>
            <a:chOff x="2200" y="2795"/>
            <a:chExt cx="1542" cy="1150"/>
          </a:xfrm>
        </p:grpSpPr>
        <p:graphicFrame>
          <p:nvGraphicFramePr>
            <p:cNvPr id="370729" name="Object 41"/>
            <p:cNvGraphicFramePr>
              <a:graphicFrameLocks noChangeAspect="1"/>
            </p:cNvGraphicFramePr>
            <p:nvPr/>
          </p:nvGraphicFramePr>
          <p:xfrm>
            <a:off x="2200" y="2795"/>
            <a:ext cx="1542" cy="620"/>
          </p:xfrm>
          <a:graphic>
            <a:graphicData uri="http://schemas.openxmlformats.org/presentationml/2006/ole">
              <mc:AlternateContent xmlns:mc="http://schemas.openxmlformats.org/markup-compatibility/2006">
                <mc:Choice xmlns:v="urn:schemas-microsoft-com:vml" Requires="v">
                  <p:oleObj spid="_x0000_s135534" name="图片" r:id="rId12" imgW="952560" imgH="343080" progId="Word.Picture.8">
                    <p:embed/>
                  </p:oleObj>
                </mc:Choice>
                <mc:Fallback>
                  <p:oleObj name="图片" r:id="rId12" imgW="952560" imgH="343080" progId="Word.Picture.8">
                    <p:embed/>
                    <p:pic>
                      <p:nvPicPr>
                        <p:cNvPr id="370729" name="Object 4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00" y="2795"/>
                          <a:ext cx="1542" cy="62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0730" name="Rectangle 42"/>
            <p:cNvSpPr>
              <a:spLocks noChangeArrowheads="1"/>
            </p:cNvSpPr>
            <p:nvPr/>
          </p:nvSpPr>
          <p:spPr bwMode="auto">
            <a:xfrm>
              <a:off x="2426" y="3657"/>
              <a:ext cx="1081"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输入缓冲器</a:t>
              </a:r>
            </a:p>
          </p:txBody>
        </p:sp>
      </p:grpSp>
      <p:graphicFrame>
        <p:nvGraphicFramePr>
          <p:cNvPr id="370731" name="Object 43"/>
          <p:cNvGraphicFramePr>
            <a:graphicFrameLocks noChangeAspect="1"/>
          </p:cNvGraphicFramePr>
          <p:nvPr/>
        </p:nvGraphicFramePr>
        <p:xfrm>
          <a:off x="611188" y="1700213"/>
          <a:ext cx="8064500" cy="2232025"/>
        </p:xfrm>
        <a:graphic>
          <a:graphicData uri="http://schemas.openxmlformats.org/presentationml/2006/ole">
            <mc:AlternateContent xmlns:mc="http://schemas.openxmlformats.org/markup-compatibility/2006">
              <mc:Choice xmlns:v="urn:schemas-microsoft-com:vml" Requires="v">
                <p:oleObj spid="_x0000_s135535" name="图片" r:id="rId14" imgW="2743200" imgH="1828800" progId="Word.Picture.8">
                  <p:embed/>
                </p:oleObj>
              </mc:Choice>
              <mc:Fallback>
                <p:oleObj name="图片" r:id="rId14" imgW="2743200" imgH="1828800" progId="Word.Picture.8">
                  <p:embed/>
                  <p:pic>
                    <p:nvPicPr>
                      <p:cNvPr id="370731" name="Object 4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11188" y="1700213"/>
                        <a:ext cx="8064500" cy="2232025"/>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32" name="Object 44"/>
          <p:cNvGraphicFramePr>
            <a:graphicFrameLocks noChangeAspect="1"/>
          </p:cNvGraphicFramePr>
          <p:nvPr/>
        </p:nvGraphicFramePr>
        <p:xfrm>
          <a:off x="612775" y="4005263"/>
          <a:ext cx="2806700" cy="2087562"/>
        </p:xfrm>
        <a:graphic>
          <a:graphicData uri="http://schemas.openxmlformats.org/presentationml/2006/ole">
            <mc:AlternateContent xmlns:mc="http://schemas.openxmlformats.org/markup-compatibility/2006">
              <mc:Choice xmlns:v="urn:schemas-microsoft-com:vml" Requires="v">
                <p:oleObj spid="_x0000_s135536" name="图片" r:id="rId16" imgW="2743200" imgH="1828800" progId="Word.Picture.8">
                  <p:embed/>
                </p:oleObj>
              </mc:Choice>
              <mc:Fallback>
                <p:oleObj name="图片" r:id="rId16" imgW="2743200" imgH="1828800" progId="Word.Picture.8">
                  <p:embed/>
                  <p:pic>
                    <p:nvPicPr>
                      <p:cNvPr id="370732" name="Object 4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12775" y="4005263"/>
                        <a:ext cx="2806700" cy="2087562"/>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33" name="Object 45"/>
          <p:cNvGraphicFramePr>
            <a:graphicFrameLocks noChangeAspect="1"/>
          </p:cNvGraphicFramePr>
          <p:nvPr/>
        </p:nvGraphicFramePr>
        <p:xfrm>
          <a:off x="3562350" y="4005263"/>
          <a:ext cx="2665413" cy="2087562"/>
        </p:xfrm>
        <a:graphic>
          <a:graphicData uri="http://schemas.openxmlformats.org/presentationml/2006/ole">
            <mc:AlternateContent xmlns:mc="http://schemas.openxmlformats.org/markup-compatibility/2006">
              <mc:Choice xmlns:v="urn:schemas-microsoft-com:vml" Requires="v">
                <p:oleObj spid="_x0000_s135537" name="图片" r:id="rId17" imgW="2743200" imgH="1828800" progId="Word.Picture.8">
                  <p:embed/>
                </p:oleObj>
              </mc:Choice>
              <mc:Fallback>
                <p:oleObj name="图片" r:id="rId17" imgW="2743200" imgH="1828800" progId="Word.Picture.8">
                  <p:embed/>
                  <p:pic>
                    <p:nvPicPr>
                      <p:cNvPr id="370733" name="Object 4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62350" y="4005263"/>
                        <a:ext cx="2665413" cy="2087562"/>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0734" name="Object 46"/>
          <p:cNvGraphicFramePr>
            <a:graphicFrameLocks noChangeAspect="1"/>
          </p:cNvGraphicFramePr>
          <p:nvPr/>
        </p:nvGraphicFramePr>
        <p:xfrm>
          <a:off x="6337300" y="4005263"/>
          <a:ext cx="2411413" cy="2087562"/>
        </p:xfrm>
        <a:graphic>
          <a:graphicData uri="http://schemas.openxmlformats.org/presentationml/2006/ole">
            <mc:AlternateContent xmlns:mc="http://schemas.openxmlformats.org/markup-compatibility/2006">
              <mc:Choice xmlns:v="urn:schemas-microsoft-com:vml" Requires="v">
                <p:oleObj spid="_x0000_s135538" name="图片" r:id="rId18" imgW="2743200" imgH="1828800" progId="Word.Picture.8">
                  <p:embed/>
                </p:oleObj>
              </mc:Choice>
              <mc:Fallback>
                <p:oleObj name="图片" r:id="rId18" imgW="2743200" imgH="1828800" progId="Word.Picture.8">
                  <p:embed/>
                  <p:pic>
                    <p:nvPicPr>
                      <p:cNvPr id="370734" name="Object 4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37300" y="4005263"/>
                        <a:ext cx="2411413" cy="2087562"/>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6E8580E4-9218-44AE-8464-97D03D8893B9}"/>
              </a:ext>
            </a:extLst>
          </p:cNvPr>
          <p:cNvSpPr>
            <a:spLocks noGrp="1"/>
          </p:cNvSpPr>
          <p:nvPr>
            <p:ph type="sldNum" sz="quarter" idx="12"/>
          </p:nvPr>
        </p:nvSpPr>
        <p:spPr/>
        <p:txBody>
          <a:bodyPr/>
          <a:lstStyle/>
          <a:p>
            <a:fld id="{4FAB73BC-B049-4115-A692-8D63A059BFB8}" type="slidenum">
              <a:rPr lang="en-US" smtClean="0"/>
              <a:t>158</a:t>
            </a:fld>
            <a:endParaRPr lang="en-US" dirty="0"/>
          </a:p>
        </p:txBody>
      </p:sp>
    </p:spTree>
    <p:extLst>
      <p:ext uri="{BB962C8B-B14F-4D97-AF65-F5344CB8AC3E}">
        <p14:creationId xmlns:p14="http://schemas.microsoft.com/office/powerpoint/2010/main" val="1586248714"/>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0721"/>
                                        </p:tgtEl>
                                        <p:attrNameLst>
                                          <p:attrName>style.visibility</p:attrName>
                                        </p:attrNameLst>
                                      </p:cBhvr>
                                      <p:to>
                                        <p:strVal val="visible"/>
                                      </p:to>
                                    </p:set>
                                    <p:animEffect transition="in" filter="wipe(left)">
                                      <p:cBhvr>
                                        <p:cTn id="7" dur="500"/>
                                        <p:tgtEl>
                                          <p:spTgt spid="37072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0726"/>
                                        </p:tgtEl>
                                        <p:attrNameLst>
                                          <p:attrName>style.visibility</p:attrName>
                                        </p:attrNameLst>
                                      </p:cBhvr>
                                      <p:to>
                                        <p:strVal val="visible"/>
                                      </p:to>
                                    </p:set>
                                    <p:animEffect transition="in" filter="strips(downRight)">
                                      <p:cBhvr>
                                        <p:cTn id="12" dur="500"/>
                                        <p:tgtEl>
                                          <p:spTgt spid="3707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16" fill="hold" nodeType="clickEffect">
                                  <p:stCondLst>
                                    <p:cond delay="0"/>
                                  </p:stCondLst>
                                  <p:childTnLst>
                                    <p:set>
                                      <p:cBhvr>
                                        <p:cTn id="16" dur="1" fill="hold">
                                          <p:stCondLst>
                                            <p:cond delay="0"/>
                                          </p:stCondLst>
                                        </p:cTn>
                                        <p:tgtEl>
                                          <p:spTgt spid="370731"/>
                                        </p:tgtEl>
                                        <p:attrNameLst>
                                          <p:attrName>style.visibility</p:attrName>
                                        </p:attrNameLst>
                                      </p:cBhvr>
                                      <p:to>
                                        <p:strVal val="visible"/>
                                      </p:to>
                                    </p:set>
                                    <p:animEffect transition="in" filter="box(in)">
                                      <p:cBhvr>
                                        <p:cTn id="17" dur="500"/>
                                        <p:tgtEl>
                                          <p:spTgt spid="3707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70722"/>
                                        </p:tgtEl>
                                        <p:attrNameLst>
                                          <p:attrName>style.visibility</p:attrName>
                                        </p:attrNameLst>
                                      </p:cBhvr>
                                      <p:to>
                                        <p:strVal val="visible"/>
                                      </p:to>
                                    </p:set>
                                    <p:animEffect transition="in" filter="wipe(left)">
                                      <p:cBhvr>
                                        <p:cTn id="22" dur="500"/>
                                        <p:tgtEl>
                                          <p:spTgt spid="37072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70720"/>
                                        </p:tgtEl>
                                        <p:attrNameLst>
                                          <p:attrName>style.visibility</p:attrName>
                                        </p:attrNameLst>
                                      </p:cBhvr>
                                      <p:to>
                                        <p:strVal val="visible"/>
                                      </p:to>
                                    </p:set>
                                    <p:animEffect transition="in" filter="wipe(left)">
                                      <p:cBhvr>
                                        <p:cTn id="27" dur="500"/>
                                        <p:tgtEl>
                                          <p:spTgt spid="37072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16" fill="hold" nodeType="clickEffect">
                                  <p:stCondLst>
                                    <p:cond delay="0"/>
                                  </p:stCondLst>
                                  <p:childTnLst>
                                    <p:set>
                                      <p:cBhvr>
                                        <p:cTn id="31" dur="1" fill="hold">
                                          <p:stCondLst>
                                            <p:cond delay="0"/>
                                          </p:stCondLst>
                                        </p:cTn>
                                        <p:tgtEl>
                                          <p:spTgt spid="370732"/>
                                        </p:tgtEl>
                                        <p:attrNameLst>
                                          <p:attrName>style.visibility</p:attrName>
                                        </p:attrNameLst>
                                      </p:cBhvr>
                                      <p:to>
                                        <p:strVal val="visible"/>
                                      </p:to>
                                    </p:set>
                                    <p:animEffect transition="in" filter="box(in)">
                                      <p:cBhvr>
                                        <p:cTn id="32" dur="500"/>
                                        <p:tgtEl>
                                          <p:spTgt spid="37073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370727">
                                            <p:txEl>
                                              <p:pRg st="0" end="0"/>
                                            </p:txEl>
                                          </p:spTgt>
                                        </p:tgtEl>
                                        <p:attrNameLst>
                                          <p:attrName>style.visibility</p:attrName>
                                        </p:attrNameLst>
                                      </p:cBhvr>
                                      <p:to>
                                        <p:strVal val="visible"/>
                                      </p:to>
                                    </p:set>
                                    <p:animEffect transition="in" filter="strips(downRight)">
                                      <p:cBhvr>
                                        <p:cTn id="37" dur="500"/>
                                        <p:tgtEl>
                                          <p:spTgt spid="370727">
                                            <p:txEl>
                                              <p:pRg st="0" end="0"/>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370728"/>
                                        </p:tgtEl>
                                        <p:attrNameLst>
                                          <p:attrName>style.visibility</p:attrName>
                                        </p:attrNameLst>
                                      </p:cBhvr>
                                      <p:to>
                                        <p:strVal val="visible"/>
                                      </p:to>
                                    </p:set>
                                    <p:animEffect transition="in" filter="wipe(left)">
                                      <p:cBhvr>
                                        <p:cTn id="42" dur="500"/>
                                        <p:tgtEl>
                                          <p:spTgt spid="370728"/>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4" presetClass="entr" presetSubtype="16" fill="hold" nodeType="clickEffect">
                                  <p:stCondLst>
                                    <p:cond delay="0"/>
                                  </p:stCondLst>
                                  <p:childTnLst>
                                    <p:set>
                                      <p:cBhvr>
                                        <p:cTn id="46" dur="1" fill="hold">
                                          <p:stCondLst>
                                            <p:cond delay="0"/>
                                          </p:stCondLst>
                                        </p:cTn>
                                        <p:tgtEl>
                                          <p:spTgt spid="370733"/>
                                        </p:tgtEl>
                                        <p:attrNameLst>
                                          <p:attrName>style.visibility</p:attrName>
                                        </p:attrNameLst>
                                      </p:cBhvr>
                                      <p:to>
                                        <p:strVal val="visible"/>
                                      </p:to>
                                    </p:set>
                                    <p:animEffect transition="in" filter="box(in)">
                                      <p:cBhvr>
                                        <p:cTn id="47" dur="500"/>
                                        <p:tgtEl>
                                          <p:spTgt spid="370733"/>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nodeType="clickEffect">
                                  <p:stCondLst>
                                    <p:cond delay="0"/>
                                  </p:stCondLst>
                                  <p:childTnLst>
                                    <p:set>
                                      <p:cBhvr>
                                        <p:cTn id="51" dur="1" fill="hold">
                                          <p:stCondLst>
                                            <p:cond delay="0"/>
                                          </p:stCondLst>
                                        </p:cTn>
                                        <p:tgtEl>
                                          <p:spTgt spid="370723"/>
                                        </p:tgtEl>
                                        <p:attrNameLst>
                                          <p:attrName>style.visibility</p:attrName>
                                        </p:attrNameLst>
                                      </p:cBhvr>
                                      <p:to>
                                        <p:strVal val="visible"/>
                                      </p:to>
                                    </p:set>
                                    <p:animEffect transition="in" filter="wipe(left)">
                                      <p:cBhvr>
                                        <p:cTn id="52" dur="500"/>
                                        <p:tgtEl>
                                          <p:spTgt spid="37072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4" presetClass="entr" presetSubtype="16" fill="hold" nodeType="clickEffect">
                                  <p:stCondLst>
                                    <p:cond delay="0"/>
                                  </p:stCondLst>
                                  <p:childTnLst>
                                    <p:set>
                                      <p:cBhvr>
                                        <p:cTn id="56" dur="1" fill="hold">
                                          <p:stCondLst>
                                            <p:cond delay="0"/>
                                          </p:stCondLst>
                                        </p:cTn>
                                        <p:tgtEl>
                                          <p:spTgt spid="370734"/>
                                        </p:tgtEl>
                                        <p:attrNameLst>
                                          <p:attrName>style.visibility</p:attrName>
                                        </p:attrNameLst>
                                      </p:cBhvr>
                                      <p:to>
                                        <p:strVal val="visible"/>
                                      </p:to>
                                    </p:set>
                                    <p:animEffect transition="in" filter="box(in)">
                                      <p:cBhvr>
                                        <p:cTn id="57" dur="500"/>
                                        <p:tgtEl>
                                          <p:spTgt spid="3707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26"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20" name="Rectangle 8"/>
          <p:cNvSpPr>
            <a:spLocks noChangeArrowheads="1"/>
          </p:cNvSpPr>
          <p:nvPr/>
        </p:nvSpPr>
        <p:spPr bwMode="auto">
          <a:xfrm>
            <a:off x="971550" y="1484313"/>
            <a:ext cx="2638425" cy="41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(3)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编程连接技术</a:t>
            </a:r>
          </a:p>
        </p:txBody>
      </p:sp>
      <p:graphicFrame>
        <p:nvGraphicFramePr>
          <p:cNvPr id="371721" name="Object 9"/>
          <p:cNvGraphicFramePr>
            <a:graphicFrameLocks noChangeAspect="1"/>
          </p:cNvGraphicFramePr>
          <p:nvPr/>
        </p:nvGraphicFramePr>
        <p:xfrm>
          <a:off x="1222375" y="3484563"/>
          <a:ext cx="2952750" cy="1303337"/>
        </p:xfrm>
        <a:graphic>
          <a:graphicData uri="http://schemas.openxmlformats.org/presentationml/2006/ole">
            <mc:AlternateContent xmlns:mc="http://schemas.openxmlformats.org/markup-compatibility/2006">
              <mc:Choice xmlns:v="urn:schemas-microsoft-com:vml" Requires="v">
                <p:oleObj spid="_x0000_s136354" name="图片" r:id="rId4" imgW="1257480" imgH="485640" progId="Word.Picture.8">
                  <p:embed/>
                </p:oleObj>
              </mc:Choice>
              <mc:Fallback>
                <p:oleObj name="图片" r:id="rId4" imgW="1257480" imgH="485640" progId="Word.Picture.8">
                  <p:embed/>
                  <p:pic>
                    <p:nvPicPr>
                      <p:cNvPr id="371721"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22375" y="3484563"/>
                        <a:ext cx="2952750" cy="13033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2" name="Object 10"/>
          <p:cNvGraphicFramePr>
            <a:graphicFrameLocks noChangeAspect="1"/>
          </p:cNvGraphicFramePr>
          <p:nvPr/>
        </p:nvGraphicFramePr>
        <p:xfrm>
          <a:off x="4183063" y="3336925"/>
          <a:ext cx="4232275" cy="1604963"/>
        </p:xfrm>
        <a:graphic>
          <a:graphicData uri="http://schemas.openxmlformats.org/presentationml/2006/ole">
            <mc:AlternateContent xmlns:mc="http://schemas.openxmlformats.org/markup-compatibility/2006">
              <mc:Choice xmlns:v="urn:schemas-microsoft-com:vml" Requires="v">
                <p:oleObj spid="_x0000_s136355" name="图片" r:id="rId6" imgW="2581200" imgH="981000" progId="Word.Picture.8">
                  <p:embed/>
                </p:oleObj>
              </mc:Choice>
              <mc:Fallback>
                <p:oleObj name="图片" r:id="rId6" imgW="2581200" imgH="981000" progId="Word.Picture.8">
                  <p:embed/>
                  <p:pic>
                    <p:nvPicPr>
                      <p:cNvPr id="371722"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83063" y="3336925"/>
                        <a:ext cx="4232275" cy="16049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1723" name="Rectangle 11"/>
          <p:cNvSpPr>
            <a:spLocks noChangeArrowheads="1"/>
          </p:cNvSpPr>
          <p:nvPr/>
        </p:nvSpPr>
        <p:spPr bwMode="auto">
          <a:xfrm>
            <a:off x="4348163" y="2620963"/>
            <a:ext cx="374650"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mn-cs"/>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1724" name="Rectangle 12"/>
          <p:cNvSpPr>
            <a:spLocks noChangeArrowheads="1"/>
          </p:cNvSpPr>
          <p:nvPr/>
        </p:nvSpPr>
        <p:spPr bwMode="auto">
          <a:xfrm>
            <a:off x="1006475" y="2836863"/>
            <a:ext cx="2325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表示的与门</a:t>
            </a:r>
          </a:p>
        </p:txBody>
      </p:sp>
      <p:sp>
        <p:nvSpPr>
          <p:cNvPr id="371725" name="Rectangle 13"/>
          <p:cNvSpPr>
            <a:spLocks noChangeArrowheads="1"/>
          </p:cNvSpPr>
          <p:nvPr/>
        </p:nvSpPr>
        <p:spPr bwMode="auto">
          <a:xfrm>
            <a:off x="4391025" y="2740025"/>
            <a:ext cx="32480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熔丝工艺的与门原理图</a:t>
            </a:r>
          </a:p>
        </p:txBody>
      </p:sp>
      <p:graphicFrame>
        <p:nvGraphicFramePr>
          <p:cNvPr id="371727" name="Object 15"/>
          <p:cNvGraphicFramePr>
            <a:graphicFrameLocks noChangeAspect="1"/>
          </p:cNvGraphicFramePr>
          <p:nvPr/>
        </p:nvGraphicFramePr>
        <p:xfrm>
          <a:off x="971550" y="2636838"/>
          <a:ext cx="3168650" cy="2743200"/>
        </p:xfrm>
        <a:graphic>
          <a:graphicData uri="http://schemas.openxmlformats.org/presentationml/2006/ole">
            <mc:AlternateContent xmlns:mc="http://schemas.openxmlformats.org/markup-compatibility/2006">
              <mc:Choice xmlns:v="urn:schemas-microsoft-com:vml" Requires="v">
                <p:oleObj spid="_x0000_s136356" name="图片" r:id="rId8" imgW="2743200" imgH="1828800" progId="Word.Picture.8">
                  <p:embed/>
                </p:oleObj>
              </mc:Choice>
              <mc:Fallback>
                <p:oleObj name="图片" r:id="rId8" imgW="2743200" imgH="1828800" progId="Word.Picture.8">
                  <p:embed/>
                  <p:pic>
                    <p:nvPicPr>
                      <p:cNvPr id="371727" name="Object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550" y="2636838"/>
                        <a:ext cx="3168650" cy="2743200"/>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71728" name="Object 16"/>
          <p:cNvGraphicFramePr>
            <a:graphicFrameLocks noChangeAspect="1"/>
          </p:cNvGraphicFramePr>
          <p:nvPr/>
        </p:nvGraphicFramePr>
        <p:xfrm>
          <a:off x="4284663" y="2636838"/>
          <a:ext cx="4103687" cy="2736850"/>
        </p:xfrm>
        <a:graphic>
          <a:graphicData uri="http://schemas.openxmlformats.org/presentationml/2006/ole">
            <mc:AlternateContent xmlns:mc="http://schemas.openxmlformats.org/markup-compatibility/2006">
              <mc:Choice xmlns:v="urn:schemas-microsoft-com:vml" Requires="v">
                <p:oleObj spid="_x0000_s136357" name="图片" r:id="rId10" imgW="2743200" imgH="1828800" progId="Word.Picture.8">
                  <p:embed/>
                </p:oleObj>
              </mc:Choice>
              <mc:Fallback>
                <p:oleObj name="图片" r:id="rId10" imgW="2743200" imgH="1828800" progId="Word.Picture.8">
                  <p:embed/>
                  <p:pic>
                    <p:nvPicPr>
                      <p:cNvPr id="371728" name="Object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84663" y="2636838"/>
                        <a:ext cx="4103687" cy="2736850"/>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C2132246-20D3-41C7-B5EB-263930878D9B}"/>
              </a:ext>
            </a:extLst>
          </p:cNvPr>
          <p:cNvSpPr>
            <a:spLocks noGrp="1"/>
          </p:cNvSpPr>
          <p:nvPr>
            <p:ph type="sldNum" sz="quarter" idx="12"/>
          </p:nvPr>
        </p:nvSpPr>
        <p:spPr/>
        <p:txBody>
          <a:bodyPr/>
          <a:lstStyle/>
          <a:p>
            <a:fld id="{4FAB73BC-B049-4115-A692-8D63A059BFB8}" type="slidenum">
              <a:rPr lang="en-US" smtClean="0"/>
              <a:t>159</a:t>
            </a:fld>
            <a:endParaRPr lang="en-US" dirty="0"/>
          </a:p>
        </p:txBody>
      </p:sp>
    </p:spTree>
    <p:extLst>
      <p:ext uri="{BB962C8B-B14F-4D97-AF65-F5344CB8AC3E}">
        <p14:creationId xmlns:p14="http://schemas.microsoft.com/office/powerpoint/2010/main" val="143070358"/>
      </p:ext>
    </p:extLst>
  </p:cSld>
  <p:clrMapOvr>
    <a:masterClrMapping/>
  </p:clrMapOvr>
  <p:transition>
    <p:wipe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1724"/>
                                        </p:tgtEl>
                                        <p:attrNameLst>
                                          <p:attrName>style.visibility</p:attrName>
                                        </p:attrNameLst>
                                      </p:cBhvr>
                                      <p:to>
                                        <p:strVal val="visible"/>
                                      </p:to>
                                    </p:set>
                                    <p:animEffect transition="in" filter="strips(downRight)">
                                      <p:cBhvr>
                                        <p:cTn id="7" dur="500"/>
                                        <p:tgtEl>
                                          <p:spTgt spid="3717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71727"/>
                                        </p:tgtEl>
                                        <p:attrNameLst>
                                          <p:attrName>style.visibility</p:attrName>
                                        </p:attrNameLst>
                                      </p:cBhvr>
                                      <p:to>
                                        <p:strVal val="visible"/>
                                      </p:to>
                                    </p:set>
                                    <p:animEffect transition="in" filter="box(in)">
                                      <p:cBhvr>
                                        <p:cTn id="12" dur="500"/>
                                        <p:tgtEl>
                                          <p:spTgt spid="3717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71721"/>
                                        </p:tgtEl>
                                        <p:attrNameLst>
                                          <p:attrName>style.visibility</p:attrName>
                                        </p:attrNameLst>
                                      </p:cBhvr>
                                      <p:to>
                                        <p:strVal val="visible"/>
                                      </p:to>
                                    </p:set>
                                    <p:animEffect transition="in" filter="wipe(left)">
                                      <p:cBhvr>
                                        <p:cTn id="17" dur="500"/>
                                        <p:tgtEl>
                                          <p:spTgt spid="37172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1725"/>
                                        </p:tgtEl>
                                        <p:attrNameLst>
                                          <p:attrName>style.visibility</p:attrName>
                                        </p:attrNameLst>
                                      </p:cBhvr>
                                      <p:to>
                                        <p:strVal val="visible"/>
                                      </p:to>
                                    </p:set>
                                    <p:animEffect transition="in" filter="strips(downRight)">
                                      <p:cBhvr>
                                        <p:cTn id="22" dur="500"/>
                                        <p:tgtEl>
                                          <p:spTgt spid="3717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ntr" presetSubtype="16" fill="hold" nodeType="clickEffect">
                                  <p:stCondLst>
                                    <p:cond delay="0"/>
                                  </p:stCondLst>
                                  <p:childTnLst>
                                    <p:set>
                                      <p:cBhvr>
                                        <p:cTn id="26" dur="1" fill="hold">
                                          <p:stCondLst>
                                            <p:cond delay="0"/>
                                          </p:stCondLst>
                                        </p:cTn>
                                        <p:tgtEl>
                                          <p:spTgt spid="371728"/>
                                        </p:tgtEl>
                                        <p:attrNameLst>
                                          <p:attrName>style.visibility</p:attrName>
                                        </p:attrNameLst>
                                      </p:cBhvr>
                                      <p:to>
                                        <p:strVal val="visible"/>
                                      </p:to>
                                    </p:set>
                                    <p:animEffect transition="in" filter="box(in)">
                                      <p:cBhvr>
                                        <p:cTn id="27" dur="500"/>
                                        <p:tgtEl>
                                          <p:spTgt spid="37172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371722"/>
                                        </p:tgtEl>
                                        <p:attrNameLst>
                                          <p:attrName>style.visibility</p:attrName>
                                        </p:attrNameLst>
                                      </p:cBhvr>
                                      <p:to>
                                        <p:strVal val="visible"/>
                                      </p:to>
                                    </p:set>
                                    <p:animEffect transition="in" filter="wipe(up)">
                                      <p:cBhvr>
                                        <p:cTn id="32" dur="500"/>
                                        <p:tgtEl>
                                          <p:spTgt spid="3717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24" grpId="0"/>
      <p:bldP spid="371725"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2760" name="Group 24"/>
          <p:cNvGrpSpPr>
            <a:grpSpLocks/>
          </p:cNvGrpSpPr>
          <p:nvPr/>
        </p:nvGrpSpPr>
        <p:grpSpPr bwMode="auto">
          <a:xfrm>
            <a:off x="5076825" y="1844675"/>
            <a:ext cx="3781425" cy="3241675"/>
            <a:chOff x="3220" y="657"/>
            <a:chExt cx="2382" cy="2042"/>
          </a:xfrm>
        </p:grpSpPr>
        <p:sp>
          <p:nvSpPr>
            <p:cNvPr id="372761" name="AutoShape 25"/>
            <p:cNvSpPr>
              <a:spLocks noChangeArrowheads="1"/>
            </p:cNvSpPr>
            <p:nvPr/>
          </p:nvSpPr>
          <p:spPr bwMode="auto">
            <a:xfrm>
              <a:off x="3220" y="686"/>
              <a:ext cx="2382" cy="2013"/>
            </a:xfrm>
            <a:prstGeom prst="roundRect">
              <a:avLst>
                <a:gd name="adj" fmla="val 16667"/>
              </a:avLst>
            </a:prstGeom>
            <a:solidFill>
              <a:srgbClr val="FFFFFF"/>
            </a:solidFill>
            <a:ln>
              <a:noFill/>
            </a:ln>
            <a:effectLst/>
            <a:extLst>
              <a:ext uri="{91240B29-F687-4F45-9708-019B960494DF}">
                <a14:hiddenLine xmlns:a14="http://schemas.microsoft.com/office/drawing/2010/main" w="15875" algn="ctr">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en-GB"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grpSp>
          <p:nvGrpSpPr>
            <p:cNvPr id="372762" name="Group 26"/>
            <p:cNvGrpSpPr>
              <a:grpSpLocks/>
            </p:cNvGrpSpPr>
            <p:nvPr/>
          </p:nvGrpSpPr>
          <p:grpSpPr bwMode="auto">
            <a:xfrm>
              <a:off x="3475" y="657"/>
              <a:ext cx="1907" cy="1942"/>
              <a:chOff x="3475" y="657"/>
              <a:chExt cx="1907" cy="1942"/>
            </a:xfrm>
          </p:grpSpPr>
          <p:sp>
            <p:nvSpPr>
              <p:cNvPr id="372763" name="Rectangle 27"/>
              <p:cNvSpPr>
                <a:spLocks noChangeArrowheads="1"/>
              </p:cNvSpPr>
              <p:nvPr/>
            </p:nvSpPr>
            <p:spPr bwMode="auto">
              <a:xfrm>
                <a:off x="3954" y="2043"/>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764" name="Group 28"/>
              <p:cNvGrpSpPr>
                <a:grpSpLocks/>
              </p:cNvGrpSpPr>
              <p:nvPr/>
            </p:nvGrpSpPr>
            <p:grpSpPr bwMode="auto">
              <a:xfrm>
                <a:off x="3958" y="2036"/>
                <a:ext cx="201" cy="205"/>
                <a:chOff x="3958" y="2036"/>
                <a:chExt cx="201" cy="205"/>
              </a:xfrm>
            </p:grpSpPr>
            <p:sp>
              <p:nvSpPr>
                <p:cNvPr id="372765" name="Freeform 29"/>
                <p:cNvSpPr>
                  <a:spLocks/>
                </p:cNvSpPr>
                <p:nvPr/>
              </p:nvSpPr>
              <p:spPr bwMode="auto">
                <a:xfrm>
                  <a:off x="3981" y="2054"/>
                  <a:ext cx="167" cy="169"/>
                </a:xfrm>
                <a:custGeom>
                  <a:avLst/>
                  <a:gdLst>
                    <a:gd name="T0" fmla="*/ 0 w 167"/>
                    <a:gd name="T1" fmla="*/ 84 h 169"/>
                    <a:gd name="T2" fmla="*/ 167 w 167"/>
                    <a:gd name="T3" fmla="*/ 0 h 169"/>
                    <a:gd name="T4" fmla="*/ 167 w 167"/>
                    <a:gd name="T5" fmla="*/ 169 h 169"/>
                    <a:gd name="T6" fmla="*/ 0 w 167"/>
                    <a:gd name="T7" fmla="*/ 84 h 169"/>
                  </a:gdLst>
                  <a:ahLst/>
                  <a:cxnLst>
                    <a:cxn ang="0">
                      <a:pos x="T0" y="T1"/>
                    </a:cxn>
                    <a:cxn ang="0">
                      <a:pos x="T2" y="T3"/>
                    </a:cxn>
                    <a:cxn ang="0">
                      <a:pos x="T4" y="T5"/>
                    </a:cxn>
                    <a:cxn ang="0">
                      <a:pos x="T6" y="T7"/>
                    </a:cxn>
                  </a:cxnLst>
                  <a:rect l="0" t="0" r="r" b="b"/>
                  <a:pathLst>
                    <a:path w="167" h="169">
                      <a:moveTo>
                        <a:pt x="0" y="84"/>
                      </a:moveTo>
                      <a:lnTo>
                        <a:pt x="167" y="0"/>
                      </a:lnTo>
                      <a:lnTo>
                        <a:pt x="167" y="169"/>
                      </a:lnTo>
                      <a:lnTo>
                        <a:pt x="0" y="84"/>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66" name="Freeform 30"/>
                <p:cNvSpPr>
                  <a:spLocks noEditPoints="1"/>
                </p:cNvSpPr>
                <p:nvPr/>
              </p:nvSpPr>
              <p:spPr bwMode="auto">
                <a:xfrm>
                  <a:off x="3958" y="2036"/>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3 h 205"/>
                    <a:gd name="T14" fmla="*/ 23 w 201"/>
                    <a:gd name="T15" fmla="*/ 102 h 205"/>
                    <a:gd name="T16" fmla="*/ 28 w 201"/>
                    <a:gd name="T17" fmla="*/ 113 h 205"/>
                    <a:gd name="T18" fmla="*/ 195 w 201"/>
                    <a:gd name="T19" fmla="*/ 29 h 205"/>
                    <a:gd name="T20" fmla="*/ 19 w 201"/>
                    <a:gd name="T21" fmla="*/ 93 h 205"/>
                    <a:gd name="T22" fmla="*/ 0 w 201"/>
                    <a:gd name="T23" fmla="*/ 102 h 205"/>
                    <a:gd name="T24" fmla="*/ 19 w 201"/>
                    <a:gd name="T25" fmla="*/ 113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3"/>
                      </a:lnTo>
                      <a:lnTo>
                        <a:pt x="23" y="102"/>
                      </a:lnTo>
                      <a:lnTo>
                        <a:pt x="28" y="113"/>
                      </a:lnTo>
                      <a:lnTo>
                        <a:pt x="195" y="29"/>
                      </a:lnTo>
                      <a:close/>
                      <a:moveTo>
                        <a:pt x="19" y="93"/>
                      </a:moveTo>
                      <a:lnTo>
                        <a:pt x="0" y="102"/>
                      </a:lnTo>
                      <a:lnTo>
                        <a:pt x="19" y="113"/>
                      </a:lnTo>
                      <a:lnTo>
                        <a:pt x="187" y="198"/>
                      </a:lnTo>
                      <a:lnTo>
                        <a:pt x="201" y="205"/>
                      </a:lnTo>
                      <a:lnTo>
                        <a:pt x="201" y="187"/>
                      </a:lnTo>
                      <a:lnTo>
                        <a:pt x="201" y="18"/>
                      </a:lnTo>
                      <a:lnTo>
                        <a:pt x="201" y="0"/>
                      </a:lnTo>
                      <a:lnTo>
                        <a:pt x="187" y="9"/>
                      </a:lnTo>
                      <a:lnTo>
                        <a:pt x="19" y="93"/>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72767" name="Rectangle 31"/>
              <p:cNvSpPr>
                <a:spLocks noChangeArrowheads="1"/>
              </p:cNvSpPr>
              <p:nvPr/>
            </p:nvSpPr>
            <p:spPr bwMode="auto">
              <a:xfrm>
                <a:off x="3954" y="2401"/>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768" name="Group 32"/>
              <p:cNvGrpSpPr>
                <a:grpSpLocks/>
              </p:cNvGrpSpPr>
              <p:nvPr/>
            </p:nvGrpSpPr>
            <p:grpSpPr bwMode="auto">
              <a:xfrm>
                <a:off x="3958" y="2394"/>
                <a:ext cx="201" cy="205"/>
                <a:chOff x="3958" y="2394"/>
                <a:chExt cx="201" cy="205"/>
              </a:xfrm>
            </p:grpSpPr>
            <p:sp>
              <p:nvSpPr>
                <p:cNvPr id="372769" name="Freeform 33"/>
                <p:cNvSpPr>
                  <a:spLocks/>
                </p:cNvSpPr>
                <p:nvPr/>
              </p:nvSpPr>
              <p:spPr bwMode="auto">
                <a:xfrm>
                  <a:off x="3981" y="2412"/>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70" name="Freeform 34"/>
                <p:cNvSpPr>
                  <a:spLocks noEditPoints="1"/>
                </p:cNvSpPr>
                <p:nvPr/>
              </p:nvSpPr>
              <p:spPr bwMode="auto">
                <a:xfrm>
                  <a:off x="3958" y="2394"/>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4 h 205"/>
                    <a:gd name="T14" fmla="*/ 23 w 201"/>
                    <a:gd name="T15" fmla="*/ 103 h 205"/>
                    <a:gd name="T16" fmla="*/ 28 w 201"/>
                    <a:gd name="T17" fmla="*/ 114 h 205"/>
                    <a:gd name="T18" fmla="*/ 195 w 201"/>
                    <a:gd name="T19" fmla="*/ 29 h 205"/>
                    <a:gd name="T20" fmla="*/ 19 w 201"/>
                    <a:gd name="T21" fmla="*/ 94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4"/>
                      </a:lnTo>
                      <a:lnTo>
                        <a:pt x="23" y="103"/>
                      </a:lnTo>
                      <a:lnTo>
                        <a:pt x="28" y="114"/>
                      </a:lnTo>
                      <a:lnTo>
                        <a:pt x="195" y="29"/>
                      </a:lnTo>
                      <a:close/>
                      <a:moveTo>
                        <a:pt x="19" y="94"/>
                      </a:moveTo>
                      <a:lnTo>
                        <a:pt x="0" y="103"/>
                      </a:lnTo>
                      <a:lnTo>
                        <a:pt x="19" y="114"/>
                      </a:lnTo>
                      <a:lnTo>
                        <a:pt x="187" y="198"/>
                      </a:lnTo>
                      <a:lnTo>
                        <a:pt x="201" y="205"/>
                      </a:lnTo>
                      <a:lnTo>
                        <a:pt x="201" y="187"/>
                      </a:lnTo>
                      <a:lnTo>
                        <a:pt x="201" y="18"/>
                      </a:lnTo>
                      <a:lnTo>
                        <a:pt x="201" y="0"/>
                      </a:lnTo>
                      <a:lnTo>
                        <a:pt x="187" y="9"/>
                      </a:lnTo>
                      <a:lnTo>
                        <a:pt x="19" y="94"/>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2771" name="Group 35"/>
              <p:cNvGrpSpPr>
                <a:grpSpLocks/>
              </p:cNvGrpSpPr>
              <p:nvPr/>
            </p:nvGrpSpPr>
            <p:grpSpPr bwMode="auto">
              <a:xfrm>
                <a:off x="3954" y="1682"/>
                <a:ext cx="205" cy="205"/>
                <a:chOff x="3954" y="1682"/>
                <a:chExt cx="205" cy="205"/>
              </a:xfrm>
            </p:grpSpPr>
            <p:sp>
              <p:nvSpPr>
                <p:cNvPr id="372772" name="Rectangle 36"/>
                <p:cNvSpPr>
                  <a:spLocks noChangeArrowheads="1"/>
                </p:cNvSpPr>
                <p:nvPr/>
              </p:nvSpPr>
              <p:spPr bwMode="auto">
                <a:xfrm>
                  <a:off x="3954" y="1689"/>
                  <a:ext cx="21" cy="178"/>
                </a:xfrm>
                <a:prstGeom prst="rect">
                  <a:avLst/>
                </a:prstGeom>
                <a:solidFill>
                  <a:srgbClr val="000000"/>
                </a:solidFill>
                <a:ln>
                  <a:noFill/>
                </a:ln>
                <a:extLs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773" name="Group 37"/>
                <p:cNvGrpSpPr>
                  <a:grpSpLocks/>
                </p:cNvGrpSpPr>
                <p:nvPr/>
              </p:nvGrpSpPr>
              <p:grpSpPr bwMode="auto">
                <a:xfrm>
                  <a:off x="3958" y="1682"/>
                  <a:ext cx="201" cy="205"/>
                  <a:chOff x="3958" y="1682"/>
                  <a:chExt cx="201" cy="205"/>
                </a:xfrm>
              </p:grpSpPr>
              <p:sp>
                <p:nvSpPr>
                  <p:cNvPr id="372774" name="Freeform 38"/>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75" name="Freeform 39"/>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000000"/>
                  </a:solidFill>
                  <a:ln>
                    <a:noFill/>
                  </a:ln>
                  <a:extLst>
                    <a:ext uri="{91240B29-F687-4F45-9708-019B960494DF}">
                      <a14:hiddenLine xmlns:a14="http://schemas.microsoft.com/office/drawing/2010/main" w="1587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sp>
            <p:nvSpPr>
              <p:cNvPr id="372776" name="Line 40"/>
              <p:cNvSpPr>
                <a:spLocks noChangeShapeType="1"/>
              </p:cNvSpPr>
              <p:nvPr/>
            </p:nvSpPr>
            <p:spPr bwMode="auto">
              <a:xfrm flipV="1">
                <a:off x="4716" y="862"/>
                <a:ext cx="1" cy="16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77" name="Rectangle 41"/>
              <p:cNvSpPr>
                <a:spLocks noChangeArrowheads="1"/>
              </p:cNvSpPr>
              <p:nvPr/>
            </p:nvSpPr>
            <p:spPr bwMode="auto">
              <a:xfrm>
                <a:off x="4663" y="1132"/>
                <a:ext cx="119" cy="297"/>
              </a:xfrm>
              <a:prstGeom prst="rect">
                <a:avLst/>
              </a:prstGeom>
              <a:solidFill>
                <a:srgbClr val="FFFFFF"/>
              </a:solidFill>
              <a:ln w="15875">
                <a:solidFill>
                  <a:srgbClr val="00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78" name="Line 42"/>
              <p:cNvSpPr>
                <a:spLocks noChangeShapeType="1"/>
              </p:cNvSpPr>
              <p:nvPr/>
            </p:nvSpPr>
            <p:spPr bwMode="auto">
              <a:xfrm>
                <a:off x="4054" y="867"/>
                <a:ext cx="1328"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79" name="Oval 43"/>
              <p:cNvSpPr>
                <a:spLocks noChangeArrowheads="1"/>
              </p:cNvSpPr>
              <p:nvPr/>
            </p:nvSpPr>
            <p:spPr bwMode="auto">
              <a:xfrm>
                <a:off x="4684" y="837"/>
                <a:ext cx="66" cy="64"/>
              </a:xfrm>
              <a:prstGeom prst="ellipse">
                <a:avLst/>
              </a:prstGeom>
              <a:solidFill>
                <a:srgbClr val="000000"/>
              </a:solidFill>
              <a:ln w="158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0" name="Oval 44"/>
              <p:cNvSpPr>
                <a:spLocks noChangeArrowheads="1"/>
              </p:cNvSpPr>
              <p:nvPr/>
            </p:nvSpPr>
            <p:spPr bwMode="auto">
              <a:xfrm>
                <a:off x="4684" y="1748"/>
                <a:ext cx="66" cy="64"/>
              </a:xfrm>
              <a:prstGeom prst="ellipse">
                <a:avLst/>
              </a:prstGeom>
              <a:solidFill>
                <a:srgbClr val="000000"/>
              </a:solidFill>
              <a:ln w="158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1" name="Oval 45"/>
              <p:cNvSpPr>
                <a:spLocks noChangeArrowheads="1"/>
              </p:cNvSpPr>
              <p:nvPr/>
            </p:nvSpPr>
            <p:spPr bwMode="auto">
              <a:xfrm>
                <a:off x="4689" y="2104"/>
                <a:ext cx="65" cy="64"/>
              </a:xfrm>
              <a:prstGeom prst="ellipse">
                <a:avLst/>
              </a:prstGeom>
              <a:solidFill>
                <a:srgbClr val="000000"/>
              </a:solidFill>
              <a:ln w="15875">
                <a:solidFill>
                  <a:srgbClr val="00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2" name="Line 46"/>
              <p:cNvSpPr>
                <a:spLocks noChangeShapeType="1"/>
              </p:cNvSpPr>
              <p:nvPr/>
            </p:nvSpPr>
            <p:spPr bwMode="auto">
              <a:xfrm>
                <a:off x="3644" y="1780"/>
                <a:ext cx="1074"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3" name="Line 47"/>
              <p:cNvSpPr>
                <a:spLocks noChangeShapeType="1"/>
              </p:cNvSpPr>
              <p:nvPr/>
            </p:nvSpPr>
            <p:spPr bwMode="auto">
              <a:xfrm>
                <a:off x="3639" y="2136"/>
                <a:ext cx="1565" cy="1"/>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4" name="Line 48"/>
              <p:cNvSpPr>
                <a:spLocks noChangeShapeType="1"/>
              </p:cNvSpPr>
              <p:nvPr/>
            </p:nvSpPr>
            <p:spPr bwMode="auto">
              <a:xfrm>
                <a:off x="3637" y="2492"/>
                <a:ext cx="107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5" name="Rectangle 49"/>
              <p:cNvSpPr>
                <a:spLocks noChangeArrowheads="1"/>
              </p:cNvSpPr>
              <p:nvPr/>
            </p:nvSpPr>
            <p:spPr bwMode="auto">
              <a:xfrm>
                <a:off x="4419" y="657"/>
                <a:ext cx="598"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86" name="Rectangle 50"/>
              <p:cNvSpPr>
                <a:spLocks noChangeArrowheads="1"/>
              </p:cNvSpPr>
              <p:nvPr/>
            </p:nvSpPr>
            <p:spPr bwMode="auto">
              <a:xfrm>
                <a:off x="4454" y="659"/>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V</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87" name="Rectangle 51"/>
              <p:cNvSpPr>
                <a:spLocks noChangeArrowheads="1"/>
              </p:cNvSpPr>
              <p:nvPr/>
            </p:nvSpPr>
            <p:spPr bwMode="auto">
              <a:xfrm>
                <a:off x="4536" y="721"/>
                <a:ext cx="11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CC</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88" name="Rectangle 52"/>
              <p:cNvSpPr>
                <a:spLocks noChangeArrowheads="1"/>
              </p:cNvSpPr>
              <p:nvPr/>
            </p:nvSpPr>
            <p:spPr bwMode="auto">
              <a:xfrm>
                <a:off x="4654" y="659"/>
                <a:ext cx="77"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89" name="Rectangle 53"/>
              <p:cNvSpPr>
                <a:spLocks noChangeArrowheads="1"/>
              </p:cNvSpPr>
              <p:nvPr/>
            </p:nvSpPr>
            <p:spPr bwMode="auto">
              <a:xfrm>
                <a:off x="4729" y="659"/>
                <a:ext cx="25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(5V)</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0" name="Rectangle 54"/>
              <p:cNvSpPr>
                <a:spLocks noChangeArrowheads="1"/>
              </p:cNvSpPr>
              <p:nvPr/>
            </p:nvSpPr>
            <p:spPr bwMode="auto">
              <a:xfrm>
                <a:off x="4983" y="659"/>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1" name="Rectangle 55"/>
              <p:cNvSpPr>
                <a:spLocks noChangeArrowheads="1"/>
              </p:cNvSpPr>
              <p:nvPr/>
            </p:nvSpPr>
            <p:spPr bwMode="auto">
              <a:xfrm>
                <a:off x="4809" y="1157"/>
                <a:ext cx="26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92" name="Rectangle 56"/>
              <p:cNvSpPr>
                <a:spLocks noChangeArrowheads="1"/>
              </p:cNvSpPr>
              <p:nvPr/>
            </p:nvSpPr>
            <p:spPr bwMode="auto">
              <a:xfrm>
                <a:off x="4809" y="1146"/>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R</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3" name="Rectangle 57"/>
              <p:cNvSpPr>
                <a:spLocks noChangeArrowheads="1"/>
              </p:cNvSpPr>
              <p:nvPr/>
            </p:nvSpPr>
            <p:spPr bwMode="auto">
              <a:xfrm>
                <a:off x="4891" y="1146"/>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4" name="Rectangle 58"/>
              <p:cNvSpPr>
                <a:spLocks noChangeArrowheads="1"/>
              </p:cNvSpPr>
              <p:nvPr/>
            </p:nvSpPr>
            <p:spPr bwMode="auto">
              <a:xfrm>
                <a:off x="4809" y="1292"/>
                <a:ext cx="13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3k</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5" name="Rectangle 59"/>
              <p:cNvSpPr>
                <a:spLocks noChangeArrowheads="1"/>
              </p:cNvSpPr>
              <p:nvPr/>
            </p:nvSpPr>
            <p:spPr bwMode="auto">
              <a:xfrm>
                <a:off x="4942" y="1278"/>
                <a:ext cx="10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Symbol" panose="05050102010706020507" pitchFamily="18" charset="2"/>
                    <a:ea typeface="宋体" panose="02010600030101010101" pitchFamily="2" charset="-122"/>
                    <a:cs typeface="+mn-cs"/>
                  </a:rPr>
                  <a:t>W</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6" name="Rectangle 60"/>
              <p:cNvSpPr>
                <a:spLocks noChangeArrowheads="1"/>
              </p:cNvSpPr>
              <p:nvPr/>
            </p:nvSpPr>
            <p:spPr bwMode="auto">
              <a:xfrm>
                <a:off x="5046" y="129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7" name="Rectangle 61"/>
              <p:cNvSpPr>
                <a:spLocks noChangeArrowheads="1"/>
              </p:cNvSpPr>
              <p:nvPr/>
            </p:nvSpPr>
            <p:spPr bwMode="auto">
              <a:xfrm>
                <a:off x="5046" y="1997"/>
                <a:ext cx="263"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798" name="Rectangle 62"/>
              <p:cNvSpPr>
                <a:spLocks noChangeArrowheads="1"/>
              </p:cNvSpPr>
              <p:nvPr/>
            </p:nvSpPr>
            <p:spPr bwMode="auto">
              <a:xfrm>
                <a:off x="5138" y="1987"/>
                <a:ext cx="76"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L</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799" name="Rectangle 63"/>
              <p:cNvSpPr>
                <a:spLocks noChangeArrowheads="1"/>
              </p:cNvSpPr>
              <p:nvPr/>
            </p:nvSpPr>
            <p:spPr bwMode="auto">
              <a:xfrm>
                <a:off x="5213" y="1987"/>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0" name="Rectangle 64"/>
              <p:cNvSpPr>
                <a:spLocks noChangeArrowheads="1"/>
              </p:cNvSpPr>
              <p:nvPr/>
            </p:nvSpPr>
            <p:spPr bwMode="auto">
              <a:xfrm>
                <a:off x="3917" y="1536"/>
                <a:ext cx="263"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01" name="Rectangle 65"/>
              <p:cNvSpPr>
                <a:spLocks noChangeArrowheads="1"/>
              </p:cNvSpPr>
              <p:nvPr/>
            </p:nvSpPr>
            <p:spPr bwMode="auto">
              <a:xfrm>
                <a:off x="3977" y="1526"/>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D</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2" name="Rectangle 66"/>
              <p:cNvSpPr>
                <a:spLocks noChangeArrowheads="1"/>
              </p:cNvSpPr>
              <p:nvPr/>
            </p:nvSpPr>
            <p:spPr bwMode="auto">
              <a:xfrm>
                <a:off x="4073" y="1588"/>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1</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3" name="Rectangle 67"/>
              <p:cNvSpPr>
                <a:spLocks noChangeArrowheads="1"/>
              </p:cNvSpPr>
              <p:nvPr/>
            </p:nvSpPr>
            <p:spPr bwMode="auto">
              <a:xfrm>
                <a:off x="4118" y="1526"/>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4" name="Rectangle 68"/>
              <p:cNvSpPr>
                <a:spLocks noChangeArrowheads="1"/>
              </p:cNvSpPr>
              <p:nvPr/>
            </p:nvSpPr>
            <p:spPr bwMode="auto">
              <a:xfrm>
                <a:off x="3917" y="1903"/>
                <a:ext cx="263"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05" name="Rectangle 69"/>
              <p:cNvSpPr>
                <a:spLocks noChangeArrowheads="1"/>
              </p:cNvSpPr>
              <p:nvPr/>
            </p:nvSpPr>
            <p:spPr bwMode="auto">
              <a:xfrm>
                <a:off x="3977" y="1892"/>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D</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6" name="Rectangle 70"/>
              <p:cNvSpPr>
                <a:spLocks noChangeArrowheads="1"/>
              </p:cNvSpPr>
              <p:nvPr/>
            </p:nvSpPr>
            <p:spPr bwMode="auto">
              <a:xfrm>
                <a:off x="4073" y="1955"/>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2</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7" name="Rectangle 71"/>
              <p:cNvSpPr>
                <a:spLocks noChangeArrowheads="1"/>
              </p:cNvSpPr>
              <p:nvPr/>
            </p:nvSpPr>
            <p:spPr bwMode="auto">
              <a:xfrm>
                <a:off x="4118" y="1892"/>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08" name="Rectangle 72"/>
              <p:cNvSpPr>
                <a:spLocks noChangeArrowheads="1"/>
              </p:cNvSpPr>
              <p:nvPr/>
            </p:nvSpPr>
            <p:spPr bwMode="auto">
              <a:xfrm>
                <a:off x="3917" y="2259"/>
                <a:ext cx="263"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09" name="Rectangle 73"/>
              <p:cNvSpPr>
                <a:spLocks noChangeArrowheads="1"/>
              </p:cNvSpPr>
              <p:nvPr/>
            </p:nvSpPr>
            <p:spPr bwMode="auto">
              <a:xfrm>
                <a:off x="3977" y="2248"/>
                <a:ext cx="98"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D</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0" name="Rectangle 74"/>
              <p:cNvSpPr>
                <a:spLocks noChangeArrowheads="1"/>
              </p:cNvSpPr>
              <p:nvPr/>
            </p:nvSpPr>
            <p:spPr bwMode="auto">
              <a:xfrm>
                <a:off x="4073" y="2310"/>
                <a:ext cx="4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3</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1" name="Rectangle 75"/>
              <p:cNvSpPr>
                <a:spLocks noChangeArrowheads="1"/>
              </p:cNvSpPr>
              <p:nvPr/>
            </p:nvSpPr>
            <p:spPr bwMode="auto">
              <a:xfrm>
                <a:off x="4118" y="224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2" name="Rectangle 76"/>
              <p:cNvSpPr>
                <a:spLocks noChangeArrowheads="1"/>
              </p:cNvSpPr>
              <p:nvPr/>
            </p:nvSpPr>
            <p:spPr bwMode="auto">
              <a:xfrm>
                <a:off x="3475" y="1702"/>
                <a:ext cx="17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13" name="Rectangle 77"/>
              <p:cNvSpPr>
                <a:spLocks noChangeArrowheads="1"/>
              </p:cNvSpPr>
              <p:nvPr/>
            </p:nvSpPr>
            <p:spPr bwMode="auto">
              <a:xfrm>
                <a:off x="3521" y="1691"/>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4" name="Rectangle 78"/>
              <p:cNvSpPr>
                <a:spLocks noChangeArrowheads="1"/>
              </p:cNvSpPr>
              <p:nvPr/>
            </p:nvSpPr>
            <p:spPr bwMode="auto">
              <a:xfrm>
                <a:off x="3603" y="1691"/>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5" name="Rectangle 79"/>
              <p:cNvSpPr>
                <a:spLocks noChangeArrowheads="1"/>
              </p:cNvSpPr>
              <p:nvPr/>
            </p:nvSpPr>
            <p:spPr bwMode="auto">
              <a:xfrm>
                <a:off x="3475" y="2058"/>
                <a:ext cx="176" cy="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16" name="Rectangle 80"/>
              <p:cNvSpPr>
                <a:spLocks noChangeArrowheads="1"/>
              </p:cNvSpPr>
              <p:nvPr/>
            </p:nvSpPr>
            <p:spPr bwMode="auto">
              <a:xfrm>
                <a:off x="3521" y="2047"/>
                <a:ext cx="83"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7" name="Rectangle 81"/>
              <p:cNvSpPr>
                <a:spLocks noChangeArrowheads="1"/>
              </p:cNvSpPr>
              <p:nvPr/>
            </p:nvSpPr>
            <p:spPr bwMode="auto">
              <a:xfrm>
                <a:off x="3603" y="2047"/>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18" name="Rectangle 82"/>
              <p:cNvSpPr>
                <a:spLocks noChangeArrowheads="1"/>
              </p:cNvSpPr>
              <p:nvPr/>
            </p:nvSpPr>
            <p:spPr bwMode="auto">
              <a:xfrm>
                <a:off x="3475" y="2419"/>
                <a:ext cx="176" cy="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19" name="Rectangle 83"/>
              <p:cNvSpPr>
                <a:spLocks noChangeArrowheads="1"/>
              </p:cNvSpPr>
              <p:nvPr/>
            </p:nvSpPr>
            <p:spPr bwMode="auto">
              <a:xfrm>
                <a:off x="3518" y="2408"/>
                <a:ext cx="91"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sp>
            <p:nvSpPr>
              <p:cNvPr id="372820" name="Rectangle 84"/>
              <p:cNvSpPr>
                <a:spLocks noChangeArrowheads="1"/>
              </p:cNvSpPr>
              <p:nvPr/>
            </p:nvSpPr>
            <p:spPr bwMode="auto">
              <a:xfrm>
                <a:off x="3607" y="2408"/>
                <a:ext cx="34" cy="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1700" b="0"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endParaRPr kumimoji="0" lang="en-US" altLang="zh-CN"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mn-cs"/>
                </a:endParaRPr>
              </a:p>
            </p:txBody>
          </p:sp>
        </p:grpSp>
      </p:grpSp>
      <p:sp>
        <p:nvSpPr>
          <p:cNvPr id="372821" name="Text Box 85"/>
          <p:cNvSpPr txBox="1">
            <a:spLocks noChangeArrowheads="1"/>
          </p:cNvSpPr>
          <p:nvPr/>
        </p:nvSpPr>
        <p:spPr bwMode="auto">
          <a:xfrm>
            <a:off x="7596188" y="4365625"/>
            <a:ext cx="1223962" cy="457200"/>
          </a:xfrm>
          <a:prstGeom prst="rect">
            <a:avLst/>
          </a:prstGeom>
          <a:solidFill>
            <a:schemeClr val="bg1"/>
          </a:solidFill>
          <a:ln>
            <a:noFill/>
          </a:ln>
          <a:effectLst/>
          <a:extLst>
            <a:ext uri="{91240B29-F687-4F45-9708-019B960494DF}">
              <a14:hiddenLine xmlns:a14="http://schemas.microsoft.com/office/drawing/2010/main" w="9525" algn="ctr">
                <a:solidFill>
                  <a:srgbClr val="00FF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zh-CN" altLang="en-US" sz="2400" b="1" i="0" u="none" strike="noStrike" kern="1200" cap="none" spc="0" normalizeH="0" baseline="0" noProof="0">
                <a:ln>
                  <a:noFill/>
                </a:ln>
                <a:solidFill>
                  <a:srgbClr val="000000"/>
                </a:solidFill>
                <a:effectLst/>
                <a:uLnTx/>
                <a:uFillTx/>
                <a:latin typeface="Arial" panose="020B0604020202020204" pitchFamily="34" charset="0"/>
                <a:ea typeface="楷体_GB2312" pitchFamily="49" charset="-122"/>
                <a:cs typeface="+mn-cs"/>
              </a:rPr>
              <a:t>高电平</a:t>
            </a:r>
          </a:p>
        </p:txBody>
      </p:sp>
      <p:sp>
        <p:nvSpPr>
          <p:cNvPr id="372822" name="Rectangle 86"/>
          <p:cNvSpPr>
            <a:spLocks noChangeArrowheads="1"/>
          </p:cNvSpPr>
          <p:nvPr/>
        </p:nvSpPr>
        <p:spPr bwMode="auto">
          <a:xfrm>
            <a:off x="468313" y="4845050"/>
            <a:ext cx="4543425" cy="457200"/>
          </a:xfrm>
          <a:prstGeom prst="rect">
            <a:avLst/>
          </a:prstGeom>
          <a:solidFill>
            <a:srgbClr val="FFFFFF">
              <a:alpha val="0"/>
            </a:srgbClr>
          </a:solidFill>
          <a:ln>
            <a:noFill/>
          </a:ln>
          <a:effectLst/>
          <a:extLst>
            <a:ext uri="{91240B29-F687-4F45-9708-019B960494DF}">
              <a14:hiddenLine xmlns:a14="http://schemas.microsoft.com/office/drawing/2010/main" w="158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有一个输入低电平</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0V</a:t>
            </a:r>
          </a:p>
        </p:txBody>
      </p:sp>
      <p:sp>
        <p:nvSpPr>
          <p:cNvPr id="372823" name="Rectangle 87"/>
          <p:cNvSpPr>
            <a:spLocks noChangeArrowheads="1"/>
          </p:cNvSpPr>
          <p:nvPr/>
        </p:nvSpPr>
        <p:spPr bwMode="auto">
          <a:xfrm>
            <a:off x="468313" y="5708650"/>
            <a:ext cx="4427537" cy="457200"/>
          </a:xfrm>
          <a:prstGeom prst="rect">
            <a:avLst/>
          </a:prstGeom>
          <a:solidFill>
            <a:srgbClr val="FFFFFF">
              <a:alpha val="0"/>
            </a:srgbClr>
          </a:solidFill>
          <a:ln>
            <a:noFill/>
          </a:ln>
          <a:effectLst/>
          <a:extLst>
            <a:ext uri="{91240B29-F687-4F45-9708-019B960494DF}">
              <a14:hiddenLine xmlns:a14="http://schemas.microsoft.com/office/drawing/2010/main" w="1587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0"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三个都输入高电平</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+5V</a:t>
            </a:r>
          </a:p>
        </p:txBody>
      </p:sp>
      <p:grpSp>
        <p:nvGrpSpPr>
          <p:cNvPr id="372824" name="Group 88"/>
          <p:cNvGrpSpPr>
            <a:grpSpLocks/>
          </p:cNvGrpSpPr>
          <p:nvPr/>
        </p:nvGrpSpPr>
        <p:grpSpPr bwMode="auto">
          <a:xfrm>
            <a:off x="4716463" y="3429000"/>
            <a:ext cx="630237" cy="1600200"/>
            <a:chOff x="624" y="2592"/>
            <a:chExt cx="397" cy="1008"/>
          </a:xfrm>
        </p:grpSpPr>
        <p:sp>
          <p:nvSpPr>
            <p:cNvPr id="372825" name="Text Box 89"/>
            <p:cNvSpPr txBox="1">
              <a:spLocks noChangeArrowheads="1"/>
            </p:cNvSpPr>
            <p:nvPr/>
          </p:nvSpPr>
          <p:spPr bwMode="auto">
            <a:xfrm>
              <a:off x="624" y="2592"/>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5V</a:t>
              </a:r>
            </a:p>
          </p:txBody>
        </p:sp>
        <p:sp>
          <p:nvSpPr>
            <p:cNvPr id="372826" name="Text Box 90"/>
            <p:cNvSpPr txBox="1">
              <a:spLocks noChangeArrowheads="1"/>
            </p:cNvSpPr>
            <p:nvPr/>
          </p:nvSpPr>
          <p:spPr bwMode="auto">
            <a:xfrm>
              <a:off x="624" y="2928"/>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0V</a:t>
              </a:r>
            </a:p>
          </p:txBody>
        </p:sp>
        <p:sp>
          <p:nvSpPr>
            <p:cNvPr id="372827" name="Text Box 91"/>
            <p:cNvSpPr txBox="1">
              <a:spLocks noChangeArrowheads="1"/>
            </p:cNvSpPr>
            <p:nvPr/>
          </p:nvSpPr>
          <p:spPr bwMode="auto">
            <a:xfrm>
              <a:off x="624" y="3312"/>
              <a:ext cx="397"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5V</a:t>
              </a:r>
            </a:p>
          </p:txBody>
        </p:sp>
      </p:grpSp>
      <p:sp>
        <p:nvSpPr>
          <p:cNvPr id="372828" name="Rectangle 92"/>
          <p:cNvSpPr>
            <a:spLocks noChangeArrowheads="1"/>
          </p:cNvSpPr>
          <p:nvPr/>
        </p:nvSpPr>
        <p:spPr bwMode="auto">
          <a:xfrm>
            <a:off x="7669213" y="4365625"/>
            <a:ext cx="11033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低电平</a:t>
            </a:r>
          </a:p>
        </p:txBody>
      </p:sp>
      <p:grpSp>
        <p:nvGrpSpPr>
          <p:cNvPr id="372829" name="Group 93"/>
          <p:cNvGrpSpPr>
            <a:grpSpLocks/>
          </p:cNvGrpSpPr>
          <p:nvPr/>
        </p:nvGrpSpPr>
        <p:grpSpPr bwMode="auto">
          <a:xfrm>
            <a:off x="684213" y="2684463"/>
            <a:ext cx="4048125" cy="1604962"/>
            <a:chOff x="3323" y="1253"/>
            <a:chExt cx="2425" cy="1297"/>
          </a:xfrm>
        </p:grpSpPr>
        <p:sp>
          <p:nvSpPr>
            <p:cNvPr id="372830" name="Line 94"/>
            <p:cNvSpPr>
              <a:spLocks noChangeShapeType="1"/>
            </p:cNvSpPr>
            <p:nvPr/>
          </p:nvSpPr>
          <p:spPr bwMode="auto">
            <a:xfrm>
              <a:off x="3528" y="1832"/>
              <a:ext cx="118" cy="2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1" name="Line 95"/>
            <p:cNvSpPr>
              <a:spLocks noChangeShapeType="1"/>
            </p:cNvSpPr>
            <p:nvPr/>
          </p:nvSpPr>
          <p:spPr bwMode="auto">
            <a:xfrm>
              <a:off x="3516" y="1819"/>
              <a:ext cx="40"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2" name="Line 96"/>
            <p:cNvSpPr>
              <a:spLocks noChangeShapeType="1"/>
            </p:cNvSpPr>
            <p:nvPr/>
          </p:nvSpPr>
          <p:spPr bwMode="auto">
            <a:xfrm flipH="1" flipV="1">
              <a:off x="3426" y="1730"/>
              <a:ext cx="200"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3" name="Line 97"/>
            <p:cNvSpPr>
              <a:spLocks noChangeShapeType="1"/>
            </p:cNvSpPr>
            <p:nvPr/>
          </p:nvSpPr>
          <p:spPr bwMode="auto">
            <a:xfrm flipH="1">
              <a:off x="3556" y="1866"/>
              <a:ext cx="81" cy="1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4" name="Line 98"/>
            <p:cNvSpPr>
              <a:spLocks noChangeShapeType="1"/>
            </p:cNvSpPr>
            <p:nvPr/>
          </p:nvSpPr>
          <p:spPr bwMode="auto">
            <a:xfrm flipH="1">
              <a:off x="3479" y="1772"/>
              <a:ext cx="69" cy="1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5" name="Freeform 99"/>
            <p:cNvSpPr>
              <a:spLocks/>
            </p:cNvSpPr>
            <p:nvPr/>
          </p:nvSpPr>
          <p:spPr bwMode="auto">
            <a:xfrm>
              <a:off x="3626" y="1968"/>
              <a:ext cx="63" cy="72"/>
            </a:xfrm>
            <a:custGeom>
              <a:avLst/>
              <a:gdLst>
                <a:gd name="T0" fmla="*/ 82 w 86"/>
                <a:gd name="T1" fmla="*/ 82 h 82"/>
                <a:gd name="T2" fmla="*/ 82 w 86"/>
                <a:gd name="T3" fmla="*/ 82 h 82"/>
                <a:gd name="T4" fmla="*/ 82 w 86"/>
                <a:gd name="T5" fmla="*/ 72 h 82"/>
                <a:gd name="T6" fmla="*/ 86 w 86"/>
                <a:gd name="T7" fmla="*/ 58 h 82"/>
                <a:gd name="T8" fmla="*/ 82 w 86"/>
                <a:gd name="T9" fmla="*/ 48 h 82"/>
                <a:gd name="T10" fmla="*/ 82 w 86"/>
                <a:gd name="T11" fmla="*/ 34 h 82"/>
                <a:gd name="T12" fmla="*/ 74 w 86"/>
                <a:gd name="T13" fmla="*/ 24 h 82"/>
                <a:gd name="T14" fmla="*/ 70 w 86"/>
                <a:gd name="T15" fmla="*/ 14 h 82"/>
                <a:gd name="T16" fmla="*/ 63 w 86"/>
                <a:gd name="T17" fmla="*/ 9 h 82"/>
                <a:gd name="T18" fmla="*/ 51 w 86"/>
                <a:gd name="T19" fmla="*/ 0 h 82"/>
                <a:gd name="T20" fmla="*/ 39 w 86"/>
                <a:gd name="T21" fmla="*/ 0 h 82"/>
                <a:gd name="T22" fmla="*/ 27 w 86"/>
                <a:gd name="T23" fmla="*/ 0 h 82"/>
                <a:gd name="T24" fmla="*/ 11 w 86"/>
                <a:gd name="T25" fmla="*/ 5 h 82"/>
                <a:gd name="T26" fmla="*/ 0 w 86"/>
                <a:gd name="T27"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2">
                  <a:moveTo>
                    <a:pt x="82" y="82"/>
                  </a:moveTo>
                  <a:lnTo>
                    <a:pt x="82" y="82"/>
                  </a:lnTo>
                  <a:lnTo>
                    <a:pt x="82" y="72"/>
                  </a:lnTo>
                  <a:lnTo>
                    <a:pt x="86" y="58"/>
                  </a:lnTo>
                  <a:lnTo>
                    <a:pt x="82" y="48"/>
                  </a:lnTo>
                  <a:lnTo>
                    <a:pt x="82" y="34"/>
                  </a:lnTo>
                  <a:lnTo>
                    <a:pt x="74" y="24"/>
                  </a:lnTo>
                  <a:lnTo>
                    <a:pt x="70" y="14"/>
                  </a:lnTo>
                  <a:lnTo>
                    <a:pt x="63" y="9"/>
                  </a:lnTo>
                  <a:lnTo>
                    <a:pt x="51" y="0"/>
                  </a:lnTo>
                  <a:lnTo>
                    <a:pt x="39" y="0"/>
                  </a:lnTo>
                  <a:lnTo>
                    <a:pt x="27" y="0"/>
                  </a:lnTo>
                  <a:lnTo>
                    <a:pt x="11" y="5"/>
                  </a:lnTo>
                  <a:lnTo>
                    <a:pt x="0" y="9"/>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6" name="Line 100"/>
            <p:cNvSpPr>
              <a:spLocks noChangeShapeType="1"/>
            </p:cNvSpPr>
            <p:nvPr/>
          </p:nvSpPr>
          <p:spPr bwMode="auto">
            <a:xfrm flipH="1">
              <a:off x="3479" y="1772"/>
              <a:ext cx="69" cy="12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7" name="Freeform 101"/>
            <p:cNvSpPr>
              <a:spLocks/>
            </p:cNvSpPr>
            <p:nvPr/>
          </p:nvSpPr>
          <p:spPr bwMode="auto">
            <a:xfrm>
              <a:off x="3626" y="1964"/>
              <a:ext cx="63" cy="76"/>
            </a:xfrm>
            <a:custGeom>
              <a:avLst/>
              <a:gdLst>
                <a:gd name="T0" fmla="*/ 82 w 86"/>
                <a:gd name="T1" fmla="*/ 87 h 87"/>
                <a:gd name="T2" fmla="*/ 82 w 86"/>
                <a:gd name="T3" fmla="*/ 87 h 87"/>
                <a:gd name="T4" fmla="*/ 82 w 86"/>
                <a:gd name="T5" fmla="*/ 77 h 87"/>
                <a:gd name="T6" fmla="*/ 86 w 86"/>
                <a:gd name="T7" fmla="*/ 63 h 87"/>
                <a:gd name="T8" fmla="*/ 82 w 86"/>
                <a:gd name="T9" fmla="*/ 53 h 87"/>
                <a:gd name="T10" fmla="*/ 82 w 86"/>
                <a:gd name="T11" fmla="*/ 39 h 87"/>
                <a:gd name="T12" fmla="*/ 74 w 86"/>
                <a:gd name="T13" fmla="*/ 29 h 87"/>
                <a:gd name="T14" fmla="*/ 70 w 86"/>
                <a:gd name="T15" fmla="*/ 19 h 87"/>
                <a:gd name="T16" fmla="*/ 63 w 86"/>
                <a:gd name="T17" fmla="*/ 10 h 87"/>
                <a:gd name="T18" fmla="*/ 51 w 86"/>
                <a:gd name="T19" fmla="*/ 5 h 87"/>
                <a:gd name="T20" fmla="*/ 39 w 86"/>
                <a:gd name="T21" fmla="*/ 0 h 87"/>
                <a:gd name="T22" fmla="*/ 27 w 86"/>
                <a:gd name="T23" fmla="*/ 0 h 87"/>
                <a:gd name="T24" fmla="*/ 11 w 86"/>
                <a:gd name="T25" fmla="*/ 5 h 87"/>
                <a:gd name="T26" fmla="*/ 0 w 86"/>
                <a:gd name="T2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7">
                  <a:moveTo>
                    <a:pt x="82" y="87"/>
                  </a:moveTo>
                  <a:lnTo>
                    <a:pt x="82" y="87"/>
                  </a:lnTo>
                  <a:lnTo>
                    <a:pt x="82" y="77"/>
                  </a:lnTo>
                  <a:lnTo>
                    <a:pt x="86" y="63"/>
                  </a:lnTo>
                  <a:lnTo>
                    <a:pt x="82" y="53"/>
                  </a:lnTo>
                  <a:lnTo>
                    <a:pt x="82" y="39"/>
                  </a:lnTo>
                  <a:lnTo>
                    <a:pt x="74" y="29"/>
                  </a:lnTo>
                  <a:lnTo>
                    <a:pt x="70" y="19"/>
                  </a:lnTo>
                  <a:lnTo>
                    <a:pt x="63" y="10"/>
                  </a:lnTo>
                  <a:lnTo>
                    <a:pt x="51" y="5"/>
                  </a:lnTo>
                  <a:lnTo>
                    <a:pt x="39" y="0"/>
                  </a:lnTo>
                  <a:lnTo>
                    <a:pt x="27" y="0"/>
                  </a:lnTo>
                  <a:lnTo>
                    <a:pt x="11" y="5"/>
                  </a:lnTo>
                  <a:lnTo>
                    <a:pt x="0" y="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8" name="Freeform 102"/>
            <p:cNvSpPr>
              <a:spLocks/>
            </p:cNvSpPr>
            <p:nvPr/>
          </p:nvSpPr>
          <p:spPr bwMode="auto">
            <a:xfrm>
              <a:off x="3684" y="2032"/>
              <a:ext cx="63" cy="76"/>
            </a:xfrm>
            <a:custGeom>
              <a:avLst/>
              <a:gdLst>
                <a:gd name="T0" fmla="*/ 4 w 87"/>
                <a:gd name="T1" fmla="*/ 0 h 87"/>
                <a:gd name="T2" fmla="*/ 4 w 87"/>
                <a:gd name="T3" fmla="*/ 5 h 87"/>
                <a:gd name="T4" fmla="*/ 0 w 87"/>
                <a:gd name="T5" fmla="*/ 15 h 87"/>
                <a:gd name="T6" fmla="*/ 0 w 87"/>
                <a:gd name="T7" fmla="*/ 24 h 87"/>
                <a:gd name="T8" fmla="*/ 0 w 87"/>
                <a:gd name="T9" fmla="*/ 39 h 87"/>
                <a:gd name="T10" fmla="*/ 4 w 87"/>
                <a:gd name="T11" fmla="*/ 49 h 87"/>
                <a:gd name="T12" fmla="*/ 8 w 87"/>
                <a:gd name="T13" fmla="*/ 58 h 87"/>
                <a:gd name="T14" fmla="*/ 16 w 87"/>
                <a:gd name="T15" fmla="*/ 68 h 87"/>
                <a:gd name="T16" fmla="*/ 24 w 87"/>
                <a:gd name="T17" fmla="*/ 78 h 87"/>
                <a:gd name="T18" fmla="*/ 32 w 87"/>
                <a:gd name="T19" fmla="*/ 82 h 87"/>
                <a:gd name="T20" fmla="*/ 47 w 87"/>
                <a:gd name="T21" fmla="*/ 87 h 87"/>
                <a:gd name="T22" fmla="*/ 59 w 87"/>
                <a:gd name="T23" fmla="*/ 87 h 87"/>
                <a:gd name="T24" fmla="*/ 75 w 87"/>
                <a:gd name="T25" fmla="*/ 82 h 87"/>
                <a:gd name="T26" fmla="*/ 87 w 87"/>
                <a:gd name="T27"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87">
                  <a:moveTo>
                    <a:pt x="4" y="0"/>
                  </a:moveTo>
                  <a:lnTo>
                    <a:pt x="4" y="5"/>
                  </a:lnTo>
                  <a:lnTo>
                    <a:pt x="0" y="15"/>
                  </a:lnTo>
                  <a:lnTo>
                    <a:pt x="0" y="24"/>
                  </a:lnTo>
                  <a:lnTo>
                    <a:pt x="0" y="39"/>
                  </a:lnTo>
                  <a:lnTo>
                    <a:pt x="4" y="49"/>
                  </a:lnTo>
                  <a:lnTo>
                    <a:pt x="8" y="58"/>
                  </a:lnTo>
                  <a:lnTo>
                    <a:pt x="16" y="68"/>
                  </a:lnTo>
                  <a:lnTo>
                    <a:pt x="24" y="78"/>
                  </a:lnTo>
                  <a:lnTo>
                    <a:pt x="32" y="82"/>
                  </a:lnTo>
                  <a:lnTo>
                    <a:pt x="47" y="87"/>
                  </a:lnTo>
                  <a:lnTo>
                    <a:pt x="59" y="87"/>
                  </a:lnTo>
                  <a:lnTo>
                    <a:pt x="75" y="82"/>
                  </a:lnTo>
                  <a:lnTo>
                    <a:pt x="87" y="7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39" name="Line 103"/>
            <p:cNvSpPr>
              <a:spLocks noChangeShapeType="1"/>
            </p:cNvSpPr>
            <p:nvPr/>
          </p:nvSpPr>
          <p:spPr bwMode="auto">
            <a:xfrm>
              <a:off x="3745" y="2091"/>
              <a:ext cx="83"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0" name="Freeform 104"/>
            <p:cNvSpPr>
              <a:spLocks/>
            </p:cNvSpPr>
            <p:nvPr/>
          </p:nvSpPr>
          <p:spPr bwMode="auto">
            <a:xfrm>
              <a:off x="3404" y="1709"/>
              <a:ext cx="34" cy="51"/>
            </a:xfrm>
            <a:custGeom>
              <a:avLst/>
              <a:gdLst>
                <a:gd name="T0" fmla="*/ 24 w 47"/>
                <a:gd name="T1" fmla="*/ 0 h 58"/>
                <a:gd name="T2" fmla="*/ 12 w 47"/>
                <a:gd name="T3" fmla="*/ 4 h 58"/>
                <a:gd name="T4" fmla="*/ 8 w 47"/>
                <a:gd name="T5" fmla="*/ 9 h 58"/>
                <a:gd name="T6" fmla="*/ 4 w 47"/>
                <a:gd name="T7" fmla="*/ 19 h 58"/>
                <a:gd name="T8" fmla="*/ 0 w 47"/>
                <a:gd name="T9" fmla="*/ 33 h 58"/>
                <a:gd name="T10" fmla="*/ 4 w 47"/>
                <a:gd name="T11" fmla="*/ 43 h 58"/>
                <a:gd name="T12" fmla="*/ 8 w 47"/>
                <a:gd name="T13" fmla="*/ 53 h 58"/>
                <a:gd name="T14" fmla="*/ 16 w 47"/>
                <a:gd name="T15" fmla="*/ 58 h 58"/>
                <a:gd name="T16" fmla="*/ 28 w 47"/>
                <a:gd name="T17" fmla="*/ 58 h 58"/>
                <a:gd name="T18" fmla="*/ 35 w 47"/>
                <a:gd name="T19" fmla="*/ 53 h 58"/>
                <a:gd name="T20" fmla="*/ 43 w 47"/>
                <a:gd name="T21" fmla="*/ 48 h 58"/>
                <a:gd name="T22" fmla="*/ 47 w 47"/>
                <a:gd name="T23" fmla="*/ 38 h 58"/>
                <a:gd name="T24" fmla="*/ 47 w 47"/>
                <a:gd name="T25" fmla="*/ 29 h 58"/>
                <a:gd name="T26" fmla="*/ 43 w 47"/>
                <a:gd name="T27" fmla="*/ 14 h 58"/>
                <a:gd name="T28" fmla="*/ 39 w 47"/>
                <a:gd name="T29" fmla="*/ 9 h 58"/>
                <a:gd name="T30" fmla="*/ 31 w 47"/>
                <a:gd name="T31" fmla="*/ 4 h 58"/>
                <a:gd name="T32" fmla="*/ 28 w 47"/>
                <a:gd name="T33" fmla="*/ 0 h 58"/>
                <a:gd name="T34" fmla="*/ 24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4" y="0"/>
                  </a:moveTo>
                  <a:lnTo>
                    <a:pt x="12" y="4"/>
                  </a:lnTo>
                  <a:lnTo>
                    <a:pt x="8" y="9"/>
                  </a:lnTo>
                  <a:lnTo>
                    <a:pt x="4" y="19"/>
                  </a:lnTo>
                  <a:lnTo>
                    <a:pt x="0" y="33"/>
                  </a:lnTo>
                  <a:lnTo>
                    <a:pt x="4" y="43"/>
                  </a:lnTo>
                  <a:lnTo>
                    <a:pt x="8" y="53"/>
                  </a:lnTo>
                  <a:lnTo>
                    <a:pt x="16" y="58"/>
                  </a:lnTo>
                  <a:lnTo>
                    <a:pt x="28" y="58"/>
                  </a:lnTo>
                  <a:lnTo>
                    <a:pt x="35" y="53"/>
                  </a:lnTo>
                  <a:lnTo>
                    <a:pt x="43" y="48"/>
                  </a:lnTo>
                  <a:lnTo>
                    <a:pt x="47" y="38"/>
                  </a:lnTo>
                  <a:lnTo>
                    <a:pt x="47" y="29"/>
                  </a:lnTo>
                  <a:lnTo>
                    <a:pt x="43" y="14"/>
                  </a:lnTo>
                  <a:lnTo>
                    <a:pt x="39" y="9"/>
                  </a:lnTo>
                  <a:lnTo>
                    <a:pt x="31" y="4"/>
                  </a:lnTo>
                  <a:lnTo>
                    <a:pt x="28" y="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1" name="Freeform 105"/>
            <p:cNvSpPr>
              <a:spLocks/>
            </p:cNvSpPr>
            <p:nvPr/>
          </p:nvSpPr>
          <p:spPr bwMode="auto">
            <a:xfrm>
              <a:off x="3404" y="1709"/>
              <a:ext cx="34" cy="51"/>
            </a:xfrm>
            <a:custGeom>
              <a:avLst/>
              <a:gdLst>
                <a:gd name="T0" fmla="*/ 24 w 47"/>
                <a:gd name="T1" fmla="*/ 0 h 58"/>
                <a:gd name="T2" fmla="*/ 12 w 47"/>
                <a:gd name="T3" fmla="*/ 4 h 58"/>
                <a:gd name="T4" fmla="*/ 8 w 47"/>
                <a:gd name="T5" fmla="*/ 9 h 58"/>
                <a:gd name="T6" fmla="*/ 4 w 47"/>
                <a:gd name="T7" fmla="*/ 19 h 58"/>
                <a:gd name="T8" fmla="*/ 0 w 47"/>
                <a:gd name="T9" fmla="*/ 33 h 58"/>
                <a:gd name="T10" fmla="*/ 4 w 47"/>
                <a:gd name="T11" fmla="*/ 43 h 58"/>
                <a:gd name="T12" fmla="*/ 8 w 47"/>
                <a:gd name="T13" fmla="*/ 53 h 58"/>
                <a:gd name="T14" fmla="*/ 16 w 47"/>
                <a:gd name="T15" fmla="*/ 58 h 58"/>
                <a:gd name="T16" fmla="*/ 28 w 47"/>
                <a:gd name="T17" fmla="*/ 58 h 58"/>
                <a:gd name="T18" fmla="*/ 35 w 47"/>
                <a:gd name="T19" fmla="*/ 53 h 58"/>
                <a:gd name="T20" fmla="*/ 43 w 47"/>
                <a:gd name="T21" fmla="*/ 48 h 58"/>
                <a:gd name="T22" fmla="*/ 47 w 47"/>
                <a:gd name="T23" fmla="*/ 38 h 58"/>
                <a:gd name="T24" fmla="*/ 47 w 47"/>
                <a:gd name="T25" fmla="*/ 29 h 58"/>
                <a:gd name="T26" fmla="*/ 43 w 47"/>
                <a:gd name="T27" fmla="*/ 14 h 58"/>
                <a:gd name="T28" fmla="*/ 39 w 47"/>
                <a:gd name="T29" fmla="*/ 9 h 58"/>
                <a:gd name="T30" fmla="*/ 31 w 47"/>
                <a:gd name="T31" fmla="*/ 4 h 58"/>
                <a:gd name="T32" fmla="*/ 28 w 47"/>
                <a:gd name="T33" fmla="*/ 0 h 58"/>
                <a:gd name="T34" fmla="*/ 24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4" y="0"/>
                  </a:moveTo>
                  <a:lnTo>
                    <a:pt x="12" y="4"/>
                  </a:lnTo>
                  <a:lnTo>
                    <a:pt x="8" y="9"/>
                  </a:lnTo>
                  <a:lnTo>
                    <a:pt x="4" y="19"/>
                  </a:lnTo>
                  <a:lnTo>
                    <a:pt x="0" y="33"/>
                  </a:lnTo>
                  <a:lnTo>
                    <a:pt x="4" y="43"/>
                  </a:lnTo>
                  <a:lnTo>
                    <a:pt x="8" y="53"/>
                  </a:lnTo>
                  <a:lnTo>
                    <a:pt x="16" y="58"/>
                  </a:lnTo>
                  <a:lnTo>
                    <a:pt x="28" y="58"/>
                  </a:lnTo>
                  <a:lnTo>
                    <a:pt x="35" y="53"/>
                  </a:lnTo>
                  <a:lnTo>
                    <a:pt x="43" y="48"/>
                  </a:lnTo>
                  <a:lnTo>
                    <a:pt x="47" y="38"/>
                  </a:lnTo>
                  <a:lnTo>
                    <a:pt x="47" y="29"/>
                  </a:lnTo>
                  <a:lnTo>
                    <a:pt x="43" y="14"/>
                  </a:lnTo>
                  <a:lnTo>
                    <a:pt x="39" y="9"/>
                  </a:lnTo>
                  <a:lnTo>
                    <a:pt x="31" y="4"/>
                  </a:lnTo>
                  <a:lnTo>
                    <a:pt x="28" y="0"/>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2" name="Freeform 106"/>
            <p:cNvSpPr>
              <a:spLocks/>
            </p:cNvSpPr>
            <p:nvPr/>
          </p:nvSpPr>
          <p:spPr bwMode="auto">
            <a:xfrm>
              <a:off x="3811" y="2156"/>
              <a:ext cx="34" cy="51"/>
            </a:xfrm>
            <a:custGeom>
              <a:avLst/>
              <a:gdLst>
                <a:gd name="T0" fmla="*/ 24 w 47"/>
                <a:gd name="T1" fmla="*/ 0 h 58"/>
                <a:gd name="T2" fmla="*/ 12 w 47"/>
                <a:gd name="T3" fmla="*/ 4 h 58"/>
                <a:gd name="T4" fmla="*/ 8 w 47"/>
                <a:gd name="T5" fmla="*/ 14 h 58"/>
                <a:gd name="T6" fmla="*/ 4 w 47"/>
                <a:gd name="T7" fmla="*/ 24 h 58"/>
                <a:gd name="T8" fmla="*/ 0 w 47"/>
                <a:gd name="T9" fmla="*/ 33 h 58"/>
                <a:gd name="T10" fmla="*/ 4 w 47"/>
                <a:gd name="T11" fmla="*/ 43 h 58"/>
                <a:gd name="T12" fmla="*/ 8 w 47"/>
                <a:gd name="T13" fmla="*/ 53 h 58"/>
                <a:gd name="T14" fmla="*/ 16 w 47"/>
                <a:gd name="T15" fmla="*/ 58 h 58"/>
                <a:gd name="T16" fmla="*/ 20 w 47"/>
                <a:gd name="T17" fmla="*/ 58 h 58"/>
                <a:gd name="T18" fmla="*/ 28 w 47"/>
                <a:gd name="T19" fmla="*/ 58 h 58"/>
                <a:gd name="T20" fmla="*/ 36 w 47"/>
                <a:gd name="T21" fmla="*/ 58 h 58"/>
                <a:gd name="T22" fmla="*/ 43 w 47"/>
                <a:gd name="T23" fmla="*/ 48 h 58"/>
                <a:gd name="T24" fmla="*/ 47 w 47"/>
                <a:gd name="T25" fmla="*/ 38 h 58"/>
                <a:gd name="T26" fmla="*/ 47 w 47"/>
                <a:gd name="T27" fmla="*/ 33 h 58"/>
                <a:gd name="T28" fmla="*/ 47 w 47"/>
                <a:gd name="T29" fmla="*/ 29 h 58"/>
                <a:gd name="T30" fmla="*/ 43 w 47"/>
                <a:gd name="T31" fmla="*/ 19 h 58"/>
                <a:gd name="T32" fmla="*/ 39 w 47"/>
                <a:gd name="T33" fmla="*/ 9 h 58"/>
                <a:gd name="T34" fmla="*/ 32 w 47"/>
                <a:gd name="T35" fmla="*/ 4 h 58"/>
                <a:gd name="T36" fmla="*/ 24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4" y="0"/>
                  </a:moveTo>
                  <a:lnTo>
                    <a:pt x="12" y="4"/>
                  </a:lnTo>
                  <a:lnTo>
                    <a:pt x="8" y="14"/>
                  </a:lnTo>
                  <a:lnTo>
                    <a:pt x="4" y="24"/>
                  </a:lnTo>
                  <a:lnTo>
                    <a:pt x="0" y="33"/>
                  </a:lnTo>
                  <a:lnTo>
                    <a:pt x="4" y="43"/>
                  </a:lnTo>
                  <a:lnTo>
                    <a:pt x="8" y="53"/>
                  </a:lnTo>
                  <a:lnTo>
                    <a:pt x="16" y="58"/>
                  </a:lnTo>
                  <a:lnTo>
                    <a:pt x="20" y="58"/>
                  </a:lnTo>
                  <a:lnTo>
                    <a:pt x="28" y="58"/>
                  </a:lnTo>
                  <a:lnTo>
                    <a:pt x="36" y="58"/>
                  </a:lnTo>
                  <a:lnTo>
                    <a:pt x="43" y="48"/>
                  </a:lnTo>
                  <a:lnTo>
                    <a:pt x="47" y="38"/>
                  </a:lnTo>
                  <a:lnTo>
                    <a:pt x="47" y="33"/>
                  </a:lnTo>
                  <a:lnTo>
                    <a:pt x="47" y="29"/>
                  </a:lnTo>
                  <a:lnTo>
                    <a:pt x="43" y="19"/>
                  </a:lnTo>
                  <a:lnTo>
                    <a:pt x="39" y="9"/>
                  </a:lnTo>
                  <a:lnTo>
                    <a:pt x="32" y="4"/>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3" name="Freeform 107"/>
            <p:cNvSpPr>
              <a:spLocks/>
            </p:cNvSpPr>
            <p:nvPr/>
          </p:nvSpPr>
          <p:spPr bwMode="auto">
            <a:xfrm>
              <a:off x="3811" y="2156"/>
              <a:ext cx="34" cy="51"/>
            </a:xfrm>
            <a:custGeom>
              <a:avLst/>
              <a:gdLst>
                <a:gd name="T0" fmla="*/ 24 w 47"/>
                <a:gd name="T1" fmla="*/ 0 h 58"/>
                <a:gd name="T2" fmla="*/ 12 w 47"/>
                <a:gd name="T3" fmla="*/ 4 h 58"/>
                <a:gd name="T4" fmla="*/ 8 w 47"/>
                <a:gd name="T5" fmla="*/ 14 h 58"/>
                <a:gd name="T6" fmla="*/ 4 w 47"/>
                <a:gd name="T7" fmla="*/ 24 h 58"/>
                <a:gd name="T8" fmla="*/ 0 w 47"/>
                <a:gd name="T9" fmla="*/ 33 h 58"/>
                <a:gd name="T10" fmla="*/ 4 w 47"/>
                <a:gd name="T11" fmla="*/ 43 h 58"/>
                <a:gd name="T12" fmla="*/ 8 w 47"/>
                <a:gd name="T13" fmla="*/ 53 h 58"/>
                <a:gd name="T14" fmla="*/ 16 w 47"/>
                <a:gd name="T15" fmla="*/ 58 h 58"/>
                <a:gd name="T16" fmla="*/ 20 w 47"/>
                <a:gd name="T17" fmla="*/ 58 h 58"/>
                <a:gd name="T18" fmla="*/ 28 w 47"/>
                <a:gd name="T19" fmla="*/ 58 h 58"/>
                <a:gd name="T20" fmla="*/ 36 w 47"/>
                <a:gd name="T21" fmla="*/ 58 h 58"/>
                <a:gd name="T22" fmla="*/ 43 w 47"/>
                <a:gd name="T23" fmla="*/ 48 h 58"/>
                <a:gd name="T24" fmla="*/ 47 w 47"/>
                <a:gd name="T25" fmla="*/ 38 h 58"/>
                <a:gd name="T26" fmla="*/ 47 w 47"/>
                <a:gd name="T27" fmla="*/ 33 h 58"/>
                <a:gd name="T28" fmla="*/ 47 w 47"/>
                <a:gd name="T29" fmla="*/ 29 h 58"/>
                <a:gd name="T30" fmla="*/ 43 w 47"/>
                <a:gd name="T31" fmla="*/ 19 h 58"/>
                <a:gd name="T32" fmla="*/ 39 w 47"/>
                <a:gd name="T33" fmla="*/ 9 h 58"/>
                <a:gd name="T34" fmla="*/ 32 w 47"/>
                <a:gd name="T35" fmla="*/ 4 h 58"/>
                <a:gd name="T36" fmla="*/ 24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4" y="0"/>
                  </a:moveTo>
                  <a:lnTo>
                    <a:pt x="12" y="4"/>
                  </a:lnTo>
                  <a:lnTo>
                    <a:pt x="8" y="14"/>
                  </a:lnTo>
                  <a:lnTo>
                    <a:pt x="4" y="24"/>
                  </a:lnTo>
                  <a:lnTo>
                    <a:pt x="0" y="33"/>
                  </a:lnTo>
                  <a:lnTo>
                    <a:pt x="4" y="43"/>
                  </a:lnTo>
                  <a:lnTo>
                    <a:pt x="8" y="53"/>
                  </a:lnTo>
                  <a:lnTo>
                    <a:pt x="16" y="58"/>
                  </a:lnTo>
                  <a:lnTo>
                    <a:pt x="20" y="58"/>
                  </a:lnTo>
                  <a:lnTo>
                    <a:pt x="28" y="58"/>
                  </a:lnTo>
                  <a:lnTo>
                    <a:pt x="36" y="58"/>
                  </a:lnTo>
                  <a:lnTo>
                    <a:pt x="43" y="48"/>
                  </a:lnTo>
                  <a:lnTo>
                    <a:pt x="47" y="38"/>
                  </a:lnTo>
                  <a:lnTo>
                    <a:pt x="47" y="33"/>
                  </a:lnTo>
                  <a:lnTo>
                    <a:pt x="47" y="29"/>
                  </a:lnTo>
                  <a:lnTo>
                    <a:pt x="43" y="19"/>
                  </a:lnTo>
                  <a:lnTo>
                    <a:pt x="39" y="9"/>
                  </a:lnTo>
                  <a:lnTo>
                    <a:pt x="32" y="4"/>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4" name="Line 108"/>
            <p:cNvSpPr>
              <a:spLocks noChangeShapeType="1"/>
            </p:cNvSpPr>
            <p:nvPr/>
          </p:nvSpPr>
          <p:spPr bwMode="auto">
            <a:xfrm flipV="1">
              <a:off x="3903" y="1526"/>
              <a:ext cx="1" cy="8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5" name="Line 109"/>
            <p:cNvSpPr>
              <a:spLocks noChangeShapeType="1"/>
            </p:cNvSpPr>
            <p:nvPr/>
          </p:nvSpPr>
          <p:spPr bwMode="auto">
            <a:xfrm flipV="1">
              <a:off x="4385" y="1521"/>
              <a:ext cx="1" cy="8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6" name="Line 110"/>
            <p:cNvSpPr>
              <a:spLocks noChangeShapeType="1"/>
            </p:cNvSpPr>
            <p:nvPr/>
          </p:nvSpPr>
          <p:spPr bwMode="auto">
            <a:xfrm flipV="1">
              <a:off x="4873" y="1513"/>
              <a:ext cx="1" cy="8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7" name="Line 111"/>
            <p:cNvSpPr>
              <a:spLocks noChangeShapeType="1"/>
            </p:cNvSpPr>
            <p:nvPr/>
          </p:nvSpPr>
          <p:spPr bwMode="auto">
            <a:xfrm flipV="1">
              <a:off x="5393" y="1457"/>
              <a:ext cx="1" cy="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8" name="Rectangle 112"/>
            <p:cNvSpPr>
              <a:spLocks noChangeArrowheads="1"/>
            </p:cNvSpPr>
            <p:nvPr/>
          </p:nvSpPr>
          <p:spPr bwMode="auto">
            <a:xfrm>
              <a:off x="5356" y="1691"/>
              <a:ext cx="66" cy="28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49" name="Rectangle 113"/>
            <p:cNvSpPr>
              <a:spLocks noChangeArrowheads="1"/>
            </p:cNvSpPr>
            <p:nvPr/>
          </p:nvSpPr>
          <p:spPr bwMode="auto">
            <a:xfrm>
              <a:off x="5356" y="1691"/>
              <a:ext cx="66" cy="282"/>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50" name="Line 114"/>
            <p:cNvSpPr>
              <a:spLocks noChangeShapeType="1"/>
            </p:cNvSpPr>
            <p:nvPr/>
          </p:nvSpPr>
          <p:spPr bwMode="auto">
            <a:xfrm flipV="1">
              <a:off x="3424" y="1538"/>
              <a:ext cx="1" cy="8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51" name="Line 115"/>
            <p:cNvSpPr>
              <a:spLocks noChangeShapeType="1"/>
            </p:cNvSpPr>
            <p:nvPr/>
          </p:nvSpPr>
          <p:spPr bwMode="auto">
            <a:xfrm flipH="1">
              <a:off x="3323" y="2181"/>
              <a:ext cx="2425"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52" name="Freeform 116"/>
            <p:cNvSpPr>
              <a:spLocks/>
            </p:cNvSpPr>
            <p:nvPr/>
          </p:nvSpPr>
          <p:spPr bwMode="auto">
            <a:xfrm>
              <a:off x="5370" y="2151"/>
              <a:ext cx="35" cy="51"/>
            </a:xfrm>
            <a:custGeom>
              <a:avLst/>
              <a:gdLst>
                <a:gd name="T0" fmla="*/ 24 w 48"/>
                <a:gd name="T1" fmla="*/ 0 h 58"/>
                <a:gd name="T2" fmla="*/ 16 w 48"/>
                <a:gd name="T3" fmla="*/ 0 h 58"/>
                <a:gd name="T4" fmla="*/ 8 w 48"/>
                <a:gd name="T5" fmla="*/ 9 h 58"/>
                <a:gd name="T6" fmla="*/ 4 w 48"/>
                <a:gd name="T7" fmla="*/ 19 h 58"/>
                <a:gd name="T8" fmla="*/ 0 w 48"/>
                <a:gd name="T9" fmla="*/ 29 h 58"/>
                <a:gd name="T10" fmla="*/ 4 w 48"/>
                <a:gd name="T11" fmla="*/ 38 h 58"/>
                <a:gd name="T12" fmla="*/ 12 w 48"/>
                <a:gd name="T13" fmla="*/ 48 h 58"/>
                <a:gd name="T14" fmla="*/ 20 w 48"/>
                <a:gd name="T15" fmla="*/ 53 h 58"/>
                <a:gd name="T16" fmla="*/ 28 w 48"/>
                <a:gd name="T17" fmla="*/ 58 h 58"/>
                <a:gd name="T18" fmla="*/ 36 w 48"/>
                <a:gd name="T19" fmla="*/ 53 h 58"/>
                <a:gd name="T20" fmla="*/ 44 w 48"/>
                <a:gd name="T21" fmla="*/ 48 h 58"/>
                <a:gd name="T22" fmla="*/ 48 w 48"/>
                <a:gd name="T23" fmla="*/ 38 h 58"/>
                <a:gd name="T24" fmla="*/ 48 w 48"/>
                <a:gd name="T25" fmla="*/ 24 h 58"/>
                <a:gd name="T26" fmla="*/ 48 w 48"/>
                <a:gd name="T27" fmla="*/ 14 h 58"/>
                <a:gd name="T28" fmla="*/ 40 w 48"/>
                <a:gd name="T29" fmla="*/ 5 h 58"/>
                <a:gd name="T30" fmla="*/ 32 w 48"/>
                <a:gd name="T31" fmla="*/ 0 h 58"/>
                <a:gd name="T32" fmla="*/ 24 w 4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58">
                  <a:moveTo>
                    <a:pt x="24" y="0"/>
                  </a:moveTo>
                  <a:lnTo>
                    <a:pt x="16" y="0"/>
                  </a:lnTo>
                  <a:lnTo>
                    <a:pt x="8" y="9"/>
                  </a:lnTo>
                  <a:lnTo>
                    <a:pt x="4" y="19"/>
                  </a:lnTo>
                  <a:lnTo>
                    <a:pt x="0" y="29"/>
                  </a:lnTo>
                  <a:lnTo>
                    <a:pt x="4" y="38"/>
                  </a:lnTo>
                  <a:lnTo>
                    <a:pt x="12" y="48"/>
                  </a:lnTo>
                  <a:lnTo>
                    <a:pt x="20" y="53"/>
                  </a:lnTo>
                  <a:lnTo>
                    <a:pt x="28" y="58"/>
                  </a:lnTo>
                  <a:lnTo>
                    <a:pt x="36" y="53"/>
                  </a:lnTo>
                  <a:lnTo>
                    <a:pt x="44" y="48"/>
                  </a:lnTo>
                  <a:lnTo>
                    <a:pt x="48" y="38"/>
                  </a:lnTo>
                  <a:lnTo>
                    <a:pt x="48" y="24"/>
                  </a:lnTo>
                  <a:lnTo>
                    <a:pt x="48" y="14"/>
                  </a:lnTo>
                  <a:lnTo>
                    <a:pt x="40" y="5"/>
                  </a:lnTo>
                  <a:lnTo>
                    <a:pt x="32" y="0"/>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53" name="Freeform 117"/>
            <p:cNvSpPr>
              <a:spLocks/>
            </p:cNvSpPr>
            <p:nvPr/>
          </p:nvSpPr>
          <p:spPr bwMode="auto">
            <a:xfrm>
              <a:off x="5370" y="2151"/>
              <a:ext cx="35" cy="51"/>
            </a:xfrm>
            <a:custGeom>
              <a:avLst/>
              <a:gdLst>
                <a:gd name="T0" fmla="*/ 24 w 48"/>
                <a:gd name="T1" fmla="*/ 0 h 58"/>
                <a:gd name="T2" fmla="*/ 16 w 48"/>
                <a:gd name="T3" fmla="*/ 0 h 58"/>
                <a:gd name="T4" fmla="*/ 8 w 48"/>
                <a:gd name="T5" fmla="*/ 9 h 58"/>
                <a:gd name="T6" fmla="*/ 4 w 48"/>
                <a:gd name="T7" fmla="*/ 19 h 58"/>
                <a:gd name="T8" fmla="*/ 0 w 48"/>
                <a:gd name="T9" fmla="*/ 29 h 58"/>
                <a:gd name="T10" fmla="*/ 4 w 48"/>
                <a:gd name="T11" fmla="*/ 38 h 58"/>
                <a:gd name="T12" fmla="*/ 12 w 48"/>
                <a:gd name="T13" fmla="*/ 48 h 58"/>
                <a:gd name="T14" fmla="*/ 20 w 48"/>
                <a:gd name="T15" fmla="*/ 53 h 58"/>
                <a:gd name="T16" fmla="*/ 28 w 48"/>
                <a:gd name="T17" fmla="*/ 58 h 58"/>
                <a:gd name="T18" fmla="*/ 36 w 48"/>
                <a:gd name="T19" fmla="*/ 53 h 58"/>
                <a:gd name="T20" fmla="*/ 44 w 48"/>
                <a:gd name="T21" fmla="*/ 48 h 58"/>
                <a:gd name="T22" fmla="*/ 48 w 48"/>
                <a:gd name="T23" fmla="*/ 38 h 58"/>
                <a:gd name="T24" fmla="*/ 48 w 48"/>
                <a:gd name="T25" fmla="*/ 24 h 58"/>
                <a:gd name="T26" fmla="*/ 48 w 48"/>
                <a:gd name="T27" fmla="*/ 14 h 58"/>
                <a:gd name="T28" fmla="*/ 40 w 48"/>
                <a:gd name="T29" fmla="*/ 5 h 58"/>
                <a:gd name="T30" fmla="*/ 32 w 48"/>
                <a:gd name="T31" fmla="*/ 0 h 58"/>
                <a:gd name="T32" fmla="*/ 24 w 4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58">
                  <a:moveTo>
                    <a:pt x="24" y="0"/>
                  </a:moveTo>
                  <a:lnTo>
                    <a:pt x="16" y="0"/>
                  </a:lnTo>
                  <a:lnTo>
                    <a:pt x="8" y="9"/>
                  </a:lnTo>
                  <a:lnTo>
                    <a:pt x="4" y="19"/>
                  </a:lnTo>
                  <a:lnTo>
                    <a:pt x="0" y="29"/>
                  </a:lnTo>
                  <a:lnTo>
                    <a:pt x="4" y="38"/>
                  </a:lnTo>
                  <a:lnTo>
                    <a:pt x="12" y="48"/>
                  </a:lnTo>
                  <a:lnTo>
                    <a:pt x="20" y="53"/>
                  </a:lnTo>
                  <a:lnTo>
                    <a:pt x="28" y="58"/>
                  </a:lnTo>
                  <a:lnTo>
                    <a:pt x="36" y="53"/>
                  </a:lnTo>
                  <a:lnTo>
                    <a:pt x="44" y="48"/>
                  </a:lnTo>
                  <a:lnTo>
                    <a:pt x="48" y="38"/>
                  </a:lnTo>
                  <a:lnTo>
                    <a:pt x="48" y="24"/>
                  </a:lnTo>
                  <a:lnTo>
                    <a:pt x="48" y="14"/>
                  </a:lnTo>
                  <a:lnTo>
                    <a:pt x="40" y="5"/>
                  </a:lnTo>
                  <a:lnTo>
                    <a:pt x="32" y="0"/>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54" name="Rectangle 118"/>
            <p:cNvSpPr>
              <a:spLocks noChangeArrowheads="1"/>
            </p:cNvSpPr>
            <p:nvPr/>
          </p:nvSpPr>
          <p:spPr bwMode="auto">
            <a:xfrm>
              <a:off x="5473" y="2296"/>
              <a:ext cx="3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9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55" name="Rectangle 119"/>
            <p:cNvSpPr>
              <a:spLocks noChangeArrowheads="1"/>
            </p:cNvSpPr>
            <p:nvPr/>
          </p:nvSpPr>
          <p:spPr bwMode="auto">
            <a:xfrm>
              <a:off x="5520" y="2266"/>
              <a:ext cx="97"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L</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56" name="Rectangle 120"/>
            <p:cNvSpPr>
              <a:spLocks noChangeArrowheads="1"/>
            </p:cNvSpPr>
            <p:nvPr/>
          </p:nvSpPr>
          <p:spPr bwMode="auto">
            <a:xfrm>
              <a:off x="5581" y="2266"/>
              <a:ext cx="43"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57" name="Rectangle 121"/>
            <p:cNvSpPr>
              <a:spLocks noChangeArrowheads="1"/>
            </p:cNvSpPr>
            <p:nvPr/>
          </p:nvSpPr>
          <p:spPr bwMode="auto">
            <a:xfrm>
              <a:off x="5289" y="1261"/>
              <a:ext cx="10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58" name="Rectangle 122"/>
            <p:cNvSpPr>
              <a:spLocks noChangeArrowheads="1"/>
            </p:cNvSpPr>
            <p:nvPr/>
          </p:nvSpPr>
          <p:spPr bwMode="auto">
            <a:xfrm>
              <a:off x="5356" y="1338"/>
              <a:ext cx="152"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5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CC</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59" name="Rectangle 123"/>
            <p:cNvSpPr>
              <a:spLocks noChangeArrowheads="1"/>
            </p:cNvSpPr>
            <p:nvPr/>
          </p:nvSpPr>
          <p:spPr bwMode="auto">
            <a:xfrm>
              <a:off x="5454" y="1266"/>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0" name="Rectangle 124"/>
            <p:cNvSpPr>
              <a:spLocks noChangeArrowheads="1"/>
            </p:cNvSpPr>
            <p:nvPr/>
          </p:nvSpPr>
          <p:spPr bwMode="auto">
            <a:xfrm>
              <a:off x="3395" y="1253"/>
              <a:ext cx="10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A</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1" name="Rectangle 125"/>
            <p:cNvSpPr>
              <a:spLocks noChangeArrowheads="1"/>
            </p:cNvSpPr>
            <p:nvPr/>
          </p:nvSpPr>
          <p:spPr bwMode="auto">
            <a:xfrm>
              <a:off x="3462"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2" name="Rectangle 126"/>
            <p:cNvSpPr>
              <a:spLocks noChangeArrowheads="1"/>
            </p:cNvSpPr>
            <p:nvPr/>
          </p:nvSpPr>
          <p:spPr bwMode="auto">
            <a:xfrm>
              <a:off x="3875" y="1257"/>
              <a:ext cx="10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B</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3" name="Rectangle 127"/>
            <p:cNvSpPr>
              <a:spLocks noChangeArrowheads="1"/>
            </p:cNvSpPr>
            <p:nvPr/>
          </p:nvSpPr>
          <p:spPr bwMode="auto">
            <a:xfrm>
              <a:off x="3941" y="1257"/>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4" name="Rectangle 128"/>
            <p:cNvSpPr>
              <a:spLocks noChangeArrowheads="1"/>
            </p:cNvSpPr>
            <p:nvPr/>
          </p:nvSpPr>
          <p:spPr bwMode="auto">
            <a:xfrm>
              <a:off x="4354" y="1253"/>
              <a:ext cx="117"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C</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5" name="Rectangle 129"/>
            <p:cNvSpPr>
              <a:spLocks noChangeArrowheads="1"/>
            </p:cNvSpPr>
            <p:nvPr/>
          </p:nvSpPr>
          <p:spPr bwMode="auto">
            <a:xfrm>
              <a:off x="4426"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6" name="Rectangle 130"/>
            <p:cNvSpPr>
              <a:spLocks noChangeArrowheads="1"/>
            </p:cNvSpPr>
            <p:nvPr/>
          </p:nvSpPr>
          <p:spPr bwMode="auto">
            <a:xfrm>
              <a:off x="4818" y="1253"/>
              <a:ext cx="12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D</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7" name="Rectangle 131"/>
            <p:cNvSpPr>
              <a:spLocks noChangeArrowheads="1"/>
            </p:cNvSpPr>
            <p:nvPr/>
          </p:nvSpPr>
          <p:spPr bwMode="auto">
            <a:xfrm>
              <a:off x="4897" y="1253"/>
              <a:ext cx="4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3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2868" name="Line 132"/>
            <p:cNvSpPr>
              <a:spLocks noChangeShapeType="1"/>
            </p:cNvSpPr>
            <p:nvPr/>
          </p:nvSpPr>
          <p:spPr bwMode="auto">
            <a:xfrm flipH="1" flipV="1">
              <a:off x="3906" y="1742"/>
              <a:ext cx="199"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69" name="Line 133"/>
            <p:cNvSpPr>
              <a:spLocks noChangeShapeType="1"/>
            </p:cNvSpPr>
            <p:nvPr/>
          </p:nvSpPr>
          <p:spPr bwMode="auto">
            <a:xfrm>
              <a:off x="4224" y="2096"/>
              <a:ext cx="83"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0" name="Freeform 134"/>
            <p:cNvSpPr>
              <a:spLocks/>
            </p:cNvSpPr>
            <p:nvPr/>
          </p:nvSpPr>
          <p:spPr bwMode="auto">
            <a:xfrm>
              <a:off x="3883" y="1712"/>
              <a:ext cx="35" cy="51"/>
            </a:xfrm>
            <a:custGeom>
              <a:avLst/>
              <a:gdLst>
                <a:gd name="T0" fmla="*/ 20 w 48"/>
                <a:gd name="T1" fmla="*/ 0 h 58"/>
                <a:gd name="T2" fmla="*/ 12 w 48"/>
                <a:gd name="T3" fmla="*/ 5 h 58"/>
                <a:gd name="T4" fmla="*/ 4 w 48"/>
                <a:gd name="T5" fmla="*/ 10 h 58"/>
                <a:gd name="T6" fmla="*/ 0 w 48"/>
                <a:gd name="T7" fmla="*/ 20 h 58"/>
                <a:gd name="T8" fmla="*/ 0 w 48"/>
                <a:gd name="T9" fmla="*/ 25 h 58"/>
                <a:gd name="T10" fmla="*/ 0 w 48"/>
                <a:gd name="T11" fmla="*/ 29 h 58"/>
                <a:gd name="T12" fmla="*/ 4 w 48"/>
                <a:gd name="T13" fmla="*/ 44 h 58"/>
                <a:gd name="T14" fmla="*/ 8 w 48"/>
                <a:gd name="T15" fmla="*/ 49 h 58"/>
                <a:gd name="T16" fmla="*/ 16 w 48"/>
                <a:gd name="T17" fmla="*/ 54 h 58"/>
                <a:gd name="T18" fmla="*/ 24 w 48"/>
                <a:gd name="T19" fmla="*/ 58 h 58"/>
                <a:gd name="T20" fmla="*/ 36 w 48"/>
                <a:gd name="T21" fmla="*/ 54 h 58"/>
                <a:gd name="T22" fmla="*/ 40 w 48"/>
                <a:gd name="T23" fmla="*/ 49 h 58"/>
                <a:gd name="T24" fmla="*/ 48 w 48"/>
                <a:gd name="T25" fmla="*/ 39 h 58"/>
                <a:gd name="T26" fmla="*/ 48 w 48"/>
                <a:gd name="T27" fmla="*/ 25 h 58"/>
                <a:gd name="T28" fmla="*/ 44 w 48"/>
                <a:gd name="T29" fmla="*/ 15 h 58"/>
                <a:gd name="T30" fmla="*/ 40 w 48"/>
                <a:gd name="T31" fmla="*/ 5 h 58"/>
                <a:gd name="T32" fmla="*/ 32 w 48"/>
                <a:gd name="T33" fmla="*/ 0 h 58"/>
                <a:gd name="T34" fmla="*/ 28 w 48"/>
                <a:gd name="T35" fmla="*/ 0 h 58"/>
                <a:gd name="T36" fmla="*/ 20 w 48"/>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8">
                  <a:moveTo>
                    <a:pt x="20" y="0"/>
                  </a:moveTo>
                  <a:lnTo>
                    <a:pt x="12" y="5"/>
                  </a:lnTo>
                  <a:lnTo>
                    <a:pt x="4" y="10"/>
                  </a:lnTo>
                  <a:lnTo>
                    <a:pt x="0" y="20"/>
                  </a:lnTo>
                  <a:lnTo>
                    <a:pt x="0" y="25"/>
                  </a:lnTo>
                  <a:lnTo>
                    <a:pt x="0" y="29"/>
                  </a:lnTo>
                  <a:lnTo>
                    <a:pt x="4" y="44"/>
                  </a:lnTo>
                  <a:lnTo>
                    <a:pt x="8" y="49"/>
                  </a:lnTo>
                  <a:lnTo>
                    <a:pt x="16" y="54"/>
                  </a:lnTo>
                  <a:lnTo>
                    <a:pt x="24" y="58"/>
                  </a:lnTo>
                  <a:lnTo>
                    <a:pt x="36" y="54"/>
                  </a:lnTo>
                  <a:lnTo>
                    <a:pt x="40" y="49"/>
                  </a:lnTo>
                  <a:lnTo>
                    <a:pt x="48" y="39"/>
                  </a:lnTo>
                  <a:lnTo>
                    <a:pt x="48" y="25"/>
                  </a:lnTo>
                  <a:lnTo>
                    <a:pt x="44" y="15"/>
                  </a:lnTo>
                  <a:lnTo>
                    <a:pt x="40" y="5"/>
                  </a:lnTo>
                  <a:lnTo>
                    <a:pt x="32" y="0"/>
                  </a:lnTo>
                  <a:lnTo>
                    <a:pt x="28" y="0"/>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1" name="Freeform 135"/>
            <p:cNvSpPr>
              <a:spLocks/>
            </p:cNvSpPr>
            <p:nvPr/>
          </p:nvSpPr>
          <p:spPr bwMode="auto">
            <a:xfrm>
              <a:off x="3883" y="1712"/>
              <a:ext cx="35" cy="51"/>
            </a:xfrm>
            <a:custGeom>
              <a:avLst/>
              <a:gdLst>
                <a:gd name="T0" fmla="*/ 20 w 48"/>
                <a:gd name="T1" fmla="*/ 0 h 58"/>
                <a:gd name="T2" fmla="*/ 12 w 48"/>
                <a:gd name="T3" fmla="*/ 5 h 58"/>
                <a:gd name="T4" fmla="*/ 4 w 48"/>
                <a:gd name="T5" fmla="*/ 10 h 58"/>
                <a:gd name="T6" fmla="*/ 0 w 48"/>
                <a:gd name="T7" fmla="*/ 20 h 58"/>
                <a:gd name="T8" fmla="*/ 0 w 48"/>
                <a:gd name="T9" fmla="*/ 25 h 58"/>
                <a:gd name="T10" fmla="*/ 0 w 48"/>
                <a:gd name="T11" fmla="*/ 29 h 58"/>
                <a:gd name="T12" fmla="*/ 4 w 48"/>
                <a:gd name="T13" fmla="*/ 44 h 58"/>
                <a:gd name="T14" fmla="*/ 8 w 48"/>
                <a:gd name="T15" fmla="*/ 49 h 58"/>
                <a:gd name="T16" fmla="*/ 16 w 48"/>
                <a:gd name="T17" fmla="*/ 54 h 58"/>
                <a:gd name="T18" fmla="*/ 24 w 48"/>
                <a:gd name="T19" fmla="*/ 58 h 58"/>
                <a:gd name="T20" fmla="*/ 36 w 48"/>
                <a:gd name="T21" fmla="*/ 54 h 58"/>
                <a:gd name="T22" fmla="*/ 40 w 48"/>
                <a:gd name="T23" fmla="*/ 49 h 58"/>
                <a:gd name="T24" fmla="*/ 48 w 48"/>
                <a:gd name="T25" fmla="*/ 39 h 58"/>
                <a:gd name="T26" fmla="*/ 48 w 48"/>
                <a:gd name="T27" fmla="*/ 25 h 58"/>
                <a:gd name="T28" fmla="*/ 44 w 48"/>
                <a:gd name="T29" fmla="*/ 15 h 58"/>
                <a:gd name="T30" fmla="*/ 40 w 48"/>
                <a:gd name="T31" fmla="*/ 5 h 58"/>
                <a:gd name="T32" fmla="*/ 32 w 48"/>
                <a:gd name="T33" fmla="*/ 0 h 58"/>
                <a:gd name="T34" fmla="*/ 28 w 48"/>
                <a:gd name="T35" fmla="*/ 0 h 58"/>
                <a:gd name="T36" fmla="*/ 20 w 48"/>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58">
                  <a:moveTo>
                    <a:pt x="20" y="0"/>
                  </a:moveTo>
                  <a:lnTo>
                    <a:pt x="12" y="5"/>
                  </a:lnTo>
                  <a:lnTo>
                    <a:pt x="4" y="10"/>
                  </a:lnTo>
                  <a:lnTo>
                    <a:pt x="0" y="20"/>
                  </a:lnTo>
                  <a:lnTo>
                    <a:pt x="0" y="25"/>
                  </a:lnTo>
                  <a:lnTo>
                    <a:pt x="0" y="29"/>
                  </a:lnTo>
                  <a:lnTo>
                    <a:pt x="4" y="44"/>
                  </a:lnTo>
                  <a:lnTo>
                    <a:pt x="8" y="49"/>
                  </a:lnTo>
                  <a:lnTo>
                    <a:pt x="16" y="54"/>
                  </a:lnTo>
                  <a:lnTo>
                    <a:pt x="24" y="58"/>
                  </a:lnTo>
                  <a:lnTo>
                    <a:pt x="36" y="54"/>
                  </a:lnTo>
                  <a:lnTo>
                    <a:pt x="40" y="49"/>
                  </a:lnTo>
                  <a:lnTo>
                    <a:pt x="48" y="39"/>
                  </a:lnTo>
                  <a:lnTo>
                    <a:pt x="48" y="25"/>
                  </a:lnTo>
                  <a:lnTo>
                    <a:pt x="44" y="15"/>
                  </a:lnTo>
                  <a:lnTo>
                    <a:pt x="40" y="5"/>
                  </a:lnTo>
                  <a:lnTo>
                    <a:pt x="32" y="0"/>
                  </a:lnTo>
                  <a:lnTo>
                    <a:pt x="28" y="0"/>
                  </a:lnTo>
                  <a:lnTo>
                    <a:pt x="20"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2" name="Freeform 136"/>
            <p:cNvSpPr>
              <a:spLocks/>
            </p:cNvSpPr>
            <p:nvPr/>
          </p:nvSpPr>
          <p:spPr bwMode="auto">
            <a:xfrm>
              <a:off x="4290" y="2159"/>
              <a:ext cx="35" cy="51"/>
            </a:xfrm>
            <a:custGeom>
              <a:avLst/>
              <a:gdLst>
                <a:gd name="T0" fmla="*/ 23 w 47"/>
                <a:gd name="T1" fmla="*/ 0 h 58"/>
                <a:gd name="T2" fmla="*/ 11 w 47"/>
                <a:gd name="T3" fmla="*/ 5 h 58"/>
                <a:gd name="T4" fmla="*/ 7 w 47"/>
                <a:gd name="T5" fmla="*/ 10 h 58"/>
                <a:gd name="T6" fmla="*/ 0 w 47"/>
                <a:gd name="T7" fmla="*/ 20 h 58"/>
                <a:gd name="T8" fmla="*/ 0 w 47"/>
                <a:gd name="T9" fmla="*/ 34 h 58"/>
                <a:gd name="T10" fmla="*/ 3 w 47"/>
                <a:gd name="T11" fmla="*/ 44 h 58"/>
                <a:gd name="T12" fmla="*/ 7 w 47"/>
                <a:gd name="T13" fmla="*/ 54 h 58"/>
                <a:gd name="T14" fmla="*/ 15 w 47"/>
                <a:gd name="T15" fmla="*/ 58 h 58"/>
                <a:gd name="T16" fmla="*/ 19 w 47"/>
                <a:gd name="T17" fmla="*/ 58 h 58"/>
                <a:gd name="T18" fmla="*/ 23 w 47"/>
                <a:gd name="T19" fmla="*/ 58 h 58"/>
                <a:gd name="T20" fmla="*/ 35 w 47"/>
                <a:gd name="T21" fmla="*/ 54 h 58"/>
                <a:gd name="T22" fmla="*/ 43 w 47"/>
                <a:gd name="T23" fmla="*/ 49 h 58"/>
                <a:gd name="T24" fmla="*/ 47 w 47"/>
                <a:gd name="T25" fmla="*/ 39 h 58"/>
                <a:gd name="T26" fmla="*/ 47 w 47"/>
                <a:gd name="T27" fmla="*/ 29 h 58"/>
                <a:gd name="T28" fmla="*/ 43 w 47"/>
                <a:gd name="T29" fmla="*/ 15 h 58"/>
                <a:gd name="T30" fmla="*/ 39 w 47"/>
                <a:gd name="T31" fmla="*/ 10 h 58"/>
                <a:gd name="T32" fmla="*/ 31 w 47"/>
                <a:gd name="T33" fmla="*/ 0 h 58"/>
                <a:gd name="T34" fmla="*/ 23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3" y="0"/>
                  </a:moveTo>
                  <a:lnTo>
                    <a:pt x="11" y="5"/>
                  </a:lnTo>
                  <a:lnTo>
                    <a:pt x="7" y="10"/>
                  </a:lnTo>
                  <a:lnTo>
                    <a:pt x="0" y="20"/>
                  </a:lnTo>
                  <a:lnTo>
                    <a:pt x="0" y="34"/>
                  </a:lnTo>
                  <a:lnTo>
                    <a:pt x="3" y="44"/>
                  </a:lnTo>
                  <a:lnTo>
                    <a:pt x="7" y="54"/>
                  </a:lnTo>
                  <a:lnTo>
                    <a:pt x="15" y="58"/>
                  </a:lnTo>
                  <a:lnTo>
                    <a:pt x="19" y="58"/>
                  </a:lnTo>
                  <a:lnTo>
                    <a:pt x="23" y="58"/>
                  </a:lnTo>
                  <a:lnTo>
                    <a:pt x="35" y="54"/>
                  </a:lnTo>
                  <a:lnTo>
                    <a:pt x="43" y="49"/>
                  </a:lnTo>
                  <a:lnTo>
                    <a:pt x="47" y="39"/>
                  </a:lnTo>
                  <a:lnTo>
                    <a:pt x="47" y="29"/>
                  </a:lnTo>
                  <a:lnTo>
                    <a:pt x="43" y="15"/>
                  </a:lnTo>
                  <a:lnTo>
                    <a:pt x="39" y="10"/>
                  </a:lnTo>
                  <a:lnTo>
                    <a:pt x="31"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3" name="Freeform 137"/>
            <p:cNvSpPr>
              <a:spLocks/>
            </p:cNvSpPr>
            <p:nvPr/>
          </p:nvSpPr>
          <p:spPr bwMode="auto">
            <a:xfrm>
              <a:off x="4290" y="2159"/>
              <a:ext cx="35" cy="51"/>
            </a:xfrm>
            <a:custGeom>
              <a:avLst/>
              <a:gdLst>
                <a:gd name="T0" fmla="*/ 23 w 47"/>
                <a:gd name="T1" fmla="*/ 0 h 58"/>
                <a:gd name="T2" fmla="*/ 11 w 47"/>
                <a:gd name="T3" fmla="*/ 5 h 58"/>
                <a:gd name="T4" fmla="*/ 7 w 47"/>
                <a:gd name="T5" fmla="*/ 10 h 58"/>
                <a:gd name="T6" fmla="*/ 0 w 47"/>
                <a:gd name="T7" fmla="*/ 20 h 58"/>
                <a:gd name="T8" fmla="*/ 0 w 47"/>
                <a:gd name="T9" fmla="*/ 34 h 58"/>
                <a:gd name="T10" fmla="*/ 3 w 47"/>
                <a:gd name="T11" fmla="*/ 44 h 58"/>
                <a:gd name="T12" fmla="*/ 7 w 47"/>
                <a:gd name="T13" fmla="*/ 54 h 58"/>
                <a:gd name="T14" fmla="*/ 15 w 47"/>
                <a:gd name="T15" fmla="*/ 58 h 58"/>
                <a:gd name="T16" fmla="*/ 19 w 47"/>
                <a:gd name="T17" fmla="*/ 58 h 58"/>
                <a:gd name="T18" fmla="*/ 23 w 47"/>
                <a:gd name="T19" fmla="*/ 58 h 58"/>
                <a:gd name="T20" fmla="*/ 35 w 47"/>
                <a:gd name="T21" fmla="*/ 54 h 58"/>
                <a:gd name="T22" fmla="*/ 43 w 47"/>
                <a:gd name="T23" fmla="*/ 49 h 58"/>
                <a:gd name="T24" fmla="*/ 47 w 47"/>
                <a:gd name="T25" fmla="*/ 39 h 58"/>
                <a:gd name="T26" fmla="*/ 47 w 47"/>
                <a:gd name="T27" fmla="*/ 29 h 58"/>
                <a:gd name="T28" fmla="*/ 43 w 47"/>
                <a:gd name="T29" fmla="*/ 15 h 58"/>
                <a:gd name="T30" fmla="*/ 39 w 47"/>
                <a:gd name="T31" fmla="*/ 10 h 58"/>
                <a:gd name="T32" fmla="*/ 31 w 47"/>
                <a:gd name="T33" fmla="*/ 0 h 58"/>
                <a:gd name="T34" fmla="*/ 23 w 47"/>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23" y="0"/>
                  </a:moveTo>
                  <a:lnTo>
                    <a:pt x="11" y="5"/>
                  </a:lnTo>
                  <a:lnTo>
                    <a:pt x="7" y="10"/>
                  </a:lnTo>
                  <a:lnTo>
                    <a:pt x="0" y="20"/>
                  </a:lnTo>
                  <a:lnTo>
                    <a:pt x="0" y="34"/>
                  </a:lnTo>
                  <a:lnTo>
                    <a:pt x="3" y="44"/>
                  </a:lnTo>
                  <a:lnTo>
                    <a:pt x="7" y="54"/>
                  </a:lnTo>
                  <a:lnTo>
                    <a:pt x="15" y="58"/>
                  </a:lnTo>
                  <a:lnTo>
                    <a:pt x="19" y="58"/>
                  </a:lnTo>
                  <a:lnTo>
                    <a:pt x="23" y="58"/>
                  </a:lnTo>
                  <a:lnTo>
                    <a:pt x="35" y="54"/>
                  </a:lnTo>
                  <a:lnTo>
                    <a:pt x="43" y="49"/>
                  </a:lnTo>
                  <a:lnTo>
                    <a:pt x="47" y="39"/>
                  </a:lnTo>
                  <a:lnTo>
                    <a:pt x="47" y="29"/>
                  </a:lnTo>
                  <a:lnTo>
                    <a:pt x="43" y="15"/>
                  </a:lnTo>
                  <a:lnTo>
                    <a:pt x="39" y="10"/>
                  </a:lnTo>
                  <a:lnTo>
                    <a:pt x="31" y="0"/>
                  </a:lnTo>
                  <a:lnTo>
                    <a:pt x="23"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4" name="Line 138"/>
            <p:cNvSpPr>
              <a:spLocks noChangeShapeType="1"/>
            </p:cNvSpPr>
            <p:nvPr/>
          </p:nvSpPr>
          <p:spPr bwMode="auto">
            <a:xfrm flipH="1" flipV="1">
              <a:off x="4391" y="1730"/>
              <a:ext cx="213"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5" name="Freeform 139"/>
            <p:cNvSpPr>
              <a:spLocks/>
            </p:cNvSpPr>
            <p:nvPr/>
          </p:nvSpPr>
          <p:spPr bwMode="auto">
            <a:xfrm>
              <a:off x="4590" y="1955"/>
              <a:ext cx="61" cy="77"/>
            </a:xfrm>
            <a:custGeom>
              <a:avLst/>
              <a:gdLst>
                <a:gd name="T0" fmla="*/ 79 w 83"/>
                <a:gd name="T1" fmla="*/ 87 h 87"/>
                <a:gd name="T2" fmla="*/ 79 w 83"/>
                <a:gd name="T3" fmla="*/ 87 h 87"/>
                <a:gd name="T4" fmla="*/ 83 w 83"/>
                <a:gd name="T5" fmla="*/ 73 h 87"/>
                <a:gd name="T6" fmla="*/ 83 w 83"/>
                <a:gd name="T7" fmla="*/ 63 h 87"/>
                <a:gd name="T8" fmla="*/ 83 w 83"/>
                <a:gd name="T9" fmla="*/ 49 h 87"/>
                <a:gd name="T10" fmla="*/ 79 w 83"/>
                <a:gd name="T11" fmla="*/ 39 h 87"/>
                <a:gd name="T12" fmla="*/ 75 w 83"/>
                <a:gd name="T13" fmla="*/ 29 h 87"/>
                <a:gd name="T14" fmla="*/ 67 w 83"/>
                <a:gd name="T15" fmla="*/ 20 h 87"/>
                <a:gd name="T16" fmla="*/ 59 w 83"/>
                <a:gd name="T17" fmla="*/ 10 h 87"/>
                <a:gd name="T18" fmla="*/ 51 w 83"/>
                <a:gd name="T19" fmla="*/ 5 h 87"/>
                <a:gd name="T20" fmla="*/ 36 w 83"/>
                <a:gd name="T21" fmla="*/ 0 h 87"/>
                <a:gd name="T22" fmla="*/ 24 w 83"/>
                <a:gd name="T23" fmla="*/ 0 h 87"/>
                <a:gd name="T24" fmla="*/ 12 w 83"/>
                <a:gd name="T25" fmla="*/ 5 h 87"/>
                <a:gd name="T26" fmla="*/ 0 w 83"/>
                <a:gd name="T27"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87">
                  <a:moveTo>
                    <a:pt x="79" y="87"/>
                  </a:moveTo>
                  <a:lnTo>
                    <a:pt x="79" y="87"/>
                  </a:lnTo>
                  <a:lnTo>
                    <a:pt x="83" y="73"/>
                  </a:lnTo>
                  <a:lnTo>
                    <a:pt x="83" y="63"/>
                  </a:lnTo>
                  <a:lnTo>
                    <a:pt x="83" y="49"/>
                  </a:lnTo>
                  <a:lnTo>
                    <a:pt x="79" y="39"/>
                  </a:lnTo>
                  <a:lnTo>
                    <a:pt x="75" y="29"/>
                  </a:lnTo>
                  <a:lnTo>
                    <a:pt x="67" y="20"/>
                  </a:lnTo>
                  <a:lnTo>
                    <a:pt x="59" y="10"/>
                  </a:lnTo>
                  <a:lnTo>
                    <a:pt x="51" y="5"/>
                  </a:lnTo>
                  <a:lnTo>
                    <a:pt x="36" y="0"/>
                  </a:lnTo>
                  <a:lnTo>
                    <a:pt x="24" y="0"/>
                  </a:lnTo>
                  <a:lnTo>
                    <a:pt x="12" y="5"/>
                  </a:lnTo>
                  <a:lnTo>
                    <a:pt x="0" y="15"/>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6" name="Freeform 140"/>
            <p:cNvSpPr>
              <a:spLocks/>
            </p:cNvSpPr>
            <p:nvPr/>
          </p:nvSpPr>
          <p:spPr bwMode="auto">
            <a:xfrm>
              <a:off x="4645" y="2024"/>
              <a:ext cx="64" cy="76"/>
            </a:xfrm>
            <a:custGeom>
              <a:avLst/>
              <a:gdLst>
                <a:gd name="T0" fmla="*/ 4 w 86"/>
                <a:gd name="T1" fmla="*/ 0 h 87"/>
                <a:gd name="T2" fmla="*/ 4 w 86"/>
                <a:gd name="T3" fmla="*/ 0 h 87"/>
                <a:gd name="T4" fmla="*/ 4 w 86"/>
                <a:gd name="T5" fmla="*/ 14 h 87"/>
                <a:gd name="T6" fmla="*/ 0 w 86"/>
                <a:gd name="T7" fmla="*/ 24 h 87"/>
                <a:gd name="T8" fmla="*/ 4 w 86"/>
                <a:gd name="T9" fmla="*/ 38 h 87"/>
                <a:gd name="T10" fmla="*/ 8 w 86"/>
                <a:gd name="T11" fmla="*/ 48 h 87"/>
                <a:gd name="T12" fmla="*/ 12 w 86"/>
                <a:gd name="T13" fmla="*/ 58 h 87"/>
                <a:gd name="T14" fmla="*/ 16 w 86"/>
                <a:gd name="T15" fmla="*/ 67 h 87"/>
                <a:gd name="T16" fmla="*/ 24 w 86"/>
                <a:gd name="T17" fmla="*/ 77 h 87"/>
                <a:gd name="T18" fmla="*/ 35 w 86"/>
                <a:gd name="T19" fmla="*/ 82 h 87"/>
                <a:gd name="T20" fmla="*/ 47 w 86"/>
                <a:gd name="T21" fmla="*/ 87 h 87"/>
                <a:gd name="T22" fmla="*/ 63 w 86"/>
                <a:gd name="T23" fmla="*/ 87 h 87"/>
                <a:gd name="T24" fmla="*/ 75 w 86"/>
                <a:gd name="T25" fmla="*/ 82 h 87"/>
                <a:gd name="T26" fmla="*/ 86 w 86"/>
                <a:gd name="T27" fmla="*/ 7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87">
                  <a:moveTo>
                    <a:pt x="4" y="0"/>
                  </a:moveTo>
                  <a:lnTo>
                    <a:pt x="4" y="0"/>
                  </a:lnTo>
                  <a:lnTo>
                    <a:pt x="4" y="14"/>
                  </a:lnTo>
                  <a:lnTo>
                    <a:pt x="0" y="24"/>
                  </a:lnTo>
                  <a:lnTo>
                    <a:pt x="4" y="38"/>
                  </a:lnTo>
                  <a:lnTo>
                    <a:pt x="8" y="48"/>
                  </a:lnTo>
                  <a:lnTo>
                    <a:pt x="12" y="58"/>
                  </a:lnTo>
                  <a:lnTo>
                    <a:pt x="16" y="67"/>
                  </a:lnTo>
                  <a:lnTo>
                    <a:pt x="24" y="77"/>
                  </a:lnTo>
                  <a:lnTo>
                    <a:pt x="35" y="82"/>
                  </a:lnTo>
                  <a:lnTo>
                    <a:pt x="47" y="87"/>
                  </a:lnTo>
                  <a:lnTo>
                    <a:pt x="63" y="87"/>
                  </a:lnTo>
                  <a:lnTo>
                    <a:pt x="75" y="82"/>
                  </a:lnTo>
                  <a:lnTo>
                    <a:pt x="86" y="72"/>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7" name="Line 141"/>
            <p:cNvSpPr>
              <a:spLocks noChangeShapeType="1"/>
            </p:cNvSpPr>
            <p:nvPr/>
          </p:nvSpPr>
          <p:spPr bwMode="auto">
            <a:xfrm>
              <a:off x="4709" y="2083"/>
              <a:ext cx="80"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8" name="Freeform 142"/>
            <p:cNvSpPr>
              <a:spLocks/>
            </p:cNvSpPr>
            <p:nvPr/>
          </p:nvSpPr>
          <p:spPr bwMode="auto">
            <a:xfrm>
              <a:off x="4368" y="1700"/>
              <a:ext cx="32" cy="51"/>
            </a:xfrm>
            <a:custGeom>
              <a:avLst/>
              <a:gdLst>
                <a:gd name="T0" fmla="*/ 19 w 43"/>
                <a:gd name="T1" fmla="*/ 0 h 58"/>
                <a:gd name="T2" fmla="*/ 11 w 43"/>
                <a:gd name="T3" fmla="*/ 5 h 58"/>
                <a:gd name="T4" fmla="*/ 4 w 43"/>
                <a:gd name="T5" fmla="*/ 10 h 58"/>
                <a:gd name="T6" fmla="*/ 0 w 43"/>
                <a:gd name="T7" fmla="*/ 19 h 58"/>
                <a:gd name="T8" fmla="*/ 0 w 43"/>
                <a:gd name="T9" fmla="*/ 24 h 58"/>
                <a:gd name="T10" fmla="*/ 0 w 43"/>
                <a:gd name="T11" fmla="*/ 29 h 58"/>
                <a:gd name="T12" fmla="*/ 0 w 43"/>
                <a:gd name="T13" fmla="*/ 43 h 58"/>
                <a:gd name="T14" fmla="*/ 8 w 43"/>
                <a:gd name="T15" fmla="*/ 48 h 58"/>
                <a:gd name="T16" fmla="*/ 15 w 43"/>
                <a:gd name="T17" fmla="*/ 58 h 58"/>
                <a:gd name="T18" fmla="*/ 19 w 43"/>
                <a:gd name="T19" fmla="*/ 58 h 58"/>
                <a:gd name="T20" fmla="*/ 23 w 43"/>
                <a:gd name="T21" fmla="*/ 58 h 58"/>
                <a:gd name="T22" fmla="*/ 31 w 43"/>
                <a:gd name="T23" fmla="*/ 53 h 58"/>
                <a:gd name="T24" fmla="*/ 39 w 43"/>
                <a:gd name="T25" fmla="*/ 48 h 58"/>
                <a:gd name="T26" fmla="*/ 43 w 43"/>
                <a:gd name="T27" fmla="*/ 39 h 58"/>
                <a:gd name="T28" fmla="*/ 43 w 43"/>
                <a:gd name="T29" fmla="*/ 24 h 58"/>
                <a:gd name="T30" fmla="*/ 43 w 43"/>
                <a:gd name="T31" fmla="*/ 14 h 58"/>
                <a:gd name="T32" fmla="*/ 35 w 43"/>
                <a:gd name="T33" fmla="*/ 5 h 58"/>
                <a:gd name="T34" fmla="*/ 27 w 43"/>
                <a:gd name="T35" fmla="*/ 0 h 58"/>
                <a:gd name="T36" fmla="*/ 19 w 43"/>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8">
                  <a:moveTo>
                    <a:pt x="19" y="0"/>
                  </a:moveTo>
                  <a:lnTo>
                    <a:pt x="11" y="5"/>
                  </a:lnTo>
                  <a:lnTo>
                    <a:pt x="4" y="10"/>
                  </a:lnTo>
                  <a:lnTo>
                    <a:pt x="0" y="19"/>
                  </a:lnTo>
                  <a:lnTo>
                    <a:pt x="0" y="24"/>
                  </a:lnTo>
                  <a:lnTo>
                    <a:pt x="0" y="29"/>
                  </a:lnTo>
                  <a:lnTo>
                    <a:pt x="0" y="43"/>
                  </a:lnTo>
                  <a:lnTo>
                    <a:pt x="8" y="48"/>
                  </a:lnTo>
                  <a:lnTo>
                    <a:pt x="15" y="58"/>
                  </a:lnTo>
                  <a:lnTo>
                    <a:pt x="19" y="58"/>
                  </a:lnTo>
                  <a:lnTo>
                    <a:pt x="23" y="58"/>
                  </a:lnTo>
                  <a:lnTo>
                    <a:pt x="31" y="53"/>
                  </a:lnTo>
                  <a:lnTo>
                    <a:pt x="39" y="48"/>
                  </a:lnTo>
                  <a:lnTo>
                    <a:pt x="43" y="39"/>
                  </a:lnTo>
                  <a:lnTo>
                    <a:pt x="43" y="24"/>
                  </a:lnTo>
                  <a:lnTo>
                    <a:pt x="43" y="14"/>
                  </a:lnTo>
                  <a:lnTo>
                    <a:pt x="35" y="5"/>
                  </a:lnTo>
                  <a:lnTo>
                    <a:pt x="27" y="0"/>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79" name="Freeform 143"/>
            <p:cNvSpPr>
              <a:spLocks/>
            </p:cNvSpPr>
            <p:nvPr/>
          </p:nvSpPr>
          <p:spPr bwMode="auto">
            <a:xfrm>
              <a:off x="4368" y="1700"/>
              <a:ext cx="32" cy="51"/>
            </a:xfrm>
            <a:custGeom>
              <a:avLst/>
              <a:gdLst>
                <a:gd name="T0" fmla="*/ 19 w 43"/>
                <a:gd name="T1" fmla="*/ 0 h 58"/>
                <a:gd name="T2" fmla="*/ 11 w 43"/>
                <a:gd name="T3" fmla="*/ 5 h 58"/>
                <a:gd name="T4" fmla="*/ 4 w 43"/>
                <a:gd name="T5" fmla="*/ 10 h 58"/>
                <a:gd name="T6" fmla="*/ 0 w 43"/>
                <a:gd name="T7" fmla="*/ 19 h 58"/>
                <a:gd name="T8" fmla="*/ 0 w 43"/>
                <a:gd name="T9" fmla="*/ 24 h 58"/>
                <a:gd name="T10" fmla="*/ 0 w 43"/>
                <a:gd name="T11" fmla="*/ 29 h 58"/>
                <a:gd name="T12" fmla="*/ 0 w 43"/>
                <a:gd name="T13" fmla="*/ 43 h 58"/>
                <a:gd name="T14" fmla="*/ 8 w 43"/>
                <a:gd name="T15" fmla="*/ 48 h 58"/>
                <a:gd name="T16" fmla="*/ 15 w 43"/>
                <a:gd name="T17" fmla="*/ 58 h 58"/>
                <a:gd name="T18" fmla="*/ 19 w 43"/>
                <a:gd name="T19" fmla="*/ 58 h 58"/>
                <a:gd name="T20" fmla="*/ 23 w 43"/>
                <a:gd name="T21" fmla="*/ 58 h 58"/>
                <a:gd name="T22" fmla="*/ 31 w 43"/>
                <a:gd name="T23" fmla="*/ 53 h 58"/>
                <a:gd name="T24" fmla="*/ 39 w 43"/>
                <a:gd name="T25" fmla="*/ 48 h 58"/>
                <a:gd name="T26" fmla="*/ 43 w 43"/>
                <a:gd name="T27" fmla="*/ 39 h 58"/>
                <a:gd name="T28" fmla="*/ 43 w 43"/>
                <a:gd name="T29" fmla="*/ 24 h 58"/>
                <a:gd name="T30" fmla="*/ 43 w 43"/>
                <a:gd name="T31" fmla="*/ 14 h 58"/>
                <a:gd name="T32" fmla="*/ 35 w 43"/>
                <a:gd name="T33" fmla="*/ 5 h 58"/>
                <a:gd name="T34" fmla="*/ 27 w 43"/>
                <a:gd name="T35" fmla="*/ 0 h 58"/>
                <a:gd name="T36" fmla="*/ 19 w 43"/>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58">
                  <a:moveTo>
                    <a:pt x="19" y="0"/>
                  </a:moveTo>
                  <a:lnTo>
                    <a:pt x="11" y="5"/>
                  </a:lnTo>
                  <a:lnTo>
                    <a:pt x="4" y="10"/>
                  </a:lnTo>
                  <a:lnTo>
                    <a:pt x="0" y="19"/>
                  </a:lnTo>
                  <a:lnTo>
                    <a:pt x="0" y="24"/>
                  </a:lnTo>
                  <a:lnTo>
                    <a:pt x="0" y="29"/>
                  </a:lnTo>
                  <a:lnTo>
                    <a:pt x="0" y="43"/>
                  </a:lnTo>
                  <a:lnTo>
                    <a:pt x="8" y="48"/>
                  </a:lnTo>
                  <a:lnTo>
                    <a:pt x="15" y="58"/>
                  </a:lnTo>
                  <a:lnTo>
                    <a:pt x="19" y="58"/>
                  </a:lnTo>
                  <a:lnTo>
                    <a:pt x="23" y="58"/>
                  </a:lnTo>
                  <a:lnTo>
                    <a:pt x="31" y="53"/>
                  </a:lnTo>
                  <a:lnTo>
                    <a:pt x="39" y="48"/>
                  </a:lnTo>
                  <a:lnTo>
                    <a:pt x="43" y="39"/>
                  </a:lnTo>
                  <a:lnTo>
                    <a:pt x="43" y="24"/>
                  </a:lnTo>
                  <a:lnTo>
                    <a:pt x="43" y="14"/>
                  </a:lnTo>
                  <a:lnTo>
                    <a:pt x="35" y="5"/>
                  </a:lnTo>
                  <a:lnTo>
                    <a:pt x="27" y="0"/>
                  </a:lnTo>
                  <a:lnTo>
                    <a:pt x="19"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0" name="Freeform 144"/>
            <p:cNvSpPr>
              <a:spLocks/>
            </p:cNvSpPr>
            <p:nvPr/>
          </p:nvSpPr>
          <p:spPr bwMode="auto">
            <a:xfrm>
              <a:off x="4775" y="2147"/>
              <a:ext cx="32" cy="51"/>
            </a:xfrm>
            <a:custGeom>
              <a:avLst/>
              <a:gdLst>
                <a:gd name="T0" fmla="*/ 19 w 43"/>
                <a:gd name="T1" fmla="*/ 0 h 58"/>
                <a:gd name="T2" fmla="*/ 12 w 43"/>
                <a:gd name="T3" fmla="*/ 5 h 58"/>
                <a:gd name="T4" fmla="*/ 4 w 43"/>
                <a:gd name="T5" fmla="*/ 10 h 58"/>
                <a:gd name="T6" fmla="*/ 0 w 43"/>
                <a:gd name="T7" fmla="*/ 19 h 58"/>
                <a:gd name="T8" fmla="*/ 0 w 43"/>
                <a:gd name="T9" fmla="*/ 34 h 58"/>
                <a:gd name="T10" fmla="*/ 0 w 43"/>
                <a:gd name="T11" fmla="*/ 43 h 58"/>
                <a:gd name="T12" fmla="*/ 8 w 43"/>
                <a:gd name="T13" fmla="*/ 53 h 58"/>
                <a:gd name="T14" fmla="*/ 16 w 43"/>
                <a:gd name="T15" fmla="*/ 58 h 58"/>
                <a:gd name="T16" fmla="*/ 23 w 43"/>
                <a:gd name="T17" fmla="*/ 58 h 58"/>
                <a:gd name="T18" fmla="*/ 31 w 43"/>
                <a:gd name="T19" fmla="*/ 53 h 58"/>
                <a:gd name="T20" fmla="*/ 39 w 43"/>
                <a:gd name="T21" fmla="*/ 48 h 58"/>
                <a:gd name="T22" fmla="*/ 43 w 43"/>
                <a:gd name="T23" fmla="*/ 39 h 58"/>
                <a:gd name="T24" fmla="*/ 43 w 43"/>
                <a:gd name="T25" fmla="*/ 29 h 58"/>
                <a:gd name="T26" fmla="*/ 43 w 43"/>
                <a:gd name="T27" fmla="*/ 14 h 58"/>
                <a:gd name="T28" fmla="*/ 35 w 43"/>
                <a:gd name="T29" fmla="*/ 10 h 58"/>
                <a:gd name="T30" fmla="*/ 27 w 43"/>
                <a:gd name="T31" fmla="*/ 5 h 58"/>
                <a:gd name="T32" fmla="*/ 19 w 43"/>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8">
                  <a:moveTo>
                    <a:pt x="19" y="0"/>
                  </a:moveTo>
                  <a:lnTo>
                    <a:pt x="12" y="5"/>
                  </a:lnTo>
                  <a:lnTo>
                    <a:pt x="4" y="10"/>
                  </a:lnTo>
                  <a:lnTo>
                    <a:pt x="0" y="19"/>
                  </a:lnTo>
                  <a:lnTo>
                    <a:pt x="0" y="34"/>
                  </a:lnTo>
                  <a:lnTo>
                    <a:pt x="0" y="43"/>
                  </a:lnTo>
                  <a:lnTo>
                    <a:pt x="8" y="53"/>
                  </a:lnTo>
                  <a:lnTo>
                    <a:pt x="16" y="58"/>
                  </a:lnTo>
                  <a:lnTo>
                    <a:pt x="23" y="58"/>
                  </a:lnTo>
                  <a:lnTo>
                    <a:pt x="31" y="53"/>
                  </a:lnTo>
                  <a:lnTo>
                    <a:pt x="39" y="48"/>
                  </a:lnTo>
                  <a:lnTo>
                    <a:pt x="43" y="39"/>
                  </a:lnTo>
                  <a:lnTo>
                    <a:pt x="43" y="29"/>
                  </a:lnTo>
                  <a:lnTo>
                    <a:pt x="43" y="14"/>
                  </a:lnTo>
                  <a:lnTo>
                    <a:pt x="35" y="10"/>
                  </a:lnTo>
                  <a:lnTo>
                    <a:pt x="27" y="5"/>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1" name="Freeform 145"/>
            <p:cNvSpPr>
              <a:spLocks/>
            </p:cNvSpPr>
            <p:nvPr/>
          </p:nvSpPr>
          <p:spPr bwMode="auto">
            <a:xfrm>
              <a:off x="4775" y="2147"/>
              <a:ext cx="32" cy="51"/>
            </a:xfrm>
            <a:custGeom>
              <a:avLst/>
              <a:gdLst>
                <a:gd name="T0" fmla="*/ 19 w 43"/>
                <a:gd name="T1" fmla="*/ 0 h 58"/>
                <a:gd name="T2" fmla="*/ 12 w 43"/>
                <a:gd name="T3" fmla="*/ 5 h 58"/>
                <a:gd name="T4" fmla="*/ 4 w 43"/>
                <a:gd name="T5" fmla="*/ 10 h 58"/>
                <a:gd name="T6" fmla="*/ 0 w 43"/>
                <a:gd name="T7" fmla="*/ 19 h 58"/>
                <a:gd name="T8" fmla="*/ 0 w 43"/>
                <a:gd name="T9" fmla="*/ 34 h 58"/>
                <a:gd name="T10" fmla="*/ 0 w 43"/>
                <a:gd name="T11" fmla="*/ 43 h 58"/>
                <a:gd name="T12" fmla="*/ 8 w 43"/>
                <a:gd name="T13" fmla="*/ 53 h 58"/>
                <a:gd name="T14" fmla="*/ 16 w 43"/>
                <a:gd name="T15" fmla="*/ 58 h 58"/>
                <a:gd name="T16" fmla="*/ 23 w 43"/>
                <a:gd name="T17" fmla="*/ 58 h 58"/>
                <a:gd name="T18" fmla="*/ 31 w 43"/>
                <a:gd name="T19" fmla="*/ 53 h 58"/>
                <a:gd name="T20" fmla="*/ 39 w 43"/>
                <a:gd name="T21" fmla="*/ 48 h 58"/>
                <a:gd name="T22" fmla="*/ 43 w 43"/>
                <a:gd name="T23" fmla="*/ 39 h 58"/>
                <a:gd name="T24" fmla="*/ 43 w 43"/>
                <a:gd name="T25" fmla="*/ 29 h 58"/>
                <a:gd name="T26" fmla="*/ 43 w 43"/>
                <a:gd name="T27" fmla="*/ 14 h 58"/>
                <a:gd name="T28" fmla="*/ 35 w 43"/>
                <a:gd name="T29" fmla="*/ 10 h 58"/>
                <a:gd name="T30" fmla="*/ 27 w 43"/>
                <a:gd name="T31" fmla="*/ 5 h 58"/>
                <a:gd name="T32" fmla="*/ 19 w 43"/>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8">
                  <a:moveTo>
                    <a:pt x="19" y="0"/>
                  </a:moveTo>
                  <a:lnTo>
                    <a:pt x="12" y="5"/>
                  </a:lnTo>
                  <a:lnTo>
                    <a:pt x="4" y="10"/>
                  </a:lnTo>
                  <a:lnTo>
                    <a:pt x="0" y="19"/>
                  </a:lnTo>
                  <a:lnTo>
                    <a:pt x="0" y="34"/>
                  </a:lnTo>
                  <a:lnTo>
                    <a:pt x="0" y="43"/>
                  </a:lnTo>
                  <a:lnTo>
                    <a:pt x="8" y="53"/>
                  </a:lnTo>
                  <a:lnTo>
                    <a:pt x="16" y="58"/>
                  </a:lnTo>
                  <a:lnTo>
                    <a:pt x="23" y="58"/>
                  </a:lnTo>
                  <a:lnTo>
                    <a:pt x="31" y="53"/>
                  </a:lnTo>
                  <a:lnTo>
                    <a:pt x="39" y="48"/>
                  </a:lnTo>
                  <a:lnTo>
                    <a:pt x="43" y="39"/>
                  </a:lnTo>
                  <a:lnTo>
                    <a:pt x="43" y="29"/>
                  </a:lnTo>
                  <a:lnTo>
                    <a:pt x="43" y="14"/>
                  </a:lnTo>
                  <a:lnTo>
                    <a:pt x="35" y="10"/>
                  </a:lnTo>
                  <a:lnTo>
                    <a:pt x="27" y="5"/>
                  </a:lnTo>
                  <a:lnTo>
                    <a:pt x="19"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2" name="Line 146"/>
            <p:cNvSpPr>
              <a:spLocks noChangeShapeType="1"/>
            </p:cNvSpPr>
            <p:nvPr/>
          </p:nvSpPr>
          <p:spPr bwMode="auto">
            <a:xfrm flipH="1" flipV="1">
              <a:off x="4873" y="1734"/>
              <a:ext cx="200"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3" name="Line 147"/>
            <p:cNvSpPr>
              <a:spLocks noChangeShapeType="1"/>
            </p:cNvSpPr>
            <p:nvPr/>
          </p:nvSpPr>
          <p:spPr bwMode="auto">
            <a:xfrm>
              <a:off x="5191" y="2087"/>
              <a:ext cx="8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4" name="Freeform 148"/>
            <p:cNvSpPr>
              <a:spLocks/>
            </p:cNvSpPr>
            <p:nvPr/>
          </p:nvSpPr>
          <p:spPr bwMode="auto">
            <a:xfrm>
              <a:off x="4850" y="1704"/>
              <a:ext cx="35" cy="51"/>
            </a:xfrm>
            <a:custGeom>
              <a:avLst/>
              <a:gdLst>
                <a:gd name="T0" fmla="*/ 20 w 47"/>
                <a:gd name="T1" fmla="*/ 0 h 58"/>
                <a:gd name="T2" fmla="*/ 12 w 47"/>
                <a:gd name="T3" fmla="*/ 5 h 58"/>
                <a:gd name="T4" fmla="*/ 4 w 47"/>
                <a:gd name="T5" fmla="*/ 9 h 58"/>
                <a:gd name="T6" fmla="*/ 0 w 47"/>
                <a:gd name="T7" fmla="*/ 19 h 58"/>
                <a:gd name="T8" fmla="*/ 0 w 47"/>
                <a:gd name="T9" fmla="*/ 24 h 58"/>
                <a:gd name="T10" fmla="*/ 0 w 47"/>
                <a:gd name="T11" fmla="*/ 34 h 58"/>
                <a:gd name="T12" fmla="*/ 4 w 47"/>
                <a:gd name="T13" fmla="*/ 43 h 58"/>
                <a:gd name="T14" fmla="*/ 8 w 47"/>
                <a:gd name="T15" fmla="*/ 53 h 58"/>
                <a:gd name="T16" fmla="*/ 16 w 47"/>
                <a:gd name="T17" fmla="*/ 58 h 58"/>
                <a:gd name="T18" fmla="*/ 20 w 47"/>
                <a:gd name="T19" fmla="*/ 58 h 58"/>
                <a:gd name="T20" fmla="*/ 24 w 47"/>
                <a:gd name="T21" fmla="*/ 58 h 58"/>
                <a:gd name="T22" fmla="*/ 35 w 47"/>
                <a:gd name="T23" fmla="*/ 53 h 58"/>
                <a:gd name="T24" fmla="*/ 39 w 47"/>
                <a:gd name="T25" fmla="*/ 48 h 58"/>
                <a:gd name="T26" fmla="*/ 47 w 47"/>
                <a:gd name="T27" fmla="*/ 38 h 58"/>
                <a:gd name="T28" fmla="*/ 47 w 47"/>
                <a:gd name="T29" fmla="*/ 29 h 58"/>
                <a:gd name="T30" fmla="*/ 43 w 47"/>
                <a:gd name="T31" fmla="*/ 14 h 58"/>
                <a:gd name="T32" fmla="*/ 39 w 47"/>
                <a:gd name="T33" fmla="*/ 9 h 58"/>
                <a:gd name="T34" fmla="*/ 31 w 47"/>
                <a:gd name="T35" fmla="*/ 5 h 58"/>
                <a:gd name="T36" fmla="*/ 20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0" y="0"/>
                  </a:moveTo>
                  <a:lnTo>
                    <a:pt x="12" y="5"/>
                  </a:lnTo>
                  <a:lnTo>
                    <a:pt x="4" y="9"/>
                  </a:lnTo>
                  <a:lnTo>
                    <a:pt x="0" y="19"/>
                  </a:lnTo>
                  <a:lnTo>
                    <a:pt x="0" y="24"/>
                  </a:lnTo>
                  <a:lnTo>
                    <a:pt x="0" y="34"/>
                  </a:lnTo>
                  <a:lnTo>
                    <a:pt x="4" y="43"/>
                  </a:lnTo>
                  <a:lnTo>
                    <a:pt x="8" y="53"/>
                  </a:lnTo>
                  <a:lnTo>
                    <a:pt x="16" y="58"/>
                  </a:lnTo>
                  <a:lnTo>
                    <a:pt x="20" y="58"/>
                  </a:lnTo>
                  <a:lnTo>
                    <a:pt x="24" y="58"/>
                  </a:lnTo>
                  <a:lnTo>
                    <a:pt x="35" y="53"/>
                  </a:lnTo>
                  <a:lnTo>
                    <a:pt x="39" y="48"/>
                  </a:lnTo>
                  <a:lnTo>
                    <a:pt x="47" y="38"/>
                  </a:lnTo>
                  <a:lnTo>
                    <a:pt x="47" y="29"/>
                  </a:lnTo>
                  <a:lnTo>
                    <a:pt x="43" y="14"/>
                  </a:lnTo>
                  <a:lnTo>
                    <a:pt x="39" y="9"/>
                  </a:lnTo>
                  <a:lnTo>
                    <a:pt x="31" y="5"/>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5" name="Freeform 149"/>
            <p:cNvSpPr>
              <a:spLocks/>
            </p:cNvSpPr>
            <p:nvPr/>
          </p:nvSpPr>
          <p:spPr bwMode="auto">
            <a:xfrm>
              <a:off x="4850" y="1704"/>
              <a:ext cx="35" cy="51"/>
            </a:xfrm>
            <a:custGeom>
              <a:avLst/>
              <a:gdLst>
                <a:gd name="T0" fmla="*/ 20 w 47"/>
                <a:gd name="T1" fmla="*/ 0 h 58"/>
                <a:gd name="T2" fmla="*/ 12 w 47"/>
                <a:gd name="T3" fmla="*/ 5 h 58"/>
                <a:gd name="T4" fmla="*/ 4 w 47"/>
                <a:gd name="T5" fmla="*/ 9 h 58"/>
                <a:gd name="T6" fmla="*/ 0 w 47"/>
                <a:gd name="T7" fmla="*/ 19 h 58"/>
                <a:gd name="T8" fmla="*/ 0 w 47"/>
                <a:gd name="T9" fmla="*/ 24 h 58"/>
                <a:gd name="T10" fmla="*/ 0 w 47"/>
                <a:gd name="T11" fmla="*/ 34 h 58"/>
                <a:gd name="T12" fmla="*/ 4 w 47"/>
                <a:gd name="T13" fmla="*/ 43 h 58"/>
                <a:gd name="T14" fmla="*/ 8 w 47"/>
                <a:gd name="T15" fmla="*/ 53 h 58"/>
                <a:gd name="T16" fmla="*/ 16 w 47"/>
                <a:gd name="T17" fmla="*/ 58 h 58"/>
                <a:gd name="T18" fmla="*/ 20 w 47"/>
                <a:gd name="T19" fmla="*/ 58 h 58"/>
                <a:gd name="T20" fmla="*/ 24 w 47"/>
                <a:gd name="T21" fmla="*/ 58 h 58"/>
                <a:gd name="T22" fmla="*/ 35 w 47"/>
                <a:gd name="T23" fmla="*/ 53 h 58"/>
                <a:gd name="T24" fmla="*/ 39 w 47"/>
                <a:gd name="T25" fmla="*/ 48 h 58"/>
                <a:gd name="T26" fmla="*/ 47 w 47"/>
                <a:gd name="T27" fmla="*/ 38 h 58"/>
                <a:gd name="T28" fmla="*/ 47 w 47"/>
                <a:gd name="T29" fmla="*/ 29 h 58"/>
                <a:gd name="T30" fmla="*/ 43 w 47"/>
                <a:gd name="T31" fmla="*/ 14 h 58"/>
                <a:gd name="T32" fmla="*/ 39 w 47"/>
                <a:gd name="T33" fmla="*/ 9 h 58"/>
                <a:gd name="T34" fmla="*/ 31 w 47"/>
                <a:gd name="T35" fmla="*/ 5 h 58"/>
                <a:gd name="T36" fmla="*/ 20 w 47"/>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20" y="0"/>
                  </a:moveTo>
                  <a:lnTo>
                    <a:pt x="12" y="5"/>
                  </a:lnTo>
                  <a:lnTo>
                    <a:pt x="4" y="9"/>
                  </a:lnTo>
                  <a:lnTo>
                    <a:pt x="0" y="19"/>
                  </a:lnTo>
                  <a:lnTo>
                    <a:pt x="0" y="24"/>
                  </a:lnTo>
                  <a:lnTo>
                    <a:pt x="0" y="34"/>
                  </a:lnTo>
                  <a:lnTo>
                    <a:pt x="4" y="43"/>
                  </a:lnTo>
                  <a:lnTo>
                    <a:pt x="8" y="53"/>
                  </a:lnTo>
                  <a:lnTo>
                    <a:pt x="16" y="58"/>
                  </a:lnTo>
                  <a:lnTo>
                    <a:pt x="20" y="58"/>
                  </a:lnTo>
                  <a:lnTo>
                    <a:pt x="24" y="58"/>
                  </a:lnTo>
                  <a:lnTo>
                    <a:pt x="35" y="53"/>
                  </a:lnTo>
                  <a:lnTo>
                    <a:pt x="39" y="48"/>
                  </a:lnTo>
                  <a:lnTo>
                    <a:pt x="47" y="38"/>
                  </a:lnTo>
                  <a:lnTo>
                    <a:pt x="47" y="29"/>
                  </a:lnTo>
                  <a:lnTo>
                    <a:pt x="43" y="14"/>
                  </a:lnTo>
                  <a:lnTo>
                    <a:pt x="39" y="9"/>
                  </a:lnTo>
                  <a:lnTo>
                    <a:pt x="31" y="5"/>
                  </a:lnTo>
                  <a:lnTo>
                    <a:pt x="20"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6" name="Freeform 150"/>
            <p:cNvSpPr>
              <a:spLocks/>
            </p:cNvSpPr>
            <p:nvPr/>
          </p:nvSpPr>
          <p:spPr bwMode="auto">
            <a:xfrm>
              <a:off x="5257" y="2151"/>
              <a:ext cx="35" cy="51"/>
            </a:xfrm>
            <a:custGeom>
              <a:avLst/>
              <a:gdLst>
                <a:gd name="T0" fmla="*/ 24 w 47"/>
                <a:gd name="T1" fmla="*/ 0 h 58"/>
                <a:gd name="T2" fmla="*/ 12 w 47"/>
                <a:gd name="T3" fmla="*/ 5 h 58"/>
                <a:gd name="T4" fmla="*/ 8 w 47"/>
                <a:gd name="T5" fmla="*/ 14 h 58"/>
                <a:gd name="T6" fmla="*/ 0 w 47"/>
                <a:gd name="T7" fmla="*/ 24 h 58"/>
                <a:gd name="T8" fmla="*/ 0 w 47"/>
                <a:gd name="T9" fmla="*/ 34 h 58"/>
                <a:gd name="T10" fmla="*/ 4 w 47"/>
                <a:gd name="T11" fmla="*/ 43 h 58"/>
                <a:gd name="T12" fmla="*/ 8 w 47"/>
                <a:gd name="T13" fmla="*/ 53 h 58"/>
                <a:gd name="T14" fmla="*/ 16 w 47"/>
                <a:gd name="T15" fmla="*/ 58 h 58"/>
                <a:gd name="T16" fmla="*/ 24 w 47"/>
                <a:gd name="T17" fmla="*/ 58 h 58"/>
                <a:gd name="T18" fmla="*/ 36 w 47"/>
                <a:gd name="T19" fmla="*/ 58 h 58"/>
                <a:gd name="T20" fmla="*/ 43 w 47"/>
                <a:gd name="T21" fmla="*/ 48 h 58"/>
                <a:gd name="T22" fmla="*/ 47 w 47"/>
                <a:gd name="T23" fmla="*/ 38 h 58"/>
                <a:gd name="T24" fmla="*/ 47 w 47"/>
                <a:gd name="T25" fmla="*/ 29 h 58"/>
                <a:gd name="T26" fmla="*/ 43 w 47"/>
                <a:gd name="T27" fmla="*/ 19 h 58"/>
                <a:gd name="T28" fmla="*/ 39 w 47"/>
                <a:gd name="T29" fmla="*/ 9 h 58"/>
                <a:gd name="T30" fmla="*/ 32 w 47"/>
                <a:gd name="T31" fmla="*/ 5 h 58"/>
                <a:gd name="T32" fmla="*/ 24 w 4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58">
                  <a:moveTo>
                    <a:pt x="24" y="0"/>
                  </a:moveTo>
                  <a:lnTo>
                    <a:pt x="12" y="5"/>
                  </a:lnTo>
                  <a:lnTo>
                    <a:pt x="8" y="14"/>
                  </a:lnTo>
                  <a:lnTo>
                    <a:pt x="0" y="24"/>
                  </a:lnTo>
                  <a:lnTo>
                    <a:pt x="0" y="34"/>
                  </a:lnTo>
                  <a:lnTo>
                    <a:pt x="4" y="43"/>
                  </a:lnTo>
                  <a:lnTo>
                    <a:pt x="8" y="53"/>
                  </a:lnTo>
                  <a:lnTo>
                    <a:pt x="16" y="58"/>
                  </a:lnTo>
                  <a:lnTo>
                    <a:pt x="24" y="58"/>
                  </a:lnTo>
                  <a:lnTo>
                    <a:pt x="36" y="58"/>
                  </a:lnTo>
                  <a:lnTo>
                    <a:pt x="43" y="48"/>
                  </a:lnTo>
                  <a:lnTo>
                    <a:pt x="47" y="38"/>
                  </a:lnTo>
                  <a:lnTo>
                    <a:pt x="47" y="29"/>
                  </a:lnTo>
                  <a:lnTo>
                    <a:pt x="43" y="19"/>
                  </a:lnTo>
                  <a:lnTo>
                    <a:pt x="39" y="9"/>
                  </a:lnTo>
                  <a:lnTo>
                    <a:pt x="32" y="5"/>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7" name="Freeform 151"/>
            <p:cNvSpPr>
              <a:spLocks/>
            </p:cNvSpPr>
            <p:nvPr/>
          </p:nvSpPr>
          <p:spPr bwMode="auto">
            <a:xfrm>
              <a:off x="5257" y="2151"/>
              <a:ext cx="35" cy="51"/>
            </a:xfrm>
            <a:custGeom>
              <a:avLst/>
              <a:gdLst>
                <a:gd name="T0" fmla="*/ 24 w 47"/>
                <a:gd name="T1" fmla="*/ 0 h 58"/>
                <a:gd name="T2" fmla="*/ 12 w 47"/>
                <a:gd name="T3" fmla="*/ 5 h 58"/>
                <a:gd name="T4" fmla="*/ 8 w 47"/>
                <a:gd name="T5" fmla="*/ 14 h 58"/>
                <a:gd name="T6" fmla="*/ 0 w 47"/>
                <a:gd name="T7" fmla="*/ 24 h 58"/>
                <a:gd name="T8" fmla="*/ 0 w 47"/>
                <a:gd name="T9" fmla="*/ 34 h 58"/>
                <a:gd name="T10" fmla="*/ 4 w 47"/>
                <a:gd name="T11" fmla="*/ 43 h 58"/>
                <a:gd name="T12" fmla="*/ 8 w 47"/>
                <a:gd name="T13" fmla="*/ 53 h 58"/>
                <a:gd name="T14" fmla="*/ 16 w 47"/>
                <a:gd name="T15" fmla="*/ 58 h 58"/>
                <a:gd name="T16" fmla="*/ 24 w 47"/>
                <a:gd name="T17" fmla="*/ 58 h 58"/>
                <a:gd name="T18" fmla="*/ 36 w 47"/>
                <a:gd name="T19" fmla="*/ 58 h 58"/>
                <a:gd name="T20" fmla="*/ 43 w 47"/>
                <a:gd name="T21" fmla="*/ 48 h 58"/>
                <a:gd name="T22" fmla="*/ 47 w 47"/>
                <a:gd name="T23" fmla="*/ 38 h 58"/>
                <a:gd name="T24" fmla="*/ 47 w 47"/>
                <a:gd name="T25" fmla="*/ 29 h 58"/>
                <a:gd name="T26" fmla="*/ 43 w 47"/>
                <a:gd name="T27" fmla="*/ 19 h 58"/>
                <a:gd name="T28" fmla="*/ 39 w 47"/>
                <a:gd name="T29" fmla="*/ 9 h 58"/>
                <a:gd name="T30" fmla="*/ 32 w 47"/>
                <a:gd name="T31" fmla="*/ 5 h 58"/>
                <a:gd name="T32" fmla="*/ 24 w 4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58">
                  <a:moveTo>
                    <a:pt x="24" y="0"/>
                  </a:moveTo>
                  <a:lnTo>
                    <a:pt x="12" y="5"/>
                  </a:lnTo>
                  <a:lnTo>
                    <a:pt x="8" y="14"/>
                  </a:lnTo>
                  <a:lnTo>
                    <a:pt x="0" y="24"/>
                  </a:lnTo>
                  <a:lnTo>
                    <a:pt x="0" y="34"/>
                  </a:lnTo>
                  <a:lnTo>
                    <a:pt x="4" y="43"/>
                  </a:lnTo>
                  <a:lnTo>
                    <a:pt x="8" y="53"/>
                  </a:lnTo>
                  <a:lnTo>
                    <a:pt x="16" y="58"/>
                  </a:lnTo>
                  <a:lnTo>
                    <a:pt x="24" y="58"/>
                  </a:lnTo>
                  <a:lnTo>
                    <a:pt x="36" y="58"/>
                  </a:lnTo>
                  <a:lnTo>
                    <a:pt x="43" y="48"/>
                  </a:lnTo>
                  <a:lnTo>
                    <a:pt x="47" y="38"/>
                  </a:lnTo>
                  <a:lnTo>
                    <a:pt x="47" y="29"/>
                  </a:lnTo>
                  <a:lnTo>
                    <a:pt x="43" y="19"/>
                  </a:lnTo>
                  <a:lnTo>
                    <a:pt x="39" y="9"/>
                  </a:lnTo>
                  <a:lnTo>
                    <a:pt x="32" y="5"/>
                  </a:lnTo>
                  <a:lnTo>
                    <a:pt x="24" y="0"/>
                  </a:lnTo>
                </a:path>
              </a:pathLst>
            </a:custGeom>
            <a:noFill/>
            <a:ln w="254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8" name="Freeform 152"/>
            <p:cNvSpPr>
              <a:spLocks/>
            </p:cNvSpPr>
            <p:nvPr/>
          </p:nvSpPr>
          <p:spPr bwMode="auto">
            <a:xfrm>
              <a:off x="4111" y="1964"/>
              <a:ext cx="60" cy="76"/>
            </a:xfrm>
            <a:custGeom>
              <a:avLst/>
              <a:gdLst>
                <a:gd name="T0" fmla="*/ 78 w 82"/>
                <a:gd name="T1" fmla="*/ 87 h 87"/>
                <a:gd name="T2" fmla="*/ 78 w 82"/>
                <a:gd name="T3" fmla="*/ 87 h 87"/>
                <a:gd name="T4" fmla="*/ 82 w 82"/>
                <a:gd name="T5" fmla="*/ 77 h 87"/>
                <a:gd name="T6" fmla="*/ 82 w 82"/>
                <a:gd name="T7" fmla="*/ 63 h 87"/>
                <a:gd name="T8" fmla="*/ 82 w 82"/>
                <a:gd name="T9" fmla="*/ 53 h 87"/>
                <a:gd name="T10" fmla="*/ 78 w 82"/>
                <a:gd name="T11" fmla="*/ 39 h 87"/>
                <a:gd name="T12" fmla="*/ 75 w 82"/>
                <a:gd name="T13" fmla="*/ 29 h 87"/>
                <a:gd name="T14" fmla="*/ 67 w 82"/>
                <a:gd name="T15" fmla="*/ 19 h 87"/>
                <a:gd name="T16" fmla="*/ 59 w 82"/>
                <a:gd name="T17" fmla="*/ 10 h 87"/>
                <a:gd name="T18" fmla="*/ 51 w 82"/>
                <a:gd name="T19" fmla="*/ 5 h 87"/>
                <a:gd name="T20" fmla="*/ 35 w 82"/>
                <a:gd name="T21" fmla="*/ 0 h 87"/>
                <a:gd name="T22" fmla="*/ 23 w 82"/>
                <a:gd name="T23" fmla="*/ 0 h 87"/>
                <a:gd name="T24" fmla="*/ 12 w 82"/>
                <a:gd name="T25" fmla="*/ 5 h 87"/>
                <a:gd name="T26" fmla="*/ 0 w 82"/>
                <a:gd name="T2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 h="87">
                  <a:moveTo>
                    <a:pt x="78" y="87"/>
                  </a:moveTo>
                  <a:lnTo>
                    <a:pt x="78" y="87"/>
                  </a:lnTo>
                  <a:lnTo>
                    <a:pt x="82" y="77"/>
                  </a:lnTo>
                  <a:lnTo>
                    <a:pt x="82" y="63"/>
                  </a:lnTo>
                  <a:lnTo>
                    <a:pt x="82" y="53"/>
                  </a:lnTo>
                  <a:lnTo>
                    <a:pt x="78" y="39"/>
                  </a:lnTo>
                  <a:lnTo>
                    <a:pt x="75" y="29"/>
                  </a:lnTo>
                  <a:lnTo>
                    <a:pt x="67" y="19"/>
                  </a:lnTo>
                  <a:lnTo>
                    <a:pt x="59" y="10"/>
                  </a:lnTo>
                  <a:lnTo>
                    <a:pt x="51" y="5"/>
                  </a:lnTo>
                  <a:lnTo>
                    <a:pt x="35" y="0"/>
                  </a:lnTo>
                  <a:lnTo>
                    <a:pt x="23" y="0"/>
                  </a:lnTo>
                  <a:lnTo>
                    <a:pt x="12" y="5"/>
                  </a:lnTo>
                  <a:lnTo>
                    <a:pt x="0" y="14"/>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89" name="Freeform 153"/>
            <p:cNvSpPr>
              <a:spLocks/>
            </p:cNvSpPr>
            <p:nvPr/>
          </p:nvSpPr>
          <p:spPr bwMode="auto">
            <a:xfrm>
              <a:off x="4169" y="2032"/>
              <a:ext cx="60" cy="72"/>
            </a:xfrm>
            <a:custGeom>
              <a:avLst/>
              <a:gdLst>
                <a:gd name="T0" fmla="*/ 4 w 83"/>
                <a:gd name="T1" fmla="*/ 0 h 82"/>
                <a:gd name="T2" fmla="*/ 4 w 83"/>
                <a:gd name="T3" fmla="*/ 0 h 82"/>
                <a:gd name="T4" fmla="*/ 0 w 83"/>
                <a:gd name="T5" fmla="*/ 10 h 82"/>
                <a:gd name="T6" fmla="*/ 0 w 83"/>
                <a:gd name="T7" fmla="*/ 24 h 82"/>
                <a:gd name="T8" fmla="*/ 0 w 83"/>
                <a:gd name="T9" fmla="*/ 34 h 82"/>
                <a:gd name="T10" fmla="*/ 4 w 83"/>
                <a:gd name="T11" fmla="*/ 49 h 82"/>
                <a:gd name="T12" fmla="*/ 8 w 83"/>
                <a:gd name="T13" fmla="*/ 58 h 82"/>
                <a:gd name="T14" fmla="*/ 16 w 83"/>
                <a:gd name="T15" fmla="*/ 68 h 82"/>
                <a:gd name="T16" fmla="*/ 24 w 83"/>
                <a:gd name="T17" fmla="*/ 73 h 82"/>
                <a:gd name="T18" fmla="*/ 32 w 83"/>
                <a:gd name="T19" fmla="*/ 82 h 82"/>
                <a:gd name="T20" fmla="*/ 44 w 83"/>
                <a:gd name="T21" fmla="*/ 82 h 82"/>
                <a:gd name="T22" fmla="*/ 59 w 83"/>
                <a:gd name="T23" fmla="*/ 82 h 82"/>
                <a:gd name="T24" fmla="*/ 71 w 83"/>
                <a:gd name="T25" fmla="*/ 82 h 82"/>
                <a:gd name="T26" fmla="*/ 83 w 83"/>
                <a:gd name="T27" fmla="*/ 7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82">
                  <a:moveTo>
                    <a:pt x="4" y="0"/>
                  </a:moveTo>
                  <a:lnTo>
                    <a:pt x="4" y="0"/>
                  </a:lnTo>
                  <a:lnTo>
                    <a:pt x="0" y="10"/>
                  </a:lnTo>
                  <a:lnTo>
                    <a:pt x="0" y="24"/>
                  </a:lnTo>
                  <a:lnTo>
                    <a:pt x="0" y="34"/>
                  </a:lnTo>
                  <a:lnTo>
                    <a:pt x="4" y="49"/>
                  </a:lnTo>
                  <a:lnTo>
                    <a:pt x="8" y="58"/>
                  </a:lnTo>
                  <a:lnTo>
                    <a:pt x="16" y="68"/>
                  </a:lnTo>
                  <a:lnTo>
                    <a:pt x="24" y="73"/>
                  </a:lnTo>
                  <a:lnTo>
                    <a:pt x="32" y="82"/>
                  </a:lnTo>
                  <a:lnTo>
                    <a:pt x="44" y="82"/>
                  </a:lnTo>
                  <a:lnTo>
                    <a:pt x="59" y="82"/>
                  </a:lnTo>
                  <a:lnTo>
                    <a:pt x="71" y="82"/>
                  </a:lnTo>
                  <a:lnTo>
                    <a:pt x="83" y="73"/>
                  </a:lnTo>
                </a:path>
              </a:pathLst>
            </a:custGeom>
            <a:noFill/>
            <a:ln w="190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0" name="Line 154"/>
            <p:cNvSpPr>
              <a:spLocks noChangeShapeType="1"/>
            </p:cNvSpPr>
            <p:nvPr/>
          </p:nvSpPr>
          <p:spPr bwMode="auto">
            <a:xfrm flipH="1">
              <a:off x="4033" y="1874"/>
              <a:ext cx="81" cy="1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1" name="Line 155"/>
            <p:cNvSpPr>
              <a:spLocks noChangeShapeType="1"/>
            </p:cNvSpPr>
            <p:nvPr/>
          </p:nvSpPr>
          <p:spPr bwMode="auto">
            <a:xfrm>
              <a:off x="4010" y="1841"/>
              <a:ext cx="118" cy="29"/>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2" name="Line 156"/>
            <p:cNvSpPr>
              <a:spLocks noChangeShapeType="1"/>
            </p:cNvSpPr>
            <p:nvPr/>
          </p:nvSpPr>
          <p:spPr bwMode="auto">
            <a:xfrm>
              <a:off x="3996" y="1857"/>
              <a:ext cx="43"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3" name="Line 157"/>
            <p:cNvSpPr>
              <a:spLocks noChangeShapeType="1"/>
            </p:cNvSpPr>
            <p:nvPr/>
          </p:nvSpPr>
          <p:spPr bwMode="auto">
            <a:xfrm flipH="1">
              <a:off x="3961" y="1790"/>
              <a:ext cx="69" cy="13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4" name="Line 158"/>
            <p:cNvSpPr>
              <a:spLocks noChangeShapeType="1"/>
            </p:cNvSpPr>
            <p:nvPr/>
          </p:nvSpPr>
          <p:spPr bwMode="auto">
            <a:xfrm flipH="1">
              <a:off x="4515" y="1862"/>
              <a:ext cx="81" cy="1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5" name="Line 159"/>
            <p:cNvSpPr>
              <a:spLocks noChangeShapeType="1"/>
            </p:cNvSpPr>
            <p:nvPr/>
          </p:nvSpPr>
          <p:spPr bwMode="auto">
            <a:xfrm>
              <a:off x="4493" y="1832"/>
              <a:ext cx="118" cy="25"/>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6" name="Line 160"/>
            <p:cNvSpPr>
              <a:spLocks noChangeShapeType="1"/>
            </p:cNvSpPr>
            <p:nvPr/>
          </p:nvSpPr>
          <p:spPr bwMode="auto">
            <a:xfrm>
              <a:off x="4478" y="1849"/>
              <a:ext cx="40"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7" name="Line 161"/>
            <p:cNvSpPr>
              <a:spLocks noChangeShapeType="1"/>
            </p:cNvSpPr>
            <p:nvPr/>
          </p:nvSpPr>
          <p:spPr bwMode="auto">
            <a:xfrm flipH="1">
              <a:off x="4443" y="1781"/>
              <a:ext cx="69" cy="1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8" name="Line 162"/>
            <p:cNvSpPr>
              <a:spLocks noChangeShapeType="1"/>
            </p:cNvSpPr>
            <p:nvPr/>
          </p:nvSpPr>
          <p:spPr bwMode="auto">
            <a:xfrm flipH="1">
              <a:off x="4986" y="1853"/>
              <a:ext cx="81" cy="1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899" name="Line 163"/>
            <p:cNvSpPr>
              <a:spLocks noChangeShapeType="1"/>
            </p:cNvSpPr>
            <p:nvPr/>
          </p:nvSpPr>
          <p:spPr bwMode="auto">
            <a:xfrm>
              <a:off x="4963" y="1819"/>
              <a:ext cx="118" cy="3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00" name="Line 164"/>
            <p:cNvSpPr>
              <a:spLocks noChangeShapeType="1"/>
            </p:cNvSpPr>
            <p:nvPr/>
          </p:nvSpPr>
          <p:spPr bwMode="auto">
            <a:xfrm>
              <a:off x="4949" y="1836"/>
              <a:ext cx="43" cy="170"/>
            </a:xfrm>
            <a:prstGeom prst="line">
              <a:avLst/>
            </a:prstGeom>
            <a:noFill/>
            <a:ln w="254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01" name="Line 165"/>
            <p:cNvSpPr>
              <a:spLocks noChangeShapeType="1"/>
            </p:cNvSpPr>
            <p:nvPr/>
          </p:nvSpPr>
          <p:spPr bwMode="auto">
            <a:xfrm flipH="1">
              <a:off x="4914" y="1768"/>
              <a:ext cx="69" cy="1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2902" name="Group 166"/>
          <p:cNvGrpSpPr>
            <a:grpSpLocks/>
          </p:cNvGrpSpPr>
          <p:nvPr/>
        </p:nvGrpSpPr>
        <p:grpSpPr bwMode="auto">
          <a:xfrm>
            <a:off x="4733925" y="3516313"/>
            <a:ext cx="630238" cy="1600200"/>
            <a:chOff x="624" y="2592"/>
            <a:chExt cx="397" cy="1008"/>
          </a:xfrm>
        </p:grpSpPr>
        <p:sp>
          <p:nvSpPr>
            <p:cNvPr id="372903" name="Text Box 167"/>
            <p:cNvSpPr txBox="1">
              <a:spLocks noChangeArrowheads="1"/>
            </p:cNvSpPr>
            <p:nvPr/>
          </p:nvSpPr>
          <p:spPr bwMode="auto">
            <a:xfrm>
              <a:off x="624" y="2592"/>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5V</a:t>
              </a:r>
            </a:p>
          </p:txBody>
        </p:sp>
        <p:sp>
          <p:nvSpPr>
            <p:cNvPr id="372904" name="Text Box 168"/>
            <p:cNvSpPr txBox="1">
              <a:spLocks noChangeArrowheads="1"/>
            </p:cNvSpPr>
            <p:nvPr/>
          </p:nvSpPr>
          <p:spPr bwMode="auto">
            <a:xfrm>
              <a:off x="624" y="2928"/>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5V</a:t>
              </a:r>
            </a:p>
          </p:txBody>
        </p:sp>
        <p:sp>
          <p:nvSpPr>
            <p:cNvPr id="372905" name="Text Box 169"/>
            <p:cNvSpPr txBox="1">
              <a:spLocks noChangeArrowheads="1"/>
            </p:cNvSpPr>
            <p:nvPr/>
          </p:nvSpPr>
          <p:spPr bwMode="auto">
            <a:xfrm>
              <a:off x="624" y="3312"/>
              <a:ext cx="397"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zh-CN" sz="2400" b="1" i="0" u="none" strike="noStrike" kern="1200" cap="none" spc="0" normalizeH="0" baseline="0" noProof="0">
                  <a:ln>
                    <a:noFill/>
                  </a:ln>
                  <a:solidFill>
                    <a:srgbClr val="0000CC"/>
                  </a:solidFill>
                  <a:effectLst/>
                  <a:uLnTx/>
                  <a:uFillTx/>
                  <a:latin typeface="Arial" panose="020B0604020202020204" pitchFamily="34" charset="0"/>
                  <a:ea typeface="宋体" panose="02010600030101010101" pitchFamily="2" charset="-122"/>
                  <a:cs typeface="+mn-cs"/>
                </a:rPr>
                <a:t>5V</a:t>
              </a:r>
            </a:p>
          </p:txBody>
        </p:sp>
      </p:grpSp>
      <p:grpSp>
        <p:nvGrpSpPr>
          <p:cNvPr id="372906" name="Group 170"/>
          <p:cNvGrpSpPr>
            <a:grpSpLocks/>
          </p:cNvGrpSpPr>
          <p:nvPr/>
        </p:nvGrpSpPr>
        <p:grpSpPr bwMode="auto">
          <a:xfrm>
            <a:off x="6227763" y="3443288"/>
            <a:ext cx="334962" cy="1482725"/>
            <a:chOff x="2880" y="2840"/>
            <a:chExt cx="211" cy="934"/>
          </a:xfrm>
        </p:grpSpPr>
        <p:grpSp>
          <p:nvGrpSpPr>
            <p:cNvPr id="372907" name="Group 171"/>
            <p:cNvGrpSpPr>
              <a:grpSpLocks/>
            </p:cNvGrpSpPr>
            <p:nvPr/>
          </p:nvGrpSpPr>
          <p:grpSpPr bwMode="auto">
            <a:xfrm>
              <a:off x="2890" y="2840"/>
              <a:ext cx="201" cy="206"/>
              <a:chOff x="1859" y="1338"/>
              <a:chExt cx="201" cy="206"/>
            </a:xfrm>
          </p:grpSpPr>
          <p:sp>
            <p:nvSpPr>
              <p:cNvPr id="372908" name="Rectangle 172"/>
              <p:cNvSpPr>
                <a:spLocks noChangeArrowheads="1"/>
              </p:cNvSpPr>
              <p:nvPr/>
            </p:nvSpPr>
            <p:spPr bwMode="auto">
              <a:xfrm>
                <a:off x="1859" y="1366"/>
                <a:ext cx="21" cy="178"/>
              </a:xfrm>
              <a:prstGeom prst="rect">
                <a:avLst/>
              </a:prstGeom>
              <a:solidFill>
                <a:srgbClr val="FF3300"/>
              </a:solidFill>
              <a:ln>
                <a:noFill/>
              </a:ln>
              <a:extLst>
                <a:ext uri="{91240B29-F687-4F45-9708-019B960494DF}">
                  <a14:hiddenLine xmlns:a14="http://schemas.microsoft.com/office/drawing/2010/main" w="9525">
                    <a:solidFill>
                      <a:srgbClr val="00FF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09" name="Group 173"/>
              <p:cNvGrpSpPr>
                <a:grpSpLocks/>
              </p:cNvGrpSpPr>
              <p:nvPr/>
            </p:nvGrpSpPr>
            <p:grpSpPr bwMode="auto">
              <a:xfrm>
                <a:off x="1859" y="1338"/>
                <a:ext cx="201" cy="205"/>
                <a:chOff x="3958" y="1682"/>
                <a:chExt cx="201" cy="205"/>
              </a:xfrm>
            </p:grpSpPr>
            <p:sp>
              <p:nvSpPr>
                <p:cNvPr id="372910" name="Freeform 174"/>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11" name="Freeform 175"/>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72912" name="Group 176"/>
            <p:cNvGrpSpPr>
              <a:grpSpLocks/>
            </p:cNvGrpSpPr>
            <p:nvPr/>
          </p:nvGrpSpPr>
          <p:grpSpPr bwMode="auto">
            <a:xfrm>
              <a:off x="2880" y="3209"/>
              <a:ext cx="205" cy="205"/>
              <a:chOff x="3954" y="1682"/>
              <a:chExt cx="205" cy="205"/>
            </a:xfrm>
          </p:grpSpPr>
          <p:sp>
            <p:nvSpPr>
              <p:cNvPr id="372913" name="Rectangle 177"/>
              <p:cNvSpPr>
                <a:spLocks noChangeArrowheads="1"/>
              </p:cNvSpPr>
              <p:nvPr/>
            </p:nvSpPr>
            <p:spPr bwMode="auto">
              <a:xfrm>
                <a:off x="3954" y="1689"/>
                <a:ext cx="21" cy="178"/>
              </a:xfrm>
              <a:prstGeom prst="rect">
                <a:avLst/>
              </a:prstGeom>
              <a:solidFill>
                <a:schemeClr val="accent1"/>
              </a:solidFill>
              <a:ln w="9525">
                <a:solidFill>
                  <a:schemeClr val="accent1"/>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14" name="Group 178"/>
              <p:cNvGrpSpPr>
                <a:grpSpLocks/>
              </p:cNvGrpSpPr>
              <p:nvPr/>
            </p:nvGrpSpPr>
            <p:grpSpPr bwMode="auto">
              <a:xfrm>
                <a:off x="3958" y="1682"/>
                <a:ext cx="201" cy="205"/>
                <a:chOff x="3958" y="1682"/>
                <a:chExt cx="201" cy="205"/>
              </a:xfrm>
            </p:grpSpPr>
            <p:sp>
              <p:nvSpPr>
                <p:cNvPr id="372915" name="Freeform 179"/>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chemeClr val="accent1"/>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16" name="Freeform 180"/>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chemeClr val="accent1"/>
                </a:solidFill>
                <a:ln w="9525">
                  <a:solidFill>
                    <a:schemeClr val="accent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72917" name="Group 181"/>
            <p:cNvGrpSpPr>
              <a:grpSpLocks/>
            </p:cNvGrpSpPr>
            <p:nvPr/>
          </p:nvGrpSpPr>
          <p:grpSpPr bwMode="auto">
            <a:xfrm>
              <a:off x="2880" y="3569"/>
              <a:ext cx="205" cy="205"/>
              <a:chOff x="3954" y="1682"/>
              <a:chExt cx="205" cy="205"/>
            </a:xfrm>
          </p:grpSpPr>
          <p:sp>
            <p:nvSpPr>
              <p:cNvPr id="372918" name="Rectangle 182"/>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19" name="Group 183"/>
              <p:cNvGrpSpPr>
                <a:grpSpLocks/>
              </p:cNvGrpSpPr>
              <p:nvPr/>
            </p:nvGrpSpPr>
            <p:grpSpPr bwMode="auto">
              <a:xfrm>
                <a:off x="3958" y="1682"/>
                <a:ext cx="201" cy="205"/>
                <a:chOff x="3958" y="1682"/>
                <a:chExt cx="201" cy="205"/>
              </a:xfrm>
            </p:grpSpPr>
            <p:sp>
              <p:nvSpPr>
                <p:cNvPr id="372920" name="Freeform 184"/>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21" name="Freeform 185"/>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grpSp>
        <p:nvGrpSpPr>
          <p:cNvPr id="372922" name="Group 186"/>
          <p:cNvGrpSpPr>
            <a:grpSpLocks/>
          </p:cNvGrpSpPr>
          <p:nvPr/>
        </p:nvGrpSpPr>
        <p:grpSpPr bwMode="auto">
          <a:xfrm>
            <a:off x="6227763" y="3443288"/>
            <a:ext cx="334962" cy="1482725"/>
            <a:chOff x="940" y="2755"/>
            <a:chExt cx="211" cy="934"/>
          </a:xfrm>
        </p:grpSpPr>
        <p:grpSp>
          <p:nvGrpSpPr>
            <p:cNvPr id="372923" name="Group 187"/>
            <p:cNvGrpSpPr>
              <a:grpSpLocks/>
            </p:cNvGrpSpPr>
            <p:nvPr/>
          </p:nvGrpSpPr>
          <p:grpSpPr bwMode="auto">
            <a:xfrm>
              <a:off x="950" y="2755"/>
              <a:ext cx="201" cy="206"/>
              <a:chOff x="1859" y="1338"/>
              <a:chExt cx="201" cy="206"/>
            </a:xfrm>
          </p:grpSpPr>
          <p:sp>
            <p:nvSpPr>
              <p:cNvPr id="372924" name="Rectangle 188"/>
              <p:cNvSpPr>
                <a:spLocks noChangeArrowheads="1"/>
              </p:cNvSpPr>
              <p:nvPr/>
            </p:nvSpPr>
            <p:spPr bwMode="auto">
              <a:xfrm>
                <a:off x="1859" y="1366"/>
                <a:ext cx="21" cy="178"/>
              </a:xfrm>
              <a:prstGeom prst="rect">
                <a:avLst/>
              </a:prstGeom>
              <a:solidFill>
                <a:srgbClr val="FF3300"/>
              </a:solidFill>
              <a:ln>
                <a:noFill/>
              </a:ln>
              <a:extLst>
                <a:ext uri="{91240B29-F687-4F45-9708-019B960494DF}">
                  <a14:hiddenLine xmlns:a14="http://schemas.microsoft.com/office/drawing/2010/main" w="9525">
                    <a:solidFill>
                      <a:srgbClr val="00FF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25" name="Group 189"/>
              <p:cNvGrpSpPr>
                <a:grpSpLocks/>
              </p:cNvGrpSpPr>
              <p:nvPr/>
            </p:nvGrpSpPr>
            <p:grpSpPr bwMode="auto">
              <a:xfrm>
                <a:off x="1859" y="1338"/>
                <a:ext cx="201" cy="205"/>
                <a:chOff x="3958" y="1682"/>
                <a:chExt cx="201" cy="205"/>
              </a:xfrm>
            </p:grpSpPr>
            <p:sp>
              <p:nvSpPr>
                <p:cNvPr id="372926" name="Freeform 190"/>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27" name="Freeform 191"/>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72928" name="Group 192"/>
            <p:cNvGrpSpPr>
              <a:grpSpLocks/>
            </p:cNvGrpSpPr>
            <p:nvPr/>
          </p:nvGrpSpPr>
          <p:grpSpPr bwMode="auto">
            <a:xfrm>
              <a:off x="940" y="3124"/>
              <a:ext cx="205" cy="205"/>
              <a:chOff x="3954" y="1682"/>
              <a:chExt cx="205" cy="205"/>
            </a:xfrm>
          </p:grpSpPr>
          <p:sp>
            <p:nvSpPr>
              <p:cNvPr id="372929" name="Rectangle 193"/>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30" name="Group 194"/>
              <p:cNvGrpSpPr>
                <a:grpSpLocks/>
              </p:cNvGrpSpPr>
              <p:nvPr/>
            </p:nvGrpSpPr>
            <p:grpSpPr bwMode="auto">
              <a:xfrm>
                <a:off x="3958" y="1682"/>
                <a:ext cx="201" cy="205"/>
                <a:chOff x="3958" y="1682"/>
                <a:chExt cx="201" cy="205"/>
              </a:xfrm>
            </p:grpSpPr>
            <p:sp>
              <p:nvSpPr>
                <p:cNvPr id="372931" name="Freeform 195"/>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32" name="Freeform 196"/>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72933" name="Group 197"/>
            <p:cNvGrpSpPr>
              <a:grpSpLocks/>
            </p:cNvGrpSpPr>
            <p:nvPr/>
          </p:nvGrpSpPr>
          <p:grpSpPr bwMode="auto">
            <a:xfrm>
              <a:off x="940" y="3484"/>
              <a:ext cx="205" cy="205"/>
              <a:chOff x="3954" y="1682"/>
              <a:chExt cx="205" cy="205"/>
            </a:xfrm>
          </p:grpSpPr>
          <p:sp>
            <p:nvSpPr>
              <p:cNvPr id="372934" name="Rectangle 198"/>
              <p:cNvSpPr>
                <a:spLocks noChangeArrowheads="1"/>
              </p:cNvSpPr>
              <p:nvPr/>
            </p:nvSpPr>
            <p:spPr bwMode="auto">
              <a:xfrm>
                <a:off x="3954" y="1689"/>
                <a:ext cx="21" cy="178"/>
              </a:xfrm>
              <a:prstGeom prst="rect">
                <a:avLst/>
              </a:prstGeom>
              <a:solidFill>
                <a:srgbClr val="FF0000"/>
              </a:solidFill>
              <a:ln w="9525">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72935" name="Group 199"/>
              <p:cNvGrpSpPr>
                <a:grpSpLocks/>
              </p:cNvGrpSpPr>
              <p:nvPr/>
            </p:nvGrpSpPr>
            <p:grpSpPr bwMode="auto">
              <a:xfrm>
                <a:off x="3958" y="1682"/>
                <a:ext cx="201" cy="205"/>
                <a:chOff x="3958" y="1682"/>
                <a:chExt cx="201" cy="205"/>
              </a:xfrm>
            </p:grpSpPr>
            <p:sp>
              <p:nvSpPr>
                <p:cNvPr id="372936" name="Freeform 200"/>
                <p:cNvSpPr>
                  <a:spLocks/>
                </p:cNvSpPr>
                <p:nvPr/>
              </p:nvSpPr>
              <p:spPr bwMode="auto">
                <a:xfrm>
                  <a:off x="3981" y="1700"/>
                  <a:ext cx="167" cy="169"/>
                </a:xfrm>
                <a:custGeom>
                  <a:avLst/>
                  <a:gdLst>
                    <a:gd name="T0" fmla="*/ 0 w 167"/>
                    <a:gd name="T1" fmla="*/ 85 h 169"/>
                    <a:gd name="T2" fmla="*/ 167 w 167"/>
                    <a:gd name="T3" fmla="*/ 0 h 169"/>
                    <a:gd name="T4" fmla="*/ 167 w 167"/>
                    <a:gd name="T5" fmla="*/ 169 h 169"/>
                    <a:gd name="T6" fmla="*/ 0 w 167"/>
                    <a:gd name="T7" fmla="*/ 85 h 169"/>
                  </a:gdLst>
                  <a:ahLst/>
                  <a:cxnLst>
                    <a:cxn ang="0">
                      <a:pos x="T0" y="T1"/>
                    </a:cxn>
                    <a:cxn ang="0">
                      <a:pos x="T2" y="T3"/>
                    </a:cxn>
                    <a:cxn ang="0">
                      <a:pos x="T4" y="T5"/>
                    </a:cxn>
                    <a:cxn ang="0">
                      <a:pos x="T6" y="T7"/>
                    </a:cxn>
                  </a:cxnLst>
                  <a:rect l="0" t="0" r="r" b="b"/>
                  <a:pathLst>
                    <a:path w="167" h="169">
                      <a:moveTo>
                        <a:pt x="0" y="85"/>
                      </a:moveTo>
                      <a:lnTo>
                        <a:pt x="167" y="0"/>
                      </a:lnTo>
                      <a:lnTo>
                        <a:pt x="167" y="169"/>
                      </a:lnTo>
                      <a:lnTo>
                        <a:pt x="0" y="8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2937" name="Freeform 201"/>
                <p:cNvSpPr>
                  <a:spLocks noEditPoints="1"/>
                </p:cNvSpPr>
                <p:nvPr/>
              </p:nvSpPr>
              <p:spPr bwMode="auto">
                <a:xfrm>
                  <a:off x="3958" y="1682"/>
                  <a:ext cx="201" cy="205"/>
                </a:xfrm>
                <a:custGeom>
                  <a:avLst/>
                  <a:gdLst>
                    <a:gd name="T0" fmla="*/ 195 w 201"/>
                    <a:gd name="T1" fmla="*/ 29 h 205"/>
                    <a:gd name="T2" fmla="*/ 190 w 201"/>
                    <a:gd name="T3" fmla="*/ 18 h 205"/>
                    <a:gd name="T4" fmla="*/ 179 w 201"/>
                    <a:gd name="T5" fmla="*/ 18 h 205"/>
                    <a:gd name="T6" fmla="*/ 179 w 201"/>
                    <a:gd name="T7" fmla="*/ 187 h 205"/>
                    <a:gd name="T8" fmla="*/ 190 w 201"/>
                    <a:gd name="T9" fmla="*/ 187 h 205"/>
                    <a:gd name="T10" fmla="*/ 195 w 201"/>
                    <a:gd name="T11" fmla="*/ 178 h 205"/>
                    <a:gd name="T12" fmla="*/ 28 w 201"/>
                    <a:gd name="T13" fmla="*/ 95 h 205"/>
                    <a:gd name="T14" fmla="*/ 23 w 201"/>
                    <a:gd name="T15" fmla="*/ 103 h 205"/>
                    <a:gd name="T16" fmla="*/ 28 w 201"/>
                    <a:gd name="T17" fmla="*/ 114 h 205"/>
                    <a:gd name="T18" fmla="*/ 195 w 201"/>
                    <a:gd name="T19" fmla="*/ 29 h 205"/>
                    <a:gd name="T20" fmla="*/ 19 w 201"/>
                    <a:gd name="T21" fmla="*/ 95 h 205"/>
                    <a:gd name="T22" fmla="*/ 0 w 201"/>
                    <a:gd name="T23" fmla="*/ 103 h 205"/>
                    <a:gd name="T24" fmla="*/ 19 w 201"/>
                    <a:gd name="T25" fmla="*/ 114 h 205"/>
                    <a:gd name="T26" fmla="*/ 187 w 201"/>
                    <a:gd name="T27" fmla="*/ 198 h 205"/>
                    <a:gd name="T28" fmla="*/ 201 w 201"/>
                    <a:gd name="T29" fmla="*/ 205 h 205"/>
                    <a:gd name="T30" fmla="*/ 201 w 201"/>
                    <a:gd name="T31" fmla="*/ 187 h 205"/>
                    <a:gd name="T32" fmla="*/ 201 w 201"/>
                    <a:gd name="T33" fmla="*/ 18 h 205"/>
                    <a:gd name="T34" fmla="*/ 201 w 201"/>
                    <a:gd name="T35" fmla="*/ 0 h 205"/>
                    <a:gd name="T36" fmla="*/ 187 w 201"/>
                    <a:gd name="T37" fmla="*/ 9 h 205"/>
                    <a:gd name="T38" fmla="*/ 19 w 201"/>
                    <a:gd name="T39" fmla="*/ 9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05">
                      <a:moveTo>
                        <a:pt x="195" y="29"/>
                      </a:moveTo>
                      <a:lnTo>
                        <a:pt x="190" y="18"/>
                      </a:lnTo>
                      <a:lnTo>
                        <a:pt x="179" y="18"/>
                      </a:lnTo>
                      <a:lnTo>
                        <a:pt x="179" y="187"/>
                      </a:lnTo>
                      <a:lnTo>
                        <a:pt x="190" y="187"/>
                      </a:lnTo>
                      <a:lnTo>
                        <a:pt x="195" y="178"/>
                      </a:lnTo>
                      <a:lnTo>
                        <a:pt x="28" y="95"/>
                      </a:lnTo>
                      <a:lnTo>
                        <a:pt x="23" y="103"/>
                      </a:lnTo>
                      <a:lnTo>
                        <a:pt x="28" y="114"/>
                      </a:lnTo>
                      <a:lnTo>
                        <a:pt x="195" y="29"/>
                      </a:lnTo>
                      <a:close/>
                      <a:moveTo>
                        <a:pt x="19" y="95"/>
                      </a:moveTo>
                      <a:lnTo>
                        <a:pt x="0" y="103"/>
                      </a:lnTo>
                      <a:lnTo>
                        <a:pt x="19" y="114"/>
                      </a:lnTo>
                      <a:lnTo>
                        <a:pt x="187" y="198"/>
                      </a:lnTo>
                      <a:lnTo>
                        <a:pt x="201" y="205"/>
                      </a:lnTo>
                      <a:lnTo>
                        <a:pt x="201" y="187"/>
                      </a:lnTo>
                      <a:lnTo>
                        <a:pt x="201" y="18"/>
                      </a:lnTo>
                      <a:lnTo>
                        <a:pt x="201" y="0"/>
                      </a:lnTo>
                      <a:lnTo>
                        <a:pt x="187" y="9"/>
                      </a:lnTo>
                      <a:lnTo>
                        <a:pt x="19" y="95"/>
                      </a:lnTo>
                      <a:close/>
                    </a:path>
                  </a:pathLst>
                </a:custGeom>
                <a:solidFill>
                  <a:srgbClr val="FF0000"/>
                </a:solidFill>
                <a:ln w="9525">
                  <a:solidFill>
                    <a:srgbClr val="FF0000"/>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sp>
        <p:nvSpPr>
          <p:cNvPr id="372938" name="Rectangle 202"/>
          <p:cNvSpPr>
            <a:spLocks noChangeArrowheads="1"/>
          </p:cNvSpPr>
          <p:nvPr/>
        </p:nvSpPr>
        <p:spPr bwMode="auto">
          <a:xfrm>
            <a:off x="6084888" y="5589588"/>
            <a:ext cx="15621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L=A•B</a:t>
            </a:r>
            <a:r>
              <a:rPr kumimoji="1"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Times New Roman" panose="02020603050405020304" pitchFamily="18" charset="0"/>
              </a:rPr>
              <a:t>•</a:t>
            </a:r>
            <a:r>
              <a:rPr kumimoji="1" lang="en-US" altLang="zh-CN" sz="2800" b="1" i="1" u="none" strike="noStrike" kern="1200" cap="none" spc="0" normalizeH="0" baseline="0" noProof="0">
                <a:ln>
                  <a:noFill/>
                </a:ln>
                <a:solidFill>
                  <a:srgbClr val="000066"/>
                </a:solidFill>
                <a:effectLst/>
                <a:uLnTx/>
                <a:uFillTx/>
                <a:latin typeface="Times New Roman" panose="02020603050405020304" pitchFamily="18" charset="0"/>
                <a:ea typeface="宋体" panose="02010600030101010101" pitchFamily="2" charset="-122"/>
                <a:cs typeface="+mn-cs"/>
              </a:rPr>
              <a:t>C</a:t>
            </a:r>
          </a:p>
        </p:txBody>
      </p:sp>
      <p:sp>
        <p:nvSpPr>
          <p:cNvPr id="2" name="灯片编号占位符 1">
            <a:extLst>
              <a:ext uri="{FF2B5EF4-FFF2-40B4-BE49-F238E27FC236}">
                <a16:creationId xmlns:a16="http://schemas.microsoft.com/office/drawing/2014/main" id="{5B385DA8-D6D8-4041-BD54-E5BB5492D611}"/>
              </a:ext>
            </a:extLst>
          </p:cNvPr>
          <p:cNvSpPr>
            <a:spLocks noGrp="1"/>
          </p:cNvSpPr>
          <p:nvPr>
            <p:ph type="sldNum" sz="quarter" idx="12"/>
          </p:nvPr>
        </p:nvSpPr>
        <p:spPr/>
        <p:txBody>
          <a:bodyPr/>
          <a:lstStyle/>
          <a:p>
            <a:fld id="{4FAB73BC-B049-4115-A692-8D63A059BFB8}" type="slidenum">
              <a:rPr lang="en-US" smtClean="0"/>
              <a:t>160</a:t>
            </a:fld>
            <a:endParaRPr lang="en-US" dirty="0"/>
          </a:p>
        </p:txBody>
      </p:sp>
    </p:spTree>
    <p:extLst>
      <p:ext uri="{BB962C8B-B14F-4D97-AF65-F5344CB8AC3E}">
        <p14:creationId xmlns:p14="http://schemas.microsoft.com/office/powerpoint/2010/main" val="1745582859"/>
      </p:ext>
    </p:extLst>
  </p:cSld>
  <p:clrMapOvr>
    <a:masterClrMapping/>
  </p:clrMapOvr>
  <p:transition>
    <p:wipe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2822"/>
                                        </p:tgtEl>
                                        <p:attrNameLst>
                                          <p:attrName>style.visibility</p:attrName>
                                        </p:attrNameLst>
                                      </p:cBhvr>
                                      <p:to>
                                        <p:strVal val="visible"/>
                                      </p:to>
                                    </p:set>
                                    <p:animEffect transition="in" filter="strips(downRight)">
                                      <p:cBhvr>
                                        <p:cTn id="7" dur="500"/>
                                        <p:tgtEl>
                                          <p:spTgt spid="3728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72824"/>
                                        </p:tgtEl>
                                        <p:attrNameLst>
                                          <p:attrName>style.visibility</p:attrName>
                                        </p:attrNameLst>
                                      </p:cBhvr>
                                      <p:to>
                                        <p:strVal val="visible"/>
                                      </p:to>
                                    </p:set>
                                    <p:animEffect transition="in" filter="strips(downRight)">
                                      <p:cBhvr>
                                        <p:cTn id="12" dur="500"/>
                                        <p:tgtEl>
                                          <p:spTgt spid="3728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72906"/>
                                        </p:tgtEl>
                                        <p:attrNameLst>
                                          <p:attrName>style.visibility</p:attrName>
                                        </p:attrNameLst>
                                      </p:cBhvr>
                                      <p:to>
                                        <p:strVal val="visible"/>
                                      </p:to>
                                    </p:set>
                                    <p:animEffect transition="in" filter="wipe(right)">
                                      <p:cBhvr>
                                        <p:cTn id="17" dur="500"/>
                                        <p:tgtEl>
                                          <p:spTgt spid="37290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2823"/>
                                        </p:tgtEl>
                                        <p:attrNameLst>
                                          <p:attrName>style.visibility</p:attrName>
                                        </p:attrNameLst>
                                      </p:cBhvr>
                                      <p:to>
                                        <p:strVal val="visible"/>
                                      </p:to>
                                    </p:set>
                                    <p:animEffect transition="in" filter="strips(downRight)">
                                      <p:cBhvr>
                                        <p:cTn id="22" dur="500"/>
                                        <p:tgtEl>
                                          <p:spTgt spid="37282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nodeType="clickEffect">
                                  <p:stCondLst>
                                    <p:cond delay="0"/>
                                  </p:stCondLst>
                                  <p:childTnLst>
                                    <p:set>
                                      <p:cBhvr>
                                        <p:cTn id="26" dur="1" fill="hold">
                                          <p:stCondLst>
                                            <p:cond delay="0"/>
                                          </p:stCondLst>
                                        </p:cTn>
                                        <p:tgtEl>
                                          <p:spTgt spid="372902"/>
                                        </p:tgtEl>
                                        <p:attrNameLst>
                                          <p:attrName>style.visibility</p:attrName>
                                        </p:attrNameLst>
                                      </p:cBhvr>
                                      <p:to>
                                        <p:strVal val="visible"/>
                                      </p:to>
                                    </p:set>
                                    <p:animEffect transition="in" filter="strips(downRight)">
                                      <p:cBhvr>
                                        <p:cTn id="27" dur="500"/>
                                        <p:tgtEl>
                                          <p:spTgt spid="3729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xit" presetSubtype="16" fill="hold" grpId="1" nodeType="clickEffect">
                                  <p:stCondLst>
                                    <p:cond delay="0"/>
                                  </p:stCondLst>
                                  <p:childTnLst>
                                    <p:animEffect transition="out" filter="box(in)">
                                      <p:cBhvr>
                                        <p:cTn id="31" dur="500"/>
                                        <p:tgtEl>
                                          <p:spTgt spid="372828"/>
                                        </p:tgtEl>
                                      </p:cBhvr>
                                    </p:animEffect>
                                    <p:set>
                                      <p:cBhvr>
                                        <p:cTn id="32" dur="1" fill="hold">
                                          <p:stCondLst>
                                            <p:cond delay="499"/>
                                          </p:stCondLst>
                                        </p:cTn>
                                        <p:tgtEl>
                                          <p:spTgt spid="372828"/>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4" presetClass="exit" presetSubtype="16" fill="hold" grpId="0" nodeType="clickEffect">
                                  <p:stCondLst>
                                    <p:cond delay="0"/>
                                  </p:stCondLst>
                                  <p:childTnLst>
                                    <p:animEffect transition="out" filter="box(in)">
                                      <p:cBhvr>
                                        <p:cTn id="36" dur="500"/>
                                        <p:tgtEl>
                                          <p:spTgt spid="372828"/>
                                        </p:tgtEl>
                                      </p:cBhvr>
                                    </p:animEffect>
                                    <p:set>
                                      <p:cBhvr>
                                        <p:cTn id="37" dur="1" fill="hold">
                                          <p:stCondLst>
                                            <p:cond delay="499"/>
                                          </p:stCondLst>
                                        </p:cTn>
                                        <p:tgtEl>
                                          <p:spTgt spid="372828"/>
                                        </p:tgtEl>
                                        <p:attrNameLst>
                                          <p:attrName>style.visibility</p:attrName>
                                        </p:attrNameLst>
                                      </p:cBhvr>
                                      <p:to>
                                        <p:strVal val="hidden"/>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nodeType="clickEffect">
                                  <p:stCondLst>
                                    <p:cond delay="0"/>
                                  </p:stCondLst>
                                  <p:childTnLst>
                                    <p:set>
                                      <p:cBhvr>
                                        <p:cTn id="41" dur="1" fill="hold">
                                          <p:stCondLst>
                                            <p:cond delay="0"/>
                                          </p:stCondLst>
                                        </p:cTn>
                                        <p:tgtEl>
                                          <p:spTgt spid="372922"/>
                                        </p:tgtEl>
                                        <p:attrNameLst>
                                          <p:attrName>style.visibility</p:attrName>
                                        </p:attrNameLst>
                                      </p:cBhvr>
                                      <p:to>
                                        <p:strVal val="visible"/>
                                      </p:to>
                                    </p:set>
                                    <p:animEffect transition="in" filter="strips(downRight)">
                                      <p:cBhvr>
                                        <p:cTn id="42" dur="500"/>
                                        <p:tgtEl>
                                          <p:spTgt spid="37292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8" presetClass="entr" presetSubtype="6" fill="hold" grpId="0" nodeType="clickEffect">
                                  <p:stCondLst>
                                    <p:cond delay="0"/>
                                  </p:stCondLst>
                                  <p:childTnLst>
                                    <p:set>
                                      <p:cBhvr>
                                        <p:cTn id="46" dur="1" fill="hold">
                                          <p:stCondLst>
                                            <p:cond delay="0"/>
                                          </p:stCondLst>
                                        </p:cTn>
                                        <p:tgtEl>
                                          <p:spTgt spid="372821"/>
                                        </p:tgtEl>
                                        <p:attrNameLst>
                                          <p:attrName>style.visibility</p:attrName>
                                        </p:attrNameLst>
                                      </p:cBhvr>
                                      <p:to>
                                        <p:strVal val="visible"/>
                                      </p:to>
                                    </p:set>
                                    <p:animEffect transition="in" filter="strips(downRight)">
                                      <p:cBhvr>
                                        <p:cTn id="47" dur="500"/>
                                        <p:tgtEl>
                                          <p:spTgt spid="37282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8" presetClass="entr" presetSubtype="6" fill="hold" grpId="0" nodeType="clickEffect">
                                  <p:stCondLst>
                                    <p:cond delay="0"/>
                                  </p:stCondLst>
                                  <p:childTnLst>
                                    <p:set>
                                      <p:cBhvr>
                                        <p:cTn id="51" dur="1" fill="hold">
                                          <p:stCondLst>
                                            <p:cond delay="0"/>
                                          </p:stCondLst>
                                        </p:cTn>
                                        <p:tgtEl>
                                          <p:spTgt spid="372938"/>
                                        </p:tgtEl>
                                        <p:attrNameLst>
                                          <p:attrName>style.visibility</p:attrName>
                                        </p:attrNameLst>
                                      </p:cBhvr>
                                      <p:to>
                                        <p:strVal val="visible"/>
                                      </p:to>
                                    </p:set>
                                    <p:animEffect transition="in" filter="strips(downRight)">
                                      <p:cBhvr>
                                        <p:cTn id="52" dur="500"/>
                                        <p:tgtEl>
                                          <p:spTgt spid="372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821" grpId="0" animBg="1" autoUpdateAnimBg="0"/>
      <p:bldP spid="372822" grpId="0" animBg="1" autoUpdateAnimBg="0"/>
      <p:bldP spid="372823" grpId="0" animBg="1" autoUpdateAnimBg="0"/>
      <p:bldP spid="372828" grpId="0"/>
      <p:bldP spid="372828" grpId="1"/>
      <p:bldP spid="372938" grpId="0" autoUpdateAnimBg="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4797" name="Object 13"/>
          <p:cNvGraphicFramePr>
            <a:graphicFrameLocks noChangeAspect="1"/>
          </p:cNvGraphicFramePr>
          <p:nvPr/>
        </p:nvGraphicFramePr>
        <p:xfrm>
          <a:off x="284163" y="1535113"/>
          <a:ext cx="5080000" cy="2895600"/>
        </p:xfrm>
        <a:graphic>
          <a:graphicData uri="http://schemas.openxmlformats.org/presentationml/2006/ole">
            <mc:AlternateContent xmlns:mc="http://schemas.openxmlformats.org/markup-compatibility/2006">
              <mc:Choice xmlns:v="urn:schemas-microsoft-com:vml" Requires="v">
                <p:oleObj spid="_x0000_s137258" name="图片" r:id="rId3" imgW="2790720" imgH="1590840" progId="Word.Picture.8">
                  <p:embed/>
                </p:oleObj>
              </mc:Choice>
              <mc:Fallback>
                <p:oleObj name="图片" r:id="rId3" imgW="2790720" imgH="1590840" progId="Word.Picture.8">
                  <p:embed/>
                  <p:pic>
                    <p:nvPicPr>
                      <p:cNvPr id="374797" name="Object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63" y="1535113"/>
                        <a:ext cx="5080000" cy="28956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74798" name="Group 14"/>
          <p:cNvGrpSpPr>
            <a:grpSpLocks/>
          </p:cNvGrpSpPr>
          <p:nvPr/>
        </p:nvGrpSpPr>
        <p:grpSpPr bwMode="auto">
          <a:xfrm>
            <a:off x="323850" y="4267200"/>
            <a:ext cx="4130675" cy="457200"/>
            <a:chOff x="1020" y="3249"/>
            <a:chExt cx="1967" cy="288"/>
          </a:xfrm>
        </p:grpSpPr>
        <p:sp>
          <p:nvSpPr>
            <p:cNvPr id="374799" name="Rectangle 15"/>
            <p:cNvSpPr>
              <a:spLocks noChangeArrowheads="1"/>
            </p:cNvSpPr>
            <p:nvPr/>
          </p:nvSpPr>
          <p:spPr bwMode="auto">
            <a:xfrm>
              <a:off x="1519" y="3249"/>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4800" name="Rectangle 16"/>
            <p:cNvSpPr>
              <a:spLocks noChangeArrowheads="1"/>
            </p:cNvSpPr>
            <p:nvPr/>
          </p:nvSpPr>
          <p:spPr bwMode="auto">
            <a:xfrm>
              <a:off x="2064" y="3249"/>
              <a:ext cx="3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4801" name="Rectangle 17"/>
            <p:cNvSpPr>
              <a:spLocks noChangeArrowheads="1"/>
            </p:cNvSpPr>
            <p:nvPr/>
          </p:nvSpPr>
          <p:spPr bwMode="auto">
            <a:xfrm>
              <a:off x="1020" y="3249"/>
              <a:ext cx="50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4802" name="Rectangle 18"/>
            <p:cNvSpPr>
              <a:spLocks noChangeArrowheads="1"/>
            </p:cNvSpPr>
            <p:nvPr/>
          </p:nvSpPr>
          <p:spPr bwMode="auto">
            <a:xfrm>
              <a:off x="2608" y="3249"/>
              <a:ext cx="37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grpSp>
      <p:sp>
        <p:nvSpPr>
          <p:cNvPr id="374803" name="Rectangle 19"/>
          <p:cNvSpPr>
            <a:spLocks noChangeArrowheads="1"/>
          </p:cNvSpPr>
          <p:nvPr/>
        </p:nvSpPr>
        <p:spPr bwMode="auto">
          <a:xfrm>
            <a:off x="5472113" y="1844675"/>
            <a:ext cx="3671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中有一个为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p>
        </p:txBody>
      </p:sp>
      <p:sp>
        <p:nvSpPr>
          <p:cNvPr id="374804" name="Rectangle 20"/>
          <p:cNvSpPr>
            <a:spLocks noChangeArrowheads="1"/>
          </p:cNvSpPr>
          <p:nvPr/>
        </p:nvSpPr>
        <p:spPr bwMode="auto">
          <a:xfrm>
            <a:off x="5472113" y="3284538"/>
            <a:ext cx="36718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zh-CN" altLang="en-US"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都为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p>
        </p:txBody>
      </p:sp>
      <p:sp>
        <p:nvSpPr>
          <p:cNvPr id="374805" name="Rectangle 21"/>
          <p:cNvSpPr>
            <a:spLocks noChangeArrowheads="1"/>
          </p:cNvSpPr>
          <p:nvPr/>
        </p:nvSpPr>
        <p:spPr bwMode="auto">
          <a:xfrm>
            <a:off x="5508625" y="2492375"/>
            <a:ext cx="2016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输出为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0</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374806" name="Rectangle 22"/>
          <p:cNvSpPr>
            <a:spLocks noChangeArrowheads="1"/>
          </p:cNvSpPr>
          <p:nvPr/>
        </p:nvSpPr>
        <p:spPr bwMode="auto">
          <a:xfrm>
            <a:off x="5508625" y="3789363"/>
            <a:ext cx="1727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输出为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sp>
        <p:nvSpPr>
          <p:cNvPr id="374807" name="Rectangle 23"/>
          <p:cNvSpPr>
            <a:spLocks noChangeArrowheads="1"/>
          </p:cNvSpPr>
          <p:nvPr/>
        </p:nvSpPr>
        <p:spPr bwMode="auto">
          <a:xfrm>
            <a:off x="5580063" y="5059363"/>
            <a:ext cx="2058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L=AC</a:t>
            </a:r>
          </a:p>
        </p:txBody>
      </p:sp>
      <p:grpSp>
        <p:nvGrpSpPr>
          <p:cNvPr id="374808" name="Group 24"/>
          <p:cNvGrpSpPr>
            <a:grpSpLocks/>
          </p:cNvGrpSpPr>
          <p:nvPr/>
        </p:nvGrpSpPr>
        <p:grpSpPr bwMode="auto">
          <a:xfrm>
            <a:off x="395288" y="4306888"/>
            <a:ext cx="4130675" cy="457200"/>
            <a:chOff x="1020" y="3612"/>
            <a:chExt cx="1967" cy="288"/>
          </a:xfrm>
        </p:grpSpPr>
        <p:sp>
          <p:nvSpPr>
            <p:cNvPr id="374809" name="Rectangle 25"/>
            <p:cNvSpPr>
              <a:spLocks noChangeArrowheads="1"/>
            </p:cNvSpPr>
            <p:nvPr/>
          </p:nvSpPr>
          <p:spPr bwMode="auto">
            <a:xfrm>
              <a:off x="1519"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sp>
          <p:nvSpPr>
            <p:cNvPr id="374810" name="Rectangle 26"/>
            <p:cNvSpPr>
              <a:spLocks noChangeArrowheads="1"/>
            </p:cNvSpPr>
            <p:nvPr/>
          </p:nvSpPr>
          <p:spPr bwMode="auto">
            <a:xfrm>
              <a:off x="2064"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4811" name="Rectangle 27"/>
            <p:cNvSpPr>
              <a:spLocks noChangeArrowheads="1"/>
            </p:cNvSpPr>
            <p:nvPr/>
          </p:nvSpPr>
          <p:spPr bwMode="auto">
            <a:xfrm>
              <a:off x="1020" y="3612"/>
              <a:ext cx="502"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4812" name="Rectangle 28"/>
            <p:cNvSpPr>
              <a:spLocks noChangeArrowheads="1"/>
            </p:cNvSpPr>
            <p:nvPr/>
          </p:nvSpPr>
          <p:spPr bwMode="auto">
            <a:xfrm>
              <a:off x="2608" y="3612"/>
              <a:ext cx="379" cy="28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grpSp>
      <p:sp>
        <p:nvSpPr>
          <p:cNvPr id="374813" name="Rectangle 29"/>
          <p:cNvSpPr>
            <a:spLocks noChangeArrowheads="1"/>
          </p:cNvSpPr>
          <p:nvPr/>
        </p:nvSpPr>
        <p:spPr bwMode="auto">
          <a:xfrm>
            <a:off x="5551488" y="4508500"/>
            <a:ext cx="20589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L=ABC</a:t>
            </a:r>
          </a:p>
        </p:txBody>
      </p:sp>
      <p:sp>
        <p:nvSpPr>
          <p:cNvPr id="374814" name="Rectangle 30"/>
          <p:cNvSpPr>
            <a:spLocks noChangeArrowheads="1"/>
          </p:cNvSpPr>
          <p:nvPr/>
        </p:nvSpPr>
        <p:spPr bwMode="auto">
          <a:xfrm>
            <a:off x="3725863" y="3322638"/>
            <a:ext cx="34131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800" b="1" i="0" u="none" strike="noStrike" kern="1200" cap="none" spc="0" normalizeH="0" baseline="0" noProof="0">
                <a:ln>
                  <a:noFill/>
                </a:ln>
                <a:solidFill>
                  <a:srgbClr val="CC0000"/>
                </a:solidFill>
                <a:effectLst/>
                <a:uLnTx/>
                <a:uFillTx/>
                <a:latin typeface="Tahoma" panose="020B0604030504040204" pitchFamily="34" charset="0"/>
                <a:ea typeface="楷体_GB2312" pitchFamily="49" charset="-122"/>
                <a:cs typeface="+mn-cs"/>
              </a:rPr>
              <a:t>X</a:t>
            </a:r>
          </a:p>
        </p:txBody>
      </p:sp>
      <p:sp>
        <p:nvSpPr>
          <p:cNvPr id="374815" name="Rectangle 31"/>
          <p:cNvSpPr>
            <a:spLocks noChangeArrowheads="1"/>
          </p:cNvSpPr>
          <p:nvPr/>
        </p:nvSpPr>
        <p:spPr bwMode="auto">
          <a:xfrm>
            <a:off x="1854200" y="3357563"/>
            <a:ext cx="341313"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800" b="1" i="0" u="none" strike="noStrike" kern="1200" cap="none" spc="0" normalizeH="0" baseline="0" noProof="0">
                <a:ln>
                  <a:noFill/>
                </a:ln>
                <a:solidFill>
                  <a:srgbClr val="CC0000"/>
                </a:solidFill>
                <a:effectLst/>
                <a:uLnTx/>
                <a:uFillTx/>
                <a:latin typeface="Tahoma" panose="020B0604030504040204" pitchFamily="34" charset="0"/>
                <a:ea typeface="楷体_GB2312" pitchFamily="49" charset="-122"/>
                <a:cs typeface="+mn-cs"/>
              </a:rPr>
              <a:t>X</a:t>
            </a:r>
          </a:p>
        </p:txBody>
      </p:sp>
      <p:sp>
        <p:nvSpPr>
          <p:cNvPr id="374816" name="Rectangle 32"/>
          <p:cNvSpPr>
            <a:spLocks noChangeArrowheads="1"/>
          </p:cNvSpPr>
          <p:nvPr/>
        </p:nvSpPr>
        <p:spPr bwMode="auto">
          <a:xfrm>
            <a:off x="755650" y="5661025"/>
            <a:ext cx="77771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器件的开关状态不同</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电路实现逻辑函数也就不同</a:t>
            </a:r>
          </a:p>
        </p:txBody>
      </p:sp>
      <p:sp>
        <p:nvSpPr>
          <p:cNvPr id="374817" name="Rectangle 33"/>
          <p:cNvSpPr>
            <a:spLocks noChangeArrowheads="1"/>
          </p:cNvSpPr>
          <p:nvPr/>
        </p:nvSpPr>
        <p:spPr bwMode="auto">
          <a:xfrm>
            <a:off x="395288" y="1747838"/>
            <a:ext cx="2736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1           0            1</a:t>
            </a:r>
          </a:p>
        </p:txBody>
      </p:sp>
      <p:sp>
        <p:nvSpPr>
          <p:cNvPr id="374818" name="Rectangle 34"/>
          <p:cNvSpPr>
            <a:spLocks noChangeArrowheads="1"/>
          </p:cNvSpPr>
          <p:nvPr/>
        </p:nvSpPr>
        <p:spPr bwMode="auto">
          <a:xfrm>
            <a:off x="395288" y="1747838"/>
            <a:ext cx="2736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1           1           1 </a:t>
            </a:r>
          </a:p>
        </p:txBody>
      </p:sp>
      <p:sp>
        <p:nvSpPr>
          <p:cNvPr id="2" name="灯片编号占位符 1">
            <a:extLst>
              <a:ext uri="{FF2B5EF4-FFF2-40B4-BE49-F238E27FC236}">
                <a16:creationId xmlns:a16="http://schemas.microsoft.com/office/drawing/2014/main" id="{9021A784-5E07-461C-9433-149C478E0350}"/>
              </a:ext>
            </a:extLst>
          </p:cNvPr>
          <p:cNvSpPr>
            <a:spLocks noGrp="1"/>
          </p:cNvSpPr>
          <p:nvPr>
            <p:ph type="sldNum" sz="quarter" idx="12"/>
          </p:nvPr>
        </p:nvSpPr>
        <p:spPr/>
        <p:txBody>
          <a:bodyPr/>
          <a:lstStyle/>
          <a:p>
            <a:fld id="{4FAB73BC-B049-4115-A692-8D63A059BFB8}" type="slidenum">
              <a:rPr lang="en-US" smtClean="0"/>
              <a:t>161</a:t>
            </a:fld>
            <a:endParaRPr lang="en-US" dirty="0"/>
          </a:p>
        </p:txBody>
      </p:sp>
    </p:spTree>
    <p:extLst>
      <p:ext uri="{BB962C8B-B14F-4D97-AF65-F5344CB8AC3E}">
        <p14:creationId xmlns:p14="http://schemas.microsoft.com/office/powerpoint/2010/main" val="19855724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4797"/>
                                        </p:tgtEl>
                                        <p:attrNameLst>
                                          <p:attrName>style.visibility</p:attrName>
                                        </p:attrNameLst>
                                      </p:cBhvr>
                                      <p:to>
                                        <p:strVal val="visible"/>
                                      </p:to>
                                    </p:set>
                                    <p:animEffect transition="in" filter="wipe(left)">
                                      <p:cBhvr>
                                        <p:cTn id="7" dur="500"/>
                                        <p:tgtEl>
                                          <p:spTgt spid="37479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74814"/>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6" fill="hold" nodeType="clickEffect">
                                  <p:stCondLst>
                                    <p:cond delay="0"/>
                                  </p:stCondLst>
                                  <p:childTnLst>
                                    <p:set>
                                      <p:cBhvr>
                                        <p:cTn id="15" dur="1" fill="hold">
                                          <p:stCondLst>
                                            <p:cond delay="0"/>
                                          </p:stCondLst>
                                        </p:cTn>
                                        <p:tgtEl>
                                          <p:spTgt spid="374798"/>
                                        </p:tgtEl>
                                        <p:attrNameLst>
                                          <p:attrName>style.visibility</p:attrName>
                                        </p:attrNameLst>
                                      </p:cBhvr>
                                      <p:to>
                                        <p:strVal val="visible"/>
                                      </p:to>
                                    </p:set>
                                    <p:animEffect transition="in" filter="strips(downRight)">
                                      <p:cBhvr>
                                        <p:cTn id="16" dur="500"/>
                                        <p:tgtEl>
                                          <p:spTgt spid="37479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8" presetClass="entr" presetSubtype="6" fill="hold" grpId="0" nodeType="clickEffect">
                                  <p:stCondLst>
                                    <p:cond delay="0"/>
                                  </p:stCondLst>
                                  <p:childTnLst>
                                    <p:set>
                                      <p:cBhvr>
                                        <p:cTn id="20" dur="1" fill="hold">
                                          <p:stCondLst>
                                            <p:cond delay="0"/>
                                          </p:stCondLst>
                                        </p:cTn>
                                        <p:tgtEl>
                                          <p:spTgt spid="374803"/>
                                        </p:tgtEl>
                                        <p:attrNameLst>
                                          <p:attrName>style.visibility</p:attrName>
                                        </p:attrNameLst>
                                      </p:cBhvr>
                                      <p:to>
                                        <p:strVal val="visible"/>
                                      </p:to>
                                    </p:set>
                                    <p:animEffect transition="in" filter="strips(downRight)">
                                      <p:cBhvr>
                                        <p:cTn id="21" dur="500"/>
                                        <p:tgtEl>
                                          <p:spTgt spid="37480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374817"/>
                                        </p:tgtEl>
                                        <p:attrNameLst>
                                          <p:attrName>style.visibility</p:attrName>
                                        </p:attrNameLst>
                                      </p:cBhvr>
                                      <p:to>
                                        <p:strVal val="visible"/>
                                      </p:to>
                                    </p:set>
                                    <p:animEffect transition="in" filter="wipe(down)">
                                      <p:cBhvr>
                                        <p:cTn id="26" dur="500"/>
                                        <p:tgtEl>
                                          <p:spTgt spid="374817"/>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8" presetClass="entr" presetSubtype="6" fill="hold" grpId="0" nodeType="clickEffect">
                                  <p:stCondLst>
                                    <p:cond delay="0"/>
                                  </p:stCondLst>
                                  <p:childTnLst>
                                    <p:set>
                                      <p:cBhvr>
                                        <p:cTn id="30" dur="1" fill="hold">
                                          <p:stCondLst>
                                            <p:cond delay="0"/>
                                          </p:stCondLst>
                                        </p:cTn>
                                        <p:tgtEl>
                                          <p:spTgt spid="374805"/>
                                        </p:tgtEl>
                                        <p:attrNameLst>
                                          <p:attrName>style.visibility</p:attrName>
                                        </p:attrNameLst>
                                      </p:cBhvr>
                                      <p:to>
                                        <p:strVal val="visible"/>
                                      </p:to>
                                    </p:set>
                                    <p:animEffect transition="in" filter="strips(downRight)">
                                      <p:cBhvr>
                                        <p:cTn id="31" dur="500"/>
                                        <p:tgtEl>
                                          <p:spTgt spid="37480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xit" presetSubtype="16" fill="hold" grpId="1" nodeType="clickEffect">
                                  <p:stCondLst>
                                    <p:cond delay="0"/>
                                  </p:stCondLst>
                                  <p:childTnLst>
                                    <p:animEffect transition="out" filter="box(in)">
                                      <p:cBhvr>
                                        <p:cTn id="35" dur="500"/>
                                        <p:tgtEl>
                                          <p:spTgt spid="374817"/>
                                        </p:tgtEl>
                                      </p:cBhvr>
                                    </p:animEffect>
                                    <p:set>
                                      <p:cBhvr>
                                        <p:cTn id="36" dur="1" fill="hold">
                                          <p:stCondLst>
                                            <p:cond delay="499"/>
                                          </p:stCondLst>
                                        </p:cTn>
                                        <p:tgtEl>
                                          <p:spTgt spid="374817"/>
                                        </p:tgtEl>
                                        <p:attrNameLst>
                                          <p:attrName>style.visibility</p:attrName>
                                        </p:attrNameLst>
                                      </p:cBhvr>
                                      <p:to>
                                        <p:strVal val="hidden"/>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8" presetClass="entr" presetSubtype="6" fill="hold" grpId="0" nodeType="clickEffect">
                                  <p:stCondLst>
                                    <p:cond delay="0"/>
                                  </p:stCondLst>
                                  <p:childTnLst>
                                    <p:set>
                                      <p:cBhvr>
                                        <p:cTn id="40" dur="1" fill="hold">
                                          <p:stCondLst>
                                            <p:cond delay="0"/>
                                          </p:stCondLst>
                                        </p:cTn>
                                        <p:tgtEl>
                                          <p:spTgt spid="374804"/>
                                        </p:tgtEl>
                                        <p:attrNameLst>
                                          <p:attrName>style.visibility</p:attrName>
                                        </p:attrNameLst>
                                      </p:cBhvr>
                                      <p:to>
                                        <p:strVal val="visible"/>
                                      </p:to>
                                    </p:set>
                                    <p:animEffect transition="in" filter="strips(downRight)">
                                      <p:cBhvr>
                                        <p:cTn id="41" dur="500"/>
                                        <p:tgtEl>
                                          <p:spTgt spid="374804"/>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4" fill="hold" grpId="0" nodeType="clickEffect">
                                  <p:stCondLst>
                                    <p:cond delay="0"/>
                                  </p:stCondLst>
                                  <p:childTnLst>
                                    <p:set>
                                      <p:cBhvr>
                                        <p:cTn id="45" dur="1" fill="hold">
                                          <p:stCondLst>
                                            <p:cond delay="0"/>
                                          </p:stCondLst>
                                        </p:cTn>
                                        <p:tgtEl>
                                          <p:spTgt spid="374818"/>
                                        </p:tgtEl>
                                        <p:attrNameLst>
                                          <p:attrName>style.visibility</p:attrName>
                                        </p:attrNameLst>
                                      </p:cBhvr>
                                      <p:to>
                                        <p:strVal val="visible"/>
                                      </p:to>
                                    </p:set>
                                    <p:animEffect transition="in" filter="wipe(down)">
                                      <p:cBhvr>
                                        <p:cTn id="46" dur="500"/>
                                        <p:tgtEl>
                                          <p:spTgt spid="374818"/>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8" presetClass="entr" presetSubtype="6" fill="hold" grpId="0" nodeType="clickEffect">
                                  <p:stCondLst>
                                    <p:cond delay="0"/>
                                  </p:stCondLst>
                                  <p:childTnLst>
                                    <p:set>
                                      <p:cBhvr>
                                        <p:cTn id="50" dur="1" fill="hold">
                                          <p:stCondLst>
                                            <p:cond delay="0"/>
                                          </p:stCondLst>
                                        </p:cTn>
                                        <p:tgtEl>
                                          <p:spTgt spid="374806"/>
                                        </p:tgtEl>
                                        <p:attrNameLst>
                                          <p:attrName>style.visibility</p:attrName>
                                        </p:attrNameLst>
                                      </p:cBhvr>
                                      <p:to>
                                        <p:strVal val="visible"/>
                                      </p:to>
                                    </p:set>
                                    <p:animEffect transition="in" filter="strips(downRight)">
                                      <p:cBhvr>
                                        <p:cTn id="51" dur="500"/>
                                        <p:tgtEl>
                                          <p:spTgt spid="374806"/>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8" presetClass="entr" presetSubtype="6" fill="hold" grpId="0" nodeType="clickEffect">
                                  <p:stCondLst>
                                    <p:cond delay="0"/>
                                  </p:stCondLst>
                                  <p:childTnLst>
                                    <p:set>
                                      <p:cBhvr>
                                        <p:cTn id="55" dur="1" fill="hold">
                                          <p:stCondLst>
                                            <p:cond delay="0"/>
                                          </p:stCondLst>
                                        </p:cTn>
                                        <p:tgtEl>
                                          <p:spTgt spid="374813"/>
                                        </p:tgtEl>
                                        <p:attrNameLst>
                                          <p:attrName>style.visibility</p:attrName>
                                        </p:attrNameLst>
                                      </p:cBhvr>
                                      <p:to>
                                        <p:strVal val="visible"/>
                                      </p:to>
                                    </p:set>
                                    <p:animEffect transition="in" filter="strips(downRight)">
                                      <p:cBhvr>
                                        <p:cTn id="56" dur="500"/>
                                        <p:tgtEl>
                                          <p:spTgt spid="374813"/>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74815"/>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8" presetClass="entr" presetSubtype="6" fill="hold" nodeType="clickEffect">
                                  <p:stCondLst>
                                    <p:cond delay="0"/>
                                  </p:stCondLst>
                                  <p:childTnLst>
                                    <p:set>
                                      <p:cBhvr>
                                        <p:cTn id="64" dur="1" fill="hold">
                                          <p:stCondLst>
                                            <p:cond delay="0"/>
                                          </p:stCondLst>
                                        </p:cTn>
                                        <p:tgtEl>
                                          <p:spTgt spid="374808"/>
                                        </p:tgtEl>
                                        <p:attrNameLst>
                                          <p:attrName>style.visibility</p:attrName>
                                        </p:attrNameLst>
                                      </p:cBhvr>
                                      <p:to>
                                        <p:strVal val="visible"/>
                                      </p:to>
                                    </p:set>
                                    <p:animEffect transition="in" filter="strips(downRight)">
                                      <p:cBhvr>
                                        <p:cTn id="65" dur="500"/>
                                        <p:tgtEl>
                                          <p:spTgt spid="374808"/>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8" presetClass="entr" presetSubtype="6" fill="hold" grpId="0" nodeType="clickEffect">
                                  <p:stCondLst>
                                    <p:cond delay="0"/>
                                  </p:stCondLst>
                                  <p:childTnLst>
                                    <p:set>
                                      <p:cBhvr>
                                        <p:cTn id="69" dur="1" fill="hold">
                                          <p:stCondLst>
                                            <p:cond delay="0"/>
                                          </p:stCondLst>
                                        </p:cTn>
                                        <p:tgtEl>
                                          <p:spTgt spid="374807"/>
                                        </p:tgtEl>
                                        <p:attrNameLst>
                                          <p:attrName>style.visibility</p:attrName>
                                        </p:attrNameLst>
                                      </p:cBhvr>
                                      <p:to>
                                        <p:strVal val="visible"/>
                                      </p:to>
                                    </p:set>
                                    <p:animEffect transition="in" filter="strips(downRight)">
                                      <p:cBhvr>
                                        <p:cTn id="70" dur="500"/>
                                        <p:tgtEl>
                                          <p:spTgt spid="374807"/>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18" presetClass="entr" presetSubtype="6" fill="hold" grpId="0" nodeType="clickEffect">
                                  <p:stCondLst>
                                    <p:cond delay="0"/>
                                  </p:stCondLst>
                                  <p:childTnLst>
                                    <p:set>
                                      <p:cBhvr>
                                        <p:cTn id="74" dur="1" fill="hold">
                                          <p:stCondLst>
                                            <p:cond delay="0"/>
                                          </p:stCondLst>
                                        </p:cTn>
                                        <p:tgtEl>
                                          <p:spTgt spid="374816"/>
                                        </p:tgtEl>
                                        <p:attrNameLst>
                                          <p:attrName>style.visibility</p:attrName>
                                        </p:attrNameLst>
                                      </p:cBhvr>
                                      <p:to>
                                        <p:strVal val="visible"/>
                                      </p:to>
                                    </p:set>
                                    <p:animEffect transition="in" filter="strips(downRight)">
                                      <p:cBhvr>
                                        <p:cTn id="75" dur="500"/>
                                        <p:tgtEl>
                                          <p:spTgt spid="3748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803" grpId="0"/>
      <p:bldP spid="374804" grpId="0"/>
      <p:bldP spid="374805" grpId="0"/>
      <p:bldP spid="374806" grpId="0"/>
      <p:bldP spid="374807" grpId="0"/>
      <p:bldP spid="374813" grpId="0"/>
      <p:bldP spid="374814" grpId="0"/>
      <p:bldP spid="374815" grpId="0"/>
      <p:bldP spid="374816" grpId="0"/>
      <p:bldP spid="374817" grpId="0"/>
      <p:bldP spid="374817" grpId="1"/>
      <p:bldP spid="374818"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45" name="Rectangle 37"/>
          <p:cNvSpPr>
            <a:spLocks noChangeArrowheads="1"/>
          </p:cNvSpPr>
          <p:nvPr/>
        </p:nvSpPr>
        <p:spPr bwMode="auto">
          <a:xfrm>
            <a:off x="971550" y="549275"/>
            <a:ext cx="3025775" cy="776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(4)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浮</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栅</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管开关</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endParaRPr>
          </a:p>
        </p:txBody>
      </p:sp>
      <p:sp>
        <p:nvSpPr>
          <p:cNvPr id="375846" name="Rectangle 38"/>
          <p:cNvSpPr>
            <a:spLocks noChangeArrowheads="1"/>
          </p:cNvSpPr>
          <p:nvPr/>
        </p:nvSpPr>
        <p:spPr bwMode="auto">
          <a:xfrm>
            <a:off x="684213" y="4216400"/>
            <a:ext cx="7704137" cy="1792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55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用不同的浮栅</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管连接的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，编程信息的擦除方法也不同。</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SIMOS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管连接的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，采用紫外光照射擦除；</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Flotox 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管和快闪叠栅</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管，采用电擦除方法。</a:t>
            </a:r>
          </a:p>
        </p:txBody>
      </p:sp>
      <p:sp>
        <p:nvSpPr>
          <p:cNvPr id="375847" name="AutoShape 39"/>
          <p:cNvSpPr>
            <a:spLocks/>
          </p:cNvSpPr>
          <p:nvPr/>
        </p:nvSpPr>
        <p:spPr bwMode="auto">
          <a:xfrm>
            <a:off x="2700338" y="1628775"/>
            <a:ext cx="287337" cy="2089150"/>
          </a:xfrm>
          <a:prstGeom prst="leftBrace">
            <a:avLst>
              <a:gd name="adj1" fmla="val 60589"/>
              <a:gd name="adj2" fmla="val 50000"/>
            </a:avLst>
          </a:prstGeom>
          <a:noFill/>
          <a:ln w="38100">
            <a:solidFill>
              <a:srgbClr val="000099"/>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5848" name="Rectangle 40"/>
          <p:cNvSpPr>
            <a:spLocks noChangeArrowheads="1"/>
          </p:cNvSpPr>
          <p:nvPr/>
        </p:nvSpPr>
        <p:spPr bwMode="auto">
          <a:xfrm>
            <a:off x="755650" y="2501900"/>
            <a:ext cx="17970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浮</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栅</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p:txBody>
      </p:sp>
      <p:sp>
        <p:nvSpPr>
          <p:cNvPr id="375849" name="Rectangle 41"/>
          <p:cNvSpPr>
            <a:spLocks noChangeArrowheads="1"/>
          </p:cNvSpPr>
          <p:nvPr/>
        </p:nvSpPr>
        <p:spPr bwMode="auto">
          <a:xfrm>
            <a:off x="3136900" y="1557338"/>
            <a:ext cx="35956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叠栅注入</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MOS(SIMOS)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p:txBody>
      </p:sp>
      <p:sp>
        <p:nvSpPr>
          <p:cNvPr id="375850" name="Rectangle 42"/>
          <p:cNvSpPr>
            <a:spLocks noChangeArrowheads="1"/>
          </p:cNvSpPr>
          <p:nvPr/>
        </p:nvSpPr>
        <p:spPr bwMode="auto">
          <a:xfrm>
            <a:off x="3132138" y="2357438"/>
            <a:ext cx="513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浮栅隧道氧化层</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MOS(Flotox 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p:txBody>
      </p:sp>
      <p:sp>
        <p:nvSpPr>
          <p:cNvPr id="375851" name="Rectangle 43"/>
          <p:cNvSpPr>
            <a:spLocks noChangeArrowheads="1"/>
          </p:cNvSpPr>
          <p:nvPr/>
        </p:nvSpPr>
        <p:spPr bwMode="auto">
          <a:xfrm>
            <a:off x="3132138" y="3357563"/>
            <a:ext cx="33242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快闪</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(Flash)</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叠栅</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p:txBody>
      </p:sp>
      <p:sp>
        <p:nvSpPr>
          <p:cNvPr id="2" name="灯片编号占位符 1">
            <a:extLst>
              <a:ext uri="{FF2B5EF4-FFF2-40B4-BE49-F238E27FC236}">
                <a16:creationId xmlns:a16="http://schemas.microsoft.com/office/drawing/2014/main" id="{569CD1ED-B8B5-4E34-AD24-7A46B275E9FC}"/>
              </a:ext>
            </a:extLst>
          </p:cNvPr>
          <p:cNvSpPr>
            <a:spLocks noGrp="1"/>
          </p:cNvSpPr>
          <p:nvPr>
            <p:ph type="sldNum" sz="quarter" idx="12"/>
          </p:nvPr>
        </p:nvSpPr>
        <p:spPr/>
        <p:txBody>
          <a:bodyPr/>
          <a:lstStyle/>
          <a:p>
            <a:fld id="{4FAB73BC-B049-4115-A692-8D63A059BFB8}" type="slidenum">
              <a:rPr lang="en-US" smtClean="0"/>
              <a:t>162</a:t>
            </a:fld>
            <a:endParaRPr lang="en-US" dirty="0"/>
          </a:p>
        </p:txBody>
      </p:sp>
    </p:spTree>
    <p:extLst>
      <p:ext uri="{BB962C8B-B14F-4D97-AF65-F5344CB8AC3E}">
        <p14:creationId xmlns:p14="http://schemas.microsoft.com/office/powerpoint/2010/main" val="1836834369"/>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75845"/>
                                        </p:tgtEl>
                                        <p:attrNameLst>
                                          <p:attrName>style.visibility</p:attrName>
                                        </p:attrNameLst>
                                      </p:cBhvr>
                                      <p:to>
                                        <p:strVal val="visible"/>
                                      </p:to>
                                    </p:set>
                                    <p:animEffect transition="in" filter="strips(downRight)">
                                      <p:cBhvr>
                                        <p:cTn id="7" dur="500"/>
                                        <p:tgtEl>
                                          <p:spTgt spid="3758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75848"/>
                                        </p:tgtEl>
                                        <p:attrNameLst>
                                          <p:attrName>style.visibility</p:attrName>
                                        </p:attrNameLst>
                                      </p:cBhvr>
                                      <p:to>
                                        <p:strVal val="visible"/>
                                      </p:to>
                                    </p:set>
                                    <p:animEffect transition="in" filter="strips(downRight)">
                                      <p:cBhvr>
                                        <p:cTn id="12" dur="500"/>
                                        <p:tgtEl>
                                          <p:spTgt spid="3758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75847"/>
                                        </p:tgtEl>
                                        <p:attrNameLst>
                                          <p:attrName>style.visibility</p:attrName>
                                        </p:attrNameLst>
                                      </p:cBhvr>
                                      <p:to>
                                        <p:strVal val="visible"/>
                                      </p:to>
                                    </p:set>
                                    <p:animEffect transition="in" filter="wipe(left)">
                                      <p:cBhvr>
                                        <p:cTn id="17" dur="500"/>
                                        <p:tgtEl>
                                          <p:spTgt spid="3758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375849"/>
                                        </p:tgtEl>
                                        <p:attrNameLst>
                                          <p:attrName>style.visibility</p:attrName>
                                        </p:attrNameLst>
                                      </p:cBhvr>
                                      <p:to>
                                        <p:strVal val="visible"/>
                                      </p:to>
                                    </p:set>
                                    <p:animEffect transition="in" filter="strips(downRight)">
                                      <p:cBhvr>
                                        <p:cTn id="22" dur="500"/>
                                        <p:tgtEl>
                                          <p:spTgt spid="3758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75850"/>
                                        </p:tgtEl>
                                        <p:attrNameLst>
                                          <p:attrName>style.visibility</p:attrName>
                                        </p:attrNameLst>
                                      </p:cBhvr>
                                      <p:to>
                                        <p:strVal val="visible"/>
                                      </p:to>
                                    </p:set>
                                    <p:animEffect transition="in" filter="strips(downRight)">
                                      <p:cBhvr>
                                        <p:cTn id="27" dur="500"/>
                                        <p:tgtEl>
                                          <p:spTgt spid="37585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8" presetClass="entr" presetSubtype="6" fill="hold" grpId="0" nodeType="clickEffect">
                                  <p:stCondLst>
                                    <p:cond delay="0"/>
                                  </p:stCondLst>
                                  <p:childTnLst>
                                    <p:set>
                                      <p:cBhvr>
                                        <p:cTn id="31" dur="1" fill="hold">
                                          <p:stCondLst>
                                            <p:cond delay="0"/>
                                          </p:stCondLst>
                                        </p:cTn>
                                        <p:tgtEl>
                                          <p:spTgt spid="375851"/>
                                        </p:tgtEl>
                                        <p:attrNameLst>
                                          <p:attrName>style.visibility</p:attrName>
                                        </p:attrNameLst>
                                      </p:cBhvr>
                                      <p:to>
                                        <p:strVal val="visible"/>
                                      </p:to>
                                    </p:set>
                                    <p:animEffect transition="in" filter="strips(downRight)">
                                      <p:cBhvr>
                                        <p:cTn id="32" dur="500"/>
                                        <p:tgtEl>
                                          <p:spTgt spid="37585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75846"/>
                                        </p:tgtEl>
                                        <p:attrNameLst>
                                          <p:attrName>style.visibility</p:attrName>
                                        </p:attrNameLst>
                                      </p:cBhvr>
                                      <p:to>
                                        <p:strVal val="visible"/>
                                      </p:to>
                                    </p:set>
                                    <p:animEffect transition="in" filter="wipe(up)">
                                      <p:cBhvr>
                                        <p:cTn id="37" dur="500"/>
                                        <p:tgtEl>
                                          <p:spTgt spid="3758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45" grpId="0"/>
      <p:bldP spid="375846" grpId="0"/>
      <p:bldP spid="375848" grpId="0"/>
      <p:bldP spid="375849" grpId="0"/>
      <p:bldP spid="375850" grpId="0"/>
      <p:bldP spid="375851"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006" name="Object 150"/>
          <p:cNvGraphicFramePr>
            <a:graphicFrameLocks noChangeAspect="1"/>
          </p:cNvGraphicFramePr>
          <p:nvPr/>
        </p:nvGraphicFramePr>
        <p:xfrm>
          <a:off x="1116013" y="2492375"/>
          <a:ext cx="2952750" cy="2800350"/>
        </p:xfrm>
        <a:graphic>
          <a:graphicData uri="http://schemas.openxmlformats.org/presentationml/2006/ole">
            <mc:AlternateContent xmlns:mc="http://schemas.openxmlformats.org/markup-compatibility/2006">
              <mc:Choice xmlns:v="urn:schemas-microsoft-com:vml" Requires="v">
                <p:oleObj spid="_x0000_s138282" name="图片" r:id="rId4" imgW="1478788" imgH="1414718" progId="Word.Picture.8">
                  <p:embed/>
                </p:oleObj>
              </mc:Choice>
              <mc:Fallback>
                <p:oleObj name="图片" r:id="rId4" imgW="1478788" imgH="1414718" progId="Word.Picture.8">
                  <p:embed/>
                  <p:pic>
                    <p:nvPicPr>
                      <p:cNvPr id="378006" name="Object 150"/>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1116013" y="2492375"/>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sp>
        <p:nvSpPr>
          <p:cNvPr id="377876" name="Text Box 20">
            <a:hlinkClick r:id="rId6" action="ppaction://hlinkpres?slideindex=1&amp;slidetitle=没有幻灯片标题"/>
          </p:cNvPr>
          <p:cNvSpPr txBox="1">
            <a:spLocks noChangeArrowheads="1"/>
          </p:cNvSpPr>
          <p:nvPr/>
        </p:nvSpPr>
        <p:spPr bwMode="auto">
          <a:xfrm>
            <a:off x="250825" y="1289050"/>
            <a:ext cx="8204200" cy="7032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      </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当浮栅上带有负电荷时，使得</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管的开启电压变高，如果给控制栅加上</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V</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T1</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控制电压，</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管仍处于截止状态。</a:t>
            </a:r>
          </a:p>
        </p:txBody>
      </p:sp>
      <p:sp>
        <p:nvSpPr>
          <p:cNvPr id="377877" name="Text Box 21">
            <a:hlinkClick r:id="rId6" action="ppaction://hlinkpres?slideindex=1&amp;slidetitle=没有幻灯片标题"/>
          </p:cNvPr>
          <p:cNvSpPr txBox="1">
            <a:spLocks noChangeArrowheads="1"/>
          </p:cNvSpPr>
          <p:nvPr/>
        </p:nvSpPr>
        <p:spPr bwMode="auto">
          <a:xfrm>
            <a:off x="323850" y="5734050"/>
            <a:ext cx="8907463" cy="374650"/>
          </a:xfrm>
          <a:prstGeom prst="rect">
            <a:avLst/>
          </a:prstGeom>
          <a:solidFill>
            <a:srgbClr val="FFFFFF">
              <a:alpha val="0"/>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若要擦除，可用</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紫外线或</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X</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射线，距管子</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厘米处照射</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15-20</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分钟。</a:t>
            </a:r>
          </a:p>
        </p:txBody>
      </p:sp>
      <p:grpSp>
        <p:nvGrpSpPr>
          <p:cNvPr id="377878" name="Group 22"/>
          <p:cNvGrpSpPr>
            <a:grpSpLocks/>
          </p:cNvGrpSpPr>
          <p:nvPr/>
        </p:nvGrpSpPr>
        <p:grpSpPr bwMode="auto">
          <a:xfrm>
            <a:off x="250825" y="981075"/>
            <a:ext cx="8208963" cy="1219200"/>
            <a:chOff x="48" y="192"/>
            <a:chExt cx="5328" cy="768"/>
          </a:xfrm>
        </p:grpSpPr>
        <p:sp>
          <p:nvSpPr>
            <p:cNvPr id="377879" name="AutoShape 23"/>
            <p:cNvSpPr>
              <a:spLocks noChangeArrowheads="1"/>
            </p:cNvSpPr>
            <p:nvPr/>
          </p:nvSpPr>
          <p:spPr bwMode="auto">
            <a:xfrm>
              <a:off x="48" y="192"/>
              <a:ext cx="5328" cy="768"/>
            </a:xfrm>
            <a:prstGeom prst="roundRect">
              <a:avLst>
                <a:gd name="adj" fmla="val 16667"/>
              </a:avLst>
            </a:pr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80" name="Text Box 24">
              <a:hlinkClick r:id="rId6" action="ppaction://hlinkpres?slideindex=1&amp;slidetitle=没有幻灯片标题"/>
            </p:cNvPr>
            <p:cNvSpPr txBox="1">
              <a:spLocks noChangeArrowheads="1"/>
            </p:cNvSpPr>
            <p:nvPr/>
          </p:nvSpPr>
          <p:spPr bwMode="auto">
            <a:xfrm>
              <a:off x="96" y="374"/>
              <a:ext cx="5232" cy="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anchor="ct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当浮栅上没有电荷时，给控制栅加上大于</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V</a:t>
              </a:r>
              <a:r>
                <a:rPr kumimoji="1" lang="en-US" altLang="zh-CN"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的控制电压</a:t>
              </a:r>
              <a:r>
                <a:rPr kumimoji="1" lang="zh-CN" altLang="en-US" sz="2400" b="1" i="0" u="none" strike="noStrike" kern="1200" cap="none" spc="0" normalizeH="0" baseline="-2500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管导通。</a:t>
              </a:r>
            </a:p>
          </p:txBody>
        </p:sp>
      </p:grpSp>
      <p:sp>
        <p:nvSpPr>
          <p:cNvPr id="377882" name="Rectangle 26"/>
          <p:cNvSpPr>
            <a:spLocks noChangeArrowheads="1"/>
          </p:cNvSpPr>
          <p:nvPr/>
        </p:nvSpPr>
        <p:spPr bwMode="auto">
          <a:xfrm>
            <a:off x="900113" y="438150"/>
            <a:ext cx="3824287"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叠栅注入</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MOS(SIMOS)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grpSp>
        <p:nvGrpSpPr>
          <p:cNvPr id="377883" name="Group 27"/>
          <p:cNvGrpSpPr>
            <a:grpSpLocks/>
          </p:cNvGrpSpPr>
          <p:nvPr/>
        </p:nvGrpSpPr>
        <p:grpSpPr bwMode="auto">
          <a:xfrm>
            <a:off x="1520825" y="2989263"/>
            <a:ext cx="3124200" cy="409575"/>
            <a:chOff x="624" y="1920"/>
            <a:chExt cx="1968" cy="456"/>
          </a:xfrm>
        </p:grpSpPr>
        <p:sp>
          <p:nvSpPr>
            <p:cNvPr id="377884" name="Text Box 28"/>
            <p:cNvSpPr txBox="1">
              <a:spLocks noChangeArrowheads="1"/>
            </p:cNvSpPr>
            <p:nvPr/>
          </p:nvSpPr>
          <p:spPr bwMode="auto">
            <a:xfrm>
              <a:off x="1968" y="1968"/>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25V</a:t>
              </a:r>
            </a:p>
          </p:txBody>
        </p:sp>
        <p:sp>
          <p:nvSpPr>
            <p:cNvPr id="377885" name="Text Box 29"/>
            <p:cNvSpPr txBox="1">
              <a:spLocks noChangeArrowheads="1"/>
            </p:cNvSpPr>
            <p:nvPr/>
          </p:nvSpPr>
          <p:spPr bwMode="auto">
            <a:xfrm>
              <a:off x="1296" y="1920"/>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25V</a:t>
              </a:r>
            </a:p>
          </p:txBody>
        </p:sp>
        <p:sp>
          <p:nvSpPr>
            <p:cNvPr id="377886" name="Text Box 30"/>
            <p:cNvSpPr txBox="1">
              <a:spLocks noChangeArrowheads="1"/>
            </p:cNvSpPr>
            <p:nvPr/>
          </p:nvSpPr>
          <p:spPr bwMode="auto">
            <a:xfrm>
              <a:off x="624" y="1920"/>
              <a:ext cx="624" cy="4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GND</a:t>
              </a:r>
            </a:p>
          </p:txBody>
        </p:sp>
      </p:grpSp>
      <p:grpSp>
        <p:nvGrpSpPr>
          <p:cNvPr id="377887" name="Group 31"/>
          <p:cNvGrpSpPr>
            <a:grpSpLocks/>
          </p:cNvGrpSpPr>
          <p:nvPr/>
        </p:nvGrpSpPr>
        <p:grpSpPr bwMode="auto">
          <a:xfrm>
            <a:off x="1476375" y="2978150"/>
            <a:ext cx="2819400" cy="442913"/>
            <a:chOff x="204" y="482"/>
            <a:chExt cx="1776" cy="279"/>
          </a:xfrm>
        </p:grpSpPr>
        <p:sp>
          <p:nvSpPr>
            <p:cNvPr id="377888" name="Text Box 32"/>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7889" name="Text Box 33"/>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7890" name="Text Box 34"/>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GND</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grpSp>
        <p:nvGrpSpPr>
          <p:cNvPr id="377891" name="Group 35"/>
          <p:cNvGrpSpPr>
            <a:grpSpLocks/>
          </p:cNvGrpSpPr>
          <p:nvPr/>
        </p:nvGrpSpPr>
        <p:grpSpPr bwMode="auto">
          <a:xfrm>
            <a:off x="1908175" y="4132263"/>
            <a:ext cx="1296988" cy="152400"/>
            <a:chOff x="657" y="2523"/>
            <a:chExt cx="817" cy="96"/>
          </a:xfrm>
        </p:grpSpPr>
        <p:grpSp>
          <p:nvGrpSpPr>
            <p:cNvPr id="377892" name="Group 36"/>
            <p:cNvGrpSpPr>
              <a:grpSpLocks/>
            </p:cNvGrpSpPr>
            <p:nvPr/>
          </p:nvGrpSpPr>
          <p:grpSpPr bwMode="auto">
            <a:xfrm>
              <a:off x="1138" y="2523"/>
              <a:ext cx="336" cy="96"/>
              <a:chOff x="3840" y="3504"/>
              <a:chExt cx="480" cy="140"/>
            </a:xfrm>
          </p:grpSpPr>
          <p:sp>
            <p:nvSpPr>
              <p:cNvPr id="377893" name="Oval 37"/>
              <p:cNvSpPr>
                <a:spLocks noChangeArrowheads="1"/>
              </p:cNvSpPr>
              <p:nvPr/>
            </p:nvSpPr>
            <p:spPr bwMode="auto">
              <a:xfrm>
                <a:off x="3840"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4" name="Oval 38"/>
              <p:cNvSpPr>
                <a:spLocks noChangeArrowheads="1"/>
              </p:cNvSpPr>
              <p:nvPr/>
            </p:nvSpPr>
            <p:spPr bwMode="auto">
              <a:xfrm>
                <a:off x="3984"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5" name="Oval 39"/>
              <p:cNvSpPr>
                <a:spLocks noChangeArrowheads="1"/>
              </p:cNvSpPr>
              <p:nvPr/>
            </p:nvSpPr>
            <p:spPr bwMode="auto">
              <a:xfrm>
                <a:off x="4272"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6" name="Oval 40"/>
              <p:cNvSpPr>
                <a:spLocks noChangeArrowheads="1"/>
              </p:cNvSpPr>
              <p:nvPr/>
            </p:nvSpPr>
            <p:spPr bwMode="auto">
              <a:xfrm>
                <a:off x="4128"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7" name="Oval 41"/>
              <p:cNvSpPr>
                <a:spLocks noChangeArrowheads="1"/>
              </p:cNvSpPr>
              <p:nvPr/>
            </p:nvSpPr>
            <p:spPr bwMode="auto">
              <a:xfrm>
                <a:off x="3851" y="3585"/>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8" name="Oval 42"/>
              <p:cNvSpPr>
                <a:spLocks noChangeArrowheads="1"/>
              </p:cNvSpPr>
              <p:nvPr/>
            </p:nvSpPr>
            <p:spPr bwMode="auto">
              <a:xfrm>
                <a:off x="4001" y="3577"/>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899" name="Oval 43"/>
              <p:cNvSpPr>
                <a:spLocks noChangeArrowheads="1"/>
              </p:cNvSpPr>
              <p:nvPr/>
            </p:nvSpPr>
            <p:spPr bwMode="auto">
              <a:xfrm>
                <a:off x="4128"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0" name="Oval 44"/>
              <p:cNvSpPr>
                <a:spLocks noChangeArrowheads="1"/>
              </p:cNvSpPr>
              <p:nvPr/>
            </p:nvSpPr>
            <p:spPr bwMode="auto">
              <a:xfrm>
                <a:off x="4266"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7901" name="Group 45"/>
            <p:cNvGrpSpPr>
              <a:grpSpLocks/>
            </p:cNvGrpSpPr>
            <p:nvPr/>
          </p:nvGrpSpPr>
          <p:grpSpPr bwMode="auto">
            <a:xfrm>
              <a:off x="657" y="2523"/>
              <a:ext cx="336" cy="96"/>
              <a:chOff x="3840" y="3504"/>
              <a:chExt cx="480" cy="140"/>
            </a:xfrm>
          </p:grpSpPr>
          <p:sp>
            <p:nvSpPr>
              <p:cNvPr id="377902" name="Oval 46"/>
              <p:cNvSpPr>
                <a:spLocks noChangeArrowheads="1"/>
              </p:cNvSpPr>
              <p:nvPr/>
            </p:nvSpPr>
            <p:spPr bwMode="auto">
              <a:xfrm>
                <a:off x="3840"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3" name="Oval 47"/>
              <p:cNvSpPr>
                <a:spLocks noChangeArrowheads="1"/>
              </p:cNvSpPr>
              <p:nvPr/>
            </p:nvSpPr>
            <p:spPr bwMode="auto">
              <a:xfrm>
                <a:off x="3984"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4" name="Oval 48"/>
              <p:cNvSpPr>
                <a:spLocks noChangeArrowheads="1"/>
              </p:cNvSpPr>
              <p:nvPr/>
            </p:nvSpPr>
            <p:spPr bwMode="auto">
              <a:xfrm>
                <a:off x="4272"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5" name="Oval 49"/>
              <p:cNvSpPr>
                <a:spLocks noChangeArrowheads="1"/>
              </p:cNvSpPr>
              <p:nvPr/>
            </p:nvSpPr>
            <p:spPr bwMode="auto">
              <a:xfrm>
                <a:off x="4128" y="3504"/>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6" name="Oval 50"/>
              <p:cNvSpPr>
                <a:spLocks noChangeArrowheads="1"/>
              </p:cNvSpPr>
              <p:nvPr/>
            </p:nvSpPr>
            <p:spPr bwMode="auto">
              <a:xfrm>
                <a:off x="3851" y="3585"/>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7" name="Oval 51"/>
              <p:cNvSpPr>
                <a:spLocks noChangeArrowheads="1"/>
              </p:cNvSpPr>
              <p:nvPr/>
            </p:nvSpPr>
            <p:spPr bwMode="auto">
              <a:xfrm>
                <a:off x="4001" y="3577"/>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8" name="Oval 52"/>
              <p:cNvSpPr>
                <a:spLocks noChangeArrowheads="1"/>
              </p:cNvSpPr>
              <p:nvPr/>
            </p:nvSpPr>
            <p:spPr bwMode="auto">
              <a:xfrm>
                <a:off x="4128"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09" name="Oval 53"/>
              <p:cNvSpPr>
                <a:spLocks noChangeArrowheads="1"/>
              </p:cNvSpPr>
              <p:nvPr/>
            </p:nvSpPr>
            <p:spPr bwMode="auto">
              <a:xfrm>
                <a:off x="4266" y="3596"/>
                <a:ext cx="48" cy="48"/>
              </a:xfrm>
              <a:prstGeom prst="ellipse">
                <a:avLst/>
              </a:prstGeom>
              <a:solidFill>
                <a:schemeClr val="accent2"/>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grpSp>
        <p:nvGrpSpPr>
          <p:cNvPr id="377910" name="Group 54"/>
          <p:cNvGrpSpPr>
            <a:grpSpLocks/>
          </p:cNvGrpSpPr>
          <p:nvPr/>
        </p:nvGrpSpPr>
        <p:grpSpPr bwMode="auto">
          <a:xfrm>
            <a:off x="4716463" y="2636838"/>
            <a:ext cx="3832225" cy="2657475"/>
            <a:chOff x="2971" y="1661"/>
            <a:chExt cx="2414" cy="1674"/>
          </a:xfrm>
        </p:grpSpPr>
        <p:sp>
          <p:nvSpPr>
            <p:cNvPr id="377911" name="Rectangle 55"/>
            <p:cNvSpPr>
              <a:spLocks noChangeArrowheads="1"/>
            </p:cNvSpPr>
            <p:nvPr/>
          </p:nvSpPr>
          <p:spPr bwMode="auto">
            <a:xfrm>
              <a:off x="2971" y="1661"/>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9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12" name="Freeform 56"/>
            <p:cNvSpPr>
              <a:spLocks/>
            </p:cNvSpPr>
            <p:nvPr/>
          </p:nvSpPr>
          <p:spPr bwMode="auto">
            <a:xfrm>
              <a:off x="3246" y="1693"/>
              <a:ext cx="32" cy="148"/>
            </a:xfrm>
            <a:custGeom>
              <a:avLst/>
              <a:gdLst>
                <a:gd name="T0" fmla="*/ 0 w 32"/>
                <a:gd name="T1" fmla="*/ 148 h 148"/>
                <a:gd name="T2" fmla="*/ 32 w 32"/>
                <a:gd name="T3" fmla="*/ 148 h 148"/>
                <a:gd name="T4" fmla="*/ 21 w 32"/>
                <a:gd name="T5" fmla="*/ 0 h 148"/>
                <a:gd name="T6" fmla="*/ 0 w 32"/>
                <a:gd name="T7" fmla="*/ 148 h 148"/>
              </a:gdLst>
              <a:ahLst/>
              <a:cxnLst>
                <a:cxn ang="0">
                  <a:pos x="T0" y="T1"/>
                </a:cxn>
                <a:cxn ang="0">
                  <a:pos x="T2" y="T3"/>
                </a:cxn>
                <a:cxn ang="0">
                  <a:pos x="T4" y="T5"/>
                </a:cxn>
                <a:cxn ang="0">
                  <a:pos x="T6" y="T7"/>
                </a:cxn>
              </a:cxnLst>
              <a:rect l="0" t="0" r="r" b="b"/>
              <a:pathLst>
                <a:path w="32" h="148">
                  <a:moveTo>
                    <a:pt x="0" y="148"/>
                  </a:moveTo>
                  <a:lnTo>
                    <a:pt x="32" y="148"/>
                  </a:lnTo>
                  <a:lnTo>
                    <a:pt x="21" y="0"/>
                  </a:lnTo>
                  <a:lnTo>
                    <a:pt x="0" y="148"/>
                  </a:lnTo>
                  <a:close/>
                </a:path>
              </a:pathLst>
            </a:custGeom>
            <a:solidFill>
              <a:srgbClr val="000000"/>
            </a:solidFill>
            <a:ln w="17463">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3" name="Line 57"/>
            <p:cNvSpPr>
              <a:spLocks noChangeShapeType="1"/>
            </p:cNvSpPr>
            <p:nvPr/>
          </p:nvSpPr>
          <p:spPr bwMode="auto">
            <a:xfrm flipV="1">
              <a:off x="3267" y="1830"/>
              <a:ext cx="1" cy="1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4" name="Freeform 58"/>
            <p:cNvSpPr>
              <a:spLocks/>
            </p:cNvSpPr>
            <p:nvPr/>
          </p:nvSpPr>
          <p:spPr bwMode="auto">
            <a:xfrm>
              <a:off x="5141" y="2932"/>
              <a:ext cx="159" cy="32"/>
            </a:xfrm>
            <a:custGeom>
              <a:avLst/>
              <a:gdLst>
                <a:gd name="T0" fmla="*/ 0 w 159"/>
                <a:gd name="T1" fmla="*/ 0 h 32"/>
                <a:gd name="T2" fmla="*/ 0 w 159"/>
                <a:gd name="T3" fmla="*/ 32 h 32"/>
                <a:gd name="T4" fmla="*/ 159 w 159"/>
                <a:gd name="T5" fmla="*/ 21 h 32"/>
                <a:gd name="T6" fmla="*/ 0 w 159"/>
                <a:gd name="T7" fmla="*/ 0 h 32"/>
              </a:gdLst>
              <a:ahLst/>
              <a:cxnLst>
                <a:cxn ang="0">
                  <a:pos x="T0" y="T1"/>
                </a:cxn>
                <a:cxn ang="0">
                  <a:pos x="T2" y="T3"/>
                </a:cxn>
                <a:cxn ang="0">
                  <a:pos x="T4" y="T5"/>
                </a:cxn>
                <a:cxn ang="0">
                  <a:pos x="T6" y="T7"/>
                </a:cxn>
              </a:cxnLst>
              <a:rect l="0" t="0" r="r" b="b"/>
              <a:pathLst>
                <a:path w="159" h="32">
                  <a:moveTo>
                    <a:pt x="0" y="0"/>
                  </a:moveTo>
                  <a:lnTo>
                    <a:pt x="0" y="32"/>
                  </a:lnTo>
                  <a:lnTo>
                    <a:pt x="159" y="21"/>
                  </a:lnTo>
                  <a:lnTo>
                    <a:pt x="0" y="0"/>
                  </a:lnTo>
                  <a:close/>
                </a:path>
              </a:pathLst>
            </a:custGeom>
            <a:solidFill>
              <a:srgbClr val="000000"/>
            </a:solidFill>
            <a:ln w="17463">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5" name="Line 59"/>
            <p:cNvSpPr>
              <a:spLocks noChangeShapeType="1"/>
            </p:cNvSpPr>
            <p:nvPr/>
          </p:nvSpPr>
          <p:spPr bwMode="auto">
            <a:xfrm>
              <a:off x="3267" y="2953"/>
              <a:ext cx="2033"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6" name="Freeform 60"/>
            <p:cNvSpPr>
              <a:spLocks/>
            </p:cNvSpPr>
            <p:nvPr/>
          </p:nvSpPr>
          <p:spPr bwMode="auto">
            <a:xfrm>
              <a:off x="3596" y="1989"/>
              <a:ext cx="285" cy="975"/>
            </a:xfrm>
            <a:custGeom>
              <a:avLst/>
              <a:gdLst>
                <a:gd name="T0" fmla="*/ 285 w 285"/>
                <a:gd name="T1" fmla="*/ 0 h 975"/>
                <a:gd name="T2" fmla="*/ 264 w 285"/>
                <a:gd name="T3" fmla="*/ 0 h 975"/>
                <a:gd name="T4" fmla="*/ 232 w 285"/>
                <a:gd name="T5" fmla="*/ 191 h 975"/>
                <a:gd name="T6" fmla="*/ 201 w 285"/>
                <a:gd name="T7" fmla="*/ 361 h 975"/>
                <a:gd name="T8" fmla="*/ 169 w 285"/>
                <a:gd name="T9" fmla="*/ 519 h 975"/>
                <a:gd name="T10" fmla="*/ 127 w 285"/>
                <a:gd name="T11" fmla="*/ 657 h 975"/>
                <a:gd name="T12" fmla="*/ 95 w 285"/>
                <a:gd name="T13" fmla="*/ 774 h 975"/>
                <a:gd name="T14" fmla="*/ 52 w 285"/>
                <a:gd name="T15" fmla="*/ 858 h 975"/>
                <a:gd name="T16" fmla="*/ 63 w 285"/>
                <a:gd name="T17" fmla="*/ 858 h 975"/>
                <a:gd name="T18" fmla="*/ 63 w 285"/>
                <a:gd name="T19" fmla="*/ 848 h 975"/>
                <a:gd name="T20" fmla="*/ 31 w 285"/>
                <a:gd name="T21" fmla="*/ 911 h 975"/>
                <a:gd name="T22" fmla="*/ 21 w 285"/>
                <a:gd name="T23" fmla="*/ 922 h 975"/>
                <a:gd name="T24" fmla="*/ 0 w 285"/>
                <a:gd name="T25" fmla="*/ 964 h 975"/>
                <a:gd name="T26" fmla="*/ 21 w 285"/>
                <a:gd name="T27" fmla="*/ 975 h 975"/>
                <a:gd name="T28" fmla="*/ 42 w 285"/>
                <a:gd name="T29" fmla="*/ 922 h 975"/>
                <a:gd name="T30" fmla="*/ 31 w 285"/>
                <a:gd name="T31" fmla="*/ 922 h 975"/>
                <a:gd name="T32" fmla="*/ 42 w 285"/>
                <a:gd name="T33" fmla="*/ 933 h 975"/>
                <a:gd name="T34" fmla="*/ 74 w 285"/>
                <a:gd name="T35" fmla="*/ 869 h 975"/>
                <a:gd name="T36" fmla="*/ 74 w 285"/>
                <a:gd name="T37" fmla="*/ 858 h 975"/>
                <a:gd name="T38" fmla="*/ 74 w 285"/>
                <a:gd name="T39" fmla="*/ 858 h 975"/>
                <a:gd name="T40" fmla="*/ 116 w 285"/>
                <a:gd name="T41" fmla="*/ 774 h 975"/>
                <a:gd name="T42" fmla="*/ 148 w 285"/>
                <a:gd name="T43" fmla="*/ 668 h 975"/>
                <a:gd name="T44" fmla="*/ 190 w 285"/>
                <a:gd name="T45" fmla="*/ 519 h 975"/>
                <a:gd name="T46" fmla="*/ 222 w 285"/>
                <a:gd name="T47" fmla="*/ 361 h 975"/>
                <a:gd name="T48" fmla="*/ 254 w 285"/>
                <a:gd name="T49" fmla="*/ 191 h 975"/>
                <a:gd name="T50" fmla="*/ 285 w 285"/>
                <a:gd name="T51"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5" h="975">
                  <a:moveTo>
                    <a:pt x="285" y="0"/>
                  </a:moveTo>
                  <a:lnTo>
                    <a:pt x="264" y="0"/>
                  </a:lnTo>
                  <a:lnTo>
                    <a:pt x="232" y="191"/>
                  </a:lnTo>
                  <a:lnTo>
                    <a:pt x="201" y="361"/>
                  </a:lnTo>
                  <a:lnTo>
                    <a:pt x="169" y="519"/>
                  </a:lnTo>
                  <a:lnTo>
                    <a:pt x="127" y="657"/>
                  </a:lnTo>
                  <a:lnTo>
                    <a:pt x="95" y="774"/>
                  </a:lnTo>
                  <a:lnTo>
                    <a:pt x="52" y="858"/>
                  </a:lnTo>
                  <a:lnTo>
                    <a:pt x="63" y="858"/>
                  </a:lnTo>
                  <a:lnTo>
                    <a:pt x="63" y="848"/>
                  </a:lnTo>
                  <a:lnTo>
                    <a:pt x="31" y="911"/>
                  </a:lnTo>
                  <a:lnTo>
                    <a:pt x="21" y="922"/>
                  </a:lnTo>
                  <a:lnTo>
                    <a:pt x="0" y="964"/>
                  </a:lnTo>
                  <a:lnTo>
                    <a:pt x="21" y="975"/>
                  </a:lnTo>
                  <a:lnTo>
                    <a:pt x="42" y="922"/>
                  </a:lnTo>
                  <a:lnTo>
                    <a:pt x="31" y="922"/>
                  </a:lnTo>
                  <a:lnTo>
                    <a:pt x="42" y="933"/>
                  </a:lnTo>
                  <a:lnTo>
                    <a:pt x="74" y="869"/>
                  </a:lnTo>
                  <a:lnTo>
                    <a:pt x="74" y="858"/>
                  </a:lnTo>
                  <a:lnTo>
                    <a:pt x="74" y="858"/>
                  </a:lnTo>
                  <a:lnTo>
                    <a:pt x="116" y="774"/>
                  </a:lnTo>
                  <a:lnTo>
                    <a:pt x="148" y="668"/>
                  </a:lnTo>
                  <a:lnTo>
                    <a:pt x="190" y="519"/>
                  </a:lnTo>
                  <a:lnTo>
                    <a:pt x="222" y="361"/>
                  </a:lnTo>
                  <a:lnTo>
                    <a:pt x="254" y="191"/>
                  </a:lnTo>
                  <a:lnTo>
                    <a:pt x="2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7" name="Rectangle 61"/>
            <p:cNvSpPr>
              <a:spLocks noChangeArrowheads="1"/>
            </p:cNvSpPr>
            <p:nvPr/>
          </p:nvSpPr>
          <p:spPr bwMode="auto">
            <a:xfrm>
              <a:off x="2971" y="1672"/>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18" name="Rectangle 62"/>
            <p:cNvSpPr>
              <a:spLocks noChangeArrowheads="1"/>
            </p:cNvSpPr>
            <p:nvPr/>
          </p:nvSpPr>
          <p:spPr bwMode="auto">
            <a:xfrm>
              <a:off x="3045" y="1682"/>
              <a:ext cx="3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i</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19" name="Rectangle 63"/>
            <p:cNvSpPr>
              <a:spLocks noChangeArrowheads="1"/>
            </p:cNvSpPr>
            <p:nvPr/>
          </p:nvSpPr>
          <p:spPr bwMode="auto">
            <a:xfrm>
              <a:off x="3077" y="1746"/>
              <a:ext cx="6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D</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0" name="Rectangle 64"/>
            <p:cNvSpPr>
              <a:spLocks noChangeArrowheads="1"/>
            </p:cNvSpPr>
            <p:nvPr/>
          </p:nvSpPr>
          <p:spPr bwMode="auto">
            <a:xfrm>
              <a:off x="3140" y="1682"/>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1" name="Rectangle 65"/>
            <p:cNvSpPr>
              <a:spLocks noChangeArrowheads="1"/>
            </p:cNvSpPr>
            <p:nvPr/>
          </p:nvSpPr>
          <p:spPr bwMode="auto">
            <a:xfrm>
              <a:off x="3511" y="2964"/>
              <a:ext cx="24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22" name="Rectangle 66"/>
            <p:cNvSpPr>
              <a:spLocks noChangeArrowheads="1"/>
            </p:cNvSpPr>
            <p:nvPr/>
          </p:nvSpPr>
          <p:spPr bwMode="auto">
            <a:xfrm>
              <a:off x="3543" y="2974"/>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3" name="Rectangle 67"/>
            <p:cNvSpPr>
              <a:spLocks noChangeArrowheads="1"/>
            </p:cNvSpPr>
            <p:nvPr/>
          </p:nvSpPr>
          <p:spPr bwMode="auto">
            <a:xfrm>
              <a:off x="3617" y="3038"/>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T1</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4" name="Rectangle 68"/>
            <p:cNvSpPr>
              <a:spLocks noChangeArrowheads="1"/>
            </p:cNvSpPr>
            <p:nvPr/>
          </p:nvSpPr>
          <p:spPr bwMode="auto">
            <a:xfrm>
              <a:off x="3712"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5" name="Rectangle 69"/>
            <p:cNvSpPr>
              <a:spLocks noChangeArrowheads="1"/>
            </p:cNvSpPr>
            <p:nvPr/>
          </p:nvSpPr>
          <p:spPr bwMode="auto">
            <a:xfrm>
              <a:off x="4294" y="2985"/>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26" name="Rectangle 70"/>
            <p:cNvSpPr>
              <a:spLocks noChangeArrowheads="1"/>
            </p:cNvSpPr>
            <p:nvPr/>
          </p:nvSpPr>
          <p:spPr bwMode="auto">
            <a:xfrm>
              <a:off x="4326" y="2996"/>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7" name="Rectangle 71"/>
            <p:cNvSpPr>
              <a:spLocks noChangeArrowheads="1"/>
            </p:cNvSpPr>
            <p:nvPr/>
          </p:nvSpPr>
          <p:spPr bwMode="auto">
            <a:xfrm>
              <a:off x="4400" y="3059"/>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T2</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8" name="Rectangle 72"/>
            <p:cNvSpPr>
              <a:spLocks noChangeArrowheads="1"/>
            </p:cNvSpPr>
            <p:nvPr/>
          </p:nvSpPr>
          <p:spPr bwMode="auto">
            <a:xfrm>
              <a:off x="4495" y="2996"/>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29" name="Rectangle 73"/>
            <p:cNvSpPr>
              <a:spLocks noChangeArrowheads="1"/>
            </p:cNvSpPr>
            <p:nvPr/>
          </p:nvSpPr>
          <p:spPr bwMode="auto">
            <a:xfrm>
              <a:off x="5131" y="3006"/>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30" name="Rectangle 74"/>
            <p:cNvSpPr>
              <a:spLocks noChangeArrowheads="1"/>
            </p:cNvSpPr>
            <p:nvPr/>
          </p:nvSpPr>
          <p:spPr bwMode="auto">
            <a:xfrm>
              <a:off x="5162" y="3017"/>
              <a:ext cx="57"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1" name="Rectangle 75"/>
            <p:cNvSpPr>
              <a:spLocks noChangeArrowheads="1"/>
            </p:cNvSpPr>
            <p:nvPr/>
          </p:nvSpPr>
          <p:spPr bwMode="auto">
            <a:xfrm>
              <a:off x="5226" y="3080"/>
              <a:ext cx="11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GS</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2" name="Rectangle 76"/>
            <p:cNvSpPr>
              <a:spLocks noChangeArrowheads="1"/>
            </p:cNvSpPr>
            <p:nvPr/>
          </p:nvSpPr>
          <p:spPr bwMode="auto">
            <a:xfrm>
              <a:off x="5332" y="3017"/>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3" name="Rectangle 77"/>
            <p:cNvSpPr>
              <a:spLocks noChangeArrowheads="1"/>
            </p:cNvSpPr>
            <p:nvPr/>
          </p:nvSpPr>
          <p:spPr bwMode="auto">
            <a:xfrm>
              <a:off x="3426" y="1693"/>
              <a:ext cx="731"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34" name="Rectangle 78"/>
            <p:cNvSpPr>
              <a:spLocks noChangeArrowheads="1"/>
            </p:cNvSpPr>
            <p:nvPr/>
          </p:nvSpPr>
          <p:spPr bwMode="auto">
            <a:xfrm>
              <a:off x="3469" y="1714"/>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浮栅无电子</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5" name="Rectangle 79"/>
            <p:cNvSpPr>
              <a:spLocks noChangeArrowheads="1"/>
            </p:cNvSpPr>
            <p:nvPr/>
          </p:nvSpPr>
          <p:spPr bwMode="auto">
            <a:xfrm>
              <a:off x="4104" y="1693"/>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6" name="Rectangle 80"/>
            <p:cNvSpPr>
              <a:spLocks noChangeArrowheads="1"/>
            </p:cNvSpPr>
            <p:nvPr/>
          </p:nvSpPr>
          <p:spPr bwMode="auto">
            <a:xfrm>
              <a:off x="3066" y="2964"/>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37" name="Rectangle 81"/>
            <p:cNvSpPr>
              <a:spLocks noChangeArrowheads="1"/>
            </p:cNvSpPr>
            <p:nvPr/>
          </p:nvSpPr>
          <p:spPr bwMode="auto">
            <a:xfrm>
              <a:off x="3140" y="2974"/>
              <a:ext cx="9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O</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8" name="Rectangle 82"/>
            <p:cNvSpPr>
              <a:spLocks noChangeArrowheads="1"/>
            </p:cNvSpPr>
            <p:nvPr/>
          </p:nvSpPr>
          <p:spPr bwMode="auto">
            <a:xfrm>
              <a:off x="3236"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39" name="Rectangle 83"/>
            <p:cNvSpPr>
              <a:spLocks noChangeArrowheads="1"/>
            </p:cNvSpPr>
            <p:nvPr/>
          </p:nvSpPr>
          <p:spPr bwMode="auto">
            <a:xfrm>
              <a:off x="3469"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0" name="Rectangle 84"/>
            <p:cNvSpPr>
              <a:spLocks noChangeArrowheads="1"/>
            </p:cNvSpPr>
            <p:nvPr/>
          </p:nvSpPr>
          <p:spPr bwMode="auto">
            <a:xfrm>
              <a:off x="3638"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编程前</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41" name="Rectangle 85"/>
            <p:cNvSpPr>
              <a:spLocks noChangeArrowheads="1"/>
            </p:cNvSpPr>
            <p:nvPr/>
          </p:nvSpPr>
          <p:spPr bwMode="auto">
            <a:xfrm>
              <a:off x="4019"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42" name="Rectangle 86"/>
            <p:cNvSpPr>
              <a:spLocks noChangeArrowheads="1"/>
            </p:cNvSpPr>
            <p:nvPr/>
          </p:nvSpPr>
          <p:spPr bwMode="auto">
            <a:xfrm>
              <a:off x="4453"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3" name="Rectangle 87"/>
            <p:cNvSpPr>
              <a:spLocks noChangeArrowheads="1"/>
            </p:cNvSpPr>
            <p:nvPr/>
          </p:nvSpPr>
          <p:spPr bwMode="auto">
            <a:xfrm>
              <a:off x="5003"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grpSp>
      <p:grpSp>
        <p:nvGrpSpPr>
          <p:cNvPr id="377944" name="Group 88"/>
          <p:cNvGrpSpPr>
            <a:grpSpLocks/>
          </p:cNvGrpSpPr>
          <p:nvPr/>
        </p:nvGrpSpPr>
        <p:grpSpPr bwMode="auto">
          <a:xfrm>
            <a:off x="2268538" y="3852863"/>
            <a:ext cx="588962" cy="0"/>
            <a:chOff x="1015" y="2387"/>
            <a:chExt cx="371" cy="0"/>
          </a:xfrm>
        </p:grpSpPr>
        <p:sp>
          <p:nvSpPr>
            <p:cNvPr id="377945" name="Line 89"/>
            <p:cNvSpPr>
              <a:spLocks noChangeShapeType="1"/>
            </p:cNvSpPr>
            <p:nvPr/>
          </p:nvSpPr>
          <p:spPr bwMode="auto">
            <a:xfrm>
              <a:off x="1015"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6" name="Line 90"/>
            <p:cNvSpPr>
              <a:spLocks noChangeShapeType="1"/>
            </p:cNvSpPr>
            <p:nvPr/>
          </p:nvSpPr>
          <p:spPr bwMode="auto">
            <a:xfrm>
              <a:off x="1111"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7" name="Line 91"/>
            <p:cNvSpPr>
              <a:spLocks noChangeShapeType="1"/>
            </p:cNvSpPr>
            <p:nvPr/>
          </p:nvSpPr>
          <p:spPr bwMode="auto">
            <a:xfrm>
              <a:off x="1242"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48" name="Line 92"/>
            <p:cNvSpPr>
              <a:spLocks noChangeShapeType="1"/>
            </p:cNvSpPr>
            <p:nvPr/>
          </p:nvSpPr>
          <p:spPr bwMode="auto">
            <a:xfrm>
              <a:off x="1338"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7949" name="Group 93"/>
          <p:cNvGrpSpPr>
            <a:grpSpLocks noChangeAspect="1"/>
          </p:cNvGrpSpPr>
          <p:nvPr/>
        </p:nvGrpSpPr>
        <p:grpSpPr bwMode="auto">
          <a:xfrm>
            <a:off x="4716463" y="2636838"/>
            <a:ext cx="3832225" cy="2724150"/>
            <a:chOff x="2426" y="1661"/>
            <a:chExt cx="2414" cy="1716"/>
          </a:xfrm>
        </p:grpSpPr>
        <p:sp>
          <p:nvSpPr>
            <p:cNvPr id="377950" name="AutoShape 94"/>
            <p:cNvSpPr>
              <a:spLocks noChangeAspect="1" noChangeArrowheads="1" noTextEdit="1"/>
            </p:cNvSpPr>
            <p:nvPr/>
          </p:nvSpPr>
          <p:spPr bwMode="auto">
            <a:xfrm>
              <a:off x="2426" y="1661"/>
              <a:ext cx="2403" cy="17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1" name="Rectangle 95"/>
            <p:cNvSpPr>
              <a:spLocks noChangeArrowheads="1"/>
            </p:cNvSpPr>
            <p:nvPr/>
          </p:nvSpPr>
          <p:spPr bwMode="auto">
            <a:xfrm>
              <a:off x="2426" y="1661"/>
              <a:ext cx="38" cy="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9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52" name="Freeform 96"/>
            <p:cNvSpPr>
              <a:spLocks/>
            </p:cNvSpPr>
            <p:nvPr/>
          </p:nvSpPr>
          <p:spPr bwMode="auto">
            <a:xfrm>
              <a:off x="2701" y="1693"/>
              <a:ext cx="32" cy="148"/>
            </a:xfrm>
            <a:custGeom>
              <a:avLst/>
              <a:gdLst>
                <a:gd name="T0" fmla="*/ 0 w 32"/>
                <a:gd name="T1" fmla="*/ 148 h 148"/>
                <a:gd name="T2" fmla="*/ 32 w 32"/>
                <a:gd name="T3" fmla="*/ 148 h 148"/>
                <a:gd name="T4" fmla="*/ 21 w 32"/>
                <a:gd name="T5" fmla="*/ 0 h 148"/>
                <a:gd name="T6" fmla="*/ 0 w 32"/>
                <a:gd name="T7" fmla="*/ 148 h 148"/>
              </a:gdLst>
              <a:ahLst/>
              <a:cxnLst>
                <a:cxn ang="0">
                  <a:pos x="T0" y="T1"/>
                </a:cxn>
                <a:cxn ang="0">
                  <a:pos x="T2" y="T3"/>
                </a:cxn>
                <a:cxn ang="0">
                  <a:pos x="T4" y="T5"/>
                </a:cxn>
                <a:cxn ang="0">
                  <a:pos x="T6" y="T7"/>
                </a:cxn>
              </a:cxnLst>
              <a:rect l="0" t="0" r="r" b="b"/>
              <a:pathLst>
                <a:path w="32" h="148">
                  <a:moveTo>
                    <a:pt x="0" y="148"/>
                  </a:moveTo>
                  <a:lnTo>
                    <a:pt x="32" y="148"/>
                  </a:lnTo>
                  <a:lnTo>
                    <a:pt x="21" y="0"/>
                  </a:lnTo>
                  <a:lnTo>
                    <a:pt x="0" y="148"/>
                  </a:lnTo>
                  <a:close/>
                </a:path>
              </a:pathLst>
            </a:custGeom>
            <a:solidFill>
              <a:srgbClr val="000000"/>
            </a:solidFill>
            <a:ln w="17463">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3" name="Line 97"/>
            <p:cNvSpPr>
              <a:spLocks noChangeShapeType="1"/>
            </p:cNvSpPr>
            <p:nvPr/>
          </p:nvSpPr>
          <p:spPr bwMode="auto">
            <a:xfrm flipV="1">
              <a:off x="2722" y="1830"/>
              <a:ext cx="1" cy="1113"/>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4" name="Freeform 98"/>
            <p:cNvSpPr>
              <a:spLocks/>
            </p:cNvSpPr>
            <p:nvPr/>
          </p:nvSpPr>
          <p:spPr bwMode="auto">
            <a:xfrm>
              <a:off x="4596" y="2932"/>
              <a:ext cx="159" cy="32"/>
            </a:xfrm>
            <a:custGeom>
              <a:avLst/>
              <a:gdLst>
                <a:gd name="T0" fmla="*/ 0 w 159"/>
                <a:gd name="T1" fmla="*/ 0 h 32"/>
                <a:gd name="T2" fmla="*/ 0 w 159"/>
                <a:gd name="T3" fmla="*/ 32 h 32"/>
                <a:gd name="T4" fmla="*/ 159 w 159"/>
                <a:gd name="T5" fmla="*/ 21 h 32"/>
                <a:gd name="T6" fmla="*/ 0 w 159"/>
                <a:gd name="T7" fmla="*/ 0 h 32"/>
              </a:gdLst>
              <a:ahLst/>
              <a:cxnLst>
                <a:cxn ang="0">
                  <a:pos x="T0" y="T1"/>
                </a:cxn>
                <a:cxn ang="0">
                  <a:pos x="T2" y="T3"/>
                </a:cxn>
                <a:cxn ang="0">
                  <a:pos x="T4" y="T5"/>
                </a:cxn>
                <a:cxn ang="0">
                  <a:pos x="T6" y="T7"/>
                </a:cxn>
              </a:cxnLst>
              <a:rect l="0" t="0" r="r" b="b"/>
              <a:pathLst>
                <a:path w="159" h="32">
                  <a:moveTo>
                    <a:pt x="0" y="0"/>
                  </a:moveTo>
                  <a:lnTo>
                    <a:pt x="0" y="32"/>
                  </a:lnTo>
                  <a:lnTo>
                    <a:pt x="159" y="21"/>
                  </a:lnTo>
                  <a:lnTo>
                    <a:pt x="0" y="0"/>
                  </a:lnTo>
                  <a:close/>
                </a:path>
              </a:pathLst>
            </a:custGeom>
            <a:solidFill>
              <a:srgbClr val="000000"/>
            </a:solidFill>
            <a:ln w="17463">
              <a:solidFill>
                <a:srgbClr val="000000"/>
              </a:solidFill>
              <a:prstDash val="solid"/>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5" name="Line 99"/>
            <p:cNvSpPr>
              <a:spLocks noChangeShapeType="1"/>
            </p:cNvSpPr>
            <p:nvPr/>
          </p:nvSpPr>
          <p:spPr bwMode="auto">
            <a:xfrm>
              <a:off x="2722" y="2953"/>
              <a:ext cx="2033" cy="1"/>
            </a:xfrm>
            <a:prstGeom prst="line">
              <a:avLst/>
            </a:prstGeom>
            <a:noFill/>
            <a:ln w="17463">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6" name="Freeform 100"/>
            <p:cNvSpPr>
              <a:spLocks/>
            </p:cNvSpPr>
            <p:nvPr/>
          </p:nvSpPr>
          <p:spPr bwMode="auto">
            <a:xfrm>
              <a:off x="3051" y="1989"/>
              <a:ext cx="285" cy="975"/>
            </a:xfrm>
            <a:custGeom>
              <a:avLst/>
              <a:gdLst>
                <a:gd name="T0" fmla="*/ 285 w 285"/>
                <a:gd name="T1" fmla="*/ 0 h 975"/>
                <a:gd name="T2" fmla="*/ 264 w 285"/>
                <a:gd name="T3" fmla="*/ 0 h 975"/>
                <a:gd name="T4" fmla="*/ 232 w 285"/>
                <a:gd name="T5" fmla="*/ 191 h 975"/>
                <a:gd name="T6" fmla="*/ 201 w 285"/>
                <a:gd name="T7" fmla="*/ 361 h 975"/>
                <a:gd name="T8" fmla="*/ 169 w 285"/>
                <a:gd name="T9" fmla="*/ 519 h 975"/>
                <a:gd name="T10" fmla="*/ 127 w 285"/>
                <a:gd name="T11" fmla="*/ 657 h 975"/>
                <a:gd name="T12" fmla="*/ 95 w 285"/>
                <a:gd name="T13" fmla="*/ 774 h 975"/>
                <a:gd name="T14" fmla="*/ 52 w 285"/>
                <a:gd name="T15" fmla="*/ 858 h 975"/>
                <a:gd name="T16" fmla="*/ 63 w 285"/>
                <a:gd name="T17" fmla="*/ 858 h 975"/>
                <a:gd name="T18" fmla="*/ 63 w 285"/>
                <a:gd name="T19" fmla="*/ 848 h 975"/>
                <a:gd name="T20" fmla="*/ 31 w 285"/>
                <a:gd name="T21" fmla="*/ 911 h 975"/>
                <a:gd name="T22" fmla="*/ 21 w 285"/>
                <a:gd name="T23" fmla="*/ 922 h 975"/>
                <a:gd name="T24" fmla="*/ 0 w 285"/>
                <a:gd name="T25" fmla="*/ 964 h 975"/>
                <a:gd name="T26" fmla="*/ 21 w 285"/>
                <a:gd name="T27" fmla="*/ 975 h 975"/>
                <a:gd name="T28" fmla="*/ 42 w 285"/>
                <a:gd name="T29" fmla="*/ 922 h 975"/>
                <a:gd name="T30" fmla="*/ 31 w 285"/>
                <a:gd name="T31" fmla="*/ 922 h 975"/>
                <a:gd name="T32" fmla="*/ 42 w 285"/>
                <a:gd name="T33" fmla="*/ 933 h 975"/>
                <a:gd name="T34" fmla="*/ 74 w 285"/>
                <a:gd name="T35" fmla="*/ 869 h 975"/>
                <a:gd name="T36" fmla="*/ 74 w 285"/>
                <a:gd name="T37" fmla="*/ 858 h 975"/>
                <a:gd name="T38" fmla="*/ 74 w 285"/>
                <a:gd name="T39" fmla="*/ 858 h 975"/>
                <a:gd name="T40" fmla="*/ 116 w 285"/>
                <a:gd name="T41" fmla="*/ 774 h 975"/>
                <a:gd name="T42" fmla="*/ 148 w 285"/>
                <a:gd name="T43" fmla="*/ 668 h 975"/>
                <a:gd name="T44" fmla="*/ 190 w 285"/>
                <a:gd name="T45" fmla="*/ 519 h 975"/>
                <a:gd name="T46" fmla="*/ 222 w 285"/>
                <a:gd name="T47" fmla="*/ 361 h 975"/>
                <a:gd name="T48" fmla="*/ 254 w 285"/>
                <a:gd name="T49" fmla="*/ 191 h 975"/>
                <a:gd name="T50" fmla="*/ 285 w 285"/>
                <a:gd name="T51"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5" h="975">
                  <a:moveTo>
                    <a:pt x="285" y="0"/>
                  </a:moveTo>
                  <a:lnTo>
                    <a:pt x="264" y="0"/>
                  </a:lnTo>
                  <a:lnTo>
                    <a:pt x="232" y="191"/>
                  </a:lnTo>
                  <a:lnTo>
                    <a:pt x="201" y="361"/>
                  </a:lnTo>
                  <a:lnTo>
                    <a:pt x="169" y="519"/>
                  </a:lnTo>
                  <a:lnTo>
                    <a:pt x="127" y="657"/>
                  </a:lnTo>
                  <a:lnTo>
                    <a:pt x="95" y="774"/>
                  </a:lnTo>
                  <a:lnTo>
                    <a:pt x="52" y="858"/>
                  </a:lnTo>
                  <a:lnTo>
                    <a:pt x="63" y="858"/>
                  </a:lnTo>
                  <a:lnTo>
                    <a:pt x="63" y="848"/>
                  </a:lnTo>
                  <a:lnTo>
                    <a:pt x="31" y="911"/>
                  </a:lnTo>
                  <a:lnTo>
                    <a:pt x="21" y="922"/>
                  </a:lnTo>
                  <a:lnTo>
                    <a:pt x="0" y="964"/>
                  </a:lnTo>
                  <a:lnTo>
                    <a:pt x="21" y="975"/>
                  </a:lnTo>
                  <a:lnTo>
                    <a:pt x="42" y="922"/>
                  </a:lnTo>
                  <a:lnTo>
                    <a:pt x="31" y="922"/>
                  </a:lnTo>
                  <a:lnTo>
                    <a:pt x="42" y="933"/>
                  </a:lnTo>
                  <a:lnTo>
                    <a:pt x="74" y="869"/>
                  </a:lnTo>
                  <a:lnTo>
                    <a:pt x="74" y="858"/>
                  </a:lnTo>
                  <a:lnTo>
                    <a:pt x="74" y="858"/>
                  </a:lnTo>
                  <a:lnTo>
                    <a:pt x="116" y="774"/>
                  </a:lnTo>
                  <a:lnTo>
                    <a:pt x="148" y="668"/>
                  </a:lnTo>
                  <a:lnTo>
                    <a:pt x="190" y="519"/>
                  </a:lnTo>
                  <a:lnTo>
                    <a:pt x="222" y="361"/>
                  </a:lnTo>
                  <a:lnTo>
                    <a:pt x="254" y="191"/>
                  </a:lnTo>
                  <a:lnTo>
                    <a:pt x="2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7" name="Freeform 101"/>
            <p:cNvSpPr>
              <a:spLocks/>
            </p:cNvSpPr>
            <p:nvPr/>
          </p:nvSpPr>
          <p:spPr bwMode="auto">
            <a:xfrm>
              <a:off x="3855" y="1968"/>
              <a:ext cx="286" cy="996"/>
            </a:xfrm>
            <a:custGeom>
              <a:avLst/>
              <a:gdLst>
                <a:gd name="T0" fmla="*/ 286 w 286"/>
                <a:gd name="T1" fmla="*/ 0 h 996"/>
                <a:gd name="T2" fmla="*/ 265 w 286"/>
                <a:gd name="T3" fmla="*/ 0 h 996"/>
                <a:gd name="T4" fmla="*/ 233 w 286"/>
                <a:gd name="T5" fmla="*/ 191 h 996"/>
                <a:gd name="T6" fmla="*/ 201 w 286"/>
                <a:gd name="T7" fmla="*/ 371 h 996"/>
                <a:gd name="T8" fmla="*/ 169 w 286"/>
                <a:gd name="T9" fmla="*/ 540 h 996"/>
                <a:gd name="T10" fmla="*/ 127 w 286"/>
                <a:gd name="T11" fmla="*/ 678 h 996"/>
                <a:gd name="T12" fmla="*/ 95 w 286"/>
                <a:gd name="T13" fmla="*/ 784 h 996"/>
                <a:gd name="T14" fmla="*/ 53 w 286"/>
                <a:gd name="T15" fmla="*/ 869 h 996"/>
                <a:gd name="T16" fmla="*/ 21 w 286"/>
                <a:gd name="T17" fmla="*/ 943 h 996"/>
                <a:gd name="T18" fmla="*/ 0 w 286"/>
                <a:gd name="T19" fmla="*/ 985 h 996"/>
                <a:gd name="T20" fmla="*/ 21 w 286"/>
                <a:gd name="T21" fmla="*/ 996 h 996"/>
                <a:gd name="T22" fmla="*/ 42 w 286"/>
                <a:gd name="T23" fmla="*/ 943 h 996"/>
                <a:gd name="T24" fmla="*/ 74 w 286"/>
                <a:gd name="T25" fmla="*/ 869 h 996"/>
                <a:gd name="T26" fmla="*/ 117 w 286"/>
                <a:gd name="T27" fmla="*/ 784 h 996"/>
                <a:gd name="T28" fmla="*/ 148 w 286"/>
                <a:gd name="T29" fmla="*/ 689 h 996"/>
                <a:gd name="T30" fmla="*/ 191 w 286"/>
                <a:gd name="T31" fmla="*/ 540 h 996"/>
                <a:gd name="T32" fmla="*/ 222 w 286"/>
                <a:gd name="T33" fmla="*/ 371 h 996"/>
                <a:gd name="T34" fmla="*/ 254 w 286"/>
                <a:gd name="T35" fmla="*/ 191 h 996"/>
                <a:gd name="T36" fmla="*/ 286 w 286"/>
                <a:gd name="T37"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996">
                  <a:moveTo>
                    <a:pt x="286" y="0"/>
                  </a:moveTo>
                  <a:lnTo>
                    <a:pt x="265" y="0"/>
                  </a:lnTo>
                  <a:lnTo>
                    <a:pt x="233" y="191"/>
                  </a:lnTo>
                  <a:lnTo>
                    <a:pt x="201" y="371"/>
                  </a:lnTo>
                  <a:lnTo>
                    <a:pt x="169" y="540"/>
                  </a:lnTo>
                  <a:lnTo>
                    <a:pt x="127" y="678"/>
                  </a:lnTo>
                  <a:lnTo>
                    <a:pt x="95" y="784"/>
                  </a:lnTo>
                  <a:lnTo>
                    <a:pt x="53" y="869"/>
                  </a:lnTo>
                  <a:lnTo>
                    <a:pt x="21" y="943"/>
                  </a:lnTo>
                  <a:lnTo>
                    <a:pt x="0" y="985"/>
                  </a:lnTo>
                  <a:lnTo>
                    <a:pt x="21" y="996"/>
                  </a:lnTo>
                  <a:lnTo>
                    <a:pt x="42" y="943"/>
                  </a:lnTo>
                  <a:lnTo>
                    <a:pt x="74" y="869"/>
                  </a:lnTo>
                  <a:lnTo>
                    <a:pt x="117" y="784"/>
                  </a:lnTo>
                  <a:lnTo>
                    <a:pt x="148" y="689"/>
                  </a:lnTo>
                  <a:lnTo>
                    <a:pt x="191" y="540"/>
                  </a:lnTo>
                  <a:lnTo>
                    <a:pt x="222" y="371"/>
                  </a:lnTo>
                  <a:lnTo>
                    <a:pt x="254" y="191"/>
                  </a:lnTo>
                  <a:lnTo>
                    <a:pt x="28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8" name="Rectangle 102"/>
            <p:cNvSpPr>
              <a:spLocks noChangeArrowheads="1"/>
            </p:cNvSpPr>
            <p:nvPr/>
          </p:nvSpPr>
          <p:spPr bwMode="auto">
            <a:xfrm>
              <a:off x="2426" y="1672"/>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59" name="Rectangle 103"/>
            <p:cNvSpPr>
              <a:spLocks noChangeArrowheads="1"/>
            </p:cNvSpPr>
            <p:nvPr/>
          </p:nvSpPr>
          <p:spPr bwMode="auto">
            <a:xfrm>
              <a:off x="2500" y="1682"/>
              <a:ext cx="36"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i</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0" name="Rectangle 104"/>
            <p:cNvSpPr>
              <a:spLocks noChangeArrowheads="1"/>
            </p:cNvSpPr>
            <p:nvPr/>
          </p:nvSpPr>
          <p:spPr bwMode="auto">
            <a:xfrm>
              <a:off x="2532" y="1746"/>
              <a:ext cx="6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D</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1" name="Rectangle 105"/>
            <p:cNvSpPr>
              <a:spLocks noChangeArrowheads="1"/>
            </p:cNvSpPr>
            <p:nvPr/>
          </p:nvSpPr>
          <p:spPr bwMode="auto">
            <a:xfrm>
              <a:off x="2595" y="1682"/>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2" name="Rectangle 106"/>
            <p:cNvSpPr>
              <a:spLocks noChangeArrowheads="1"/>
            </p:cNvSpPr>
            <p:nvPr/>
          </p:nvSpPr>
          <p:spPr bwMode="auto">
            <a:xfrm>
              <a:off x="2966" y="2964"/>
              <a:ext cx="243"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63" name="Rectangle 107"/>
            <p:cNvSpPr>
              <a:spLocks noChangeArrowheads="1"/>
            </p:cNvSpPr>
            <p:nvPr/>
          </p:nvSpPr>
          <p:spPr bwMode="auto">
            <a:xfrm>
              <a:off x="2998" y="2974"/>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4" name="Rectangle 108"/>
            <p:cNvSpPr>
              <a:spLocks noChangeArrowheads="1"/>
            </p:cNvSpPr>
            <p:nvPr/>
          </p:nvSpPr>
          <p:spPr bwMode="auto">
            <a:xfrm>
              <a:off x="3072" y="3038"/>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T1</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5" name="Rectangle 109"/>
            <p:cNvSpPr>
              <a:spLocks noChangeArrowheads="1"/>
            </p:cNvSpPr>
            <p:nvPr/>
          </p:nvSpPr>
          <p:spPr bwMode="auto">
            <a:xfrm>
              <a:off x="3167"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6" name="Rectangle 110"/>
            <p:cNvSpPr>
              <a:spLocks noChangeArrowheads="1"/>
            </p:cNvSpPr>
            <p:nvPr/>
          </p:nvSpPr>
          <p:spPr bwMode="auto">
            <a:xfrm>
              <a:off x="3749" y="2985"/>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67" name="Rectangle 111"/>
            <p:cNvSpPr>
              <a:spLocks noChangeArrowheads="1"/>
            </p:cNvSpPr>
            <p:nvPr/>
          </p:nvSpPr>
          <p:spPr bwMode="auto">
            <a:xfrm>
              <a:off x="3781" y="2996"/>
              <a:ext cx="78"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8" name="Rectangle 112"/>
            <p:cNvSpPr>
              <a:spLocks noChangeArrowheads="1"/>
            </p:cNvSpPr>
            <p:nvPr/>
          </p:nvSpPr>
          <p:spPr bwMode="auto">
            <a:xfrm>
              <a:off x="3855" y="3059"/>
              <a:ext cx="98"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T2</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69" name="Rectangle 113"/>
            <p:cNvSpPr>
              <a:spLocks noChangeArrowheads="1"/>
            </p:cNvSpPr>
            <p:nvPr/>
          </p:nvSpPr>
          <p:spPr bwMode="auto">
            <a:xfrm>
              <a:off x="3950" y="2996"/>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0" name="Rectangle 114"/>
            <p:cNvSpPr>
              <a:spLocks noChangeArrowheads="1"/>
            </p:cNvSpPr>
            <p:nvPr/>
          </p:nvSpPr>
          <p:spPr bwMode="auto">
            <a:xfrm>
              <a:off x="4586" y="3006"/>
              <a:ext cx="254" cy="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71" name="Rectangle 115"/>
            <p:cNvSpPr>
              <a:spLocks noChangeArrowheads="1"/>
            </p:cNvSpPr>
            <p:nvPr/>
          </p:nvSpPr>
          <p:spPr bwMode="auto">
            <a:xfrm>
              <a:off x="4617" y="3017"/>
              <a:ext cx="57"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v</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2" name="Rectangle 116"/>
            <p:cNvSpPr>
              <a:spLocks noChangeArrowheads="1"/>
            </p:cNvSpPr>
            <p:nvPr/>
          </p:nvSpPr>
          <p:spPr bwMode="auto">
            <a:xfrm>
              <a:off x="4681" y="3080"/>
              <a:ext cx="113"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1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GS</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3" name="Rectangle 117"/>
            <p:cNvSpPr>
              <a:spLocks noChangeArrowheads="1"/>
            </p:cNvSpPr>
            <p:nvPr/>
          </p:nvSpPr>
          <p:spPr bwMode="auto">
            <a:xfrm>
              <a:off x="4787" y="3017"/>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4" name="Rectangle 118"/>
            <p:cNvSpPr>
              <a:spLocks noChangeArrowheads="1"/>
            </p:cNvSpPr>
            <p:nvPr/>
          </p:nvSpPr>
          <p:spPr bwMode="auto">
            <a:xfrm>
              <a:off x="2881" y="1693"/>
              <a:ext cx="731"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75" name="Rectangle 119"/>
            <p:cNvSpPr>
              <a:spLocks noChangeArrowheads="1"/>
            </p:cNvSpPr>
            <p:nvPr/>
          </p:nvSpPr>
          <p:spPr bwMode="auto">
            <a:xfrm>
              <a:off x="2924" y="1714"/>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浮栅无电子</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6" name="Rectangle 120"/>
            <p:cNvSpPr>
              <a:spLocks noChangeArrowheads="1"/>
            </p:cNvSpPr>
            <p:nvPr/>
          </p:nvSpPr>
          <p:spPr bwMode="auto">
            <a:xfrm>
              <a:off x="3559" y="1693"/>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7" name="Rectangle 121"/>
            <p:cNvSpPr>
              <a:spLocks noChangeArrowheads="1"/>
            </p:cNvSpPr>
            <p:nvPr/>
          </p:nvSpPr>
          <p:spPr bwMode="auto">
            <a:xfrm>
              <a:off x="3993" y="1714"/>
              <a:ext cx="73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78" name="Rectangle 122"/>
            <p:cNvSpPr>
              <a:spLocks noChangeArrowheads="1"/>
            </p:cNvSpPr>
            <p:nvPr/>
          </p:nvSpPr>
          <p:spPr bwMode="auto">
            <a:xfrm>
              <a:off x="4035" y="1735"/>
              <a:ext cx="640"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浮栅有电子</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79" name="Rectangle 123"/>
            <p:cNvSpPr>
              <a:spLocks noChangeArrowheads="1"/>
            </p:cNvSpPr>
            <p:nvPr/>
          </p:nvSpPr>
          <p:spPr bwMode="auto">
            <a:xfrm>
              <a:off x="4670" y="171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80" name="Rectangle 124"/>
            <p:cNvSpPr>
              <a:spLocks noChangeArrowheads="1"/>
            </p:cNvSpPr>
            <p:nvPr/>
          </p:nvSpPr>
          <p:spPr bwMode="auto">
            <a:xfrm>
              <a:off x="2521" y="2964"/>
              <a:ext cx="254" cy="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1" name="Rectangle 125"/>
            <p:cNvSpPr>
              <a:spLocks noChangeArrowheads="1"/>
            </p:cNvSpPr>
            <p:nvPr/>
          </p:nvSpPr>
          <p:spPr bwMode="auto">
            <a:xfrm>
              <a:off x="2595" y="2974"/>
              <a:ext cx="9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O</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7982" name="Rectangle 126"/>
            <p:cNvSpPr>
              <a:spLocks noChangeArrowheads="1"/>
            </p:cNvSpPr>
            <p:nvPr/>
          </p:nvSpPr>
          <p:spPr bwMode="auto">
            <a:xfrm>
              <a:off x="2691" y="2974"/>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1"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grpSp>
          <p:nvGrpSpPr>
            <p:cNvPr id="377983" name="Group 127"/>
            <p:cNvGrpSpPr>
              <a:grpSpLocks/>
            </p:cNvGrpSpPr>
            <p:nvPr/>
          </p:nvGrpSpPr>
          <p:grpSpPr bwMode="auto">
            <a:xfrm>
              <a:off x="3696" y="1672"/>
              <a:ext cx="11" cy="1684"/>
              <a:chOff x="3696" y="1672"/>
              <a:chExt cx="11" cy="1684"/>
            </a:xfrm>
          </p:grpSpPr>
          <p:sp>
            <p:nvSpPr>
              <p:cNvPr id="377984" name="Freeform 128"/>
              <p:cNvSpPr>
                <a:spLocks/>
              </p:cNvSpPr>
              <p:nvPr/>
            </p:nvSpPr>
            <p:spPr bwMode="auto">
              <a:xfrm>
                <a:off x="3696" y="1672"/>
                <a:ext cx="11" cy="84"/>
              </a:xfrm>
              <a:custGeom>
                <a:avLst/>
                <a:gdLst>
                  <a:gd name="T0" fmla="*/ 11 w 11"/>
                  <a:gd name="T1" fmla="*/ 0 h 84"/>
                  <a:gd name="T2" fmla="*/ 0 w 11"/>
                  <a:gd name="T3" fmla="*/ 0 h 84"/>
                  <a:gd name="T4" fmla="*/ 0 w 11"/>
                  <a:gd name="T5" fmla="*/ 0 h 84"/>
                  <a:gd name="T6" fmla="*/ 0 w 11"/>
                  <a:gd name="T7" fmla="*/ 84 h 84"/>
                  <a:gd name="T8" fmla="*/ 0 w 11"/>
                  <a:gd name="T9" fmla="*/ 84 h 84"/>
                  <a:gd name="T10" fmla="*/ 11 w 11"/>
                  <a:gd name="T11" fmla="*/ 84 h 84"/>
                  <a:gd name="T12" fmla="*/ 11 w 11"/>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11" h="84">
                    <a:moveTo>
                      <a:pt x="11" y="0"/>
                    </a:moveTo>
                    <a:lnTo>
                      <a:pt x="0" y="0"/>
                    </a:lnTo>
                    <a:lnTo>
                      <a:pt x="0" y="0"/>
                    </a:lnTo>
                    <a:lnTo>
                      <a:pt x="0" y="84"/>
                    </a:lnTo>
                    <a:lnTo>
                      <a:pt x="0" y="84"/>
                    </a:lnTo>
                    <a:lnTo>
                      <a:pt x="11" y="84"/>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5" name="Freeform 129"/>
              <p:cNvSpPr>
                <a:spLocks/>
              </p:cNvSpPr>
              <p:nvPr/>
            </p:nvSpPr>
            <p:spPr bwMode="auto">
              <a:xfrm>
                <a:off x="3696" y="1778"/>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6" name="Freeform 130"/>
              <p:cNvSpPr>
                <a:spLocks/>
              </p:cNvSpPr>
              <p:nvPr/>
            </p:nvSpPr>
            <p:spPr bwMode="auto">
              <a:xfrm>
                <a:off x="3696" y="1894"/>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7" name="Freeform 131"/>
              <p:cNvSpPr>
                <a:spLocks/>
              </p:cNvSpPr>
              <p:nvPr/>
            </p:nvSpPr>
            <p:spPr bwMode="auto">
              <a:xfrm>
                <a:off x="3696" y="2011"/>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8" name="Freeform 132"/>
              <p:cNvSpPr>
                <a:spLocks/>
              </p:cNvSpPr>
              <p:nvPr/>
            </p:nvSpPr>
            <p:spPr bwMode="auto">
              <a:xfrm>
                <a:off x="3696" y="2127"/>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89" name="Freeform 133"/>
              <p:cNvSpPr>
                <a:spLocks/>
              </p:cNvSpPr>
              <p:nvPr/>
            </p:nvSpPr>
            <p:spPr bwMode="auto">
              <a:xfrm>
                <a:off x="3696" y="2244"/>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0" name="Freeform 134"/>
              <p:cNvSpPr>
                <a:spLocks/>
              </p:cNvSpPr>
              <p:nvPr/>
            </p:nvSpPr>
            <p:spPr bwMode="auto">
              <a:xfrm>
                <a:off x="3696" y="2360"/>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1" name="Freeform 135"/>
              <p:cNvSpPr>
                <a:spLocks/>
              </p:cNvSpPr>
              <p:nvPr/>
            </p:nvSpPr>
            <p:spPr bwMode="auto">
              <a:xfrm>
                <a:off x="3696" y="2477"/>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2" name="Freeform 136"/>
              <p:cNvSpPr>
                <a:spLocks/>
              </p:cNvSpPr>
              <p:nvPr/>
            </p:nvSpPr>
            <p:spPr bwMode="auto">
              <a:xfrm>
                <a:off x="3696" y="2593"/>
                <a:ext cx="11" cy="95"/>
              </a:xfrm>
              <a:custGeom>
                <a:avLst/>
                <a:gdLst>
                  <a:gd name="T0" fmla="*/ 11 w 11"/>
                  <a:gd name="T1" fmla="*/ 11 h 95"/>
                  <a:gd name="T2" fmla="*/ 0 w 11"/>
                  <a:gd name="T3" fmla="*/ 0 h 95"/>
                  <a:gd name="T4" fmla="*/ 0 w 11"/>
                  <a:gd name="T5" fmla="*/ 11 h 95"/>
                  <a:gd name="T6" fmla="*/ 0 w 11"/>
                  <a:gd name="T7" fmla="*/ 95 h 95"/>
                  <a:gd name="T8" fmla="*/ 0 w 11"/>
                  <a:gd name="T9" fmla="*/ 95 h 95"/>
                  <a:gd name="T10" fmla="*/ 11 w 11"/>
                  <a:gd name="T11" fmla="*/ 95 h 95"/>
                  <a:gd name="T12" fmla="*/ 11 w 11"/>
                  <a:gd name="T13" fmla="*/ 11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1"/>
                    </a:moveTo>
                    <a:lnTo>
                      <a:pt x="0" y="0"/>
                    </a:lnTo>
                    <a:lnTo>
                      <a:pt x="0" y="11"/>
                    </a:lnTo>
                    <a:lnTo>
                      <a:pt x="0" y="95"/>
                    </a:lnTo>
                    <a:lnTo>
                      <a:pt x="0" y="95"/>
                    </a:lnTo>
                    <a:lnTo>
                      <a:pt x="11" y="95"/>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3" name="Freeform 137"/>
              <p:cNvSpPr>
                <a:spLocks/>
              </p:cNvSpPr>
              <p:nvPr/>
            </p:nvSpPr>
            <p:spPr bwMode="auto">
              <a:xfrm>
                <a:off x="3696" y="2710"/>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4" name="Freeform 138"/>
              <p:cNvSpPr>
                <a:spLocks/>
              </p:cNvSpPr>
              <p:nvPr/>
            </p:nvSpPr>
            <p:spPr bwMode="auto">
              <a:xfrm>
                <a:off x="3696" y="2826"/>
                <a:ext cx="11" cy="96"/>
              </a:xfrm>
              <a:custGeom>
                <a:avLst/>
                <a:gdLst>
                  <a:gd name="T0" fmla="*/ 11 w 11"/>
                  <a:gd name="T1" fmla="*/ 11 h 96"/>
                  <a:gd name="T2" fmla="*/ 0 w 11"/>
                  <a:gd name="T3" fmla="*/ 0 h 96"/>
                  <a:gd name="T4" fmla="*/ 0 w 11"/>
                  <a:gd name="T5" fmla="*/ 11 h 96"/>
                  <a:gd name="T6" fmla="*/ 0 w 11"/>
                  <a:gd name="T7" fmla="*/ 96 h 96"/>
                  <a:gd name="T8" fmla="*/ 0 w 11"/>
                  <a:gd name="T9" fmla="*/ 96 h 96"/>
                  <a:gd name="T10" fmla="*/ 11 w 11"/>
                  <a:gd name="T11" fmla="*/ 96 h 96"/>
                  <a:gd name="T12" fmla="*/ 11 w 11"/>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11" h="96">
                    <a:moveTo>
                      <a:pt x="11" y="11"/>
                    </a:moveTo>
                    <a:lnTo>
                      <a:pt x="0" y="0"/>
                    </a:lnTo>
                    <a:lnTo>
                      <a:pt x="0" y="11"/>
                    </a:lnTo>
                    <a:lnTo>
                      <a:pt x="0" y="96"/>
                    </a:lnTo>
                    <a:lnTo>
                      <a:pt x="0" y="96"/>
                    </a:lnTo>
                    <a:lnTo>
                      <a:pt x="11" y="96"/>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5" name="Freeform 139"/>
              <p:cNvSpPr>
                <a:spLocks/>
              </p:cNvSpPr>
              <p:nvPr/>
            </p:nvSpPr>
            <p:spPr bwMode="auto">
              <a:xfrm>
                <a:off x="3696" y="2943"/>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6" name="Freeform 140"/>
              <p:cNvSpPr>
                <a:spLocks/>
              </p:cNvSpPr>
              <p:nvPr/>
            </p:nvSpPr>
            <p:spPr bwMode="auto">
              <a:xfrm>
                <a:off x="3696" y="3059"/>
                <a:ext cx="11" cy="96"/>
              </a:xfrm>
              <a:custGeom>
                <a:avLst/>
                <a:gdLst>
                  <a:gd name="T0" fmla="*/ 11 w 11"/>
                  <a:gd name="T1" fmla="*/ 11 h 96"/>
                  <a:gd name="T2" fmla="*/ 0 w 11"/>
                  <a:gd name="T3" fmla="*/ 0 h 96"/>
                  <a:gd name="T4" fmla="*/ 0 w 11"/>
                  <a:gd name="T5" fmla="*/ 11 h 96"/>
                  <a:gd name="T6" fmla="*/ 0 w 11"/>
                  <a:gd name="T7" fmla="*/ 96 h 96"/>
                  <a:gd name="T8" fmla="*/ 0 w 11"/>
                  <a:gd name="T9" fmla="*/ 96 h 96"/>
                  <a:gd name="T10" fmla="*/ 11 w 11"/>
                  <a:gd name="T11" fmla="*/ 96 h 96"/>
                  <a:gd name="T12" fmla="*/ 11 w 11"/>
                  <a:gd name="T13" fmla="*/ 11 h 96"/>
                </a:gdLst>
                <a:ahLst/>
                <a:cxnLst>
                  <a:cxn ang="0">
                    <a:pos x="T0" y="T1"/>
                  </a:cxn>
                  <a:cxn ang="0">
                    <a:pos x="T2" y="T3"/>
                  </a:cxn>
                  <a:cxn ang="0">
                    <a:pos x="T4" y="T5"/>
                  </a:cxn>
                  <a:cxn ang="0">
                    <a:pos x="T6" y="T7"/>
                  </a:cxn>
                  <a:cxn ang="0">
                    <a:pos x="T8" y="T9"/>
                  </a:cxn>
                  <a:cxn ang="0">
                    <a:pos x="T10" y="T11"/>
                  </a:cxn>
                  <a:cxn ang="0">
                    <a:pos x="T12" y="T13"/>
                  </a:cxn>
                </a:cxnLst>
                <a:rect l="0" t="0" r="r" b="b"/>
                <a:pathLst>
                  <a:path w="11" h="96">
                    <a:moveTo>
                      <a:pt x="11" y="11"/>
                    </a:moveTo>
                    <a:lnTo>
                      <a:pt x="0" y="0"/>
                    </a:lnTo>
                    <a:lnTo>
                      <a:pt x="0" y="11"/>
                    </a:lnTo>
                    <a:lnTo>
                      <a:pt x="0" y="96"/>
                    </a:lnTo>
                    <a:lnTo>
                      <a:pt x="0" y="96"/>
                    </a:lnTo>
                    <a:lnTo>
                      <a:pt x="11" y="96"/>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7" name="Freeform 141"/>
              <p:cNvSpPr>
                <a:spLocks/>
              </p:cNvSpPr>
              <p:nvPr/>
            </p:nvSpPr>
            <p:spPr bwMode="auto">
              <a:xfrm>
                <a:off x="3696" y="3176"/>
                <a:ext cx="11" cy="95"/>
              </a:xfrm>
              <a:custGeom>
                <a:avLst/>
                <a:gdLst>
                  <a:gd name="T0" fmla="*/ 11 w 11"/>
                  <a:gd name="T1" fmla="*/ 10 h 95"/>
                  <a:gd name="T2" fmla="*/ 0 w 11"/>
                  <a:gd name="T3" fmla="*/ 0 h 95"/>
                  <a:gd name="T4" fmla="*/ 0 w 11"/>
                  <a:gd name="T5" fmla="*/ 10 h 95"/>
                  <a:gd name="T6" fmla="*/ 0 w 11"/>
                  <a:gd name="T7" fmla="*/ 95 h 95"/>
                  <a:gd name="T8" fmla="*/ 0 w 11"/>
                  <a:gd name="T9" fmla="*/ 95 h 95"/>
                  <a:gd name="T10" fmla="*/ 11 w 11"/>
                  <a:gd name="T11" fmla="*/ 95 h 95"/>
                  <a:gd name="T12" fmla="*/ 11 w 11"/>
                  <a:gd name="T13" fmla="*/ 10 h 95"/>
                </a:gdLst>
                <a:ahLst/>
                <a:cxnLst>
                  <a:cxn ang="0">
                    <a:pos x="T0" y="T1"/>
                  </a:cxn>
                  <a:cxn ang="0">
                    <a:pos x="T2" y="T3"/>
                  </a:cxn>
                  <a:cxn ang="0">
                    <a:pos x="T4" y="T5"/>
                  </a:cxn>
                  <a:cxn ang="0">
                    <a:pos x="T6" y="T7"/>
                  </a:cxn>
                  <a:cxn ang="0">
                    <a:pos x="T8" y="T9"/>
                  </a:cxn>
                  <a:cxn ang="0">
                    <a:pos x="T10" y="T11"/>
                  </a:cxn>
                  <a:cxn ang="0">
                    <a:pos x="T12" y="T13"/>
                  </a:cxn>
                </a:cxnLst>
                <a:rect l="0" t="0" r="r" b="b"/>
                <a:pathLst>
                  <a:path w="11" h="95">
                    <a:moveTo>
                      <a:pt x="11" y="10"/>
                    </a:moveTo>
                    <a:lnTo>
                      <a:pt x="0" y="0"/>
                    </a:lnTo>
                    <a:lnTo>
                      <a:pt x="0" y="10"/>
                    </a:lnTo>
                    <a:lnTo>
                      <a:pt x="0" y="95"/>
                    </a:lnTo>
                    <a:lnTo>
                      <a:pt x="0" y="95"/>
                    </a:lnTo>
                    <a:lnTo>
                      <a:pt x="11" y="9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7998" name="Freeform 142"/>
              <p:cNvSpPr>
                <a:spLocks/>
              </p:cNvSpPr>
              <p:nvPr/>
            </p:nvSpPr>
            <p:spPr bwMode="auto">
              <a:xfrm>
                <a:off x="3696" y="3292"/>
                <a:ext cx="11" cy="64"/>
              </a:xfrm>
              <a:custGeom>
                <a:avLst/>
                <a:gdLst>
                  <a:gd name="T0" fmla="*/ 11 w 11"/>
                  <a:gd name="T1" fmla="*/ 11 h 64"/>
                  <a:gd name="T2" fmla="*/ 0 w 11"/>
                  <a:gd name="T3" fmla="*/ 0 h 64"/>
                  <a:gd name="T4" fmla="*/ 0 w 11"/>
                  <a:gd name="T5" fmla="*/ 11 h 64"/>
                  <a:gd name="T6" fmla="*/ 0 w 11"/>
                  <a:gd name="T7" fmla="*/ 64 h 64"/>
                  <a:gd name="T8" fmla="*/ 0 w 11"/>
                  <a:gd name="T9" fmla="*/ 64 h 64"/>
                  <a:gd name="T10" fmla="*/ 11 w 11"/>
                  <a:gd name="T11" fmla="*/ 64 h 64"/>
                  <a:gd name="T12" fmla="*/ 11 w 11"/>
                  <a:gd name="T13" fmla="*/ 11 h 64"/>
                </a:gdLst>
                <a:ahLst/>
                <a:cxnLst>
                  <a:cxn ang="0">
                    <a:pos x="T0" y="T1"/>
                  </a:cxn>
                  <a:cxn ang="0">
                    <a:pos x="T2" y="T3"/>
                  </a:cxn>
                  <a:cxn ang="0">
                    <a:pos x="T4" y="T5"/>
                  </a:cxn>
                  <a:cxn ang="0">
                    <a:pos x="T6" y="T7"/>
                  </a:cxn>
                  <a:cxn ang="0">
                    <a:pos x="T8" y="T9"/>
                  </a:cxn>
                  <a:cxn ang="0">
                    <a:pos x="T10" y="T11"/>
                  </a:cxn>
                  <a:cxn ang="0">
                    <a:pos x="T12" y="T13"/>
                  </a:cxn>
                </a:cxnLst>
                <a:rect l="0" t="0" r="r" b="b"/>
                <a:pathLst>
                  <a:path w="11" h="64">
                    <a:moveTo>
                      <a:pt x="11" y="11"/>
                    </a:moveTo>
                    <a:lnTo>
                      <a:pt x="0" y="0"/>
                    </a:lnTo>
                    <a:lnTo>
                      <a:pt x="0" y="11"/>
                    </a:lnTo>
                    <a:lnTo>
                      <a:pt x="0" y="64"/>
                    </a:lnTo>
                    <a:lnTo>
                      <a:pt x="0" y="64"/>
                    </a:lnTo>
                    <a:lnTo>
                      <a:pt x="11" y="64"/>
                    </a:lnTo>
                    <a:lnTo>
                      <a:pt x="1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377999" name="Rectangle 143"/>
            <p:cNvSpPr>
              <a:spLocks noChangeArrowheads="1"/>
            </p:cNvSpPr>
            <p:nvPr/>
          </p:nvSpPr>
          <p:spPr bwMode="auto">
            <a:xfrm>
              <a:off x="2924"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8000" name="Rectangle 144"/>
            <p:cNvSpPr>
              <a:spLocks noChangeArrowheads="1"/>
            </p:cNvSpPr>
            <p:nvPr/>
          </p:nvSpPr>
          <p:spPr bwMode="auto">
            <a:xfrm>
              <a:off x="3093"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编程前</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8001" name="Rectangle 145"/>
            <p:cNvSpPr>
              <a:spLocks noChangeArrowheads="1"/>
            </p:cNvSpPr>
            <p:nvPr/>
          </p:nvSpPr>
          <p:spPr bwMode="auto">
            <a:xfrm>
              <a:off x="3474"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8002" name="Rectangle 146"/>
            <p:cNvSpPr>
              <a:spLocks noChangeArrowheads="1"/>
            </p:cNvSpPr>
            <p:nvPr/>
          </p:nvSpPr>
          <p:spPr bwMode="auto">
            <a:xfrm>
              <a:off x="3908" y="3165"/>
              <a:ext cx="730" cy="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8003" name="Rectangle 147"/>
            <p:cNvSpPr>
              <a:spLocks noChangeArrowheads="1"/>
            </p:cNvSpPr>
            <p:nvPr/>
          </p:nvSpPr>
          <p:spPr bwMode="auto">
            <a:xfrm>
              <a:off x="4077" y="3176"/>
              <a:ext cx="384"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1600" b="0" i="0" u="none" strike="noStrike" kern="1200" cap="none" spc="0" normalizeH="0" baseline="0" noProof="0">
                  <a:ln>
                    <a:noFill/>
                  </a:ln>
                  <a:solidFill>
                    <a:srgbClr val="000000"/>
                  </a:solidFill>
                  <a:effectLst/>
                  <a:uLnTx/>
                  <a:uFillTx/>
                  <a:latin typeface="宋体" panose="02010600030101010101" pitchFamily="2" charset="-122"/>
                  <a:ea typeface="宋体" panose="02010600030101010101" pitchFamily="2" charset="-122"/>
                  <a:cs typeface="+mn-cs"/>
                </a:rPr>
                <a:t>编程后</a:t>
              </a:r>
              <a:endParaRPr kumimoji="1" lang="zh-CN" altLang="en-US"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sp>
          <p:nvSpPr>
            <p:cNvPr id="378004" name="Rectangle 148"/>
            <p:cNvSpPr>
              <a:spLocks noChangeArrowheads="1"/>
            </p:cNvSpPr>
            <p:nvPr/>
          </p:nvSpPr>
          <p:spPr bwMode="auto">
            <a:xfrm>
              <a:off x="4458" y="3155"/>
              <a:ext cx="32"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600" b="0"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endParaRPr kumimoji="1" lang="en-US" altLang="zh-CN" sz="2400" b="1" i="0" u="none" strike="noStrike" kern="1200" cap="none" spc="0" normalizeH="0" baseline="0" noProof="0">
                <a:ln>
                  <a:noFill/>
                </a:ln>
                <a:solidFill>
                  <a:srgbClr val="000000"/>
                </a:solidFill>
                <a:effectLst/>
                <a:uLnTx/>
                <a:uFillTx/>
                <a:latin typeface="Tahoma" panose="020B0604030504040204" pitchFamily="34" charset="0"/>
                <a:ea typeface="楷体_GB2312" pitchFamily="49" charset="-122"/>
                <a:cs typeface="+mn-cs"/>
              </a:endParaRPr>
            </a:p>
          </p:txBody>
        </p:sp>
      </p:grpSp>
      <p:sp>
        <p:nvSpPr>
          <p:cNvPr id="378005" name="Line 149"/>
          <p:cNvSpPr>
            <a:spLocks noChangeShapeType="1"/>
          </p:cNvSpPr>
          <p:nvPr/>
        </p:nvSpPr>
        <p:spPr bwMode="auto">
          <a:xfrm>
            <a:off x="6011863" y="2997200"/>
            <a:ext cx="0" cy="1728788"/>
          </a:xfrm>
          <a:prstGeom prst="line">
            <a:avLst/>
          </a:prstGeom>
          <a:noFill/>
          <a:ln w="19050">
            <a:solidFill>
              <a:schemeClr val="accent2"/>
            </a:solidFill>
            <a:prstDash val="dash"/>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D5F41FE1-C0E1-4E19-9529-D3D79BD95B38}"/>
              </a:ext>
            </a:extLst>
          </p:cNvPr>
          <p:cNvSpPr>
            <a:spLocks noGrp="1"/>
          </p:cNvSpPr>
          <p:nvPr>
            <p:ph type="sldNum" sz="quarter" idx="12"/>
          </p:nvPr>
        </p:nvSpPr>
        <p:spPr/>
        <p:txBody>
          <a:bodyPr/>
          <a:lstStyle/>
          <a:p>
            <a:fld id="{4FAB73BC-B049-4115-A692-8D63A059BFB8}" type="slidenum">
              <a:rPr lang="en-US" smtClean="0"/>
              <a:t>163</a:t>
            </a:fld>
            <a:endParaRPr lang="en-US" dirty="0"/>
          </a:p>
        </p:txBody>
      </p:sp>
    </p:spTree>
    <p:extLst>
      <p:ext uri="{BB962C8B-B14F-4D97-AF65-F5344CB8AC3E}">
        <p14:creationId xmlns:p14="http://schemas.microsoft.com/office/powerpoint/2010/main" val="3456102636"/>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78006"/>
                                        </p:tgtEl>
                                        <p:attrNameLst>
                                          <p:attrName>style.visibility</p:attrName>
                                        </p:attrNameLst>
                                      </p:cBhvr>
                                      <p:to>
                                        <p:strVal val="visible"/>
                                      </p:to>
                                    </p:set>
                                    <p:animEffect transition="in" filter="wipe(up)">
                                      <p:cBhvr>
                                        <p:cTn id="7" dur="500"/>
                                        <p:tgtEl>
                                          <p:spTgt spid="3780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77887"/>
                                        </p:tgtEl>
                                        <p:attrNameLst>
                                          <p:attrName>style.visibility</p:attrName>
                                        </p:attrNameLst>
                                      </p:cBhvr>
                                      <p:to>
                                        <p:strVal val="visible"/>
                                      </p:to>
                                    </p:set>
                                    <p:animEffect transition="in" filter="wipe(up)">
                                      <p:cBhvr>
                                        <p:cTn id="12" dur="500"/>
                                        <p:tgtEl>
                                          <p:spTgt spid="37788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77891"/>
                                        </p:tgtEl>
                                        <p:attrNameLst>
                                          <p:attrName>style.visibility</p:attrName>
                                        </p:attrNameLst>
                                      </p:cBhvr>
                                      <p:to>
                                        <p:strVal val="visible"/>
                                      </p:to>
                                    </p:set>
                                    <p:animEffect transition="in" filter="wipe(up)">
                                      <p:cBhvr>
                                        <p:cTn id="17" dur="500"/>
                                        <p:tgtEl>
                                          <p:spTgt spid="3778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77910"/>
                                        </p:tgtEl>
                                        <p:attrNameLst>
                                          <p:attrName>style.visibility</p:attrName>
                                        </p:attrNameLst>
                                      </p:cBhvr>
                                      <p:to>
                                        <p:strVal val="visible"/>
                                      </p:to>
                                    </p:set>
                                    <p:animEffect transition="in" filter="wipe(left)">
                                      <p:cBhvr>
                                        <p:cTn id="22" dur="500"/>
                                        <p:tgtEl>
                                          <p:spTgt spid="3779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4" presetClass="exit" presetSubtype="16" fill="hold" nodeType="clickEffect">
                                  <p:stCondLst>
                                    <p:cond delay="0"/>
                                  </p:stCondLst>
                                  <p:childTnLst>
                                    <p:animEffect transition="out" filter="box(in)">
                                      <p:cBhvr>
                                        <p:cTn id="26" dur="500"/>
                                        <p:tgtEl>
                                          <p:spTgt spid="377887"/>
                                        </p:tgtEl>
                                      </p:cBhvr>
                                    </p:animEffect>
                                    <p:set>
                                      <p:cBhvr>
                                        <p:cTn id="27" dur="1" fill="hold">
                                          <p:stCondLst>
                                            <p:cond delay="499"/>
                                          </p:stCondLst>
                                        </p:cTn>
                                        <p:tgtEl>
                                          <p:spTgt spid="377887"/>
                                        </p:tgtEl>
                                        <p:attrNameLst>
                                          <p:attrName>style.visibility</p:attrName>
                                        </p:attrNameLst>
                                      </p:cBhvr>
                                      <p:to>
                                        <p:strVal val="hidden"/>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xit" presetSubtype="16" fill="hold" nodeType="clickEffect">
                                  <p:stCondLst>
                                    <p:cond delay="0"/>
                                  </p:stCondLst>
                                  <p:childTnLst>
                                    <p:animEffect transition="out" filter="box(in)">
                                      <p:cBhvr>
                                        <p:cTn id="31" dur="500"/>
                                        <p:tgtEl>
                                          <p:spTgt spid="377891"/>
                                        </p:tgtEl>
                                      </p:cBhvr>
                                    </p:animEffect>
                                    <p:set>
                                      <p:cBhvr>
                                        <p:cTn id="32" dur="1" fill="hold">
                                          <p:stCondLst>
                                            <p:cond delay="499"/>
                                          </p:stCondLst>
                                        </p:cTn>
                                        <p:tgtEl>
                                          <p:spTgt spid="377891"/>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8" presetClass="entr" presetSubtype="6" fill="hold" nodeType="clickEffect">
                                  <p:stCondLst>
                                    <p:cond delay="0"/>
                                  </p:stCondLst>
                                  <p:childTnLst>
                                    <p:set>
                                      <p:cBhvr>
                                        <p:cTn id="36" dur="1" fill="hold">
                                          <p:stCondLst>
                                            <p:cond delay="0"/>
                                          </p:stCondLst>
                                        </p:cTn>
                                        <p:tgtEl>
                                          <p:spTgt spid="377878"/>
                                        </p:tgtEl>
                                        <p:attrNameLst>
                                          <p:attrName>style.visibility</p:attrName>
                                        </p:attrNameLst>
                                      </p:cBhvr>
                                      <p:to>
                                        <p:strVal val="visible"/>
                                      </p:to>
                                    </p:set>
                                    <p:animEffect transition="in" filter="strips(downRight)">
                                      <p:cBhvr>
                                        <p:cTn id="37" dur="500"/>
                                        <p:tgtEl>
                                          <p:spTgt spid="377878"/>
                                        </p:tgtEl>
                                      </p:cBhvr>
                                    </p:animEffect>
                                  </p:childTnLst>
                                  <p:subTnLst>
                                    <p:set>
                                      <p:cBhvr override="childStyle">
                                        <p:cTn dur="1" fill="hold" display="0" masterRel="nextClick" afterEffect="1"/>
                                        <p:tgtEl>
                                          <p:spTgt spid="377878"/>
                                        </p:tgtEl>
                                        <p:attrNameLst>
                                          <p:attrName>style.visibility</p:attrName>
                                        </p:attrNameLst>
                                      </p:cBhvr>
                                      <p:to>
                                        <p:strVal val="hidden"/>
                                      </p:to>
                                    </p:set>
                                  </p:sub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377883"/>
                                        </p:tgtEl>
                                        <p:attrNameLst>
                                          <p:attrName>style.visibility</p:attrName>
                                        </p:attrNameLst>
                                      </p:cBhvr>
                                      <p:to>
                                        <p:strVal val="visible"/>
                                      </p:to>
                                    </p:set>
                                    <p:animEffect transition="in" filter="wipe(up)">
                                      <p:cBhvr>
                                        <p:cTn id="42" dur="500"/>
                                        <p:tgtEl>
                                          <p:spTgt spid="37788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377944"/>
                                        </p:tgtEl>
                                        <p:attrNameLst>
                                          <p:attrName>style.visibility</p:attrName>
                                        </p:attrNameLst>
                                      </p:cBhvr>
                                      <p:to>
                                        <p:strVal val="visible"/>
                                      </p:to>
                                    </p:set>
                                    <p:animEffect transition="in" filter="wipe(left)">
                                      <p:cBhvr>
                                        <p:cTn id="47" dur="500"/>
                                        <p:tgtEl>
                                          <p:spTgt spid="37794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nodeType="clickEffect">
                                  <p:stCondLst>
                                    <p:cond delay="0"/>
                                  </p:stCondLst>
                                  <p:childTnLst>
                                    <p:set>
                                      <p:cBhvr>
                                        <p:cTn id="51" dur="1" fill="hold">
                                          <p:stCondLst>
                                            <p:cond delay="0"/>
                                          </p:stCondLst>
                                        </p:cTn>
                                        <p:tgtEl>
                                          <p:spTgt spid="377949"/>
                                        </p:tgtEl>
                                        <p:attrNameLst>
                                          <p:attrName>style.visibility</p:attrName>
                                        </p:attrNameLst>
                                      </p:cBhvr>
                                      <p:to>
                                        <p:strVal val="visible"/>
                                      </p:to>
                                    </p:set>
                                    <p:animEffect transition="in" filter="wipe(left)">
                                      <p:cBhvr>
                                        <p:cTn id="52" dur="500"/>
                                        <p:tgtEl>
                                          <p:spTgt spid="37794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378005"/>
                                        </p:tgtEl>
                                        <p:attrNameLst>
                                          <p:attrName>style.visibility</p:attrName>
                                        </p:attrNameLst>
                                      </p:cBhvr>
                                      <p:to>
                                        <p:strVal val="visible"/>
                                      </p:to>
                                    </p:set>
                                    <p:animEffect transition="in" filter="wipe(up)">
                                      <p:cBhvr>
                                        <p:cTn id="57" dur="500"/>
                                        <p:tgtEl>
                                          <p:spTgt spid="378005"/>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377876"/>
                                        </p:tgtEl>
                                        <p:attrNameLst>
                                          <p:attrName>style.visibility</p:attrName>
                                        </p:attrNameLst>
                                      </p:cBhvr>
                                      <p:to>
                                        <p:strVal val="visible"/>
                                      </p:to>
                                    </p:set>
                                    <p:animEffect transition="in" filter="wipe(up)">
                                      <p:cBhvr>
                                        <p:cTn id="62" dur="500"/>
                                        <p:tgtEl>
                                          <p:spTgt spid="377876"/>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8" presetClass="entr" presetSubtype="6" fill="hold" grpId="0" nodeType="clickEffect">
                                  <p:stCondLst>
                                    <p:cond delay="0"/>
                                  </p:stCondLst>
                                  <p:childTnLst>
                                    <p:set>
                                      <p:cBhvr>
                                        <p:cTn id="66" dur="1" fill="hold">
                                          <p:stCondLst>
                                            <p:cond delay="0"/>
                                          </p:stCondLst>
                                        </p:cTn>
                                        <p:tgtEl>
                                          <p:spTgt spid="377877"/>
                                        </p:tgtEl>
                                        <p:attrNameLst>
                                          <p:attrName>style.visibility</p:attrName>
                                        </p:attrNameLst>
                                      </p:cBhvr>
                                      <p:to>
                                        <p:strVal val="visible"/>
                                      </p:to>
                                    </p:set>
                                    <p:animEffect transition="in" filter="strips(downRight)">
                                      <p:cBhvr>
                                        <p:cTn id="67" dur="500"/>
                                        <p:tgtEl>
                                          <p:spTgt spid="3778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76" grpId="0" animBg="1"/>
      <p:bldP spid="377877"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923" name="Object 43"/>
          <p:cNvGraphicFramePr>
            <a:graphicFrameLocks noChangeAspect="1"/>
          </p:cNvGraphicFramePr>
          <p:nvPr/>
        </p:nvGraphicFramePr>
        <p:xfrm>
          <a:off x="5556250" y="2420938"/>
          <a:ext cx="2952750" cy="2800350"/>
        </p:xfrm>
        <a:graphic>
          <a:graphicData uri="http://schemas.openxmlformats.org/presentationml/2006/ole">
            <mc:AlternateContent xmlns:mc="http://schemas.openxmlformats.org/markup-compatibility/2006">
              <mc:Choice xmlns:v="urn:schemas-microsoft-com:vml" Requires="v">
                <p:oleObj spid="_x0000_s139346" name="图片" r:id="rId4" imgW="1478788" imgH="1414718" progId="Word.Picture.8">
                  <p:embed/>
                </p:oleObj>
              </mc:Choice>
              <mc:Fallback>
                <p:oleObj name="图片" r:id="rId4" imgW="1478788" imgH="1414718" progId="Word.Picture.8">
                  <p:embed/>
                  <p:pic>
                    <p:nvPicPr>
                      <p:cNvPr id="378923" name="Object 43"/>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5556250" y="2420938"/>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graphicFrame>
        <p:nvGraphicFramePr>
          <p:cNvPr id="378922" name="Object 42"/>
          <p:cNvGraphicFramePr>
            <a:graphicFrameLocks noChangeAspect="1"/>
          </p:cNvGraphicFramePr>
          <p:nvPr/>
        </p:nvGraphicFramePr>
        <p:xfrm>
          <a:off x="1092200" y="2428875"/>
          <a:ext cx="2952750" cy="2800350"/>
        </p:xfrm>
        <a:graphic>
          <a:graphicData uri="http://schemas.openxmlformats.org/presentationml/2006/ole">
            <mc:AlternateContent xmlns:mc="http://schemas.openxmlformats.org/markup-compatibility/2006">
              <mc:Choice xmlns:v="urn:schemas-microsoft-com:vml" Requires="v">
                <p:oleObj spid="_x0000_s139347" name="图片" r:id="rId6" imgW="1478788" imgH="1414718" progId="Word.Picture.8">
                  <p:embed/>
                </p:oleObj>
              </mc:Choice>
              <mc:Fallback>
                <p:oleObj name="图片" r:id="rId6" imgW="1478788" imgH="1414718" progId="Word.Picture.8">
                  <p:embed/>
                  <p:pic>
                    <p:nvPicPr>
                      <p:cNvPr id="378922" name="Object 42"/>
                      <p:cNvPicPr>
                        <a:picLocks noChangeAspect="1" noChangeArrowheads="1"/>
                      </p:cNvPicPr>
                      <p:nvPr/>
                    </p:nvPicPr>
                    <p:blipFill>
                      <a:blip r:embed="rId5">
                        <a:extLst>
                          <a:ext uri="{28A0092B-C50C-407E-A947-70E740481C1C}">
                            <a14:useLocalDpi xmlns:a14="http://schemas.microsoft.com/office/drawing/2010/main" val="0"/>
                          </a:ext>
                        </a:extLst>
                      </a:blip>
                      <a:srcRect t="-1273"/>
                      <a:stretch>
                        <a:fillRect/>
                      </a:stretch>
                    </p:blipFill>
                    <p:spPr bwMode="auto">
                      <a:xfrm>
                        <a:off x="1092200" y="2428875"/>
                        <a:ext cx="2952750" cy="2800350"/>
                      </a:xfrm>
                      <a:prstGeom prst="rect">
                        <a:avLst/>
                      </a:prstGeom>
                      <a:solidFill>
                        <a:schemeClr val="bg1"/>
                      </a:solidFill>
                      <a:ln w="28575">
                        <a:solidFill>
                          <a:srgbClr val="00FFFF"/>
                        </a:solidFill>
                        <a:prstDash val="dash"/>
                        <a:miter lim="800000"/>
                        <a:headEnd/>
                        <a:tailEnd/>
                      </a:ln>
                    </p:spPr>
                  </p:pic>
                </p:oleObj>
              </mc:Fallback>
            </mc:AlternateContent>
          </a:graphicData>
        </a:graphic>
      </p:graphicFrame>
      <p:grpSp>
        <p:nvGrpSpPr>
          <p:cNvPr id="378907" name="Group 27"/>
          <p:cNvGrpSpPr>
            <a:grpSpLocks/>
          </p:cNvGrpSpPr>
          <p:nvPr/>
        </p:nvGrpSpPr>
        <p:grpSpPr bwMode="auto">
          <a:xfrm>
            <a:off x="2316163" y="3789363"/>
            <a:ext cx="546100" cy="1587"/>
            <a:chOff x="1015" y="2387"/>
            <a:chExt cx="371" cy="0"/>
          </a:xfrm>
        </p:grpSpPr>
        <p:sp>
          <p:nvSpPr>
            <p:cNvPr id="378908" name="Line 28"/>
            <p:cNvSpPr>
              <a:spLocks noChangeShapeType="1"/>
            </p:cNvSpPr>
            <p:nvPr/>
          </p:nvSpPr>
          <p:spPr bwMode="auto">
            <a:xfrm>
              <a:off x="1015"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8909" name="Line 29"/>
            <p:cNvSpPr>
              <a:spLocks noChangeShapeType="1"/>
            </p:cNvSpPr>
            <p:nvPr/>
          </p:nvSpPr>
          <p:spPr bwMode="auto">
            <a:xfrm>
              <a:off x="1111"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8910" name="Line 30"/>
            <p:cNvSpPr>
              <a:spLocks noChangeShapeType="1"/>
            </p:cNvSpPr>
            <p:nvPr/>
          </p:nvSpPr>
          <p:spPr bwMode="auto">
            <a:xfrm>
              <a:off x="1242"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8911" name="Line 31"/>
            <p:cNvSpPr>
              <a:spLocks noChangeShapeType="1"/>
            </p:cNvSpPr>
            <p:nvPr/>
          </p:nvSpPr>
          <p:spPr bwMode="auto">
            <a:xfrm>
              <a:off x="1338" y="2387"/>
              <a:ext cx="48" cy="0"/>
            </a:xfrm>
            <a:prstGeom prst="line">
              <a:avLst/>
            </a:prstGeom>
            <a:noFill/>
            <a:ln w="571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8912" name="Group 32"/>
          <p:cNvGrpSpPr>
            <a:grpSpLocks/>
          </p:cNvGrpSpPr>
          <p:nvPr/>
        </p:nvGrpSpPr>
        <p:grpSpPr bwMode="auto">
          <a:xfrm>
            <a:off x="1524000" y="2914650"/>
            <a:ext cx="2614613" cy="442913"/>
            <a:chOff x="204" y="482"/>
            <a:chExt cx="1776" cy="279"/>
          </a:xfrm>
        </p:grpSpPr>
        <p:sp>
          <p:nvSpPr>
            <p:cNvPr id="378913" name="Text Box 33"/>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8914" name="Text Box 34"/>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8915" name="Text Box 35"/>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GND</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grpSp>
        <p:nvGrpSpPr>
          <p:cNvPr id="378916" name="Group 36"/>
          <p:cNvGrpSpPr>
            <a:grpSpLocks/>
          </p:cNvGrpSpPr>
          <p:nvPr/>
        </p:nvGrpSpPr>
        <p:grpSpPr bwMode="auto">
          <a:xfrm>
            <a:off x="5989638" y="2997200"/>
            <a:ext cx="2614612" cy="442913"/>
            <a:chOff x="204" y="482"/>
            <a:chExt cx="1776" cy="279"/>
          </a:xfrm>
        </p:grpSpPr>
        <p:sp>
          <p:nvSpPr>
            <p:cNvPr id="378917" name="Text Box 37"/>
            <p:cNvSpPr txBox="1">
              <a:spLocks noChangeArrowheads="1"/>
            </p:cNvSpPr>
            <p:nvPr/>
          </p:nvSpPr>
          <p:spPr bwMode="auto">
            <a:xfrm>
              <a:off x="876" y="482"/>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8918" name="Text Box 38"/>
            <p:cNvSpPr txBox="1">
              <a:spLocks noChangeArrowheads="1"/>
            </p:cNvSpPr>
            <p:nvPr/>
          </p:nvSpPr>
          <p:spPr bwMode="auto">
            <a:xfrm>
              <a:off x="1596" y="530"/>
              <a:ext cx="384"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5V</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78919" name="Text Box 39"/>
            <p:cNvSpPr txBox="1">
              <a:spLocks noChangeArrowheads="1"/>
            </p:cNvSpPr>
            <p:nvPr/>
          </p:nvSpPr>
          <p:spPr bwMode="auto">
            <a:xfrm>
              <a:off x="204" y="482"/>
              <a:ext cx="528" cy="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1800" b="1" i="0" u="none" strike="noStrike" kern="1200" cap="none" spc="0" normalizeH="0" baseline="0" noProof="0">
                  <a:ln>
                    <a:noFill/>
                  </a:ln>
                  <a:solidFill>
                    <a:srgbClr val="FF0000"/>
                  </a:solidFill>
                  <a:effectLst/>
                  <a:uLnTx/>
                  <a:uFillTx/>
                  <a:latin typeface="Times New Roman" panose="02020603050405020304" pitchFamily="18" charset="0"/>
                  <a:ea typeface="宋体" panose="02010600030101010101" pitchFamily="2" charset="-122"/>
                  <a:cs typeface="+mn-cs"/>
                </a:rPr>
                <a:t>GND</a:t>
              </a:r>
              <a:endParaRPr kumimoji="1" lang="en-US" altLang="zh-CN" sz="18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grpSp>
      <p:sp>
        <p:nvSpPr>
          <p:cNvPr id="378920" name="Rectangle 40"/>
          <p:cNvSpPr>
            <a:spLocks noChangeArrowheads="1"/>
          </p:cNvSpPr>
          <p:nvPr/>
        </p:nvSpPr>
        <p:spPr bwMode="auto">
          <a:xfrm>
            <a:off x="6300788" y="1484313"/>
            <a:ext cx="796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Verdana" panose="020B0604030504040204" pitchFamily="34" charset="0"/>
                <a:ea typeface="楷体_GB2312" pitchFamily="49" charset="-122"/>
                <a:cs typeface="+mn-cs"/>
              </a:rPr>
              <a:t>导通</a:t>
            </a:r>
          </a:p>
        </p:txBody>
      </p:sp>
      <p:sp>
        <p:nvSpPr>
          <p:cNvPr id="378921" name="Rectangle 41"/>
          <p:cNvSpPr>
            <a:spLocks noChangeArrowheads="1"/>
          </p:cNvSpPr>
          <p:nvPr/>
        </p:nvSpPr>
        <p:spPr bwMode="auto">
          <a:xfrm>
            <a:off x="1908175" y="1490663"/>
            <a:ext cx="796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Verdana" panose="020B0604030504040204" pitchFamily="34" charset="0"/>
                <a:ea typeface="楷体_GB2312" pitchFamily="49" charset="-122"/>
                <a:cs typeface="+mn-cs"/>
              </a:rPr>
              <a:t>截止</a:t>
            </a:r>
          </a:p>
        </p:txBody>
      </p:sp>
      <p:sp>
        <p:nvSpPr>
          <p:cNvPr id="2" name="灯片编号占位符 1">
            <a:extLst>
              <a:ext uri="{FF2B5EF4-FFF2-40B4-BE49-F238E27FC236}">
                <a16:creationId xmlns:a16="http://schemas.microsoft.com/office/drawing/2014/main" id="{CBA58A15-6AAE-4F69-B063-9D944699DCE7}"/>
              </a:ext>
            </a:extLst>
          </p:cNvPr>
          <p:cNvSpPr>
            <a:spLocks noGrp="1"/>
          </p:cNvSpPr>
          <p:nvPr>
            <p:ph type="sldNum" sz="quarter" idx="12"/>
          </p:nvPr>
        </p:nvSpPr>
        <p:spPr/>
        <p:txBody>
          <a:bodyPr/>
          <a:lstStyle/>
          <a:p>
            <a:fld id="{4FAB73BC-B049-4115-A692-8D63A059BFB8}" type="slidenum">
              <a:rPr lang="en-US" smtClean="0"/>
              <a:t>164</a:t>
            </a:fld>
            <a:endParaRPr lang="en-US" dirty="0"/>
          </a:p>
        </p:txBody>
      </p:sp>
    </p:spTree>
    <p:extLst>
      <p:ext uri="{BB962C8B-B14F-4D97-AF65-F5344CB8AC3E}">
        <p14:creationId xmlns:p14="http://schemas.microsoft.com/office/powerpoint/2010/main" val="3875017270"/>
      </p:ext>
    </p:extLst>
  </p:cSld>
  <p:clrMapOvr>
    <a:masterClrMapping/>
  </p:clrMapOvr>
  <p:transition>
    <p:wipe dir="r"/>
    <p:sndAc>
      <p:stSnd>
        <p:snd r:embed="rId3" name="PROJCTOR.WAV"/>
      </p:stSnd>
    </p:sndAc>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9938" name="Object 34"/>
          <p:cNvGraphicFramePr>
            <a:graphicFrameLocks noChangeAspect="1"/>
          </p:cNvGraphicFramePr>
          <p:nvPr/>
        </p:nvGraphicFramePr>
        <p:xfrm>
          <a:off x="1331913" y="2132013"/>
          <a:ext cx="5327650" cy="2919412"/>
        </p:xfrm>
        <a:graphic>
          <a:graphicData uri="http://schemas.openxmlformats.org/presentationml/2006/ole">
            <mc:AlternateContent xmlns:mc="http://schemas.openxmlformats.org/markup-compatibility/2006">
              <mc:Choice xmlns:v="urn:schemas-microsoft-com:vml" Requires="v">
                <p:oleObj spid="_x0000_s140330" name="图片" r:id="rId3" imgW="2571840" imgH="1409760" progId="Word.Picture.8">
                  <p:embed/>
                </p:oleObj>
              </mc:Choice>
              <mc:Fallback>
                <p:oleObj name="图片" r:id="rId3" imgW="2571840" imgH="1409760" progId="Word.Picture.8">
                  <p:embed/>
                  <p:pic>
                    <p:nvPicPr>
                      <p:cNvPr id="379938" name="Object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1913" y="2132013"/>
                        <a:ext cx="5327650" cy="29194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79939" name="Rectangle 35"/>
          <p:cNvSpPr>
            <a:spLocks noChangeArrowheads="1"/>
          </p:cNvSpPr>
          <p:nvPr/>
        </p:nvSpPr>
        <p:spPr bwMode="auto">
          <a:xfrm>
            <a:off x="6732588" y="4292600"/>
            <a:ext cx="1055687" cy="457200"/>
          </a:xfrm>
          <a:prstGeom prst="rect">
            <a:avLst/>
          </a:prstGeom>
          <a:noFill/>
          <a:ln>
            <a:noFill/>
          </a:ln>
          <a:effectLst/>
          <a:extLst>
            <a:ext uri="{909E8E84-426E-40DD-AFC4-6F175D3DCCD1}">
              <a14:hiddenFill xmlns:a14="http://schemas.microsoft.com/office/drawing/2010/main">
                <a:solidFill>
                  <a:schemeClr val="accent1">
                    <a:alpha val="0"/>
                  </a:scheme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1"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L=B•C</a:t>
            </a:r>
          </a:p>
        </p:txBody>
      </p:sp>
      <p:grpSp>
        <p:nvGrpSpPr>
          <p:cNvPr id="379940" name="Group 36"/>
          <p:cNvGrpSpPr>
            <a:grpSpLocks/>
          </p:cNvGrpSpPr>
          <p:nvPr/>
        </p:nvGrpSpPr>
        <p:grpSpPr bwMode="auto">
          <a:xfrm>
            <a:off x="1619250" y="5084763"/>
            <a:ext cx="4032250" cy="457200"/>
            <a:chOff x="975" y="2659"/>
            <a:chExt cx="2540" cy="288"/>
          </a:xfrm>
        </p:grpSpPr>
        <p:sp>
          <p:nvSpPr>
            <p:cNvPr id="379941" name="Rectangle 37"/>
            <p:cNvSpPr>
              <a:spLocks noChangeArrowheads="1"/>
            </p:cNvSpPr>
            <p:nvPr/>
          </p:nvSpPr>
          <p:spPr bwMode="auto">
            <a:xfrm>
              <a:off x="165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9942" name="Rectangle 38"/>
            <p:cNvSpPr>
              <a:spLocks noChangeArrowheads="1"/>
            </p:cNvSpPr>
            <p:nvPr/>
          </p:nvSpPr>
          <p:spPr bwMode="auto">
            <a:xfrm>
              <a:off x="233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9943" name="Rectangle 39"/>
            <p:cNvSpPr>
              <a:spLocks noChangeArrowheads="1"/>
            </p:cNvSpPr>
            <p:nvPr/>
          </p:nvSpPr>
          <p:spPr bwMode="auto">
            <a:xfrm>
              <a:off x="97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sp>
          <p:nvSpPr>
            <p:cNvPr id="379944" name="Rectangle 40"/>
            <p:cNvSpPr>
              <a:spLocks noChangeArrowheads="1"/>
            </p:cNvSpPr>
            <p:nvPr/>
          </p:nvSpPr>
          <p:spPr bwMode="auto">
            <a:xfrm>
              <a:off x="301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grpSp>
      <p:grpSp>
        <p:nvGrpSpPr>
          <p:cNvPr id="379945" name="Group 41"/>
          <p:cNvGrpSpPr>
            <a:grpSpLocks/>
          </p:cNvGrpSpPr>
          <p:nvPr/>
        </p:nvGrpSpPr>
        <p:grpSpPr bwMode="auto">
          <a:xfrm>
            <a:off x="1943100" y="3860800"/>
            <a:ext cx="3168650" cy="360363"/>
            <a:chOff x="1247" y="2387"/>
            <a:chExt cx="1996" cy="227"/>
          </a:xfrm>
        </p:grpSpPr>
        <p:sp>
          <p:nvSpPr>
            <p:cNvPr id="379946" name="Line 42"/>
            <p:cNvSpPr>
              <a:spLocks noChangeShapeType="1"/>
            </p:cNvSpPr>
            <p:nvPr/>
          </p:nvSpPr>
          <p:spPr bwMode="auto">
            <a:xfrm>
              <a:off x="1247" y="2387"/>
              <a:ext cx="0" cy="227"/>
            </a:xfrm>
            <a:prstGeom prst="line">
              <a:avLst/>
            </a:prstGeom>
            <a:noFill/>
            <a:ln w="57150">
              <a:solidFill>
                <a:schemeClr val="accent2"/>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79947" name="Line 43"/>
            <p:cNvSpPr>
              <a:spLocks noChangeShapeType="1"/>
            </p:cNvSpPr>
            <p:nvPr/>
          </p:nvSpPr>
          <p:spPr bwMode="auto">
            <a:xfrm>
              <a:off x="3243" y="2387"/>
              <a:ext cx="0" cy="227"/>
            </a:xfrm>
            <a:prstGeom prst="line">
              <a:avLst/>
            </a:prstGeom>
            <a:noFill/>
            <a:ln w="57150">
              <a:solidFill>
                <a:schemeClr val="accent2"/>
              </a:solidFill>
              <a:prstDash val="sysDot"/>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79948" name="Group 44"/>
          <p:cNvGrpSpPr>
            <a:grpSpLocks/>
          </p:cNvGrpSpPr>
          <p:nvPr/>
        </p:nvGrpSpPr>
        <p:grpSpPr bwMode="auto">
          <a:xfrm>
            <a:off x="1619250" y="5084763"/>
            <a:ext cx="4032250" cy="457200"/>
            <a:chOff x="975" y="2659"/>
            <a:chExt cx="2540" cy="288"/>
          </a:xfrm>
        </p:grpSpPr>
        <p:sp>
          <p:nvSpPr>
            <p:cNvPr id="379949" name="Rectangle 45"/>
            <p:cNvSpPr>
              <a:spLocks noChangeArrowheads="1"/>
            </p:cNvSpPr>
            <p:nvPr/>
          </p:nvSpPr>
          <p:spPr bwMode="auto">
            <a:xfrm>
              <a:off x="165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9950" name="Rectangle 46"/>
            <p:cNvSpPr>
              <a:spLocks noChangeArrowheads="1"/>
            </p:cNvSpPr>
            <p:nvPr/>
          </p:nvSpPr>
          <p:spPr bwMode="auto">
            <a:xfrm>
              <a:off x="233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连接</a:t>
              </a:r>
            </a:p>
          </p:txBody>
        </p:sp>
        <p:sp>
          <p:nvSpPr>
            <p:cNvPr id="379951" name="Rectangle 47"/>
            <p:cNvSpPr>
              <a:spLocks noChangeArrowheads="1"/>
            </p:cNvSpPr>
            <p:nvPr/>
          </p:nvSpPr>
          <p:spPr bwMode="auto">
            <a:xfrm>
              <a:off x="975"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sp>
          <p:nvSpPr>
            <p:cNvPr id="379952" name="Rectangle 48"/>
            <p:cNvSpPr>
              <a:spLocks noChangeArrowheads="1"/>
            </p:cNvSpPr>
            <p:nvPr/>
          </p:nvSpPr>
          <p:spPr bwMode="auto">
            <a:xfrm>
              <a:off x="3013" y="2659"/>
              <a:ext cx="502" cy="288"/>
            </a:xfrm>
            <a:prstGeom prst="rect">
              <a:avLst/>
            </a:prstGeom>
            <a:solidFill>
              <a:schemeClr val="bg1">
                <a:alpha val="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ahoma" panose="020B0604030504040204" pitchFamily="34" charset="0"/>
                  <a:ea typeface="楷体_GB2312" pitchFamily="49" charset="-122"/>
                  <a:cs typeface="+mn-cs"/>
                </a:rPr>
                <a:t>断开</a:t>
              </a:r>
            </a:p>
          </p:txBody>
        </p:sp>
      </p:grpSp>
      <p:sp>
        <p:nvSpPr>
          <p:cNvPr id="2" name="灯片编号占位符 1">
            <a:extLst>
              <a:ext uri="{FF2B5EF4-FFF2-40B4-BE49-F238E27FC236}">
                <a16:creationId xmlns:a16="http://schemas.microsoft.com/office/drawing/2014/main" id="{862FBDED-144C-4722-ADE2-891BEACE0BC4}"/>
              </a:ext>
            </a:extLst>
          </p:cNvPr>
          <p:cNvSpPr>
            <a:spLocks noGrp="1"/>
          </p:cNvSpPr>
          <p:nvPr>
            <p:ph type="sldNum" sz="quarter" idx="12"/>
          </p:nvPr>
        </p:nvSpPr>
        <p:spPr/>
        <p:txBody>
          <a:bodyPr/>
          <a:lstStyle/>
          <a:p>
            <a:fld id="{4FAB73BC-B049-4115-A692-8D63A059BFB8}" type="slidenum">
              <a:rPr lang="en-US" smtClean="0"/>
              <a:t>165</a:t>
            </a:fld>
            <a:endParaRPr lang="en-US" dirty="0"/>
          </a:p>
        </p:txBody>
      </p:sp>
    </p:spTree>
    <p:extLst>
      <p:ext uri="{BB962C8B-B14F-4D97-AF65-F5344CB8AC3E}">
        <p14:creationId xmlns:p14="http://schemas.microsoft.com/office/powerpoint/2010/main" val="277243632"/>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9" name="Rectangle 11"/>
          <p:cNvSpPr>
            <a:spLocks noChangeArrowheads="1"/>
          </p:cNvSpPr>
          <p:nvPr/>
        </p:nvSpPr>
        <p:spPr bwMode="auto">
          <a:xfrm>
            <a:off x="4356100" y="1628775"/>
            <a:ext cx="4716463" cy="1573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35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浮栅延长区与漏区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之间的交叠处有一个厚度约为</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80A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埃</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的薄绝缘层</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遂道区。</a:t>
            </a:r>
          </a:p>
        </p:txBody>
      </p:sp>
      <p:sp>
        <p:nvSpPr>
          <p:cNvPr id="380940" name="Rectangle 12"/>
          <p:cNvSpPr>
            <a:spLocks noChangeArrowheads="1"/>
          </p:cNvSpPr>
          <p:nvPr/>
        </p:nvSpPr>
        <p:spPr bwMode="auto">
          <a:xfrm>
            <a:off x="4356100" y="3295650"/>
            <a:ext cx="4787900" cy="1573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35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当遂道区的电场强度大到一定程度，使漏区与浮栅间出现导电遂道，形成电流将浮栅电荷泄放掉。</a:t>
            </a:r>
          </a:p>
        </p:txBody>
      </p:sp>
      <p:sp>
        <p:nvSpPr>
          <p:cNvPr id="380941" name="Rectangle 13"/>
          <p:cNvSpPr>
            <a:spLocks noChangeArrowheads="1"/>
          </p:cNvSpPr>
          <p:nvPr/>
        </p:nvSpPr>
        <p:spPr bwMode="auto">
          <a:xfrm>
            <a:off x="4427538" y="5270500"/>
            <a:ext cx="453707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遂道</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是用电擦除的，擦除速度快。</a:t>
            </a:r>
          </a:p>
        </p:txBody>
      </p:sp>
      <p:sp>
        <p:nvSpPr>
          <p:cNvPr id="380942" name="Rectangle 14"/>
          <p:cNvSpPr>
            <a:spLocks noChangeArrowheads="1"/>
          </p:cNvSpPr>
          <p:nvPr/>
        </p:nvSpPr>
        <p:spPr bwMode="auto">
          <a:xfrm>
            <a:off x="0" y="28003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0943" name="Object 15"/>
          <p:cNvGraphicFramePr>
            <a:graphicFrameLocks noChangeAspect="1"/>
          </p:cNvGraphicFramePr>
          <p:nvPr/>
        </p:nvGraphicFramePr>
        <p:xfrm>
          <a:off x="971550" y="2798763"/>
          <a:ext cx="2738438" cy="2935287"/>
        </p:xfrm>
        <a:graphic>
          <a:graphicData uri="http://schemas.openxmlformats.org/presentationml/2006/ole">
            <mc:AlternateContent xmlns:mc="http://schemas.openxmlformats.org/markup-compatibility/2006">
              <mc:Choice xmlns:v="urn:schemas-microsoft-com:vml" Requires="v">
                <p:oleObj spid="_x0000_s141394" name="图片" r:id="rId4" imgW="1371600" imgH="1314360" progId="Word.Picture.8">
                  <p:embed/>
                </p:oleObj>
              </mc:Choice>
              <mc:Fallback>
                <p:oleObj name="图片" r:id="rId4" imgW="1371600" imgH="1314360" progId="Word.Picture.8">
                  <p:embed/>
                  <p:pic>
                    <p:nvPicPr>
                      <p:cNvPr id="380943"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1550" y="2798763"/>
                        <a:ext cx="2738438" cy="29352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0944" name="Rectangle 16"/>
          <p:cNvSpPr>
            <a:spLocks noChangeArrowheads="1"/>
          </p:cNvSpPr>
          <p:nvPr/>
        </p:nvSpPr>
        <p:spPr bwMode="auto">
          <a:xfrm>
            <a:off x="0" y="25638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0945" name="Rectangle 17"/>
          <p:cNvSpPr>
            <a:spLocks noChangeArrowheads="1"/>
          </p:cNvSpPr>
          <p:nvPr/>
        </p:nvSpPr>
        <p:spPr bwMode="auto">
          <a:xfrm>
            <a:off x="0" y="2640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0946" name="Text Box 18"/>
          <p:cNvSpPr txBox="1">
            <a:spLocks noChangeArrowheads="1"/>
          </p:cNvSpPr>
          <p:nvPr/>
        </p:nvSpPr>
        <p:spPr bwMode="auto">
          <a:xfrm>
            <a:off x="684213" y="620713"/>
            <a:ext cx="6048375"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b.</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浮栅隧道氧化层</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MOS(Flotox 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p>
        </p:txBody>
      </p:sp>
      <p:sp>
        <p:nvSpPr>
          <p:cNvPr id="380947" name="Rectangle 19"/>
          <p:cNvSpPr>
            <a:spLocks noChangeArrowheads="1"/>
          </p:cNvSpPr>
          <p:nvPr/>
        </p:nvSpPr>
        <p:spPr bwMode="auto">
          <a:xfrm>
            <a:off x="0" y="25638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0948" name="Rectangle 20"/>
          <p:cNvSpPr>
            <a:spLocks noChangeArrowheads="1"/>
          </p:cNvSpPr>
          <p:nvPr/>
        </p:nvSpPr>
        <p:spPr bwMode="auto">
          <a:xfrm>
            <a:off x="0" y="2640013"/>
            <a:ext cx="0" cy="0"/>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nvGrpSpPr>
          <p:cNvPr id="380949" name="Group 21"/>
          <p:cNvGrpSpPr>
            <a:grpSpLocks/>
          </p:cNvGrpSpPr>
          <p:nvPr/>
        </p:nvGrpSpPr>
        <p:grpSpPr bwMode="auto">
          <a:xfrm>
            <a:off x="2376488" y="4302125"/>
            <a:ext cx="376237" cy="598488"/>
            <a:chOff x="1111" y="2509"/>
            <a:chExt cx="237" cy="377"/>
          </a:xfrm>
        </p:grpSpPr>
        <p:sp>
          <p:nvSpPr>
            <p:cNvPr id="380950" name="Line 22"/>
            <p:cNvSpPr>
              <a:spLocks noChangeShapeType="1"/>
            </p:cNvSpPr>
            <p:nvPr/>
          </p:nvSpPr>
          <p:spPr bwMode="auto">
            <a:xfrm flipV="1">
              <a:off x="1111" y="2567"/>
              <a:ext cx="164" cy="319"/>
            </a:xfrm>
            <a:prstGeom prst="line">
              <a:avLst/>
            </a:prstGeom>
            <a:noFill/>
            <a:ln w="381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0951" name="Rectangle 23"/>
            <p:cNvSpPr>
              <a:spLocks noChangeArrowheads="1"/>
            </p:cNvSpPr>
            <p:nvPr/>
          </p:nvSpPr>
          <p:spPr bwMode="auto">
            <a:xfrm>
              <a:off x="1257" y="2509"/>
              <a:ext cx="91" cy="3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aphicFrame>
        <p:nvGraphicFramePr>
          <p:cNvPr id="380952" name="Object 24"/>
          <p:cNvGraphicFramePr>
            <a:graphicFrameLocks noChangeAspect="1"/>
          </p:cNvGraphicFramePr>
          <p:nvPr/>
        </p:nvGraphicFramePr>
        <p:xfrm>
          <a:off x="539750" y="2816225"/>
          <a:ext cx="3529013" cy="3136900"/>
        </p:xfrm>
        <a:graphic>
          <a:graphicData uri="http://schemas.openxmlformats.org/presentationml/2006/ole">
            <mc:AlternateContent xmlns:mc="http://schemas.openxmlformats.org/markup-compatibility/2006">
              <mc:Choice xmlns:v="urn:schemas-microsoft-com:vml" Requires="v">
                <p:oleObj spid="_x0000_s141395" name="图片" r:id="rId6" imgW="2743200" imgH="1828800" progId="Word.Picture.8">
                  <p:embed/>
                </p:oleObj>
              </mc:Choice>
              <mc:Fallback>
                <p:oleObj name="图片" r:id="rId6" imgW="2743200" imgH="1828800" progId="Word.Picture.8">
                  <p:embed/>
                  <p:pic>
                    <p:nvPicPr>
                      <p:cNvPr id="380952" name="Object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9750" y="2816225"/>
                        <a:ext cx="3529013" cy="3136900"/>
                      </a:xfrm>
                      <a:prstGeom prst="rect">
                        <a:avLst/>
                      </a:prstGeom>
                      <a:noFill/>
                      <a:ln w="19050">
                        <a:solidFill>
                          <a:srgbClr val="FF33CC"/>
                        </a:solidFill>
                        <a:prstDash val="dash"/>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1494D4AC-6BF5-4744-A8D8-49C888731EE6}"/>
              </a:ext>
            </a:extLst>
          </p:cNvPr>
          <p:cNvSpPr>
            <a:spLocks noGrp="1"/>
          </p:cNvSpPr>
          <p:nvPr>
            <p:ph type="sldNum" sz="quarter" idx="12"/>
          </p:nvPr>
        </p:nvSpPr>
        <p:spPr/>
        <p:txBody>
          <a:bodyPr/>
          <a:lstStyle/>
          <a:p>
            <a:fld id="{4FAB73BC-B049-4115-A692-8D63A059BFB8}" type="slidenum">
              <a:rPr lang="en-US" smtClean="0"/>
              <a:t>166</a:t>
            </a:fld>
            <a:endParaRPr lang="en-US" dirty="0"/>
          </a:p>
        </p:txBody>
      </p:sp>
    </p:spTree>
    <p:extLst>
      <p:ext uri="{BB962C8B-B14F-4D97-AF65-F5344CB8AC3E}">
        <p14:creationId xmlns:p14="http://schemas.microsoft.com/office/powerpoint/2010/main" val="3167329951"/>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0943"/>
                                        </p:tgtEl>
                                        <p:attrNameLst>
                                          <p:attrName>style.visibility</p:attrName>
                                        </p:attrNameLst>
                                      </p:cBhvr>
                                      <p:to>
                                        <p:strVal val="visible"/>
                                      </p:to>
                                    </p:set>
                                    <p:animEffect transition="in" filter="wipe(up)">
                                      <p:cBhvr>
                                        <p:cTn id="7" dur="500"/>
                                        <p:tgtEl>
                                          <p:spTgt spid="38094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380949"/>
                                        </p:tgtEl>
                                        <p:attrNameLst>
                                          <p:attrName>style.visibility</p:attrName>
                                        </p:attrNameLst>
                                      </p:cBhvr>
                                      <p:to>
                                        <p:strVal val="visible"/>
                                      </p:to>
                                    </p:set>
                                    <p:animEffect transition="in" filter="wipe(down)">
                                      <p:cBhvr>
                                        <p:cTn id="12" dur="500"/>
                                        <p:tgtEl>
                                          <p:spTgt spid="38094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80939"/>
                                        </p:tgtEl>
                                        <p:attrNameLst>
                                          <p:attrName>style.visibility</p:attrName>
                                        </p:attrNameLst>
                                      </p:cBhvr>
                                      <p:to>
                                        <p:strVal val="visible"/>
                                      </p:to>
                                    </p:set>
                                    <p:animEffect transition="in" filter="wipe(up)">
                                      <p:cBhvr>
                                        <p:cTn id="17" dur="500"/>
                                        <p:tgtEl>
                                          <p:spTgt spid="38093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80940"/>
                                        </p:tgtEl>
                                        <p:attrNameLst>
                                          <p:attrName>style.visibility</p:attrName>
                                        </p:attrNameLst>
                                      </p:cBhvr>
                                      <p:to>
                                        <p:strVal val="visible"/>
                                      </p:to>
                                    </p:set>
                                    <p:animEffect transition="in" filter="wipe(up)">
                                      <p:cBhvr>
                                        <p:cTn id="22" dur="500"/>
                                        <p:tgtEl>
                                          <p:spTgt spid="38094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380941"/>
                                        </p:tgtEl>
                                        <p:attrNameLst>
                                          <p:attrName>style.visibility</p:attrName>
                                        </p:attrNameLst>
                                      </p:cBhvr>
                                      <p:to>
                                        <p:strVal val="visible"/>
                                      </p:to>
                                    </p:set>
                                    <p:animEffect transition="in" filter="wipe(up)">
                                      <p:cBhvr>
                                        <p:cTn id="27" dur="500"/>
                                        <p:tgtEl>
                                          <p:spTgt spid="3809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0939" grpId="0"/>
      <p:bldP spid="380940" grpId="0"/>
      <p:bldP spid="380941"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63" name="Rectangle 11"/>
          <p:cNvSpPr>
            <a:spLocks noChangeArrowheads="1"/>
          </p:cNvSpPr>
          <p:nvPr/>
        </p:nvSpPr>
        <p:spPr bwMode="auto">
          <a:xfrm>
            <a:off x="3887788" y="1341438"/>
            <a:ext cx="5256212" cy="3414712"/>
          </a:xfrm>
          <a:prstGeom prst="rect">
            <a:avLst/>
          </a:prstGeom>
          <a:solidFill>
            <a:srgbClr val="FFFFFF">
              <a:alpha val="0"/>
            </a:srgbClr>
          </a:solidFill>
          <a:ln>
            <a:noFill/>
          </a:ln>
          <a:effectLst/>
          <a:extLs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结构特点</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p>
          <a:p>
            <a:pPr marL="0" marR="0" lvl="0" indent="0" algn="l" defTabSz="914400" rtl="0" eaLnBrk="1" fontAlgn="base" latinLnBrk="0" hangingPunct="1">
              <a:lnSpc>
                <a:spcPct val="12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闪速存储器存储单元</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管的源极</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区大于漏极</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区，而</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SIMOS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管的源极</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区和漏极</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N+</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区是对称的；</a:t>
            </a:r>
          </a:p>
          <a:p>
            <a:pPr marL="0" marR="0" lvl="0" indent="0" algn="l" defTabSz="914400" rtl="0" eaLnBrk="1" fontAlgn="base" latinLnBrk="0" hangingPunct="1">
              <a:lnSpc>
                <a:spcPct val="12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    </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2. </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浮栅到</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型衬底间的氧化绝缘层比</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SIMOS</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管的更薄。</a:t>
            </a:r>
          </a:p>
        </p:txBody>
      </p:sp>
      <p:sp>
        <p:nvSpPr>
          <p:cNvPr id="381964" name="Rectangle 12"/>
          <p:cNvSpPr>
            <a:spLocks noChangeArrowheads="1"/>
          </p:cNvSpPr>
          <p:nvPr/>
        </p:nvSpPr>
        <p:spPr bwMode="auto">
          <a:xfrm>
            <a:off x="900113" y="476250"/>
            <a:ext cx="7667625" cy="501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sz="3800" b="1">
                <a:solidFill>
                  <a:schemeClr val="tx2"/>
                </a:solidFill>
                <a:latin typeface="Arial Narrow" panose="020B0606020202030204" pitchFamily="34" charset="0"/>
                <a:ea typeface="楷体_GB2312" pitchFamily="49" charset="-122"/>
              </a:defRPr>
            </a:lvl1pPr>
            <a:lvl2pPr algn="l">
              <a:defRPr sz="3800" b="1">
                <a:solidFill>
                  <a:schemeClr val="tx2"/>
                </a:solidFill>
                <a:latin typeface="Arial Narrow" panose="020B0606020202030204" pitchFamily="34" charset="0"/>
                <a:ea typeface="楷体_GB2312" pitchFamily="49" charset="-122"/>
              </a:defRPr>
            </a:lvl2pPr>
            <a:lvl3pPr algn="l">
              <a:defRPr sz="3800" b="1">
                <a:solidFill>
                  <a:schemeClr val="tx2"/>
                </a:solidFill>
                <a:latin typeface="Arial Narrow" panose="020B0606020202030204" pitchFamily="34" charset="0"/>
                <a:ea typeface="楷体_GB2312" pitchFamily="49" charset="-122"/>
              </a:defRPr>
            </a:lvl3pPr>
            <a:lvl4pPr algn="l">
              <a:defRPr sz="3800" b="1">
                <a:solidFill>
                  <a:schemeClr val="tx2"/>
                </a:solidFill>
                <a:latin typeface="Arial Narrow" panose="020B0606020202030204" pitchFamily="34" charset="0"/>
                <a:ea typeface="楷体_GB2312" pitchFamily="49" charset="-122"/>
              </a:defRPr>
            </a:lvl4pPr>
            <a:lvl5pPr algn="l">
              <a:defRPr sz="3800" b="1">
                <a:solidFill>
                  <a:schemeClr val="tx2"/>
                </a:solidFill>
                <a:latin typeface="Arial Narrow" panose="020B0606020202030204" pitchFamily="34" charset="0"/>
                <a:ea typeface="楷体_GB2312" pitchFamily="49" charset="-122"/>
              </a:defRPr>
            </a:lvl5pPr>
            <a:lvl6pPr marL="457200" fontAlgn="base">
              <a:spcBef>
                <a:spcPct val="0"/>
              </a:spcBef>
              <a:spcAft>
                <a:spcPct val="0"/>
              </a:spcAft>
              <a:defRPr sz="3800" b="1">
                <a:solidFill>
                  <a:schemeClr val="tx2"/>
                </a:solidFill>
                <a:latin typeface="Arial Narrow" panose="020B0606020202030204" pitchFamily="34" charset="0"/>
                <a:ea typeface="楷体_GB2312" pitchFamily="49" charset="-122"/>
              </a:defRPr>
            </a:lvl6pPr>
            <a:lvl7pPr marL="914400" fontAlgn="base">
              <a:spcBef>
                <a:spcPct val="0"/>
              </a:spcBef>
              <a:spcAft>
                <a:spcPct val="0"/>
              </a:spcAft>
              <a:defRPr sz="3800" b="1">
                <a:solidFill>
                  <a:schemeClr val="tx2"/>
                </a:solidFill>
                <a:latin typeface="Arial Narrow" panose="020B0606020202030204" pitchFamily="34" charset="0"/>
                <a:ea typeface="楷体_GB2312" pitchFamily="49" charset="-122"/>
              </a:defRPr>
            </a:lvl7pPr>
            <a:lvl8pPr marL="1371600" fontAlgn="base">
              <a:spcBef>
                <a:spcPct val="0"/>
              </a:spcBef>
              <a:spcAft>
                <a:spcPct val="0"/>
              </a:spcAft>
              <a:defRPr sz="3800" b="1">
                <a:solidFill>
                  <a:schemeClr val="tx2"/>
                </a:solidFill>
                <a:latin typeface="Arial Narrow" panose="020B0606020202030204" pitchFamily="34" charset="0"/>
                <a:ea typeface="楷体_GB2312" pitchFamily="49" charset="-122"/>
              </a:defRPr>
            </a:lvl8pPr>
            <a:lvl9pPr marL="1828800" fontAlgn="base">
              <a:spcBef>
                <a:spcPct val="0"/>
              </a:spcBef>
              <a:spcAft>
                <a:spcPct val="0"/>
              </a:spcAft>
              <a:defRPr sz="3800" b="1">
                <a:solidFill>
                  <a:schemeClr val="tx2"/>
                </a:solidFill>
                <a:latin typeface="Arial Narrow" panose="020B0606020202030204" pitchFamily="34" charset="0"/>
                <a:ea typeface="楷体_GB2312" pitchFamily="49" charset="-122"/>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c.</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快闪</a:t>
            </a:r>
            <a:r>
              <a:rPr kumimoji="0" lang="zh-CN" altLang="en-US"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叠栅</a:t>
            </a:r>
            <a:r>
              <a:rPr kumimoji="0"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MOS</a:t>
            </a:r>
            <a:r>
              <a:rPr kumimoji="0" lang="zh-CN" altLang="en-US" sz="24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管开关</a:t>
            </a:r>
            <a:r>
              <a:rPr kumimoji="0" lang="zh-CN" altLang="en-US"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0"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Flash Memory) </a:t>
            </a:r>
            <a:r>
              <a:rPr kumimoji="0"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（自学）</a:t>
            </a:r>
          </a:p>
        </p:txBody>
      </p:sp>
      <p:sp>
        <p:nvSpPr>
          <p:cNvPr id="381965" name="Rectangle 13"/>
          <p:cNvSpPr>
            <a:spLocks noChangeArrowheads="1"/>
          </p:cNvSpPr>
          <p:nvPr/>
        </p:nvSpPr>
        <p:spPr bwMode="auto">
          <a:xfrm>
            <a:off x="4067175" y="5157788"/>
            <a:ext cx="4897438"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特点：结构简单、集成度高、</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编程可靠、擦除快捷。</a:t>
            </a:r>
          </a:p>
        </p:txBody>
      </p:sp>
      <p:sp>
        <p:nvSpPr>
          <p:cNvPr id="381966" name="Rectangle 14"/>
          <p:cNvSpPr>
            <a:spLocks noChangeArrowheads="1"/>
          </p:cNvSpPr>
          <p:nvPr/>
        </p:nvSpPr>
        <p:spPr bwMode="auto">
          <a:xfrm>
            <a:off x="0" y="280035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1967" name="Object 15"/>
          <p:cNvGraphicFramePr>
            <a:graphicFrameLocks noChangeAspect="1"/>
          </p:cNvGraphicFramePr>
          <p:nvPr/>
        </p:nvGraphicFramePr>
        <p:xfrm>
          <a:off x="606425" y="2751138"/>
          <a:ext cx="2530475" cy="2417762"/>
        </p:xfrm>
        <a:graphic>
          <a:graphicData uri="http://schemas.openxmlformats.org/presentationml/2006/ole">
            <mc:AlternateContent xmlns:mc="http://schemas.openxmlformats.org/markup-compatibility/2006">
              <mc:Choice xmlns:v="urn:schemas-microsoft-com:vml" Requires="v">
                <p:oleObj spid="_x0000_s142418" name="图片" r:id="rId4" imgW="1371600" imgH="1314360" progId="Word.Picture.8">
                  <p:embed/>
                </p:oleObj>
              </mc:Choice>
              <mc:Fallback>
                <p:oleObj name="图片" r:id="rId4" imgW="1371600" imgH="1314360" progId="Word.Picture.8">
                  <p:embed/>
                  <p:pic>
                    <p:nvPicPr>
                      <p:cNvPr id="381967"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6425" y="2751138"/>
                        <a:ext cx="2530475" cy="241776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1968" name="Object 16"/>
          <p:cNvGraphicFramePr>
            <a:graphicFrameLocks noChangeAspect="1"/>
          </p:cNvGraphicFramePr>
          <p:nvPr/>
        </p:nvGraphicFramePr>
        <p:xfrm>
          <a:off x="323850" y="2708275"/>
          <a:ext cx="3241675" cy="2709863"/>
        </p:xfrm>
        <a:graphic>
          <a:graphicData uri="http://schemas.openxmlformats.org/presentationml/2006/ole">
            <mc:AlternateContent xmlns:mc="http://schemas.openxmlformats.org/markup-compatibility/2006">
              <mc:Choice xmlns:v="urn:schemas-microsoft-com:vml" Requires="v">
                <p:oleObj spid="_x0000_s142419" name="图片" r:id="rId6" imgW="2743200" imgH="1828800" progId="Word.Picture.8">
                  <p:embed/>
                </p:oleObj>
              </mc:Choice>
              <mc:Fallback>
                <p:oleObj name="图片" r:id="rId6" imgW="2743200" imgH="1828800" progId="Word.Picture.8">
                  <p:embed/>
                  <p:pic>
                    <p:nvPicPr>
                      <p:cNvPr id="381968" name="Object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3850" y="2708275"/>
                        <a:ext cx="3241675" cy="2709863"/>
                      </a:xfrm>
                      <a:prstGeom prst="rect">
                        <a:avLst/>
                      </a:prstGeom>
                      <a:noFill/>
                      <a:ln w="19050">
                        <a:solidFill>
                          <a:srgbClr val="FF33CC"/>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50F5B9C1-045B-4941-9268-15E227680893}"/>
              </a:ext>
            </a:extLst>
          </p:cNvPr>
          <p:cNvSpPr>
            <a:spLocks noGrp="1"/>
          </p:cNvSpPr>
          <p:nvPr>
            <p:ph type="sldNum" sz="quarter" idx="12"/>
          </p:nvPr>
        </p:nvSpPr>
        <p:spPr/>
        <p:txBody>
          <a:bodyPr/>
          <a:lstStyle/>
          <a:p>
            <a:fld id="{4FAB73BC-B049-4115-A692-8D63A059BFB8}" type="slidenum">
              <a:rPr lang="en-US" smtClean="0"/>
              <a:t>167</a:t>
            </a:fld>
            <a:endParaRPr lang="en-US" dirty="0"/>
          </a:p>
        </p:txBody>
      </p:sp>
    </p:spTree>
    <p:extLst>
      <p:ext uri="{BB962C8B-B14F-4D97-AF65-F5344CB8AC3E}">
        <p14:creationId xmlns:p14="http://schemas.microsoft.com/office/powerpoint/2010/main" val="275962308"/>
      </p:ext>
    </p:extLst>
  </p:cSld>
  <p:clrMapOvr>
    <a:masterClrMapping/>
  </p:clrMapOvr>
  <p:transition>
    <p:pull dir="d"/>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81965"/>
                                        </p:tgtEl>
                                        <p:attrNameLst>
                                          <p:attrName>style.visibility</p:attrName>
                                        </p:attrNameLst>
                                      </p:cBhvr>
                                      <p:to>
                                        <p:strVal val="visible"/>
                                      </p:to>
                                    </p:set>
                                    <p:animEffect transition="in" filter="strips(downRight)">
                                      <p:cBhvr>
                                        <p:cTn id="7" dur="500"/>
                                        <p:tgtEl>
                                          <p:spTgt spid="3819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nodeType="clickEffect">
                                  <p:stCondLst>
                                    <p:cond delay="0"/>
                                  </p:stCondLst>
                                  <p:childTnLst>
                                    <p:set>
                                      <p:cBhvr>
                                        <p:cTn id="11" dur="1" fill="hold">
                                          <p:stCondLst>
                                            <p:cond delay="0"/>
                                          </p:stCondLst>
                                        </p:cTn>
                                        <p:tgtEl>
                                          <p:spTgt spid="381968"/>
                                        </p:tgtEl>
                                        <p:attrNameLst>
                                          <p:attrName>style.visibility</p:attrName>
                                        </p:attrNameLst>
                                      </p:cBhvr>
                                      <p:to>
                                        <p:strVal val="visible"/>
                                      </p:to>
                                    </p:set>
                                    <p:animEffect transition="in" filter="box(in)">
                                      <p:cBhvr>
                                        <p:cTn id="12" dur="500"/>
                                        <p:tgtEl>
                                          <p:spTgt spid="381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965" grpId="0" autoUpdateAnimBg="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40" name="Rectangle 4"/>
          <p:cNvSpPr>
            <a:spLocks noChangeArrowheads="1"/>
          </p:cNvSpPr>
          <p:nvPr/>
        </p:nvSpPr>
        <p:spPr bwMode="auto">
          <a:xfrm>
            <a:off x="1258888" y="549275"/>
            <a:ext cx="19415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的分类</a:t>
            </a:r>
          </a:p>
        </p:txBody>
      </p:sp>
      <p:grpSp>
        <p:nvGrpSpPr>
          <p:cNvPr id="423941" name="Group 5"/>
          <p:cNvGrpSpPr>
            <a:grpSpLocks/>
          </p:cNvGrpSpPr>
          <p:nvPr/>
        </p:nvGrpSpPr>
        <p:grpSpPr bwMode="auto">
          <a:xfrm>
            <a:off x="2874963" y="3046413"/>
            <a:ext cx="3984625" cy="568325"/>
            <a:chOff x="1720" y="1924"/>
            <a:chExt cx="2510" cy="358"/>
          </a:xfrm>
        </p:grpSpPr>
        <p:sp>
          <p:nvSpPr>
            <p:cNvPr id="423942" name="Line 6"/>
            <p:cNvSpPr>
              <a:spLocks noChangeShapeType="1"/>
            </p:cNvSpPr>
            <p:nvPr/>
          </p:nvSpPr>
          <p:spPr bwMode="auto">
            <a:xfrm>
              <a:off x="2795" y="1924"/>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43" name="Line 7"/>
            <p:cNvSpPr>
              <a:spLocks noChangeShapeType="1"/>
            </p:cNvSpPr>
            <p:nvPr/>
          </p:nvSpPr>
          <p:spPr bwMode="auto">
            <a:xfrm>
              <a:off x="1720" y="2103"/>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44" name="Line 8"/>
            <p:cNvSpPr>
              <a:spLocks noChangeShapeType="1"/>
            </p:cNvSpPr>
            <p:nvPr/>
          </p:nvSpPr>
          <p:spPr bwMode="auto">
            <a:xfrm>
              <a:off x="4229" y="2103"/>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45" name="Line 9"/>
            <p:cNvSpPr>
              <a:spLocks noChangeShapeType="1"/>
            </p:cNvSpPr>
            <p:nvPr/>
          </p:nvSpPr>
          <p:spPr bwMode="auto">
            <a:xfrm>
              <a:off x="1720" y="2103"/>
              <a:ext cx="1075"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46" name="Line 10"/>
            <p:cNvSpPr>
              <a:spLocks noChangeShapeType="1"/>
            </p:cNvSpPr>
            <p:nvPr/>
          </p:nvSpPr>
          <p:spPr bwMode="auto">
            <a:xfrm>
              <a:off x="2795" y="2103"/>
              <a:ext cx="1434"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47" name="Group 11"/>
          <p:cNvGrpSpPr>
            <a:grpSpLocks/>
          </p:cNvGrpSpPr>
          <p:nvPr/>
        </p:nvGrpSpPr>
        <p:grpSpPr bwMode="auto">
          <a:xfrm>
            <a:off x="1166813" y="4638675"/>
            <a:ext cx="3416300" cy="566738"/>
            <a:chOff x="644" y="2927"/>
            <a:chExt cx="2152" cy="357"/>
          </a:xfrm>
        </p:grpSpPr>
        <p:sp>
          <p:nvSpPr>
            <p:cNvPr id="423948" name="Line 12"/>
            <p:cNvSpPr>
              <a:spLocks noChangeShapeType="1"/>
            </p:cNvSpPr>
            <p:nvPr/>
          </p:nvSpPr>
          <p:spPr bwMode="auto">
            <a:xfrm>
              <a:off x="1720" y="2927"/>
              <a:ext cx="1" cy="178"/>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49" name="Line 13"/>
            <p:cNvSpPr>
              <a:spLocks noChangeShapeType="1"/>
            </p:cNvSpPr>
            <p:nvPr/>
          </p:nvSpPr>
          <p:spPr bwMode="auto">
            <a:xfrm>
              <a:off x="644"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0" name="Line 14"/>
            <p:cNvSpPr>
              <a:spLocks noChangeShapeType="1"/>
            </p:cNvSpPr>
            <p:nvPr/>
          </p:nvSpPr>
          <p:spPr bwMode="auto">
            <a:xfrm>
              <a:off x="1361"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1" name="Line 15"/>
            <p:cNvSpPr>
              <a:spLocks noChangeShapeType="1"/>
            </p:cNvSpPr>
            <p:nvPr/>
          </p:nvSpPr>
          <p:spPr bwMode="auto">
            <a:xfrm>
              <a:off x="2078"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2" name="Line 16"/>
            <p:cNvSpPr>
              <a:spLocks noChangeShapeType="1"/>
            </p:cNvSpPr>
            <p:nvPr/>
          </p:nvSpPr>
          <p:spPr bwMode="auto">
            <a:xfrm>
              <a:off x="2795"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3" name="Line 17"/>
            <p:cNvSpPr>
              <a:spLocks noChangeShapeType="1"/>
            </p:cNvSpPr>
            <p:nvPr/>
          </p:nvSpPr>
          <p:spPr bwMode="auto">
            <a:xfrm>
              <a:off x="644"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4" name="Line 18"/>
            <p:cNvSpPr>
              <a:spLocks noChangeShapeType="1"/>
            </p:cNvSpPr>
            <p:nvPr/>
          </p:nvSpPr>
          <p:spPr bwMode="auto">
            <a:xfrm>
              <a:off x="1361" y="3105"/>
              <a:ext cx="359"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5" name="Line 19"/>
            <p:cNvSpPr>
              <a:spLocks noChangeShapeType="1"/>
            </p:cNvSpPr>
            <p:nvPr/>
          </p:nvSpPr>
          <p:spPr bwMode="auto">
            <a:xfrm>
              <a:off x="1720" y="3105"/>
              <a:ext cx="358"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6" name="Line 20"/>
            <p:cNvSpPr>
              <a:spLocks noChangeShapeType="1"/>
            </p:cNvSpPr>
            <p:nvPr/>
          </p:nvSpPr>
          <p:spPr bwMode="auto">
            <a:xfrm>
              <a:off x="2078"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57" name="Group 21"/>
          <p:cNvGrpSpPr>
            <a:grpSpLocks/>
          </p:cNvGrpSpPr>
          <p:nvPr/>
        </p:nvGrpSpPr>
        <p:grpSpPr bwMode="auto">
          <a:xfrm>
            <a:off x="717550" y="5205413"/>
            <a:ext cx="4313238" cy="604837"/>
            <a:chOff x="361" y="3284"/>
            <a:chExt cx="2717" cy="381"/>
          </a:xfrm>
        </p:grpSpPr>
        <p:sp>
          <p:nvSpPr>
            <p:cNvPr id="423958" name="Rectangle 22"/>
            <p:cNvSpPr>
              <a:spLocks noChangeArrowheads="1"/>
            </p:cNvSpPr>
            <p:nvPr/>
          </p:nvSpPr>
          <p:spPr bwMode="auto">
            <a:xfrm>
              <a:off x="361" y="3284"/>
              <a:ext cx="566" cy="381"/>
            </a:xfrm>
            <a:prstGeom prst="rect">
              <a:avLst/>
            </a:prstGeom>
            <a:solidFill>
              <a:srgbClr val="FFCCFF">
                <a:alpha val="16000"/>
              </a:srgbClr>
            </a:solidFill>
            <a:ln w="20638">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59" name="Rectangle 23"/>
            <p:cNvSpPr>
              <a:spLocks noChangeArrowheads="1"/>
            </p:cNvSpPr>
            <p:nvPr/>
          </p:nvSpPr>
          <p:spPr bwMode="auto">
            <a:xfrm>
              <a:off x="361"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0" name="Rectangle 24"/>
            <p:cNvSpPr>
              <a:spLocks noChangeArrowheads="1"/>
            </p:cNvSpPr>
            <p:nvPr/>
          </p:nvSpPr>
          <p:spPr bwMode="auto">
            <a:xfrm>
              <a:off x="384" y="3360"/>
              <a:ext cx="576"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PROM</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61" name="Rectangle 25"/>
            <p:cNvSpPr>
              <a:spLocks noChangeArrowheads="1"/>
            </p:cNvSpPr>
            <p:nvPr/>
          </p:nvSpPr>
          <p:spPr bwMode="auto">
            <a:xfrm>
              <a:off x="1078"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2" name="Rectangle 26"/>
            <p:cNvSpPr>
              <a:spLocks noChangeArrowheads="1"/>
            </p:cNvSpPr>
            <p:nvPr/>
          </p:nvSpPr>
          <p:spPr bwMode="auto">
            <a:xfrm>
              <a:off x="1210" y="3354"/>
              <a:ext cx="384"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PLA</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63" name="Rectangle 27"/>
            <p:cNvSpPr>
              <a:spLocks noChangeArrowheads="1"/>
            </p:cNvSpPr>
            <p:nvPr/>
          </p:nvSpPr>
          <p:spPr bwMode="auto">
            <a:xfrm>
              <a:off x="1078"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4" name="Rectangle 28"/>
            <p:cNvSpPr>
              <a:spLocks noChangeArrowheads="1"/>
            </p:cNvSpPr>
            <p:nvPr/>
          </p:nvSpPr>
          <p:spPr bwMode="auto">
            <a:xfrm>
              <a:off x="1795"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5" name="Rectangle 29"/>
            <p:cNvSpPr>
              <a:spLocks noChangeArrowheads="1"/>
            </p:cNvSpPr>
            <p:nvPr/>
          </p:nvSpPr>
          <p:spPr bwMode="auto">
            <a:xfrm>
              <a:off x="1927" y="3354"/>
              <a:ext cx="384"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PAL</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66" name="Rectangle 30"/>
            <p:cNvSpPr>
              <a:spLocks noChangeArrowheads="1"/>
            </p:cNvSpPr>
            <p:nvPr/>
          </p:nvSpPr>
          <p:spPr bwMode="auto">
            <a:xfrm>
              <a:off x="1795"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7" name="Rectangle 31"/>
            <p:cNvSpPr>
              <a:spLocks noChangeArrowheads="1"/>
            </p:cNvSpPr>
            <p:nvPr/>
          </p:nvSpPr>
          <p:spPr bwMode="auto">
            <a:xfrm>
              <a:off x="2512" y="3284"/>
              <a:ext cx="566" cy="381"/>
            </a:xfrm>
            <a:prstGeom prst="rect">
              <a:avLst/>
            </a:prstGeom>
            <a:solidFill>
              <a:srgbClr val="FFFF00">
                <a:alpha val="16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68" name="Rectangle 32"/>
            <p:cNvSpPr>
              <a:spLocks noChangeArrowheads="1"/>
            </p:cNvSpPr>
            <p:nvPr/>
          </p:nvSpPr>
          <p:spPr bwMode="auto">
            <a:xfrm>
              <a:off x="2631" y="3354"/>
              <a:ext cx="405" cy="230"/>
            </a:xfrm>
            <a:prstGeom prst="rect">
              <a:avLst/>
            </a:prstGeom>
            <a:noFill/>
            <a:ln>
              <a:noFill/>
            </a:ln>
            <a:extLst>
              <a:ext uri="{909E8E84-426E-40DD-AFC4-6F175D3DCCD1}">
                <a14:hiddenFill xmlns:a14="http://schemas.microsoft.com/office/drawing/2010/main">
                  <a:solidFill>
                    <a:srgbClr val="FFFFFF">
                      <a:alpha val="16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GAL</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69" name="Rectangle 33"/>
            <p:cNvSpPr>
              <a:spLocks noChangeArrowheads="1"/>
            </p:cNvSpPr>
            <p:nvPr/>
          </p:nvSpPr>
          <p:spPr bwMode="auto">
            <a:xfrm>
              <a:off x="2512" y="3284"/>
              <a:ext cx="566" cy="381"/>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16000"/>
                    </a:srgbClr>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70" name="Group 34"/>
          <p:cNvGrpSpPr>
            <a:grpSpLocks/>
          </p:cNvGrpSpPr>
          <p:nvPr/>
        </p:nvGrpSpPr>
        <p:grpSpPr bwMode="auto">
          <a:xfrm>
            <a:off x="1336675" y="3649663"/>
            <a:ext cx="3455988" cy="989012"/>
            <a:chOff x="751" y="2304"/>
            <a:chExt cx="2177" cy="623"/>
          </a:xfrm>
        </p:grpSpPr>
        <p:sp>
          <p:nvSpPr>
            <p:cNvPr id="423971" name="Rectangle 35"/>
            <p:cNvSpPr>
              <a:spLocks noChangeArrowheads="1"/>
            </p:cNvSpPr>
            <p:nvPr/>
          </p:nvSpPr>
          <p:spPr bwMode="auto">
            <a:xfrm>
              <a:off x="751" y="2304"/>
              <a:ext cx="2177" cy="623"/>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72" name="Rectangle 36"/>
            <p:cNvSpPr>
              <a:spLocks noChangeArrowheads="1"/>
            </p:cNvSpPr>
            <p:nvPr/>
          </p:nvSpPr>
          <p:spPr bwMode="auto">
            <a:xfrm>
              <a:off x="808" y="2352"/>
              <a:ext cx="1930" cy="230"/>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低密度可编程逻辑器件</a:t>
              </a:r>
            </a:p>
          </p:txBody>
        </p:sp>
        <p:sp>
          <p:nvSpPr>
            <p:cNvPr id="423973" name="Rectangle 37"/>
            <p:cNvSpPr>
              <a:spLocks noChangeArrowheads="1"/>
            </p:cNvSpPr>
            <p:nvPr/>
          </p:nvSpPr>
          <p:spPr bwMode="auto">
            <a:xfrm>
              <a:off x="1292" y="2623"/>
              <a:ext cx="1037" cy="230"/>
            </a:xfrm>
            <a:prstGeom prst="rect">
              <a:avLst/>
            </a:prstGeom>
            <a:solidFill>
              <a:srgbClr val="99CCFF">
                <a:alpha val="38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LDPLD</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p>
          </p:txBody>
        </p:sp>
        <p:sp>
          <p:nvSpPr>
            <p:cNvPr id="423974" name="Rectangle 38"/>
            <p:cNvSpPr>
              <a:spLocks noChangeArrowheads="1"/>
            </p:cNvSpPr>
            <p:nvPr/>
          </p:nvSpPr>
          <p:spPr bwMode="auto">
            <a:xfrm>
              <a:off x="751" y="2304"/>
              <a:ext cx="2177" cy="623"/>
            </a:xfrm>
            <a:prstGeom prst="rect">
              <a:avLst/>
            </a:prstGeom>
            <a:solidFill>
              <a:srgbClr val="99CCFF">
                <a:alpha val="38000"/>
              </a:srgbClr>
            </a:solidFill>
            <a:ln w="20638">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75" name="Group 39"/>
          <p:cNvGrpSpPr>
            <a:grpSpLocks/>
          </p:cNvGrpSpPr>
          <p:nvPr/>
        </p:nvGrpSpPr>
        <p:grpSpPr bwMode="auto">
          <a:xfrm>
            <a:off x="5719763" y="4638675"/>
            <a:ext cx="2278062" cy="566738"/>
            <a:chOff x="3512" y="2927"/>
            <a:chExt cx="1435" cy="357"/>
          </a:xfrm>
        </p:grpSpPr>
        <p:sp>
          <p:nvSpPr>
            <p:cNvPr id="423976" name="Line 40"/>
            <p:cNvSpPr>
              <a:spLocks noChangeShapeType="1"/>
            </p:cNvSpPr>
            <p:nvPr/>
          </p:nvSpPr>
          <p:spPr bwMode="auto">
            <a:xfrm>
              <a:off x="4229" y="2927"/>
              <a:ext cx="1" cy="178"/>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77" name="Line 41"/>
            <p:cNvSpPr>
              <a:spLocks noChangeShapeType="1"/>
            </p:cNvSpPr>
            <p:nvPr/>
          </p:nvSpPr>
          <p:spPr bwMode="auto">
            <a:xfrm>
              <a:off x="3512"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78" name="Line 42"/>
            <p:cNvSpPr>
              <a:spLocks noChangeShapeType="1"/>
            </p:cNvSpPr>
            <p:nvPr/>
          </p:nvSpPr>
          <p:spPr bwMode="auto">
            <a:xfrm>
              <a:off x="4229"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79" name="Line 43"/>
            <p:cNvSpPr>
              <a:spLocks noChangeShapeType="1"/>
            </p:cNvSpPr>
            <p:nvPr/>
          </p:nvSpPr>
          <p:spPr bwMode="auto">
            <a:xfrm>
              <a:off x="4946" y="3105"/>
              <a:ext cx="1" cy="179"/>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0" name="Line 44"/>
            <p:cNvSpPr>
              <a:spLocks noChangeShapeType="1"/>
            </p:cNvSpPr>
            <p:nvPr/>
          </p:nvSpPr>
          <p:spPr bwMode="auto">
            <a:xfrm>
              <a:off x="3512"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1" name="Line 45"/>
            <p:cNvSpPr>
              <a:spLocks noChangeShapeType="1"/>
            </p:cNvSpPr>
            <p:nvPr/>
          </p:nvSpPr>
          <p:spPr bwMode="auto">
            <a:xfrm>
              <a:off x="4229" y="3105"/>
              <a:ext cx="717" cy="1"/>
            </a:xfrm>
            <a:prstGeom prst="line">
              <a:avLst/>
            </a:prstGeom>
            <a:noFill/>
            <a:ln w="38100">
              <a:solidFill>
                <a:srgbClr val="000099"/>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82" name="Group 46"/>
          <p:cNvGrpSpPr>
            <a:grpSpLocks/>
          </p:cNvGrpSpPr>
          <p:nvPr/>
        </p:nvGrpSpPr>
        <p:grpSpPr bwMode="auto">
          <a:xfrm>
            <a:off x="5270500" y="5173663"/>
            <a:ext cx="3187700" cy="636587"/>
            <a:chOff x="3229" y="3264"/>
            <a:chExt cx="2008" cy="401"/>
          </a:xfrm>
        </p:grpSpPr>
        <p:sp>
          <p:nvSpPr>
            <p:cNvPr id="423983" name="Rectangle 47"/>
            <p:cNvSpPr>
              <a:spLocks noChangeArrowheads="1"/>
            </p:cNvSpPr>
            <p:nvPr/>
          </p:nvSpPr>
          <p:spPr bwMode="auto">
            <a:xfrm>
              <a:off x="3229" y="328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4" name="Rectangle 48"/>
            <p:cNvSpPr>
              <a:spLocks noChangeArrowheads="1"/>
            </p:cNvSpPr>
            <p:nvPr/>
          </p:nvSpPr>
          <p:spPr bwMode="auto">
            <a:xfrm>
              <a:off x="3264" y="3360"/>
              <a:ext cx="512"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EPLD</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85" name="Rectangle 49"/>
            <p:cNvSpPr>
              <a:spLocks noChangeArrowheads="1"/>
            </p:cNvSpPr>
            <p:nvPr/>
          </p:nvSpPr>
          <p:spPr bwMode="auto">
            <a:xfrm>
              <a:off x="3229" y="3284"/>
              <a:ext cx="566" cy="381"/>
            </a:xfrm>
            <a:prstGeom prst="rect">
              <a:avLst/>
            </a:prstGeom>
            <a:solidFill>
              <a:srgbClr val="FFFF66">
                <a:alpha val="31000"/>
              </a:srgbClr>
            </a:solidFill>
            <a:ln w="20638">
              <a:solidFill>
                <a:srgbClr val="80808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6" name="Rectangle 50"/>
            <p:cNvSpPr>
              <a:spLocks noChangeArrowheads="1"/>
            </p:cNvSpPr>
            <p:nvPr/>
          </p:nvSpPr>
          <p:spPr bwMode="auto">
            <a:xfrm>
              <a:off x="3936" y="326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7" name="Rectangle 51"/>
            <p:cNvSpPr>
              <a:spLocks noChangeArrowheads="1"/>
            </p:cNvSpPr>
            <p:nvPr/>
          </p:nvSpPr>
          <p:spPr bwMode="auto">
            <a:xfrm>
              <a:off x="3984" y="3360"/>
              <a:ext cx="523"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CPLD</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88" name="Rectangle 52"/>
            <p:cNvSpPr>
              <a:spLocks noChangeArrowheads="1"/>
            </p:cNvSpPr>
            <p:nvPr/>
          </p:nvSpPr>
          <p:spPr bwMode="auto">
            <a:xfrm>
              <a:off x="3946" y="3284"/>
              <a:ext cx="566" cy="381"/>
            </a:xfrm>
            <a:prstGeom prst="rect">
              <a:avLst/>
            </a:prstGeom>
            <a:solidFill>
              <a:srgbClr val="FFFF66">
                <a:alpha val="31000"/>
              </a:srgbClr>
            </a:solidFill>
            <a:ln w="20638">
              <a:solidFill>
                <a:srgbClr val="80808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89" name="Rectangle 53"/>
            <p:cNvSpPr>
              <a:spLocks noChangeArrowheads="1"/>
            </p:cNvSpPr>
            <p:nvPr/>
          </p:nvSpPr>
          <p:spPr bwMode="auto">
            <a:xfrm>
              <a:off x="4663" y="3284"/>
              <a:ext cx="566" cy="381"/>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90" name="Rectangle 54"/>
            <p:cNvSpPr>
              <a:spLocks noChangeArrowheads="1"/>
            </p:cNvSpPr>
            <p:nvPr/>
          </p:nvSpPr>
          <p:spPr bwMode="auto">
            <a:xfrm>
              <a:off x="4704" y="3370"/>
              <a:ext cx="533" cy="230"/>
            </a:xfrm>
            <a:prstGeom prst="rect">
              <a:avLst/>
            </a:prstGeom>
            <a:solidFill>
              <a:srgbClr val="FFFF66">
                <a:alpha val="31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en-US" altLang="zh-CN" sz="2400" b="1" i="0" u="none" strike="noStrike" kern="1200" cap="none" spc="0" normalizeH="0" baseline="0" noProof="0">
                  <a:ln>
                    <a:noFill/>
                  </a:ln>
                  <a:solidFill>
                    <a:srgbClr val="000099"/>
                  </a:solidFill>
                  <a:effectLst/>
                  <a:uLnTx/>
                  <a:uFillTx/>
                  <a:latin typeface="Arial" panose="020B0604020202020204" pitchFamily="34" charset="0"/>
                  <a:ea typeface="黑体" panose="02010609060101010101" pitchFamily="49" charset="-122"/>
                  <a:cs typeface="+mn-cs"/>
                </a:rPr>
                <a:t>FPGA</a:t>
              </a:r>
              <a:endPar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黑体" panose="02010609060101010101" pitchFamily="49" charset="-122"/>
                <a:cs typeface="+mn-cs"/>
              </a:endParaRPr>
            </a:p>
          </p:txBody>
        </p:sp>
        <p:sp>
          <p:nvSpPr>
            <p:cNvPr id="423991" name="Rectangle 55"/>
            <p:cNvSpPr>
              <a:spLocks noChangeArrowheads="1"/>
            </p:cNvSpPr>
            <p:nvPr/>
          </p:nvSpPr>
          <p:spPr bwMode="auto">
            <a:xfrm>
              <a:off x="4663" y="3284"/>
              <a:ext cx="566" cy="381"/>
            </a:xfrm>
            <a:prstGeom prst="rect">
              <a:avLst/>
            </a:prstGeom>
            <a:solidFill>
              <a:srgbClr val="FFFF66">
                <a:alpha val="31000"/>
              </a:srgbClr>
            </a:solidFill>
            <a:ln w="20638">
              <a:solidFill>
                <a:srgbClr val="80808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92" name="Group 56"/>
          <p:cNvGrpSpPr>
            <a:grpSpLocks/>
          </p:cNvGrpSpPr>
          <p:nvPr/>
        </p:nvGrpSpPr>
        <p:grpSpPr bwMode="auto">
          <a:xfrm>
            <a:off x="5319713" y="3649663"/>
            <a:ext cx="3435350" cy="949325"/>
            <a:chOff x="3260" y="2304"/>
            <a:chExt cx="2164" cy="598"/>
          </a:xfrm>
        </p:grpSpPr>
        <p:sp>
          <p:nvSpPr>
            <p:cNvPr id="423993" name="Rectangle 57"/>
            <p:cNvSpPr>
              <a:spLocks noChangeArrowheads="1"/>
            </p:cNvSpPr>
            <p:nvPr/>
          </p:nvSpPr>
          <p:spPr bwMode="auto">
            <a:xfrm>
              <a:off x="3260" y="2304"/>
              <a:ext cx="2164" cy="598"/>
            </a:xfrm>
            <a:prstGeom prst="rect">
              <a:avLst/>
            </a:prstGeom>
            <a:solidFill>
              <a:srgbClr val="FFFFFF">
                <a:alpha val="45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94" name="Rectangle 58"/>
            <p:cNvSpPr>
              <a:spLocks noChangeArrowheads="1"/>
            </p:cNvSpPr>
            <p:nvPr/>
          </p:nvSpPr>
          <p:spPr bwMode="auto">
            <a:xfrm>
              <a:off x="3317" y="2352"/>
              <a:ext cx="1930" cy="230"/>
            </a:xfrm>
            <a:prstGeom prst="rect">
              <a:avLst/>
            </a:prstGeom>
            <a:noFill/>
            <a:ln>
              <a:noFill/>
            </a:ln>
            <a:extLst>
              <a:ext uri="{909E8E84-426E-40DD-AFC4-6F175D3DCCD1}">
                <a14:hiddenFill xmlns:a14="http://schemas.microsoft.com/office/drawing/2010/main">
                  <a:solidFill>
                    <a:srgbClr val="FFFFFF">
                      <a:alpha val="45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高密度可编程逻辑器件</a:t>
              </a:r>
            </a:p>
          </p:txBody>
        </p:sp>
        <p:sp>
          <p:nvSpPr>
            <p:cNvPr id="423995" name="Rectangle 59"/>
            <p:cNvSpPr>
              <a:spLocks noChangeArrowheads="1"/>
            </p:cNvSpPr>
            <p:nvPr/>
          </p:nvSpPr>
          <p:spPr bwMode="auto">
            <a:xfrm>
              <a:off x="3801" y="2623"/>
              <a:ext cx="1058" cy="230"/>
            </a:xfrm>
            <a:prstGeom prst="rect">
              <a:avLst/>
            </a:prstGeom>
            <a:noFill/>
            <a:ln>
              <a:noFill/>
            </a:ln>
            <a:extLst>
              <a:ext uri="{909E8E84-426E-40DD-AFC4-6F175D3DCCD1}">
                <a14:hiddenFill xmlns:a14="http://schemas.microsoft.com/office/drawing/2010/main">
                  <a:solidFill>
                    <a:srgbClr val="FFFFFF">
                      <a:alpha val="45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HDPLD</a:t>
              </a:r>
              <a:r>
                <a:rPr kumimoji="1" lang="zh-CN" altLang="en-US" sz="24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p>
          </p:txBody>
        </p:sp>
        <p:sp>
          <p:nvSpPr>
            <p:cNvPr id="423996" name="Rectangle 60"/>
            <p:cNvSpPr>
              <a:spLocks noChangeArrowheads="1"/>
            </p:cNvSpPr>
            <p:nvPr/>
          </p:nvSpPr>
          <p:spPr bwMode="auto">
            <a:xfrm>
              <a:off x="3264" y="2304"/>
              <a:ext cx="2160" cy="597"/>
            </a:xfrm>
            <a:prstGeom prst="rect">
              <a:avLst/>
            </a:prstGeom>
            <a:solidFill>
              <a:srgbClr val="99CCFF">
                <a:alpha val="45000"/>
              </a:srgbClr>
            </a:solidFill>
            <a:ln w="20638">
              <a:solidFill>
                <a:srgbClr val="FF0000"/>
              </a:solidFill>
              <a:miter lim="800000"/>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423997" name="Group 61"/>
          <p:cNvGrpSpPr>
            <a:grpSpLocks/>
          </p:cNvGrpSpPr>
          <p:nvPr/>
        </p:nvGrpSpPr>
        <p:grpSpPr bwMode="auto">
          <a:xfrm>
            <a:off x="3413125" y="1897063"/>
            <a:ext cx="2674938" cy="1149350"/>
            <a:chOff x="2059" y="1200"/>
            <a:chExt cx="1685" cy="724"/>
          </a:xfrm>
        </p:grpSpPr>
        <p:sp>
          <p:nvSpPr>
            <p:cNvPr id="423998" name="Rectangle 62"/>
            <p:cNvSpPr>
              <a:spLocks noChangeArrowheads="1"/>
            </p:cNvSpPr>
            <p:nvPr/>
          </p:nvSpPr>
          <p:spPr bwMode="auto">
            <a:xfrm>
              <a:off x="2059" y="1209"/>
              <a:ext cx="1685" cy="715"/>
            </a:xfrm>
            <a:prstGeom prst="rect">
              <a:avLst/>
            </a:prstGeom>
            <a:solidFill>
              <a:srgbClr val="99CCFF">
                <a:alpha val="39000"/>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423999" name="Rectangle 63"/>
            <p:cNvSpPr>
              <a:spLocks noChangeArrowheads="1"/>
            </p:cNvSpPr>
            <p:nvPr/>
          </p:nvSpPr>
          <p:spPr bwMode="auto">
            <a:xfrm>
              <a:off x="2116" y="1279"/>
              <a:ext cx="1575" cy="269"/>
            </a:xfrm>
            <a:prstGeom prst="rect">
              <a:avLst/>
            </a:prstGeom>
            <a:noFill/>
            <a:ln>
              <a:noFill/>
            </a:ln>
            <a:extLst>
              <a:ext uri="{909E8E84-426E-40DD-AFC4-6F175D3DCCD1}">
                <a14:hiddenFill xmlns:a14="http://schemas.microsoft.com/office/drawing/2010/main">
                  <a:solidFill>
                    <a:srgbClr val="FFFFFF">
                      <a:alpha val="39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可编程逻辑器件</a:t>
              </a:r>
            </a:p>
          </p:txBody>
        </p:sp>
        <p:sp>
          <p:nvSpPr>
            <p:cNvPr id="424000" name="Rectangle 64"/>
            <p:cNvSpPr>
              <a:spLocks noChangeArrowheads="1"/>
            </p:cNvSpPr>
            <p:nvPr/>
          </p:nvSpPr>
          <p:spPr bwMode="auto">
            <a:xfrm>
              <a:off x="2411" y="1566"/>
              <a:ext cx="898" cy="269"/>
            </a:xfrm>
            <a:prstGeom prst="rect">
              <a:avLst/>
            </a:prstGeom>
            <a:noFill/>
            <a:ln>
              <a:noFill/>
            </a:ln>
            <a:extLst>
              <a:ext uri="{909E8E84-426E-40DD-AFC4-6F175D3DCCD1}">
                <a14:hiddenFill xmlns:a14="http://schemas.microsoft.com/office/drawing/2010/main">
                  <a:solidFill>
                    <a:srgbClr val="FFFFFF">
                      <a:alpha val="39000"/>
                    </a:srgbClr>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r>
                <a:rPr kumimoji="1" lang="en-US" altLang="zh-CN"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PLD</a:t>
              </a: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a:t>
              </a:r>
            </a:p>
          </p:txBody>
        </p:sp>
        <p:sp>
          <p:nvSpPr>
            <p:cNvPr id="424001" name="Rectangle 65"/>
            <p:cNvSpPr>
              <a:spLocks noChangeArrowheads="1"/>
            </p:cNvSpPr>
            <p:nvPr/>
          </p:nvSpPr>
          <p:spPr bwMode="auto">
            <a:xfrm>
              <a:off x="2064" y="1200"/>
              <a:ext cx="1680" cy="715"/>
            </a:xfrm>
            <a:prstGeom prst="rect">
              <a:avLst/>
            </a:prstGeom>
            <a:noFill/>
            <a:ln w="20638">
              <a:solidFill>
                <a:srgbClr val="FF0000"/>
              </a:solidFill>
              <a:miter lim="800000"/>
              <a:headEnd/>
              <a:tailEnd/>
            </a:ln>
            <a:extLst>
              <a:ext uri="{909E8E84-426E-40DD-AFC4-6F175D3DCCD1}">
                <a14:hiddenFill xmlns:a14="http://schemas.microsoft.com/office/drawing/2010/main">
                  <a:solidFill>
                    <a:srgbClr val="FFFFFF">
                      <a:alpha val="39000"/>
                    </a:srgbClr>
                  </a:solid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424002" name="Rectangle 66"/>
          <p:cNvSpPr>
            <a:spLocks noChangeArrowheads="1"/>
          </p:cNvSpPr>
          <p:nvPr/>
        </p:nvSpPr>
        <p:spPr bwMode="auto">
          <a:xfrm>
            <a:off x="900113" y="1270000"/>
            <a:ext cx="53340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2075" tIns="46038" rIns="92075" bIns="46038"/>
          <a:lstStyle/>
          <a:p>
            <a:pPr marL="0" marR="0" lvl="0" indent="0" algn="just" defTabSz="914400" rtl="0" eaLnBrk="1" fontAlgn="base" latinLnBrk="0" hangingPunct="1">
              <a:lnSpc>
                <a:spcPct val="100000"/>
              </a:lnSpc>
              <a:spcBef>
                <a:spcPct val="0"/>
              </a:spcBef>
              <a:spcAft>
                <a:spcPct val="0"/>
              </a:spcAft>
              <a:buClrTx/>
              <a:buSzTx/>
              <a:buFont typeface="Monotype Sorts" pitchFamily="2" charset="2"/>
              <a:buNone/>
              <a:tabLst/>
              <a:defRPr/>
            </a:pP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1</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）按集成密度划分为</a:t>
            </a:r>
          </a:p>
        </p:txBody>
      </p:sp>
      <p:sp>
        <p:nvSpPr>
          <p:cNvPr id="2" name="灯片编号占位符 1">
            <a:extLst>
              <a:ext uri="{FF2B5EF4-FFF2-40B4-BE49-F238E27FC236}">
                <a16:creationId xmlns:a16="http://schemas.microsoft.com/office/drawing/2014/main" id="{764C1F88-0C43-4AA5-B8F1-6C2E4578346E}"/>
              </a:ext>
            </a:extLst>
          </p:cNvPr>
          <p:cNvSpPr>
            <a:spLocks noGrp="1"/>
          </p:cNvSpPr>
          <p:nvPr>
            <p:ph type="sldNum" sz="quarter" idx="12"/>
          </p:nvPr>
        </p:nvSpPr>
        <p:spPr/>
        <p:txBody>
          <a:bodyPr/>
          <a:lstStyle/>
          <a:p>
            <a:fld id="{4FAB73BC-B049-4115-A692-8D63A059BFB8}" type="slidenum">
              <a:rPr lang="en-US" smtClean="0"/>
              <a:t>168</a:t>
            </a:fld>
            <a:endParaRPr lang="en-US" dirty="0"/>
          </a:p>
        </p:txBody>
      </p:sp>
    </p:spTree>
    <p:extLst>
      <p:ext uri="{BB962C8B-B14F-4D97-AF65-F5344CB8AC3E}">
        <p14:creationId xmlns:p14="http://schemas.microsoft.com/office/powerpoint/2010/main" val="21150640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24002"/>
                                        </p:tgtEl>
                                        <p:attrNameLst>
                                          <p:attrName>style.visibility</p:attrName>
                                        </p:attrNameLst>
                                      </p:cBhvr>
                                      <p:to>
                                        <p:strVal val="visible"/>
                                      </p:to>
                                    </p:set>
                                    <p:animEffect transition="in" filter="strips(downRight)">
                                      <p:cBhvr>
                                        <p:cTn id="7" dur="500"/>
                                        <p:tgtEl>
                                          <p:spTgt spid="4240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23997"/>
                                        </p:tgtEl>
                                        <p:attrNameLst>
                                          <p:attrName>style.visibility</p:attrName>
                                        </p:attrNameLst>
                                      </p:cBhvr>
                                      <p:to>
                                        <p:strVal val="visible"/>
                                      </p:to>
                                    </p:set>
                                    <p:animEffect transition="in" filter="wipe(up)">
                                      <p:cBhvr>
                                        <p:cTn id="12" dur="500"/>
                                        <p:tgtEl>
                                          <p:spTgt spid="42399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23941"/>
                                        </p:tgtEl>
                                        <p:attrNameLst>
                                          <p:attrName>style.visibility</p:attrName>
                                        </p:attrNameLst>
                                      </p:cBhvr>
                                      <p:to>
                                        <p:strVal val="visible"/>
                                      </p:to>
                                    </p:set>
                                    <p:animEffect transition="in" filter="wipe(up)">
                                      <p:cBhvr>
                                        <p:cTn id="17" dur="500"/>
                                        <p:tgtEl>
                                          <p:spTgt spid="4239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23970"/>
                                        </p:tgtEl>
                                        <p:attrNameLst>
                                          <p:attrName>style.visibility</p:attrName>
                                        </p:attrNameLst>
                                      </p:cBhvr>
                                      <p:to>
                                        <p:strVal val="visible"/>
                                      </p:to>
                                    </p:set>
                                    <p:animEffect transition="in" filter="wipe(up)">
                                      <p:cBhvr>
                                        <p:cTn id="22" dur="500"/>
                                        <p:tgtEl>
                                          <p:spTgt spid="42397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23992"/>
                                        </p:tgtEl>
                                        <p:attrNameLst>
                                          <p:attrName>style.visibility</p:attrName>
                                        </p:attrNameLst>
                                      </p:cBhvr>
                                      <p:to>
                                        <p:strVal val="visible"/>
                                      </p:to>
                                    </p:set>
                                    <p:animEffect transition="in" filter="wipe(up)">
                                      <p:cBhvr>
                                        <p:cTn id="27" dur="500"/>
                                        <p:tgtEl>
                                          <p:spTgt spid="42399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423947"/>
                                        </p:tgtEl>
                                        <p:attrNameLst>
                                          <p:attrName>style.visibility</p:attrName>
                                        </p:attrNameLst>
                                      </p:cBhvr>
                                      <p:to>
                                        <p:strVal val="visible"/>
                                      </p:to>
                                    </p:set>
                                    <p:animEffect transition="in" filter="wipe(up)">
                                      <p:cBhvr>
                                        <p:cTn id="32" dur="500"/>
                                        <p:tgtEl>
                                          <p:spTgt spid="42394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423957"/>
                                        </p:tgtEl>
                                        <p:attrNameLst>
                                          <p:attrName>style.visibility</p:attrName>
                                        </p:attrNameLst>
                                      </p:cBhvr>
                                      <p:to>
                                        <p:strVal val="visible"/>
                                      </p:to>
                                    </p:set>
                                    <p:animEffect transition="in" filter="wipe(up)">
                                      <p:cBhvr>
                                        <p:cTn id="37" dur="500"/>
                                        <p:tgtEl>
                                          <p:spTgt spid="423957"/>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423975"/>
                                        </p:tgtEl>
                                        <p:attrNameLst>
                                          <p:attrName>style.visibility</p:attrName>
                                        </p:attrNameLst>
                                      </p:cBhvr>
                                      <p:to>
                                        <p:strVal val="visible"/>
                                      </p:to>
                                    </p:set>
                                    <p:animEffect transition="in" filter="wipe(up)">
                                      <p:cBhvr>
                                        <p:cTn id="42" dur="500"/>
                                        <p:tgtEl>
                                          <p:spTgt spid="42397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423982"/>
                                        </p:tgtEl>
                                        <p:attrNameLst>
                                          <p:attrName>style.visibility</p:attrName>
                                        </p:attrNameLst>
                                      </p:cBhvr>
                                      <p:to>
                                        <p:strVal val="visible"/>
                                      </p:to>
                                    </p:set>
                                    <p:animEffect transition="in" filter="wipe(up)">
                                      <p:cBhvr>
                                        <p:cTn id="47" dur="500"/>
                                        <p:tgtEl>
                                          <p:spTgt spid="4239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002" grpId="0" autoUpdateAnimBg="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4" name="Rectangle 4"/>
          <p:cNvSpPr>
            <a:spLocks noChangeArrowheads="1"/>
          </p:cNvSpPr>
          <p:nvPr/>
        </p:nvSpPr>
        <p:spPr bwMode="auto">
          <a:xfrm>
            <a:off x="900113" y="1268413"/>
            <a:ext cx="30924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0"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t>
            </a:r>
            <a:r>
              <a:rPr kumimoji="1" lang="en-US" altLang="zh-CN" sz="2400" b="0"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2</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）按结构特点划分</a:t>
            </a:r>
          </a:p>
        </p:txBody>
      </p:sp>
      <p:sp>
        <p:nvSpPr>
          <p:cNvPr id="424966" name="Rectangle 6"/>
          <p:cNvSpPr>
            <a:spLocks noChangeArrowheads="1"/>
          </p:cNvSpPr>
          <p:nvPr/>
        </p:nvSpPr>
        <p:spPr bwMode="auto">
          <a:xfrm>
            <a:off x="971550" y="1989138"/>
            <a:ext cx="68659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
                <a:srgbClr val="003366"/>
              </a:buClr>
              <a:buSzPct val="60000"/>
              <a:buFont typeface="Wingdings" panose="05000000000000000000" pitchFamily="2" charset="2"/>
              <a:buChar char="n"/>
              <a:tabLst/>
              <a:defRPr/>
            </a:pP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简单</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PLD (PAL</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GAL)</a:t>
            </a:r>
          </a:p>
        </p:txBody>
      </p:sp>
      <p:sp>
        <p:nvSpPr>
          <p:cNvPr id="424967" name="Rectangle 7"/>
          <p:cNvSpPr>
            <a:spLocks noChangeArrowheads="1"/>
          </p:cNvSpPr>
          <p:nvPr/>
        </p:nvSpPr>
        <p:spPr bwMode="auto">
          <a:xfrm>
            <a:off x="827088" y="2852738"/>
            <a:ext cx="6865937" cy="1004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
                <a:srgbClr val="003366"/>
              </a:buClr>
              <a:buSzPct val="60000"/>
              <a:buFont typeface="Wingdings" panose="05000000000000000000" pitchFamily="2" charset="2"/>
              <a:buChar char="n"/>
              <a:tabLst/>
              <a:defRPr/>
            </a:pP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复杂的可编程器件</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(CPLD) :</a:t>
            </a:r>
          </a:p>
          <a:p>
            <a:pPr marL="0" marR="0" lvl="0" indent="0" algn="l" defTabSz="914400" rtl="0" eaLnBrk="1" fontAlgn="base" latinLnBrk="0" hangingPunct="1">
              <a:lnSpc>
                <a:spcPct val="100000"/>
              </a:lnSpc>
              <a:spcBef>
                <a:spcPct val="50000"/>
              </a:spcBef>
              <a:spcAft>
                <a:spcPct val="0"/>
              </a:spcAft>
              <a:buClr>
                <a:srgbClr val="003366"/>
              </a:buClr>
              <a:buSzPct val="60000"/>
              <a:buFont typeface="Wingdings" panose="05000000000000000000" pitchFamily="2" charset="2"/>
              <a:buNone/>
              <a:tabLst/>
              <a:defRPr/>
            </a:pP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CPLD</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的代表芯片如：</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Altera</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的</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MAX</a:t>
            </a: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系列</a:t>
            </a:r>
          </a:p>
        </p:txBody>
      </p:sp>
      <p:sp>
        <p:nvSpPr>
          <p:cNvPr id="424968" name="Rectangle 8"/>
          <p:cNvSpPr>
            <a:spLocks noChangeArrowheads="1"/>
          </p:cNvSpPr>
          <p:nvPr/>
        </p:nvSpPr>
        <p:spPr bwMode="auto">
          <a:xfrm>
            <a:off x="827088" y="4365625"/>
            <a:ext cx="68659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
                <a:srgbClr val="003366"/>
              </a:buClr>
              <a:buSzPct val="60000"/>
              <a:buFont typeface="Wingdings" panose="05000000000000000000" pitchFamily="2" charset="2"/>
              <a:buChar char="n"/>
              <a:tabLst/>
              <a:defRPr/>
            </a:pPr>
            <a:r>
              <a:rPr kumimoji="1" lang="zh-CN" altLang="en-US"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现场可编程门阵列</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楷体_GB2312" pitchFamily="49" charset="-122"/>
                <a:cs typeface="+mn-cs"/>
              </a:rPr>
              <a:t>(FPGA)</a:t>
            </a:r>
          </a:p>
        </p:txBody>
      </p:sp>
      <p:sp>
        <p:nvSpPr>
          <p:cNvPr id="2" name="灯片编号占位符 1">
            <a:extLst>
              <a:ext uri="{FF2B5EF4-FFF2-40B4-BE49-F238E27FC236}">
                <a16:creationId xmlns:a16="http://schemas.microsoft.com/office/drawing/2014/main" id="{CCA67304-12A8-47AA-B797-CDD61F55791C}"/>
              </a:ext>
            </a:extLst>
          </p:cNvPr>
          <p:cNvSpPr>
            <a:spLocks noGrp="1"/>
          </p:cNvSpPr>
          <p:nvPr>
            <p:ph type="sldNum" sz="quarter" idx="12"/>
          </p:nvPr>
        </p:nvSpPr>
        <p:spPr/>
        <p:txBody>
          <a:bodyPr/>
          <a:lstStyle/>
          <a:p>
            <a:fld id="{4FAB73BC-B049-4115-A692-8D63A059BFB8}" type="slidenum">
              <a:rPr lang="en-US" smtClean="0"/>
              <a:t>169</a:t>
            </a:fld>
            <a:endParaRPr lang="en-US" dirty="0"/>
          </a:p>
        </p:txBody>
      </p:sp>
    </p:spTree>
    <p:extLst>
      <p:ext uri="{BB962C8B-B14F-4D97-AF65-F5344CB8AC3E}">
        <p14:creationId xmlns:p14="http://schemas.microsoft.com/office/powerpoint/2010/main" val="277559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24964"/>
                                        </p:tgtEl>
                                        <p:attrNameLst>
                                          <p:attrName>style.visibility</p:attrName>
                                        </p:attrNameLst>
                                      </p:cBhvr>
                                      <p:to>
                                        <p:strVal val="visible"/>
                                      </p:to>
                                    </p:set>
                                    <p:animEffect transition="in" filter="strips(downRight)">
                                      <p:cBhvr>
                                        <p:cTn id="7" dur="500"/>
                                        <p:tgtEl>
                                          <p:spTgt spid="42496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24966"/>
                                        </p:tgtEl>
                                        <p:attrNameLst>
                                          <p:attrName>style.visibility</p:attrName>
                                        </p:attrNameLst>
                                      </p:cBhvr>
                                      <p:to>
                                        <p:strVal val="visible"/>
                                      </p:to>
                                    </p:set>
                                    <p:animEffect transition="in" filter="strips(downRight)">
                                      <p:cBhvr>
                                        <p:cTn id="12" dur="500"/>
                                        <p:tgtEl>
                                          <p:spTgt spid="42496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24967"/>
                                        </p:tgtEl>
                                        <p:attrNameLst>
                                          <p:attrName>style.visibility</p:attrName>
                                        </p:attrNameLst>
                                      </p:cBhvr>
                                      <p:to>
                                        <p:strVal val="visible"/>
                                      </p:to>
                                    </p:set>
                                    <p:animEffect transition="in" filter="strips(downRight)">
                                      <p:cBhvr>
                                        <p:cTn id="17" dur="500"/>
                                        <p:tgtEl>
                                          <p:spTgt spid="42496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24968"/>
                                        </p:tgtEl>
                                        <p:attrNameLst>
                                          <p:attrName>style.visibility</p:attrName>
                                        </p:attrNameLst>
                                      </p:cBhvr>
                                      <p:to>
                                        <p:strVal val="visible"/>
                                      </p:to>
                                    </p:set>
                                    <p:animEffect transition="in" filter="strips(downRight)">
                                      <p:cBhvr>
                                        <p:cTn id="22" dur="500"/>
                                        <p:tgtEl>
                                          <p:spTgt spid="4249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964" grpId="0" autoUpdateAnimBg="0"/>
      <p:bldP spid="424966" grpId="0" autoUpdateAnimBg="0"/>
      <p:bldP spid="424967" grpId="0" autoUpdateAnimBg="0"/>
      <p:bldP spid="424968" grpId="0" autoUpdateAnimBg="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88" name="Rectangle 12"/>
          <p:cNvSpPr>
            <a:spLocks noChangeArrowheads="1"/>
          </p:cNvSpPr>
          <p:nvPr/>
        </p:nvSpPr>
        <p:spPr bwMode="auto">
          <a:xfrm>
            <a:off x="755650" y="1196975"/>
            <a:ext cx="35512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中的三种与、或阵列</a:t>
            </a:r>
          </a:p>
        </p:txBody>
      </p:sp>
      <p:graphicFrame>
        <p:nvGraphicFramePr>
          <p:cNvPr id="382989" name="Object 13"/>
          <p:cNvGraphicFramePr>
            <a:graphicFrameLocks noChangeAspect="1"/>
          </p:cNvGraphicFramePr>
          <p:nvPr/>
        </p:nvGraphicFramePr>
        <p:xfrm>
          <a:off x="323850" y="2779713"/>
          <a:ext cx="2951163" cy="3324225"/>
        </p:xfrm>
        <a:graphic>
          <a:graphicData uri="http://schemas.openxmlformats.org/presentationml/2006/ole">
            <mc:AlternateContent xmlns:mc="http://schemas.openxmlformats.org/markup-compatibility/2006">
              <mc:Choice xmlns:v="urn:schemas-microsoft-com:vml" Requires="v">
                <p:oleObj spid="_x0000_s143482" name="图片" r:id="rId4" imgW="1428840" imgH="1924200" progId="Word.Picture.8">
                  <p:embed/>
                </p:oleObj>
              </mc:Choice>
              <mc:Fallback>
                <p:oleObj name="图片" r:id="rId4" imgW="1428840" imgH="1924200" progId="Word.Picture.8">
                  <p:embed/>
                  <p:pic>
                    <p:nvPicPr>
                      <p:cNvPr id="382989" name="Object 1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850" y="2779713"/>
                        <a:ext cx="2951163" cy="33242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0" name="Rectangle 14"/>
          <p:cNvSpPr>
            <a:spLocks noChangeArrowheads="1"/>
          </p:cNvSpPr>
          <p:nvPr/>
        </p:nvSpPr>
        <p:spPr bwMode="auto">
          <a:xfrm>
            <a:off x="3438525" y="2081213"/>
            <a:ext cx="24479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与阵列、或阵列</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均可编程</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(PLA)</a:t>
            </a:r>
          </a:p>
        </p:txBody>
      </p:sp>
      <p:sp>
        <p:nvSpPr>
          <p:cNvPr id="382991" name="Rectangle 15"/>
          <p:cNvSpPr>
            <a:spLocks noChangeArrowheads="1"/>
          </p:cNvSpPr>
          <p:nvPr/>
        </p:nvSpPr>
        <p:spPr bwMode="auto">
          <a:xfrm>
            <a:off x="323850" y="2047875"/>
            <a:ext cx="22288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与阵列固定，或阵</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列可编程</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(PROM)</a:t>
            </a:r>
          </a:p>
        </p:txBody>
      </p:sp>
      <p:sp>
        <p:nvSpPr>
          <p:cNvPr id="382992" name="Rectangle 16"/>
          <p:cNvSpPr>
            <a:spLocks noChangeArrowheads="1"/>
          </p:cNvSpPr>
          <p:nvPr/>
        </p:nvSpPr>
        <p:spPr bwMode="auto">
          <a:xfrm>
            <a:off x="6300788" y="1935163"/>
            <a:ext cx="222885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与阵列可编程，或</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阵列固定</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(PAL</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和</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GAL</a:t>
            </a:r>
            <a:r>
              <a:rPr kumimoji="1" lang="zh-CN" altLang="en-US"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等</a:t>
            </a:r>
            <a:r>
              <a:rPr kumimoji="1" lang="en-US" altLang="zh-CN" sz="20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p>
        </p:txBody>
      </p:sp>
      <p:graphicFrame>
        <p:nvGraphicFramePr>
          <p:cNvPr id="382993" name="Object 17"/>
          <p:cNvGraphicFramePr>
            <a:graphicFrameLocks noChangeAspect="1"/>
          </p:cNvGraphicFramePr>
          <p:nvPr/>
        </p:nvGraphicFramePr>
        <p:xfrm>
          <a:off x="3367088" y="2563813"/>
          <a:ext cx="2717800" cy="3641725"/>
        </p:xfrm>
        <a:graphic>
          <a:graphicData uri="http://schemas.openxmlformats.org/presentationml/2006/ole">
            <mc:AlternateContent xmlns:mc="http://schemas.openxmlformats.org/markup-compatibility/2006">
              <mc:Choice xmlns:v="urn:schemas-microsoft-com:vml" Requires="v">
                <p:oleObj spid="_x0000_s143483" name="图片" r:id="rId6" imgW="1428840" imgH="1914480" progId="Word.Picture.8">
                  <p:embed/>
                </p:oleObj>
              </mc:Choice>
              <mc:Fallback>
                <p:oleObj name="图片" r:id="rId6" imgW="1428840" imgH="1914480" progId="Word.Picture.8">
                  <p:embed/>
                  <p:pic>
                    <p:nvPicPr>
                      <p:cNvPr id="382993" name="Object 1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67088" y="2563813"/>
                        <a:ext cx="2717800" cy="36417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2994" name="Object 18"/>
          <p:cNvGraphicFramePr>
            <a:graphicFrameLocks noChangeAspect="1"/>
          </p:cNvGraphicFramePr>
          <p:nvPr/>
        </p:nvGraphicFramePr>
        <p:xfrm>
          <a:off x="6227763" y="2779713"/>
          <a:ext cx="2711450" cy="3429000"/>
        </p:xfrm>
        <a:graphic>
          <a:graphicData uri="http://schemas.openxmlformats.org/presentationml/2006/ole">
            <mc:AlternateContent xmlns:mc="http://schemas.openxmlformats.org/markup-compatibility/2006">
              <mc:Choice xmlns:v="urn:schemas-microsoft-com:vml" Requires="v">
                <p:oleObj spid="_x0000_s143484" name="图片" r:id="rId8" imgW="1428840" imgH="1876320" progId="Word.Picture.8">
                  <p:embed/>
                </p:oleObj>
              </mc:Choice>
              <mc:Fallback>
                <p:oleObj name="图片" r:id="rId8" imgW="1428840" imgH="1876320" progId="Word.Picture.8">
                  <p:embed/>
                  <p:pic>
                    <p:nvPicPr>
                      <p:cNvPr id="382994" name="Object 1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227763" y="2779713"/>
                        <a:ext cx="2711450" cy="3429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2995" name="AutoShape 19"/>
          <p:cNvSpPr>
            <a:spLocks noChangeArrowheads="1"/>
          </p:cNvSpPr>
          <p:nvPr/>
        </p:nvSpPr>
        <p:spPr bwMode="auto">
          <a:xfrm>
            <a:off x="395288" y="1844675"/>
            <a:ext cx="2808287" cy="4392613"/>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996" name="AutoShape 20"/>
          <p:cNvSpPr>
            <a:spLocks noChangeArrowheads="1"/>
          </p:cNvSpPr>
          <p:nvPr/>
        </p:nvSpPr>
        <p:spPr bwMode="auto">
          <a:xfrm>
            <a:off x="3348038" y="1916113"/>
            <a:ext cx="2663825" cy="4392612"/>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997" name="AutoShape 21"/>
          <p:cNvSpPr>
            <a:spLocks noChangeArrowheads="1"/>
          </p:cNvSpPr>
          <p:nvPr/>
        </p:nvSpPr>
        <p:spPr bwMode="auto">
          <a:xfrm>
            <a:off x="6156325" y="1916113"/>
            <a:ext cx="2808288" cy="4248150"/>
          </a:xfrm>
          <a:prstGeom prst="roundRect">
            <a:avLst>
              <a:gd name="adj" fmla="val 16667"/>
            </a:avLst>
          </a:prstGeom>
          <a:noFill/>
          <a:ln w="1905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2998" name="Rectangle 22"/>
          <p:cNvSpPr>
            <a:spLocks noChangeArrowheads="1"/>
          </p:cNvSpPr>
          <p:nvPr/>
        </p:nvSpPr>
        <p:spPr bwMode="auto">
          <a:xfrm>
            <a:off x="755650" y="476250"/>
            <a:ext cx="55419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3</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）按</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PLD</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中的与、或阵列是否编程分</a:t>
            </a:r>
          </a:p>
        </p:txBody>
      </p:sp>
      <p:sp>
        <p:nvSpPr>
          <p:cNvPr id="2" name="灯片编号占位符 1">
            <a:extLst>
              <a:ext uri="{FF2B5EF4-FFF2-40B4-BE49-F238E27FC236}">
                <a16:creationId xmlns:a16="http://schemas.microsoft.com/office/drawing/2014/main" id="{6EDC7752-E627-4652-8E29-5BC3A8B98C19}"/>
              </a:ext>
            </a:extLst>
          </p:cNvPr>
          <p:cNvSpPr>
            <a:spLocks noGrp="1"/>
          </p:cNvSpPr>
          <p:nvPr>
            <p:ph type="sldNum" sz="quarter" idx="12"/>
          </p:nvPr>
        </p:nvSpPr>
        <p:spPr/>
        <p:txBody>
          <a:bodyPr/>
          <a:lstStyle/>
          <a:p>
            <a:fld id="{4FAB73BC-B049-4115-A692-8D63A059BFB8}" type="slidenum">
              <a:rPr lang="en-US" smtClean="0"/>
              <a:t>170</a:t>
            </a:fld>
            <a:endParaRPr lang="en-US" dirty="0"/>
          </a:p>
        </p:txBody>
      </p:sp>
    </p:spTree>
    <p:extLst>
      <p:ext uri="{BB962C8B-B14F-4D97-AF65-F5344CB8AC3E}">
        <p14:creationId xmlns:p14="http://schemas.microsoft.com/office/powerpoint/2010/main" val="2880258750"/>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2989"/>
                                        </p:tgtEl>
                                        <p:attrNameLst>
                                          <p:attrName>style.visibility</p:attrName>
                                        </p:attrNameLst>
                                      </p:cBhvr>
                                      <p:to>
                                        <p:strVal val="visible"/>
                                      </p:to>
                                    </p:set>
                                    <p:animEffect transition="in" filter="wipe(up)">
                                      <p:cBhvr>
                                        <p:cTn id="7" dur="500"/>
                                        <p:tgtEl>
                                          <p:spTgt spid="38298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82991"/>
                                        </p:tgtEl>
                                        <p:attrNameLst>
                                          <p:attrName>style.visibility</p:attrName>
                                        </p:attrNameLst>
                                      </p:cBhvr>
                                      <p:to>
                                        <p:strVal val="visible"/>
                                      </p:to>
                                    </p:set>
                                    <p:animEffect transition="in" filter="strips(downRight)">
                                      <p:cBhvr>
                                        <p:cTn id="12" dur="500"/>
                                        <p:tgtEl>
                                          <p:spTgt spid="3829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nodeType="clickEffect">
                                  <p:stCondLst>
                                    <p:cond delay="0"/>
                                  </p:stCondLst>
                                  <p:childTnLst>
                                    <p:set>
                                      <p:cBhvr>
                                        <p:cTn id="16" dur="1" fill="hold">
                                          <p:stCondLst>
                                            <p:cond delay="0"/>
                                          </p:stCondLst>
                                        </p:cTn>
                                        <p:tgtEl>
                                          <p:spTgt spid="382995"/>
                                        </p:tgtEl>
                                        <p:attrNameLst>
                                          <p:attrName>style.visibility</p:attrName>
                                        </p:attrNameLst>
                                      </p:cBhvr>
                                      <p:to>
                                        <p:strVal val="visible"/>
                                      </p:to>
                                    </p:set>
                                    <p:animEffect transition="in" filter="blinds(horizontal)">
                                      <p:cBhvr>
                                        <p:cTn id="17" dur="500"/>
                                        <p:tgtEl>
                                          <p:spTgt spid="38299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82993"/>
                                        </p:tgtEl>
                                        <p:attrNameLst>
                                          <p:attrName>style.visibility</p:attrName>
                                        </p:attrNameLst>
                                      </p:cBhvr>
                                      <p:to>
                                        <p:strVal val="visible"/>
                                      </p:to>
                                    </p:set>
                                    <p:animEffect transition="in" filter="wipe(up)">
                                      <p:cBhvr>
                                        <p:cTn id="22" dur="500"/>
                                        <p:tgtEl>
                                          <p:spTgt spid="3829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8" presetClass="entr" presetSubtype="6" fill="hold" grpId="0" nodeType="clickEffect">
                                  <p:stCondLst>
                                    <p:cond delay="0"/>
                                  </p:stCondLst>
                                  <p:childTnLst>
                                    <p:set>
                                      <p:cBhvr>
                                        <p:cTn id="26" dur="1" fill="hold">
                                          <p:stCondLst>
                                            <p:cond delay="0"/>
                                          </p:stCondLst>
                                        </p:cTn>
                                        <p:tgtEl>
                                          <p:spTgt spid="382990"/>
                                        </p:tgtEl>
                                        <p:attrNameLst>
                                          <p:attrName>style.visibility</p:attrName>
                                        </p:attrNameLst>
                                      </p:cBhvr>
                                      <p:to>
                                        <p:strVal val="visible"/>
                                      </p:to>
                                    </p:set>
                                    <p:animEffect transition="in" filter="strips(downRight)">
                                      <p:cBhvr>
                                        <p:cTn id="27" dur="500"/>
                                        <p:tgtEl>
                                          <p:spTgt spid="3829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nodeType="clickEffect">
                                  <p:stCondLst>
                                    <p:cond delay="0"/>
                                  </p:stCondLst>
                                  <p:childTnLst>
                                    <p:set>
                                      <p:cBhvr>
                                        <p:cTn id="31" dur="1" fill="hold">
                                          <p:stCondLst>
                                            <p:cond delay="0"/>
                                          </p:stCondLst>
                                        </p:cTn>
                                        <p:tgtEl>
                                          <p:spTgt spid="382996"/>
                                        </p:tgtEl>
                                        <p:attrNameLst>
                                          <p:attrName>style.visibility</p:attrName>
                                        </p:attrNameLst>
                                      </p:cBhvr>
                                      <p:to>
                                        <p:strVal val="visible"/>
                                      </p:to>
                                    </p:set>
                                    <p:animEffect transition="in" filter="blinds(horizontal)">
                                      <p:cBhvr>
                                        <p:cTn id="32" dur="500"/>
                                        <p:tgtEl>
                                          <p:spTgt spid="38299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382994"/>
                                        </p:tgtEl>
                                        <p:attrNameLst>
                                          <p:attrName>style.visibility</p:attrName>
                                        </p:attrNameLst>
                                      </p:cBhvr>
                                      <p:to>
                                        <p:strVal val="visible"/>
                                      </p:to>
                                    </p:set>
                                    <p:animEffect transition="in" filter="wipe(up)">
                                      <p:cBhvr>
                                        <p:cTn id="37" dur="500"/>
                                        <p:tgtEl>
                                          <p:spTgt spid="3829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8" presetClass="entr" presetSubtype="6" fill="hold" grpId="0" nodeType="clickEffect">
                                  <p:stCondLst>
                                    <p:cond delay="0"/>
                                  </p:stCondLst>
                                  <p:childTnLst>
                                    <p:set>
                                      <p:cBhvr>
                                        <p:cTn id="41" dur="1" fill="hold">
                                          <p:stCondLst>
                                            <p:cond delay="0"/>
                                          </p:stCondLst>
                                        </p:cTn>
                                        <p:tgtEl>
                                          <p:spTgt spid="382992"/>
                                        </p:tgtEl>
                                        <p:attrNameLst>
                                          <p:attrName>style.visibility</p:attrName>
                                        </p:attrNameLst>
                                      </p:cBhvr>
                                      <p:to>
                                        <p:strVal val="visible"/>
                                      </p:to>
                                    </p:set>
                                    <p:animEffect transition="in" filter="strips(downRight)">
                                      <p:cBhvr>
                                        <p:cTn id="42" dur="500"/>
                                        <p:tgtEl>
                                          <p:spTgt spid="38299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3" presetClass="entr" presetSubtype="10" fill="hold" nodeType="clickEffect">
                                  <p:stCondLst>
                                    <p:cond delay="0"/>
                                  </p:stCondLst>
                                  <p:childTnLst>
                                    <p:set>
                                      <p:cBhvr>
                                        <p:cTn id="46" dur="1" fill="hold">
                                          <p:stCondLst>
                                            <p:cond delay="0"/>
                                          </p:stCondLst>
                                        </p:cTn>
                                        <p:tgtEl>
                                          <p:spTgt spid="382997"/>
                                        </p:tgtEl>
                                        <p:attrNameLst>
                                          <p:attrName>style.visibility</p:attrName>
                                        </p:attrNameLst>
                                      </p:cBhvr>
                                      <p:to>
                                        <p:strVal val="visible"/>
                                      </p:to>
                                    </p:set>
                                    <p:animEffect transition="in" filter="blinds(horizontal)">
                                      <p:cBhvr>
                                        <p:cTn id="47" dur="500"/>
                                        <p:tgtEl>
                                          <p:spTgt spid="3829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2990" grpId="0"/>
      <p:bldP spid="382991" grpId="0"/>
      <p:bldP spid="382992"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25" name="Rectangle 25"/>
          <p:cNvSpPr>
            <a:spLocks noChangeArrowheads="1"/>
          </p:cNvSpPr>
          <p:nvPr/>
        </p:nvSpPr>
        <p:spPr bwMode="auto">
          <a:xfrm>
            <a:off x="684213" y="412750"/>
            <a:ext cx="6619875" cy="639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tIns="76176" bIns="76176"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4.5.2  </a:t>
            </a:r>
            <a:r>
              <a:rPr kumimoji="1" lang="zh-CN" altLang="en-US"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组合逻辑电路的 </a:t>
            </a:r>
            <a:r>
              <a:rPr kumimoji="1" lang="en-US" altLang="zh-CN"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PLD </a:t>
            </a:r>
            <a:r>
              <a:rPr kumimoji="1" lang="zh-CN" altLang="en-US" sz="3200" b="1" i="0" u="none" strike="noStrike" kern="1200" cap="none" spc="0" normalizeH="0" baseline="0" noProof="0">
                <a:ln>
                  <a:noFill/>
                </a:ln>
                <a:solidFill>
                  <a:srgbClr val="CC0000"/>
                </a:solidFill>
                <a:effectLst/>
                <a:uLnTx/>
                <a:uFillTx/>
                <a:latin typeface="Times New Roman" panose="02020603050405020304" pitchFamily="18" charset="0"/>
                <a:ea typeface="楷体_GB2312" pitchFamily="49" charset="-122"/>
                <a:cs typeface="+mn-cs"/>
              </a:rPr>
              <a:t>实现</a:t>
            </a:r>
          </a:p>
        </p:txBody>
      </p:sp>
      <p:sp>
        <p:nvSpPr>
          <p:cNvPr id="384026" name="Text Box 26"/>
          <p:cNvSpPr txBox="1">
            <a:spLocks noChangeArrowheads="1"/>
          </p:cNvSpPr>
          <p:nvPr/>
        </p:nvSpPr>
        <p:spPr bwMode="auto">
          <a:xfrm>
            <a:off x="4643438" y="3213100"/>
            <a:ext cx="2466975"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4027" name="Rectangle 27"/>
          <p:cNvSpPr>
            <a:spLocks noChangeArrowheads="1"/>
          </p:cNvSpPr>
          <p:nvPr/>
        </p:nvSpPr>
        <p:spPr bwMode="auto">
          <a:xfrm>
            <a:off x="0" y="441325"/>
            <a:ext cx="395288"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1000" b="0" i="0" u="none" strike="noStrike" kern="1200" cap="none" spc="0" normalizeH="0" baseline="-30000" noProof="0">
                <a:ln>
                  <a:noFill/>
                </a:ln>
                <a:solidFill>
                  <a:srgbClr val="000000"/>
                </a:solidFill>
                <a:effectLst/>
                <a:uLnTx/>
                <a:uFillTx/>
                <a:latin typeface="Times New Roman" panose="02020603050405020304" pitchFamily="18" charset="0"/>
                <a:ea typeface="华康简宋" charset="-122"/>
                <a:cs typeface="+mn-cs"/>
              </a:rPr>
              <a:t>  </a:t>
            </a:r>
            <a:r>
              <a:rPr kumimoji="1" lang="en-US" altLang="zh-CN" sz="1000" b="0" i="0" u="none" strike="noStrike" kern="1200" cap="none" spc="0" normalizeH="0" baseline="0" noProof="0">
                <a:ln>
                  <a:noFill/>
                </a:ln>
                <a:solidFill>
                  <a:srgbClr val="000000"/>
                </a:solidFill>
                <a:effectLst/>
                <a:uLnTx/>
                <a:uFillTx/>
                <a:latin typeface="Times New Roman" panose="02020603050405020304" pitchFamily="18" charset="0"/>
                <a:ea typeface="华康简宋" charset="-122"/>
                <a:cs typeface="+mn-cs"/>
              </a:rPr>
              <a:t>     </a:t>
            </a:r>
            <a:endParaRPr kumimoji="1" lang="en-US" altLang="zh-CN" sz="2400" b="0"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84028" name="Rectangle 28"/>
          <p:cNvSpPr>
            <a:spLocks noChangeArrowheads="1"/>
          </p:cNvSpPr>
          <p:nvPr/>
        </p:nvSpPr>
        <p:spPr bwMode="auto">
          <a:xfrm>
            <a:off x="161925" y="2060575"/>
            <a:ext cx="4914900" cy="1682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l" defTabSz="914400" rtl="0" eaLnBrk="1" fontAlgn="base" latinLnBrk="0" hangingPunct="1">
              <a:lnSpc>
                <a:spcPct val="145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例</a:t>
            </a:r>
            <a:r>
              <a:rPr kumimoji="1" lang="en-US" altLang="zh-CN"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1  </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由</a:t>
            </a:r>
            <a:r>
              <a:rPr kumimoji="1" lang="en-US" altLang="zh-CN"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PLA</a:t>
            </a: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构成的逻辑电路如图所示，试写出该电路的逻辑表达式，并确定其逻辑功能</a:t>
            </a:r>
            <a:r>
              <a:rPr kumimoji="1" lang="zh-CN" altLang="en-US" sz="2400" b="1" i="0" u="none" strike="noStrike" kern="1200" cap="none" spc="0" normalizeH="0" baseline="0" noProof="0">
                <a:ln>
                  <a:noFill/>
                </a:ln>
                <a:solidFill>
                  <a:srgbClr val="000066"/>
                </a:solidFill>
                <a:effectLst/>
                <a:uLnTx/>
                <a:uFillTx/>
                <a:latin typeface="楷体_GB2312" pitchFamily="49" charset="-122"/>
                <a:ea typeface="楷体_GB2312" pitchFamily="49" charset="-122"/>
                <a:cs typeface="+mn-cs"/>
              </a:rPr>
              <a:t>。</a:t>
            </a:r>
          </a:p>
        </p:txBody>
      </p:sp>
      <p:sp>
        <p:nvSpPr>
          <p:cNvPr id="384029" name="Rectangle 29"/>
          <p:cNvSpPr>
            <a:spLocks noChangeArrowheads="1"/>
          </p:cNvSpPr>
          <p:nvPr/>
        </p:nvSpPr>
        <p:spPr bwMode="auto">
          <a:xfrm>
            <a:off x="323850" y="4149725"/>
            <a:ext cx="41306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indent="269875" algn="l">
              <a:defRPr kumimoji="1" sz="2400">
                <a:solidFill>
                  <a:schemeClr val="tx1"/>
                </a:solidFill>
                <a:latin typeface="Times New Roman" panose="02020603050405020304" pitchFamily="18" charset="0"/>
                <a:ea typeface="宋体" panose="02010600030101010101" pitchFamily="2" charset="-122"/>
              </a:defRPr>
            </a:lvl1pPr>
            <a:lvl2pPr algn="l">
              <a:defRPr kumimoji="1" sz="2400">
                <a:solidFill>
                  <a:schemeClr val="tx1"/>
                </a:solidFill>
                <a:latin typeface="Times New Roman" panose="02020603050405020304" pitchFamily="18" charset="0"/>
                <a:ea typeface="宋体" panose="02010600030101010101" pitchFamily="2" charset="-122"/>
              </a:defRPr>
            </a:lvl2pPr>
            <a:lvl3pPr algn="l">
              <a:defRPr kumimoji="1" sz="2400">
                <a:solidFill>
                  <a:schemeClr val="tx1"/>
                </a:solidFill>
                <a:latin typeface="Times New Roman" panose="02020603050405020304" pitchFamily="18" charset="0"/>
                <a:ea typeface="宋体" panose="02010600030101010101" pitchFamily="2" charset="-122"/>
              </a:defRPr>
            </a:lvl3pPr>
            <a:lvl4pPr algn="l">
              <a:defRPr kumimoji="1" sz="2400">
                <a:solidFill>
                  <a:schemeClr val="tx1"/>
                </a:solidFill>
                <a:latin typeface="Times New Roman" panose="02020603050405020304" pitchFamily="18" charset="0"/>
                <a:ea typeface="宋体" panose="02010600030101010101" pitchFamily="2" charset="-122"/>
              </a:defRPr>
            </a:lvl4pPr>
            <a:lvl5pPr algn="l">
              <a:defRPr kumimoji="1" sz="2400">
                <a:solidFill>
                  <a:schemeClr val="tx1"/>
                </a:solidFill>
                <a:latin typeface="Times New Roman" panose="02020603050405020304" pitchFamily="18" charset="0"/>
                <a:ea typeface="宋体" panose="02010600030101010101" pitchFamily="2" charset="-122"/>
              </a:defRPr>
            </a:lvl5pPr>
            <a:lvl6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fontAlgn="base">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marL="0" marR="0" lvl="0" indent="269875"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写出该电路的逻辑表达式：</a:t>
            </a:r>
          </a:p>
        </p:txBody>
      </p:sp>
      <p:graphicFrame>
        <p:nvGraphicFramePr>
          <p:cNvPr id="384030" name="Object 30"/>
          <p:cNvGraphicFramePr>
            <a:graphicFrameLocks noChangeAspect="1"/>
          </p:cNvGraphicFramePr>
          <p:nvPr/>
        </p:nvGraphicFramePr>
        <p:xfrm>
          <a:off x="5530850" y="1484313"/>
          <a:ext cx="3321050" cy="4392612"/>
        </p:xfrm>
        <a:graphic>
          <a:graphicData uri="http://schemas.openxmlformats.org/presentationml/2006/ole">
            <mc:AlternateContent xmlns:mc="http://schemas.openxmlformats.org/markup-compatibility/2006">
              <mc:Choice xmlns:v="urn:schemas-microsoft-com:vml" Requires="v">
                <p:oleObj spid="_x0000_s144426" name="图片" r:id="rId4" imgW="1714680" imgH="2790720" progId="Word.Picture.8">
                  <p:embed/>
                </p:oleObj>
              </mc:Choice>
              <mc:Fallback>
                <p:oleObj name="图片" r:id="rId4" imgW="1714680" imgH="2790720" progId="Word.Picture.8">
                  <p:embed/>
                  <p:pic>
                    <p:nvPicPr>
                      <p:cNvPr id="384030" name="Object 3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30850" y="1484313"/>
                        <a:ext cx="3321050" cy="4392612"/>
                      </a:xfrm>
                      <a:prstGeom prst="rect">
                        <a:avLst/>
                      </a:prstGeom>
                      <a:solidFill>
                        <a:srgbClr val="FFFFFF">
                          <a:alpha val="0"/>
                        </a:srgbClr>
                      </a:solidFill>
                      <a:ln w="9525">
                        <a:solidFill>
                          <a:srgbClr val="FFFFFF">
                            <a:alpha val="0"/>
                          </a:srgbClr>
                        </a:solidFill>
                        <a:miter lim="800000"/>
                        <a:headEnd/>
                        <a:tailEnd/>
                      </a:ln>
                    </p:spPr>
                  </p:pic>
                </p:oleObj>
              </mc:Fallback>
            </mc:AlternateContent>
          </a:graphicData>
        </a:graphic>
      </p:graphicFrame>
      <p:sp>
        <p:nvSpPr>
          <p:cNvPr id="384031" name="AutoShape 31"/>
          <p:cNvSpPr>
            <a:spLocks noChangeArrowheads="1"/>
          </p:cNvSpPr>
          <p:nvPr/>
        </p:nvSpPr>
        <p:spPr bwMode="auto">
          <a:xfrm>
            <a:off x="5219700" y="1485900"/>
            <a:ext cx="3384550" cy="4391025"/>
          </a:xfrm>
          <a:prstGeom prst="roundRect">
            <a:avLst>
              <a:gd name="adj" fmla="val 16667"/>
            </a:avLst>
          </a:prstGeom>
          <a:noFill/>
          <a:ln w="25400" algn="ctr">
            <a:solidFill>
              <a:srgbClr val="D60093"/>
            </a:solidFill>
            <a:round/>
            <a:headEnd/>
            <a:tailEnd type="none" w="lg" len="lg"/>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2" name="灯片编号占位符 1">
            <a:extLst>
              <a:ext uri="{FF2B5EF4-FFF2-40B4-BE49-F238E27FC236}">
                <a16:creationId xmlns:a16="http://schemas.microsoft.com/office/drawing/2014/main" id="{975F0673-06E1-40B6-B967-0BE18F3CB8AF}"/>
              </a:ext>
            </a:extLst>
          </p:cNvPr>
          <p:cNvSpPr>
            <a:spLocks noGrp="1"/>
          </p:cNvSpPr>
          <p:nvPr>
            <p:ph type="sldNum" sz="quarter" idx="12"/>
          </p:nvPr>
        </p:nvSpPr>
        <p:spPr/>
        <p:txBody>
          <a:bodyPr/>
          <a:lstStyle/>
          <a:p>
            <a:fld id="{4FAB73BC-B049-4115-A692-8D63A059BFB8}" type="slidenum">
              <a:rPr lang="en-US" smtClean="0"/>
              <a:t>171</a:t>
            </a:fld>
            <a:endParaRPr lang="en-US" dirty="0"/>
          </a:p>
        </p:txBody>
      </p:sp>
    </p:spTree>
    <p:extLst>
      <p:ext uri="{BB962C8B-B14F-4D97-AF65-F5344CB8AC3E}">
        <p14:creationId xmlns:p14="http://schemas.microsoft.com/office/powerpoint/2010/main" val="2566133825"/>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384031"/>
                                        </p:tgtEl>
                                        <p:attrNameLst>
                                          <p:attrName>style.visibility</p:attrName>
                                        </p:attrNameLst>
                                      </p:cBhvr>
                                      <p:to>
                                        <p:strVal val="visible"/>
                                      </p:to>
                                    </p:set>
                                    <p:animEffect transition="in" filter="blinds(horizontal)">
                                      <p:cBhvr>
                                        <p:cTn id="7" dur="500"/>
                                        <p:tgtEl>
                                          <p:spTgt spid="384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5045" name="Object 21"/>
          <p:cNvGraphicFramePr>
            <a:graphicFrameLocks noChangeAspect="1"/>
          </p:cNvGraphicFramePr>
          <p:nvPr/>
        </p:nvGraphicFramePr>
        <p:xfrm>
          <a:off x="4608513" y="5300663"/>
          <a:ext cx="4427537" cy="1003300"/>
        </p:xfrm>
        <a:graphic>
          <a:graphicData uri="http://schemas.openxmlformats.org/presentationml/2006/ole">
            <mc:AlternateContent xmlns:mc="http://schemas.openxmlformats.org/markup-compatibility/2006">
              <mc:Choice xmlns:v="urn:schemas-microsoft-com:vml" Requires="v">
                <p:oleObj spid="_x0000_s145490" name="公式" r:id="rId5" imgW="4000320" imgH="736560" progId="Equation.3">
                  <p:embed/>
                </p:oleObj>
              </mc:Choice>
              <mc:Fallback>
                <p:oleObj name="公式" r:id="rId5" imgW="4000320" imgH="736560" progId="Equation.3">
                  <p:embed/>
                  <p:pic>
                    <p:nvPicPr>
                      <p:cNvPr id="385045" name="Object 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8513" y="5300663"/>
                        <a:ext cx="4427537" cy="1003300"/>
                      </a:xfrm>
                      <a:prstGeom prst="rect">
                        <a:avLst/>
                      </a:prstGeom>
                      <a:solidFill>
                        <a:srgbClr val="FFFFFF">
                          <a:alpha val="0"/>
                        </a:srgbClr>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85047" name="AutoShape 23"/>
          <p:cNvSpPr>
            <a:spLocks noChangeArrowheads="1"/>
          </p:cNvSpPr>
          <p:nvPr/>
        </p:nvSpPr>
        <p:spPr bwMode="auto">
          <a:xfrm>
            <a:off x="5580063" y="2862263"/>
            <a:ext cx="1828800" cy="495300"/>
          </a:xfrm>
          <a:prstGeom prst="wedgeRoundRectCallout">
            <a:avLst>
              <a:gd name="adj1" fmla="val -161806"/>
              <a:gd name="adj2" fmla="val 126921"/>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85048" name="AutoShape 24"/>
          <p:cNvSpPr>
            <a:spLocks noChangeArrowheads="1"/>
          </p:cNvSpPr>
          <p:nvPr/>
        </p:nvSpPr>
        <p:spPr bwMode="auto">
          <a:xfrm>
            <a:off x="4579938" y="3443288"/>
            <a:ext cx="1066800" cy="495300"/>
          </a:xfrm>
          <a:prstGeom prst="wedgeRoundRectCallout">
            <a:avLst>
              <a:gd name="adj1" fmla="val -101338"/>
              <a:gd name="adj2" fmla="val 107190"/>
              <a:gd name="adj3" fmla="val 16667"/>
            </a:avLst>
          </a:prstGeom>
          <a:solidFill>
            <a:srgbClr val="FFCC00">
              <a:alpha val="28999"/>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85049" name="AutoShape 25"/>
          <p:cNvSpPr>
            <a:spLocks noChangeArrowheads="1"/>
          </p:cNvSpPr>
          <p:nvPr/>
        </p:nvSpPr>
        <p:spPr bwMode="auto">
          <a:xfrm>
            <a:off x="4960938" y="4086225"/>
            <a:ext cx="1143000" cy="495300"/>
          </a:xfrm>
          <a:prstGeom prst="wedgeRoundRectCallout">
            <a:avLst>
              <a:gd name="adj1" fmla="val -132917"/>
              <a:gd name="adj2" fmla="val 73528"/>
              <a:gd name="adj3" fmla="val 16667"/>
            </a:avLst>
          </a:prstGeom>
          <a:solidFill>
            <a:srgbClr val="FFCC00">
              <a:alpha val="28999"/>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r>
              <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85050" name="AutoShape 26"/>
          <p:cNvSpPr>
            <a:spLocks noChangeArrowheads="1"/>
          </p:cNvSpPr>
          <p:nvPr/>
        </p:nvSpPr>
        <p:spPr bwMode="auto">
          <a:xfrm>
            <a:off x="5508625" y="4719638"/>
            <a:ext cx="1143000" cy="495300"/>
          </a:xfrm>
          <a:prstGeom prst="wedgeRoundRectCallout">
            <a:avLst>
              <a:gd name="adj1" fmla="val -179167"/>
              <a:gd name="adj2" fmla="val 33333"/>
              <a:gd name="adj3" fmla="val 16667"/>
            </a:avLst>
          </a:prstGeom>
          <a:solidFill>
            <a:srgbClr val="FFCC00">
              <a:alpha val="32001"/>
            </a:srgbClr>
          </a:solidFill>
          <a:ln w="9525">
            <a:solidFill>
              <a:srgbClr val="FFCC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3366"/>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3366"/>
              </a:solidFill>
              <a:effectLst/>
              <a:uLnTx/>
              <a:uFillTx/>
              <a:latin typeface="Times New Roman" panose="02020603050405020304" pitchFamily="18" charset="0"/>
              <a:ea typeface="宋体" panose="02010600030101010101" pitchFamily="2" charset="-122"/>
              <a:cs typeface="+mn-cs"/>
            </a:endParaRPr>
          </a:p>
        </p:txBody>
      </p:sp>
      <p:sp>
        <p:nvSpPr>
          <p:cNvPr id="385051" name="Rectangle 27"/>
          <p:cNvSpPr>
            <a:spLocks noChangeArrowheads="1"/>
          </p:cNvSpPr>
          <p:nvPr/>
        </p:nvSpPr>
        <p:spPr bwMode="auto">
          <a:xfrm>
            <a:off x="827088" y="476250"/>
            <a:ext cx="1255712"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800" b="1" i="0" u="none" strike="noStrike" kern="1200" cap="none" spc="0" normalizeH="0" baseline="0" noProof="0">
                <a:ln>
                  <a:noFill/>
                </a:ln>
                <a:solidFill>
                  <a:srgbClr val="000099"/>
                </a:solidFill>
                <a:effectLst/>
                <a:uLnTx/>
                <a:uFillTx/>
                <a:latin typeface="Times New Roman" panose="02020603050405020304" pitchFamily="18" charset="0"/>
                <a:ea typeface="楷体_GB2312" pitchFamily="49" charset="-122"/>
                <a:cs typeface="+mn-cs"/>
              </a:rPr>
              <a:t>全加器</a:t>
            </a:r>
          </a:p>
        </p:txBody>
      </p:sp>
      <p:grpSp>
        <p:nvGrpSpPr>
          <p:cNvPr id="385068" name="Group 44"/>
          <p:cNvGrpSpPr>
            <a:grpSpLocks/>
          </p:cNvGrpSpPr>
          <p:nvPr/>
        </p:nvGrpSpPr>
        <p:grpSpPr bwMode="auto">
          <a:xfrm>
            <a:off x="5292725" y="1773238"/>
            <a:ext cx="1828800" cy="495300"/>
            <a:chOff x="3334" y="1117"/>
            <a:chExt cx="1152" cy="312"/>
          </a:xfrm>
        </p:grpSpPr>
        <p:sp>
          <p:nvSpPr>
            <p:cNvPr id="385053" name="AutoShape 29"/>
            <p:cNvSpPr>
              <a:spLocks noChangeArrowheads="1"/>
            </p:cNvSpPr>
            <p:nvPr/>
          </p:nvSpPr>
          <p:spPr bwMode="auto">
            <a:xfrm>
              <a:off x="3334" y="1117"/>
              <a:ext cx="1152" cy="312"/>
            </a:xfrm>
            <a:prstGeom prst="wedgeRoundRectCallout">
              <a:avLst>
                <a:gd name="adj1" fmla="val -145051"/>
                <a:gd name="adj2" fmla="val 164745"/>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85054" name="Line 30"/>
            <p:cNvSpPr>
              <a:spLocks noChangeShapeType="1"/>
            </p:cNvSpPr>
            <p:nvPr/>
          </p:nvSpPr>
          <p:spPr bwMode="auto">
            <a:xfrm>
              <a:off x="3606" y="1173"/>
              <a:ext cx="112"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5055" name="Line 31"/>
            <p:cNvSpPr>
              <a:spLocks noChangeShapeType="1"/>
            </p:cNvSpPr>
            <p:nvPr/>
          </p:nvSpPr>
          <p:spPr bwMode="auto">
            <a:xfrm>
              <a:off x="4059" y="1173"/>
              <a:ext cx="112"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pSp>
        <p:nvGrpSpPr>
          <p:cNvPr id="385071" name="Group 47"/>
          <p:cNvGrpSpPr>
            <a:grpSpLocks/>
          </p:cNvGrpSpPr>
          <p:nvPr/>
        </p:nvGrpSpPr>
        <p:grpSpPr bwMode="auto">
          <a:xfrm>
            <a:off x="5921375" y="2276475"/>
            <a:ext cx="1828800" cy="495300"/>
            <a:chOff x="3730" y="1434"/>
            <a:chExt cx="1152" cy="312"/>
          </a:xfrm>
        </p:grpSpPr>
        <p:sp>
          <p:nvSpPr>
            <p:cNvPr id="385057" name="AutoShape 33"/>
            <p:cNvSpPr>
              <a:spLocks noChangeArrowheads="1"/>
            </p:cNvSpPr>
            <p:nvPr/>
          </p:nvSpPr>
          <p:spPr bwMode="auto">
            <a:xfrm>
              <a:off x="3730" y="1434"/>
              <a:ext cx="1152" cy="312"/>
            </a:xfrm>
            <a:prstGeom prst="wedgeRoundRectCallout">
              <a:avLst>
                <a:gd name="adj1" fmla="val -182551"/>
                <a:gd name="adj2" fmla="val 154806"/>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85058" name="Line 34"/>
            <p:cNvSpPr>
              <a:spLocks noChangeShapeType="1"/>
            </p:cNvSpPr>
            <p:nvPr/>
          </p:nvSpPr>
          <p:spPr bwMode="auto">
            <a:xfrm>
              <a:off x="4193" y="1480"/>
              <a:ext cx="131"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5059" name="Line 35"/>
            <p:cNvSpPr>
              <a:spLocks noChangeShapeType="1"/>
            </p:cNvSpPr>
            <p:nvPr/>
          </p:nvSpPr>
          <p:spPr bwMode="auto">
            <a:xfrm>
              <a:off x="4415" y="1480"/>
              <a:ext cx="131" cy="0"/>
            </a:xfrm>
            <a:prstGeom prst="line">
              <a:avLst/>
            </a:prstGeom>
            <a:noFill/>
            <a:ln w="19050">
              <a:solidFill>
                <a:schemeClr val="accent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graphicFrame>
        <p:nvGraphicFramePr>
          <p:cNvPr id="385060" name="Object 36"/>
          <p:cNvGraphicFramePr>
            <a:graphicFrameLocks noChangeAspect="1"/>
          </p:cNvGraphicFramePr>
          <p:nvPr/>
        </p:nvGraphicFramePr>
        <p:xfrm>
          <a:off x="1042988" y="1341438"/>
          <a:ext cx="3702050" cy="4895850"/>
        </p:xfrm>
        <a:graphic>
          <a:graphicData uri="http://schemas.openxmlformats.org/presentationml/2006/ole">
            <mc:AlternateContent xmlns:mc="http://schemas.openxmlformats.org/markup-compatibility/2006">
              <mc:Choice xmlns:v="urn:schemas-microsoft-com:vml" Requires="v">
                <p:oleObj spid="_x0000_s145491" name="图片" r:id="rId7" imgW="1714680" imgH="2790720" progId="Word.Picture.8">
                  <p:embed/>
                </p:oleObj>
              </mc:Choice>
              <mc:Fallback>
                <p:oleObj name="图片" r:id="rId7" imgW="1714680" imgH="2790720" progId="Word.Picture.8">
                  <p:embed/>
                  <p:pic>
                    <p:nvPicPr>
                      <p:cNvPr id="385060" name="Object 3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42988" y="1341438"/>
                        <a:ext cx="3702050" cy="4895850"/>
                      </a:xfrm>
                      <a:prstGeom prst="rect">
                        <a:avLst/>
                      </a:prstGeom>
                      <a:solidFill>
                        <a:srgbClr val="FFFFFF">
                          <a:alpha val="0"/>
                        </a:srgbClr>
                      </a:solidFill>
                      <a:ln w="9525">
                        <a:solidFill>
                          <a:srgbClr val="FFFFFF">
                            <a:alpha val="0"/>
                          </a:srgbClr>
                        </a:solidFill>
                        <a:miter lim="800000"/>
                        <a:headEnd/>
                        <a:tailEnd/>
                      </a:ln>
                    </p:spPr>
                  </p:pic>
                </p:oleObj>
              </mc:Fallback>
            </mc:AlternateContent>
          </a:graphicData>
        </a:graphic>
      </p:graphicFrame>
      <p:grpSp>
        <p:nvGrpSpPr>
          <p:cNvPr id="385067" name="Group 43"/>
          <p:cNvGrpSpPr>
            <a:grpSpLocks/>
          </p:cNvGrpSpPr>
          <p:nvPr/>
        </p:nvGrpSpPr>
        <p:grpSpPr bwMode="auto">
          <a:xfrm>
            <a:off x="3995738" y="549275"/>
            <a:ext cx="2449512" cy="1143000"/>
            <a:chOff x="2517" y="346"/>
            <a:chExt cx="1543" cy="720"/>
          </a:xfrm>
        </p:grpSpPr>
        <p:sp>
          <p:nvSpPr>
            <p:cNvPr id="385063" name="AutoShape 39"/>
            <p:cNvSpPr>
              <a:spLocks noChangeArrowheads="1"/>
            </p:cNvSpPr>
            <p:nvPr/>
          </p:nvSpPr>
          <p:spPr bwMode="auto">
            <a:xfrm>
              <a:off x="2517" y="754"/>
              <a:ext cx="1420" cy="312"/>
            </a:xfrm>
            <a:prstGeom prst="wedgeRoundRectCallout">
              <a:avLst>
                <a:gd name="adj1" fmla="val -71903"/>
                <a:gd name="adj2" fmla="val 193269"/>
                <a:gd name="adj3" fmla="val 16667"/>
              </a:avLst>
            </a:prstGeom>
            <a:solidFill>
              <a:schemeClr val="bg2">
                <a:alpha val="28999"/>
              </a:schemeClr>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A</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B</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r>
                <a:rPr kumimoji="1" lang="en-US" altLang="zh-CN" sz="2400" b="1" i="1"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rPr>
                <a:t>C</a:t>
              </a:r>
              <a:r>
                <a:rPr kumimoji="1" lang="en-US" altLang="zh-CN" sz="2400" b="1" i="0" u="none" strike="noStrike" kern="1200" cap="none" spc="0" normalizeH="0" baseline="-25000" noProof="0">
                  <a:ln>
                    <a:noFill/>
                  </a:ln>
                  <a:solidFill>
                    <a:srgbClr val="000000"/>
                  </a:solidFill>
                  <a:effectLst/>
                  <a:uLnTx/>
                  <a:uFillTx/>
                  <a:latin typeface="Times New Roman" panose="02020603050405020304" pitchFamily="18" charset="0"/>
                  <a:ea typeface="宋体" panose="02010600030101010101" pitchFamily="2" charset="-122"/>
                  <a:cs typeface="+mn-cs"/>
                </a:rPr>
                <a:t>n</a:t>
              </a:r>
              <a:endParaRPr kumimoji="1" lang="en-US" altLang="zh-CN" sz="2400" b="1" i="0" u="none" strike="noStrike" kern="1200" cap="none" spc="0" normalizeH="0" baseline="0" noProof="0">
                <a:ln>
                  <a:noFill/>
                </a:ln>
                <a:solidFill>
                  <a:srgbClr val="000000"/>
                </a:solidFill>
                <a:effectLst/>
                <a:uLnTx/>
                <a:uFillTx/>
                <a:latin typeface="Times New Roman" panose="02020603050405020304" pitchFamily="18" charset="0"/>
                <a:ea typeface="宋体" panose="02010600030101010101" pitchFamily="2" charset="-122"/>
                <a:cs typeface="+mn-cs"/>
              </a:endParaRPr>
            </a:p>
          </p:txBody>
        </p:sp>
        <p:sp>
          <p:nvSpPr>
            <p:cNvPr id="385062" name="Rectangle 38">
              <a:hlinkClick r:id="rId9" action="ppaction://hlinkpres?slideindex=1&amp;slidetitle="/>
            </p:cNvPr>
            <p:cNvSpPr>
              <a:spLocks noChangeArrowheads="1"/>
            </p:cNvSpPr>
            <p:nvPr/>
          </p:nvSpPr>
          <p:spPr bwMode="auto">
            <a:xfrm>
              <a:off x="3409" y="346"/>
              <a:ext cx="651"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5064" name="Line 40"/>
            <p:cNvSpPr>
              <a:spLocks noChangeShapeType="1"/>
            </p:cNvSpPr>
            <p:nvPr/>
          </p:nvSpPr>
          <p:spPr bwMode="auto">
            <a:xfrm>
              <a:off x="3152" y="799"/>
              <a:ext cx="1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5065" name="Line 41"/>
            <p:cNvSpPr>
              <a:spLocks noChangeShapeType="1"/>
            </p:cNvSpPr>
            <p:nvPr/>
          </p:nvSpPr>
          <p:spPr bwMode="auto">
            <a:xfrm>
              <a:off x="2971" y="799"/>
              <a:ext cx="1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pSp>
      <p:sp>
        <p:nvSpPr>
          <p:cNvPr id="2" name="灯片编号占位符 1">
            <a:extLst>
              <a:ext uri="{FF2B5EF4-FFF2-40B4-BE49-F238E27FC236}">
                <a16:creationId xmlns:a16="http://schemas.microsoft.com/office/drawing/2014/main" id="{0C7717B8-6194-4887-8D2E-1F44BB8B7D0A}"/>
              </a:ext>
            </a:extLst>
          </p:cNvPr>
          <p:cNvSpPr>
            <a:spLocks noGrp="1"/>
          </p:cNvSpPr>
          <p:nvPr>
            <p:ph type="sldNum" sz="quarter" idx="12"/>
          </p:nvPr>
        </p:nvSpPr>
        <p:spPr/>
        <p:txBody>
          <a:bodyPr/>
          <a:lstStyle/>
          <a:p>
            <a:fld id="{4FAB73BC-B049-4115-A692-8D63A059BFB8}" type="slidenum">
              <a:rPr lang="en-US" smtClean="0"/>
              <a:t>172</a:t>
            </a:fld>
            <a:endParaRPr lang="en-US" dirty="0"/>
          </a:p>
        </p:txBody>
      </p:sp>
    </p:spTree>
    <p:extLst>
      <p:ext uri="{BB962C8B-B14F-4D97-AF65-F5344CB8AC3E}">
        <p14:creationId xmlns:p14="http://schemas.microsoft.com/office/powerpoint/2010/main" val="2937744729"/>
      </p:ext>
    </p:extLst>
  </p:cSld>
  <p:clrMapOvr>
    <a:masterClrMapping/>
  </p:clrMapOvr>
  <p:transition>
    <p:wipe dir="r"/>
    <p:sndAc>
      <p:stSnd>
        <p:snd r:embed="rId4"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85067"/>
                                        </p:tgtEl>
                                        <p:attrNameLst>
                                          <p:attrName>style.visibility</p:attrName>
                                        </p:attrNameLst>
                                      </p:cBhvr>
                                      <p:to>
                                        <p:strVal val="visible"/>
                                      </p:to>
                                    </p:set>
                                    <p:animEffect transition="in" filter="wipe(up)">
                                      <p:cBhvr>
                                        <p:cTn id="7" dur="500"/>
                                        <p:tgtEl>
                                          <p:spTgt spid="3850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85068"/>
                                        </p:tgtEl>
                                        <p:attrNameLst>
                                          <p:attrName>style.visibility</p:attrName>
                                        </p:attrNameLst>
                                      </p:cBhvr>
                                      <p:to>
                                        <p:strVal val="visible"/>
                                      </p:to>
                                    </p:set>
                                    <p:animEffect transition="in" filter="wipe(right)">
                                      <p:cBhvr>
                                        <p:cTn id="12" dur="500"/>
                                        <p:tgtEl>
                                          <p:spTgt spid="3850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85071"/>
                                        </p:tgtEl>
                                        <p:attrNameLst>
                                          <p:attrName>style.visibility</p:attrName>
                                        </p:attrNameLst>
                                      </p:cBhvr>
                                      <p:to>
                                        <p:strVal val="visible"/>
                                      </p:to>
                                    </p:set>
                                    <p:animEffect transition="in" filter="wipe(right)">
                                      <p:cBhvr>
                                        <p:cTn id="17" dur="500"/>
                                        <p:tgtEl>
                                          <p:spTgt spid="38507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385047"/>
                                        </p:tgtEl>
                                        <p:attrNameLst>
                                          <p:attrName>style.visibility</p:attrName>
                                        </p:attrNameLst>
                                      </p:cBhvr>
                                      <p:to>
                                        <p:strVal val="visible"/>
                                      </p:to>
                                    </p:set>
                                    <p:animEffect transition="in" filter="blinds(horizontal)">
                                      <p:cBhvr>
                                        <p:cTn id="22" dur="500"/>
                                        <p:tgtEl>
                                          <p:spTgt spid="3850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385048"/>
                                        </p:tgtEl>
                                        <p:attrNameLst>
                                          <p:attrName>style.visibility</p:attrName>
                                        </p:attrNameLst>
                                      </p:cBhvr>
                                      <p:to>
                                        <p:strVal val="visible"/>
                                      </p:to>
                                    </p:set>
                                    <p:animEffect transition="in" filter="blinds(horizontal)">
                                      <p:cBhvr>
                                        <p:cTn id="27" dur="500"/>
                                        <p:tgtEl>
                                          <p:spTgt spid="38504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385049"/>
                                        </p:tgtEl>
                                        <p:attrNameLst>
                                          <p:attrName>style.visibility</p:attrName>
                                        </p:attrNameLst>
                                      </p:cBhvr>
                                      <p:to>
                                        <p:strVal val="visible"/>
                                      </p:to>
                                    </p:set>
                                    <p:animEffect transition="in" filter="blinds(horizontal)">
                                      <p:cBhvr>
                                        <p:cTn id="32" dur="500"/>
                                        <p:tgtEl>
                                          <p:spTgt spid="38504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385050"/>
                                        </p:tgtEl>
                                        <p:attrNameLst>
                                          <p:attrName>style.visibility</p:attrName>
                                        </p:attrNameLst>
                                      </p:cBhvr>
                                      <p:to>
                                        <p:strVal val="visible"/>
                                      </p:to>
                                    </p:set>
                                    <p:animEffect transition="in" filter="blinds(horizontal)">
                                      <p:cBhvr>
                                        <p:cTn id="37" dur="500"/>
                                        <p:tgtEl>
                                          <p:spTgt spid="38505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6" presetClass="entr" presetSubtype="42" fill="hold" nodeType="clickEffect">
                                  <p:stCondLst>
                                    <p:cond delay="0"/>
                                  </p:stCondLst>
                                  <p:childTnLst>
                                    <p:set>
                                      <p:cBhvr>
                                        <p:cTn id="41" dur="1" fill="hold">
                                          <p:stCondLst>
                                            <p:cond delay="0"/>
                                          </p:stCondLst>
                                        </p:cTn>
                                        <p:tgtEl>
                                          <p:spTgt spid="385045"/>
                                        </p:tgtEl>
                                        <p:attrNameLst>
                                          <p:attrName>style.visibility</p:attrName>
                                        </p:attrNameLst>
                                      </p:cBhvr>
                                      <p:to>
                                        <p:strVal val="visible"/>
                                      </p:to>
                                    </p:set>
                                    <p:animEffect transition="in" filter="barn(outHorizontal)">
                                      <p:cBhvr>
                                        <p:cTn id="42" dur="500"/>
                                        <p:tgtEl>
                                          <p:spTgt spid="38504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385051">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47" grpId="0" animBg="1" autoUpdateAnimBg="0"/>
      <p:bldP spid="385048" grpId="0" animBg="1" autoUpdateAnimBg="0"/>
      <p:bldP spid="385049" grpId="0" animBg="1" autoUpdateAnimBg="0"/>
      <p:bldP spid="385050" grpId="0" animBg="1" autoUpdateAnimBg="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103" name="Rectangle 31"/>
          <p:cNvSpPr>
            <a:spLocks noChangeArrowheads="1"/>
          </p:cNvSpPr>
          <p:nvPr/>
        </p:nvSpPr>
        <p:spPr bwMode="auto">
          <a:xfrm>
            <a:off x="0" y="19383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sp>
        <p:nvSpPr>
          <p:cNvPr id="387104" name="Rectangle 32"/>
          <p:cNvSpPr>
            <a:spLocks noChangeArrowheads="1"/>
          </p:cNvSpPr>
          <p:nvPr/>
        </p:nvSpPr>
        <p:spPr bwMode="auto">
          <a:xfrm>
            <a:off x="827088" y="476250"/>
            <a:ext cx="7848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zh-CN" altLang="en-US" sz="2400" b="1" i="0" u="none" strike="noStrike" kern="1200" cap="none" spc="0" normalizeH="0" baseline="0" noProof="0">
                <a:ln>
                  <a:noFill/>
                </a:ln>
                <a:solidFill>
                  <a:srgbClr val="000066"/>
                </a:solidFill>
                <a:effectLst/>
                <a:uLnTx/>
                <a:uFillTx/>
                <a:latin typeface="Times New Roman" panose="02020603050405020304" pitchFamily="18" charset="0"/>
                <a:ea typeface="楷体_GB2312" pitchFamily="49" charset="-122"/>
                <a:cs typeface="+mn-cs"/>
              </a:rPr>
              <a:t>试写出该电路的逻辑表达式。</a:t>
            </a:r>
          </a:p>
        </p:txBody>
      </p:sp>
      <p:graphicFrame>
        <p:nvGraphicFramePr>
          <p:cNvPr id="387105" name="Object 33"/>
          <p:cNvGraphicFramePr>
            <a:graphicFrameLocks noChangeAspect="1"/>
          </p:cNvGraphicFramePr>
          <p:nvPr/>
        </p:nvGraphicFramePr>
        <p:xfrm>
          <a:off x="6859588" y="3222625"/>
          <a:ext cx="242887" cy="457200"/>
        </p:xfrm>
        <a:graphic>
          <a:graphicData uri="http://schemas.openxmlformats.org/presentationml/2006/ole">
            <mc:AlternateContent xmlns:mc="http://schemas.openxmlformats.org/markup-compatibility/2006">
              <mc:Choice xmlns:v="urn:schemas-microsoft-com:vml" Requires="v">
                <p:oleObj spid="_x0000_s146714" name="公式" r:id="rId4" imgW="114120" imgH="215640" progId="Equation.3">
                  <p:embed/>
                </p:oleObj>
              </mc:Choice>
              <mc:Fallback>
                <p:oleObj name="公式" r:id="rId4" imgW="114120" imgH="215640" progId="Equation.3">
                  <p:embed/>
                  <p:pic>
                    <p:nvPicPr>
                      <p:cNvPr id="387105" name="Object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9588" y="3222625"/>
                        <a:ext cx="242887" cy="4572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87106" name="Group 34"/>
          <p:cNvGrpSpPr>
            <a:grpSpLocks/>
          </p:cNvGrpSpPr>
          <p:nvPr/>
        </p:nvGrpSpPr>
        <p:grpSpPr bwMode="auto">
          <a:xfrm>
            <a:off x="0" y="1052513"/>
            <a:ext cx="4716463" cy="5545137"/>
            <a:chOff x="0" y="799"/>
            <a:chExt cx="2971" cy="3657"/>
          </a:xfrm>
        </p:grpSpPr>
        <p:sp>
          <p:nvSpPr>
            <p:cNvPr id="387107" name="Rectangle 35"/>
            <p:cNvSpPr>
              <a:spLocks noChangeArrowheads="1"/>
            </p:cNvSpPr>
            <p:nvPr/>
          </p:nvSpPr>
          <p:spPr bwMode="auto">
            <a:xfrm>
              <a:off x="113" y="935"/>
              <a:ext cx="2812" cy="3521"/>
            </a:xfrm>
            <a:prstGeom prst="rect">
              <a:avLst/>
            </a:prstGeom>
            <a:solidFill>
              <a:srgbClr val="FFFFFF">
                <a:alpha val="0"/>
              </a:srgbClr>
            </a:solidFill>
            <a:ln w="9525">
              <a:solidFill>
                <a:srgbClr val="FFFFFF">
                  <a:alpha val="0"/>
                </a:srgbClr>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zh-CN" sz="1200" b="1" i="0" u="none" strike="noStrike" kern="1200" cap="none" spc="0" normalizeH="0" baseline="0" noProof="0">
                  <a:ln>
                    <a:noFill/>
                  </a:ln>
                  <a:solidFill>
                    <a:srgbClr val="000000"/>
                  </a:solidFill>
                  <a:effectLst/>
                  <a:uLnTx/>
                  <a:uFillTx/>
                  <a:latin typeface="Times New Roman" panose="02020603050405020304" pitchFamily="18" charset="0"/>
                  <a:ea typeface="楷体_GB2312" pitchFamily="49" charset="-122"/>
                  <a:cs typeface="+mn-cs"/>
                </a:rPr>
                <a:t> </a:t>
              </a:r>
            </a:p>
          </p:txBody>
        </p:sp>
        <p:graphicFrame>
          <p:nvGraphicFramePr>
            <p:cNvPr id="387108" name="Object 36"/>
            <p:cNvGraphicFramePr>
              <a:graphicFrameLocks noChangeAspect="1"/>
            </p:cNvGraphicFramePr>
            <p:nvPr/>
          </p:nvGraphicFramePr>
          <p:xfrm>
            <a:off x="0" y="981"/>
            <a:ext cx="2748" cy="3131"/>
          </p:xfrm>
          <a:graphic>
            <a:graphicData uri="http://schemas.openxmlformats.org/presentationml/2006/ole">
              <mc:AlternateContent xmlns:mc="http://schemas.openxmlformats.org/markup-compatibility/2006">
                <mc:Choice xmlns:v="urn:schemas-microsoft-com:vml" Requires="v">
                  <p:oleObj spid="_x0000_s146715" name="图片" r:id="rId6" imgW="2400480" imgH="2781360" progId="Word.Picture.8">
                    <p:embed/>
                  </p:oleObj>
                </mc:Choice>
                <mc:Fallback>
                  <p:oleObj name="图片" r:id="rId6" imgW="2400480" imgH="2781360" progId="Word.Picture.8">
                    <p:embed/>
                    <p:pic>
                      <p:nvPicPr>
                        <p:cNvPr id="387108" name="Object 36"/>
                        <p:cNvPicPr>
                          <a:picLocks noChangeAspect="1" noChangeArrowheads="1"/>
                        </p:cNvPicPr>
                        <p:nvPr/>
                      </p:nvPicPr>
                      <p:blipFill>
                        <a:blip r:embed="rId7">
                          <a:extLst>
                            <a:ext uri="{28A0092B-C50C-407E-A947-70E740481C1C}">
                              <a14:useLocalDpi xmlns:a14="http://schemas.microsoft.com/office/drawing/2010/main" val="0"/>
                            </a:ext>
                          </a:extLst>
                        </a:blip>
                        <a:srcRect l="-1224" r="-543"/>
                        <a:stretch>
                          <a:fillRect/>
                        </a:stretch>
                      </p:blipFill>
                      <p:spPr bwMode="auto">
                        <a:xfrm>
                          <a:off x="0" y="981"/>
                          <a:ext cx="2748" cy="3131"/>
                        </a:xfrm>
                        <a:prstGeom prst="rect">
                          <a:avLst/>
                        </a:prstGeom>
                        <a:noFill/>
                        <a:extLst>
                          <a:ext uri="{909E8E84-426E-40DD-AFC4-6F175D3DCCD1}">
                            <a14:hiddenFill xmlns:a14="http://schemas.microsoft.com/office/drawing/2010/main">
                              <a:solidFill>
                                <a:srgbClr val="FFFFFF">
                                  <a:alpha val="0"/>
                                </a:srgbClr>
                              </a:solidFill>
                            </a14:hiddenFill>
                          </a:ext>
                        </a:extLst>
                      </p:spPr>
                    </p:pic>
                  </p:oleObj>
                </mc:Fallback>
              </mc:AlternateContent>
            </a:graphicData>
          </a:graphic>
        </p:graphicFrame>
        <p:sp>
          <p:nvSpPr>
            <p:cNvPr id="387109" name="Rectangle 37"/>
            <p:cNvSpPr>
              <a:spLocks noChangeArrowheads="1"/>
            </p:cNvSpPr>
            <p:nvPr/>
          </p:nvSpPr>
          <p:spPr bwMode="auto">
            <a:xfrm>
              <a:off x="2880" y="799"/>
              <a:ext cx="91" cy="3129"/>
            </a:xfrm>
            <a:prstGeom prst="rect">
              <a:avLst/>
            </a:prstGeom>
            <a:solidFill>
              <a:schemeClr val="bg1">
                <a:alpha val="0"/>
              </a:schemeClr>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7110" name="Object 38"/>
            <p:cNvGraphicFramePr>
              <a:graphicFrameLocks noChangeAspect="1"/>
            </p:cNvGraphicFramePr>
            <p:nvPr/>
          </p:nvGraphicFramePr>
          <p:xfrm>
            <a:off x="2844" y="2092"/>
            <a:ext cx="72" cy="136"/>
          </p:xfrm>
          <a:graphic>
            <a:graphicData uri="http://schemas.openxmlformats.org/presentationml/2006/ole">
              <mc:AlternateContent xmlns:mc="http://schemas.openxmlformats.org/markup-compatibility/2006">
                <mc:Choice xmlns:v="urn:schemas-microsoft-com:vml" Requires="v">
                  <p:oleObj spid="_x0000_s146716" name="公式" r:id="rId8" imgW="114120" imgH="215640" progId="Equation.3">
                    <p:embed/>
                  </p:oleObj>
                </mc:Choice>
                <mc:Fallback>
                  <p:oleObj name="公式" r:id="rId8" imgW="114120" imgH="215640" progId="Equation.3">
                    <p:embed/>
                    <p:pic>
                      <p:nvPicPr>
                        <p:cNvPr id="387110" name="Object 3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4" y="2092"/>
                          <a:ext cx="72" cy="136"/>
                        </a:xfrm>
                        <a:prstGeom prst="rect">
                          <a:avLst/>
                        </a:prstGeom>
                        <a:noFill/>
                        <a:ln>
                          <a:noFill/>
                        </a:ln>
                        <a:effectLst/>
                        <a:extLst>
                          <a:ext uri="{909E8E84-426E-40DD-AFC4-6F175D3DCCD1}">
                            <a14:hiddenFill xmlns:a14="http://schemas.microsoft.com/office/drawing/2010/main">
                              <a:solidFill>
                                <a:srgbClr val="FFFFFF">
                                  <a:alpha val="0"/>
                                </a:srgbClr>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aphicFrame>
        <p:nvGraphicFramePr>
          <p:cNvPr id="387111" name="Object 39"/>
          <p:cNvGraphicFramePr>
            <a:graphicFrameLocks noChangeAspect="1"/>
          </p:cNvGraphicFramePr>
          <p:nvPr/>
        </p:nvGraphicFramePr>
        <p:xfrm>
          <a:off x="4932363" y="1952625"/>
          <a:ext cx="2979737" cy="669925"/>
        </p:xfrm>
        <a:graphic>
          <a:graphicData uri="http://schemas.openxmlformats.org/presentationml/2006/ole">
            <mc:AlternateContent xmlns:mc="http://schemas.openxmlformats.org/markup-compatibility/2006">
              <mc:Choice xmlns:v="urn:schemas-microsoft-com:vml" Requires="v">
                <p:oleObj spid="_x0000_s146717" name="公式" r:id="rId9" imgW="1028520" imgH="228600" progId="Equation.3">
                  <p:embed/>
                </p:oleObj>
              </mc:Choice>
              <mc:Fallback>
                <p:oleObj name="公式" r:id="rId9" imgW="1028520" imgH="228600" progId="Equation.3">
                  <p:embed/>
                  <p:pic>
                    <p:nvPicPr>
                      <p:cNvPr id="387111" name="Object 3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32363" y="1952625"/>
                        <a:ext cx="2979737" cy="6699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7112" name="Object 40"/>
          <p:cNvGraphicFramePr>
            <a:graphicFrameLocks noChangeAspect="1"/>
          </p:cNvGraphicFramePr>
          <p:nvPr/>
        </p:nvGraphicFramePr>
        <p:xfrm>
          <a:off x="4981575" y="3889375"/>
          <a:ext cx="2830513" cy="619125"/>
        </p:xfrm>
        <a:graphic>
          <a:graphicData uri="http://schemas.openxmlformats.org/presentationml/2006/ole">
            <mc:AlternateContent xmlns:mc="http://schemas.openxmlformats.org/markup-compatibility/2006">
              <mc:Choice xmlns:v="urn:schemas-microsoft-com:vml" Requires="v">
                <p:oleObj spid="_x0000_s146718" name="公式" r:id="rId11" imgW="1028520" imgH="228600" progId="Equation.3">
                  <p:embed/>
                </p:oleObj>
              </mc:Choice>
              <mc:Fallback>
                <p:oleObj name="公式" r:id="rId11" imgW="1028520" imgH="228600" progId="Equation.3">
                  <p:embed/>
                  <p:pic>
                    <p:nvPicPr>
                      <p:cNvPr id="387112" name="Object 4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81575" y="3889375"/>
                        <a:ext cx="2830513" cy="6191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87113" name="Object 41"/>
          <p:cNvGraphicFramePr>
            <a:graphicFrameLocks noChangeAspect="1"/>
          </p:cNvGraphicFramePr>
          <p:nvPr/>
        </p:nvGraphicFramePr>
        <p:xfrm>
          <a:off x="5029200" y="4735513"/>
          <a:ext cx="3503613" cy="638175"/>
        </p:xfrm>
        <a:graphic>
          <a:graphicData uri="http://schemas.openxmlformats.org/presentationml/2006/ole">
            <mc:AlternateContent xmlns:mc="http://schemas.openxmlformats.org/markup-compatibility/2006">
              <mc:Choice xmlns:v="urn:schemas-microsoft-com:vml" Requires="v">
                <p:oleObj spid="_x0000_s146719" name="公式" r:id="rId13" imgW="1269720" imgH="228600" progId="Equation.3">
                  <p:embed/>
                </p:oleObj>
              </mc:Choice>
              <mc:Fallback>
                <p:oleObj name="公式" r:id="rId13" imgW="1269720" imgH="228600" progId="Equation.3">
                  <p:embed/>
                  <p:pic>
                    <p:nvPicPr>
                      <p:cNvPr id="387113" name="Object 4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29200" y="4735513"/>
                        <a:ext cx="3503613" cy="6381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87114" name="Rectangle 42"/>
          <p:cNvSpPr>
            <a:spLocks noChangeArrowheads="1"/>
          </p:cNvSpPr>
          <p:nvPr/>
        </p:nvSpPr>
        <p:spPr bwMode="auto">
          <a:xfrm>
            <a:off x="0" y="28241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en-US" sz="1800" b="1" i="0" u="none" strike="noStrike" kern="1200" cap="none" spc="0" normalizeH="0" baseline="0" noProof="0">
              <a:ln>
                <a:noFill/>
              </a:ln>
              <a:solidFill>
                <a:srgbClr val="000000"/>
              </a:solidFill>
              <a:effectLst/>
              <a:uLnTx/>
              <a:uFillTx/>
              <a:latin typeface="Arial Narrow" panose="020B0606020202030204" pitchFamily="34" charset="0"/>
              <a:ea typeface="宋体" panose="02010600030101010101" pitchFamily="2" charset="-122"/>
              <a:cs typeface="+mn-cs"/>
            </a:endParaRPr>
          </a:p>
        </p:txBody>
      </p:sp>
      <p:graphicFrame>
        <p:nvGraphicFramePr>
          <p:cNvPr id="387115" name="Object 43"/>
          <p:cNvGraphicFramePr>
            <a:graphicFrameLocks noChangeAspect="1"/>
          </p:cNvGraphicFramePr>
          <p:nvPr/>
        </p:nvGraphicFramePr>
        <p:xfrm>
          <a:off x="4932363" y="3000375"/>
          <a:ext cx="3816350" cy="612775"/>
        </p:xfrm>
        <a:graphic>
          <a:graphicData uri="http://schemas.openxmlformats.org/presentationml/2006/ole">
            <mc:AlternateContent xmlns:mc="http://schemas.openxmlformats.org/markup-compatibility/2006">
              <mc:Choice xmlns:v="urn:schemas-microsoft-com:vml" Requires="v">
                <p:oleObj spid="_x0000_s146720" name="公式" r:id="rId15" imgW="1422360" imgH="228600" progId="Equation.3">
                  <p:embed/>
                </p:oleObj>
              </mc:Choice>
              <mc:Fallback>
                <p:oleObj name="公式" r:id="rId15" imgW="1422360" imgH="228600" progId="Equation.3">
                  <p:embed/>
                  <p:pic>
                    <p:nvPicPr>
                      <p:cNvPr id="387115" name="Object 4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32363" y="3000375"/>
                        <a:ext cx="3816350" cy="6127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灯片编号占位符 1">
            <a:extLst>
              <a:ext uri="{FF2B5EF4-FFF2-40B4-BE49-F238E27FC236}">
                <a16:creationId xmlns:a16="http://schemas.microsoft.com/office/drawing/2014/main" id="{1C20F851-6AB4-4731-B6DF-58A51B33FFB4}"/>
              </a:ext>
            </a:extLst>
          </p:cNvPr>
          <p:cNvSpPr>
            <a:spLocks noGrp="1"/>
          </p:cNvSpPr>
          <p:nvPr>
            <p:ph type="sldNum" sz="quarter" idx="12"/>
          </p:nvPr>
        </p:nvSpPr>
        <p:spPr/>
        <p:txBody>
          <a:bodyPr/>
          <a:lstStyle/>
          <a:p>
            <a:fld id="{4FAB73BC-B049-4115-A692-8D63A059BFB8}" type="slidenum">
              <a:rPr lang="en-US" smtClean="0"/>
              <a:t>173</a:t>
            </a:fld>
            <a:endParaRPr lang="en-US" dirty="0"/>
          </a:p>
        </p:txBody>
      </p:sp>
    </p:spTree>
    <p:extLst>
      <p:ext uri="{BB962C8B-B14F-4D97-AF65-F5344CB8AC3E}">
        <p14:creationId xmlns:p14="http://schemas.microsoft.com/office/powerpoint/2010/main" val="3484889419"/>
      </p:ext>
    </p:extLst>
  </p:cSld>
  <p:clrMapOvr>
    <a:masterClrMapping/>
  </p:clrMapOvr>
  <p:transition>
    <p:wipe dir="r"/>
    <p:sndAc>
      <p:stSnd>
        <p:snd r:embed="rId3" name="PROJCTOR.WAV"/>
      </p:stSnd>
    </p:sndAc>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106"/>
                                        </p:tgtEl>
                                        <p:attrNameLst>
                                          <p:attrName>style.visibility</p:attrName>
                                        </p:attrNameLst>
                                      </p:cBhvr>
                                      <p:to>
                                        <p:strVal val="visible"/>
                                      </p:to>
                                    </p:set>
                                    <p:animEffect transition="in" filter="wipe(left)">
                                      <p:cBhvr>
                                        <p:cTn id="7" dur="500"/>
                                        <p:tgtEl>
                                          <p:spTgt spid="3871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nodeType="clickEffect">
                                  <p:stCondLst>
                                    <p:cond delay="0"/>
                                  </p:stCondLst>
                                  <p:childTnLst>
                                    <p:set>
                                      <p:cBhvr>
                                        <p:cTn id="11" dur="1" fill="hold">
                                          <p:stCondLst>
                                            <p:cond delay="0"/>
                                          </p:stCondLst>
                                        </p:cTn>
                                        <p:tgtEl>
                                          <p:spTgt spid="387111"/>
                                        </p:tgtEl>
                                        <p:attrNameLst>
                                          <p:attrName>style.visibility</p:attrName>
                                        </p:attrNameLst>
                                      </p:cBhvr>
                                      <p:to>
                                        <p:strVal val="visible"/>
                                      </p:to>
                                    </p:set>
                                    <p:animEffect transition="in" filter="strips(downRight)">
                                      <p:cBhvr>
                                        <p:cTn id="12" dur="500"/>
                                        <p:tgtEl>
                                          <p:spTgt spid="3871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nodeType="clickEffect">
                                  <p:stCondLst>
                                    <p:cond delay="0"/>
                                  </p:stCondLst>
                                  <p:childTnLst>
                                    <p:set>
                                      <p:cBhvr>
                                        <p:cTn id="16" dur="1" fill="hold">
                                          <p:stCondLst>
                                            <p:cond delay="0"/>
                                          </p:stCondLst>
                                        </p:cTn>
                                        <p:tgtEl>
                                          <p:spTgt spid="387115"/>
                                        </p:tgtEl>
                                        <p:attrNameLst>
                                          <p:attrName>style.visibility</p:attrName>
                                        </p:attrNameLst>
                                      </p:cBhvr>
                                      <p:to>
                                        <p:strVal val="visible"/>
                                      </p:to>
                                    </p:set>
                                    <p:animEffect transition="in" filter="strips(downRight)">
                                      <p:cBhvr>
                                        <p:cTn id="17" dur="500"/>
                                        <p:tgtEl>
                                          <p:spTgt spid="38711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nodeType="clickEffect">
                                  <p:stCondLst>
                                    <p:cond delay="0"/>
                                  </p:stCondLst>
                                  <p:childTnLst>
                                    <p:set>
                                      <p:cBhvr>
                                        <p:cTn id="21" dur="1" fill="hold">
                                          <p:stCondLst>
                                            <p:cond delay="0"/>
                                          </p:stCondLst>
                                        </p:cTn>
                                        <p:tgtEl>
                                          <p:spTgt spid="387112"/>
                                        </p:tgtEl>
                                        <p:attrNameLst>
                                          <p:attrName>style.visibility</p:attrName>
                                        </p:attrNameLst>
                                      </p:cBhvr>
                                      <p:to>
                                        <p:strVal val="visible"/>
                                      </p:to>
                                    </p:set>
                                    <p:animEffect transition="in" filter="strips(downRight)">
                                      <p:cBhvr>
                                        <p:cTn id="22" dur="500"/>
                                        <p:tgtEl>
                                          <p:spTgt spid="3871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87113"/>
                                        </p:tgtEl>
                                        <p:attrNameLst>
                                          <p:attrName>style.visibility</p:attrName>
                                        </p:attrNameLst>
                                      </p:cBhvr>
                                      <p:to>
                                        <p:strVal val="visible"/>
                                      </p:to>
                                    </p:set>
                                    <p:animEffect transition="in" filter="wipe(left)">
                                      <p:cBhvr>
                                        <p:cTn id="27" dur="500"/>
                                        <p:tgtEl>
                                          <p:spTgt spid="387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29.8|12.8|20.7|5.3|4|2.7"/>
</p:tagLst>
</file>

<file path=ppt/tags/tag2.xml><?xml version="1.0" encoding="utf-8"?>
<p:tagLst xmlns:a="http://schemas.openxmlformats.org/drawingml/2006/main" xmlns:r="http://schemas.openxmlformats.org/officeDocument/2006/relationships" xmlns:p="http://schemas.openxmlformats.org/presentationml/2006/main">
  <p:tag name="TIMING" val="|8.9|7.5|8.6|3.2|13.1|27.9|19.9"/>
</p:tagLst>
</file>

<file path=ppt/tags/tag3.xml><?xml version="1.0" encoding="utf-8"?>
<p:tagLst xmlns:a="http://schemas.openxmlformats.org/drawingml/2006/main" xmlns:r="http://schemas.openxmlformats.org/officeDocument/2006/relationships" xmlns:p="http://schemas.openxmlformats.org/presentationml/2006/main">
  <p:tag name="TIMING" val="|7.2|0.8|0.9|10.1|5.7|1|2.6|8.4|9.8|7.8|14.8|2.1|1.8|28.6|42"/>
</p:tagLst>
</file>

<file path=ppt/tags/tag4.xml><?xml version="1.0" encoding="utf-8"?>
<p:tagLst xmlns:a="http://schemas.openxmlformats.org/drawingml/2006/main" xmlns:r="http://schemas.openxmlformats.org/officeDocument/2006/relationships" xmlns:p="http://schemas.openxmlformats.org/presentationml/2006/main">
  <p:tag name="TIMING" val="|4.5|1.3|9|51.4"/>
</p:tagLst>
</file>

<file path=ppt/tags/tag5.xml><?xml version="1.0" encoding="utf-8"?>
<p:tagLst xmlns:a="http://schemas.openxmlformats.org/drawingml/2006/main" xmlns:r="http://schemas.openxmlformats.org/officeDocument/2006/relationships" xmlns:p="http://schemas.openxmlformats.org/presentationml/2006/main">
  <p:tag name="TIMING" val="|2.1|8.8|7.7|4.1|0.7"/>
</p:tagLst>
</file>

<file path=ppt/tags/tag6.xml><?xml version="1.0" encoding="utf-8"?>
<p:tagLst xmlns:a="http://schemas.openxmlformats.org/drawingml/2006/main" xmlns:r="http://schemas.openxmlformats.org/officeDocument/2006/relationships" xmlns:p="http://schemas.openxmlformats.org/presentationml/2006/main">
  <p:tag name="TIMING" val="|1.1|10.9"/>
</p:tagLst>
</file>

<file path=ppt/tags/tag7.xml><?xml version="1.0" encoding="utf-8"?>
<p:tagLst xmlns:a="http://schemas.openxmlformats.org/drawingml/2006/main" xmlns:r="http://schemas.openxmlformats.org/officeDocument/2006/relationships" xmlns:p="http://schemas.openxmlformats.org/presentationml/2006/main">
  <p:tag name="TIMING" val="|3.1|3.3|1.8|1|32.3|1.2|1.1|8.9|0.7|0.8|0.6|0.7|0.7|3.7|71.9"/>
</p:tagLst>
</file>

<file path=ppt/tags/tag8.xml><?xml version="1.0" encoding="utf-8"?>
<p:tagLst xmlns:a="http://schemas.openxmlformats.org/drawingml/2006/main" xmlns:r="http://schemas.openxmlformats.org/officeDocument/2006/relationships" xmlns:p="http://schemas.openxmlformats.org/presentationml/2006/main">
  <p:tag name="TIMING" val="|2|0.5|0.8|0.5"/>
</p:tagLst>
</file>

<file path=ppt/tags/tag9.xml><?xml version="1.0" encoding="utf-8"?>
<p:tagLst xmlns:a="http://schemas.openxmlformats.org/drawingml/2006/main" xmlns:r="http://schemas.openxmlformats.org/officeDocument/2006/relationships" xmlns:p="http://schemas.openxmlformats.org/presentationml/2006/main">
  <p:tag name="TIMING" val="|2|11.4|1.2|5.3|0.6|10.8"/>
</p:tagLst>
</file>

<file path=ppt/tags/tag10.xml><?xml version="1.0" encoding="utf-8"?>
<p:tagLst xmlns:a="http://schemas.openxmlformats.org/drawingml/2006/main" xmlns:r="http://schemas.openxmlformats.org/officeDocument/2006/relationships" xmlns:p="http://schemas.openxmlformats.org/presentationml/2006/main">
  <p:tag name="TIMING" val="|2|1|2.6|1.3|2.1"/>
</p:tagLst>
</file>

<file path=ppt/tags/tag11.xml><?xml version="1.0" encoding="utf-8"?>
<p:tagLst xmlns:a="http://schemas.openxmlformats.org/drawingml/2006/main" xmlns:r="http://schemas.openxmlformats.org/officeDocument/2006/relationships" xmlns:p="http://schemas.openxmlformats.org/presentationml/2006/main">
  <p:tag name="TIMING" val="|0.5|1.2|1|0.9|0.9|0.8|39.6|16.4|22.3|1.4|0.9"/>
</p:tagLst>
</file>

<file path=ppt/tags/tag12.xml><?xml version="1.0" encoding="utf-8"?>
<p:tagLst xmlns:a="http://schemas.openxmlformats.org/drawingml/2006/main" xmlns:r="http://schemas.openxmlformats.org/officeDocument/2006/relationships" xmlns:p="http://schemas.openxmlformats.org/presentationml/2006/main">
  <p:tag name="TIMING" val="|3.1|222.6"/>
</p:tagLst>
</file>

<file path=ppt/tags/tag13.xml><?xml version="1.0" encoding="utf-8"?>
<p:tagLst xmlns:a="http://schemas.openxmlformats.org/drawingml/2006/main" xmlns:r="http://schemas.openxmlformats.org/officeDocument/2006/relationships" xmlns:p="http://schemas.openxmlformats.org/presentationml/2006/main">
  <p:tag name="TIMING" val="|8.6|6.8|36.6|158.8|1.6"/>
</p:tagLst>
</file>

<file path=ppt/tags/tag14.xml><?xml version="1.0" encoding="utf-8"?>
<p:tagLst xmlns:a="http://schemas.openxmlformats.org/drawingml/2006/main" xmlns:r="http://schemas.openxmlformats.org/officeDocument/2006/relationships" xmlns:p="http://schemas.openxmlformats.org/presentationml/2006/main">
  <p:tag name="TIMING" val="|130.1"/>
</p:tagLst>
</file>

<file path=ppt/tags/tag15.xml><?xml version="1.0" encoding="utf-8"?>
<p:tagLst xmlns:a="http://schemas.openxmlformats.org/drawingml/2006/main" xmlns:r="http://schemas.openxmlformats.org/officeDocument/2006/relationships" xmlns:p="http://schemas.openxmlformats.org/presentationml/2006/main">
  <p:tag name="TIMING" val="|6.8|47|10.5|9.2"/>
</p:tagLst>
</file>

<file path=ppt/tags/tag16.xml><?xml version="1.0" encoding="utf-8"?>
<p:tagLst xmlns:a="http://schemas.openxmlformats.org/drawingml/2006/main" xmlns:r="http://schemas.openxmlformats.org/officeDocument/2006/relationships" xmlns:p="http://schemas.openxmlformats.org/presentationml/2006/main">
  <p:tag name="TIMING" val="|4.4|14.3|18.2"/>
</p:tagLst>
</file>

<file path=ppt/tags/tag17.xml><?xml version="1.0" encoding="utf-8"?>
<p:tagLst xmlns:a="http://schemas.openxmlformats.org/drawingml/2006/main" xmlns:r="http://schemas.openxmlformats.org/officeDocument/2006/relationships" xmlns:p="http://schemas.openxmlformats.org/presentationml/2006/main">
  <p:tag name="TIMING" val="|1.8|14.9|46.1"/>
</p:tagLst>
</file>

<file path=ppt/tags/tag18.xml><?xml version="1.0" encoding="utf-8"?>
<p:tagLst xmlns:a="http://schemas.openxmlformats.org/drawingml/2006/main" xmlns:r="http://schemas.openxmlformats.org/officeDocument/2006/relationships" xmlns:p="http://schemas.openxmlformats.org/presentationml/2006/main">
  <p:tag name="TIMING" val="|10.7|2.1|46.2|6.2|1|0.9|26.2|2.6|50.8"/>
</p:tagLst>
</file>

<file path=ppt/tags/tag19.xml><?xml version="1.0" encoding="utf-8"?>
<p:tagLst xmlns:a="http://schemas.openxmlformats.org/drawingml/2006/main" xmlns:r="http://schemas.openxmlformats.org/officeDocument/2006/relationships" xmlns:p="http://schemas.openxmlformats.org/presentationml/2006/main">
  <p:tag name="TIMING" val="|31.5|0.9|0.9|0.7|1.1|1.6|2.5"/>
</p:tagLst>
</file>

<file path=ppt/tags/tag20.xml><?xml version="1.0" encoding="utf-8"?>
<p:tagLst xmlns:a="http://schemas.openxmlformats.org/drawingml/2006/main" xmlns:r="http://schemas.openxmlformats.org/officeDocument/2006/relationships" xmlns:p="http://schemas.openxmlformats.org/presentationml/2006/main">
  <p:tag name="TIMING" val="|1.3|5.5|82"/>
</p:tagLst>
</file>

<file path=ppt/tags/tag21.xml><?xml version="1.0" encoding="utf-8"?>
<p:tagLst xmlns:a="http://schemas.openxmlformats.org/drawingml/2006/main" xmlns:r="http://schemas.openxmlformats.org/officeDocument/2006/relationships" xmlns:p="http://schemas.openxmlformats.org/presentationml/2006/main">
  <p:tag name="TIMING" val="|0.3|0.4|13.9"/>
</p:tagLst>
</file>

<file path=ppt/tags/tag22.xml><?xml version="1.0" encoding="utf-8"?>
<p:tagLst xmlns:a="http://schemas.openxmlformats.org/drawingml/2006/main" xmlns:r="http://schemas.openxmlformats.org/officeDocument/2006/relationships" xmlns:p="http://schemas.openxmlformats.org/presentationml/2006/main">
  <p:tag name="TIMING" val="|5.5|49|1|17.1|0.6|0.5"/>
</p:tagLst>
</file>

<file path=ppt/tags/tag23.xml><?xml version="1.0" encoding="utf-8"?>
<p:tagLst xmlns:a="http://schemas.openxmlformats.org/drawingml/2006/main" xmlns:r="http://schemas.openxmlformats.org/officeDocument/2006/relationships" xmlns:p="http://schemas.openxmlformats.org/presentationml/2006/main">
  <p:tag name="TIMING" val="|149.9|1.2"/>
</p:tagLst>
</file>

<file path=ppt/tags/tag24.xml><?xml version="1.0" encoding="utf-8"?>
<p:tagLst xmlns:a="http://schemas.openxmlformats.org/drawingml/2006/main" xmlns:r="http://schemas.openxmlformats.org/officeDocument/2006/relationships" xmlns:p="http://schemas.openxmlformats.org/presentationml/2006/main">
  <p:tag name="TIMING" val="|5.5|9.7|16.8|2.4|11.1|12.8|7.3"/>
</p:tagLst>
</file>

<file path=ppt/tags/tag25.xml><?xml version="1.0" encoding="utf-8"?>
<p:tagLst xmlns:a="http://schemas.openxmlformats.org/drawingml/2006/main" xmlns:r="http://schemas.openxmlformats.org/officeDocument/2006/relationships" xmlns:p="http://schemas.openxmlformats.org/presentationml/2006/main">
  <p:tag name="TIMING" val="|1.3|1.5|14.3|0.9|1.2|0.6|25.5|11.6|6|5.3"/>
</p:tagLst>
</file>

<file path=ppt/tags/tag26.xml><?xml version="1.0" encoding="utf-8"?>
<p:tagLst xmlns:a="http://schemas.openxmlformats.org/drawingml/2006/main" xmlns:r="http://schemas.openxmlformats.org/officeDocument/2006/relationships" xmlns:p="http://schemas.openxmlformats.org/presentationml/2006/main">
  <p:tag name="TIMING" val="|47.5|0.8|0.4|0.5|0.4|0.5|0.4|0.4|0.5|0.5|0.6"/>
</p:tagLst>
</file>

<file path=ppt/tags/tag27.xml><?xml version="1.0" encoding="utf-8"?>
<p:tagLst xmlns:a="http://schemas.openxmlformats.org/drawingml/2006/main" xmlns:r="http://schemas.openxmlformats.org/officeDocument/2006/relationships" xmlns:p="http://schemas.openxmlformats.org/presentationml/2006/main">
  <p:tag name="TIMING" val="|68.6"/>
</p:tagLst>
</file>

<file path=ppt/tags/tag28.xml><?xml version="1.0" encoding="utf-8"?>
<p:tagLst xmlns:a="http://schemas.openxmlformats.org/drawingml/2006/main" xmlns:r="http://schemas.openxmlformats.org/officeDocument/2006/relationships" xmlns:p="http://schemas.openxmlformats.org/presentationml/2006/main">
  <p:tag name="TIMING" val="|6.7|23.8|29.2|22"/>
</p:tagLst>
</file>

<file path=ppt/tags/tag29.xml><?xml version="1.0" encoding="utf-8"?>
<p:tagLst xmlns:a="http://schemas.openxmlformats.org/drawingml/2006/main" xmlns:r="http://schemas.openxmlformats.org/officeDocument/2006/relationships" xmlns:p="http://schemas.openxmlformats.org/presentationml/2006/main">
  <p:tag name="TIMING" val="|0.8"/>
</p:tagLst>
</file>

<file path=ppt/tags/tag30.xml><?xml version="1.0" encoding="utf-8"?>
<p:tagLst xmlns:a="http://schemas.openxmlformats.org/drawingml/2006/main" xmlns:r="http://schemas.openxmlformats.org/officeDocument/2006/relationships" xmlns:p="http://schemas.openxmlformats.org/presentationml/2006/main">
  <p:tag name="TIMING" val="|0.5"/>
</p:tagLst>
</file>

<file path=ppt/tags/tag31.xml><?xml version="1.0" encoding="utf-8"?>
<p:tagLst xmlns:a="http://schemas.openxmlformats.org/drawingml/2006/main" xmlns:r="http://schemas.openxmlformats.org/officeDocument/2006/relationships" xmlns:p="http://schemas.openxmlformats.org/presentationml/2006/main">
  <p:tag name="TIMING" val="|217.5"/>
</p:tagLst>
</file>

<file path=ppt/tags/tag32.xml><?xml version="1.0" encoding="utf-8"?>
<p:tagLst xmlns:a="http://schemas.openxmlformats.org/drawingml/2006/main" xmlns:r="http://schemas.openxmlformats.org/officeDocument/2006/relationships" xmlns:p="http://schemas.openxmlformats.org/presentationml/2006/main">
  <p:tag name="TIMING" val="|18.9|1.4|0.5"/>
</p:tagLst>
</file>

<file path=ppt/tags/tag33.xml><?xml version="1.0" encoding="utf-8"?>
<p:tagLst xmlns:a="http://schemas.openxmlformats.org/drawingml/2006/main" xmlns:r="http://schemas.openxmlformats.org/officeDocument/2006/relationships" xmlns:p="http://schemas.openxmlformats.org/presentationml/2006/main">
  <p:tag name="TIMING" val="|64.3|27.4|32.6|5.7"/>
</p:tagLst>
</file>

<file path=ppt/tags/tag34.xml><?xml version="1.0" encoding="utf-8"?>
<p:tagLst xmlns:a="http://schemas.openxmlformats.org/drawingml/2006/main" xmlns:r="http://schemas.openxmlformats.org/officeDocument/2006/relationships" xmlns:p="http://schemas.openxmlformats.org/presentationml/2006/main">
  <p:tag name="TIMING" val="|0.4|1.4"/>
</p:tagLst>
</file>

<file path=ppt/tags/tag35.xml><?xml version="1.0" encoding="utf-8"?>
<p:tagLst xmlns:a="http://schemas.openxmlformats.org/drawingml/2006/main" xmlns:r="http://schemas.openxmlformats.org/officeDocument/2006/relationships" xmlns:p="http://schemas.openxmlformats.org/presentationml/2006/main">
  <p:tag name="TIMING" val="|10.9|2.9|20.8|3.2"/>
</p:tagLst>
</file>

<file path=ppt/tags/tag36.xml><?xml version="1.0" encoding="utf-8"?>
<p:tagLst xmlns:a="http://schemas.openxmlformats.org/drawingml/2006/main" xmlns:r="http://schemas.openxmlformats.org/officeDocument/2006/relationships" xmlns:p="http://schemas.openxmlformats.org/presentationml/2006/main">
  <p:tag name="TIMING" val="|36.1|0.7|0.7|0.9|0.9|1.2|0.9"/>
</p:tagLst>
</file>

<file path=ppt/tags/tag37.xml><?xml version="1.0" encoding="utf-8"?>
<p:tagLst xmlns:a="http://schemas.openxmlformats.org/drawingml/2006/main" xmlns:r="http://schemas.openxmlformats.org/officeDocument/2006/relationships" xmlns:p="http://schemas.openxmlformats.org/presentationml/2006/main">
  <p:tag name="TIMING" val="|36.7|1|0.7|0.5"/>
</p:tagLst>
</file>

<file path=ppt/tags/tag38.xml><?xml version="1.0" encoding="utf-8"?>
<p:tagLst xmlns:a="http://schemas.openxmlformats.org/drawingml/2006/main" xmlns:r="http://schemas.openxmlformats.org/officeDocument/2006/relationships" xmlns:p="http://schemas.openxmlformats.org/presentationml/2006/main">
  <p:tag name="TIMING" val="|23|44.5"/>
</p:tagLst>
</file>

<file path=ppt/tags/tag39.xml><?xml version="1.0" encoding="utf-8"?>
<p:tagLst xmlns:a="http://schemas.openxmlformats.org/drawingml/2006/main" xmlns:r="http://schemas.openxmlformats.org/officeDocument/2006/relationships" xmlns:p="http://schemas.openxmlformats.org/presentationml/2006/main">
  <p:tag name="TIMING" val="|34.8|51.4"/>
</p:tagLst>
</file>

<file path=ppt/tags/tag40.xml><?xml version="1.0" encoding="utf-8"?>
<p:tagLst xmlns:a="http://schemas.openxmlformats.org/drawingml/2006/main" xmlns:r="http://schemas.openxmlformats.org/officeDocument/2006/relationships" xmlns:p="http://schemas.openxmlformats.org/presentationml/2006/main">
  <p:tag name="TIMING" val="|19.4|25.1|118.7"/>
</p:tagLst>
</file>

<file path=ppt/tags/tag41.xml><?xml version="1.0" encoding="utf-8"?>
<p:tagLst xmlns:a="http://schemas.openxmlformats.org/drawingml/2006/main" xmlns:r="http://schemas.openxmlformats.org/officeDocument/2006/relationships" xmlns:p="http://schemas.openxmlformats.org/presentationml/2006/main">
  <p:tag name="TIMING" val="|55.7"/>
</p:tagLst>
</file>

<file path=ppt/tags/tag42.xml><?xml version="1.0" encoding="utf-8"?>
<p:tagLst xmlns:a="http://schemas.openxmlformats.org/drawingml/2006/main" xmlns:r="http://schemas.openxmlformats.org/officeDocument/2006/relationships" xmlns:p="http://schemas.openxmlformats.org/presentationml/2006/main">
  <p:tag name="TIMING" val="|3.7|9.8|1.3|1.1"/>
</p:tagLst>
</file>

<file path=ppt/tags/tag43.xml><?xml version="1.0" encoding="utf-8"?>
<p:tagLst xmlns:a="http://schemas.openxmlformats.org/drawingml/2006/main" xmlns:r="http://schemas.openxmlformats.org/officeDocument/2006/relationships" xmlns:p="http://schemas.openxmlformats.org/presentationml/2006/main">
  <p:tag name="TIMING" val="|3.2|40.7|0.6|0.5|0.2|0.3|0.4"/>
</p:tagLst>
</file>

<file path=ppt/tags/tag44.xml><?xml version="1.0" encoding="utf-8"?>
<p:tagLst xmlns:a="http://schemas.openxmlformats.org/drawingml/2006/main" xmlns:r="http://schemas.openxmlformats.org/officeDocument/2006/relationships" xmlns:p="http://schemas.openxmlformats.org/presentationml/2006/main">
  <p:tag name="TIMING" val="|0.2|0.9|9.4"/>
</p:tagLst>
</file>

<file path=ppt/tags/tag45.xml><?xml version="1.0" encoding="utf-8"?>
<p:tagLst xmlns:a="http://schemas.openxmlformats.org/drawingml/2006/main" xmlns:r="http://schemas.openxmlformats.org/officeDocument/2006/relationships" xmlns:p="http://schemas.openxmlformats.org/presentationml/2006/main">
  <p:tag name="TIMING" val="|1.9|7.5|3.4|8.7|3.5|9|2.1|11.1|4.2"/>
</p:tagLst>
</file>

<file path=ppt/tags/tag46.xml><?xml version="1.0" encoding="utf-8"?>
<p:tagLst xmlns:a="http://schemas.openxmlformats.org/drawingml/2006/main" xmlns:r="http://schemas.openxmlformats.org/officeDocument/2006/relationships" xmlns:p="http://schemas.openxmlformats.org/presentationml/2006/main">
  <p:tag name="TIMING" val="|3|3.2|23.3|5.7|26.4|4"/>
</p:tagLst>
</file>

<file path=ppt/tags/tag47.xml><?xml version="1.0" encoding="utf-8"?>
<p:tagLst xmlns:a="http://schemas.openxmlformats.org/drawingml/2006/main" xmlns:r="http://schemas.openxmlformats.org/officeDocument/2006/relationships" xmlns:p="http://schemas.openxmlformats.org/presentationml/2006/main">
  <p:tag name="TIMING" val="|1.4|36.8|84.2|31.1"/>
</p:tagLst>
</file>

<file path=ppt/tags/tag48.xml><?xml version="1.0" encoding="utf-8"?>
<p:tagLst xmlns:a="http://schemas.openxmlformats.org/drawingml/2006/main" xmlns:r="http://schemas.openxmlformats.org/officeDocument/2006/relationships" xmlns:p="http://schemas.openxmlformats.org/presentationml/2006/main">
  <p:tag name="TIMING" val="|31.6|18.4|4.8|9.8|18.5|9.5|33.9"/>
</p:tagLst>
</file>

<file path=ppt/tags/tag49.xml><?xml version="1.0" encoding="utf-8"?>
<p:tagLst xmlns:a="http://schemas.openxmlformats.org/drawingml/2006/main" xmlns:r="http://schemas.openxmlformats.org/officeDocument/2006/relationships" xmlns:p="http://schemas.openxmlformats.org/presentationml/2006/main">
  <p:tag name="TIMING" val="|2.4|6.6|6.6|1.4|1|1.1|75.3|19.1|1|0.9|1.7|0.9"/>
</p:tagLst>
</file>

<file path=ppt/tags/tag50.xml><?xml version="1.0" encoding="utf-8"?>
<p:tagLst xmlns:a="http://schemas.openxmlformats.org/drawingml/2006/main" xmlns:r="http://schemas.openxmlformats.org/officeDocument/2006/relationships" xmlns:p="http://schemas.openxmlformats.org/presentationml/2006/main">
  <p:tag name="TIMING" val="|37.1|18.6"/>
</p:tagLst>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木活字">
  <a:themeElements>
    <a:clrScheme name="木活字">
      <a:dk1>
        <a:sysClr val="windowText" lastClr="000000"/>
      </a:dk1>
      <a:lt1>
        <a:sysClr val="window" lastClr="FFFFFF"/>
      </a:lt1>
      <a:dk2>
        <a:srgbClr val="696464"/>
      </a:dk2>
      <a:lt2>
        <a:srgbClr val="E9E5DC"/>
      </a:lt2>
      <a:accent1>
        <a:srgbClr val="D34817"/>
      </a:accent1>
      <a:accent2>
        <a:srgbClr val="9B2D1F"/>
      </a:accent2>
      <a:accent3>
        <a:srgbClr val="A28E6A"/>
      </a:accent3>
      <a:accent4>
        <a:srgbClr val="956251"/>
      </a:accent4>
      <a:accent5>
        <a:srgbClr val="918485"/>
      </a:accent5>
      <a:accent6>
        <a:srgbClr val="855D5D"/>
      </a:accent6>
      <a:hlink>
        <a:srgbClr val="CC9900"/>
      </a:hlink>
      <a:folHlink>
        <a:srgbClr val="96A9A9"/>
      </a:folHlink>
    </a:clrScheme>
    <a:fontScheme name="木活字">
      <a:majorFont>
        <a:latin typeface="Rockwell Condensed" panose="02060603050405020104"/>
        <a:ea typeface=""/>
        <a:cs typeface=""/>
        <a:font script="Grek" typeface="Cambria"/>
        <a:font script="Cyrl" typeface="Cambria"/>
        <a:font script="Jpan" typeface="HG明朝B"/>
        <a:font script="Hang" typeface="바탕"/>
        <a:font script="Hans" typeface="方正姚体"/>
        <a:font script="Hant" typeface="微軟正黑體"/>
        <a:font script="Arab" typeface="Times New Roman"/>
        <a:font script="Hebr" typeface="David"/>
        <a:font script="Thai" typeface="Jasmine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Rockwell" panose="02060603020205020403"/>
        <a:ea typeface=""/>
        <a:cs typeface=""/>
        <a:font script="Grek" typeface="Cambria"/>
        <a:font script="Cyrl" typeface="Cambria"/>
        <a:font script="Jpan" typeface="HG明朝B"/>
        <a:font script="Hang" typeface="바탕"/>
        <a:font script="Hans" typeface="方正姚体"/>
        <a:font script="Hant" typeface="標楷體"/>
        <a:font script="Arab" typeface="Times New Roman"/>
        <a:font script="Hebr" typeface="David"/>
        <a:font script="Thai" typeface="Jasmine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木活字">
      <a:fillStyleLst>
        <a:solidFill>
          <a:schemeClr val="phClr"/>
        </a:solidFill>
        <a:blipFill rotWithShape="1">
          <a:blip xmlns:r="http://schemas.openxmlformats.org/officeDocument/2006/relationships" r:embed="rId1">
            <a:duotone>
              <a:schemeClr val="phClr">
                <a:tint val="70000"/>
                <a:shade val="63000"/>
              </a:schemeClr>
              <a:schemeClr val="phClr">
                <a:tint val="10000"/>
                <a:satMod val="150000"/>
              </a:schemeClr>
            </a:duotone>
          </a:blip>
          <a:tile tx="0" ty="0" sx="60000" sy="59000" flip="none" algn="tl"/>
        </a:blipFill>
        <a:blipFill rotWithShape="1">
          <a:blip xmlns:r="http://schemas.openxmlformats.org/officeDocument/2006/relationships" r:embed="rId1">
            <a:duotone>
              <a:schemeClr val="phClr">
                <a:shade val="36000"/>
                <a:satMod val="120000"/>
              </a:schemeClr>
              <a:schemeClr val="phClr">
                <a:tint val="40000"/>
              </a:schemeClr>
            </a:duotone>
          </a:blip>
          <a:tile tx="0" ty="0" sx="60000" sy="59000" flip="none" algn="tl"/>
        </a:blipFill>
      </a:fillStyleLst>
      <a:lnStyleLst>
        <a:ln w="6350"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softEdge rad="12700"/>
          </a:effectLst>
        </a:effectStyle>
        <a:effectStyle>
          <a:effectLst>
            <a:outerShdw blurRad="50800" dist="19050" dir="5400000" algn="tl" rotWithShape="0">
              <a:srgbClr val="000000">
                <a:alpha val="60000"/>
              </a:srgbClr>
            </a:outerShdw>
            <a:softEdge rad="12700"/>
          </a:effectLst>
        </a:effectStyle>
      </a:effectStyleLst>
      <a:bgFillStyleLst>
        <a:solidFill>
          <a:schemeClr val="phClr"/>
        </a:solidFill>
        <a:solidFill>
          <a:schemeClr val="phClr">
            <a:shade val="97000"/>
            <a:satMod val="150000"/>
          </a:schemeClr>
        </a:solidFill>
        <a:blipFill rotWithShape="1">
          <a:blip xmlns:r="http://schemas.openxmlformats.org/officeDocument/2006/relationships" r:embed="rId1">
            <a:duotone>
              <a:schemeClr val="phClr">
                <a:tint val="75000"/>
                <a:shade val="58000"/>
                <a:satMod val="120000"/>
              </a:schemeClr>
              <a:schemeClr val="phClr">
                <a:tint val="50000"/>
                <a:shade val="96000"/>
              </a:schemeClr>
            </a:duotone>
          </a:blip>
          <a:tile tx="0" ty="0" sx="100000" sy="100000" flip="none" algn="tl"/>
        </a:blipFill>
      </a:bgFillStyleLst>
    </a:fmtScheme>
  </a:themeElements>
  <a:objectDefaults/>
  <a:extraClrSchemeLst/>
  <a:extLst>
    <a:ext uri="{05A4C25C-085E-4340-85A3-A5531E510DB2}">
      <thm15:themeFamily xmlns:thm15="http://schemas.microsoft.com/office/thememl/2012/main" name="Wood Type" id="{7ACABC62-BF99-48CF-A9DC-4DB89C7B13DC}" vid="{142A1326-48AB-42A9-8428-CB14AA30176D}"/>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TM03090434[[fn=木材纹理]]</Template>
  <TotalTime>4353</TotalTime>
  <Words>12057</Words>
  <Application>Microsoft Office PowerPoint</Application>
  <PresentationFormat>全屏显示(4:3)</PresentationFormat>
  <Paragraphs>3884</Paragraphs>
  <Slides>173</Slides>
  <Notes>20</Notes>
  <HiddenSlides>13</HiddenSlides>
  <MMClips>0</MMClips>
  <ScaleCrop>false</ScaleCrop>
  <HeadingPairs>
    <vt:vector size="8" baseType="variant">
      <vt:variant>
        <vt:lpstr>已用的字体</vt:lpstr>
      </vt:variant>
      <vt:variant>
        <vt:i4>18</vt:i4>
      </vt:variant>
      <vt:variant>
        <vt:lpstr>主题</vt:lpstr>
      </vt:variant>
      <vt:variant>
        <vt:i4>1</vt:i4>
      </vt:variant>
      <vt:variant>
        <vt:lpstr>嵌入 OLE 服务器</vt:lpstr>
      </vt:variant>
      <vt:variant>
        <vt:i4>7</vt:i4>
      </vt:variant>
      <vt:variant>
        <vt:lpstr>幻灯片标题</vt:lpstr>
      </vt:variant>
      <vt:variant>
        <vt:i4>173</vt:i4>
      </vt:variant>
    </vt:vector>
  </HeadingPairs>
  <TitlesOfParts>
    <vt:vector size="199" baseType="lpstr">
      <vt:lpstr>Monotype Sorts</vt:lpstr>
      <vt:lpstr>等线</vt:lpstr>
      <vt:lpstr>方正姚体</vt:lpstr>
      <vt:lpstr>黑体</vt:lpstr>
      <vt:lpstr>楷体_GB2312</vt:lpstr>
      <vt:lpstr>隶书</vt:lpstr>
      <vt:lpstr>宋体</vt:lpstr>
      <vt:lpstr>Arial</vt:lpstr>
      <vt:lpstr>Arial</vt:lpstr>
      <vt:lpstr>Arial Narrow</vt:lpstr>
      <vt:lpstr>Cambria Math</vt:lpstr>
      <vt:lpstr>Rockwell</vt:lpstr>
      <vt:lpstr>Rockwell Condensed</vt:lpstr>
      <vt:lpstr>Symbol</vt:lpstr>
      <vt:lpstr>Tahoma</vt:lpstr>
      <vt:lpstr>Times New Roman</vt:lpstr>
      <vt:lpstr>Verdana</vt:lpstr>
      <vt:lpstr>Wingdings</vt:lpstr>
      <vt:lpstr>木活字</vt:lpstr>
      <vt:lpstr>Picture</vt:lpstr>
      <vt:lpstr>图片</vt:lpstr>
      <vt:lpstr>Equation</vt:lpstr>
      <vt:lpstr>公式</vt:lpstr>
      <vt:lpstr>MSPhotoEd.3</vt:lpstr>
      <vt:lpstr>Microsoft Word Picture</vt:lpstr>
      <vt:lpstr>Image</vt:lpstr>
      <vt:lpstr>电子电路基础</vt:lpstr>
      <vt:lpstr>第一个任务，实现一个4位加法（A）</vt:lpstr>
      <vt:lpstr>第一个任务，实现一个4位加法（B1）</vt:lpstr>
      <vt:lpstr>第一个任务，实现一个4位加法（B2）</vt:lpstr>
      <vt:lpstr>第一个任务，实现一个1位加法（C）</vt:lpstr>
      <vt:lpstr>第一个任务，实现一个1位加法（D）</vt:lpstr>
      <vt:lpstr> 4.1  组合逻辑电路分析</vt:lpstr>
      <vt:lpstr>4.1.2 组合逻辑电路的分析方法</vt:lpstr>
      <vt:lpstr> 三、组合逻辑电路的分析举例 </vt:lpstr>
      <vt:lpstr>例2 试分析下图所示组合逻辑电路的逻辑功能。</vt:lpstr>
      <vt:lpstr>PowerPoint 演示文稿</vt:lpstr>
      <vt:lpstr>3、确定电路逻辑功能</vt:lpstr>
      <vt:lpstr>4.2  组合逻辑电路的设计</vt:lpstr>
      <vt:lpstr>基于小规模器件的设计步骤</vt:lpstr>
      <vt:lpstr>基于中规模器件的设计步骤</vt:lpstr>
      <vt:lpstr>基于HDL的设计及步骤</vt:lpstr>
      <vt:lpstr>例1</vt:lpstr>
      <vt:lpstr>（1） 逻辑抽象</vt:lpstr>
      <vt:lpstr>（2）根据题意列出真值表</vt:lpstr>
      <vt:lpstr>(3) 写出输出逻辑表达式,并化简</vt:lpstr>
      <vt:lpstr>(4) 根据输出逻辑表达式画出逻辑图。</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编码器原始电路</vt:lpstr>
      <vt:lpstr>改进电路1</vt:lpstr>
      <vt:lpstr>改进电路1的缺陷</vt:lpstr>
      <vt:lpstr>优先编码器 </vt:lpstr>
      <vt:lpstr>改进电路2</vt:lpstr>
      <vt:lpstr>典型编码器电路</vt:lpstr>
      <vt:lpstr> 优先编码器CD4532功能表</vt:lpstr>
      <vt:lpstr>PowerPoint 演示文稿</vt:lpstr>
      <vt:lpstr>键盘输入8421BCD码编码器功能</vt:lpstr>
      <vt:lpstr>4.4.1 编码器</vt:lpstr>
      <vt:lpstr>PowerPoint 演示文稿</vt:lpstr>
      <vt:lpstr>PowerPoint 演示文稿</vt:lpstr>
      <vt:lpstr>PowerPoint 演示文稿</vt:lpstr>
      <vt:lpstr>PowerPoint 演示文稿</vt:lpstr>
      <vt:lpstr>PowerPoint 演示文稿</vt:lpstr>
      <vt:lpstr>4.4.2  译码器/数据分配器</vt:lpstr>
      <vt:lpstr>2.  典型译码器电路及应用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2-4译码器Verilog HDL</vt:lpstr>
      <vt:lpstr>PowerPoint 演示文稿</vt:lpstr>
      <vt:lpstr>PowerPoint 演示文稿</vt:lpstr>
      <vt:lpstr>PowerPoint 演示文稿</vt:lpstr>
      <vt:lpstr>PowerPoint 演示文稿</vt:lpstr>
      <vt:lpstr>PowerPoint 演示文稿</vt:lpstr>
      <vt:lpstr>数据分配器Verilog HDL</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数据选择器Verilog HDL</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数值比较器Verilog HDL</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逻辑门实现</vt:lpstr>
      <vt:lpstr>PowerPoint 演示文稿</vt:lpstr>
      <vt:lpstr>数字电路中的竞争-冒险问题</vt:lpstr>
      <vt:lpstr>4.3 组合逻辑电路中的竞争冒险</vt:lpstr>
      <vt:lpstr>PowerPoint 演示文稿</vt:lpstr>
      <vt:lpstr>4.3.2 消去竞争冒险的方法</vt:lpstr>
      <vt:lpstr>2. 增加乘积项,避免互补项相加 </vt:lpstr>
      <vt:lpstr>3. 输出端并联电容器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电子电路基础</dc:title>
  <dc:creator>Jeng Shawn</dc:creator>
  <cp:lastModifiedBy>njucn</cp:lastModifiedBy>
  <cp:revision>117</cp:revision>
  <dcterms:created xsi:type="dcterms:W3CDTF">2024-06-19T12:38:22Z</dcterms:created>
  <dcterms:modified xsi:type="dcterms:W3CDTF">2024-10-17T08:48:54Z</dcterms:modified>
</cp:coreProperties>
</file>