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8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9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12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notesMasterIdLst>
    <p:notesMasterId r:id="rId102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362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32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3" r:id="rId74"/>
    <p:sldId id="334" r:id="rId75"/>
    <p:sldId id="335" r:id="rId76"/>
    <p:sldId id="336" r:id="rId77"/>
    <p:sldId id="337" r:id="rId78"/>
    <p:sldId id="338" r:id="rId79"/>
    <p:sldId id="339" r:id="rId80"/>
    <p:sldId id="340" r:id="rId81"/>
    <p:sldId id="341" r:id="rId82"/>
    <p:sldId id="342" r:id="rId83"/>
    <p:sldId id="343" r:id="rId84"/>
    <p:sldId id="344" r:id="rId85"/>
    <p:sldId id="345" r:id="rId86"/>
    <p:sldId id="346" r:id="rId87"/>
    <p:sldId id="347" r:id="rId88"/>
    <p:sldId id="348" r:id="rId89"/>
    <p:sldId id="349" r:id="rId90"/>
    <p:sldId id="350" r:id="rId91"/>
    <p:sldId id="351" r:id="rId92"/>
    <p:sldId id="352" r:id="rId93"/>
    <p:sldId id="353" r:id="rId94"/>
    <p:sldId id="354" r:id="rId95"/>
    <p:sldId id="355" r:id="rId96"/>
    <p:sldId id="356" r:id="rId97"/>
    <p:sldId id="357" r:id="rId98"/>
    <p:sldId id="358" r:id="rId99"/>
    <p:sldId id="359" r:id="rId100"/>
    <p:sldId id="360" r:id="rId10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4065" autoAdjust="0"/>
  </p:normalViewPr>
  <p:slideViewPr>
    <p:cSldViewPr snapToGrid="0">
      <p:cViewPr varScale="1">
        <p:scale>
          <a:sx n="95" d="100"/>
          <a:sy n="95" d="100"/>
        </p:scale>
        <p:origin x="20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5" Type="http://schemas.openxmlformats.org/officeDocument/2006/relationships/image" Target="../media/image25.wmf"/><Relationship Id="rId4" Type="http://schemas.openxmlformats.org/officeDocument/2006/relationships/image" Target="../media/image24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image" Target="../media/image35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image" Target="../media/image37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image" Target="../media/image57.w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Relationship Id="rId5" Type="http://schemas.openxmlformats.org/officeDocument/2006/relationships/image" Target="../media/image72.wmf"/><Relationship Id="rId4" Type="http://schemas.openxmlformats.org/officeDocument/2006/relationships/image" Target="../media/image71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e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image" Target="../media/image80.emf"/><Relationship Id="rId1" Type="http://schemas.openxmlformats.org/officeDocument/2006/relationships/image" Target="../media/image79.emf"/><Relationship Id="rId4" Type="http://schemas.openxmlformats.org/officeDocument/2006/relationships/image" Target="../media/image82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png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png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png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4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image" Target="../media/image85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png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png"/></Relationships>
</file>

<file path=ppt/drawings/_rels/vmlDrawing50.v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image" Target="../media/image87.wmf"/></Relationships>
</file>

<file path=ppt/drawings/_rels/vmlDrawing5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image" Target="../media/image89.emf"/></Relationships>
</file>

<file path=ppt/drawings/_rels/vmlDrawing5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" Type="http://schemas.openxmlformats.org/officeDocument/2006/relationships/image" Target="../media/image91.wmf"/><Relationship Id="rId5" Type="http://schemas.openxmlformats.org/officeDocument/2006/relationships/image" Target="../media/image95.wmf"/><Relationship Id="rId4" Type="http://schemas.openxmlformats.org/officeDocument/2006/relationships/image" Target="../media/image94.wmf"/></Relationships>
</file>

<file path=ppt/drawings/_rels/vmlDrawing5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8.wmf"/><Relationship Id="rId2" Type="http://schemas.openxmlformats.org/officeDocument/2006/relationships/image" Target="../media/image97.wmf"/><Relationship Id="rId1" Type="http://schemas.openxmlformats.org/officeDocument/2006/relationships/image" Target="../media/image96.wmf"/><Relationship Id="rId4" Type="http://schemas.openxmlformats.org/officeDocument/2006/relationships/image" Target="../media/image99.wmf"/></Relationships>
</file>

<file path=ppt/drawings/_rels/vmlDrawing5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2" Type="http://schemas.openxmlformats.org/officeDocument/2006/relationships/image" Target="../media/image101.wmf"/><Relationship Id="rId1" Type="http://schemas.openxmlformats.org/officeDocument/2006/relationships/image" Target="../media/image100.wmf"/><Relationship Id="rId4" Type="http://schemas.openxmlformats.org/officeDocument/2006/relationships/image" Target="../media/image103.wmf"/></Relationships>
</file>

<file path=ppt/drawings/_rels/vmlDrawing5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wmf"/><Relationship Id="rId2" Type="http://schemas.openxmlformats.org/officeDocument/2006/relationships/image" Target="../media/image105.wmf"/><Relationship Id="rId1" Type="http://schemas.openxmlformats.org/officeDocument/2006/relationships/image" Target="../media/image104.wmf"/><Relationship Id="rId4" Type="http://schemas.openxmlformats.org/officeDocument/2006/relationships/image" Target="../media/image107.wmf"/></Relationships>
</file>

<file path=ppt/drawings/_rels/vmlDrawing5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wmf"/><Relationship Id="rId2" Type="http://schemas.openxmlformats.org/officeDocument/2006/relationships/image" Target="../media/image109.wmf"/><Relationship Id="rId1" Type="http://schemas.openxmlformats.org/officeDocument/2006/relationships/image" Target="../media/image108.wmf"/></Relationships>
</file>

<file path=ppt/drawings/_rels/vmlDrawing5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wmf"/><Relationship Id="rId2" Type="http://schemas.openxmlformats.org/officeDocument/2006/relationships/image" Target="../media/image112.wmf"/><Relationship Id="rId1" Type="http://schemas.openxmlformats.org/officeDocument/2006/relationships/image" Target="../media/image111.wmf"/></Relationships>
</file>

<file path=ppt/drawings/_rels/vmlDrawing5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wmf"/><Relationship Id="rId1" Type="http://schemas.openxmlformats.org/officeDocument/2006/relationships/image" Target="../media/image114.w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6.w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7.wmf"/></Relationships>
</file>

<file path=ppt/drawings/_rels/vmlDrawing6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emf"/><Relationship Id="rId1" Type="http://schemas.openxmlformats.org/officeDocument/2006/relationships/image" Target="../media/image119.w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1.wmf"/></Relationships>
</file>

<file path=ppt/drawings/_rels/vmlDrawing6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wmf"/><Relationship Id="rId2" Type="http://schemas.openxmlformats.org/officeDocument/2006/relationships/image" Target="../media/image123.wmf"/><Relationship Id="rId1" Type="http://schemas.openxmlformats.org/officeDocument/2006/relationships/image" Target="../media/image122.wmf"/><Relationship Id="rId4" Type="http://schemas.openxmlformats.org/officeDocument/2006/relationships/image" Target="../media/image125.wmf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6.w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7.w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8.emf"/></Relationships>
</file>

<file path=ppt/drawings/_rels/vmlDrawing6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emf"/><Relationship Id="rId1" Type="http://schemas.openxmlformats.org/officeDocument/2006/relationships/image" Target="../media/image129.emf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1.w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8B50A-B17D-424E-9A79-165AAB328B8B}" type="datetimeFigureOut">
              <a:rPr lang="zh-CN" altLang="en-US" smtClean="0"/>
              <a:t>2024/9/27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3CA91-00E5-42BC-8F96-04AE44849E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1456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63EECB-C111-414C-9A57-520D76D811DC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0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40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131168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460771-3DBF-4C2D-950B-0718DB8F2742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2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495266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D5BAA69-CC07-49E5-A52D-3512D064126D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4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44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09509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BDE283-723C-4926-A3D7-1455D308D36D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9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49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442593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FA49A5-07D8-44D9-96F7-46BFE41D54CB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1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51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4390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FCFAA6C-7BB7-41D8-BC38-FCB54B4A9392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1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图中看出，谐波次数越高，幅值分量越小，对原波形的贡献越小，所以在一定条件下可忽略高次谐波。</a:t>
            </a:r>
          </a:p>
        </p:txBody>
      </p:sp>
    </p:spTree>
    <p:extLst>
      <p:ext uri="{BB962C8B-B14F-4D97-AF65-F5344CB8AC3E}">
        <p14:creationId xmlns:p14="http://schemas.microsoft.com/office/powerpoint/2010/main" val="550543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284C36-F79F-4F04-BFD0-EA67F864A9AC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8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68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图中看出，谐波次数越高，幅值分量越小，对原波形的贡献越小，所以在一定条件下可忽略高次谐波。</a:t>
            </a:r>
          </a:p>
        </p:txBody>
      </p:sp>
    </p:spTree>
    <p:extLst>
      <p:ext uri="{BB962C8B-B14F-4D97-AF65-F5344CB8AC3E}">
        <p14:creationId xmlns:p14="http://schemas.microsoft.com/office/powerpoint/2010/main" val="7110332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9397A81-B4FF-44B4-B734-430D5B4A438B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0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40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989629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E9A2E6-A44B-44FB-9DC5-2B0088525AAE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图中看出，谐波次数越高，幅值分量越小，对原波形的贡献越小，所以在一定条件下可忽略高次谐波。</a:t>
            </a:r>
          </a:p>
        </p:txBody>
      </p:sp>
    </p:spTree>
    <p:extLst>
      <p:ext uri="{BB962C8B-B14F-4D97-AF65-F5344CB8AC3E}">
        <p14:creationId xmlns:p14="http://schemas.microsoft.com/office/powerpoint/2010/main" val="13111117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B00284-5001-4E75-BC80-5D0DD59CB568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6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等效电路由三个基本元件构成</a:t>
            </a:r>
          </a:p>
        </p:txBody>
      </p:sp>
    </p:spTree>
    <p:extLst>
      <p:ext uri="{BB962C8B-B14F-4D97-AF65-F5344CB8AC3E}">
        <p14:creationId xmlns:p14="http://schemas.microsoft.com/office/powerpoint/2010/main" val="1217908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787E8A-3B31-4EB9-B2E9-9A12238DEE09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6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等效电路由三个基本元件构成</a:t>
            </a:r>
          </a:p>
        </p:txBody>
      </p:sp>
    </p:spTree>
    <p:extLst>
      <p:ext uri="{BB962C8B-B14F-4D97-AF65-F5344CB8AC3E}">
        <p14:creationId xmlns:p14="http://schemas.microsoft.com/office/powerpoint/2010/main" val="1297310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C72F23F-5926-4DD0-A9BA-408FA8989723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6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6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        </a:t>
            </a:r>
            <a:r>
              <a:rPr lang="zh-CN" altLang="en-US"/>
              <a:t>放大电路存在电抗元件，如电容、电感。因此输入信号的频率不同，电路的输出响应也不同。</a:t>
            </a:r>
          </a:p>
        </p:txBody>
      </p:sp>
    </p:spTree>
    <p:extLst>
      <p:ext uri="{BB962C8B-B14F-4D97-AF65-F5344CB8AC3E}">
        <p14:creationId xmlns:p14="http://schemas.microsoft.com/office/powerpoint/2010/main" val="2410897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190E4-B55A-4518-9E7B-38738A8FA00D}" type="datetime1">
              <a:rPr lang="en-US" altLang="zh-CN" smtClean="0"/>
              <a:t>9/27/2024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964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E8F2F-60D2-411C-96E3-00A92A2199BB}" type="datetime1">
              <a:rPr lang="en-US" altLang="zh-CN" smtClean="0"/>
              <a:t>9/27/2024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145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1894EBE-663C-4014-8C5F-17A5DAFD3897}" type="datetime1">
              <a:rPr lang="en-US" altLang="zh-CN" smtClean="0"/>
              <a:t>9/27/2024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241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5C45A-B5FE-4327-975E-74E34A7EB1C8}" type="datetime1">
              <a:rPr lang="en-US" altLang="zh-CN" smtClean="0"/>
              <a:t>9/27/2024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140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83E00-ADDC-46AE-8835-5A3B586B1B27}" type="datetime1">
              <a:rPr lang="en-US" altLang="zh-CN" smtClean="0"/>
              <a:t>9/27/2024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070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6D3C7C8-1671-4D4F-A8F7-66BFD32E6A2A}" type="datetime1">
              <a:rPr lang="en-US" altLang="zh-CN" smtClean="0"/>
              <a:t>9/27/2024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375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61314-DFED-49CB-9495-91974E185A5D}" type="datetime1">
              <a:rPr lang="en-US" altLang="zh-CN" smtClean="0"/>
              <a:t>9/27/2024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473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845BD-4E15-4925-B62C-F05752682EA3}" type="datetime1">
              <a:rPr lang="en-US" altLang="zh-CN" smtClean="0"/>
              <a:t>9/27/2024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841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EFF61-2500-45A0-AABB-4776A8B3A971}" type="datetime1">
              <a:rPr lang="en-US" altLang="zh-CN" smtClean="0"/>
              <a:t>9/27/2024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580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FF574-6357-4A75-8FA7-3E19283A5E7A}" type="datetime1">
              <a:rPr lang="en-US" altLang="zh-CN" smtClean="0"/>
              <a:t>9/27/2024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216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38BA3-926E-4573-ADAA-F97DCC2E47A0}" type="datetime1">
              <a:rPr lang="en-US" altLang="zh-CN" smtClean="0"/>
              <a:t>9/27/2024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004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74675" y="260350"/>
            <a:ext cx="8037513" cy="563562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5DF7C6-C371-4F60-9670-45E579C92B5F}" type="datetime1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t>9/27/2024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0DE1AF-3B22-45C7-9B3F-92579C7815E6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7544335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1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011" y="171449"/>
            <a:ext cx="1908754" cy="2392866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127D506-D7D0-42B9-AA92-4273A19853FE}" type="datetime1">
              <a:rPr lang="en-US" altLang="zh-CN" smtClean="0"/>
              <a:t>9/27/2024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76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ch03-7.ppt" TargetMode="External"/><Relationship Id="rId3" Type="http://schemas.openxmlformats.org/officeDocument/2006/relationships/slide" Target="slide3.xml"/><Relationship Id="rId7" Type="http://schemas.openxmlformats.org/officeDocument/2006/relationships/hyperlink" Target="ch03-5.ppt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hyperlink" Target="ch03-4.ppt" TargetMode="External"/><Relationship Id="rId5" Type="http://schemas.openxmlformats.org/officeDocument/2006/relationships/hyperlink" Target="ch03-3.ppt" TargetMode="External"/><Relationship Id="rId10" Type="http://schemas.openxmlformats.org/officeDocument/2006/relationships/hyperlink" Target="ch03-9.ppt" TargetMode="External"/><Relationship Id="rId4" Type="http://schemas.openxmlformats.org/officeDocument/2006/relationships/hyperlink" Target="ch03-2.ppt" TargetMode="External"/><Relationship Id="rId9" Type="http://schemas.openxmlformats.org/officeDocument/2006/relationships/hyperlink" Target="ch03-8.ppt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file:///I:\Ele_digital\chap02\dch1-1to2.ppt" TargetMode="Externa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3.bin"/><Relationship Id="rId2" Type="http://schemas.openxmlformats.org/officeDocument/2006/relationships/tags" Target="../tags/tag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8.png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8.png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6.png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7.bin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9.bin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png"/><Relationship Id="rId5" Type="http://schemas.openxmlformats.org/officeDocument/2006/relationships/oleObject" Target="../embeddings/oleObject8.bin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10.bin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12.bin"/><Relationship Id="rId2" Type="http://schemas.openxmlformats.org/officeDocument/2006/relationships/tags" Target="../tags/tag10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1.bin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3.bin"/><Relationship Id="rId10" Type="http://schemas.openxmlformats.org/officeDocument/2006/relationships/image" Target="NULL"/><Relationship Id="rId4" Type="http://schemas.openxmlformats.org/officeDocument/2006/relationships/audio" Target="../media/audio1.wav"/><Relationship Id="rId9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1.xml"/><Relationship Id="rId4" Type="http://schemas.openxmlformats.org/officeDocument/2006/relationships/slide" Target="slide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file:///I:\Ele_digital\chap02\dch1-1to2.ppt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6.wmf"/><Relationship Id="rId2" Type="http://schemas.openxmlformats.org/officeDocument/2006/relationships/tags" Target="../tags/tag1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8.jpeg"/><Relationship Id="rId4" Type="http://schemas.openxmlformats.org/officeDocument/2006/relationships/hyperlink" Target="file:///I:\Ele_digital\chap02\dch1-1to2.ppt" TargetMode="External"/><Relationship Id="rId9" Type="http://schemas.openxmlformats.org/officeDocument/2006/relationships/image" Target="../media/image17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25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2.wmf"/><Relationship Id="rId12" Type="http://schemas.openxmlformats.org/officeDocument/2006/relationships/oleObject" Target="../embeddings/oleObject2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24.emf"/><Relationship Id="rId5" Type="http://schemas.openxmlformats.org/officeDocument/2006/relationships/image" Target="../media/image21.w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8.bin"/><Relationship Id="rId9" Type="http://schemas.openxmlformats.org/officeDocument/2006/relationships/image" Target="../media/image23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8.jpeg"/><Relationship Id="rId2" Type="http://schemas.openxmlformats.org/officeDocument/2006/relationships/tags" Target="../tags/tag1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3.bin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5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4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7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5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1.png"/><Relationship Id="rId4" Type="http://schemas.openxmlformats.org/officeDocument/2006/relationships/oleObject" Target="../embeddings/oleObject28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6.vml"/><Relationship Id="rId6" Type="http://schemas.openxmlformats.org/officeDocument/2006/relationships/hyperlink" Target="file:///O:\Documents\&#25945;&#23398;\&#30005;&#23376;&#30005;&#36335;&#22522;&#30784;\&#22312;&#29992;&#35838;&#20214;\&#26368;&#26032;&#33258;&#32534;\&#30005;&#23376;&#30005;&#36335;&#22522;&#30784;01-&#32490;&#35770;.pptx#-1,31,(3)&#23454;&#38469;&#33033;&#20914;&#27874;&#24418;&#21450;&#20027;&#35201;&#21442;&#25968;" TargetMode="External"/><Relationship Id="rId5" Type="http://schemas.openxmlformats.org/officeDocument/2006/relationships/image" Target="../media/image32.png"/><Relationship Id="rId4" Type="http://schemas.openxmlformats.org/officeDocument/2006/relationships/oleObject" Target="../embeddings/oleObject29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wmf"/><Relationship Id="rId2" Type="http://schemas.openxmlformats.org/officeDocument/2006/relationships/tags" Target="../tags/tag1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33.emf"/><Relationship Id="rId4" Type="http://schemas.openxmlformats.org/officeDocument/2006/relationships/oleObject" Target="../embeddings/oleObject30.bin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.png"/><Relationship Id="rId2" Type="http://schemas.openxmlformats.org/officeDocument/2006/relationships/tags" Target="../tags/tag18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35.emf"/><Relationship Id="rId4" Type="http://schemas.openxmlformats.org/officeDocument/2006/relationships/oleObject" Target="../embeddings/oleObject32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8.emf"/><Relationship Id="rId2" Type="http://schemas.openxmlformats.org/officeDocument/2006/relationships/tags" Target="../tags/tag19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37.png"/><Relationship Id="rId4" Type="http://schemas.openxmlformats.org/officeDocument/2006/relationships/oleObject" Target="../embeddings/oleObject34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1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39.png"/><Relationship Id="rId4" Type="http://schemas.openxmlformats.org/officeDocument/2006/relationships/oleObject" Target="../embeddings/oleObject36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40.emf"/><Relationship Id="rId4" Type="http://schemas.openxmlformats.org/officeDocument/2006/relationships/oleObject" Target="../embeddings/oleObject37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3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41.emf"/><Relationship Id="rId4" Type="http://schemas.openxmlformats.org/officeDocument/2006/relationships/oleObject" Target="../embeddings/oleObject38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13" Type="http://schemas.openxmlformats.org/officeDocument/2006/relationships/image" Target="NULL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40.bin"/><Relationship Id="rId2" Type="http://schemas.openxmlformats.org/officeDocument/2006/relationships/tags" Target="../tags/tag24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39.bin"/><Relationship Id="rId10" Type="http://schemas.openxmlformats.org/officeDocument/2006/relationships/image" Target="../media/image44.wmf"/><Relationship Id="rId4" Type="http://schemas.openxmlformats.org/officeDocument/2006/relationships/image" Target="../media/image45.png"/><Relationship Id="rId9" Type="http://schemas.openxmlformats.org/officeDocument/2006/relationships/oleObject" Target="../embeddings/oleObject41.bin"/><Relationship Id="rId14" Type="http://schemas.openxmlformats.org/officeDocument/2006/relationships/image" Target="NUL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wmf"/><Relationship Id="rId2" Type="http://schemas.openxmlformats.org/officeDocument/2006/relationships/tags" Target="../tags/tag25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43.bin"/><Relationship Id="rId5" Type="http://schemas.openxmlformats.org/officeDocument/2006/relationships/image" Target="../media/image46.wmf"/><Relationship Id="rId4" Type="http://schemas.openxmlformats.org/officeDocument/2006/relationships/oleObject" Target="../embeddings/oleObject42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9.wmf"/><Relationship Id="rId2" Type="http://schemas.openxmlformats.org/officeDocument/2006/relationships/tags" Target="../tags/tag26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45.bin"/><Relationship Id="rId5" Type="http://schemas.openxmlformats.org/officeDocument/2006/relationships/image" Target="../media/image48.wmf"/><Relationship Id="rId4" Type="http://schemas.openxmlformats.org/officeDocument/2006/relationships/oleObject" Target="../embeddings/oleObject44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7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51.png"/><Relationship Id="rId5" Type="http://schemas.openxmlformats.org/officeDocument/2006/relationships/image" Target="../media/image50.emf"/><Relationship Id="rId4" Type="http://schemas.openxmlformats.org/officeDocument/2006/relationships/oleObject" Target="../embeddings/oleObject46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8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52.emf"/><Relationship Id="rId4" Type="http://schemas.openxmlformats.org/officeDocument/2006/relationships/oleObject" Target="../embeddings/oleObject47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9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53.wmf"/><Relationship Id="rId4" Type="http://schemas.openxmlformats.org/officeDocument/2006/relationships/oleObject" Target="../embeddings/oleObject48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0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54.wmf"/><Relationship Id="rId4" Type="http://schemas.openxmlformats.org/officeDocument/2006/relationships/oleObject" Target="../embeddings/oleObject49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1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50.bin"/><Relationship Id="rId4" Type="http://schemas.openxmlformats.org/officeDocument/2006/relationships/image" Target="../media/image5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8.emf"/><Relationship Id="rId2" Type="http://schemas.openxmlformats.org/officeDocument/2006/relationships/tags" Target="../tags/tag32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52.bin"/><Relationship Id="rId5" Type="http://schemas.openxmlformats.org/officeDocument/2006/relationships/image" Target="../media/image57.wmf"/><Relationship Id="rId4" Type="http://schemas.openxmlformats.org/officeDocument/2006/relationships/oleObject" Target="../embeddings/oleObject51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53.bin"/><Relationship Id="rId2" Type="http://schemas.openxmlformats.org/officeDocument/2006/relationships/tags" Target="../tags/tag33.xml"/><Relationship Id="rId1" Type="http://schemas.openxmlformats.org/officeDocument/2006/relationships/vmlDrawing" Target="../drawings/vmlDrawing32.vml"/><Relationship Id="rId6" Type="http://schemas.openxmlformats.org/officeDocument/2006/relationships/image" Target="NULL"/><Relationship Id="rId11" Type="http://schemas.openxmlformats.org/officeDocument/2006/relationships/image" Target="../media/image60.wmf"/><Relationship Id="rId10" Type="http://schemas.openxmlformats.org/officeDocument/2006/relationships/oleObject" Target="../embeddings/oleObject54.bin"/><Relationship Id="rId9" Type="http://schemas.openxmlformats.org/officeDocument/2006/relationships/image" Target="NUL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2.wmf"/><Relationship Id="rId2" Type="http://schemas.openxmlformats.org/officeDocument/2006/relationships/tags" Target="../tags/tag34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56.bin"/><Relationship Id="rId5" Type="http://schemas.openxmlformats.org/officeDocument/2006/relationships/image" Target="../media/image61.wmf"/><Relationship Id="rId4" Type="http://schemas.openxmlformats.org/officeDocument/2006/relationships/oleObject" Target="../embeddings/oleObject55.bin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4.wmf"/><Relationship Id="rId2" Type="http://schemas.openxmlformats.org/officeDocument/2006/relationships/tags" Target="../tags/tag35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58.bin"/><Relationship Id="rId5" Type="http://schemas.openxmlformats.org/officeDocument/2006/relationships/image" Target="../media/image63.wmf"/><Relationship Id="rId4" Type="http://schemas.openxmlformats.org/officeDocument/2006/relationships/oleObject" Target="../embeddings/oleObject57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7.png"/><Relationship Id="rId2" Type="http://schemas.openxmlformats.org/officeDocument/2006/relationships/tags" Target="../tags/tag36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66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65.w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13" Type="http://schemas.openxmlformats.org/officeDocument/2006/relationships/oleObject" Target="../embeddings/oleObject65.bin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62.bin"/><Relationship Id="rId12" Type="http://schemas.openxmlformats.org/officeDocument/2006/relationships/image" Target="../media/image7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68.wmf"/><Relationship Id="rId11" Type="http://schemas.openxmlformats.org/officeDocument/2006/relationships/oleObject" Target="../embeddings/oleObject64.bin"/><Relationship Id="rId5" Type="http://schemas.openxmlformats.org/officeDocument/2006/relationships/oleObject" Target="../embeddings/oleObject61.bin"/><Relationship Id="rId10" Type="http://schemas.openxmlformats.org/officeDocument/2006/relationships/image" Target="../media/image70.wmf"/><Relationship Id="rId4" Type="http://schemas.openxmlformats.org/officeDocument/2006/relationships/audio" Target="../media/audio1.wav"/><Relationship Id="rId9" Type="http://schemas.openxmlformats.org/officeDocument/2006/relationships/oleObject" Target="../embeddings/oleObject63.bin"/><Relationship Id="rId14" Type="http://schemas.openxmlformats.org/officeDocument/2006/relationships/image" Target="../media/image72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37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73.wmf"/><Relationship Id="rId4" Type="http://schemas.openxmlformats.org/officeDocument/2006/relationships/oleObject" Target="../embeddings/oleObject66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5.wmf"/><Relationship Id="rId2" Type="http://schemas.openxmlformats.org/officeDocument/2006/relationships/tags" Target="../tags/tag41.xml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68.bin"/><Relationship Id="rId5" Type="http://schemas.openxmlformats.org/officeDocument/2006/relationships/image" Target="../media/image74.wmf"/><Relationship Id="rId4" Type="http://schemas.openxmlformats.org/officeDocument/2006/relationships/oleObject" Target="../embeddings/oleObject67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7.wmf"/><Relationship Id="rId2" Type="http://schemas.openxmlformats.org/officeDocument/2006/relationships/tags" Target="../tags/tag42.xml"/><Relationship Id="rId1" Type="http://schemas.openxmlformats.org/officeDocument/2006/relationships/vmlDrawing" Target="../drawings/vmlDrawing39.vml"/><Relationship Id="rId6" Type="http://schemas.openxmlformats.org/officeDocument/2006/relationships/oleObject" Target="../embeddings/oleObject70.bin"/><Relationship Id="rId11" Type="http://schemas.openxmlformats.org/officeDocument/2006/relationships/image" Target="NULL"/><Relationship Id="rId5" Type="http://schemas.openxmlformats.org/officeDocument/2006/relationships/image" Target="../media/image76.wmf"/><Relationship Id="rId4" Type="http://schemas.openxmlformats.org/officeDocument/2006/relationships/oleObject" Target="../embeddings/oleObject69.bin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file:///I:\Ele_digital\chap02\dch1-1to2.ppt" TargetMode="Externa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3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78.emf"/><Relationship Id="rId5" Type="http://schemas.openxmlformats.org/officeDocument/2006/relationships/oleObject" Target="../embeddings/oleObject71.bin"/><Relationship Id="rId4" Type="http://schemas.openxmlformats.org/officeDocument/2006/relationships/hyperlink" Target="file:///I:\Ele_digital\chap02\dch1-1to2.ppt" TargetMode="Externa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8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6" Type="http://schemas.openxmlformats.org/officeDocument/2006/relationships/oleObject" Target="../embeddings/oleObject73.bin"/><Relationship Id="rId11" Type="http://schemas.openxmlformats.org/officeDocument/2006/relationships/image" Target="../media/image82.emf"/><Relationship Id="rId5" Type="http://schemas.openxmlformats.org/officeDocument/2006/relationships/image" Target="../media/image79.emf"/><Relationship Id="rId10" Type="http://schemas.openxmlformats.org/officeDocument/2006/relationships/oleObject" Target="../embeddings/oleObject75.bin"/><Relationship Id="rId4" Type="http://schemas.openxmlformats.org/officeDocument/2006/relationships/oleObject" Target="../embeddings/oleObject72.bin"/><Relationship Id="rId9" Type="http://schemas.openxmlformats.org/officeDocument/2006/relationships/image" Target="../media/image81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4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83.png"/><Relationship Id="rId5" Type="http://schemas.openxmlformats.org/officeDocument/2006/relationships/oleObject" Target="../embeddings/oleObject76.bin"/><Relationship Id="rId4" Type="http://schemas.openxmlformats.org/officeDocument/2006/relationships/audio" Target="../media/audio1.wav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5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83.png"/><Relationship Id="rId5" Type="http://schemas.openxmlformats.org/officeDocument/2006/relationships/oleObject" Target="../embeddings/oleObject77.bin"/><Relationship Id="rId4" Type="http://schemas.openxmlformats.org/officeDocument/2006/relationships/audio" Target="../media/audio1.wav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slide" Target="slide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46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78.bin"/><Relationship Id="rId4" Type="http://schemas.openxmlformats.org/officeDocument/2006/relationships/audio" Target="../media/audio1.wav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7.xml"/><Relationship Id="rId1" Type="http://schemas.openxmlformats.org/officeDocument/2006/relationships/vmlDrawing" Target="../drawings/vmlDrawing45.vml"/><Relationship Id="rId5" Type="http://schemas.openxmlformats.org/officeDocument/2006/relationships/image" Target="../media/image84.png"/><Relationship Id="rId4" Type="http://schemas.openxmlformats.org/officeDocument/2006/relationships/oleObject" Target="../embeddings/oleObject79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8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80.bin"/><Relationship Id="rId4" Type="http://schemas.openxmlformats.org/officeDocument/2006/relationships/audio" Target="../media/audio1.wav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9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2.bin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5.emf"/><Relationship Id="rId2" Type="http://schemas.openxmlformats.org/officeDocument/2006/relationships/tags" Target="../tags/tag50.xml"/><Relationship Id="rId1" Type="http://schemas.openxmlformats.org/officeDocument/2006/relationships/vmlDrawing" Target="../drawings/vmlDrawing47.vml"/><Relationship Id="rId6" Type="http://schemas.openxmlformats.org/officeDocument/2006/relationships/oleObject" Target="../embeddings/oleObject81.bin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8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51.xml"/><Relationship Id="rId1" Type="http://schemas.openxmlformats.org/officeDocument/2006/relationships/vmlDrawing" Target="../drawings/vmlDrawing48.vml"/><Relationship Id="rId5" Type="http://schemas.openxmlformats.org/officeDocument/2006/relationships/image" Target="../media/image86.png"/><Relationship Id="rId4" Type="http://schemas.openxmlformats.org/officeDocument/2006/relationships/oleObject" Target="../embeddings/oleObject83.bin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2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86.png"/><Relationship Id="rId5" Type="http://schemas.openxmlformats.org/officeDocument/2006/relationships/oleObject" Target="../embeddings/oleObject84.bin"/><Relationship Id="rId4" Type="http://schemas.openxmlformats.org/officeDocument/2006/relationships/audio" Target="../media/audio1.wav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e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8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87.wmf"/><Relationship Id="rId5" Type="http://schemas.openxmlformats.org/officeDocument/2006/relationships/oleObject" Target="../embeddings/oleObject85.bin"/><Relationship Id="rId4" Type="http://schemas.openxmlformats.org/officeDocument/2006/relationships/audio" Target="../media/audio1.wav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e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8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89.emf"/><Relationship Id="rId5" Type="http://schemas.openxmlformats.org/officeDocument/2006/relationships/oleObject" Target="../embeddings/oleObject87.bin"/><Relationship Id="rId4" Type="http://schemas.openxmlformats.org/officeDocument/2006/relationships/audio" Target="../media/audio1.wav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3.xml"/><Relationship Id="rId4" Type="http://schemas.openxmlformats.org/officeDocument/2006/relationships/image" Target="../media/image6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4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0.bin"/><Relationship Id="rId13" Type="http://schemas.openxmlformats.org/officeDocument/2006/relationships/image" Target="../media/image94.w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1.wmf"/><Relationship Id="rId12" Type="http://schemas.openxmlformats.org/officeDocument/2006/relationships/oleObject" Target="../embeddings/oleObject92.bin"/><Relationship Id="rId2" Type="http://schemas.openxmlformats.org/officeDocument/2006/relationships/tags" Target="../tags/tag55.xml"/><Relationship Id="rId1" Type="http://schemas.openxmlformats.org/officeDocument/2006/relationships/vmlDrawing" Target="../drawings/vmlDrawing52.vml"/><Relationship Id="rId6" Type="http://schemas.openxmlformats.org/officeDocument/2006/relationships/oleObject" Target="../embeddings/oleObject89.bin"/><Relationship Id="rId11" Type="http://schemas.openxmlformats.org/officeDocument/2006/relationships/image" Target="../media/image93.wmf"/><Relationship Id="rId5" Type="http://schemas.openxmlformats.org/officeDocument/2006/relationships/audio" Target="../media/audio1.wav"/><Relationship Id="rId15" Type="http://schemas.openxmlformats.org/officeDocument/2006/relationships/image" Target="../media/image95.wmf"/><Relationship Id="rId10" Type="http://schemas.openxmlformats.org/officeDocument/2006/relationships/oleObject" Target="../embeddings/oleObject91.bin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92.wmf"/><Relationship Id="rId14" Type="http://schemas.openxmlformats.org/officeDocument/2006/relationships/oleObject" Target="../embeddings/oleObject93.bin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w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95.bin"/><Relationship Id="rId12" Type="http://schemas.openxmlformats.org/officeDocument/2006/relationships/image" Target="../media/image99.wmf"/><Relationship Id="rId2" Type="http://schemas.openxmlformats.org/officeDocument/2006/relationships/tags" Target="../tags/tag56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96.wmf"/><Relationship Id="rId11" Type="http://schemas.openxmlformats.org/officeDocument/2006/relationships/oleObject" Target="../embeddings/oleObject97.bin"/><Relationship Id="rId5" Type="http://schemas.openxmlformats.org/officeDocument/2006/relationships/oleObject" Target="../embeddings/oleObject94.bin"/><Relationship Id="rId10" Type="http://schemas.openxmlformats.org/officeDocument/2006/relationships/image" Target="../media/image98.wmf"/><Relationship Id="rId4" Type="http://schemas.openxmlformats.org/officeDocument/2006/relationships/audio" Target="../media/audio1.wav"/><Relationship Id="rId9" Type="http://schemas.openxmlformats.org/officeDocument/2006/relationships/oleObject" Target="../embeddings/oleObject96.bin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w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99.bin"/><Relationship Id="rId12" Type="http://schemas.openxmlformats.org/officeDocument/2006/relationships/image" Target="../media/image103.wmf"/><Relationship Id="rId2" Type="http://schemas.openxmlformats.org/officeDocument/2006/relationships/tags" Target="../tags/tag57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100.wmf"/><Relationship Id="rId11" Type="http://schemas.openxmlformats.org/officeDocument/2006/relationships/oleObject" Target="../embeddings/oleObject101.bin"/><Relationship Id="rId5" Type="http://schemas.openxmlformats.org/officeDocument/2006/relationships/oleObject" Target="../embeddings/oleObject98.bin"/><Relationship Id="rId10" Type="http://schemas.openxmlformats.org/officeDocument/2006/relationships/image" Target="../media/image102.wmf"/><Relationship Id="rId4" Type="http://schemas.openxmlformats.org/officeDocument/2006/relationships/audio" Target="../media/audio1.wav"/><Relationship Id="rId9" Type="http://schemas.openxmlformats.org/officeDocument/2006/relationships/oleObject" Target="../embeddings/oleObject100.bin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w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103.bin"/><Relationship Id="rId12" Type="http://schemas.openxmlformats.org/officeDocument/2006/relationships/image" Target="../media/image107.wmf"/><Relationship Id="rId2" Type="http://schemas.openxmlformats.org/officeDocument/2006/relationships/tags" Target="../tags/tag58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104.wmf"/><Relationship Id="rId11" Type="http://schemas.openxmlformats.org/officeDocument/2006/relationships/oleObject" Target="../embeddings/oleObject105.bin"/><Relationship Id="rId5" Type="http://schemas.openxmlformats.org/officeDocument/2006/relationships/oleObject" Target="../embeddings/oleObject102.bin"/><Relationship Id="rId10" Type="http://schemas.openxmlformats.org/officeDocument/2006/relationships/image" Target="../media/image106.wmf"/><Relationship Id="rId4" Type="http://schemas.openxmlformats.org/officeDocument/2006/relationships/audio" Target="../media/audio1.wav"/><Relationship Id="rId9" Type="http://schemas.openxmlformats.org/officeDocument/2006/relationships/oleObject" Target="../embeddings/oleObject104.bin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w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107.bin"/><Relationship Id="rId2" Type="http://schemas.openxmlformats.org/officeDocument/2006/relationships/tags" Target="../tags/tag59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108.wmf"/><Relationship Id="rId5" Type="http://schemas.openxmlformats.org/officeDocument/2006/relationships/oleObject" Target="../embeddings/oleObject106.bin"/><Relationship Id="rId10" Type="http://schemas.openxmlformats.org/officeDocument/2006/relationships/image" Target="../media/image110.wmf"/><Relationship Id="rId4" Type="http://schemas.openxmlformats.org/officeDocument/2006/relationships/audio" Target="../media/audio1.wav"/><Relationship Id="rId9" Type="http://schemas.openxmlformats.org/officeDocument/2006/relationships/oleObject" Target="../embeddings/oleObject108.bin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1.bin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2.wmf"/><Relationship Id="rId2" Type="http://schemas.openxmlformats.org/officeDocument/2006/relationships/tags" Target="../tags/tag60.xml"/><Relationship Id="rId1" Type="http://schemas.openxmlformats.org/officeDocument/2006/relationships/vmlDrawing" Target="../drawings/vmlDrawing57.vml"/><Relationship Id="rId6" Type="http://schemas.openxmlformats.org/officeDocument/2006/relationships/oleObject" Target="../embeddings/oleObject110.bin"/><Relationship Id="rId5" Type="http://schemas.openxmlformats.org/officeDocument/2006/relationships/image" Target="../media/image111.wmf"/><Relationship Id="rId4" Type="http://schemas.openxmlformats.org/officeDocument/2006/relationships/oleObject" Target="../embeddings/oleObject109.bin"/><Relationship Id="rId9" Type="http://schemas.openxmlformats.org/officeDocument/2006/relationships/image" Target="../media/image113.w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slide" Target="slide16.xml"/><Relationship Id="rId4" Type="http://schemas.openxmlformats.org/officeDocument/2006/relationships/slide" Target="slide1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8.vml"/><Relationship Id="rId6" Type="http://schemas.openxmlformats.org/officeDocument/2006/relationships/image" Target="../media/image115.wmf"/><Relationship Id="rId5" Type="http://schemas.openxmlformats.org/officeDocument/2006/relationships/oleObject" Target="../embeddings/oleObject113.bin"/><Relationship Id="rId4" Type="http://schemas.openxmlformats.org/officeDocument/2006/relationships/image" Target="../media/image114.wmf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6.wmf"/><Relationship Id="rId2" Type="http://schemas.openxmlformats.org/officeDocument/2006/relationships/tags" Target="../tags/tag62.xml"/><Relationship Id="rId1" Type="http://schemas.openxmlformats.org/officeDocument/2006/relationships/vmlDrawing" Target="../drawings/vmlDrawing59.vml"/><Relationship Id="rId6" Type="http://schemas.openxmlformats.org/officeDocument/2006/relationships/oleObject" Target="../embeddings/oleObject114.bin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3.xm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4.xml"/><Relationship Id="rId6" Type="http://schemas.openxmlformats.org/officeDocument/2006/relationships/image" Target="NULL"/><Relationship Id="rId5" Type="http://schemas.openxmlformats.org/officeDocument/2006/relationships/image" Target="NUL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5.xml"/><Relationship Id="rId1" Type="http://schemas.openxmlformats.org/officeDocument/2006/relationships/vmlDrawing" Target="../drawings/vmlDrawing60.vml"/><Relationship Id="rId5" Type="http://schemas.openxmlformats.org/officeDocument/2006/relationships/image" Target="../media/image117.wmf"/><Relationship Id="rId4" Type="http://schemas.openxmlformats.org/officeDocument/2006/relationships/oleObject" Target="../embeddings/oleObject115.bin"/></Relationships>
</file>

<file path=ppt/slides/_rels/slide9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7" Type="http://schemas.openxmlformats.org/officeDocument/2006/relationships/image" Target="../media/image1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6.xml"/><Relationship Id="rId6" Type="http://schemas.openxmlformats.org/officeDocument/2006/relationships/image" Target="NULL"/><Relationship Id="rId5" Type="http://schemas.openxmlformats.org/officeDocument/2006/relationships/image" Target="NUL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0.emf"/><Relationship Id="rId2" Type="http://schemas.openxmlformats.org/officeDocument/2006/relationships/tags" Target="../tags/tag67.xml"/><Relationship Id="rId1" Type="http://schemas.openxmlformats.org/officeDocument/2006/relationships/vmlDrawing" Target="../drawings/vmlDrawing61.vml"/><Relationship Id="rId6" Type="http://schemas.openxmlformats.org/officeDocument/2006/relationships/oleObject" Target="../embeddings/oleObject117.bin"/><Relationship Id="rId5" Type="http://schemas.openxmlformats.org/officeDocument/2006/relationships/image" Target="../media/image119.wmf"/><Relationship Id="rId4" Type="http://schemas.openxmlformats.org/officeDocument/2006/relationships/oleObject" Target="../embeddings/oleObject116.bin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2.vml"/><Relationship Id="rId4" Type="http://schemas.openxmlformats.org/officeDocument/2006/relationships/image" Target="../media/image121.wmf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1.bin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3.wmf"/><Relationship Id="rId2" Type="http://schemas.openxmlformats.org/officeDocument/2006/relationships/tags" Target="../tags/tag68.xml"/><Relationship Id="rId1" Type="http://schemas.openxmlformats.org/officeDocument/2006/relationships/vmlDrawing" Target="../drawings/vmlDrawing63.vml"/><Relationship Id="rId6" Type="http://schemas.openxmlformats.org/officeDocument/2006/relationships/oleObject" Target="../embeddings/oleObject120.bin"/><Relationship Id="rId11" Type="http://schemas.openxmlformats.org/officeDocument/2006/relationships/image" Target="../media/image125.wmf"/><Relationship Id="rId5" Type="http://schemas.openxmlformats.org/officeDocument/2006/relationships/image" Target="../media/image122.wmf"/><Relationship Id="rId10" Type="http://schemas.openxmlformats.org/officeDocument/2006/relationships/oleObject" Target="../embeddings/oleObject122.bin"/><Relationship Id="rId4" Type="http://schemas.openxmlformats.org/officeDocument/2006/relationships/oleObject" Target="../embeddings/oleObject119.bin"/><Relationship Id="rId9" Type="http://schemas.openxmlformats.org/officeDocument/2006/relationships/image" Target="../media/image124.wm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9.xml"/><Relationship Id="rId1" Type="http://schemas.openxmlformats.org/officeDocument/2006/relationships/vmlDrawing" Target="../drawings/vmlDrawing64.vml"/><Relationship Id="rId5" Type="http://schemas.openxmlformats.org/officeDocument/2006/relationships/image" Target="../media/image126.wmf"/><Relationship Id="rId4" Type="http://schemas.openxmlformats.org/officeDocument/2006/relationships/oleObject" Target="../embeddings/oleObject123.bin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0.xml"/><Relationship Id="rId1" Type="http://schemas.openxmlformats.org/officeDocument/2006/relationships/vmlDrawing" Target="../drawings/vmlDrawing65.vml"/><Relationship Id="rId5" Type="http://schemas.openxmlformats.org/officeDocument/2006/relationships/image" Target="../media/image127.wmf"/><Relationship Id="rId4" Type="http://schemas.openxmlformats.org/officeDocument/2006/relationships/oleObject" Target="../embeddings/oleObject124.bin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6.vml"/><Relationship Id="rId4" Type="http://schemas.openxmlformats.org/officeDocument/2006/relationships/image" Target="../media/image128.emf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7.vml"/><Relationship Id="rId6" Type="http://schemas.openxmlformats.org/officeDocument/2006/relationships/image" Target="../media/image130.emf"/><Relationship Id="rId5" Type="http://schemas.openxmlformats.org/officeDocument/2006/relationships/oleObject" Target="../embeddings/oleObject127.bin"/><Relationship Id="rId4" Type="http://schemas.openxmlformats.org/officeDocument/2006/relationships/image" Target="../media/image129.emf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8.vml"/><Relationship Id="rId4" Type="http://schemas.openxmlformats.org/officeDocument/2006/relationships/image" Target="../media/image131.wm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9.vml"/><Relationship Id="rId4" Type="http://schemas.openxmlformats.org/officeDocument/2006/relationships/image" Target="../media/image132.emf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电子电路基础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422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62" name="Rectangle 18"/>
          <p:cNvSpPr>
            <a:spLocks noChangeArrowheads="1"/>
          </p:cNvSpPr>
          <p:nvPr/>
        </p:nvSpPr>
        <p:spPr bwMode="auto">
          <a:xfrm>
            <a:off x="827088" y="692150"/>
            <a:ext cx="4019550" cy="75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</a:t>
            </a:r>
            <a:r>
              <a:rPr kumimoji="1" lang="en-US" altLang="zh-CN" sz="4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</a:t>
            </a:r>
            <a:r>
              <a:rPr kumimoji="1" lang="zh-CN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逻辑门电路</a:t>
            </a:r>
          </a:p>
        </p:txBody>
      </p:sp>
      <p:sp>
        <p:nvSpPr>
          <p:cNvPr id="364563" name="Rectangle 19"/>
          <p:cNvSpPr>
            <a:spLocks noChangeArrowheads="1"/>
          </p:cNvSpPr>
          <p:nvPr/>
        </p:nvSpPr>
        <p:spPr bwMode="auto">
          <a:xfrm>
            <a:off x="792163" y="1628775"/>
            <a:ext cx="8351837" cy="482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 anchor="ctr">
            <a:spAutoFit/>
          </a:bodyPr>
          <a:lstStyle>
            <a:lvl1pPr algn="l">
              <a:tabLst>
                <a:tab pos="611346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tabLst>
                <a:tab pos="611346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tabLst>
                <a:tab pos="611346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tabLst>
                <a:tab pos="611346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tabLst>
                <a:tab pos="611346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611346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611346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611346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6113463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3463" algn="r"/>
              </a:tabLst>
              <a:defRPr/>
            </a:pP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hlinkClick r:id="rId3" action="ppaction://hlinksldjump"/>
              </a:rPr>
              <a:t>3.1  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hlinkClick r:id="rId3" action="ppaction://hlinksldjump"/>
              </a:rPr>
              <a:t>逻辑门电路简介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3463" algn="r"/>
              </a:tabLst>
              <a:defRPr/>
            </a:pP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hlinkClick r:id="rId4" action="ppaction://hlinkpres?slideindex=1&amp;slidetitle="/>
              </a:rPr>
              <a:t>3.2 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hlinkClick r:id="rId4" action="ppaction://hlinkpres?slideindex=1&amp;slidetitle="/>
              </a:rPr>
              <a:t>基本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hlinkClick r:id="rId4" action="ppaction://hlinkpres?slideindex=1&amp;slidetitle="/>
              </a:rPr>
              <a:t>CMOS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hlinkClick r:id="rId4" action="ppaction://hlinkpres?slideindex=1&amp;slidetitle="/>
              </a:rPr>
              <a:t>逻辑门电路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3463" algn="r"/>
              </a:tabLst>
              <a:defRPr/>
            </a:pP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hlinkClick r:id="rId5" action="ppaction://hlinkpres?slideindex=1&amp;slidetitle="/>
              </a:rPr>
              <a:t>3.3 CMOS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hlinkClick r:id="rId5" action="ppaction://hlinkpres?slideindex=1&amp;slidetitle="/>
              </a:rPr>
              <a:t>逻辑门电路的不同输出结构及参数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3463" algn="r"/>
              </a:tabLst>
              <a:defRPr/>
            </a:pP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hlinkClick r:id="rId6" action="ppaction://hlinkpres?slideindex=1&amp;slidetitle="/>
              </a:rPr>
              <a:t>3.4 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hlinkClick r:id="rId6" action="ppaction://hlinkpres?slideindex=1&amp;slidetitle="/>
              </a:rPr>
              <a:t>类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hlinkClick r:id="rId6" action="ppaction://hlinkpres?slideindex=1&amp;slidetitle="/>
              </a:rPr>
              <a:t>NMOS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hlinkClick r:id="rId6" action="ppaction://hlinkpres?slideindex=1&amp;slidetitle="/>
              </a:rPr>
              <a:t>和</a:t>
            </a:r>
            <a:r>
              <a:rPr kumimoji="1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hlinkClick r:id="rId6" action="ppaction://hlinkpres?slideindex=1&amp;slidetitle="/>
              </a:rPr>
              <a:t>BiCMOS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hlinkClick r:id="rId6" action="ppaction://hlinkpres?slideindex=1&amp;slidetitle="/>
              </a:rPr>
              <a:t>逻辑门电路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3463" algn="r"/>
              </a:tabLst>
              <a:defRPr/>
            </a:pP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hlinkClick r:id="rId7" action="ppaction://hlinkpres?slideindex=1&amp;slidetitle="/>
              </a:rPr>
              <a:t>3.5  TTL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hlinkClick r:id="rId7" action="ppaction://hlinkpres?slideindex=1&amp;slidetitle="/>
              </a:rPr>
              <a:t>逻辑门电路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3463" algn="r"/>
              </a:tabLst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</a:rPr>
              <a:t>*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</a:rPr>
              <a:t>3.6 ECL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</a:rPr>
              <a:t>逻辑门电路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3463" algn="r"/>
              </a:tabLst>
              <a:defRPr/>
            </a:pP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  <a:hlinkClick r:id="rId8" action="ppaction://hlinkpres?slideindex=1&amp;slidetitle="/>
              </a:rPr>
              <a:t>3.7 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  <a:hlinkClick r:id="rId8" action="ppaction://hlinkpres?slideindex=1&amp;slidetitle="/>
              </a:rPr>
              <a:t>逻辑描述中的几个问题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n-ea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3463" algn="r"/>
              </a:tabLst>
              <a:defRPr/>
            </a:pP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  <a:hlinkClick r:id="rId9" action="ppaction://hlinkpres?slideindex=1&amp;slidetitle="/>
              </a:rPr>
              <a:t>3.8 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  <a:hlinkClick r:id="rId9" action="ppaction://hlinkpres?slideindex=1&amp;slidetitle="/>
              </a:rPr>
              <a:t>逻辑门电路使用中的几个实际问题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n-ea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13463" algn="r"/>
              </a:tabLst>
              <a:defRPr/>
            </a:pP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hlinkClick r:id="rId10" action="ppaction://hlinkpres?slideindex=1&amp;slidetitle="/>
              </a:rPr>
              <a:t>3.9  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hlinkClick r:id="rId10" action="ppaction://hlinkpres?slideindex=1&amp;slidetitle="/>
              </a:rPr>
              <a:t>用</a:t>
            </a:r>
            <a:r>
              <a:rPr kumimoji="1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hlinkClick r:id="rId10" action="ppaction://hlinkpres?slideindex=1&amp;slidetitle="/>
              </a:rPr>
              <a:t>VerilogHDL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hlinkClick r:id="rId10" action="ppaction://hlinkpres?slideindex=1&amp;slidetitle="/>
              </a:rPr>
              <a:t>描述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hlinkClick r:id="rId10" action="ppaction://hlinkpres?slideindex=1&amp;slidetitle="/>
              </a:rPr>
              <a:t>CMOS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  <a:hlinkClick r:id="rId10" action="ppaction://hlinkpres?slideindex=1&amp;slidetitle="/>
              </a:rPr>
              <a:t>逻辑门电路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70AF640-27C7-458D-837C-EBCC676E5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151025"/>
      </p:ext>
    </p:extLst>
  </p:cSld>
  <p:clrMapOvr>
    <a:masterClrMapping/>
  </p:clrMapOvr>
  <p:transition>
    <p:wipe dir="r"/>
    <p:sndAc>
      <p:stSnd>
        <p:snd r:embed="rId2" name="PROJCTOR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6" name="Rectangle 4"/>
          <p:cNvSpPr>
            <a:spLocks noChangeArrowheads="1"/>
          </p:cNvSpPr>
          <p:nvPr/>
        </p:nvSpPr>
        <p:spPr bwMode="auto">
          <a:xfrm>
            <a:off x="827088" y="450850"/>
            <a:ext cx="4160837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3.1   </a:t>
            </a:r>
            <a:r>
              <a:rPr kumimoji="1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逻辑门电路简介</a:t>
            </a:r>
            <a:endParaRPr kumimoji="1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433157" name="Rectangle 5"/>
          <p:cNvSpPr>
            <a:spLocks noChangeArrowheads="1"/>
          </p:cNvSpPr>
          <p:nvPr/>
        </p:nvSpPr>
        <p:spPr bwMode="auto">
          <a:xfrm>
            <a:off x="1331913" y="1844675"/>
            <a:ext cx="5745162" cy="50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2" action="ppaction://hlinksldjump"/>
              </a:rPr>
              <a:t>3.1.1</a:t>
            </a:r>
            <a:r>
              <a:rPr kumimoji="1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2" action="ppaction://hlinksldjump"/>
              </a:rPr>
              <a:t>  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2" action="ppaction://hlinksldjump"/>
              </a:rPr>
              <a:t>各种逻辑门电路系列简介</a:t>
            </a:r>
            <a:endParaRPr kumimoji="1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433158" name="Rectangle 6"/>
          <p:cNvSpPr>
            <a:spLocks noChangeArrowheads="1"/>
          </p:cNvSpPr>
          <p:nvPr/>
        </p:nvSpPr>
        <p:spPr bwMode="auto">
          <a:xfrm>
            <a:off x="1347788" y="2703513"/>
            <a:ext cx="2889250" cy="50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3" action="ppaction://hlinksldjump"/>
              </a:rPr>
              <a:t>3.1.2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3" action="ppaction://hlinksldjump"/>
              </a:rPr>
              <a:t>  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3" action="ppaction://hlinksldjump"/>
              </a:rPr>
              <a:t>开关电路</a:t>
            </a:r>
            <a:endParaRPr kumimoji="1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97E0246-F999-45A4-86E5-F3033AFEF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890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7" name="Text Box 7">
            <a:hlinkClick r:id="rId3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807025" y="1281630"/>
            <a:ext cx="81343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1 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、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逻辑门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: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实现基本逻辑运算和常用逻辑运算的单元电路。</a:t>
            </a:r>
          </a:p>
        </p:txBody>
      </p:sp>
      <p:sp>
        <p:nvSpPr>
          <p:cNvPr id="394248" name="Text Box 8">
            <a:hlinkClick r:id="rId3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769055" y="2169081"/>
            <a:ext cx="72664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（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a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）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依据逻辑类型的分类</a:t>
            </a:r>
          </a:p>
        </p:txBody>
      </p:sp>
      <p:sp>
        <p:nvSpPr>
          <p:cNvPr id="394249" name="Text Box 9"/>
          <p:cNvSpPr txBox="1">
            <a:spLocks noChangeArrowheads="1"/>
          </p:cNvSpPr>
          <p:nvPr/>
        </p:nvSpPr>
        <p:spPr bwMode="auto">
          <a:xfrm>
            <a:off x="4267200" y="2900363"/>
            <a:ext cx="25146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二极管门电路</a:t>
            </a:r>
          </a:p>
        </p:txBody>
      </p:sp>
      <p:sp>
        <p:nvSpPr>
          <p:cNvPr id="394250" name="Text Box 10"/>
          <p:cNvSpPr txBox="1">
            <a:spLocks noChangeArrowheads="1"/>
          </p:cNvSpPr>
          <p:nvPr/>
        </p:nvSpPr>
        <p:spPr bwMode="auto">
          <a:xfrm>
            <a:off x="4267200" y="3586163"/>
            <a:ext cx="24384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三极管门电路</a:t>
            </a:r>
          </a:p>
        </p:txBody>
      </p:sp>
      <p:sp>
        <p:nvSpPr>
          <p:cNvPr id="394251" name="Text Box 11"/>
          <p:cNvSpPr txBox="1">
            <a:spLocks noChangeArrowheads="1"/>
          </p:cNvSpPr>
          <p:nvPr/>
        </p:nvSpPr>
        <p:spPr bwMode="auto">
          <a:xfrm>
            <a:off x="4356100" y="4292600"/>
            <a:ext cx="21336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TTL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门电路</a:t>
            </a:r>
          </a:p>
        </p:txBody>
      </p:sp>
      <p:sp>
        <p:nvSpPr>
          <p:cNvPr id="394252" name="Text Box 12"/>
          <p:cNvSpPr txBox="1">
            <a:spLocks noChangeArrowheads="1"/>
          </p:cNvSpPr>
          <p:nvPr/>
        </p:nvSpPr>
        <p:spPr bwMode="auto">
          <a:xfrm>
            <a:off x="4356100" y="4987925"/>
            <a:ext cx="2663825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门电路</a:t>
            </a:r>
          </a:p>
        </p:txBody>
      </p:sp>
      <p:sp>
        <p:nvSpPr>
          <p:cNvPr id="394253" name="Text Box 13"/>
          <p:cNvSpPr txBox="1">
            <a:spLocks noChangeArrowheads="1"/>
          </p:cNvSpPr>
          <p:nvPr/>
        </p:nvSpPr>
        <p:spPr bwMode="auto">
          <a:xfrm>
            <a:off x="6851650" y="4957763"/>
            <a:ext cx="16764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PMOS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门</a:t>
            </a:r>
          </a:p>
        </p:txBody>
      </p:sp>
      <p:sp>
        <p:nvSpPr>
          <p:cNvPr id="394254" name="Text Box 14"/>
          <p:cNvSpPr txBox="1">
            <a:spLocks noChangeArrowheads="1"/>
          </p:cNvSpPr>
          <p:nvPr/>
        </p:nvSpPr>
        <p:spPr bwMode="auto">
          <a:xfrm>
            <a:off x="6851650" y="5491163"/>
            <a:ext cx="17526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门</a:t>
            </a:r>
          </a:p>
        </p:txBody>
      </p:sp>
      <p:sp>
        <p:nvSpPr>
          <p:cNvPr id="394255" name="AutoShape 15"/>
          <p:cNvSpPr>
            <a:spLocks/>
          </p:cNvSpPr>
          <p:nvPr/>
        </p:nvSpPr>
        <p:spPr bwMode="auto">
          <a:xfrm>
            <a:off x="1752600" y="3505200"/>
            <a:ext cx="228600" cy="1752600"/>
          </a:xfrm>
          <a:prstGeom prst="leftBrace">
            <a:avLst>
              <a:gd name="adj1" fmla="val 63889"/>
              <a:gd name="adj2" fmla="val 50000"/>
            </a:avLst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4256" name="AutoShape 16"/>
          <p:cNvSpPr>
            <a:spLocks/>
          </p:cNvSpPr>
          <p:nvPr/>
        </p:nvSpPr>
        <p:spPr bwMode="auto">
          <a:xfrm>
            <a:off x="4038600" y="3128963"/>
            <a:ext cx="228600" cy="914400"/>
          </a:xfrm>
          <a:prstGeom prst="leftBrace">
            <a:avLst>
              <a:gd name="adj1" fmla="val 33333"/>
              <a:gd name="adj2" fmla="val 50000"/>
            </a:avLst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4257" name="AutoShape 17"/>
          <p:cNvSpPr>
            <a:spLocks/>
          </p:cNvSpPr>
          <p:nvPr/>
        </p:nvSpPr>
        <p:spPr bwMode="auto">
          <a:xfrm>
            <a:off x="4038600" y="4576763"/>
            <a:ext cx="293688" cy="1373187"/>
          </a:xfrm>
          <a:prstGeom prst="leftBrace">
            <a:avLst>
              <a:gd name="adj1" fmla="val 38964"/>
              <a:gd name="adj2" fmla="val 50000"/>
            </a:avLst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4258" name="AutoShape 18"/>
          <p:cNvSpPr>
            <a:spLocks/>
          </p:cNvSpPr>
          <p:nvPr/>
        </p:nvSpPr>
        <p:spPr bwMode="auto">
          <a:xfrm>
            <a:off x="6443663" y="4724400"/>
            <a:ext cx="331787" cy="1147763"/>
          </a:xfrm>
          <a:prstGeom prst="leftBrace">
            <a:avLst>
              <a:gd name="adj1" fmla="val 28828"/>
              <a:gd name="adj2" fmla="val 51171"/>
            </a:avLst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94259" name="Group 19"/>
          <p:cNvGrpSpPr>
            <a:grpSpLocks/>
          </p:cNvGrpSpPr>
          <p:nvPr/>
        </p:nvGrpSpPr>
        <p:grpSpPr bwMode="auto">
          <a:xfrm>
            <a:off x="152400" y="3660775"/>
            <a:ext cx="1752600" cy="987425"/>
            <a:chOff x="624" y="2112"/>
            <a:chExt cx="1104" cy="622"/>
          </a:xfrm>
        </p:grpSpPr>
        <p:sp>
          <p:nvSpPr>
            <p:cNvPr id="394260" name="Text Box 20"/>
            <p:cNvSpPr txBox="1">
              <a:spLocks noChangeArrowheads="1"/>
            </p:cNvSpPr>
            <p:nvPr/>
          </p:nvSpPr>
          <p:spPr bwMode="auto">
            <a:xfrm>
              <a:off x="864" y="2112"/>
              <a:ext cx="816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endParaRPr>
            </a:p>
          </p:txBody>
        </p:sp>
        <p:sp>
          <p:nvSpPr>
            <p:cNvPr id="394261" name="Text Box 21"/>
            <p:cNvSpPr txBox="1">
              <a:spLocks noChangeArrowheads="1"/>
            </p:cNvSpPr>
            <p:nvPr/>
          </p:nvSpPr>
          <p:spPr bwMode="auto">
            <a:xfrm>
              <a:off x="624" y="2400"/>
              <a:ext cx="1104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逻辑门电路</a:t>
              </a:r>
            </a:p>
          </p:txBody>
        </p:sp>
      </p:grpSp>
      <p:sp>
        <p:nvSpPr>
          <p:cNvPr id="394262" name="Text Box 22"/>
          <p:cNvSpPr txBox="1">
            <a:spLocks noChangeArrowheads="1"/>
          </p:cNvSpPr>
          <p:nvPr/>
        </p:nvSpPr>
        <p:spPr bwMode="auto">
          <a:xfrm>
            <a:off x="1981200" y="2743200"/>
            <a:ext cx="19812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GB" altLang="zh-CN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394263" name="Text Box 23"/>
          <p:cNvSpPr txBox="1">
            <a:spLocks noChangeArrowheads="1"/>
          </p:cNvSpPr>
          <p:nvPr/>
        </p:nvSpPr>
        <p:spPr bwMode="auto">
          <a:xfrm>
            <a:off x="1981200" y="3200400"/>
            <a:ext cx="19812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分立门电路</a:t>
            </a:r>
          </a:p>
        </p:txBody>
      </p:sp>
      <p:grpSp>
        <p:nvGrpSpPr>
          <p:cNvPr id="394264" name="Group 24"/>
          <p:cNvGrpSpPr>
            <a:grpSpLocks/>
          </p:cNvGrpSpPr>
          <p:nvPr/>
        </p:nvGrpSpPr>
        <p:grpSpPr bwMode="auto">
          <a:xfrm>
            <a:off x="1981200" y="3962400"/>
            <a:ext cx="2209800" cy="1444625"/>
            <a:chOff x="1824" y="2688"/>
            <a:chExt cx="1248" cy="910"/>
          </a:xfrm>
        </p:grpSpPr>
        <p:sp>
          <p:nvSpPr>
            <p:cNvPr id="394265" name="Text Box 25"/>
            <p:cNvSpPr txBox="1">
              <a:spLocks noChangeArrowheads="1"/>
            </p:cNvSpPr>
            <p:nvPr/>
          </p:nvSpPr>
          <p:spPr bwMode="auto">
            <a:xfrm>
              <a:off x="1872" y="2688"/>
              <a:ext cx="1200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endParaRPr>
            </a:p>
          </p:txBody>
        </p:sp>
        <p:sp>
          <p:nvSpPr>
            <p:cNvPr id="394266" name="Text Box 26"/>
            <p:cNvSpPr txBox="1">
              <a:spLocks noChangeArrowheads="1"/>
            </p:cNvSpPr>
            <p:nvPr/>
          </p:nvSpPr>
          <p:spPr bwMode="auto">
            <a:xfrm>
              <a:off x="1824" y="3264"/>
              <a:ext cx="1152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集成门电路</a:t>
              </a:r>
            </a:p>
          </p:txBody>
        </p:sp>
        <p:sp>
          <p:nvSpPr>
            <p:cNvPr id="394267" name="Text Box 27"/>
            <p:cNvSpPr txBox="1">
              <a:spLocks noChangeArrowheads="1"/>
            </p:cNvSpPr>
            <p:nvPr/>
          </p:nvSpPr>
          <p:spPr bwMode="auto">
            <a:xfrm>
              <a:off x="1872" y="2976"/>
              <a:ext cx="1152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endParaRPr>
            </a:p>
          </p:txBody>
        </p:sp>
      </p:grpSp>
      <p:sp>
        <p:nvSpPr>
          <p:cNvPr id="394268" name="Text Box 28"/>
          <p:cNvSpPr txBox="1">
            <a:spLocks noChangeArrowheads="1"/>
          </p:cNvSpPr>
          <p:nvPr/>
        </p:nvSpPr>
        <p:spPr bwMode="auto">
          <a:xfrm>
            <a:off x="6851650" y="4424363"/>
            <a:ext cx="17526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NMOS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门</a:t>
            </a:r>
          </a:p>
        </p:txBody>
      </p:sp>
      <p:sp>
        <p:nvSpPr>
          <p:cNvPr id="394269" name="Rectangle 29"/>
          <p:cNvSpPr>
            <a:spLocks noChangeArrowheads="1"/>
          </p:cNvSpPr>
          <p:nvPr/>
        </p:nvSpPr>
        <p:spPr bwMode="auto">
          <a:xfrm>
            <a:off x="827088" y="501650"/>
            <a:ext cx="6049962" cy="50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3.1.1 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各种逻辑门电路系列简介</a:t>
            </a:r>
          </a:p>
        </p:txBody>
      </p:sp>
      <p:sp>
        <p:nvSpPr>
          <p:cNvPr id="394270" name="Text Box 30"/>
          <p:cNvSpPr txBox="1">
            <a:spLocks noChangeArrowheads="1"/>
          </p:cNvSpPr>
          <p:nvPr/>
        </p:nvSpPr>
        <p:spPr bwMode="auto">
          <a:xfrm>
            <a:off x="4356100" y="5661025"/>
            <a:ext cx="2663825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BiCMOS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门电路</a:t>
            </a:r>
          </a:p>
        </p:txBody>
      </p:sp>
      <p:sp>
        <p:nvSpPr>
          <p:cNvPr id="30" name="Text Box 8">
            <a:hlinkClick r:id="rId3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775065" y="2638425"/>
            <a:ext cx="72664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（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b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）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依据制造工艺的分类（课程内提及的）</a:t>
            </a:r>
          </a:p>
        </p:txBody>
      </p:sp>
      <p:sp>
        <p:nvSpPr>
          <p:cNvPr id="31" name="Text Box 8">
            <a:hlinkClick r:id="rId3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769055" y="1739146"/>
            <a:ext cx="72664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、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逻辑门的分类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A246AA0-5C89-43AD-992B-EB43B7E69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1557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94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94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94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4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94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94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4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94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94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94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94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94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4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94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94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94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94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247" grpId="0" autoUpdateAnimBg="0"/>
      <p:bldP spid="394248" grpId="0" autoUpdateAnimBg="0"/>
      <p:bldP spid="394249" grpId="0" autoUpdateAnimBg="0"/>
      <p:bldP spid="394250" grpId="0" autoUpdateAnimBg="0"/>
      <p:bldP spid="394251" grpId="0" autoUpdateAnimBg="0"/>
      <p:bldP spid="394252" grpId="0" autoUpdateAnimBg="0"/>
      <p:bldP spid="394253" grpId="0" autoUpdateAnimBg="0"/>
      <p:bldP spid="394254" grpId="0" autoUpdateAnimBg="0"/>
      <p:bldP spid="394263" grpId="0" autoUpdateAnimBg="0"/>
      <p:bldP spid="394268" grpId="0" autoUpdateAnimBg="0"/>
      <p:bldP spid="394270" grpId="0" autoUpdateAnimBg="0"/>
      <p:bldP spid="30" grpId="0" autoUpdateAnimBg="0"/>
      <p:bldP spid="3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612" name="Rectangle 20"/>
          <p:cNvSpPr>
            <a:spLocks noChangeArrowheads="1"/>
          </p:cNvSpPr>
          <p:nvPr/>
        </p:nvSpPr>
        <p:spPr bwMode="auto">
          <a:xfrm>
            <a:off x="395288" y="1450975"/>
            <a:ext cx="7704137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1.CMOS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集成电路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广泛应用于超大规模、甚大规模集成电路</a:t>
            </a:r>
          </a:p>
        </p:txBody>
      </p:sp>
      <p:sp>
        <p:nvSpPr>
          <p:cNvPr id="366613" name="Rectangle 21"/>
          <p:cNvSpPr>
            <a:spLocks noChangeArrowheads="1"/>
          </p:cNvSpPr>
          <p:nvPr/>
        </p:nvSpPr>
        <p:spPr bwMode="auto">
          <a:xfrm>
            <a:off x="250825" y="2354263"/>
            <a:ext cx="1401763" cy="355600"/>
          </a:xfrm>
          <a:prstGeom prst="rect">
            <a:avLst/>
          </a:prstGeom>
          <a:noFill/>
          <a:ln w="28575">
            <a:solidFill>
              <a:srgbClr val="9C08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4000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宋体-方正超大字符集" pitchFamily="65" charset="-122"/>
                <a:ea typeface="宋体-方正超大字符集" pitchFamily="65" charset="-122"/>
                <a:cs typeface="+mn-cs"/>
              </a:rPr>
              <a:t>系列</a:t>
            </a:r>
          </a:p>
        </p:txBody>
      </p:sp>
      <p:sp>
        <p:nvSpPr>
          <p:cNvPr id="366614" name="Line 22"/>
          <p:cNvSpPr>
            <a:spLocks noChangeShapeType="1"/>
          </p:cNvSpPr>
          <p:nvPr/>
        </p:nvSpPr>
        <p:spPr bwMode="auto">
          <a:xfrm>
            <a:off x="1620838" y="2584450"/>
            <a:ext cx="503237" cy="0"/>
          </a:xfrm>
          <a:prstGeom prst="line">
            <a:avLst/>
          </a:prstGeom>
          <a:noFill/>
          <a:ln w="57150">
            <a:solidFill>
              <a:srgbClr val="9C087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6615" name="Line 23"/>
          <p:cNvSpPr>
            <a:spLocks noChangeShapeType="1"/>
          </p:cNvSpPr>
          <p:nvPr/>
        </p:nvSpPr>
        <p:spPr bwMode="auto">
          <a:xfrm>
            <a:off x="3852863" y="2584450"/>
            <a:ext cx="503237" cy="0"/>
          </a:xfrm>
          <a:prstGeom prst="line">
            <a:avLst/>
          </a:prstGeom>
          <a:noFill/>
          <a:ln w="57150">
            <a:solidFill>
              <a:srgbClr val="9C087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6616" name="Rectangle 24"/>
          <p:cNvSpPr>
            <a:spLocks noChangeArrowheads="1"/>
          </p:cNvSpPr>
          <p:nvPr/>
        </p:nvSpPr>
        <p:spPr bwMode="auto">
          <a:xfrm>
            <a:off x="2141538" y="2368550"/>
            <a:ext cx="1709737" cy="355600"/>
          </a:xfrm>
          <a:prstGeom prst="rect">
            <a:avLst/>
          </a:prstGeom>
          <a:noFill/>
          <a:ln w="28575">
            <a:solidFill>
              <a:srgbClr val="9C08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74HC 74HCT</a:t>
            </a:r>
          </a:p>
        </p:txBody>
      </p:sp>
      <p:sp>
        <p:nvSpPr>
          <p:cNvPr id="366617" name="Rectangle 25"/>
          <p:cNvSpPr>
            <a:spLocks noChangeArrowheads="1"/>
          </p:cNvSpPr>
          <p:nvPr/>
        </p:nvSpPr>
        <p:spPr bwMode="auto">
          <a:xfrm>
            <a:off x="4357688" y="2368550"/>
            <a:ext cx="2011362" cy="355600"/>
          </a:xfrm>
          <a:prstGeom prst="rect">
            <a:avLst/>
          </a:prstGeom>
          <a:noFill/>
          <a:ln w="28575">
            <a:solidFill>
              <a:srgbClr val="9C08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74VHC 74VHCT</a:t>
            </a:r>
          </a:p>
        </p:txBody>
      </p:sp>
      <p:sp>
        <p:nvSpPr>
          <p:cNvPr id="366618" name="Rectangle 26"/>
          <p:cNvSpPr>
            <a:spLocks noChangeArrowheads="1"/>
          </p:cNvSpPr>
          <p:nvPr/>
        </p:nvSpPr>
        <p:spPr bwMode="auto">
          <a:xfrm>
            <a:off x="250825" y="2781300"/>
            <a:ext cx="1728788" cy="1279525"/>
          </a:xfrm>
          <a:prstGeom prst="rect">
            <a:avLst/>
          </a:prstGeom>
          <a:noFill/>
          <a:ln w="38100">
            <a:solidFill>
              <a:srgbClr val="BFB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速度慢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与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TTL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不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兼容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抗干扰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功耗低</a:t>
            </a:r>
          </a:p>
        </p:txBody>
      </p:sp>
      <p:sp>
        <p:nvSpPr>
          <p:cNvPr id="366619" name="Rectangle 27"/>
          <p:cNvSpPr>
            <a:spLocks noChangeArrowheads="1"/>
          </p:cNvSpPr>
          <p:nvPr/>
        </p:nvSpPr>
        <p:spPr bwMode="auto">
          <a:xfrm>
            <a:off x="6877050" y="2368550"/>
            <a:ext cx="1804988" cy="355600"/>
          </a:xfrm>
          <a:prstGeom prst="rect">
            <a:avLst/>
          </a:prstGeom>
          <a:noFill/>
          <a:ln w="28575">
            <a:solidFill>
              <a:srgbClr val="9C08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74LVC 74AUC</a:t>
            </a:r>
          </a:p>
        </p:txBody>
      </p:sp>
      <p:sp>
        <p:nvSpPr>
          <p:cNvPr id="366620" name="Line 28"/>
          <p:cNvSpPr>
            <a:spLocks noChangeShapeType="1"/>
          </p:cNvSpPr>
          <p:nvPr/>
        </p:nvSpPr>
        <p:spPr bwMode="auto">
          <a:xfrm>
            <a:off x="6373813" y="2584450"/>
            <a:ext cx="503237" cy="0"/>
          </a:xfrm>
          <a:prstGeom prst="line">
            <a:avLst/>
          </a:prstGeom>
          <a:noFill/>
          <a:ln w="57150">
            <a:solidFill>
              <a:srgbClr val="9C087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6621" name="Rectangle 29"/>
          <p:cNvSpPr>
            <a:spLocks noChangeArrowheads="1"/>
          </p:cNvSpPr>
          <p:nvPr/>
        </p:nvSpPr>
        <p:spPr bwMode="auto">
          <a:xfrm>
            <a:off x="2195513" y="2781300"/>
            <a:ext cx="1584325" cy="1584325"/>
          </a:xfrm>
          <a:prstGeom prst="rect">
            <a:avLst/>
          </a:prstGeom>
          <a:noFill/>
          <a:ln w="38100">
            <a:solidFill>
              <a:srgbClr val="BFB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速度加快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与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TTL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兼容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负载能力强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抗干扰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功耗低</a:t>
            </a:r>
          </a:p>
        </p:txBody>
      </p:sp>
      <p:sp>
        <p:nvSpPr>
          <p:cNvPr id="366622" name="Rectangle 30"/>
          <p:cNvSpPr>
            <a:spLocks noChangeArrowheads="1"/>
          </p:cNvSpPr>
          <p:nvPr/>
        </p:nvSpPr>
        <p:spPr bwMode="auto">
          <a:xfrm>
            <a:off x="4357688" y="2781300"/>
            <a:ext cx="2016125" cy="1584325"/>
          </a:xfrm>
          <a:prstGeom prst="rect">
            <a:avLst/>
          </a:prstGeom>
          <a:noFill/>
          <a:ln w="38100">
            <a:solidFill>
              <a:srgbClr val="BFB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速度两倍于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74HC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与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TTL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兼容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负载能力强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抗干扰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功耗低</a:t>
            </a:r>
          </a:p>
        </p:txBody>
      </p:sp>
      <p:sp>
        <p:nvSpPr>
          <p:cNvPr id="366623" name="Rectangle 31"/>
          <p:cNvSpPr>
            <a:spLocks noChangeArrowheads="1"/>
          </p:cNvSpPr>
          <p:nvPr/>
        </p:nvSpPr>
        <p:spPr bwMode="auto">
          <a:xfrm>
            <a:off x="6877050" y="2781300"/>
            <a:ext cx="1943100" cy="1584325"/>
          </a:xfrm>
          <a:prstGeom prst="rect">
            <a:avLst/>
          </a:prstGeom>
          <a:noFill/>
          <a:ln w="38100">
            <a:solidFill>
              <a:srgbClr val="BFB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低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(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超低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)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电压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速度更加快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负载能力强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抗干扰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功耗低</a:t>
            </a:r>
          </a:p>
        </p:txBody>
      </p:sp>
      <p:sp>
        <p:nvSpPr>
          <p:cNvPr id="366624" name="Rectangle 32"/>
          <p:cNvSpPr>
            <a:spLocks noChangeArrowheads="1"/>
          </p:cNvSpPr>
          <p:nvPr/>
        </p:nvSpPr>
        <p:spPr bwMode="auto">
          <a:xfrm>
            <a:off x="361950" y="5594350"/>
            <a:ext cx="1403350" cy="355600"/>
          </a:xfrm>
          <a:prstGeom prst="rect">
            <a:avLst/>
          </a:prstGeom>
          <a:noFill/>
          <a:ln w="28575">
            <a:solidFill>
              <a:srgbClr val="9C08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宋体-方正超大字符集" pitchFamily="65" charset="-122"/>
                <a:ea typeface="宋体-方正超大字符集" pitchFamily="65" charset="-122"/>
                <a:cs typeface="+mn-cs"/>
              </a:rPr>
              <a:t>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宋体-方正超大字符集" pitchFamily="65" charset="-122"/>
                <a:ea typeface="宋体-方正超大字符集" pitchFamily="65" charset="-122"/>
                <a:cs typeface="+mn-cs"/>
              </a:rPr>
              <a:t>74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宋体-方正超大字符集" pitchFamily="65" charset="-122"/>
                <a:ea typeface="宋体-方正超大字符集" pitchFamily="65" charset="-122"/>
                <a:cs typeface="+mn-cs"/>
              </a:rPr>
              <a:t>系列</a:t>
            </a:r>
          </a:p>
        </p:txBody>
      </p:sp>
      <p:sp>
        <p:nvSpPr>
          <p:cNvPr id="366625" name="Line 33"/>
          <p:cNvSpPr>
            <a:spLocks noChangeShapeType="1"/>
          </p:cNvSpPr>
          <p:nvPr/>
        </p:nvSpPr>
        <p:spPr bwMode="auto">
          <a:xfrm>
            <a:off x="1763713" y="5738813"/>
            <a:ext cx="503237" cy="0"/>
          </a:xfrm>
          <a:prstGeom prst="line">
            <a:avLst/>
          </a:prstGeom>
          <a:noFill/>
          <a:ln w="57150">
            <a:solidFill>
              <a:srgbClr val="9C087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6626" name="Line 34"/>
          <p:cNvSpPr>
            <a:spLocks noChangeShapeType="1"/>
          </p:cNvSpPr>
          <p:nvPr/>
        </p:nvSpPr>
        <p:spPr bwMode="auto">
          <a:xfrm>
            <a:off x="3635375" y="5810250"/>
            <a:ext cx="503238" cy="0"/>
          </a:xfrm>
          <a:prstGeom prst="line">
            <a:avLst/>
          </a:prstGeom>
          <a:noFill/>
          <a:ln w="57150">
            <a:solidFill>
              <a:srgbClr val="9C087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6627" name="Rectangle 35"/>
          <p:cNvSpPr>
            <a:spLocks noChangeArrowheads="1"/>
          </p:cNvSpPr>
          <p:nvPr/>
        </p:nvSpPr>
        <p:spPr bwMode="auto">
          <a:xfrm>
            <a:off x="2268538" y="5594350"/>
            <a:ext cx="1350962" cy="355600"/>
          </a:xfrm>
          <a:prstGeom prst="rect">
            <a:avLst/>
          </a:prstGeom>
          <a:noFill/>
          <a:ln w="28575">
            <a:solidFill>
              <a:srgbClr val="9C08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74LS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系列</a:t>
            </a:r>
          </a:p>
        </p:txBody>
      </p:sp>
      <p:sp>
        <p:nvSpPr>
          <p:cNvPr id="366628" name="Rectangle 36"/>
          <p:cNvSpPr>
            <a:spLocks noChangeArrowheads="1"/>
          </p:cNvSpPr>
          <p:nvPr/>
        </p:nvSpPr>
        <p:spPr bwMode="auto">
          <a:xfrm>
            <a:off x="4214813" y="5594350"/>
            <a:ext cx="1509712" cy="355600"/>
          </a:xfrm>
          <a:prstGeom prst="rect">
            <a:avLst/>
          </a:prstGeom>
          <a:noFill/>
          <a:ln w="28575">
            <a:solidFill>
              <a:srgbClr val="9C08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74AS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系列</a:t>
            </a:r>
          </a:p>
        </p:txBody>
      </p:sp>
      <p:sp>
        <p:nvSpPr>
          <p:cNvPr id="366629" name="Rectangle 37"/>
          <p:cNvSpPr>
            <a:spLocks noChangeArrowheads="1"/>
          </p:cNvSpPr>
          <p:nvPr/>
        </p:nvSpPr>
        <p:spPr bwMode="auto">
          <a:xfrm>
            <a:off x="6229350" y="5594350"/>
            <a:ext cx="1727200" cy="355600"/>
          </a:xfrm>
          <a:prstGeom prst="rect">
            <a:avLst/>
          </a:prstGeom>
          <a:noFill/>
          <a:ln w="28575">
            <a:solidFill>
              <a:srgbClr val="9C087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     74ALS</a:t>
            </a:r>
          </a:p>
        </p:txBody>
      </p:sp>
      <p:sp>
        <p:nvSpPr>
          <p:cNvPr id="366630" name="Line 38"/>
          <p:cNvSpPr>
            <a:spLocks noChangeShapeType="1"/>
          </p:cNvSpPr>
          <p:nvPr/>
        </p:nvSpPr>
        <p:spPr bwMode="auto">
          <a:xfrm>
            <a:off x="5724525" y="5810250"/>
            <a:ext cx="485775" cy="1588"/>
          </a:xfrm>
          <a:prstGeom prst="line">
            <a:avLst/>
          </a:prstGeom>
          <a:noFill/>
          <a:ln w="57150">
            <a:solidFill>
              <a:srgbClr val="9C087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6631" name="Rectangle 39"/>
          <p:cNvSpPr>
            <a:spLocks noChangeArrowheads="1"/>
          </p:cNvSpPr>
          <p:nvPr/>
        </p:nvSpPr>
        <p:spPr bwMode="auto">
          <a:xfrm>
            <a:off x="468313" y="4629150"/>
            <a:ext cx="4017962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2.TTL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集成电路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广泛应用于中大规模集成电路</a:t>
            </a:r>
          </a:p>
        </p:txBody>
      </p:sp>
      <p:sp>
        <p:nvSpPr>
          <p:cNvPr id="366632" name="Rectangle 40"/>
          <p:cNvSpPr>
            <a:spLocks noChangeArrowheads="1"/>
          </p:cNvSpPr>
          <p:nvPr/>
        </p:nvSpPr>
        <p:spPr bwMode="auto">
          <a:xfrm>
            <a:off x="684213" y="476250"/>
            <a:ext cx="44640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3.1.1  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数字集成电路简介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5D42533-4E8B-4FDF-9727-9FE69A185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5879558"/>
      </p:ext>
    </p:extLst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6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66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66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66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66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66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66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66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66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66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66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66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66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366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612" grpId="0"/>
      <p:bldP spid="366613" grpId="0" animBg="1"/>
      <p:bldP spid="366616" grpId="0" animBg="1"/>
      <p:bldP spid="366617" grpId="0" animBg="1"/>
      <p:bldP spid="366618" grpId="0" animBg="1"/>
      <p:bldP spid="366619" grpId="0" animBg="1"/>
      <p:bldP spid="366621" grpId="0" animBg="1"/>
      <p:bldP spid="366622" grpId="0" animBg="1"/>
      <p:bldP spid="366623" grpId="0" animBg="1"/>
      <p:bldP spid="366624" grpId="0" animBg="1"/>
      <p:bldP spid="366627" grpId="0" animBg="1"/>
      <p:bldP spid="366628" grpId="0" animBg="1"/>
      <p:bldP spid="366629" grpId="0" animBg="1"/>
      <p:bldP spid="3666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灯片编号占位符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7A26F9-1DB2-40ED-BF7F-FA081D200B15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220" name="Rectangle 6"/>
          <p:cNvSpPr>
            <a:spLocks noChangeArrowheads="1"/>
          </p:cNvSpPr>
          <p:nvPr/>
        </p:nvSpPr>
        <p:spPr bwMode="auto">
          <a:xfrm>
            <a:off x="755650" y="1268413"/>
            <a:ext cx="43211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二极管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的开关特性</a:t>
            </a:r>
            <a:endParaRPr kumimoji="0" lang="en-GB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grpSp>
        <p:nvGrpSpPr>
          <p:cNvPr id="506887" name="Group 7"/>
          <p:cNvGrpSpPr>
            <a:grpSpLocks/>
          </p:cNvGrpSpPr>
          <p:nvPr/>
        </p:nvGrpSpPr>
        <p:grpSpPr bwMode="auto">
          <a:xfrm>
            <a:off x="3131800" y="1332493"/>
            <a:ext cx="4176712" cy="3641725"/>
            <a:chOff x="1344" y="516"/>
            <a:chExt cx="3378" cy="2726"/>
          </a:xfrm>
        </p:grpSpPr>
        <p:sp>
          <p:nvSpPr>
            <p:cNvPr id="9224" name="Line 8"/>
            <p:cNvSpPr>
              <a:spLocks noChangeShapeType="1"/>
            </p:cNvSpPr>
            <p:nvPr/>
          </p:nvSpPr>
          <p:spPr bwMode="auto">
            <a:xfrm>
              <a:off x="2706" y="732"/>
              <a:ext cx="0" cy="251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arrow" w="sm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225" name="Line 9"/>
            <p:cNvSpPr>
              <a:spLocks noChangeShapeType="1"/>
            </p:cNvSpPr>
            <p:nvPr/>
          </p:nvSpPr>
          <p:spPr bwMode="auto">
            <a:xfrm rot="5400000">
              <a:off x="2775" y="630"/>
              <a:ext cx="0" cy="286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arrow" w="sm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226" name="Freeform 10"/>
            <p:cNvSpPr>
              <a:spLocks/>
            </p:cNvSpPr>
            <p:nvPr/>
          </p:nvSpPr>
          <p:spPr bwMode="auto">
            <a:xfrm>
              <a:off x="2706" y="763"/>
              <a:ext cx="609" cy="1306"/>
            </a:xfrm>
            <a:custGeom>
              <a:avLst/>
              <a:gdLst>
                <a:gd name="T0" fmla="*/ 0 w 609"/>
                <a:gd name="T1" fmla="*/ 1303 h 1693"/>
                <a:gd name="T2" fmla="*/ 276 w 609"/>
                <a:gd name="T3" fmla="*/ 1294 h 1693"/>
                <a:gd name="T4" fmla="*/ 355 w 609"/>
                <a:gd name="T5" fmla="*/ 1227 h 1693"/>
                <a:gd name="T6" fmla="*/ 380 w 609"/>
                <a:gd name="T7" fmla="*/ 1183 h 1693"/>
                <a:gd name="T8" fmla="*/ 400 w 609"/>
                <a:gd name="T9" fmla="*/ 1124 h 1693"/>
                <a:gd name="T10" fmla="*/ 436 w 609"/>
                <a:gd name="T11" fmla="*/ 968 h 1693"/>
                <a:gd name="T12" fmla="*/ 609 w 609"/>
                <a:gd name="T13" fmla="*/ 0 h 169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9" h="1693">
                  <a:moveTo>
                    <a:pt x="0" y="1689"/>
                  </a:moveTo>
                  <a:cubicBezTo>
                    <a:pt x="46" y="1687"/>
                    <a:pt x="217" y="1693"/>
                    <a:pt x="276" y="1677"/>
                  </a:cubicBezTo>
                  <a:cubicBezTo>
                    <a:pt x="335" y="1661"/>
                    <a:pt x="338" y="1615"/>
                    <a:pt x="355" y="1591"/>
                  </a:cubicBezTo>
                  <a:cubicBezTo>
                    <a:pt x="372" y="1567"/>
                    <a:pt x="373" y="1555"/>
                    <a:pt x="380" y="1533"/>
                  </a:cubicBezTo>
                  <a:cubicBezTo>
                    <a:pt x="387" y="1511"/>
                    <a:pt x="391" y="1503"/>
                    <a:pt x="400" y="1457"/>
                  </a:cubicBezTo>
                  <a:cubicBezTo>
                    <a:pt x="409" y="1411"/>
                    <a:pt x="401" y="1498"/>
                    <a:pt x="436" y="1255"/>
                  </a:cubicBezTo>
                  <a:cubicBezTo>
                    <a:pt x="471" y="1012"/>
                    <a:pt x="580" y="209"/>
                    <a:pt x="609" y="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227" name="Line 11"/>
            <p:cNvSpPr>
              <a:spLocks noChangeShapeType="1"/>
            </p:cNvSpPr>
            <p:nvPr/>
          </p:nvSpPr>
          <p:spPr bwMode="auto">
            <a:xfrm>
              <a:off x="2706" y="2066"/>
              <a:ext cx="0" cy="0"/>
            </a:xfrm>
            <a:prstGeom prst="line">
              <a:avLst/>
            </a:prstGeom>
            <a:noFill/>
            <a:ln w="38100">
              <a:solidFill>
                <a:srgbClr val="FFFF99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228" name="Freeform 12"/>
            <p:cNvSpPr>
              <a:spLocks/>
            </p:cNvSpPr>
            <p:nvPr/>
          </p:nvSpPr>
          <p:spPr bwMode="auto">
            <a:xfrm>
              <a:off x="1554" y="2066"/>
              <a:ext cx="1152" cy="1065"/>
            </a:xfrm>
            <a:custGeom>
              <a:avLst/>
              <a:gdLst>
                <a:gd name="T0" fmla="*/ 1152 w 1152"/>
                <a:gd name="T1" fmla="*/ 0 h 1380"/>
                <a:gd name="T2" fmla="*/ 1086 w 1152"/>
                <a:gd name="T3" fmla="*/ 37 h 1380"/>
                <a:gd name="T4" fmla="*/ 966 w 1152"/>
                <a:gd name="T5" fmla="*/ 46 h 1380"/>
                <a:gd name="T6" fmla="*/ 558 w 1152"/>
                <a:gd name="T7" fmla="*/ 51 h 1380"/>
                <a:gd name="T8" fmla="*/ 258 w 1152"/>
                <a:gd name="T9" fmla="*/ 60 h 1380"/>
                <a:gd name="T10" fmla="*/ 162 w 1152"/>
                <a:gd name="T11" fmla="*/ 88 h 1380"/>
                <a:gd name="T12" fmla="*/ 114 w 1152"/>
                <a:gd name="T13" fmla="*/ 213 h 1380"/>
                <a:gd name="T14" fmla="*/ 0 w 1152"/>
                <a:gd name="T15" fmla="*/ 1065 h 13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52" h="1380">
                  <a:moveTo>
                    <a:pt x="1152" y="0"/>
                  </a:moveTo>
                  <a:cubicBezTo>
                    <a:pt x="1141" y="8"/>
                    <a:pt x="1117" y="38"/>
                    <a:pt x="1086" y="48"/>
                  </a:cubicBezTo>
                  <a:cubicBezTo>
                    <a:pt x="1055" y="58"/>
                    <a:pt x="1054" y="57"/>
                    <a:pt x="966" y="60"/>
                  </a:cubicBezTo>
                  <a:cubicBezTo>
                    <a:pt x="878" y="63"/>
                    <a:pt x="676" y="63"/>
                    <a:pt x="558" y="66"/>
                  </a:cubicBezTo>
                  <a:cubicBezTo>
                    <a:pt x="440" y="69"/>
                    <a:pt x="324" y="70"/>
                    <a:pt x="258" y="78"/>
                  </a:cubicBezTo>
                  <a:cubicBezTo>
                    <a:pt x="192" y="86"/>
                    <a:pt x="186" y="81"/>
                    <a:pt x="162" y="114"/>
                  </a:cubicBezTo>
                  <a:cubicBezTo>
                    <a:pt x="138" y="147"/>
                    <a:pt x="141" y="65"/>
                    <a:pt x="114" y="276"/>
                  </a:cubicBezTo>
                  <a:cubicBezTo>
                    <a:pt x="87" y="487"/>
                    <a:pt x="24" y="1150"/>
                    <a:pt x="0" y="138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6893" name="Text Box 13"/>
            <p:cNvSpPr txBox="1">
              <a:spLocks noChangeArrowheads="1"/>
            </p:cNvSpPr>
            <p:nvPr/>
          </p:nvSpPr>
          <p:spPr bwMode="auto">
            <a:xfrm>
              <a:off x="4002" y="1854"/>
              <a:ext cx="720" cy="3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FFFF99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 </a:t>
              </a:r>
              <a:r>
                <a:rPr kumimoji="1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1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9230" name="Text Box 14"/>
            <p:cNvSpPr txBox="1">
              <a:spLocks noChangeArrowheads="1"/>
            </p:cNvSpPr>
            <p:nvPr/>
          </p:nvSpPr>
          <p:spPr bwMode="auto">
            <a:xfrm>
              <a:off x="2736" y="516"/>
              <a:ext cx="251" cy="3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FFFF99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i</a:t>
              </a:r>
              <a:endPara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</p:grpSp>
      <p:sp>
        <p:nvSpPr>
          <p:cNvPr id="506944" name="Rectangle 64"/>
          <p:cNvSpPr>
            <a:spLocks noChangeArrowheads="1"/>
          </p:cNvSpPr>
          <p:nvPr/>
        </p:nvSpPr>
        <p:spPr bwMode="auto">
          <a:xfrm>
            <a:off x="1547813" y="5445125"/>
            <a:ext cx="66182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外加正向电压，二极管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导通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，相当于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开关闭合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；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外加反向电压，二极管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截止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，相当于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开关断开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。</a:t>
            </a:r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684213" y="476250"/>
            <a:ext cx="28321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3.1.2  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开关电路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5089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0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06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69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9A1815C-D296-40CB-9A14-9827256D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522977"/>
          </a:xfrm>
        </p:spPr>
        <p:txBody>
          <a:bodyPr>
            <a:normAutofit fontScale="90000"/>
          </a:bodyPr>
          <a:lstStyle/>
          <a:p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3.1.2  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二极管与门电路</a:t>
            </a:r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10242" name="灯片编号占位符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C105213-9400-4402-882E-E75B09BDFBDB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3031" name="Text Box 7"/>
          <p:cNvSpPr txBox="1">
            <a:spLocks noChangeArrowheads="1"/>
          </p:cNvSpPr>
          <p:nvPr/>
        </p:nvSpPr>
        <p:spPr bwMode="auto">
          <a:xfrm>
            <a:off x="609600" y="5765800"/>
            <a:ext cx="62728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输入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A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、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B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、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C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全为 “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1”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时，输出 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L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为“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1”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。</a:t>
            </a:r>
          </a:p>
        </p:txBody>
      </p:sp>
      <p:sp>
        <p:nvSpPr>
          <p:cNvPr id="513032" name="Rectangle 8"/>
          <p:cNvSpPr>
            <a:spLocks noChangeArrowheads="1"/>
          </p:cNvSpPr>
          <p:nvPr/>
        </p:nvSpPr>
        <p:spPr bwMode="auto">
          <a:xfrm>
            <a:off x="609600" y="5232400"/>
            <a:ext cx="59634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输入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A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、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B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、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C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有“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0”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时，输出 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L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为“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0”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。</a:t>
            </a:r>
          </a:p>
        </p:txBody>
      </p:sp>
      <p:grpSp>
        <p:nvGrpSpPr>
          <p:cNvPr id="513033" name="Group 9"/>
          <p:cNvGrpSpPr>
            <a:grpSpLocks/>
          </p:cNvGrpSpPr>
          <p:nvPr/>
        </p:nvGrpSpPr>
        <p:grpSpPr bwMode="auto">
          <a:xfrm>
            <a:off x="971550" y="2684463"/>
            <a:ext cx="609600" cy="1752600"/>
            <a:chOff x="528" y="1632"/>
            <a:chExt cx="384" cy="1104"/>
          </a:xfrm>
        </p:grpSpPr>
        <p:sp>
          <p:nvSpPr>
            <p:cNvPr id="10382" name="Text Box 10"/>
            <p:cNvSpPr txBox="1">
              <a:spLocks noChangeArrowheads="1"/>
            </p:cNvSpPr>
            <p:nvPr/>
          </p:nvSpPr>
          <p:spPr bwMode="auto">
            <a:xfrm>
              <a:off x="528" y="2064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0V</a:t>
              </a:r>
            </a:p>
          </p:txBody>
        </p:sp>
        <p:sp>
          <p:nvSpPr>
            <p:cNvPr id="10383" name="Text Box 11"/>
            <p:cNvSpPr txBox="1">
              <a:spLocks noChangeArrowheads="1"/>
            </p:cNvSpPr>
            <p:nvPr/>
          </p:nvSpPr>
          <p:spPr bwMode="auto">
            <a:xfrm>
              <a:off x="528" y="1632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0V</a:t>
              </a:r>
            </a:p>
          </p:txBody>
        </p:sp>
        <p:sp>
          <p:nvSpPr>
            <p:cNvPr id="10384" name="Text Box 12"/>
            <p:cNvSpPr txBox="1">
              <a:spLocks noChangeArrowheads="1"/>
            </p:cNvSpPr>
            <p:nvPr/>
          </p:nvSpPr>
          <p:spPr bwMode="auto">
            <a:xfrm>
              <a:off x="528" y="2448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0V</a:t>
              </a:r>
            </a:p>
          </p:txBody>
        </p:sp>
      </p:grpSp>
      <p:grpSp>
        <p:nvGrpSpPr>
          <p:cNvPr id="513037" name="Group 13"/>
          <p:cNvGrpSpPr>
            <a:grpSpLocks/>
          </p:cNvGrpSpPr>
          <p:nvPr/>
        </p:nvGrpSpPr>
        <p:grpSpPr bwMode="auto">
          <a:xfrm>
            <a:off x="2077087" y="1922383"/>
            <a:ext cx="1081088" cy="2290763"/>
            <a:chOff x="1247" y="1152"/>
            <a:chExt cx="681" cy="1443"/>
          </a:xfrm>
        </p:grpSpPr>
        <p:sp>
          <p:nvSpPr>
            <p:cNvPr id="10378" name="Line 14"/>
            <p:cNvSpPr>
              <a:spLocks noChangeShapeType="1"/>
            </p:cNvSpPr>
            <p:nvPr/>
          </p:nvSpPr>
          <p:spPr bwMode="auto">
            <a:xfrm>
              <a:off x="1920" y="1152"/>
              <a:ext cx="8" cy="113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79" name="Line 15"/>
            <p:cNvSpPr>
              <a:spLocks noChangeShapeType="1"/>
            </p:cNvSpPr>
            <p:nvPr/>
          </p:nvSpPr>
          <p:spPr bwMode="auto">
            <a:xfrm flipH="1">
              <a:off x="1248" y="1774"/>
              <a:ext cx="247" cy="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80" name="Line 16"/>
            <p:cNvSpPr>
              <a:spLocks noChangeShapeType="1"/>
            </p:cNvSpPr>
            <p:nvPr/>
          </p:nvSpPr>
          <p:spPr bwMode="auto">
            <a:xfrm flipH="1">
              <a:off x="1247" y="2195"/>
              <a:ext cx="220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81" name="Line 17"/>
            <p:cNvSpPr>
              <a:spLocks noChangeShapeType="1"/>
            </p:cNvSpPr>
            <p:nvPr/>
          </p:nvSpPr>
          <p:spPr bwMode="auto">
            <a:xfrm flipH="1">
              <a:off x="1248" y="2591"/>
              <a:ext cx="213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0" name="Line 14"/>
            <p:cNvSpPr>
              <a:spLocks noChangeShapeType="1"/>
            </p:cNvSpPr>
            <p:nvPr/>
          </p:nvSpPr>
          <p:spPr bwMode="auto">
            <a:xfrm flipH="1">
              <a:off x="1460" y="2297"/>
              <a:ext cx="456" cy="29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1" name="Line 14"/>
            <p:cNvSpPr>
              <a:spLocks noChangeShapeType="1"/>
            </p:cNvSpPr>
            <p:nvPr/>
          </p:nvSpPr>
          <p:spPr bwMode="auto">
            <a:xfrm flipH="1">
              <a:off x="1462" y="1899"/>
              <a:ext cx="456" cy="29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2" name="Line 14"/>
            <p:cNvSpPr>
              <a:spLocks noChangeShapeType="1"/>
            </p:cNvSpPr>
            <p:nvPr/>
          </p:nvSpPr>
          <p:spPr bwMode="auto">
            <a:xfrm flipH="1">
              <a:off x="1502" y="1442"/>
              <a:ext cx="418" cy="32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13042" name="Group 18"/>
          <p:cNvGrpSpPr>
            <a:grpSpLocks/>
          </p:cNvGrpSpPr>
          <p:nvPr/>
        </p:nvGrpSpPr>
        <p:grpSpPr bwMode="auto">
          <a:xfrm>
            <a:off x="990600" y="2573963"/>
            <a:ext cx="609600" cy="1828800"/>
            <a:chOff x="576" y="1584"/>
            <a:chExt cx="384" cy="1152"/>
          </a:xfrm>
        </p:grpSpPr>
        <p:graphicFrame>
          <p:nvGraphicFramePr>
            <p:cNvPr id="10373" name="Object 19"/>
            <p:cNvGraphicFramePr>
              <a:graphicFrameLocks noChangeAspect="1"/>
            </p:cNvGraphicFramePr>
            <p:nvPr/>
          </p:nvGraphicFramePr>
          <p:xfrm>
            <a:off x="576" y="1584"/>
            <a:ext cx="288" cy="1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34" name="BMP 图象" r:id="rId4" imgW="314286" imgH="1000000" progId="Paint.Picture">
                    <p:embed/>
                  </p:oleObj>
                </mc:Choice>
                <mc:Fallback>
                  <p:oleObj name="BMP 图象" r:id="rId4" imgW="314286" imgH="1000000" progId="Paint.Picture">
                    <p:embed/>
                    <p:pic>
                      <p:nvPicPr>
                        <p:cNvPr id="10373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" y="1584"/>
                          <a:ext cx="288" cy="11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0374" name="Group 20"/>
            <p:cNvGrpSpPr>
              <a:grpSpLocks/>
            </p:cNvGrpSpPr>
            <p:nvPr/>
          </p:nvGrpSpPr>
          <p:grpSpPr bwMode="auto">
            <a:xfrm>
              <a:off x="576" y="1632"/>
              <a:ext cx="384" cy="1104"/>
              <a:chOff x="528" y="1632"/>
              <a:chExt cx="384" cy="1104"/>
            </a:xfrm>
          </p:grpSpPr>
          <p:sp>
            <p:nvSpPr>
              <p:cNvPr id="10375" name="Text Box 21"/>
              <p:cNvSpPr txBox="1">
                <a:spLocks noChangeArrowheads="1"/>
              </p:cNvSpPr>
              <p:nvPr/>
            </p:nvSpPr>
            <p:spPr bwMode="auto">
              <a:xfrm>
                <a:off x="528" y="2064"/>
                <a:ext cx="38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3300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0V</a:t>
                </a:r>
              </a:p>
            </p:txBody>
          </p:sp>
          <p:sp>
            <p:nvSpPr>
              <p:cNvPr id="10376" name="Text Box 22"/>
              <p:cNvSpPr txBox="1">
                <a:spLocks noChangeArrowheads="1"/>
              </p:cNvSpPr>
              <p:nvPr/>
            </p:nvSpPr>
            <p:spPr bwMode="auto">
              <a:xfrm>
                <a:off x="528" y="1632"/>
                <a:ext cx="38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3300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0V</a:t>
                </a:r>
              </a:p>
            </p:txBody>
          </p:sp>
          <p:sp>
            <p:nvSpPr>
              <p:cNvPr id="10377" name="Text Box 23"/>
              <p:cNvSpPr txBox="1">
                <a:spLocks noChangeArrowheads="1"/>
              </p:cNvSpPr>
              <p:nvPr/>
            </p:nvSpPr>
            <p:spPr bwMode="auto">
              <a:xfrm>
                <a:off x="528" y="2448"/>
                <a:ext cx="38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3300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5V</a:t>
                </a:r>
              </a:p>
            </p:txBody>
          </p:sp>
        </p:grpSp>
      </p:grpSp>
      <p:grpSp>
        <p:nvGrpSpPr>
          <p:cNvPr id="513048" name="Group 24"/>
          <p:cNvGrpSpPr>
            <a:grpSpLocks/>
          </p:cNvGrpSpPr>
          <p:nvPr/>
        </p:nvGrpSpPr>
        <p:grpSpPr bwMode="auto">
          <a:xfrm>
            <a:off x="1534160" y="1216023"/>
            <a:ext cx="2947988" cy="3827465"/>
            <a:chOff x="864" y="673"/>
            <a:chExt cx="1857" cy="2411"/>
          </a:xfrm>
        </p:grpSpPr>
        <p:sp>
          <p:nvSpPr>
            <p:cNvPr id="10333" name="Line 25"/>
            <p:cNvSpPr>
              <a:spLocks noChangeShapeType="1"/>
            </p:cNvSpPr>
            <p:nvPr/>
          </p:nvSpPr>
          <p:spPr bwMode="auto">
            <a:xfrm>
              <a:off x="1942" y="801"/>
              <a:ext cx="4" cy="148"/>
            </a:xfrm>
            <a:prstGeom prst="line">
              <a:avLst/>
            </a:prstGeom>
            <a:noFill/>
            <a:ln w="38100">
              <a:solidFill>
                <a:srgbClr val="00001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34" name="Line 26"/>
            <p:cNvSpPr>
              <a:spLocks noChangeShapeType="1"/>
            </p:cNvSpPr>
            <p:nvPr/>
          </p:nvSpPr>
          <p:spPr bwMode="auto">
            <a:xfrm flipH="1">
              <a:off x="1928" y="1263"/>
              <a:ext cx="1" cy="1659"/>
            </a:xfrm>
            <a:prstGeom prst="line">
              <a:avLst/>
            </a:prstGeom>
            <a:noFill/>
            <a:ln w="38100">
              <a:solidFill>
                <a:srgbClr val="00001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35" name="Text Box 27"/>
            <p:cNvSpPr txBox="1">
              <a:spLocks noChangeArrowheads="1"/>
            </p:cNvSpPr>
            <p:nvPr/>
          </p:nvSpPr>
          <p:spPr bwMode="auto">
            <a:xfrm>
              <a:off x="1920" y="673"/>
              <a:ext cx="801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18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+ 5V</a:t>
              </a:r>
              <a:endParaRPr kumimoji="1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36" name="Text Box 28"/>
            <p:cNvSpPr txBox="1">
              <a:spLocks noChangeArrowheads="1"/>
            </p:cNvSpPr>
            <p:nvPr/>
          </p:nvSpPr>
          <p:spPr bwMode="auto">
            <a:xfrm>
              <a:off x="2023" y="1296"/>
              <a:ext cx="32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18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18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R</a:t>
              </a:r>
              <a:endPara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18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37" name="Text Box 29"/>
            <p:cNvSpPr txBox="1">
              <a:spLocks noChangeArrowheads="1"/>
            </p:cNvSpPr>
            <p:nvPr/>
          </p:nvSpPr>
          <p:spPr bwMode="auto">
            <a:xfrm>
              <a:off x="1916" y="1420"/>
              <a:ext cx="38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18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D</a:t>
              </a:r>
              <a:r>
                <a:rPr kumimoji="1" lang="en-US" altLang="zh-CN" sz="20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A</a:t>
              </a:r>
              <a:endParaRPr kumimoji="1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38" name="Rectangle 30"/>
            <p:cNvSpPr>
              <a:spLocks noChangeArrowheads="1"/>
            </p:cNvSpPr>
            <p:nvPr/>
          </p:nvSpPr>
          <p:spPr bwMode="auto">
            <a:xfrm>
              <a:off x="1946" y="2270"/>
              <a:ext cx="38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18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D</a:t>
              </a:r>
              <a:r>
                <a:rPr kumimoji="1" lang="en-US" altLang="zh-CN" sz="20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C</a:t>
              </a:r>
              <a:endParaRPr kumimoji="1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39" name="Text Box 31"/>
            <p:cNvSpPr txBox="1">
              <a:spLocks noChangeArrowheads="1"/>
            </p:cNvSpPr>
            <p:nvPr/>
          </p:nvSpPr>
          <p:spPr bwMode="auto">
            <a:xfrm>
              <a:off x="912" y="1632"/>
              <a:ext cx="33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18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A</a:t>
              </a:r>
              <a:endParaRPr kumimoji="1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40" name="Text Box 32"/>
            <p:cNvSpPr txBox="1">
              <a:spLocks noChangeArrowheads="1"/>
            </p:cNvSpPr>
            <p:nvPr/>
          </p:nvSpPr>
          <p:spPr bwMode="auto">
            <a:xfrm>
              <a:off x="864" y="2064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18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B</a:t>
              </a:r>
              <a:endParaRPr kumimoji="1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41" name="Rectangle 33"/>
            <p:cNvSpPr>
              <a:spLocks noChangeArrowheads="1"/>
            </p:cNvSpPr>
            <p:nvPr/>
          </p:nvSpPr>
          <p:spPr bwMode="auto">
            <a:xfrm>
              <a:off x="1888" y="949"/>
              <a:ext cx="106" cy="314"/>
            </a:xfrm>
            <a:prstGeom prst="rect">
              <a:avLst/>
            </a:prstGeom>
            <a:noFill/>
            <a:ln w="38100">
              <a:solidFill>
                <a:srgbClr val="000018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</a:extLst>
          </p:spPr>
          <p:txBody>
            <a:bodyPr wrap="none" anchor="ctr"/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42" name="Rectangle 34"/>
            <p:cNvSpPr>
              <a:spLocks noChangeArrowheads="1"/>
            </p:cNvSpPr>
            <p:nvPr/>
          </p:nvSpPr>
          <p:spPr bwMode="auto">
            <a:xfrm>
              <a:off x="1596" y="279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18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L</a:t>
              </a:r>
            </a:p>
          </p:txBody>
        </p:sp>
        <p:sp>
          <p:nvSpPr>
            <p:cNvPr id="10343" name="Oval 35"/>
            <p:cNvSpPr>
              <a:spLocks noChangeArrowheads="1"/>
            </p:cNvSpPr>
            <p:nvPr/>
          </p:nvSpPr>
          <p:spPr bwMode="auto">
            <a:xfrm>
              <a:off x="1910" y="2282"/>
              <a:ext cx="32" cy="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44" name="Line 36"/>
            <p:cNvSpPr>
              <a:spLocks noChangeShapeType="1"/>
            </p:cNvSpPr>
            <p:nvPr/>
          </p:nvSpPr>
          <p:spPr bwMode="auto">
            <a:xfrm flipV="1">
              <a:off x="1219" y="1813"/>
              <a:ext cx="881" cy="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45" name="Oval 37"/>
            <p:cNvSpPr>
              <a:spLocks noChangeArrowheads="1"/>
            </p:cNvSpPr>
            <p:nvPr/>
          </p:nvSpPr>
          <p:spPr bwMode="auto">
            <a:xfrm>
              <a:off x="1889" y="2922"/>
              <a:ext cx="73" cy="7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46" name="Oval 38"/>
            <p:cNvSpPr>
              <a:spLocks noChangeArrowheads="1"/>
            </p:cNvSpPr>
            <p:nvPr/>
          </p:nvSpPr>
          <p:spPr bwMode="auto">
            <a:xfrm>
              <a:off x="1899" y="736"/>
              <a:ext cx="73" cy="7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47" name="Text Box 39"/>
            <p:cNvSpPr txBox="1">
              <a:spLocks noChangeArrowheads="1"/>
            </p:cNvSpPr>
            <p:nvPr/>
          </p:nvSpPr>
          <p:spPr bwMode="auto">
            <a:xfrm>
              <a:off x="1940" y="1864"/>
              <a:ext cx="38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18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D</a:t>
              </a:r>
              <a:r>
                <a:rPr kumimoji="1" lang="en-US" altLang="zh-CN" sz="20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B</a:t>
              </a:r>
              <a:endParaRPr kumimoji="1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48" name="Text Box 40"/>
            <p:cNvSpPr txBox="1">
              <a:spLocks noChangeArrowheads="1"/>
            </p:cNvSpPr>
            <p:nvPr/>
          </p:nvSpPr>
          <p:spPr bwMode="auto">
            <a:xfrm>
              <a:off x="864" y="2448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18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C</a:t>
              </a:r>
              <a:endParaRPr kumimoji="1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349" name="Group 41"/>
            <p:cNvGrpSpPr>
              <a:grpSpLocks/>
            </p:cNvGrpSpPr>
            <p:nvPr/>
          </p:nvGrpSpPr>
          <p:grpSpPr bwMode="auto">
            <a:xfrm>
              <a:off x="1152" y="2571"/>
              <a:ext cx="957" cy="73"/>
              <a:chOff x="1152" y="2571"/>
              <a:chExt cx="957" cy="73"/>
            </a:xfrm>
          </p:grpSpPr>
          <p:sp>
            <p:nvSpPr>
              <p:cNvPr id="10366" name="Line 42"/>
              <p:cNvSpPr>
                <a:spLocks noChangeShapeType="1"/>
              </p:cNvSpPr>
              <p:nvPr/>
            </p:nvSpPr>
            <p:spPr bwMode="auto">
              <a:xfrm rot="16208703">
                <a:off x="1656" y="2155"/>
                <a:ext cx="15" cy="891"/>
              </a:xfrm>
              <a:prstGeom prst="line">
                <a:avLst/>
              </a:prstGeom>
              <a:noFill/>
              <a:ln w="38100">
                <a:solidFill>
                  <a:srgbClr val="00001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367" name="Oval 43"/>
              <p:cNvSpPr>
                <a:spLocks noChangeArrowheads="1"/>
              </p:cNvSpPr>
              <p:nvPr/>
            </p:nvSpPr>
            <p:spPr bwMode="auto">
              <a:xfrm>
                <a:off x="1152" y="2571"/>
                <a:ext cx="73" cy="7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0350" name="Group 49"/>
            <p:cNvGrpSpPr>
              <a:grpSpLocks/>
            </p:cNvGrpSpPr>
            <p:nvPr/>
          </p:nvGrpSpPr>
          <p:grpSpPr bwMode="auto">
            <a:xfrm>
              <a:off x="1152" y="1901"/>
              <a:ext cx="952" cy="668"/>
              <a:chOff x="1152" y="2296"/>
              <a:chExt cx="952" cy="668"/>
            </a:xfrm>
          </p:grpSpPr>
          <p:sp>
            <p:nvSpPr>
              <p:cNvPr id="10359" name="Line 50"/>
              <p:cNvSpPr>
                <a:spLocks noChangeShapeType="1"/>
              </p:cNvSpPr>
              <p:nvPr/>
            </p:nvSpPr>
            <p:spPr bwMode="auto">
              <a:xfrm rot="16208703">
                <a:off x="1657" y="2160"/>
                <a:ext cx="8" cy="886"/>
              </a:xfrm>
              <a:prstGeom prst="line">
                <a:avLst/>
              </a:prstGeom>
              <a:noFill/>
              <a:ln w="38100">
                <a:solidFill>
                  <a:srgbClr val="00001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360" name="Oval 51"/>
              <p:cNvSpPr>
                <a:spLocks noChangeArrowheads="1"/>
              </p:cNvSpPr>
              <p:nvPr/>
            </p:nvSpPr>
            <p:spPr bwMode="auto">
              <a:xfrm>
                <a:off x="1152" y="2571"/>
                <a:ext cx="73" cy="7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10361" name="Group 52"/>
              <p:cNvGrpSpPr>
                <a:grpSpLocks/>
              </p:cNvGrpSpPr>
              <p:nvPr/>
            </p:nvGrpSpPr>
            <p:grpSpPr bwMode="auto">
              <a:xfrm>
                <a:off x="1598" y="2296"/>
                <a:ext cx="264" cy="668"/>
                <a:chOff x="2269" y="2620"/>
                <a:chExt cx="264" cy="668"/>
              </a:xfrm>
            </p:grpSpPr>
            <p:sp>
              <p:nvSpPr>
                <p:cNvPr id="10362" name="Line 53"/>
                <p:cNvSpPr>
                  <a:spLocks noChangeShapeType="1"/>
                </p:cNvSpPr>
                <p:nvPr/>
              </p:nvSpPr>
              <p:spPr bwMode="auto">
                <a:xfrm rot="16208703" flipV="1">
                  <a:off x="2234" y="2743"/>
                  <a:ext cx="200" cy="130"/>
                </a:xfrm>
                <a:prstGeom prst="line">
                  <a:avLst/>
                </a:prstGeom>
                <a:noFill/>
                <a:ln w="38100">
                  <a:solidFill>
                    <a:srgbClr val="000018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0363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2332" y="2620"/>
                  <a:ext cx="100" cy="18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0364" name="Line 55"/>
                <p:cNvSpPr>
                  <a:spLocks noChangeShapeType="1"/>
                </p:cNvSpPr>
                <p:nvPr/>
              </p:nvSpPr>
              <p:spPr bwMode="auto">
                <a:xfrm>
                  <a:off x="2342" y="2810"/>
                  <a:ext cx="187" cy="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57" name="Line 53"/>
                <p:cNvSpPr>
                  <a:spLocks noChangeShapeType="1"/>
                </p:cNvSpPr>
                <p:nvPr/>
              </p:nvSpPr>
              <p:spPr bwMode="auto">
                <a:xfrm rot="16208703" flipV="1">
                  <a:off x="2238" y="3123"/>
                  <a:ext cx="200" cy="130"/>
                </a:xfrm>
                <a:prstGeom prst="line">
                  <a:avLst/>
                </a:prstGeom>
                <a:noFill/>
                <a:ln w="38100">
                  <a:solidFill>
                    <a:srgbClr val="000018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58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2336" y="3000"/>
                  <a:ext cx="100" cy="18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59" name="Line 55"/>
                <p:cNvSpPr>
                  <a:spLocks noChangeShapeType="1"/>
                </p:cNvSpPr>
                <p:nvPr/>
              </p:nvSpPr>
              <p:spPr bwMode="auto">
                <a:xfrm>
                  <a:off x="2346" y="3190"/>
                  <a:ext cx="187" cy="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10351" name="Group 57"/>
            <p:cNvGrpSpPr>
              <a:grpSpLocks/>
            </p:cNvGrpSpPr>
            <p:nvPr/>
          </p:nvGrpSpPr>
          <p:grpSpPr bwMode="auto">
            <a:xfrm>
              <a:off x="1152" y="1432"/>
              <a:ext cx="798" cy="1169"/>
              <a:chOff x="1152" y="2211"/>
              <a:chExt cx="798" cy="1169"/>
            </a:xfrm>
          </p:grpSpPr>
          <p:sp>
            <p:nvSpPr>
              <p:cNvPr id="10352" name="Line 58"/>
              <p:cNvSpPr>
                <a:spLocks noChangeShapeType="1"/>
              </p:cNvSpPr>
              <p:nvPr/>
            </p:nvSpPr>
            <p:spPr bwMode="auto">
              <a:xfrm rot="16208703">
                <a:off x="1495" y="2174"/>
                <a:ext cx="387" cy="462"/>
              </a:xfrm>
              <a:prstGeom prst="line">
                <a:avLst/>
              </a:prstGeom>
              <a:noFill/>
              <a:ln w="38100">
                <a:solidFill>
                  <a:srgbClr val="00001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353" name="Oval 59"/>
              <p:cNvSpPr>
                <a:spLocks noChangeArrowheads="1"/>
              </p:cNvSpPr>
              <p:nvPr/>
            </p:nvSpPr>
            <p:spPr bwMode="auto">
              <a:xfrm>
                <a:off x="1152" y="2571"/>
                <a:ext cx="73" cy="7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10354" name="Group 60"/>
              <p:cNvGrpSpPr>
                <a:grpSpLocks/>
              </p:cNvGrpSpPr>
              <p:nvPr/>
            </p:nvGrpSpPr>
            <p:grpSpPr bwMode="auto">
              <a:xfrm>
                <a:off x="1633" y="2245"/>
                <a:ext cx="251" cy="1005"/>
                <a:chOff x="2304" y="2569"/>
                <a:chExt cx="251" cy="1005"/>
              </a:xfrm>
            </p:grpSpPr>
            <p:sp>
              <p:nvSpPr>
                <p:cNvPr id="10355" name="Line 61"/>
                <p:cNvSpPr>
                  <a:spLocks noChangeShapeType="1"/>
                </p:cNvSpPr>
                <p:nvPr/>
              </p:nvSpPr>
              <p:spPr bwMode="auto">
                <a:xfrm rot="16208703" flipV="1">
                  <a:off x="2291" y="2714"/>
                  <a:ext cx="144" cy="117"/>
                </a:xfrm>
                <a:prstGeom prst="line">
                  <a:avLst/>
                </a:prstGeom>
                <a:noFill/>
                <a:ln w="38100">
                  <a:solidFill>
                    <a:srgbClr val="000018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0356" name="Line 62"/>
                <p:cNvSpPr>
                  <a:spLocks noChangeShapeType="1"/>
                </p:cNvSpPr>
                <p:nvPr/>
              </p:nvSpPr>
              <p:spPr bwMode="auto">
                <a:xfrm flipV="1">
                  <a:off x="2344" y="2569"/>
                  <a:ext cx="69" cy="19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0357" name="Line 63"/>
                <p:cNvSpPr>
                  <a:spLocks noChangeShapeType="1"/>
                </p:cNvSpPr>
                <p:nvPr/>
              </p:nvSpPr>
              <p:spPr bwMode="auto">
                <a:xfrm flipV="1">
                  <a:off x="2343" y="2729"/>
                  <a:ext cx="209" cy="3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0358" name="Line 64"/>
                <p:cNvSpPr>
                  <a:spLocks noChangeShapeType="1"/>
                </p:cNvSpPr>
                <p:nvPr/>
              </p:nvSpPr>
              <p:spPr bwMode="auto">
                <a:xfrm>
                  <a:off x="2424" y="2569"/>
                  <a:ext cx="131" cy="16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56" name="Line 64"/>
                <p:cNvSpPr>
                  <a:spLocks noChangeShapeType="1"/>
                </p:cNvSpPr>
                <p:nvPr/>
              </p:nvSpPr>
              <p:spPr bwMode="auto">
                <a:xfrm>
                  <a:off x="2427" y="3004"/>
                  <a:ext cx="118" cy="19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60" name="Line 64"/>
                <p:cNvSpPr>
                  <a:spLocks noChangeShapeType="1"/>
                </p:cNvSpPr>
                <p:nvPr/>
              </p:nvSpPr>
              <p:spPr bwMode="auto">
                <a:xfrm>
                  <a:off x="2431" y="3384"/>
                  <a:ext cx="118" cy="19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53" name="Line 58"/>
              <p:cNvSpPr>
                <a:spLocks noChangeShapeType="1"/>
              </p:cNvSpPr>
              <p:nvPr/>
            </p:nvSpPr>
            <p:spPr bwMode="auto">
              <a:xfrm rot="16208703">
                <a:off x="1544" y="2598"/>
                <a:ext cx="315" cy="489"/>
              </a:xfrm>
              <a:prstGeom prst="line">
                <a:avLst/>
              </a:prstGeom>
              <a:noFill/>
              <a:ln w="38100">
                <a:solidFill>
                  <a:srgbClr val="00001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1" name="Line 58"/>
              <p:cNvSpPr>
                <a:spLocks noChangeShapeType="1"/>
              </p:cNvSpPr>
              <p:nvPr/>
            </p:nvSpPr>
            <p:spPr bwMode="auto">
              <a:xfrm rot="16208703">
                <a:off x="1548" y="2978"/>
                <a:ext cx="315" cy="489"/>
              </a:xfrm>
              <a:prstGeom prst="line">
                <a:avLst/>
              </a:prstGeom>
              <a:noFill/>
              <a:ln w="38100">
                <a:solidFill>
                  <a:srgbClr val="00001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62" name="Oval 35"/>
            <p:cNvSpPr>
              <a:spLocks noChangeArrowheads="1"/>
            </p:cNvSpPr>
            <p:nvPr/>
          </p:nvSpPr>
          <p:spPr bwMode="auto">
            <a:xfrm>
              <a:off x="1451" y="2582"/>
              <a:ext cx="32" cy="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4" name="Oval 35"/>
            <p:cNvSpPr>
              <a:spLocks noChangeArrowheads="1"/>
            </p:cNvSpPr>
            <p:nvPr/>
          </p:nvSpPr>
          <p:spPr bwMode="auto">
            <a:xfrm>
              <a:off x="1457" y="2195"/>
              <a:ext cx="32" cy="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5" name="Oval 35"/>
            <p:cNvSpPr>
              <a:spLocks noChangeArrowheads="1"/>
            </p:cNvSpPr>
            <p:nvPr/>
          </p:nvSpPr>
          <p:spPr bwMode="auto">
            <a:xfrm>
              <a:off x="1914" y="1898"/>
              <a:ext cx="32" cy="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6" name="Oval 35"/>
            <p:cNvSpPr>
              <a:spLocks noChangeArrowheads="1"/>
            </p:cNvSpPr>
            <p:nvPr/>
          </p:nvSpPr>
          <p:spPr bwMode="auto">
            <a:xfrm>
              <a:off x="1455" y="1796"/>
              <a:ext cx="32" cy="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7" name="Oval 35"/>
            <p:cNvSpPr>
              <a:spLocks noChangeArrowheads="1"/>
            </p:cNvSpPr>
            <p:nvPr/>
          </p:nvSpPr>
          <p:spPr bwMode="auto">
            <a:xfrm>
              <a:off x="1914" y="1409"/>
              <a:ext cx="32" cy="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13089" name="Group 65"/>
          <p:cNvGrpSpPr>
            <a:grpSpLocks/>
          </p:cNvGrpSpPr>
          <p:nvPr/>
        </p:nvGrpSpPr>
        <p:grpSpPr bwMode="auto">
          <a:xfrm>
            <a:off x="983298" y="2548730"/>
            <a:ext cx="609601" cy="1828801"/>
            <a:chOff x="576" y="1584"/>
            <a:chExt cx="384" cy="1152"/>
          </a:xfrm>
        </p:grpSpPr>
        <p:graphicFrame>
          <p:nvGraphicFramePr>
            <p:cNvPr id="10328" name="Object 66"/>
            <p:cNvGraphicFramePr>
              <a:graphicFrameLocks noChangeAspect="1"/>
            </p:cNvGraphicFramePr>
            <p:nvPr/>
          </p:nvGraphicFramePr>
          <p:xfrm>
            <a:off x="576" y="1584"/>
            <a:ext cx="288" cy="1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35" name="BMP 图象" r:id="rId6" imgW="314286" imgH="1000000" progId="Paint.Picture">
                    <p:embed/>
                  </p:oleObj>
                </mc:Choice>
                <mc:Fallback>
                  <p:oleObj name="BMP 图象" r:id="rId6" imgW="314286" imgH="1000000" progId="Paint.Picture">
                    <p:embed/>
                    <p:pic>
                      <p:nvPicPr>
                        <p:cNvPr id="10328" name="Object 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" y="1584"/>
                          <a:ext cx="288" cy="11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0329" name="Group 67"/>
            <p:cNvGrpSpPr>
              <a:grpSpLocks/>
            </p:cNvGrpSpPr>
            <p:nvPr/>
          </p:nvGrpSpPr>
          <p:grpSpPr bwMode="auto">
            <a:xfrm>
              <a:off x="576" y="1632"/>
              <a:ext cx="384" cy="1104"/>
              <a:chOff x="528" y="1632"/>
              <a:chExt cx="384" cy="1104"/>
            </a:xfrm>
          </p:grpSpPr>
          <p:sp>
            <p:nvSpPr>
              <p:cNvPr id="10330" name="Text Box 68"/>
              <p:cNvSpPr txBox="1">
                <a:spLocks noChangeArrowheads="1"/>
              </p:cNvSpPr>
              <p:nvPr/>
            </p:nvSpPr>
            <p:spPr bwMode="auto">
              <a:xfrm>
                <a:off x="528" y="2064"/>
                <a:ext cx="38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3300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5V</a:t>
                </a:r>
              </a:p>
            </p:txBody>
          </p:sp>
          <p:sp>
            <p:nvSpPr>
              <p:cNvPr id="10331" name="Text Box 69"/>
              <p:cNvSpPr txBox="1">
                <a:spLocks noChangeArrowheads="1"/>
              </p:cNvSpPr>
              <p:nvPr/>
            </p:nvSpPr>
            <p:spPr bwMode="auto">
              <a:xfrm>
                <a:off x="528" y="1632"/>
                <a:ext cx="38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3300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5V</a:t>
                </a:r>
              </a:p>
            </p:txBody>
          </p:sp>
          <p:sp>
            <p:nvSpPr>
              <p:cNvPr id="10332" name="Text Box 70"/>
              <p:cNvSpPr txBox="1">
                <a:spLocks noChangeArrowheads="1"/>
              </p:cNvSpPr>
              <p:nvPr/>
            </p:nvSpPr>
            <p:spPr bwMode="auto">
              <a:xfrm>
                <a:off x="528" y="2448"/>
                <a:ext cx="38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3300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5V</a:t>
                </a:r>
              </a:p>
            </p:txBody>
          </p:sp>
        </p:grpSp>
      </p:grpSp>
      <p:sp>
        <p:nvSpPr>
          <p:cNvPr id="513095" name="Text Box 71"/>
          <p:cNvSpPr txBox="1">
            <a:spLocks noChangeArrowheads="1"/>
          </p:cNvSpPr>
          <p:nvPr/>
        </p:nvSpPr>
        <p:spPr bwMode="auto">
          <a:xfrm>
            <a:off x="3510626" y="4437063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rPr>
              <a:t>0V</a:t>
            </a:r>
          </a:p>
        </p:txBody>
      </p:sp>
      <p:grpSp>
        <p:nvGrpSpPr>
          <p:cNvPr id="513096" name="Group 72"/>
          <p:cNvGrpSpPr>
            <a:grpSpLocks/>
          </p:cNvGrpSpPr>
          <p:nvPr/>
        </p:nvGrpSpPr>
        <p:grpSpPr bwMode="auto">
          <a:xfrm>
            <a:off x="5181600" y="1981200"/>
            <a:ext cx="2743200" cy="519113"/>
            <a:chOff x="3264" y="1248"/>
            <a:chExt cx="1728" cy="327"/>
          </a:xfrm>
        </p:grpSpPr>
        <p:grpSp>
          <p:nvGrpSpPr>
            <p:cNvPr id="10323" name="Group 73"/>
            <p:cNvGrpSpPr>
              <a:grpSpLocks/>
            </p:cNvGrpSpPr>
            <p:nvPr/>
          </p:nvGrpSpPr>
          <p:grpSpPr bwMode="auto">
            <a:xfrm>
              <a:off x="3264" y="1248"/>
              <a:ext cx="1296" cy="327"/>
              <a:chOff x="3264" y="1248"/>
              <a:chExt cx="1296" cy="327"/>
            </a:xfrm>
          </p:grpSpPr>
          <p:sp>
            <p:nvSpPr>
              <p:cNvPr id="10325" name="Text Box 74"/>
              <p:cNvSpPr txBox="1">
                <a:spLocks noChangeArrowheads="1"/>
              </p:cNvSpPr>
              <p:nvPr/>
            </p:nvSpPr>
            <p:spPr bwMode="auto">
              <a:xfrm>
                <a:off x="3264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0</a:t>
                </a:r>
              </a:p>
            </p:txBody>
          </p:sp>
          <p:sp>
            <p:nvSpPr>
              <p:cNvPr id="10326" name="Text Box 75"/>
              <p:cNvSpPr txBox="1">
                <a:spLocks noChangeArrowheads="1"/>
              </p:cNvSpPr>
              <p:nvPr/>
            </p:nvSpPr>
            <p:spPr bwMode="auto">
              <a:xfrm>
                <a:off x="3744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0</a:t>
                </a:r>
              </a:p>
            </p:txBody>
          </p:sp>
          <p:sp>
            <p:nvSpPr>
              <p:cNvPr id="10327" name="Text Box 76"/>
              <p:cNvSpPr txBox="1">
                <a:spLocks noChangeArrowheads="1"/>
              </p:cNvSpPr>
              <p:nvPr/>
            </p:nvSpPr>
            <p:spPr bwMode="auto">
              <a:xfrm>
                <a:off x="4272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0</a:t>
                </a:r>
              </a:p>
            </p:txBody>
          </p:sp>
        </p:grpSp>
        <p:sp>
          <p:nvSpPr>
            <p:cNvPr id="10324" name="Text Box 77"/>
            <p:cNvSpPr txBox="1">
              <a:spLocks noChangeArrowheads="1"/>
            </p:cNvSpPr>
            <p:nvPr/>
          </p:nvSpPr>
          <p:spPr bwMode="auto">
            <a:xfrm>
              <a:off x="4704" y="1248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18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</p:grpSp>
      <p:grpSp>
        <p:nvGrpSpPr>
          <p:cNvPr id="513102" name="Group 78"/>
          <p:cNvGrpSpPr>
            <a:grpSpLocks/>
          </p:cNvGrpSpPr>
          <p:nvPr/>
        </p:nvGrpSpPr>
        <p:grpSpPr bwMode="auto">
          <a:xfrm>
            <a:off x="5181600" y="2362200"/>
            <a:ext cx="2743200" cy="519113"/>
            <a:chOff x="3264" y="1248"/>
            <a:chExt cx="1728" cy="327"/>
          </a:xfrm>
        </p:grpSpPr>
        <p:grpSp>
          <p:nvGrpSpPr>
            <p:cNvPr id="10318" name="Group 79"/>
            <p:cNvGrpSpPr>
              <a:grpSpLocks/>
            </p:cNvGrpSpPr>
            <p:nvPr/>
          </p:nvGrpSpPr>
          <p:grpSpPr bwMode="auto">
            <a:xfrm>
              <a:off x="3264" y="1248"/>
              <a:ext cx="1296" cy="327"/>
              <a:chOff x="3264" y="1248"/>
              <a:chExt cx="1296" cy="327"/>
            </a:xfrm>
          </p:grpSpPr>
          <p:sp>
            <p:nvSpPr>
              <p:cNvPr id="10320" name="Text Box 80"/>
              <p:cNvSpPr txBox="1">
                <a:spLocks noChangeArrowheads="1"/>
              </p:cNvSpPr>
              <p:nvPr/>
            </p:nvSpPr>
            <p:spPr bwMode="auto">
              <a:xfrm>
                <a:off x="3264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0</a:t>
                </a:r>
              </a:p>
            </p:txBody>
          </p:sp>
          <p:sp>
            <p:nvSpPr>
              <p:cNvPr id="10321" name="Text Box 81"/>
              <p:cNvSpPr txBox="1">
                <a:spLocks noChangeArrowheads="1"/>
              </p:cNvSpPr>
              <p:nvPr/>
            </p:nvSpPr>
            <p:spPr bwMode="auto">
              <a:xfrm>
                <a:off x="3744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0</a:t>
                </a:r>
              </a:p>
            </p:txBody>
          </p:sp>
          <p:sp>
            <p:nvSpPr>
              <p:cNvPr id="10322" name="Text Box 82"/>
              <p:cNvSpPr txBox="1">
                <a:spLocks noChangeArrowheads="1"/>
              </p:cNvSpPr>
              <p:nvPr/>
            </p:nvSpPr>
            <p:spPr bwMode="auto">
              <a:xfrm>
                <a:off x="4272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</p:grpSp>
        <p:sp>
          <p:nvSpPr>
            <p:cNvPr id="10319" name="Text Box 83"/>
            <p:cNvSpPr txBox="1">
              <a:spLocks noChangeArrowheads="1"/>
            </p:cNvSpPr>
            <p:nvPr/>
          </p:nvSpPr>
          <p:spPr bwMode="auto">
            <a:xfrm>
              <a:off x="4704" y="1248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18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</p:grpSp>
      <p:grpSp>
        <p:nvGrpSpPr>
          <p:cNvPr id="513108" name="Group 84"/>
          <p:cNvGrpSpPr>
            <a:grpSpLocks/>
          </p:cNvGrpSpPr>
          <p:nvPr/>
        </p:nvGrpSpPr>
        <p:grpSpPr bwMode="auto">
          <a:xfrm>
            <a:off x="5181600" y="2743200"/>
            <a:ext cx="2743200" cy="2043113"/>
            <a:chOff x="3264" y="1728"/>
            <a:chExt cx="1728" cy="1287"/>
          </a:xfrm>
        </p:grpSpPr>
        <p:grpSp>
          <p:nvGrpSpPr>
            <p:cNvPr id="10288" name="Group 85"/>
            <p:cNvGrpSpPr>
              <a:grpSpLocks/>
            </p:cNvGrpSpPr>
            <p:nvPr/>
          </p:nvGrpSpPr>
          <p:grpSpPr bwMode="auto">
            <a:xfrm>
              <a:off x="3264" y="2448"/>
              <a:ext cx="1728" cy="327"/>
              <a:chOff x="3264" y="1248"/>
              <a:chExt cx="1728" cy="327"/>
            </a:xfrm>
          </p:grpSpPr>
          <p:grpSp>
            <p:nvGrpSpPr>
              <p:cNvPr id="10313" name="Group 86"/>
              <p:cNvGrpSpPr>
                <a:grpSpLocks/>
              </p:cNvGrpSpPr>
              <p:nvPr/>
            </p:nvGrpSpPr>
            <p:grpSpPr bwMode="auto">
              <a:xfrm>
                <a:off x="3264" y="1248"/>
                <a:ext cx="1296" cy="327"/>
                <a:chOff x="3264" y="1248"/>
                <a:chExt cx="1296" cy="327"/>
              </a:xfrm>
            </p:grpSpPr>
            <p:sp>
              <p:nvSpPr>
                <p:cNvPr id="10315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3264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10316" name="Text Box 88"/>
                <p:cNvSpPr txBox="1">
                  <a:spLocks noChangeArrowheads="1"/>
                </p:cNvSpPr>
                <p:nvPr/>
              </p:nvSpPr>
              <p:spPr bwMode="auto">
                <a:xfrm>
                  <a:off x="3744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0</a:t>
                  </a:r>
                </a:p>
              </p:txBody>
            </p:sp>
            <p:sp>
              <p:nvSpPr>
                <p:cNvPr id="10317" name="Text Box 89"/>
                <p:cNvSpPr txBox="1">
                  <a:spLocks noChangeArrowheads="1"/>
                </p:cNvSpPr>
                <p:nvPr/>
              </p:nvSpPr>
              <p:spPr bwMode="auto">
                <a:xfrm>
                  <a:off x="4272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10314" name="Text Box 90"/>
              <p:cNvSpPr txBox="1">
                <a:spLocks noChangeArrowheads="1"/>
              </p:cNvSpPr>
              <p:nvPr/>
            </p:nvSpPr>
            <p:spPr bwMode="auto">
              <a:xfrm>
                <a:off x="4704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0</a:t>
                </a:r>
              </a:p>
            </p:txBody>
          </p:sp>
        </p:grpSp>
        <p:grpSp>
          <p:nvGrpSpPr>
            <p:cNvPr id="10289" name="Group 91"/>
            <p:cNvGrpSpPr>
              <a:grpSpLocks/>
            </p:cNvGrpSpPr>
            <p:nvPr/>
          </p:nvGrpSpPr>
          <p:grpSpPr bwMode="auto">
            <a:xfrm>
              <a:off x="3264" y="2688"/>
              <a:ext cx="1728" cy="327"/>
              <a:chOff x="3264" y="1248"/>
              <a:chExt cx="1728" cy="327"/>
            </a:xfrm>
          </p:grpSpPr>
          <p:grpSp>
            <p:nvGrpSpPr>
              <p:cNvPr id="10308" name="Group 92"/>
              <p:cNvGrpSpPr>
                <a:grpSpLocks/>
              </p:cNvGrpSpPr>
              <p:nvPr/>
            </p:nvGrpSpPr>
            <p:grpSpPr bwMode="auto">
              <a:xfrm>
                <a:off x="3264" y="1248"/>
                <a:ext cx="1296" cy="327"/>
                <a:chOff x="3264" y="1248"/>
                <a:chExt cx="1296" cy="327"/>
              </a:xfrm>
            </p:grpSpPr>
            <p:sp>
              <p:nvSpPr>
                <p:cNvPr id="10310" name="Text Box 93"/>
                <p:cNvSpPr txBox="1">
                  <a:spLocks noChangeArrowheads="1"/>
                </p:cNvSpPr>
                <p:nvPr/>
              </p:nvSpPr>
              <p:spPr bwMode="auto">
                <a:xfrm>
                  <a:off x="3264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10311" name="Text Box 94"/>
                <p:cNvSpPr txBox="1">
                  <a:spLocks noChangeArrowheads="1"/>
                </p:cNvSpPr>
                <p:nvPr/>
              </p:nvSpPr>
              <p:spPr bwMode="auto">
                <a:xfrm>
                  <a:off x="3744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10312" name="Text Box 95"/>
                <p:cNvSpPr txBox="1">
                  <a:spLocks noChangeArrowheads="1"/>
                </p:cNvSpPr>
                <p:nvPr/>
              </p:nvSpPr>
              <p:spPr bwMode="auto">
                <a:xfrm>
                  <a:off x="4272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0</a:t>
                  </a:r>
                </a:p>
              </p:txBody>
            </p:sp>
          </p:grpSp>
          <p:sp>
            <p:nvSpPr>
              <p:cNvPr id="10309" name="Text Box 96"/>
              <p:cNvSpPr txBox="1">
                <a:spLocks noChangeArrowheads="1"/>
              </p:cNvSpPr>
              <p:nvPr/>
            </p:nvSpPr>
            <p:spPr bwMode="auto">
              <a:xfrm>
                <a:off x="4704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0</a:t>
                </a:r>
              </a:p>
            </p:txBody>
          </p:sp>
        </p:grpSp>
        <p:grpSp>
          <p:nvGrpSpPr>
            <p:cNvPr id="10290" name="Group 97"/>
            <p:cNvGrpSpPr>
              <a:grpSpLocks/>
            </p:cNvGrpSpPr>
            <p:nvPr/>
          </p:nvGrpSpPr>
          <p:grpSpPr bwMode="auto">
            <a:xfrm>
              <a:off x="3264" y="2208"/>
              <a:ext cx="1728" cy="327"/>
              <a:chOff x="3264" y="1248"/>
              <a:chExt cx="1728" cy="327"/>
            </a:xfrm>
          </p:grpSpPr>
          <p:grpSp>
            <p:nvGrpSpPr>
              <p:cNvPr id="10303" name="Group 98"/>
              <p:cNvGrpSpPr>
                <a:grpSpLocks/>
              </p:cNvGrpSpPr>
              <p:nvPr/>
            </p:nvGrpSpPr>
            <p:grpSpPr bwMode="auto">
              <a:xfrm>
                <a:off x="3264" y="1248"/>
                <a:ext cx="1296" cy="327"/>
                <a:chOff x="3264" y="1248"/>
                <a:chExt cx="1296" cy="327"/>
              </a:xfrm>
            </p:grpSpPr>
            <p:sp>
              <p:nvSpPr>
                <p:cNvPr id="10305" name="Text Box 99"/>
                <p:cNvSpPr txBox="1">
                  <a:spLocks noChangeArrowheads="1"/>
                </p:cNvSpPr>
                <p:nvPr/>
              </p:nvSpPr>
              <p:spPr bwMode="auto">
                <a:xfrm>
                  <a:off x="3264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10306" name="Text Box 100"/>
                <p:cNvSpPr txBox="1">
                  <a:spLocks noChangeArrowheads="1"/>
                </p:cNvSpPr>
                <p:nvPr/>
              </p:nvSpPr>
              <p:spPr bwMode="auto">
                <a:xfrm>
                  <a:off x="3744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0</a:t>
                  </a:r>
                </a:p>
              </p:txBody>
            </p:sp>
            <p:sp>
              <p:nvSpPr>
                <p:cNvPr id="10307" name="Text Box 101"/>
                <p:cNvSpPr txBox="1">
                  <a:spLocks noChangeArrowheads="1"/>
                </p:cNvSpPr>
                <p:nvPr/>
              </p:nvSpPr>
              <p:spPr bwMode="auto">
                <a:xfrm>
                  <a:off x="4272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0</a:t>
                  </a:r>
                </a:p>
              </p:txBody>
            </p:sp>
          </p:grpSp>
          <p:sp>
            <p:nvSpPr>
              <p:cNvPr id="10304" name="Text Box 102"/>
              <p:cNvSpPr txBox="1">
                <a:spLocks noChangeArrowheads="1"/>
              </p:cNvSpPr>
              <p:nvPr/>
            </p:nvSpPr>
            <p:spPr bwMode="auto">
              <a:xfrm>
                <a:off x="4704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0</a:t>
                </a:r>
              </a:p>
            </p:txBody>
          </p:sp>
        </p:grpSp>
        <p:grpSp>
          <p:nvGrpSpPr>
            <p:cNvPr id="10291" name="Group 103"/>
            <p:cNvGrpSpPr>
              <a:grpSpLocks/>
            </p:cNvGrpSpPr>
            <p:nvPr/>
          </p:nvGrpSpPr>
          <p:grpSpPr bwMode="auto">
            <a:xfrm>
              <a:off x="3264" y="1968"/>
              <a:ext cx="1728" cy="327"/>
              <a:chOff x="3264" y="1248"/>
              <a:chExt cx="1728" cy="327"/>
            </a:xfrm>
          </p:grpSpPr>
          <p:grpSp>
            <p:nvGrpSpPr>
              <p:cNvPr id="10298" name="Group 104"/>
              <p:cNvGrpSpPr>
                <a:grpSpLocks/>
              </p:cNvGrpSpPr>
              <p:nvPr/>
            </p:nvGrpSpPr>
            <p:grpSpPr bwMode="auto">
              <a:xfrm>
                <a:off x="3264" y="1248"/>
                <a:ext cx="1296" cy="327"/>
                <a:chOff x="3264" y="1248"/>
                <a:chExt cx="1296" cy="327"/>
              </a:xfrm>
            </p:grpSpPr>
            <p:sp>
              <p:nvSpPr>
                <p:cNvPr id="10300" name="Text Box 105"/>
                <p:cNvSpPr txBox="1">
                  <a:spLocks noChangeArrowheads="1"/>
                </p:cNvSpPr>
                <p:nvPr/>
              </p:nvSpPr>
              <p:spPr bwMode="auto">
                <a:xfrm>
                  <a:off x="3264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0</a:t>
                  </a:r>
                </a:p>
              </p:txBody>
            </p:sp>
            <p:sp>
              <p:nvSpPr>
                <p:cNvPr id="10301" name="Text Box 106"/>
                <p:cNvSpPr txBox="1">
                  <a:spLocks noChangeArrowheads="1"/>
                </p:cNvSpPr>
                <p:nvPr/>
              </p:nvSpPr>
              <p:spPr bwMode="auto">
                <a:xfrm>
                  <a:off x="3744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10302" name="Text Box 107"/>
                <p:cNvSpPr txBox="1">
                  <a:spLocks noChangeArrowheads="1"/>
                </p:cNvSpPr>
                <p:nvPr/>
              </p:nvSpPr>
              <p:spPr bwMode="auto">
                <a:xfrm>
                  <a:off x="4272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10299" name="Text Box 108"/>
              <p:cNvSpPr txBox="1">
                <a:spLocks noChangeArrowheads="1"/>
              </p:cNvSpPr>
              <p:nvPr/>
            </p:nvSpPr>
            <p:spPr bwMode="auto">
              <a:xfrm>
                <a:off x="4704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0</a:t>
                </a:r>
              </a:p>
            </p:txBody>
          </p:sp>
        </p:grpSp>
        <p:grpSp>
          <p:nvGrpSpPr>
            <p:cNvPr id="10292" name="Group 109"/>
            <p:cNvGrpSpPr>
              <a:grpSpLocks/>
            </p:cNvGrpSpPr>
            <p:nvPr/>
          </p:nvGrpSpPr>
          <p:grpSpPr bwMode="auto">
            <a:xfrm>
              <a:off x="3264" y="1728"/>
              <a:ext cx="1728" cy="327"/>
              <a:chOff x="3264" y="1248"/>
              <a:chExt cx="1728" cy="327"/>
            </a:xfrm>
          </p:grpSpPr>
          <p:grpSp>
            <p:nvGrpSpPr>
              <p:cNvPr id="10293" name="Group 110"/>
              <p:cNvGrpSpPr>
                <a:grpSpLocks/>
              </p:cNvGrpSpPr>
              <p:nvPr/>
            </p:nvGrpSpPr>
            <p:grpSpPr bwMode="auto">
              <a:xfrm>
                <a:off x="3264" y="1248"/>
                <a:ext cx="1296" cy="327"/>
                <a:chOff x="3264" y="1248"/>
                <a:chExt cx="1296" cy="327"/>
              </a:xfrm>
            </p:grpSpPr>
            <p:sp>
              <p:nvSpPr>
                <p:cNvPr id="10295" name="Text Box 111"/>
                <p:cNvSpPr txBox="1">
                  <a:spLocks noChangeArrowheads="1"/>
                </p:cNvSpPr>
                <p:nvPr/>
              </p:nvSpPr>
              <p:spPr bwMode="auto">
                <a:xfrm>
                  <a:off x="3264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0</a:t>
                  </a:r>
                </a:p>
              </p:txBody>
            </p:sp>
            <p:sp>
              <p:nvSpPr>
                <p:cNvPr id="10296" name="Text Box 112"/>
                <p:cNvSpPr txBox="1">
                  <a:spLocks noChangeArrowheads="1"/>
                </p:cNvSpPr>
                <p:nvPr/>
              </p:nvSpPr>
              <p:spPr bwMode="auto">
                <a:xfrm>
                  <a:off x="3744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10297" name="Text Box 113"/>
                <p:cNvSpPr txBox="1">
                  <a:spLocks noChangeArrowheads="1"/>
                </p:cNvSpPr>
                <p:nvPr/>
              </p:nvSpPr>
              <p:spPr bwMode="auto">
                <a:xfrm>
                  <a:off x="4272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0</a:t>
                  </a:r>
                </a:p>
              </p:txBody>
            </p:sp>
          </p:grpSp>
          <p:sp>
            <p:nvSpPr>
              <p:cNvPr id="10294" name="Text Box 114"/>
              <p:cNvSpPr txBox="1">
                <a:spLocks noChangeArrowheads="1"/>
              </p:cNvSpPr>
              <p:nvPr/>
            </p:nvSpPr>
            <p:spPr bwMode="auto">
              <a:xfrm>
                <a:off x="4704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0</a:t>
                </a:r>
              </a:p>
            </p:txBody>
          </p:sp>
        </p:grpSp>
      </p:grpSp>
      <p:grpSp>
        <p:nvGrpSpPr>
          <p:cNvPr id="513139" name="Group 115"/>
          <p:cNvGrpSpPr>
            <a:grpSpLocks/>
          </p:cNvGrpSpPr>
          <p:nvPr/>
        </p:nvGrpSpPr>
        <p:grpSpPr bwMode="auto">
          <a:xfrm>
            <a:off x="5181600" y="4648200"/>
            <a:ext cx="2743200" cy="519113"/>
            <a:chOff x="3264" y="1248"/>
            <a:chExt cx="1728" cy="327"/>
          </a:xfrm>
        </p:grpSpPr>
        <p:grpSp>
          <p:nvGrpSpPr>
            <p:cNvPr id="10283" name="Group 116"/>
            <p:cNvGrpSpPr>
              <a:grpSpLocks/>
            </p:cNvGrpSpPr>
            <p:nvPr/>
          </p:nvGrpSpPr>
          <p:grpSpPr bwMode="auto">
            <a:xfrm>
              <a:off x="3264" y="1248"/>
              <a:ext cx="1296" cy="327"/>
              <a:chOff x="3264" y="1248"/>
              <a:chExt cx="1296" cy="327"/>
            </a:xfrm>
          </p:grpSpPr>
          <p:sp>
            <p:nvSpPr>
              <p:cNvPr id="10285" name="Text Box 117"/>
              <p:cNvSpPr txBox="1">
                <a:spLocks noChangeArrowheads="1"/>
              </p:cNvSpPr>
              <p:nvPr/>
            </p:nvSpPr>
            <p:spPr bwMode="auto">
              <a:xfrm>
                <a:off x="3264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10286" name="Text Box 118"/>
              <p:cNvSpPr txBox="1">
                <a:spLocks noChangeArrowheads="1"/>
              </p:cNvSpPr>
              <p:nvPr/>
            </p:nvSpPr>
            <p:spPr bwMode="auto">
              <a:xfrm>
                <a:off x="3744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10287" name="Text Box 119"/>
              <p:cNvSpPr txBox="1">
                <a:spLocks noChangeArrowheads="1"/>
              </p:cNvSpPr>
              <p:nvPr/>
            </p:nvSpPr>
            <p:spPr bwMode="auto">
              <a:xfrm>
                <a:off x="4272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</p:grpSp>
        <p:sp>
          <p:nvSpPr>
            <p:cNvPr id="10284" name="Text Box 120"/>
            <p:cNvSpPr txBox="1">
              <a:spLocks noChangeArrowheads="1"/>
            </p:cNvSpPr>
            <p:nvPr/>
          </p:nvSpPr>
          <p:spPr bwMode="auto">
            <a:xfrm>
              <a:off x="4704" y="1248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18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</p:grpSp>
      <p:grpSp>
        <p:nvGrpSpPr>
          <p:cNvPr id="513145" name="Group 121"/>
          <p:cNvGrpSpPr>
            <a:grpSpLocks/>
          </p:cNvGrpSpPr>
          <p:nvPr/>
        </p:nvGrpSpPr>
        <p:grpSpPr bwMode="auto">
          <a:xfrm>
            <a:off x="4859338" y="960438"/>
            <a:ext cx="3048000" cy="4160837"/>
            <a:chOff x="3072" y="595"/>
            <a:chExt cx="1920" cy="2621"/>
          </a:xfrm>
        </p:grpSpPr>
        <p:sp>
          <p:nvSpPr>
            <p:cNvPr id="10272" name="Text Box 122"/>
            <p:cNvSpPr txBox="1">
              <a:spLocks noChangeArrowheads="1"/>
            </p:cNvSpPr>
            <p:nvPr/>
          </p:nvSpPr>
          <p:spPr bwMode="auto">
            <a:xfrm>
              <a:off x="3264" y="912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A</a:t>
              </a:r>
              <a:endParaRPr kumimoji="1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73" name="Text Box 123"/>
            <p:cNvSpPr txBox="1">
              <a:spLocks noChangeArrowheads="1"/>
            </p:cNvSpPr>
            <p:nvPr/>
          </p:nvSpPr>
          <p:spPr bwMode="auto">
            <a:xfrm>
              <a:off x="3744" y="912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B</a:t>
              </a:r>
              <a:endParaRPr kumimoji="1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74" name="Text Box 124"/>
            <p:cNvSpPr txBox="1">
              <a:spLocks noChangeArrowheads="1"/>
            </p:cNvSpPr>
            <p:nvPr/>
          </p:nvSpPr>
          <p:spPr bwMode="auto">
            <a:xfrm>
              <a:off x="4704" y="912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L</a:t>
              </a:r>
              <a:endParaRPr kumimoji="1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75" name="Line 125"/>
            <p:cNvSpPr>
              <a:spLocks noChangeShapeType="1"/>
            </p:cNvSpPr>
            <p:nvPr/>
          </p:nvSpPr>
          <p:spPr bwMode="auto">
            <a:xfrm>
              <a:off x="4128" y="912"/>
              <a:ext cx="0" cy="230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76" name="Line 126"/>
            <p:cNvSpPr>
              <a:spLocks noChangeShapeType="1"/>
            </p:cNvSpPr>
            <p:nvPr/>
          </p:nvSpPr>
          <p:spPr bwMode="auto">
            <a:xfrm>
              <a:off x="3600" y="912"/>
              <a:ext cx="0" cy="230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77" name="Line 127"/>
            <p:cNvSpPr>
              <a:spLocks noChangeShapeType="1"/>
            </p:cNvSpPr>
            <p:nvPr/>
          </p:nvSpPr>
          <p:spPr bwMode="auto">
            <a:xfrm>
              <a:off x="3216" y="1248"/>
              <a:ext cx="1776" cy="0"/>
            </a:xfrm>
            <a:prstGeom prst="line">
              <a:avLst/>
            </a:prstGeom>
            <a:noFill/>
            <a:ln w="28575" cap="sq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78" name="Line 128"/>
            <p:cNvSpPr>
              <a:spLocks noChangeShapeType="1"/>
            </p:cNvSpPr>
            <p:nvPr/>
          </p:nvSpPr>
          <p:spPr bwMode="auto">
            <a:xfrm>
              <a:off x="3072" y="3216"/>
              <a:ext cx="1872" cy="0"/>
            </a:xfrm>
            <a:prstGeom prst="line">
              <a:avLst/>
            </a:prstGeom>
            <a:noFill/>
            <a:ln w="28575" cap="sq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79" name="Line 129"/>
            <p:cNvSpPr>
              <a:spLocks noChangeShapeType="1"/>
            </p:cNvSpPr>
            <p:nvPr/>
          </p:nvSpPr>
          <p:spPr bwMode="auto">
            <a:xfrm>
              <a:off x="4656" y="912"/>
              <a:ext cx="0" cy="230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80" name="Text Box 130"/>
            <p:cNvSpPr txBox="1">
              <a:spLocks noChangeArrowheads="1"/>
            </p:cNvSpPr>
            <p:nvPr/>
          </p:nvSpPr>
          <p:spPr bwMode="auto">
            <a:xfrm>
              <a:off x="4272" y="912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C</a:t>
              </a:r>
              <a:endParaRPr kumimoji="1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81" name="Line 131"/>
            <p:cNvSpPr>
              <a:spLocks noChangeShapeType="1"/>
            </p:cNvSpPr>
            <p:nvPr/>
          </p:nvSpPr>
          <p:spPr bwMode="auto">
            <a:xfrm>
              <a:off x="3216" y="912"/>
              <a:ext cx="17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82" name="Rectangle 132"/>
            <p:cNvSpPr>
              <a:spLocks noChangeArrowheads="1"/>
            </p:cNvSpPr>
            <p:nvPr/>
          </p:nvSpPr>
          <p:spPr bwMode="auto">
            <a:xfrm>
              <a:off x="3120" y="595"/>
              <a:ext cx="104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方正姚体" panose="02010601030101010101" pitchFamily="2" charset="-122"/>
                  <a:ea typeface="方正姚体" panose="02010601030101010101" pitchFamily="2" charset="-122"/>
                </a:rPr>
                <a:t>       </a:t>
              </a: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方正姚体" panose="02010601030101010101" pitchFamily="2" charset="-122"/>
                  <a:ea typeface="方正姚体" panose="02010601030101010101" pitchFamily="2" charset="-122"/>
                </a:rPr>
                <a:t>真值表</a:t>
              </a:r>
            </a:p>
          </p:txBody>
        </p:sp>
      </p:grpSp>
      <p:grpSp>
        <p:nvGrpSpPr>
          <p:cNvPr id="513166" name="Group 142"/>
          <p:cNvGrpSpPr>
            <a:grpSpLocks/>
          </p:cNvGrpSpPr>
          <p:nvPr/>
        </p:nvGrpSpPr>
        <p:grpSpPr bwMode="auto">
          <a:xfrm>
            <a:off x="3537902" y="4385422"/>
            <a:ext cx="609600" cy="457200"/>
            <a:chOff x="2544" y="2304"/>
            <a:chExt cx="384" cy="288"/>
          </a:xfrm>
        </p:grpSpPr>
        <p:graphicFrame>
          <p:nvGraphicFramePr>
            <p:cNvPr id="10263" name="Object 143"/>
            <p:cNvGraphicFramePr>
              <a:graphicFrameLocks noChangeAspect="1"/>
            </p:cNvGraphicFramePr>
            <p:nvPr/>
          </p:nvGraphicFramePr>
          <p:xfrm>
            <a:off x="2592" y="2352"/>
            <a:ext cx="288" cy="2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36" name="BMP 图象" r:id="rId7" imgW="380852" imgH="266737" progId="Paint.Picture">
                    <p:embed/>
                  </p:oleObj>
                </mc:Choice>
                <mc:Fallback>
                  <p:oleObj name="BMP 图象" r:id="rId7" imgW="380852" imgH="266737" progId="Paint.Picture">
                    <p:embed/>
                    <p:pic>
                      <p:nvPicPr>
                        <p:cNvPr id="10263" name="Object 1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2" y="2352"/>
                          <a:ext cx="288" cy="2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64" name="Text Box 144"/>
            <p:cNvSpPr txBox="1">
              <a:spLocks noChangeArrowheads="1"/>
            </p:cNvSpPr>
            <p:nvPr/>
          </p:nvSpPr>
          <p:spPr bwMode="auto">
            <a:xfrm>
              <a:off x="2544" y="2304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0V</a:t>
              </a:r>
            </a:p>
          </p:txBody>
        </p:sp>
      </p:grpSp>
      <p:grpSp>
        <p:nvGrpSpPr>
          <p:cNvPr id="513169" name="Group 145"/>
          <p:cNvGrpSpPr>
            <a:grpSpLocks/>
          </p:cNvGrpSpPr>
          <p:nvPr/>
        </p:nvGrpSpPr>
        <p:grpSpPr bwMode="auto">
          <a:xfrm>
            <a:off x="3483293" y="4417916"/>
            <a:ext cx="609600" cy="457200"/>
            <a:chOff x="2536" y="2302"/>
            <a:chExt cx="384" cy="288"/>
          </a:xfrm>
        </p:grpSpPr>
        <p:graphicFrame>
          <p:nvGraphicFramePr>
            <p:cNvPr id="10261" name="Object 146"/>
            <p:cNvGraphicFramePr>
              <a:graphicFrameLocks noChangeAspect="1"/>
            </p:cNvGraphicFramePr>
            <p:nvPr/>
          </p:nvGraphicFramePr>
          <p:xfrm>
            <a:off x="2592" y="2352"/>
            <a:ext cx="288" cy="2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37" name="BMP 图象" r:id="rId9" imgW="380852" imgH="266737" progId="Paint.Picture">
                    <p:embed/>
                  </p:oleObj>
                </mc:Choice>
                <mc:Fallback>
                  <p:oleObj name="BMP 图象" r:id="rId9" imgW="380852" imgH="266737" progId="Paint.Picture">
                    <p:embed/>
                    <p:pic>
                      <p:nvPicPr>
                        <p:cNvPr id="10261" name="Object 1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2" y="2352"/>
                          <a:ext cx="288" cy="2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62" name="Text Box 147"/>
            <p:cNvSpPr txBox="1">
              <a:spLocks noChangeArrowheads="1"/>
            </p:cNvSpPr>
            <p:nvPr/>
          </p:nvSpPr>
          <p:spPr bwMode="auto">
            <a:xfrm>
              <a:off x="2536" y="2302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5V</a:t>
              </a:r>
            </a:p>
          </p:txBody>
        </p:sp>
      </p:grpSp>
      <p:sp>
        <p:nvSpPr>
          <p:cNvPr id="145" name="Rectangle 87"/>
          <p:cNvSpPr>
            <a:spLocks noChangeArrowheads="1"/>
          </p:cNvSpPr>
          <p:nvPr/>
        </p:nvSpPr>
        <p:spPr bwMode="auto">
          <a:xfrm>
            <a:off x="6755568" y="5302229"/>
            <a:ext cx="1832768" cy="954107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实现“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与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”逻辑关系</a:t>
            </a:r>
          </a:p>
        </p:txBody>
      </p:sp>
      <p:grpSp>
        <p:nvGrpSpPr>
          <p:cNvPr id="146" name="组合 145"/>
          <p:cNvGrpSpPr/>
          <p:nvPr/>
        </p:nvGrpSpPr>
        <p:grpSpPr>
          <a:xfrm>
            <a:off x="2667947" y="2571921"/>
            <a:ext cx="529199" cy="1583501"/>
            <a:chOff x="6547669" y="360609"/>
            <a:chExt cx="600319" cy="2072104"/>
          </a:xfrm>
        </p:grpSpPr>
        <p:pic>
          <p:nvPicPr>
            <p:cNvPr id="147" name="图片 146"/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6849" b="91781" l="0" r="9375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577897" y="1912505"/>
              <a:ext cx="570091" cy="520208"/>
            </a:xfrm>
            <a:prstGeom prst="rect">
              <a:avLst/>
            </a:prstGeom>
          </p:spPr>
        </p:pic>
        <p:pic>
          <p:nvPicPr>
            <p:cNvPr id="148" name="图片 147"/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6849" b="91781" l="0" r="9375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577897" y="1087431"/>
              <a:ext cx="570091" cy="520208"/>
            </a:xfrm>
            <a:prstGeom prst="rect">
              <a:avLst/>
            </a:prstGeom>
          </p:spPr>
        </p:pic>
        <p:pic>
          <p:nvPicPr>
            <p:cNvPr id="149" name="图片 148"/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6849" b="91781" l="0" r="9375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547669" y="360609"/>
              <a:ext cx="570091" cy="520208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2002446" y="1819712"/>
            <a:ext cx="1262743" cy="2495215"/>
            <a:chOff x="542698" y="5135564"/>
            <a:chExt cx="1262743" cy="2495215"/>
          </a:xfrm>
        </p:grpSpPr>
        <p:grpSp>
          <p:nvGrpSpPr>
            <p:cNvPr id="513157" name="Group 133"/>
            <p:cNvGrpSpPr>
              <a:grpSpLocks/>
            </p:cNvGrpSpPr>
            <p:nvPr/>
          </p:nvGrpSpPr>
          <p:grpSpPr bwMode="auto">
            <a:xfrm>
              <a:off x="542698" y="5135564"/>
              <a:ext cx="1143000" cy="1751013"/>
              <a:chOff x="1344" y="1152"/>
              <a:chExt cx="720" cy="1103"/>
            </a:xfrm>
          </p:grpSpPr>
          <p:sp>
            <p:nvSpPr>
              <p:cNvPr id="10269" name="Line 134"/>
              <p:cNvSpPr>
                <a:spLocks noChangeShapeType="1"/>
              </p:cNvSpPr>
              <p:nvPr/>
            </p:nvSpPr>
            <p:spPr bwMode="auto">
              <a:xfrm flipH="1">
                <a:off x="2063" y="1152"/>
                <a:ext cx="1" cy="816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270" name="Line 135"/>
              <p:cNvSpPr>
                <a:spLocks noChangeShapeType="1"/>
              </p:cNvSpPr>
              <p:nvPr/>
            </p:nvSpPr>
            <p:spPr bwMode="auto">
              <a:xfrm flipH="1">
                <a:off x="1344" y="1822"/>
                <a:ext cx="311" cy="2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271" name="Line 136"/>
              <p:cNvSpPr>
                <a:spLocks noChangeShapeType="1"/>
              </p:cNvSpPr>
              <p:nvPr/>
            </p:nvSpPr>
            <p:spPr bwMode="auto">
              <a:xfrm flipH="1" flipV="1">
                <a:off x="1344" y="2254"/>
                <a:ext cx="295" cy="1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8" name="Line 134"/>
              <p:cNvSpPr>
                <a:spLocks noChangeShapeType="1"/>
              </p:cNvSpPr>
              <p:nvPr/>
            </p:nvSpPr>
            <p:spPr bwMode="auto">
              <a:xfrm flipH="1">
                <a:off x="1645" y="1982"/>
                <a:ext cx="401" cy="272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9" name="Line 134"/>
              <p:cNvSpPr>
                <a:spLocks noChangeShapeType="1"/>
              </p:cNvSpPr>
              <p:nvPr/>
            </p:nvSpPr>
            <p:spPr bwMode="auto">
              <a:xfrm flipH="1">
                <a:off x="1645" y="1538"/>
                <a:ext cx="369" cy="286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pic>
          <p:nvPicPr>
            <p:cNvPr id="150" name="图片 149"/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6849" b="91781" l="0" r="9375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02889" y="7190121"/>
              <a:ext cx="502552" cy="440658"/>
            </a:xfrm>
            <a:prstGeom prst="rect">
              <a:avLst/>
            </a:prstGeom>
          </p:spPr>
        </p:pic>
      </p:grpSp>
    </p:spTree>
    <p:custDataLst>
      <p:tags r:id="rId2"/>
    </p:custDataLst>
    <p:extLst>
      <p:ext uri="{BB962C8B-B14F-4D97-AF65-F5344CB8AC3E}">
        <p14:creationId xmlns:p14="http://schemas.microsoft.com/office/powerpoint/2010/main" val="206420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3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3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3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3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13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130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3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130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1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500"/>
                                        <p:tgtEl>
                                          <p:spTgt spid="5130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13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131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3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1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13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1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513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1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13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513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31" grpId="0" autoUpdateAnimBg="0"/>
      <p:bldP spid="513032" grpId="0" autoUpdateAnimBg="0"/>
      <p:bldP spid="513095" grpId="0" autoUpdateAnimBg="0"/>
      <p:bldP spid="1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39F423-E687-4083-8282-35CC7BB30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619094"/>
          </a:xfrm>
        </p:spPr>
        <p:txBody>
          <a:bodyPr>
            <a:normAutofit fontScale="90000"/>
          </a:bodyPr>
          <a:lstStyle/>
          <a:p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3.1.3  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二极管或门电路</a:t>
            </a:r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12290" name="灯片编号占位符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6954F3-A159-4C7B-95B9-62853F137BB7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2291" name="Group 4"/>
          <p:cNvGrpSpPr>
            <a:grpSpLocks/>
          </p:cNvGrpSpPr>
          <p:nvPr/>
        </p:nvGrpSpPr>
        <p:grpSpPr bwMode="auto">
          <a:xfrm>
            <a:off x="852769" y="1650246"/>
            <a:ext cx="609600" cy="1752600"/>
            <a:chOff x="528" y="1632"/>
            <a:chExt cx="384" cy="1104"/>
          </a:xfrm>
        </p:grpSpPr>
        <p:sp>
          <p:nvSpPr>
            <p:cNvPr id="12423" name="Text Box 5"/>
            <p:cNvSpPr txBox="1">
              <a:spLocks noChangeArrowheads="1"/>
            </p:cNvSpPr>
            <p:nvPr/>
          </p:nvSpPr>
          <p:spPr bwMode="auto">
            <a:xfrm>
              <a:off x="528" y="2064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0V</a:t>
              </a:r>
            </a:p>
          </p:txBody>
        </p:sp>
        <p:sp>
          <p:nvSpPr>
            <p:cNvPr id="12424" name="Text Box 6"/>
            <p:cNvSpPr txBox="1">
              <a:spLocks noChangeArrowheads="1"/>
            </p:cNvSpPr>
            <p:nvPr/>
          </p:nvSpPr>
          <p:spPr bwMode="auto">
            <a:xfrm>
              <a:off x="528" y="1632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0V</a:t>
              </a:r>
            </a:p>
          </p:txBody>
        </p:sp>
        <p:sp>
          <p:nvSpPr>
            <p:cNvPr id="12425" name="Text Box 7"/>
            <p:cNvSpPr txBox="1">
              <a:spLocks noChangeArrowheads="1"/>
            </p:cNvSpPr>
            <p:nvPr/>
          </p:nvSpPr>
          <p:spPr bwMode="auto">
            <a:xfrm>
              <a:off x="528" y="2448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0V</a:t>
              </a:r>
            </a:p>
          </p:txBody>
        </p:sp>
      </p:grpSp>
      <p:grpSp>
        <p:nvGrpSpPr>
          <p:cNvPr id="12292" name="Group 8"/>
          <p:cNvGrpSpPr>
            <a:grpSpLocks/>
          </p:cNvGrpSpPr>
          <p:nvPr/>
        </p:nvGrpSpPr>
        <p:grpSpPr bwMode="auto">
          <a:xfrm>
            <a:off x="866720" y="1560667"/>
            <a:ext cx="609600" cy="1828800"/>
            <a:chOff x="576" y="1584"/>
            <a:chExt cx="384" cy="1152"/>
          </a:xfrm>
        </p:grpSpPr>
        <p:graphicFrame>
          <p:nvGraphicFramePr>
            <p:cNvPr id="12418" name="Object 9"/>
            <p:cNvGraphicFramePr>
              <a:graphicFrameLocks noChangeAspect="1"/>
            </p:cNvGraphicFramePr>
            <p:nvPr/>
          </p:nvGraphicFramePr>
          <p:xfrm>
            <a:off x="576" y="1584"/>
            <a:ext cx="288" cy="1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38" name="BMP 图象" r:id="rId4" imgW="314286" imgH="1000000" progId="Paint.Picture">
                    <p:embed/>
                  </p:oleObj>
                </mc:Choice>
                <mc:Fallback>
                  <p:oleObj name="BMP 图象" r:id="rId4" imgW="314286" imgH="1000000" progId="Paint.Picture">
                    <p:embed/>
                    <p:pic>
                      <p:nvPicPr>
                        <p:cNvPr id="12418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" y="1584"/>
                          <a:ext cx="288" cy="11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2419" name="Group 10"/>
            <p:cNvGrpSpPr>
              <a:grpSpLocks/>
            </p:cNvGrpSpPr>
            <p:nvPr/>
          </p:nvGrpSpPr>
          <p:grpSpPr bwMode="auto">
            <a:xfrm>
              <a:off x="576" y="1632"/>
              <a:ext cx="384" cy="1104"/>
              <a:chOff x="528" y="1632"/>
              <a:chExt cx="384" cy="1104"/>
            </a:xfrm>
          </p:grpSpPr>
          <p:sp>
            <p:nvSpPr>
              <p:cNvPr id="12420" name="Text Box 11"/>
              <p:cNvSpPr txBox="1">
                <a:spLocks noChangeArrowheads="1"/>
              </p:cNvSpPr>
              <p:nvPr/>
            </p:nvSpPr>
            <p:spPr bwMode="auto">
              <a:xfrm>
                <a:off x="528" y="2064"/>
                <a:ext cx="38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3300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0V</a:t>
                </a:r>
              </a:p>
            </p:txBody>
          </p:sp>
          <p:sp>
            <p:nvSpPr>
              <p:cNvPr id="12421" name="Text Box 12"/>
              <p:cNvSpPr txBox="1">
                <a:spLocks noChangeArrowheads="1"/>
              </p:cNvSpPr>
              <p:nvPr/>
            </p:nvSpPr>
            <p:spPr bwMode="auto">
              <a:xfrm>
                <a:off x="528" y="1632"/>
                <a:ext cx="38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3300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0V</a:t>
                </a:r>
              </a:p>
            </p:txBody>
          </p:sp>
          <p:sp>
            <p:nvSpPr>
              <p:cNvPr id="12422" name="Text Box 13"/>
              <p:cNvSpPr txBox="1">
                <a:spLocks noChangeArrowheads="1"/>
              </p:cNvSpPr>
              <p:nvPr/>
            </p:nvSpPr>
            <p:spPr bwMode="auto">
              <a:xfrm>
                <a:off x="528" y="2448"/>
                <a:ext cx="38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3300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5V</a:t>
                </a:r>
              </a:p>
            </p:txBody>
          </p:sp>
        </p:grpSp>
      </p:grpSp>
      <p:grpSp>
        <p:nvGrpSpPr>
          <p:cNvPr id="12293" name="Group 14"/>
          <p:cNvGrpSpPr>
            <a:grpSpLocks/>
          </p:cNvGrpSpPr>
          <p:nvPr/>
        </p:nvGrpSpPr>
        <p:grpSpPr bwMode="auto">
          <a:xfrm>
            <a:off x="845627" y="1570396"/>
            <a:ext cx="609600" cy="1828800"/>
            <a:chOff x="576" y="1584"/>
            <a:chExt cx="384" cy="1152"/>
          </a:xfrm>
        </p:grpSpPr>
        <p:graphicFrame>
          <p:nvGraphicFramePr>
            <p:cNvPr id="12413" name="Object 15"/>
            <p:cNvGraphicFramePr>
              <a:graphicFrameLocks noChangeAspect="1"/>
            </p:cNvGraphicFramePr>
            <p:nvPr/>
          </p:nvGraphicFramePr>
          <p:xfrm>
            <a:off x="576" y="1584"/>
            <a:ext cx="288" cy="1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39" name="BMP 图象" r:id="rId6" imgW="314286" imgH="1000000" progId="Paint.Picture">
                    <p:embed/>
                  </p:oleObj>
                </mc:Choice>
                <mc:Fallback>
                  <p:oleObj name="BMP 图象" r:id="rId6" imgW="314286" imgH="1000000" progId="Paint.Picture">
                    <p:embed/>
                    <p:pic>
                      <p:nvPicPr>
                        <p:cNvPr id="12413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" y="1584"/>
                          <a:ext cx="288" cy="11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2414" name="Group 16"/>
            <p:cNvGrpSpPr>
              <a:grpSpLocks/>
            </p:cNvGrpSpPr>
            <p:nvPr/>
          </p:nvGrpSpPr>
          <p:grpSpPr bwMode="auto">
            <a:xfrm>
              <a:off x="576" y="1632"/>
              <a:ext cx="384" cy="1104"/>
              <a:chOff x="528" y="1632"/>
              <a:chExt cx="384" cy="1104"/>
            </a:xfrm>
          </p:grpSpPr>
          <p:sp>
            <p:nvSpPr>
              <p:cNvPr id="12415" name="Text Box 17"/>
              <p:cNvSpPr txBox="1">
                <a:spLocks noChangeArrowheads="1"/>
              </p:cNvSpPr>
              <p:nvPr/>
            </p:nvSpPr>
            <p:spPr bwMode="auto">
              <a:xfrm>
                <a:off x="528" y="2064"/>
                <a:ext cx="38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3300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5V</a:t>
                </a:r>
              </a:p>
            </p:txBody>
          </p:sp>
          <p:sp>
            <p:nvSpPr>
              <p:cNvPr id="12416" name="Text Box 18"/>
              <p:cNvSpPr txBox="1">
                <a:spLocks noChangeArrowheads="1"/>
              </p:cNvSpPr>
              <p:nvPr/>
            </p:nvSpPr>
            <p:spPr bwMode="auto">
              <a:xfrm>
                <a:off x="528" y="1632"/>
                <a:ext cx="38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3300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5V</a:t>
                </a:r>
              </a:p>
            </p:txBody>
          </p:sp>
          <p:sp>
            <p:nvSpPr>
              <p:cNvPr id="12417" name="Text Box 19"/>
              <p:cNvSpPr txBox="1">
                <a:spLocks noChangeArrowheads="1"/>
              </p:cNvSpPr>
              <p:nvPr/>
            </p:nvSpPr>
            <p:spPr bwMode="auto">
              <a:xfrm>
                <a:off x="528" y="2448"/>
                <a:ext cx="38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3300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5V</a:t>
                </a:r>
              </a:p>
            </p:txBody>
          </p:sp>
        </p:grpSp>
      </p:grpSp>
      <p:sp>
        <p:nvSpPr>
          <p:cNvPr id="12294" name="Text Box 20"/>
          <p:cNvSpPr txBox="1">
            <a:spLocks noChangeArrowheads="1"/>
          </p:cNvSpPr>
          <p:nvPr/>
        </p:nvSpPr>
        <p:spPr bwMode="auto">
          <a:xfrm>
            <a:off x="3309627" y="1295061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rPr>
              <a:t>0V</a:t>
            </a:r>
          </a:p>
        </p:txBody>
      </p:sp>
      <p:grpSp>
        <p:nvGrpSpPr>
          <p:cNvPr id="12295" name="Group 21"/>
          <p:cNvGrpSpPr>
            <a:grpSpLocks/>
          </p:cNvGrpSpPr>
          <p:nvPr/>
        </p:nvGrpSpPr>
        <p:grpSpPr bwMode="auto">
          <a:xfrm>
            <a:off x="5181600" y="1981200"/>
            <a:ext cx="2743200" cy="519113"/>
            <a:chOff x="3264" y="1248"/>
            <a:chExt cx="1728" cy="327"/>
          </a:xfrm>
        </p:grpSpPr>
        <p:grpSp>
          <p:nvGrpSpPr>
            <p:cNvPr id="12408" name="Group 22"/>
            <p:cNvGrpSpPr>
              <a:grpSpLocks/>
            </p:cNvGrpSpPr>
            <p:nvPr/>
          </p:nvGrpSpPr>
          <p:grpSpPr bwMode="auto">
            <a:xfrm>
              <a:off x="3264" y="1248"/>
              <a:ext cx="1296" cy="327"/>
              <a:chOff x="3264" y="1248"/>
              <a:chExt cx="1296" cy="327"/>
            </a:xfrm>
          </p:grpSpPr>
          <p:sp>
            <p:nvSpPr>
              <p:cNvPr id="12410" name="Text Box 23"/>
              <p:cNvSpPr txBox="1">
                <a:spLocks noChangeArrowheads="1"/>
              </p:cNvSpPr>
              <p:nvPr/>
            </p:nvSpPr>
            <p:spPr bwMode="auto">
              <a:xfrm>
                <a:off x="3264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0</a:t>
                </a:r>
              </a:p>
            </p:txBody>
          </p:sp>
          <p:sp>
            <p:nvSpPr>
              <p:cNvPr id="12411" name="Text Box 24"/>
              <p:cNvSpPr txBox="1">
                <a:spLocks noChangeArrowheads="1"/>
              </p:cNvSpPr>
              <p:nvPr/>
            </p:nvSpPr>
            <p:spPr bwMode="auto">
              <a:xfrm>
                <a:off x="3744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0</a:t>
                </a:r>
              </a:p>
            </p:txBody>
          </p:sp>
          <p:sp>
            <p:nvSpPr>
              <p:cNvPr id="12412" name="Text Box 25"/>
              <p:cNvSpPr txBox="1">
                <a:spLocks noChangeArrowheads="1"/>
              </p:cNvSpPr>
              <p:nvPr/>
            </p:nvSpPr>
            <p:spPr bwMode="auto">
              <a:xfrm>
                <a:off x="4272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0</a:t>
                </a:r>
              </a:p>
            </p:txBody>
          </p:sp>
        </p:grpSp>
        <p:sp>
          <p:nvSpPr>
            <p:cNvPr id="12409" name="Text Box 26"/>
            <p:cNvSpPr txBox="1">
              <a:spLocks noChangeArrowheads="1"/>
            </p:cNvSpPr>
            <p:nvPr/>
          </p:nvSpPr>
          <p:spPr bwMode="auto">
            <a:xfrm>
              <a:off x="4704" y="1248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18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</p:grpSp>
      <p:grpSp>
        <p:nvGrpSpPr>
          <p:cNvPr id="12296" name="Group 27"/>
          <p:cNvGrpSpPr>
            <a:grpSpLocks/>
          </p:cNvGrpSpPr>
          <p:nvPr/>
        </p:nvGrpSpPr>
        <p:grpSpPr bwMode="auto">
          <a:xfrm>
            <a:off x="5181600" y="2362200"/>
            <a:ext cx="2743200" cy="519113"/>
            <a:chOff x="3264" y="1248"/>
            <a:chExt cx="1728" cy="327"/>
          </a:xfrm>
        </p:grpSpPr>
        <p:grpSp>
          <p:nvGrpSpPr>
            <p:cNvPr id="12403" name="Group 28"/>
            <p:cNvGrpSpPr>
              <a:grpSpLocks/>
            </p:cNvGrpSpPr>
            <p:nvPr/>
          </p:nvGrpSpPr>
          <p:grpSpPr bwMode="auto">
            <a:xfrm>
              <a:off x="3264" y="1248"/>
              <a:ext cx="1296" cy="327"/>
              <a:chOff x="3264" y="1248"/>
              <a:chExt cx="1296" cy="327"/>
            </a:xfrm>
          </p:grpSpPr>
          <p:sp>
            <p:nvSpPr>
              <p:cNvPr id="12405" name="Text Box 29"/>
              <p:cNvSpPr txBox="1">
                <a:spLocks noChangeArrowheads="1"/>
              </p:cNvSpPr>
              <p:nvPr/>
            </p:nvSpPr>
            <p:spPr bwMode="auto">
              <a:xfrm>
                <a:off x="3264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0</a:t>
                </a:r>
              </a:p>
            </p:txBody>
          </p:sp>
          <p:sp>
            <p:nvSpPr>
              <p:cNvPr id="12406" name="Text Box 30"/>
              <p:cNvSpPr txBox="1">
                <a:spLocks noChangeArrowheads="1"/>
              </p:cNvSpPr>
              <p:nvPr/>
            </p:nvSpPr>
            <p:spPr bwMode="auto">
              <a:xfrm>
                <a:off x="3744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0</a:t>
                </a:r>
              </a:p>
            </p:txBody>
          </p:sp>
          <p:sp>
            <p:nvSpPr>
              <p:cNvPr id="12407" name="Text Box 31"/>
              <p:cNvSpPr txBox="1">
                <a:spLocks noChangeArrowheads="1"/>
              </p:cNvSpPr>
              <p:nvPr/>
            </p:nvSpPr>
            <p:spPr bwMode="auto">
              <a:xfrm>
                <a:off x="4272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</p:grpSp>
        <p:sp>
          <p:nvSpPr>
            <p:cNvPr id="12404" name="Text Box 32"/>
            <p:cNvSpPr txBox="1">
              <a:spLocks noChangeArrowheads="1"/>
            </p:cNvSpPr>
            <p:nvPr/>
          </p:nvSpPr>
          <p:spPr bwMode="auto">
            <a:xfrm>
              <a:off x="4704" y="1248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18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</p:grpSp>
      <p:grpSp>
        <p:nvGrpSpPr>
          <p:cNvPr id="12297" name="Group 33"/>
          <p:cNvGrpSpPr>
            <a:grpSpLocks/>
          </p:cNvGrpSpPr>
          <p:nvPr/>
        </p:nvGrpSpPr>
        <p:grpSpPr bwMode="auto">
          <a:xfrm>
            <a:off x="5181600" y="2743200"/>
            <a:ext cx="2743200" cy="2043113"/>
            <a:chOff x="3264" y="1728"/>
            <a:chExt cx="1728" cy="1287"/>
          </a:xfrm>
        </p:grpSpPr>
        <p:grpSp>
          <p:nvGrpSpPr>
            <p:cNvPr id="12373" name="Group 34"/>
            <p:cNvGrpSpPr>
              <a:grpSpLocks/>
            </p:cNvGrpSpPr>
            <p:nvPr/>
          </p:nvGrpSpPr>
          <p:grpSpPr bwMode="auto">
            <a:xfrm>
              <a:off x="3264" y="2448"/>
              <a:ext cx="1728" cy="327"/>
              <a:chOff x="3264" y="1248"/>
              <a:chExt cx="1728" cy="327"/>
            </a:xfrm>
          </p:grpSpPr>
          <p:grpSp>
            <p:nvGrpSpPr>
              <p:cNvPr id="12398" name="Group 35"/>
              <p:cNvGrpSpPr>
                <a:grpSpLocks/>
              </p:cNvGrpSpPr>
              <p:nvPr/>
            </p:nvGrpSpPr>
            <p:grpSpPr bwMode="auto">
              <a:xfrm>
                <a:off x="3264" y="1248"/>
                <a:ext cx="1296" cy="327"/>
                <a:chOff x="3264" y="1248"/>
                <a:chExt cx="1296" cy="327"/>
              </a:xfrm>
            </p:grpSpPr>
            <p:sp>
              <p:nvSpPr>
                <p:cNvPr id="12400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3264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12401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3744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0</a:t>
                  </a:r>
                </a:p>
              </p:txBody>
            </p:sp>
            <p:sp>
              <p:nvSpPr>
                <p:cNvPr id="12402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4272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12399" name="Text Box 39"/>
              <p:cNvSpPr txBox="1">
                <a:spLocks noChangeArrowheads="1"/>
              </p:cNvSpPr>
              <p:nvPr/>
            </p:nvSpPr>
            <p:spPr bwMode="auto">
              <a:xfrm>
                <a:off x="4704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</p:grpSp>
        <p:grpSp>
          <p:nvGrpSpPr>
            <p:cNvPr id="12374" name="Group 40"/>
            <p:cNvGrpSpPr>
              <a:grpSpLocks/>
            </p:cNvGrpSpPr>
            <p:nvPr/>
          </p:nvGrpSpPr>
          <p:grpSpPr bwMode="auto">
            <a:xfrm>
              <a:off x="3264" y="2688"/>
              <a:ext cx="1728" cy="327"/>
              <a:chOff x="3264" y="1248"/>
              <a:chExt cx="1728" cy="327"/>
            </a:xfrm>
          </p:grpSpPr>
          <p:grpSp>
            <p:nvGrpSpPr>
              <p:cNvPr id="12393" name="Group 41"/>
              <p:cNvGrpSpPr>
                <a:grpSpLocks/>
              </p:cNvGrpSpPr>
              <p:nvPr/>
            </p:nvGrpSpPr>
            <p:grpSpPr bwMode="auto">
              <a:xfrm>
                <a:off x="3264" y="1248"/>
                <a:ext cx="1296" cy="327"/>
                <a:chOff x="3264" y="1248"/>
                <a:chExt cx="1296" cy="327"/>
              </a:xfrm>
            </p:grpSpPr>
            <p:sp>
              <p:nvSpPr>
                <p:cNvPr id="12395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3264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12396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3744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12397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4272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0</a:t>
                  </a:r>
                </a:p>
              </p:txBody>
            </p:sp>
          </p:grpSp>
          <p:sp>
            <p:nvSpPr>
              <p:cNvPr id="12394" name="Text Box 45"/>
              <p:cNvSpPr txBox="1">
                <a:spLocks noChangeArrowheads="1"/>
              </p:cNvSpPr>
              <p:nvPr/>
            </p:nvSpPr>
            <p:spPr bwMode="auto">
              <a:xfrm>
                <a:off x="4704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</p:grpSp>
        <p:grpSp>
          <p:nvGrpSpPr>
            <p:cNvPr id="12375" name="Group 46"/>
            <p:cNvGrpSpPr>
              <a:grpSpLocks/>
            </p:cNvGrpSpPr>
            <p:nvPr/>
          </p:nvGrpSpPr>
          <p:grpSpPr bwMode="auto">
            <a:xfrm>
              <a:off x="3264" y="2208"/>
              <a:ext cx="1728" cy="327"/>
              <a:chOff x="3264" y="1248"/>
              <a:chExt cx="1728" cy="327"/>
            </a:xfrm>
          </p:grpSpPr>
          <p:grpSp>
            <p:nvGrpSpPr>
              <p:cNvPr id="12388" name="Group 47"/>
              <p:cNvGrpSpPr>
                <a:grpSpLocks/>
              </p:cNvGrpSpPr>
              <p:nvPr/>
            </p:nvGrpSpPr>
            <p:grpSpPr bwMode="auto">
              <a:xfrm>
                <a:off x="3264" y="1248"/>
                <a:ext cx="1296" cy="327"/>
                <a:chOff x="3264" y="1248"/>
                <a:chExt cx="1296" cy="327"/>
              </a:xfrm>
            </p:grpSpPr>
            <p:sp>
              <p:nvSpPr>
                <p:cNvPr id="12390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3264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12391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3744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0</a:t>
                  </a:r>
                </a:p>
              </p:txBody>
            </p:sp>
            <p:sp>
              <p:nvSpPr>
                <p:cNvPr id="12392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4272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0</a:t>
                  </a:r>
                </a:p>
              </p:txBody>
            </p:sp>
          </p:grpSp>
          <p:sp>
            <p:nvSpPr>
              <p:cNvPr id="12389" name="Text Box 51"/>
              <p:cNvSpPr txBox="1">
                <a:spLocks noChangeArrowheads="1"/>
              </p:cNvSpPr>
              <p:nvPr/>
            </p:nvSpPr>
            <p:spPr bwMode="auto">
              <a:xfrm>
                <a:off x="4704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</p:grpSp>
        <p:grpSp>
          <p:nvGrpSpPr>
            <p:cNvPr id="12376" name="Group 52"/>
            <p:cNvGrpSpPr>
              <a:grpSpLocks/>
            </p:cNvGrpSpPr>
            <p:nvPr/>
          </p:nvGrpSpPr>
          <p:grpSpPr bwMode="auto">
            <a:xfrm>
              <a:off x="3264" y="1968"/>
              <a:ext cx="1728" cy="327"/>
              <a:chOff x="3264" y="1248"/>
              <a:chExt cx="1728" cy="327"/>
            </a:xfrm>
          </p:grpSpPr>
          <p:grpSp>
            <p:nvGrpSpPr>
              <p:cNvPr id="12383" name="Group 53"/>
              <p:cNvGrpSpPr>
                <a:grpSpLocks/>
              </p:cNvGrpSpPr>
              <p:nvPr/>
            </p:nvGrpSpPr>
            <p:grpSpPr bwMode="auto">
              <a:xfrm>
                <a:off x="3264" y="1248"/>
                <a:ext cx="1296" cy="327"/>
                <a:chOff x="3264" y="1248"/>
                <a:chExt cx="1296" cy="327"/>
              </a:xfrm>
            </p:grpSpPr>
            <p:sp>
              <p:nvSpPr>
                <p:cNvPr id="12385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3264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0</a:t>
                  </a:r>
                </a:p>
              </p:txBody>
            </p:sp>
            <p:sp>
              <p:nvSpPr>
                <p:cNvPr id="12386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3744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12387" name="Text Box 56"/>
                <p:cNvSpPr txBox="1">
                  <a:spLocks noChangeArrowheads="1"/>
                </p:cNvSpPr>
                <p:nvPr/>
              </p:nvSpPr>
              <p:spPr bwMode="auto">
                <a:xfrm>
                  <a:off x="4272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</p:grpSp>
          <p:sp>
            <p:nvSpPr>
              <p:cNvPr id="12384" name="Text Box 57"/>
              <p:cNvSpPr txBox="1">
                <a:spLocks noChangeArrowheads="1"/>
              </p:cNvSpPr>
              <p:nvPr/>
            </p:nvSpPr>
            <p:spPr bwMode="auto">
              <a:xfrm>
                <a:off x="4704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</p:grpSp>
        <p:grpSp>
          <p:nvGrpSpPr>
            <p:cNvPr id="12377" name="Group 58"/>
            <p:cNvGrpSpPr>
              <a:grpSpLocks/>
            </p:cNvGrpSpPr>
            <p:nvPr/>
          </p:nvGrpSpPr>
          <p:grpSpPr bwMode="auto">
            <a:xfrm>
              <a:off x="3264" y="1728"/>
              <a:ext cx="1728" cy="327"/>
              <a:chOff x="3264" y="1248"/>
              <a:chExt cx="1728" cy="327"/>
            </a:xfrm>
          </p:grpSpPr>
          <p:grpSp>
            <p:nvGrpSpPr>
              <p:cNvPr id="12378" name="Group 59"/>
              <p:cNvGrpSpPr>
                <a:grpSpLocks/>
              </p:cNvGrpSpPr>
              <p:nvPr/>
            </p:nvGrpSpPr>
            <p:grpSpPr bwMode="auto">
              <a:xfrm>
                <a:off x="3264" y="1248"/>
                <a:ext cx="1296" cy="327"/>
                <a:chOff x="3264" y="1248"/>
                <a:chExt cx="1296" cy="327"/>
              </a:xfrm>
            </p:grpSpPr>
            <p:sp>
              <p:nvSpPr>
                <p:cNvPr id="12380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3264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0</a:t>
                  </a:r>
                </a:p>
              </p:txBody>
            </p:sp>
            <p:sp>
              <p:nvSpPr>
                <p:cNvPr id="12381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3744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12382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4272" y="1248"/>
                  <a:ext cx="288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18"/>
                      </a:solidFill>
                      <a:effectLst/>
                      <a:uLnTx/>
                      <a:uFillTx/>
                      <a:latin typeface="" pitchFamily="18" charset="0"/>
                      <a:ea typeface="宋体" panose="02010600030101010101" pitchFamily="2" charset="-122"/>
                      <a:cs typeface="+mn-cs"/>
                    </a:rPr>
                    <a:t>0</a:t>
                  </a:r>
                </a:p>
              </p:txBody>
            </p:sp>
          </p:grpSp>
          <p:sp>
            <p:nvSpPr>
              <p:cNvPr id="12379" name="Text Box 63"/>
              <p:cNvSpPr txBox="1">
                <a:spLocks noChangeArrowheads="1"/>
              </p:cNvSpPr>
              <p:nvPr/>
            </p:nvSpPr>
            <p:spPr bwMode="auto">
              <a:xfrm>
                <a:off x="4704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</p:grpSp>
      </p:grpSp>
      <p:grpSp>
        <p:nvGrpSpPr>
          <p:cNvPr id="12298" name="Group 64"/>
          <p:cNvGrpSpPr>
            <a:grpSpLocks/>
          </p:cNvGrpSpPr>
          <p:nvPr/>
        </p:nvGrpSpPr>
        <p:grpSpPr bwMode="auto">
          <a:xfrm>
            <a:off x="5181600" y="4648200"/>
            <a:ext cx="2743200" cy="519113"/>
            <a:chOff x="3264" y="1248"/>
            <a:chExt cx="1728" cy="327"/>
          </a:xfrm>
        </p:grpSpPr>
        <p:grpSp>
          <p:nvGrpSpPr>
            <p:cNvPr id="12368" name="Group 65"/>
            <p:cNvGrpSpPr>
              <a:grpSpLocks/>
            </p:cNvGrpSpPr>
            <p:nvPr/>
          </p:nvGrpSpPr>
          <p:grpSpPr bwMode="auto">
            <a:xfrm>
              <a:off x="3264" y="1248"/>
              <a:ext cx="1296" cy="327"/>
              <a:chOff x="3264" y="1248"/>
              <a:chExt cx="1296" cy="327"/>
            </a:xfrm>
          </p:grpSpPr>
          <p:sp>
            <p:nvSpPr>
              <p:cNvPr id="12370" name="Text Box 66"/>
              <p:cNvSpPr txBox="1">
                <a:spLocks noChangeArrowheads="1"/>
              </p:cNvSpPr>
              <p:nvPr/>
            </p:nvSpPr>
            <p:spPr bwMode="auto">
              <a:xfrm>
                <a:off x="3264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12371" name="Text Box 67"/>
              <p:cNvSpPr txBox="1">
                <a:spLocks noChangeArrowheads="1"/>
              </p:cNvSpPr>
              <p:nvPr/>
            </p:nvSpPr>
            <p:spPr bwMode="auto">
              <a:xfrm>
                <a:off x="3744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  <p:sp>
            <p:nvSpPr>
              <p:cNvPr id="12372" name="Text Box 68"/>
              <p:cNvSpPr txBox="1">
                <a:spLocks noChangeArrowheads="1"/>
              </p:cNvSpPr>
              <p:nvPr/>
            </p:nvSpPr>
            <p:spPr bwMode="auto">
              <a:xfrm>
                <a:off x="4272" y="1248"/>
                <a:ext cx="28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1</a:t>
                </a:r>
              </a:p>
            </p:txBody>
          </p:sp>
        </p:grpSp>
        <p:sp>
          <p:nvSpPr>
            <p:cNvPr id="12369" name="Text Box 69"/>
            <p:cNvSpPr txBox="1">
              <a:spLocks noChangeArrowheads="1"/>
            </p:cNvSpPr>
            <p:nvPr/>
          </p:nvSpPr>
          <p:spPr bwMode="auto">
            <a:xfrm>
              <a:off x="4704" y="1248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18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</p:grpSp>
      <p:grpSp>
        <p:nvGrpSpPr>
          <p:cNvPr id="12299" name="Group 70"/>
          <p:cNvGrpSpPr>
            <a:grpSpLocks/>
          </p:cNvGrpSpPr>
          <p:nvPr/>
        </p:nvGrpSpPr>
        <p:grpSpPr bwMode="auto">
          <a:xfrm>
            <a:off x="4876800" y="944563"/>
            <a:ext cx="3048000" cy="4160837"/>
            <a:chOff x="3072" y="595"/>
            <a:chExt cx="1920" cy="2621"/>
          </a:xfrm>
        </p:grpSpPr>
        <p:sp>
          <p:nvSpPr>
            <p:cNvPr id="12357" name="Text Box 71"/>
            <p:cNvSpPr txBox="1">
              <a:spLocks noChangeArrowheads="1"/>
            </p:cNvSpPr>
            <p:nvPr/>
          </p:nvSpPr>
          <p:spPr bwMode="auto">
            <a:xfrm>
              <a:off x="3264" y="912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A</a:t>
              </a:r>
              <a:endParaRPr kumimoji="1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58" name="Text Box 72"/>
            <p:cNvSpPr txBox="1">
              <a:spLocks noChangeArrowheads="1"/>
            </p:cNvSpPr>
            <p:nvPr/>
          </p:nvSpPr>
          <p:spPr bwMode="auto">
            <a:xfrm>
              <a:off x="3744" y="912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B</a:t>
              </a:r>
              <a:endParaRPr kumimoji="1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59" name="Text Box 73"/>
            <p:cNvSpPr txBox="1">
              <a:spLocks noChangeArrowheads="1"/>
            </p:cNvSpPr>
            <p:nvPr/>
          </p:nvSpPr>
          <p:spPr bwMode="auto">
            <a:xfrm>
              <a:off x="4704" y="912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L</a:t>
              </a:r>
              <a:endParaRPr kumimoji="1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60" name="Line 74"/>
            <p:cNvSpPr>
              <a:spLocks noChangeShapeType="1"/>
            </p:cNvSpPr>
            <p:nvPr/>
          </p:nvSpPr>
          <p:spPr bwMode="auto">
            <a:xfrm>
              <a:off x="4128" y="912"/>
              <a:ext cx="0" cy="230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61" name="Line 75"/>
            <p:cNvSpPr>
              <a:spLocks noChangeShapeType="1"/>
            </p:cNvSpPr>
            <p:nvPr/>
          </p:nvSpPr>
          <p:spPr bwMode="auto">
            <a:xfrm>
              <a:off x="3600" y="912"/>
              <a:ext cx="0" cy="230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62" name="Line 76"/>
            <p:cNvSpPr>
              <a:spLocks noChangeShapeType="1"/>
            </p:cNvSpPr>
            <p:nvPr/>
          </p:nvSpPr>
          <p:spPr bwMode="auto">
            <a:xfrm>
              <a:off x="3216" y="1248"/>
              <a:ext cx="1776" cy="0"/>
            </a:xfrm>
            <a:prstGeom prst="line">
              <a:avLst/>
            </a:prstGeom>
            <a:noFill/>
            <a:ln w="28575" cap="sq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63" name="Line 77"/>
            <p:cNvSpPr>
              <a:spLocks noChangeShapeType="1"/>
            </p:cNvSpPr>
            <p:nvPr/>
          </p:nvSpPr>
          <p:spPr bwMode="auto">
            <a:xfrm>
              <a:off x="3072" y="3216"/>
              <a:ext cx="1872" cy="0"/>
            </a:xfrm>
            <a:prstGeom prst="line">
              <a:avLst/>
            </a:prstGeom>
            <a:noFill/>
            <a:ln w="28575" cap="sq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64" name="Line 78"/>
            <p:cNvSpPr>
              <a:spLocks noChangeShapeType="1"/>
            </p:cNvSpPr>
            <p:nvPr/>
          </p:nvSpPr>
          <p:spPr bwMode="auto">
            <a:xfrm>
              <a:off x="4656" y="912"/>
              <a:ext cx="0" cy="230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65" name="Text Box 79"/>
            <p:cNvSpPr txBox="1">
              <a:spLocks noChangeArrowheads="1"/>
            </p:cNvSpPr>
            <p:nvPr/>
          </p:nvSpPr>
          <p:spPr bwMode="auto">
            <a:xfrm>
              <a:off x="4272" y="912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C</a:t>
              </a:r>
              <a:endParaRPr kumimoji="1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66" name="Line 80"/>
            <p:cNvSpPr>
              <a:spLocks noChangeShapeType="1"/>
            </p:cNvSpPr>
            <p:nvPr/>
          </p:nvSpPr>
          <p:spPr bwMode="auto">
            <a:xfrm>
              <a:off x="3216" y="912"/>
              <a:ext cx="17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67" name="Rectangle 81"/>
            <p:cNvSpPr>
              <a:spLocks noChangeArrowheads="1"/>
            </p:cNvSpPr>
            <p:nvPr/>
          </p:nvSpPr>
          <p:spPr bwMode="auto">
            <a:xfrm>
              <a:off x="3120" y="595"/>
              <a:ext cx="104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方正姚体" panose="02010601030101010101" pitchFamily="2" charset="-122"/>
                  <a:ea typeface="方正姚体" panose="02010601030101010101" pitchFamily="2" charset="-122"/>
                </a:rPr>
                <a:t>       </a:t>
              </a: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方正姚体" panose="02010601030101010101" pitchFamily="2" charset="-122"/>
                  <a:ea typeface="方正姚体" panose="02010601030101010101" pitchFamily="2" charset="-122"/>
                </a:rPr>
                <a:t>真值表</a:t>
              </a:r>
            </a:p>
          </p:txBody>
        </p:sp>
      </p:grpSp>
      <p:sp>
        <p:nvSpPr>
          <p:cNvPr id="12356" name="Text Box 84"/>
          <p:cNvSpPr txBox="1">
            <a:spLocks noChangeArrowheads="1"/>
          </p:cNvSpPr>
          <p:nvPr/>
        </p:nvSpPr>
        <p:spPr bwMode="auto">
          <a:xfrm>
            <a:off x="3262003" y="1274424"/>
            <a:ext cx="6096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rPr>
              <a:t>5V</a:t>
            </a:r>
          </a:p>
        </p:txBody>
      </p:sp>
      <p:sp>
        <p:nvSpPr>
          <p:cNvPr id="12354" name="Text Box 87"/>
          <p:cNvSpPr txBox="1">
            <a:spLocks noChangeArrowheads="1"/>
          </p:cNvSpPr>
          <p:nvPr/>
        </p:nvSpPr>
        <p:spPr bwMode="auto">
          <a:xfrm>
            <a:off x="3263646" y="1307101"/>
            <a:ext cx="6096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rPr>
              <a:t>5V</a:t>
            </a:r>
          </a:p>
        </p:txBody>
      </p:sp>
      <p:grpSp>
        <p:nvGrpSpPr>
          <p:cNvPr id="12302" name="Group 88"/>
          <p:cNvGrpSpPr>
            <a:grpSpLocks/>
          </p:cNvGrpSpPr>
          <p:nvPr/>
        </p:nvGrpSpPr>
        <p:grpSpPr bwMode="auto">
          <a:xfrm>
            <a:off x="1295400" y="1122776"/>
            <a:ext cx="2809875" cy="3784602"/>
            <a:chOff x="768" y="832"/>
            <a:chExt cx="1770" cy="2384"/>
          </a:xfrm>
        </p:grpSpPr>
        <p:sp>
          <p:nvSpPr>
            <p:cNvPr id="12319" name="Line 89"/>
            <p:cNvSpPr>
              <a:spLocks noChangeShapeType="1"/>
            </p:cNvSpPr>
            <p:nvPr/>
          </p:nvSpPr>
          <p:spPr bwMode="auto">
            <a:xfrm>
              <a:off x="1872" y="2947"/>
              <a:ext cx="0" cy="157"/>
            </a:xfrm>
            <a:prstGeom prst="line">
              <a:avLst/>
            </a:prstGeom>
            <a:noFill/>
            <a:ln w="38100">
              <a:solidFill>
                <a:srgbClr val="00001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20" name="Line 90"/>
            <p:cNvSpPr>
              <a:spLocks noChangeShapeType="1"/>
            </p:cNvSpPr>
            <p:nvPr/>
          </p:nvSpPr>
          <p:spPr bwMode="auto">
            <a:xfrm>
              <a:off x="1869" y="1114"/>
              <a:ext cx="13" cy="1510"/>
            </a:xfrm>
            <a:prstGeom prst="line">
              <a:avLst/>
            </a:prstGeom>
            <a:noFill/>
            <a:ln w="38100">
              <a:solidFill>
                <a:srgbClr val="000018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21" name="Text Box 91"/>
            <p:cNvSpPr txBox="1">
              <a:spLocks noChangeArrowheads="1"/>
            </p:cNvSpPr>
            <p:nvPr/>
          </p:nvSpPr>
          <p:spPr bwMode="auto">
            <a:xfrm>
              <a:off x="1962" y="2974"/>
              <a:ext cx="576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18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0V</a:t>
              </a:r>
              <a:endParaRPr kumimoji="1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22" name="Text Box 92"/>
            <p:cNvSpPr txBox="1">
              <a:spLocks noChangeArrowheads="1"/>
            </p:cNvSpPr>
            <p:nvPr/>
          </p:nvSpPr>
          <p:spPr bwMode="auto">
            <a:xfrm>
              <a:off x="1930" y="2649"/>
              <a:ext cx="32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18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18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R</a:t>
              </a:r>
              <a:endParaRPr kumimoji="1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18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23" name="Text Box 93"/>
            <p:cNvSpPr txBox="1">
              <a:spLocks noChangeArrowheads="1"/>
            </p:cNvSpPr>
            <p:nvPr/>
          </p:nvSpPr>
          <p:spPr bwMode="auto">
            <a:xfrm>
              <a:off x="1884" y="1335"/>
              <a:ext cx="38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18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D</a:t>
              </a:r>
              <a:r>
                <a:rPr kumimoji="1" lang="en-US" altLang="zh-CN" sz="20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A</a:t>
              </a:r>
              <a:endParaRPr kumimoji="1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24" name="Rectangle 94"/>
            <p:cNvSpPr>
              <a:spLocks noChangeArrowheads="1"/>
            </p:cNvSpPr>
            <p:nvPr/>
          </p:nvSpPr>
          <p:spPr bwMode="auto">
            <a:xfrm>
              <a:off x="1905" y="2122"/>
              <a:ext cx="38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18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D</a:t>
              </a:r>
              <a:r>
                <a:rPr kumimoji="1" lang="en-US" altLang="zh-CN" sz="20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C</a:t>
              </a:r>
              <a:endParaRPr kumimoji="1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25" name="Text Box 95"/>
            <p:cNvSpPr txBox="1">
              <a:spLocks noChangeArrowheads="1"/>
            </p:cNvSpPr>
            <p:nvPr/>
          </p:nvSpPr>
          <p:spPr bwMode="auto">
            <a:xfrm>
              <a:off x="816" y="1152"/>
              <a:ext cx="33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18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A</a:t>
              </a:r>
              <a:endParaRPr kumimoji="1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26" name="Text Box 96"/>
            <p:cNvSpPr txBox="1">
              <a:spLocks noChangeArrowheads="1"/>
            </p:cNvSpPr>
            <p:nvPr/>
          </p:nvSpPr>
          <p:spPr bwMode="auto">
            <a:xfrm>
              <a:off x="768" y="1584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18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B</a:t>
              </a:r>
              <a:endParaRPr kumimoji="1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27" name="Rectangle 97"/>
            <p:cNvSpPr>
              <a:spLocks noChangeArrowheads="1"/>
            </p:cNvSpPr>
            <p:nvPr/>
          </p:nvSpPr>
          <p:spPr bwMode="auto">
            <a:xfrm>
              <a:off x="1824" y="2633"/>
              <a:ext cx="106" cy="314"/>
            </a:xfrm>
            <a:prstGeom prst="rect">
              <a:avLst/>
            </a:prstGeom>
            <a:noFill/>
            <a:ln w="38100">
              <a:solidFill>
                <a:srgbClr val="000018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</a:extLst>
          </p:spPr>
          <p:txBody>
            <a:bodyPr wrap="none" anchor="ctr"/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28" name="Rectangle 98"/>
            <p:cNvSpPr>
              <a:spLocks noChangeArrowheads="1"/>
            </p:cNvSpPr>
            <p:nvPr/>
          </p:nvSpPr>
          <p:spPr bwMode="auto">
            <a:xfrm>
              <a:off x="1640" y="832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18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L</a:t>
              </a:r>
            </a:p>
          </p:txBody>
        </p:sp>
        <p:sp>
          <p:nvSpPr>
            <p:cNvPr id="12329" name="Line 99"/>
            <p:cNvSpPr>
              <a:spLocks noChangeShapeType="1"/>
            </p:cNvSpPr>
            <p:nvPr/>
          </p:nvSpPr>
          <p:spPr bwMode="auto">
            <a:xfrm>
              <a:off x="1314" y="2125"/>
              <a:ext cx="558" cy="20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30" name="Oval 100"/>
            <p:cNvSpPr>
              <a:spLocks noChangeArrowheads="1"/>
            </p:cNvSpPr>
            <p:nvPr/>
          </p:nvSpPr>
          <p:spPr bwMode="auto">
            <a:xfrm>
              <a:off x="1831" y="1052"/>
              <a:ext cx="73" cy="7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32" name="Text Box 102"/>
            <p:cNvSpPr txBox="1">
              <a:spLocks noChangeArrowheads="1"/>
            </p:cNvSpPr>
            <p:nvPr/>
          </p:nvSpPr>
          <p:spPr bwMode="auto">
            <a:xfrm>
              <a:off x="1908" y="1806"/>
              <a:ext cx="38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18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D</a:t>
              </a:r>
              <a:r>
                <a:rPr kumimoji="1" lang="en-US" altLang="zh-CN" sz="20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B</a:t>
              </a:r>
              <a:endParaRPr kumimoji="1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33" name="Text Box 103"/>
            <p:cNvSpPr txBox="1">
              <a:spLocks noChangeArrowheads="1"/>
            </p:cNvSpPr>
            <p:nvPr/>
          </p:nvSpPr>
          <p:spPr bwMode="auto">
            <a:xfrm>
              <a:off x="768" y="1968"/>
              <a:ext cx="38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18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C</a:t>
              </a:r>
              <a:endParaRPr kumimoji="1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2334" name="Group 104"/>
            <p:cNvGrpSpPr>
              <a:grpSpLocks/>
            </p:cNvGrpSpPr>
            <p:nvPr/>
          </p:nvGrpSpPr>
          <p:grpSpPr bwMode="auto">
            <a:xfrm>
              <a:off x="1056" y="1322"/>
              <a:ext cx="960" cy="1778"/>
              <a:chOff x="1056" y="1322"/>
              <a:chExt cx="960" cy="1778"/>
            </a:xfrm>
          </p:grpSpPr>
          <p:sp>
            <p:nvSpPr>
              <p:cNvPr id="12347" name="Oval 105"/>
              <p:cNvSpPr>
                <a:spLocks noChangeArrowheads="1"/>
              </p:cNvSpPr>
              <p:nvPr/>
            </p:nvSpPr>
            <p:spPr bwMode="auto">
              <a:xfrm>
                <a:off x="1861" y="2311"/>
                <a:ext cx="32" cy="32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348" name="Line 106"/>
              <p:cNvSpPr>
                <a:spLocks noChangeShapeType="1"/>
              </p:cNvSpPr>
              <p:nvPr/>
            </p:nvSpPr>
            <p:spPr bwMode="auto">
              <a:xfrm rot="16208703">
                <a:off x="1569" y="1679"/>
                <a:ext cx="7" cy="886"/>
              </a:xfrm>
              <a:prstGeom prst="line">
                <a:avLst/>
              </a:prstGeom>
              <a:noFill/>
              <a:ln w="38100">
                <a:solidFill>
                  <a:srgbClr val="00001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349" name="Oval 107"/>
              <p:cNvSpPr>
                <a:spLocks noChangeArrowheads="1"/>
              </p:cNvSpPr>
              <p:nvPr/>
            </p:nvSpPr>
            <p:spPr bwMode="auto">
              <a:xfrm>
                <a:off x="1056" y="2091"/>
                <a:ext cx="73" cy="7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12350" name="Group 108"/>
              <p:cNvGrpSpPr>
                <a:grpSpLocks/>
              </p:cNvGrpSpPr>
              <p:nvPr/>
            </p:nvGrpSpPr>
            <p:grpSpPr bwMode="auto">
              <a:xfrm>
                <a:off x="1524" y="1368"/>
                <a:ext cx="238" cy="1011"/>
                <a:chOff x="1498" y="2788"/>
                <a:chExt cx="238" cy="905"/>
              </a:xfrm>
            </p:grpSpPr>
            <p:sp>
              <p:nvSpPr>
                <p:cNvPr id="12351" name="AutoShape 109"/>
                <p:cNvSpPr>
                  <a:spLocks noChangeArrowheads="1"/>
                </p:cNvSpPr>
                <p:nvPr/>
              </p:nvSpPr>
              <p:spPr bwMode="auto">
                <a:xfrm rot="6397277">
                  <a:off x="1522" y="3478"/>
                  <a:ext cx="144" cy="192"/>
                </a:xfrm>
                <a:prstGeom prst="triangle">
                  <a:avLst>
                    <a:gd name="adj" fmla="val 50000"/>
                  </a:avLst>
                </a:prstGeom>
                <a:noFill/>
                <a:ln w="381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2352" name="Line 110"/>
                <p:cNvSpPr>
                  <a:spLocks noChangeShapeType="1"/>
                </p:cNvSpPr>
                <p:nvPr/>
              </p:nvSpPr>
              <p:spPr bwMode="auto">
                <a:xfrm rot="994986">
                  <a:off x="1717" y="3501"/>
                  <a:ext cx="0" cy="192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60" name="AutoShape 109"/>
                <p:cNvSpPr>
                  <a:spLocks noChangeArrowheads="1"/>
                </p:cNvSpPr>
                <p:nvPr/>
              </p:nvSpPr>
              <p:spPr bwMode="auto">
                <a:xfrm rot="6397277">
                  <a:off x="1523" y="3130"/>
                  <a:ext cx="144" cy="192"/>
                </a:xfrm>
                <a:prstGeom prst="triangle">
                  <a:avLst>
                    <a:gd name="adj" fmla="val 50000"/>
                  </a:avLst>
                </a:prstGeom>
                <a:noFill/>
                <a:ln w="381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61" name="Line 110"/>
                <p:cNvSpPr>
                  <a:spLocks noChangeShapeType="1"/>
                </p:cNvSpPr>
                <p:nvPr/>
              </p:nvSpPr>
              <p:spPr bwMode="auto">
                <a:xfrm rot="994986">
                  <a:off x="1716" y="3166"/>
                  <a:ext cx="0" cy="192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62" name="AutoShape 109"/>
                <p:cNvSpPr>
                  <a:spLocks noChangeArrowheads="1"/>
                </p:cNvSpPr>
                <p:nvPr/>
              </p:nvSpPr>
              <p:spPr bwMode="auto">
                <a:xfrm rot="6397277">
                  <a:off x="1543" y="2764"/>
                  <a:ext cx="144" cy="192"/>
                </a:xfrm>
                <a:prstGeom prst="triangle">
                  <a:avLst>
                    <a:gd name="adj" fmla="val 50000"/>
                  </a:avLst>
                </a:prstGeom>
                <a:noFill/>
                <a:ln w="381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algn="ctr"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63" name="Line 110"/>
                <p:cNvSpPr>
                  <a:spLocks noChangeShapeType="1"/>
                </p:cNvSpPr>
                <p:nvPr/>
              </p:nvSpPr>
              <p:spPr bwMode="auto">
                <a:xfrm rot="994986">
                  <a:off x="1736" y="2800"/>
                  <a:ext cx="0" cy="192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54" name="Oval 105"/>
              <p:cNvSpPr>
                <a:spLocks noChangeArrowheads="1"/>
              </p:cNvSpPr>
              <p:nvPr/>
            </p:nvSpPr>
            <p:spPr bwMode="auto">
              <a:xfrm>
                <a:off x="1296" y="2115"/>
                <a:ext cx="32" cy="32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5" name="Oval 105"/>
              <p:cNvSpPr>
                <a:spLocks noChangeArrowheads="1"/>
              </p:cNvSpPr>
              <p:nvPr/>
            </p:nvSpPr>
            <p:spPr bwMode="auto">
              <a:xfrm>
                <a:off x="1310" y="1730"/>
                <a:ext cx="32" cy="32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6" name="Oval 105"/>
              <p:cNvSpPr>
                <a:spLocks noChangeArrowheads="1"/>
              </p:cNvSpPr>
              <p:nvPr/>
            </p:nvSpPr>
            <p:spPr bwMode="auto">
              <a:xfrm>
                <a:off x="1861" y="1933"/>
                <a:ext cx="32" cy="32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8" name="Oval 105"/>
              <p:cNvSpPr>
                <a:spLocks noChangeArrowheads="1"/>
              </p:cNvSpPr>
              <p:nvPr/>
            </p:nvSpPr>
            <p:spPr bwMode="auto">
              <a:xfrm>
                <a:off x="1860" y="1529"/>
                <a:ext cx="32" cy="32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4" name="Oval 105"/>
              <p:cNvSpPr>
                <a:spLocks noChangeArrowheads="1"/>
              </p:cNvSpPr>
              <p:nvPr/>
            </p:nvSpPr>
            <p:spPr bwMode="auto">
              <a:xfrm>
                <a:off x="1330" y="1322"/>
                <a:ext cx="32" cy="32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2" name="Line 106"/>
              <p:cNvSpPr>
                <a:spLocks noChangeShapeType="1"/>
              </p:cNvSpPr>
              <p:nvPr/>
            </p:nvSpPr>
            <p:spPr bwMode="auto">
              <a:xfrm rot="16208703">
                <a:off x="1879" y="3017"/>
                <a:ext cx="3" cy="163"/>
              </a:xfrm>
              <a:prstGeom prst="line">
                <a:avLst/>
              </a:prstGeom>
              <a:noFill/>
              <a:ln w="38100">
                <a:solidFill>
                  <a:srgbClr val="00001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2335" name="Group 111"/>
            <p:cNvGrpSpPr>
              <a:grpSpLocks/>
            </p:cNvGrpSpPr>
            <p:nvPr/>
          </p:nvGrpSpPr>
          <p:grpSpPr bwMode="auto">
            <a:xfrm>
              <a:off x="1056" y="1706"/>
              <a:ext cx="959" cy="73"/>
              <a:chOff x="1056" y="1706"/>
              <a:chExt cx="959" cy="73"/>
            </a:xfrm>
          </p:grpSpPr>
          <p:sp>
            <p:nvSpPr>
              <p:cNvPr id="12342" name="Line 112"/>
              <p:cNvSpPr>
                <a:spLocks noChangeShapeType="1"/>
              </p:cNvSpPr>
              <p:nvPr/>
            </p:nvSpPr>
            <p:spPr bwMode="auto">
              <a:xfrm rot="16208703" flipH="1">
                <a:off x="1566" y="1299"/>
                <a:ext cx="6" cy="893"/>
              </a:xfrm>
              <a:prstGeom prst="line">
                <a:avLst/>
              </a:prstGeom>
              <a:noFill/>
              <a:ln w="38100">
                <a:solidFill>
                  <a:srgbClr val="00001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343" name="Oval 113"/>
              <p:cNvSpPr>
                <a:spLocks noChangeArrowheads="1"/>
              </p:cNvSpPr>
              <p:nvPr/>
            </p:nvSpPr>
            <p:spPr bwMode="auto">
              <a:xfrm>
                <a:off x="1056" y="1706"/>
                <a:ext cx="73" cy="7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2336" name="Group 117"/>
            <p:cNvGrpSpPr>
              <a:grpSpLocks/>
            </p:cNvGrpSpPr>
            <p:nvPr/>
          </p:nvGrpSpPr>
          <p:grpSpPr bwMode="auto">
            <a:xfrm>
              <a:off x="1056" y="1300"/>
              <a:ext cx="959" cy="73"/>
              <a:chOff x="1056" y="1706"/>
              <a:chExt cx="959" cy="73"/>
            </a:xfrm>
          </p:grpSpPr>
          <p:sp>
            <p:nvSpPr>
              <p:cNvPr id="12337" name="Line 118"/>
              <p:cNvSpPr>
                <a:spLocks noChangeShapeType="1"/>
              </p:cNvSpPr>
              <p:nvPr/>
            </p:nvSpPr>
            <p:spPr bwMode="auto">
              <a:xfrm rot="16208703" flipH="1">
                <a:off x="1568" y="1297"/>
                <a:ext cx="2" cy="893"/>
              </a:xfrm>
              <a:prstGeom prst="line">
                <a:avLst/>
              </a:prstGeom>
              <a:noFill/>
              <a:ln w="38100">
                <a:solidFill>
                  <a:srgbClr val="00001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338" name="Oval 119"/>
              <p:cNvSpPr>
                <a:spLocks noChangeArrowheads="1"/>
              </p:cNvSpPr>
              <p:nvPr/>
            </p:nvSpPr>
            <p:spPr bwMode="auto">
              <a:xfrm>
                <a:off x="1056" y="1706"/>
                <a:ext cx="73" cy="73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59" name="Line 99"/>
            <p:cNvSpPr>
              <a:spLocks noChangeShapeType="1"/>
            </p:cNvSpPr>
            <p:nvPr/>
          </p:nvSpPr>
          <p:spPr bwMode="auto">
            <a:xfrm>
              <a:off x="1313" y="1751"/>
              <a:ext cx="558" cy="20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5" name="Line 99"/>
            <p:cNvSpPr>
              <a:spLocks noChangeShapeType="1"/>
            </p:cNvSpPr>
            <p:nvPr/>
          </p:nvSpPr>
          <p:spPr bwMode="auto">
            <a:xfrm>
              <a:off x="1333" y="1343"/>
              <a:ext cx="558" cy="20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2305" name="Group 131"/>
          <p:cNvGrpSpPr>
            <a:grpSpLocks/>
          </p:cNvGrpSpPr>
          <p:nvPr/>
        </p:nvGrpSpPr>
        <p:grpSpPr bwMode="auto">
          <a:xfrm>
            <a:off x="1812414" y="2040351"/>
            <a:ext cx="1169988" cy="2362200"/>
            <a:chOff x="1150" y="1248"/>
            <a:chExt cx="737" cy="1488"/>
          </a:xfrm>
        </p:grpSpPr>
        <p:sp>
          <p:nvSpPr>
            <p:cNvPr id="12309" name="Line 132"/>
            <p:cNvSpPr>
              <a:spLocks noChangeShapeType="1"/>
            </p:cNvSpPr>
            <p:nvPr/>
          </p:nvSpPr>
          <p:spPr bwMode="auto">
            <a:xfrm>
              <a:off x="1152" y="1248"/>
              <a:ext cx="293" cy="1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12" name="Line 135"/>
            <p:cNvSpPr>
              <a:spLocks noChangeShapeType="1"/>
            </p:cNvSpPr>
            <p:nvPr/>
          </p:nvSpPr>
          <p:spPr bwMode="auto">
            <a:xfrm>
              <a:off x="1872" y="1248"/>
              <a:ext cx="0" cy="1488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6" name="Line 132"/>
            <p:cNvSpPr>
              <a:spLocks noChangeShapeType="1"/>
            </p:cNvSpPr>
            <p:nvPr/>
          </p:nvSpPr>
          <p:spPr bwMode="auto">
            <a:xfrm>
              <a:off x="1417" y="1258"/>
              <a:ext cx="451" cy="148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7" name="Line 132"/>
            <p:cNvSpPr>
              <a:spLocks noChangeShapeType="1"/>
            </p:cNvSpPr>
            <p:nvPr/>
          </p:nvSpPr>
          <p:spPr bwMode="auto">
            <a:xfrm>
              <a:off x="1150" y="1635"/>
              <a:ext cx="216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8" name="Line 132"/>
            <p:cNvSpPr>
              <a:spLocks noChangeShapeType="1"/>
            </p:cNvSpPr>
            <p:nvPr/>
          </p:nvSpPr>
          <p:spPr bwMode="auto">
            <a:xfrm>
              <a:off x="1399" y="1663"/>
              <a:ext cx="451" cy="148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9" name="Line 132"/>
            <p:cNvSpPr>
              <a:spLocks noChangeShapeType="1"/>
            </p:cNvSpPr>
            <p:nvPr/>
          </p:nvSpPr>
          <p:spPr bwMode="auto">
            <a:xfrm>
              <a:off x="1187" y="2018"/>
              <a:ext cx="216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0" name="Line 132"/>
            <p:cNvSpPr>
              <a:spLocks noChangeShapeType="1"/>
            </p:cNvSpPr>
            <p:nvPr/>
          </p:nvSpPr>
          <p:spPr bwMode="auto">
            <a:xfrm>
              <a:off x="1436" y="2046"/>
              <a:ext cx="451" cy="148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2306" name="Text Box 137"/>
          <p:cNvSpPr txBox="1">
            <a:spLocks noChangeArrowheads="1"/>
          </p:cNvSpPr>
          <p:nvPr/>
        </p:nvSpPr>
        <p:spPr bwMode="auto">
          <a:xfrm>
            <a:off x="498665" y="5341463"/>
            <a:ext cx="6351419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输入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A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、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B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、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C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有 “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1”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时，输出 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L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为“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1”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输入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A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、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B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、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C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全为 “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0”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时，输出 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L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为“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0”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。</a:t>
            </a:r>
          </a:p>
        </p:txBody>
      </p:sp>
      <p:sp>
        <p:nvSpPr>
          <p:cNvPr id="138" name="Rectangle 87"/>
          <p:cNvSpPr>
            <a:spLocks noChangeArrowheads="1"/>
          </p:cNvSpPr>
          <p:nvPr/>
        </p:nvSpPr>
        <p:spPr bwMode="auto">
          <a:xfrm>
            <a:off x="6755568" y="5302229"/>
            <a:ext cx="1832768" cy="954107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实现“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或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”逻辑关系</a:t>
            </a:r>
          </a:p>
        </p:txBody>
      </p:sp>
      <p:grpSp>
        <p:nvGrpSpPr>
          <p:cNvPr id="140" name="组合 139"/>
          <p:cNvGrpSpPr/>
          <p:nvPr/>
        </p:nvGrpSpPr>
        <p:grpSpPr>
          <a:xfrm>
            <a:off x="2511425" y="1977263"/>
            <a:ext cx="529199" cy="1583501"/>
            <a:chOff x="6547669" y="360609"/>
            <a:chExt cx="600319" cy="2072104"/>
          </a:xfrm>
        </p:grpSpPr>
        <p:pic>
          <p:nvPicPr>
            <p:cNvPr id="141" name="图片 140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6849" b="91781" l="0" r="9375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577897" y="1912505"/>
              <a:ext cx="570091" cy="520208"/>
            </a:xfrm>
            <a:prstGeom prst="rect">
              <a:avLst/>
            </a:prstGeom>
          </p:spPr>
        </p:pic>
        <p:pic>
          <p:nvPicPr>
            <p:cNvPr id="142" name="图片 141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6849" b="91781" l="0" r="9375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577897" y="1087431"/>
              <a:ext cx="570091" cy="520208"/>
            </a:xfrm>
            <a:prstGeom prst="rect">
              <a:avLst/>
            </a:prstGeom>
          </p:spPr>
        </p:pic>
        <p:pic>
          <p:nvPicPr>
            <p:cNvPr id="143" name="图片 142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6849" b="91781" l="0" r="9375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547669" y="360609"/>
              <a:ext cx="570091" cy="520208"/>
            </a:xfrm>
            <a:prstGeom prst="rect">
              <a:avLst/>
            </a:prstGeom>
          </p:spPr>
        </p:pic>
      </p:grpSp>
      <p:grpSp>
        <p:nvGrpSpPr>
          <p:cNvPr id="148" name="组合 147"/>
          <p:cNvGrpSpPr/>
          <p:nvPr/>
        </p:nvGrpSpPr>
        <p:grpSpPr>
          <a:xfrm>
            <a:off x="1865478" y="1865706"/>
            <a:ext cx="1148673" cy="2449874"/>
            <a:chOff x="1814734" y="1710964"/>
            <a:chExt cx="1148673" cy="2449874"/>
          </a:xfrm>
        </p:grpSpPr>
        <p:sp>
          <p:nvSpPr>
            <p:cNvPr id="149" name="Line 129"/>
            <p:cNvSpPr>
              <a:spLocks noChangeShapeType="1"/>
            </p:cNvSpPr>
            <p:nvPr/>
          </p:nvSpPr>
          <p:spPr bwMode="auto">
            <a:xfrm flipV="1">
              <a:off x="1814734" y="3116480"/>
              <a:ext cx="357249" cy="1984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0" name="Line 130"/>
            <p:cNvSpPr>
              <a:spLocks noChangeShapeType="1"/>
            </p:cNvSpPr>
            <p:nvPr/>
          </p:nvSpPr>
          <p:spPr bwMode="auto">
            <a:xfrm>
              <a:off x="2895600" y="3170238"/>
              <a:ext cx="0" cy="99060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51" name="图片 150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6849" b="91781" l="0" r="9375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486820" y="2332563"/>
              <a:ext cx="476587" cy="369893"/>
            </a:xfrm>
            <a:prstGeom prst="rect">
              <a:avLst/>
            </a:prstGeom>
          </p:spPr>
        </p:pic>
        <p:pic>
          <p:nvPicPr>
            <p:cNvPr id="152" name="图片 151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6849" b="91781" l="0" r="9375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471851" y="1710964"/>
              <a:ext cx="476587" cy="369893"/>
            </a:xfrm>
            <a:prstGeom prst="rect">
              <a:avLst/>
            </a:prstGeom>
          </p:spPr>
        </p:pic>
        <p:sp>
          <p:nvSpPr>
            <p:cNvPr id="171" name="Line 129"/>
            <p:cNvSpPr>
              <a:spLocks noChangeShapeType="1"/>
            </p:cNvSpPr>
            <p:nvPr/>
          </p:nvSpPr>
          <p:spPr bwMode="auto">
            <a:xfrm>
              <a:off x="2171982" y="3123000"/>
              <a:ext cx="682343" cy="252241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32515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2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/>
      <p:bldP spid="12356" grpId="0" animBg="1"/>
      <p:bldP spid="12354" grpId="0" animBg="1"/>
      <p:bldP spid="12306" grpId="0"/>
      <p:bldP spid="1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灯片编号占位符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63D987-08C6-47D1-A52B-0FE4CC19024B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3708400" y="1376363"/>
            <a:ext cx="630238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134269" y="416720"/>
            <a:ext cx="37449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3.1.4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BJT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的开关特性</a:t>
            </a:r>
            <a:endParaRPr kumimoji="0" lang="en-GB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graphicFrame>
        <p:nvGraphicFramePr>
          <p:cNvPr id="483333" name="Object 5"/>
          <p:cNvGraphicFramePr>
            <a:graphicFrameLocks noGrp="1" noChangeAspect="1"/>
          </p:cNvGraphicFramePr>
          <p:nvPr>
            <p:ph/>
          </p:nvPr>
        </p:nvGraphicFramePr>
        <p:xfrm>
          <a:off x="466725" y="1196975"/>
          <a:ext cx="8208963" cy="334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Image" r:id="rId5" imgW="4041314" imgH="1644121" progId="Photoshop.Image.8">
                  <p:embed/>
                </p:oleObj>
              </mc:Choice>
              <mc:Fallback>
                <p:oleObj name="Image" r:id="rId5" imgW="4041314" imgH="1644121" progId="Photoshop.Image.8">
                  <p:embed/>
                  <p:pic>
                    <p:nvPicPr>
                      <p:cNvPr id="48333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725" y="1196975"/>
                        <a:ext cx="8208963" cy="334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3334" name="Rectangle 6"/>
          <p:cNvSpPr>
            <a:spLocks noChangeArrowheads="1"/>
          </p:cNvSpPr>
          <p:nvPr/>
        </p:nvSpPr>
        <p:spPr bwMode="auto">
          <a:xfrm>
            <a:off x="466725" y="4683125"/>
            <a:ext cx="3824288" cy="169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BJT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截止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，</a:t>
            </a:r>
            <a:r>
              <a:rPr kumimoji="1" lang="en-US" altLang="zh-CN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</a:t>
            </a:r>
            <a:r>
              <a:rPr kumimoji="1" lang="en-US" altLang="zh-CN" sz="2400" b="1" i="0" u="none" strike="noStrike" kern="1200" cap="none" spc="0" normalizeH="0" baseline="-3000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</a:t>
            </a:r>
            <a:r>
              <a:rPr kumimoji="1" lang="en-US" altLang="zh-CN" sz="2400" b="1" i="0" u="none" strike="noStrike" kern="1200" cap="none" spc="0" normalizeH="0" baseline="-3000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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0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kumimoji="1" lang="en-US" altLang="zh-CN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kumimoji="1" lang="en-US" altLang="zh-CN" sz="2400" b="1" i="0" u="none" strike="noStrike" kern="1200" cap="none" spc="0" normalizeH="0" baseline="-3000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kumimoji="1" lang="en-US" altLang="zh-CN" sz="2400" b="1" i="0" u="none" strike="noStrike" kern="1200" cap="none" spc="0" normalizeH="0" baseline="-3000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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0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，</a:t>
            </a: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                 </a:t>
            </a:r>
            <a:r>
              <a:rPr kumimoji="1" lang="en-US" altLang="zh-CN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v</a:t>
            </a:r>
            <a:r>
              <a:rPr kumimoji="1" lang="en-US" altLang="zh-CN" sz="2400" b="1" i="0" u="none" strike="noStrike" kern="1200" cap="none" spc="0" normalizeH="0" baseline="-3000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O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＝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V</a:t>
            </a:r>
            <a:r>
              <a:rPr kumimoji="1" lang="en-US" altLang="zh-CN" sz="2400" b="1" i="0" u="none" strike="noStrike" kern="1200" cap="none" spc="0" normalizeH="0" baseline="-3000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CE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≈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V</a:t>
            </a:r>
            <a:r>
              <a:rPr kumimoji="1" lang="en-US" altLang="zh-CN" sz="2400" b="1" i="0" u="none" strike="noStrike" kern="1200" cap="none" spc="0" normalizeH="0" baseline="-3000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CC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，</a:t>
            </a: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极之间近似于开路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相当于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开关断开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。</a:t>
            </a:r>
          </a:p>
        </p:txBody>
      </p:sp>
      <p:sp>
        <p:nvSpPr>
          <p:cNvPr id="483335" name="Rectangle 7"/>
          <p:cNvSpPr>
            <a:spLocks noChangeArrowheads="1"/>
          </p:cNvSpPr>
          <p:nvPr/>
        </p:nvSpPr>
        <p:spPr bwMode="auto">
          <a:xfrm>
            <a:off x="292100" y="4222750"/>
            <a:ext cx="1684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I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= 0V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时：</a:t>
            </a:r>
            <a:endParaRPr kumimoji="1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3337" name="Rectangle 9"/>
          <p:cNvSpPr>
            <a:spLocks noChangeArrowheads="1"/>
          </p:cNvSpPr>
          <p:nvPr/>
        </p:nvSpPr>
        <p:spPr bwMode="auto">
          <a:xfrm>
            <a:off x="4468813" y="4222750"/>
            <a:ext cx="16843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I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= 5V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时：</a:t>
            </a:r>
            <a:endParaRPr kumimoji="1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3338" name="Rectangle 10"/>
          <p:cNvSpPr>
            <a:spLocks noChangeArrowheads="1"/>
          </p:cNvSpPr>
          <p:nvPr/>
        </p:nvSpPr>
        <p:spPr bwMode="auto">
          <a:xfrm>
            <a:off x="4572000" y="4683125"/>
            <a:ext cx="4119563" cy="169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BJT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饱和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，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</a:t>
            </a:r>
            <a:r>
              <a:rPr kumimoji="1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= 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BS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kumimoji="1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= 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，</a:t>
            </a: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                  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v</a:t>
            </a:r>
            <a:r>
              <a:rPr kumimoji="1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O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＝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V</a:t>
            </a:r>
            <a:r>
              <a:rPr kumimoji="1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CES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≈0.2V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，</a:t>
            </a: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极之间近似于短路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相当于开关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闭合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。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560317218"/>
      </p:ext>
    </p:extLst>
  </p:cSld>
  <p:clrMapOvr>
    <a:masterClrMapping/>
  </p:clrMapOvr>
  <p:transition>
    <p:wipe dir="r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8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8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8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8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3334" grpId="0"/>
      <p:bldP spid="483335" grpId="0"/>
      <p:bldP spid="483337" grpId="0"/>
      <p:bldP spid="4833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灯片编号占位符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3C1E65-1F54-4812-9003-1F984EE12690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07984" name="Picture 8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266825"/>
            <a:ext cx="3325812" cy="33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07938" name="Group 34"/>
          <p:cNvGrpSpPr>
            <a:grpSpLocks/>
          </p:cNvGrpSpPr>
          <p:nvPr/>
        </p:nvGrpSpPr>
        <p:grpSpPr bwMode="auto">
          <a:xfrm>
            <a:off x="5791200" y="3200400"/>
            <a:ext cx="1479550" cy="457200"/>
            <a:chOff x="3648" y="2016"/>
            <a:chExt cx="932" cy="288"/>
          </a:xfrm>
        </p:grpSpPr>
        <p:sp>
          <p:nvSpPr>
            <p:cNvPr id="17453" name="Text Box 35"/>
            <p:cNvSpPr txBox="1">
              <a:spLocks noChangeArrowheads="1"/>
            </p:cNvSpPr>
            <p:nvPr/>
          </p:nvSpPr>
          <p:spPr bwMode="auto">
            <a:xfrm>
              <a:off x="3648" y="2016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18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  1</a:t>
              </a:r>
            </a:p>
          </p:txBody>
        </p:sp>
        <p:sp>
          <p:nvSpPr>
            <p:cNvPr id="17454" name="Text Box 36"/>
            <p:cNvSpPr txBox="1">
              <a:spLocks noChangeArrowheads="1"/>
            </p:cNvSpPr>
            <p:nvPr/>
          </p:nvSpPr>
          <p:spPr bwMode="auto">
            <a:xfrm>
              <a:off x="4272" y="2016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18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  0</a:t>
              </a:r>
            </a:p>
          </p:txBody>
        </p:sp>
      </p:grpSp>
      <p:grpSp>
        <p:nvGrpSpPr>
          <p:cNvPr id="507941" name="Group 37"/>
          <p:cNvGrpSpPr>
            <a:grpSpLocks/>
          </p:cNvGrpSpPr>
          <p:nvPr/>
        </p:nvGrpSpPr>
        <p:grpSpPr bwMode="auto">
          <a:xfrm>
            <a:off x="3962400" y="2057400"/>
            <a:ext cx="914400" cy="685800"/>
            <a:chOff x="2496" y="1296"/>
            <a:chExt cx="576" cy="432"/>
          </a:xfrm>
        </p:grpSpPr>
        <p:sp>
          <p:nvSpPr>
            <p:cNvPr id="17451" name="AutoShape 38"/>
            <p:cNvSpPr>
              <a:spLocks noChangeArrowheads="1"/>
            </p:cNvSpPr>
            <p:nvPr/>
          </p:nvSpPr>
          <p:spPr bwMode="auto">
            <a:xfrm>
              <a:off x="2496" y="1296"/>
              <a:ext cx="576" cy="432"/>
            </a:xfrm>
            <a:prstGeom prst="wedgeEllipseCallout">
              <a:avLst>
                <a:gd name="adj1" fmla="val -135417"/>
                <a:gd name="adj2" fmla="val 158796"/>
              </a:avLst>
            </a:prstGeom>
            <a:solidFill>
              <a:srgbClr val="FFFF99"/>
            </a:solidFill>
            <a:ln w="28575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7943" name="Rectangle 39"/>
            <p:cNvSpPr>
              <a:spLocks noChangeArrowheads="1"/>
            </p:cNvSpPr>
            <p:nvPr/>
          </p:nvSpPr>
          <p:spPr bwMode="auto">
            <a:xfrm>
              <a:off x="2544" y="1344"/>
              <a:ext cx="50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截止</a:t>
              </a:r>
              <a:endPara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07944" name="Group 40"/>
          <p:cNvGrpSpPr>
            <a:grpSpLocks/>
          </p:cNvGrpSpPr>
          <p:nvPr/>
        </p:nvGrpSpPr>
        <p:grpSpPr bwMode="auto">
          <a:xfrm>
            <a:off x="3962400" y="2057400"/>
            <a:ext cx="914400" cy="685800"/>
            <a:chOff x="3888" y="432"/>
            <a:chExt cx="576" cy="432"/>
          </a:xfrm>
        </p:grpSpPr>
        <p:sp>
          <p:nvSpPr>
            <p:cNvPr id="17449" name="AutoShape 41"/>
            <p:cNvSpPr>
              <a:spLocks noChangeArrowheads="1"/>
            </p:cNvSpPr>
            <p:nvPr/>
          </p:nvSpPr>
          <p:spPr bwMode="auto">
            <a:xfrm>
              <a:off x="3888" y="432"/>
              <a:ext cx="576" cy="432"/>
            </a:xfrm>
            <a:prstGeom prst="wedgeEllipseCallout">
              <a:avLst>
                <a:gd name="adj1" fmla="val -135417"/>
                <a:gd name="adj2" fmla="val 158796"/>
              </a:avLst>
            </a:prstGeom>
            <a:solidFill>
              <a:srgbClr val="FF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50" name="Rectangle 42"/>
            <p:cNvSpPr>
              <a:spLocks noChangeArrowheads="1"/>
            </p:cNvSpPr>
            <p:nvPr/>
          </p:nvSpPr>
          <p:spPr bwMode="auto">
            <a:xfrm>
              <a:off x="3936" y="480"/>
              <a:ext cx="50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饱和</a:t>
              </a:r>
            </a:p>
          </p:txBody>
        </p:sp>
      </p:grpSp>
      <p:sp>
        <p:nvSpPr>
          <p:cNvPr id="507950" name="Rectangle 46"/>
          <p:cNvSpPr>
            <a:spLocks noChangeArrowheads="1"/>
          </p:cNvSpPr>
          <p:nvPr/>
        </p:nvSpPr>
        <p:spPr bwMode="auto">
          <a:xfrm>
            <a:off x="609600" y="3276600"/>
            <a:ext cx="641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3300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rPr>
              <a:t>“0”</a:t>
            </a:r>
          </a:p>
        </p:txBody>
      </p:sp>
      <p:grpSp>
        <p:nvGrpSpPr>
          <p:cNvPr id="507951" name="Group 47"/>
          <p:cNvGrpSpPr>
            <a:grpSpLocks/>
          </p:cNvGrpSpPr>
          <p:nvPr/>
        </p:nvGrpSpPr>
        <p:grpSpPr bwMode="auto">
          <a:xfrm>
            <a:off x="5943600" y="2819400"/>
            <a:ext cx="1327150" cy="457200"/>
            <a:chOff x="3744" y="1776"/>
            <a:chExt cx="836" cy="288"/>
          </a:xfrm>
        </p:grpSpPr>
        <p:sp>
          <p:nvSpPr>
            <p:cNvPr id="17445" name="Text Box 48"/>
            <p:cNvSpPr txBox="1">
              <a:spLocks noChangeArrowheads="1"/>
            </p:cNvSpPr>
            <p:nvPr/>
          </p:nvSpPr>
          <p:spPr bwMode="auto">
            <a:xfrm>
              <a:off x="4368" y="1776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18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17446" name="Text Box 49"/>
            <p:cNvSpPr txBox="1">
              <a:spLocks noChangeArrowheads="1"/>
            </p:cNvSpPr>
            <p:nvPr/>
          </p:nvSpPr>
          <p:spPr bwMode="auto">
            <a:xfrm>
              <a:off x="3744" y="1776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18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</p:grpSp>
      <p:sp>
        <p:nvSpPr>
          <p:cNvPr id="507954" name="Rectangle 50"/>
          <p:cNvSpPr>
            <a:spLocks noChangeArrowheads="1"/>
          </p:cNvSpPr>
          <p:nvPr/>
        </p:nvSpPr>
        <p:spPr bwMode="auto">
          <a:xfrm>
            <a:off x="4454525" y="2492375"/>
            <a:ext cx="692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3300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rPr>
              <a:t>“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rPr>
              <a:t>1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" pitchFamily="18" charset="0"/>
                <a:ea typeface="宋体" panose="02010600030101010101" pitchFamily="2" charset="-122"/>
                <a:cs typeface="+mn-cs"/>
              </a:rPr>
              <a:t>”</a:t>
            </a:r>
          </a:p>
        </p:txBody>
      </p:sp>
      <p:grpSp>
        <p:nvGrpSpPr>
          <p:cNvPr id="507956" name="Group 52"/>
          <p:cNvGrpSpPr>
            <a:grpSpLocks/>
          </p:cNvGrpSpPr>
          <p:nvPr/>
        </p:nvGrpSpPr>
        <p:grpSpPr bwMode="auto">
          <a:xfrm>
            <a:off x="4378325" y="2568575"/>
            <a:ext cx="914400" cy="457200"/>
            <a:chOff x="2592" y="2688"/>
            <a:chExt cx="576" cy="288"/>
          </a:xfrm>
        </p:grpSpPr>
        <p:graphicFrame>
          <p:nvGraphicFramePr>
            <p:cNvPr id="17443" name="Object 53"/>
            <p:cNvGraphicFramePr>
              <a:graphicFrameLocks noChangeAspect="1"/>
            </p:cNvGraphicFramePr>
            <p:nvPr/>
          </p:nvGraphicFramePr>
          <p:xfrm>
            <a:off x="2640" y="2688"/>
            <a:ext cx="384" cy="2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84" name="BMP 图象" r:id="rId5" imgW="380852" imgH="266737" progId="Paint.Picture">
                    <p:embed/>
                  </p:oleObj>
                </mc:Choice>
                <mc:Fallback>
                  <p:oleObj name="BMP 图象" r:id="rId5" imgW="380852" imgH="266737" progId="Paint.Picture">
                    <p:embed/>
                    <p:pic>
                      <p:nvPicPr>
                        <p:cNvPr id="17443" name="Object 5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0" y="2688"/>
                          <a:ext cx="384" cy="2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44" name="Text Box 54"/>
            <p:cNvSpPr txBox="1">
              <a:spLocks noChangeArrowheads="1"/>
            </p:cNvSpPr>
            <p:nvPr/>
          </p:nvSpPr>
          <p:spPr bwMode="auto">
            <a:xfrm>
              <a:off x="2592" y="2688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“0”</a:t>
              </a:r>
            </a:p>
          </p:txBody>
        </p:sp>
      </p:grpSp>
      <p:grpSp>
        <p:nvGrpSpPr>
          <p:cNvPr id="507959" name="Group 55"/>
          <p:cNvGrpSpPr>
            <a:grpSpLocks/>
          </p:cNvGrpSpPr>
          <p:nvPr/>
        </p:nvGrpSpPr>
        <p:grpSpPr bwMode="auto">
          <a:xfrm>
            <a:off x="533400" y="3276600"/>
            <a:ext cx="914400" cy="457200"/>
            <a:chOff x="2592" y="2688"/>
            <a:chExt cx="576" cy="288"/>
          </a:xfrm>
        </p:grpSpPr>
        <p:graphicFrame>
          <p:nvGraphicFramePr>
            <p:cNvPr id="17441" name="Object 56"/>
            <p:cNvGraphicFramePr>
              <a:graphicFrameLocks noChangeAspect="1"/>
            </p:cNvGraphicFramePr>
            <p:nvPr/>
          </p:nvGraphicFramePr>
          <p:xfrm>
            <a:off x="2640" y="2688"/>
            <a:ext cx="384" cy="2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85" name="BMP 图象" r:id="rId7" imgW="380852" imgH="266737" progId="Paint.Picture">
                    <p:embed/>
                  </p:oleObj>
                </mc:Choice>
                <mc:Fallback>
                  <p:oleObj name="BMP 图象" r:id="rId7" imgW="380852" imgH="266737" progId="Paint.Picture">
                    <p:embed/>
                    <p:pic>
                      <p:nvPicPr>
                        <p:cNvPr id="17441" name="Object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0" y="2688"/>
                          <a:ext cx="384" cy="2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42" name="Text Box 57"/>
            <p:cNvSpPr txBox="1">
              <a:spLocks noChangeArrowheads="1"/>
            </p:cNvSpPr>
            <p:nvPr/>
          </p:nvSpPr>
          <p:spPr bwMode="auto">
            <a:xfrm>
              <a:off x="2592" y="2688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" pitchFamily="18" charset="0"/>
                  <a:ea typeface="宋体" panose="02010600030101010101" pitchFamily="2" charset="-122"/>
                  <a:cs typeface="+mn-cs"/>
                </a:rPr>
                <a:t>“1”</a:t>
              </a:r>
            </a:p>
          </p:txBody>
        </p:sp>
      </p:grpSp>
      <p:grpSp>
        <p:nvGrpSpPr>
          <p:cNvPr id="507962" name="Group 58"/>
          <p:cNvGrpSpPr>
            <a:grpSpLocks/>
          </p:cNvGrpSpPr>
          <p:nvPr/>
        </p:nvGrpSpPr>
        <p:grpSpPr bwMode="auto">
          <a:xfrm>
            <a:off x="5562600" y="1858963"/>
            <a:ext cx="2209800" cy="1798637"/>
            <a:chOff x="3504" y="1171"/>
            <a:chExt cx="1392" cy="1133"/>
          </a:xfrm>
        </p:grpSpPr>
        <p:grpSp>
          <p:nvGrpSpPr>
            <p:cNvPr id="17432" name="Group 59"/>
            <p:cNvGrpSpPr>
              <a:grpSpLocks/>
            </p:cNvGrpSpPr>
            <p:nvPr/>
          </p:nvGrpSpPr>
          <p:grpSpPr bwMode="auto">
            <a:xfrm>
              <a:off x="3504" y="1488"/>
              <a:ext cx="1392" cy="816"/>
              <a:chOff x="3504" y="1488"/>
              <a:chExt cx="1392" cy="816"/>
            </a:xfrm>
          </p:grpSpPr>
          <p:sp>
            <p:nvSpPr>
              <p:cNvPr id="17434" name="Text Box 60"/>
              <p:cNvSpPr txBox="1">
                <a:spLocks noChangeArrowheads="1"/>
              </p:cNvSpPr>
              <p:nvPr/>
            </p:nvSpPr>
            <p:spPr bwMode="auto">
              <a:xfrm>
                <a:off x="3744" y="1488"/>
                <a:ext cx="244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A</a:t>
                </a:r>
              </a:p>
            </p:txBody>
          </p:sp>
          <p:sp>
            <p:nvSpPr>
              <p:cNvPr id="17435" name="Text Box 61"/>
              <p:cNvSpPr txBox="1">
                <a:spLocks noChangeArrowheads="1"/>
              </p:cNvSpPr>
              <p:nvPr/>
            </p:nvSpPr>
            <p:spPr bwMode="auto">
              <a:xfrm>
                <a:off x="4368" y="1488"/>
                <a:ext cx="18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>
                <a:lvl1pPr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algn="ctr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18"/>
                    </a:solidFill>
                    <a:effectLst/>
                    <a:uLnTx/>
                    <a:uFillTx/>
                    <a:latin typeface="" pitchFamily="18" charset="0"/>
                    <a:ea typeface="宋体" panose="02010600030101010101" pitchFamily="2" charset="-122"/>
                    <a:cs typeface="+mn-cs"/>
                  </a:rPr>
                  <a:t>L</a:t>
                </a:r>
              </a:p>
            </p:txBody>
          </p:sp>
          <p:grpSp>
            <p:nvGrpSpPr>
              <p:cNvPr id="17436" name="Group 62"/>
              <p:cNvGrpSpPr>
                <a:grpSpLocks/>
              </p:cNvGrpSpPr>
              <p:nvPr/>
            </p:nvGrpSpPr>
            <p:grpSpPr bwMode="auto">
              <a:xfrm>
                <a:off x="3504" y="1488"/>
                <a:ext cx="1392" cy="816"/>
                <a:chOff x="3792" y="1488"/>
                <a:chExt cx="1392" cy="816"/>
              </a:xfrm>
            </p:grpSpPr>
            <p:sp>
              <p:nvSpPr>
                <p:cNvPr id="17437" name="Line 63"/>
                <p:cNvSpPr>
                  <a:spLocks noChangeShapeType="1"/>
                </p:cNvSpPr>
                <p:nvPr/>
              </p:nvSpPr>
              <p:spPr bwMode="auto">
                <a:xfrm>
                  <a:off x="3840" y="1488"/>
                  <a:ext cx="1344" cy="0"/>
                </a:xfrm>
                <a:prstGeom prst="line">
                  <a:avLst/>
                </a:prstGeom>
                <a:noFill/>
                <a:ln w="28575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7438" name="Line 64"/>
                <p:cNvSpPr>
                  <a:spLocks noChangeShapeType="1"/>
                </p:cNvSpPr>
                <p:nvPr/>
              </p:nvSpPr>
              <p:spPr bwMode="auto">
                <a:xfrm>
                  <a:off x="4416" y="1488"/>
                  <a:ext cx="0" cy="816"/>
                </a:xfrm>
                <a:prstGeom prst="line">
                  <a:avLst/>
                </a:prstGeom>
                <a:noFill/>
                <a:ln w="28575">
                  <a:solidFill>
                    <a:srgbClr val="000018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7439" name="Line 65"/>
                <p:cNvSpPr>
                  <a:spLocks noChangeShapeType="1"/>
                </p:cNvSpPr>
                <p:nvPr/>
              </p:nvSpPr>
              <p:spPr bwMode="auto">
                <a:xfrm>
                  <a:off x="3840" y="1776"/>
                  <a:ext cx="1344" cy="0"/>
                </a:xfrm>
                <a:prstGeom prst="line">
                  <a:avLst/>
                </a:prstGeom>
                <a:noFill/>
                <a:ln w="28575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7440" name="Line 66"/>
                <p:cNvSpPr>
                  <a:spLocks noChangeShapeType="1"/>
                </p:cNvSpPr>
                <p:nvPr/>
              </p:nvSpPr>
              <p:spPr bwMode="auto">
                <a:xfrm>
                  <a:off x="3792" y="2304"/>
                  <a:ext cx="1344" cy="0"/>
                </a:xfrm>
                <a:prstGeom prst="line">
                  <a:avLst/>
                </a:prstGeom>
                <a:noFill/>
                <a:ln w="28575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17433" name="Rectangle 67"/>
            <p:cNvSpPr>
              <a:spLocks noChangeArrowheads="1"/>
            </p:cNvSpPr>
            <p:nvPr/>
          </p:nvSpPr>
          <p:spPr bwMode="auto">
            <a:xfrm>
              <a:off x="3906" y="1171"/>
              <a:ext cx="69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18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algn="ctr"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真值表</a:t>
              </a:r>
            </a:p>
          </p:txBody>
        </p:sp>
      </p:grpSp>
      <p:sp>
        <p:nvSpPr>
          <p:cNvPr id="17423" name="Rectangle 77"/>
          <p:cNvSpPr>
            <a:spLocks noChangeArrowheads="1"/>
          </p:cNvSpPr>
          <p:nvPr/>
        </p:nvSpPr>
        <p:spPr bwMode="auto">
          <a:xfrm>
            <a:off x="682625" y="476250"/>
            <a:ext cx="37449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3.1.5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BJT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非门电路</a:t>
            </a:r>
            <a:endParaRPr kumimoji="0" lang="en-GB" altLang="zh-CN" sz="2800" b="1" i="0" u="none" strike="noStrike" kern="1200" cap="none" spc="0" normalizeH="0" baseline="0" noProof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96060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07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07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07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079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7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07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07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07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07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07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7950" grpId="0" autoUpdateAnimBg="0"/>
      <p:bldP spid="50795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灯片编号占位符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7A26F9-1DB2-40ED-BF7F-FA081D200B15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220" name="Rectangle 6"/>
          <p:cNvSpPr>
            <a:spLocks noChangeArrowheads="1"/>
          </p:cNvSpPr>
          <p:nvPr/>
        </p:nvSpPr>
        <p:spPr bwMode="auto">
          <a:xfrm>
            <a:off x="683460" y="260560"/>
            <a:ext cx="43211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二极管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的开关时间</a:t>
            </a:r>
            <a:endParaRPr kumimoji="0" lang="en-GB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506939" name="Rectangle 59"/>
          <p:cNvSpPr>
            <a:spLocks noChangeArrowheads="1"/>
          </p:cNvSpPr>
          <p:nvPr/>
        </p:nvSpPr>
        <p:spPr bwMode="auto">
          <a:xfrm>
            <a:off x="395420" y="1268700"/>
            <a:ext cx="8425745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二极管从反向截止到正向导通的时间极短，可以忽略不计；</a:t>
            </a: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但二极管从正向导通到反向截止要经过反向恢复的过程，反向恢复时间为</a:t>
            </a: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1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re</a:t>
            </a:r>
            <a:r>
              <a:rPr kumimoji="1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。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526036" y="3935239"/>
            <a:ext cx="4117975" cy="1358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从截止到导通：</a:t>
            </a:r>
          </a:p>
          <a:p>
            <a:pPr marL="0" marR="0" lvl="0" indent="0" algn="l" defTabSz="914400" rtl="0" eaLnBrk="1" fontAlgn="base" latinLnBrk="0" hangingPunct="1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开通时间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on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= 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+ </a:t>
            </a:r>
            <a:r>
              <a:rPr kumimoji="0" lang="en-US" altLang="zh-CN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r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621807" y="5143633"/>
            <a:ext cx="3584575" cy="1358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从导通到截止：</a:t>
            </a:r>
          </a:p>
          <a:p>
            <a:pPr marL="0" marR="0" lvl="0" indent="0" algn="l" defTabSz="914400" rtl="0" eaLnBrk="1" fontAlgn="base" latinLnBrk="0" hangingPunct="1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关闭时间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off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=  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s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+ 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f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280767" y="3116163"/>
            <a:ext cx="4608512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  BJT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饱和与截止两种状态的相互转换需要一定的时间才能完成。</a:t>
            </a:r>
          </a:p>
        </p:txBody>
      </p:sp>
      <p:pic>
        <p:nvPicPr>
          <p:cNvPr id="19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655" y="2235200"/>
            <a:ext cx="360045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726537" y="2671539"/>
            <a:ext cx="28082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BJT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的开关时间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3109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6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06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 autoUpdateAnimBg="0"/>
      <p:bldP spid="17" grpId="0" animBg="1" autoUpdateAnimBg="0"/>
      <p:bldP spid="18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灯片编号占位符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F8A584-D963-4C3F-ADEF-E5AEE0A2C532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50914" name="Rectangle 2"/>
          <p:cNvSpPr>
            <a:spLocks noChangeArrowheads="1"/>
          </p:cNvSpPr>
          <p:nvPr/>
        </p:nvSpPr>
        <p:spPr bwMode="auto">
          <a:xfrm>
            <a:off x="219894" y="2050404"/>
            <a:ext cx="4973638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	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L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的充、放电过程均需经历一定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的时间，必然会增加输出电压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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O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波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形的上升时间和下降时间，导致基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本的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BJT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反相器的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开关速度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不高。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611188" y="476250"/>
            <a:ext cx="7848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基本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BJT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反相器的动态性能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550916" name="Rectangle 4"/>
          <p:cNvSpPr>
            <a:spLocks noChangeArrowheads="1"/>
          </p:cNvSpPr>
          <p:nvPr/>
        </p:nvSpPr>
        <p:spPr bwMode="auto">
          <a:xfrm>
            <a:off x="823912" y="1215624"/>
            <a:ext cx="223202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若带电容负载</a:t>
            </a:r>
          </a:p>
        </p:txBody>
      </p:sp>
      <p:graphicFrame>
        <p:nvGraphicFramePr>
          <p:cNvPr id="18438" name="Object 5"/>
          <p:cNvGraphicFramePr>
            <a:graphicFrameLocks noChangeAspect="1"/>
          </p:cNvGraphicFramePr>
          <p:nvPr/>
        </p:nvGraphicFramePr>
        <p:xfrm>
          <a:off x="5193532" y="1329792"/>
          <a:ext cx="3779838" cy="349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9" name="Image" r:id="rId5" imgW="1682286" imgH="1554483" progId="Photoshop.Image.8">
                  <p:embed/>
                </p:oleObj>
              </mc:Choice>
              <mc:Fallback>
                <p:oleObj name="Image" r:id="rId5" imgW="1682286" imgH="1554483" progId="Photoshop.Image.8">
                  <p:embed/>
                  <p:pic>
                    <p:nvPicPr>
                      <p:cNvPr id="1843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3532" y="1329792"/>
                        <a:ext cx="3779838" cy="349091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0918" name="Rectangle 6"/>
          <p:cNvSpPr>
            <a:spLocks noChangeArrowheads="1"/>
          </p:cNvSpPr>
          <p:nvPr/>
        </p:nvSpPr>
        <p:spPr bwMode="auto">
          <a:xfrm>
            <a:off x="467430" y="4820704"/>
            <a:ext cx="779325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ctr"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分立元件的逻辑电路很快被较快开关速度的实用型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TTL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门电路所替代。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996890936"/>
      </p:ext>
    </p:extLst>
  </p:cSld>
  <p:clrMapOvr>
    <a:masterClrMapping/>
  </p:clrMapOvr>
  <p:transition>
    <p:wipe dir="r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50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550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50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0914" grpId="0"/>
      <p:bldP spid="550916" grpId="0"/>
      <p:bldP spid="5509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Rectangle 2"/>
          <p:cNvSpPr>
            <a:spLocks noChangeArrowheads="1"/>
          </p:cNvSpPr>
          <p:nvPr/>
        </p:nvSpPr>
        <p:spPr bwMode="auto">
          <a:xfrm>
            <a:off x="646328" y="1298055"/>
            <a:ext cx="6157982" cy="391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、电路结构简单，可称之为线与，线或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;</a:t>
            </a:r>
          </a:p>
        </p:txBody>
      </p:sp>
      <p:sp>
        <p:nvSpPr>
          <p:cNvPr id="438294" name="Rectangle 22"/>
          <p:cNvSpPr>
            <a:spLocks noChangeArrowheads="1"/>
          </p:cNvSpPr>
          <p:nvPr/>
        </p:nvSpPr>
        <p:spPr bwMode="auto">
          <a:xfrm>
            <a:off x="684213" y="476250"/>
            <a:ext cx="491833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3.1.3  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分立电路模式的优势</a:t>
            </a:r>
          </a:p>
        </p:txBody>
      </p:sp>
      <p:sp>
        <p:nvSpPr>
          <p:cNvPr id="438296" name="Rectangle 24"/>
          <p:cNvSpPr>
            <a:spLocks noChangeArrowheads="1"/>
          </p:cNvSpPr>
          <p:nvPr/>
        </p:nvSpPr>
        <p:spPr bwMode="auto">
          <a:xfrm>
            <a:off x="0" y="2455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8298" name="Rectangle 26"/>
          <p:cNvSpPr>
            <a:spLocks noChangeArrowheads="1"/>
          </p:cNvSpPr>
          <p:nvPr/>
        </p:nvSpPr>
        <p:spPr bwMode="auto">
          <a:xfrm>
            <a:off x="654537" y="1758862"/>
            <a:ext cx="4853593" cy="391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、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实现的是基本逻辑：与或非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;</a:t>
            </a:r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654352" y="2218423"/>
            <a:ext cx="6653843" cy="391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3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、与或的输入个数（扇入系数）扩展极方便。</a:t>
            </a:r>
          </a:p>
        </p:txBody>
      </p:sp>
      <p:graphicFrame>
        <p:nvGraphicFramePr>
          <p:cNvPr id="11" name="Object 41"/>
          <p:cNvGraphicFramePr>
            <a:graphicFrameLocks noChangeAspect="1"/>
          </p:cNvGraphicFramePr>
          <p:nvPr/>
        </p:nvGraphicFramePr>
        <p:xfrm>
          <a:off x="5891508" y="5627276"/>
          <a:ext cx="2447925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2" name="图片" r:id="rId5" imgW="952560" imgH="343080" progId="Word.Picture.8">
                  <p:embed/>
                </p:oleObj>
              </mc:Choice>
              <mc:Fallback>
                <p:oleObj name="图片" r:id="rId5" imgW="952560" imgH="343080" progId="Word.Picture.8">
                  <p:embed/>
                  <p:pic>
                    <p:nvPicPr>
                      <p:cNvPr id="11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1508" y="5627276"/>
                        <a:ext cx="2447925" cy="984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3034692" y="3973119"/>
            <a:ext cx="2384537" cy="1085850"/>
            <a:chOff x="3487861" y="7221742"/>
            <a:chExt cx="2384537" cy="1085850"/>
          </a:xfrm>
        </p:grpSpPr>
        <p:sp>
          <p:nvSpPr>
            <p:cNvPr id="40" name="Line 87"/>
            <p:cNvSpPr>
              <a:spLocks noChangeShapeType="1"/>
            </p:cNvSpPr>
            <p:nvPr/>
          </p:nvSpPr>
          <p:spPr bwMode="auto">
            <a:xfrm flipH="1">
              <a:off x="3813298" y="7421767"/>
              <a:ext cx="415925" cy="1587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Rectangle 67"/>
            <p:cNvSpPr>
              <a:spLocks noChangeArrowheads="1"/>
            </p:cNvSpPr>
            <p:nvPr/>
          </p:nvSpPr>
          <p:spPr bwMode="auto">
            <a:xfrm>
              <a:off x="3545011" y="7404304"/>
              <a:ext cx="277812" cy="187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" name="Rectangle 68"/>
            <p:cNvSpPr>
              <a:spLocks noChangeArrowheads="1"/>
            </p:cNvSpPr>
            <p:nvPr/>
          </p:nvSpPr>
          <p:spPr bwMode="auto">
            <a:xfrm>
              <a:off x="3545011" y="7658304"/>
              <a:ext cx="277812" cy="187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Line 69"/>
            <p:cNvSpPr>
              <a:spLocks noChangeShapeType="1"/>
            </p:cNvSpPr>
            <p:nvPr/>
          </p:nvSpPr>
          <p:spPr bwMode="auto">
            <a:xfrm flipH="1">
              <a:off x="3838698" y="7802767"/>
              <a:ext cx="415925" cy="1587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" name="Line 70"/>
            <p:cNvSpPr>
              <a:spLocks noChangeShapeType="1"/>
            </p:cNvSpPr>
            <p:nvPr/>
          </p:nvSpPr>
          <p:spPr bwMode="auto">
            <a:xfrm flipH="1">
              <a:off x="3838698" y="7615442"/>
              <a:ext cx="1011238" cy="1587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" name="Rectangle 72"/>
            <p:cNvSpPr>
              <a:spLocks noChangeArrowheads="1"/>
            </p:cNvSpPr>
            <p:nvPr/>
          </p:nvSpPr>
          <p:spPr bwMode="auto">
            <a:xfrm>
              <a:off x="3605336" y="7221742"/>
              <a:ext cx="203200" cy="36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endPara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" name="Rectangle 73"/>
            <p:cNvSpPr>
              <a:spLocks noChangeArrowheads="1"/>
            </p:cNvSpPr>
            <p:nvPr/>
          </p:nvSpPr>
          <p:spPr bwMode="auto">
            <a:xfrm>
              <a:off x="3611686" y="7458279"/>
              <a:ext cx="203200" cy="36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</a:t>
              </a:r>
              <a:endPara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" name="Rectangle 74"/>
            <p:cNvSpPr>
              <a:spLocks noChangeArrowheads="1"/>
            </p:cNvSpPr>
            <p:nvPr/>
          </p:nvSpPr>
          <p:spPr bwMode="auto">
            <a:xfrm>
              <a:off x="3740273" y="7494792"/>
              <a:ext cx="635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" name="Rectangle 75"/>
            <p:cNvSpPr>
              <a:spLocks noChangeArrowheads="1"/>
            </p:cNvSpPr>
            <p:nvPr/>
          </p:nvSpPr>
          <p:spPr bwMode="auto">
            <a:xfrm>
              <a:off x="3487861" y="7747204"/>
              <a:ext cx="388937" cy="36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</a:t>
              </a:r>
              <a:endPara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Rectangle 77"/>
            <p:cNvSpPr>
              <a:spLocks noChangeArrowheads="1"/>
            </p:cNvSpPr>
            <p:nvPr/>
          </p:nvSpPr>
          <p:spPr bwMode="auto">
            <a:xfrm>
              <a:off x="5684847" y="7421767"/>
              <a:ext cx="18755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L</a:t>
              </a:r>
              <a:endPara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Rectangle 78"/>
            <p:cNvSpPr>
              <a:spLocks noChangeArrowheads="1"/>
            </p:cNvSpPr>
            <p:nvPr/>
          </p:nvSpPr>
          <p:spPr bwMode="auto">
            <a:xfrm>
              <a:off x="5408736" y="7418592"/>
              <a:ext cx="34925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Line 79"/>
            <p:cNvSpPr>
              <a:spLocks noChangeShapeType="1"/>
            </p:cNvSpPr>
            <p:nvPr/>
          </p:nvSpPr>
          <p:spPr bwMode="auto">
            <a:xfrm flipH="1">
              <a:off x="3835523" y="8034542"/>
              <a:ext cx="414338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Rectangle 80"/>
            <p:cNvSpPr>
              <a:spLocks noChangeArrowheads="1"/>
            </p:cNvSpPr>
            <p:nvPr/>
          </p:nvSpPr>
          <p:spPr bwMode="auto">
            <a:xfrm>
              <a:off x="3487861" y="7942467"/>
              <a:ext cx="388937" cy="36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</a:t>
              </a:r>
              <a:endPara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Line 81"/>
            <p:cNvSpPr>
              <a:spLocks noChangeShapeType="1"/>
            </p:cNvSpPr>
            <p:nvPr/>
          </p:nvSpPr>
          <p:spPr bwMode="auto">
            <a:xfrm flipH="1">
              <a:off x="5108698" y="7710692"/>
              <a:ext cx="415925" cy="1587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Freeform 86"/>
            <p:cNvSpPr>
              <a:spLocks/>
            </p:cNvSpPr>
            <p:nvPr/>
          </p:nvSpPr>
          <p:spPr bwMode="auto">
            <a:xfrm rot="10800000" flipH="1">
              <a:off x="4143619" y="7331279"/>
              <a:ext cx="1016000" cy="744538"/>
            </a:xfrm>
            <a:custGeom>
              <a:avLst/>
              <a:gdLst>
                <a:gd name="T0" fmla="*/ 3 w 554"/>
                <a:gd name="T1" fmla="*/ 0 h 405"/>
                <a:gd name="T2" fmla="*/ 39 w 554"/>
                <a:gd name="T3" fmla="*/ 55 h 405"/>
                <a:gd name="T4" fmla="*/ 58 w 554"/>
                <a:gd name="T5" fmla="*/ 100 h 405"/>
                <a:gd name="T6" fmla="*/ 76 w 554"/>
                <a:gd name="T7" fmla="*/ 154 h 405"/>
                <a:gd name="T8" fmla="*/ 80 w 554"/>
                <a:gd name="T9" fmla="*/ 202 h 405"/>
                <a:gd name="T10" fmla="*/ 76 w 554"/>
                <a:gd name="T11" fmla="*/ 258 h 405"/>
                <a:gd name="T12" fmla="*/ 61 w 554"/>
                <a:gd name="T13" fmla="*/ 306 h 405"/>
                <a:gd name="T14" fmla="*/ 33 w 554"/>
                <a:gd name="T15" fmla="*/ 355 h 405"/>
                <a:gd name="T16" fmla="*/ 0 w 554"/>
                <a:gd name="T17" fmla="*/ 405 h 405"/>
                <a:gd name="T18" fmla="*/ 307 w 554"/>
                <a:gd name="T19" fmla="*/ 404 h 405"/>
                <a:gd name="T20" fmla="*/ 355 w 554"/>
                <a:gd name="T21" fmla="*/ 390 h 405"/>
                <a:gd name="T22" fmla="*/ 401 w 554"/>
                <a:gd name="T23" fmla="*/ 369 h 405"/>
                <a:gd name="T24" fmla="*/ 442 w 554"/>
                <a:gd name="T25" fmla="*/ 337 h 405"/>
                <a:gd name="T26" fmla="*/ 479 w 554"/>
                <a:gd name="T27" fmla="*/ 300 h 405"/>
                <a:gd name="T28" fmla="*/ 518 w 554"/>
                <a:gd name="T29" fmla="*/ 258 h 405"/>
                <a:gd name="T30" fmla="*/ 554 w 554"/>
                <a:gd name="T31" fmla="*/ 204 h 405"/>
                <a:gd name="T32" fmla="*/ 515 w 554"/>
                <a:gd name="T33" fmla="*/ 150 h 405"/>
                <a:gd name="T34" fmla="*/ 479 w 554"/>
                <a:gd name="T35" fmla="*/ 108 h 405"/>
                <a:gd name="T36" fmla="*/ 442 w 554"/>
                <a:gd name="T37" fmla="*/ 71 h 405"/>
                <a:gd name="T38" fmla="*/ 401 w 554"/>
                <a:gd name="T39" fmla="*/ 39 h 405"/>
                <a:gd name="T40" fmla="*/ 355 w 554"/>
                <a:gd name="T41" fmla="*/ 18 h 405"/>
                <a:gd name="T42" fmla="*/ 307 w 554"/>
                <a:gd name="T43" fmla="*/ 1 h 405"/>
                <a:gd name="T44" fmla="*/ 3 w 554"/>
                <a:gd name="T45" fmla="*/ 0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4" h="405">
                  <a:moveTo>
                    <a:pt x="3" y="0"/>
                  </a:moveTo>
                  <a:lnTo>
                    <a:pt x="39" y="55"/>
                  </a:lnTo>
                  <a:lnTo>
                    <a:pt x="58" y="100"/>
                  </a:lnTo>
                  <a:lnTo>
                    <a:pt x="76" y="154"/>
                  </a:lnTo>
                  <a:lnTo>
                    <a:pt x="80" y="202"/>
                  </a:lnTo>
                  <a:lnTo>
                    <a:pt x="76" y="258"/>
                  </a:lnTo>
                  <a:lnTo>
                    <a:pt x="61" y="306"/>
                  </a:lnTo>
                  <a:lnTo>
                    <a:pt x="33" y="355"/>
                  </a:lnTo>
                  <a:lnTo>
                    <a:pt x="0" y="405"/>
                  </a:lnTo>
                  <a:lnTo>
                    <a:pt x="307" y="404"/>
                  </a:lnTo>
                  <a:lnTo>
                    <a:pt x="355" y="390"/>
                  </a:lnTo>
                  <a:lnTo>
                    <a:pt x="401" y="369"/>
                  </a:lnTo>
                  <a:lnTo>
                    <a:pt x="442" y="337"/>
                  </a:lnTo>
                  <a:lnTo>
                    <a:pt x="479" y="300"/>
                  </a:lnTo>
                  <a:lnTo>
                    <a:pt x="518" y="258"/>
                  </a:lnTo>
                  <a:lnTo>
                    <a:pt x="554" y="204"/>
                  </a:lnTo>
                  <a:lnTo>
                    <a:pt x="515" y="150"/>
                  </a:lnTo>
                  <a:lnTo>
                    <a:pt x="479" y="108"/>
                  </a:lnTo>
                  <a:lnTo>
                    <a:pt x="442" y="71"/>
                  </a:lnTo>
                  <a:lnTo>
                    <a:pt x="401" y="39"/>
                  </a:lnTo>
                  <a:lnTo>
                    <a:pt x="355" y="18"/>
                  </a:lnTo>
                  <a:lnTo>
                    <a:pt x="307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 w="381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47618" y="3891496"/>
            <a:ext cx="2375436" cy="1198221"/>
            <a:chOff x="684459" y="6193229"/>
            <a:chExt cx="2375436" cy="1198221"/>
          </a:xfrm>
        </p:grpSpPr>
        <p:sp>
          <p:nvSpPr>
            <p:cNvPr id="32" name="Line 53"/>
            <p:cNvSpPr>
              <a:spLocks noChangeShapeType="1"/>
            </p:cNvSpPr>
            <p:nvPr/>
          </p:nvSpPr>
          <p:spPr bwMode="auto">
            <a:xfrm flipH="1">
              <a:off x="1062820" y="6532766"/>
              <a:ext cx="473075" cy="15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Line 54"/>
            <p:cNvSpPr>
              <a:spLocks noChangeShapeType="1"/>
            </p:cNvSpPr>
            <p:nvPr/>
          </p:nvSpPr>
          <p:spPr bwMode="auto">
            <a:xfrm flipH="1">
              <a:off x="1079796" y="6934410"/>
              <a:ext cx="460375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Line 55"/>
            <p:cNvSpPr>
              <a:spLocks noChangeShapeType="1"/>
            </p:cNvSpPr>
            <p:nvPr/>
          </p:nvSpPr>
          <p:spPr bwMode="auto">
            <a:xfrm flipH="1">
              <a:off x="2340758" y="6807404"/>
              <a:ext cx="360362" cy="6066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Rectangle 57"/>
            <p:cNvSpPr>
              <a:spLocks noChangeArrowheads="1"/>
            </p:cNvSpPr>
            <p:nvPr/>
          </p:nvSpPr>
          <p:spPr bwMode="auto">
            <a:xfrm>
              <a:off x="831510" y="6193229"/>
              <a:ext cx="203200" cy="36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" name="Rectangle 58"/>
            <p:cNvSpPr>
              <a:spLocks noChangeArrowheads="1"/>
            </p:cNvSpPr>
            <p:nvPr/>
          </p:nvSpPr>
          <p:spPr bwMode="auto">
            <a:xfrm>
              <a:off x="817551" y="6509906"/>
              <a:ext cx="203200" cy="36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</a:t>
              </a:r>
              <a:endPara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Rectangle 60"/>
            <p:cNvSpPr>
              <a:spLocks noChangeArrowheads="1"/>
            </p:cNvSpPr>
            <p:nvPr/>
          </p:nvSpPr>
          <p:spPr bwMode="auto">
            <a:xfrm>
              <a:off x="684459" y="6783116"/>
              <a:ext cx="430212" cy="36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Rectangle 64"/>
            <p:cNvSpPr>
              <a:spLocks noChangeArrowheads="1"/>
            </p:cNvSpPr>
            <p:nvPr/>
          </p:nvSpPr>
          <p:spPr bwMode="auto">
            <a:xfrm>
              <a:off x="2732870" y="6639129"/>
              <a:ext cx="3270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L</a:t>
              </a:r>
              <a:endParaRPr kumimoji="0" lang="en-US" altLang="zh-CN" sz="20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AutoShape 85"/>
            <p:cNvSpPr>
              <a:spLocks noChangeArrowheads="1"/>
            </p:cNvSpPr>
            <p:nvPr/>
          </p:nvSpPr>
          <p:spPr bwMode="auto">
            <a:xfrm rot="10800000" flipH="1" flipV="1">
              <a:off x="1475570" y="6437516"/>
              <a:ext cx="865188" cy="735013"/>
            </a:xfrm>
            <a:prstGeom prst="flowChartDelay">
              <a:avLst/>
            </a:prstGeom>
            <a:solidFill>
              <a:srgbClr val="FFFFFF"/>
            </a:solidFill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Line 79"/>
            <p:cNvSpPr>
              <a:spLocks noChangeShapeType="1"/>
            </p:cNvSpPr>
            <p:nvPr/>
          </p:nvSpPr>
          <p:spPr bwMode="auto">
            <a:xfrm flipH="1">
              <a:off x="1061232" y="7101510"/>
              <a:ext cx="414338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Rectangle 80"/>
            <p:cNvSpPr>
              <a:spLocks noChangeArrowheads="1"/>
            </p:cNvSpPr>
            <p:nvPr/>
          </p:nvSpPr>
          <p:spPr bwMode="auto">
            <a:xfrm>
              <a:off x="707942" y="7026325"/>
              <a:ext cx="388937" cy="36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Line 79"/>
            <p:cNvSpPr>
              <a:spLocks noChangeShapeType="1"/>
            </p:cNvSpPr>
            <p:nvPr/>
          </p:nvSpPr>
          <p:spPr bwMode="auto">
            <a:xfrm flipH="1">
              <a:off x="1062820" y="6741460"/>
              <a:ext cx="414338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30702" y="5176426"/>
            <a:ext cx="2413001" cy="1716087"/>
            <a:chOff x="384819" y="4745531"/>
            <a:chExt cx="2413001" cy="1716087"/>
          </a:xfrm>
        </p:grpSpPr>
        <p:sp>
          <p:nvSpPr>
            <p:cNvPr id="16" name="AutoShape 36"/>
            <p:cNvSpPr>
              <a:spLocks noChangeArrowheads="1"/>
            </p:cNvSpPr>
            <p:nvPr/>
          </p:nvSpPr>
          <p:spPr bwMode="auto">
            <a:xfrm>
              <a:off x="1807219" y="4745531"/>
              <a:ext cx="633413" cy="533400"/>
            </a:xfrm>
            <a:prstGeom prst="flowChartDelay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Line 37"/>
            <p:cNvSpPr>
              <a:spLocks noChangeShapeType="1"/>
            </p:cNvSpPr>
            <p:nvPr/>
          </p:nvSpPr>
          <p:spPr bwMode="auto">
            <a:xfrm flipH="1">
              <a:off x="384819" y="5026518"/>
              <a:ext cx="14144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Line 38"/>
            <p:cNvSpPr>
              <a:spLocks noChangeShapeType="1"/>
            </p:cNvSpPr>
            <p:nvPr/>
          </p:nvSpPr>
          <p:spPr bwMode="auto">
            <a:xfrm>
              <a:off x="2432694" y="5026518"/>
              <a:ext cx="3397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Line 39"/>
            <p:cNvSpPr>
              <a:spLocks noChangeShapeType="1"/>
            </p:cNvSpPr>
            <p:nvPr/>
          </p:nvSpPr>
          <p:spPr bwMode="auto">
            <a:xfrm>
              <a:off x="586432" y="4789981"/>
              <a:ext cx="0" cy="13049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Line 40"/>
            <p:cNvSpPr>
              <a:spLocks noChangeShapeType="1"/>
            </p:cNvSpPr>
            <p:nvPr/>
          </p:nvSpPr>
          <p:spPr bwMode="auto">
            <a:xfrm>
              <a:off x="856307" y="4789981"/>
              <a:ext cx="0" cy="13049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Line 41"/>
            <p:cNvSpPr>
              <a:spLocks noChangeShapeType="1"/>
            </p:cNvSpPr>
            <p:nvPr/>
          </p:nvSpPr>
          <p:spPr bwMode="auto">
            <a:xfrm>
              <a:off x="1126182" y="4789981"/>
              <a:ext cx="0" cy="13049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Line 42"/>
            <p:cNvSpPr>
              <a:spLocks noChangeShapeType="1"/>
            </p:cNvSpPr>
            <p:nvPr/>
          </p:nvSpPr>
          <p:spPr bwMode="auto">
            <a:xfrm>
              <a:off x="1394469" y="4789981"/>
              <a:ext cx="0" cy="13049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Text Box 43"/>
            <p:cNvSpPr txBox="1">
              <a:spLocks noChangeArrowheads="1"/>
            </p:cNvSpPr>
            <p:nvPr/>
          </p:nvSpPr>
          <p:spPr bwMode="auto">
            <a:xfrm>
              <a:off x="451494" y="6094906"/>
              <a:ext cx="404813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</a:p>
          </p:txBody>
        </p:sp>
        <p:sp>
          <p:nvSpPr>
            <p:cNvPr id="24" name="Text Box 44"/>
            <p:cNvSpPr txBox="1">
              <a:spLocks noChangeArrowheads="1"/>
            </p:cNvSpPr>
            <p:nvPr/>
          </p:nvSpPr>
          <p:spPr bwMode="auto">
            <a:xfrm>
              <a:off x="721369" y="6094906"/>
              <a:ext cx="404813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</a:t>
              </a:r>
            </a:p>
          </p:txBody>
        </p:sp>
        <p:sp>
          <p:nvSpPr>
            <p:cNvPr id="25" name="Text Box 45"/>
            <p:cNvSpPr txBox="1">
              <a:spLocks noChangeArrowheads="1"/>
            </p:cNvSpPr>
            <p:nvPr/>
          </p:nvSpPr>
          <p:spPr bwMode="auto">
            <a:xfrm>
              <a:off x="991244" y="6094906"/>
              <a:ext cx="403225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</a:t>
              </a:r>
            </a:p>
          </p:txBody>
        </p:sp>
        <p:sp>
          <p:nvSpPr>
            <p:cNvPr id="26" name="Text Box 46"/>
            <p:cNvSpPr txBox="1">
              <a:spLocks noChangeArrowheads="1"/>
            </p:cNvSpPr>
            <p:nvPr/>
          </p:nvSpPr>
          <p:spPr bwMode="auto">
            <a:xfrm>
              <a:off x="1261119" y="6094906"/>
              <a:ext cx="403225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</a:t>
              </a:r>
            </a:p>
          </p:txBody>
        </p:sp>
        <p:sp>
          <p:nvSpPr>
            <p:cNvPr id="27" name="Rectangle 47"/>
            <p:cNvSpPr>
              <a:spLocks noChangeArrowheads="1"/>
            </p:cNvSpPr>
            <p:nvPr/>
          </p:nvSpPr>
          <p:spPr bwMode="auto">
            <a:xfrm>
              <a:off x="2456507" y="4996356"/>
              <a:ext cx="341313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L</a:t>
              </a:r>
              <a:endParaRPr kumimoji="1" lang="en-US" altLang="zh-CN" sz="2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Oval 34"/>
            <p:cNvSpPr>
              <a:spLocks noChangeArrowheads="1"/>
            </p:cNvSpPr>
            <p:nvPr/>
          </p:nvSpPr>
          <p:spPr bwMode="auto">
            <a:xfrm>
              <a:off x="1328428" y="4940000"/>
              <a:ext cx="129540" cy="14446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Oval 34"/>
            <p:cNvSpPr>
              <a:spLocks noChangeArrowheads="1"/>
            </p:cNvSpPr>
            <p:nvPr/>
          </p:nvSpPr>
          <p:spPr bwMode="auto">
            <a:xfrm>
              <a:off x="1062057" y="4948844"/>
              <a:ext cx="129540" cy="14446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Oval 34"/>
            <p:cNvSpPr>
              <a:spLocks noChangeArrowheads="1"/>
            </p:cNvSpPr>
            <p:nvPr/>
          </p:nvSpPr>
          <p:spPr bwMode="auto">
            <a:xfrm>
              <a:off x="789474" y="4948844"/>
              <a:ext cx="129540" cy="14446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Oval 34"/>
            <p:cNvSpPr>
              <a:spLocks noChangeArrowheads="1"/>
            </p:cNvSpPr>
            <p:nvPr/>
          </p:nvSpPr>
          <p:spPr bwMode="auto">
            <a:xfrm>
              <a:off x="524997" y="4948844"/>
              <a:ext cx="129540" cy="14446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034692" y="5136347"/>
            <a:ext cx="2413001" cy="1696636"/>
            <a:chOff x="3034692" y="5136347"/>
            <a:chExt cx="2413001" cy="1696636"/>
          </a:xfrm>
        </p:grpSpPr>
        <p:sp>
          <p:nvSpPr>
            <p:cNvPr id="68" name="Line 37"/>
            <p:cNvSpPr>
              <a:spLocks noChangeShapeType="1"/>
            </p:cNvSpPr>
            <p:nvPr/>
          </p:nvSpPr>
          <p:spPr bwMode="auto">
            <a:xfrm flipH="1">
              <a:off x="3034692" y="5397883"/>
              <a:ext cx="14144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" name="Line 38"/>
            <p:cNvSpPr>
              <a:spLocks noChangeShapeType="1"/>
            </p:cNvSpPr>
            <p:nvPr/>
          </p:nvSpPr>
          <p:spPr bwMode="auto">
            <a:xfrm>
              <a:off x="5082567" y="5397883"/>
              <a:ext cx="3397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" name="Line 39"/>
            <p:cNvSpPr>
              <a:spLocks noChangeShapeType="1"/>
            </p:cNvSpPr>
            <p:nvPr/>
          </p:nvSpPr>
          <p:spPr bwMode="auto">
            <a:xfrm>
              <a:off x="3236305" y="5161346"/>
              <a:ext cx="0" cy="13049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" name="Line 40"/>
            <p:cNvSpPr>
              <a:spLocks noChangeShapeType="1"/>
            </p:cNvSpPr>
            <p:nvPr/>
          </p:nvSpPr>
          <p:spPr bwMode="auto">
            <a:xfrm>
              <a:off x="3506180" y="5161346"/>
              <a:ext cx="0" cy="13049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" name="Line 41"/>
            <p:cNvSpPr>
              <a:spLocks noChangeShapeType="1"/>
            </p:cNvSpPr>
            <p:nvPr/>
          </p:nvSpPr>
          <p:spPr bwMode="auto">
            <a:xfrm>
              <a:off x="3776055" y="5161346"/>
              <a:ext cx="0" cy="13049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" name="Line 42"/>
            <p:cNvSpPr>
              <a:spLocks noChangeShapeType="1"/>
            </p:cNvSpPr>
            <p:nvPr/>
          </p:nvSpPr>
          <p:spPr bwMode="auto">
            <a:xfrm>
              <a:off x="4044342" y="5161346"/>
              <a:ext cx="0" cy="13049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" name="Text Box 43"/>
            <p:cNvSpPr txBox="1">
              <a:spLocks noChangeArrowheads="1"/>
            </p:cNvSpPr>
            <p:nvPr/>
          </p:nvSpPr>
          <p:spPr bwMode="auto">
            <a:xfrm>
              <a:off x="3101367" y="6466271"/>
              <a:ext cx="404813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</a:p>
          </p:txBody>
        </p:sp>
        <p:sp>
          <p:nvSpPr>
            <p:cNvPr id="75" name="Text Box 44"/>
            <p:cNvSpPr txBox="1">
              <a:spLocks noChangeArrowheads="1"/>
            </p:cNvSpPr>
            <p:nvPr/>
          </p:nvSpPr>
          <p:spPr bwMode="auto">
            <a:xfrm>
              <a:off x="3371242" y="6466271"/>
              <a:ext cx="404813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</a:t>
              </a:r>
            </a:p>
          </p:txBody>
        </p:sp>
        <p:sp>
          <p:nvSpPr>
            <p:cNvPr id="76" name="Text Box 45"/>
            <p:cNvSpPr txBox="1">
              <a:spLocks noChangeArrowheads="1"/>
            </p:cNvSpPr>
            <p:nvPr/>
          </p:nvSpPr>
          <p:spPr bwMode="auto">
            <a:xfrm>
              <a:off x="3641117" y="6466271"/>
              <a:ext cx="403225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</a:t>
              </a:r>
            </a:p>
          </p:txBody>
        </p:sp>
        <p:sp>
          <p:nvSpPr>
            <p:cNvPr id="77" name="Text Box 46"/>
            <p:cNvSpPr txBox="1">
              <a:spLocks noChangeArrowheads="1"/>
            </p:cNvSpPr>
            <p:nvPr/>
          </p:nvSpPr>
          <p:spPr bwMode="auto">
            <a:xfrm>
              <a:off x="3910992" y="6466271"/>
              <a:ext cx="403225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</a:t>
              </a:r>
            </a:p>
          </p:txBody>
        </p:sp>
        <p:sp>
          <p:nvSpPr>
            <p:cNvPr id="78" name="Rectangle 47"/>
            <p:cNvSpPr>
              <a:spLocks noChangeArrowheads="1"/>
            </p:cNvSpPr>
            <p:nvPr/>
          </p:nvSpPr>
          <p:spPr bwMode="auto">
            <a:xfrm>
              <a:off x="5106380" y="5367721"/>
              <a:ext cx="341313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L</a:t>
              </a:r>
              <a:endParaRPr kumimoji="1" lang="en-US" altLang="zh-CN" sz="2000" b="1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" name="Oval 34"/>
            <p:cNvSpPr>
              <a:spLocks noChangeArrowheads="1"/>
            </p:cNvSpPr>
            <p:nvPr/>
          </p:nvSpPr>
          <p:spPr bwMode="auto">
            <a:xfrm>
              <a:off x="3978301" y="5311365"/>
              <a:ext cx="129540" cy="14446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0" name="Oval 34"/>
            <p:cNvSpPr>
              <a:spLocks noChangeArrowheads="1"/>
            </p:cNvSpPr>
            <p:nvPr/>
          </p:nvSpPr>
          <p:spPr bwMode="auto">
            <a:xfrm>
              <a:off x="3711930" y="5320209"/>
              <a:ext cx="129540" cy="14446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1" name="Oval 34"/>
            <p:cNvSpPr>
              <a:spLocks noChangeArrowheads="1"/>
            </p:cNvSpPr>
            <p:nvPr/>
          </p:nvSpPr>
          <p:spPr bwMode="auto">
            <a:xfrm>
              <a:off x="3439347" y="5320209"/>
              <a:ext cx="129540" cy="14446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2" name="Oval 34"/>
            <p:cNvSpPr>
              <a:spLocks noChangeArrowheads="1"/>
            </p:cNvSpPr>
            <p:nvPr/>
          </p:nvSpPr>
          <p:spPr bwMode="auto">
            <a:xfrm>
              <a:off x="3174870" y="5320209"/>
              <a:ext cx="129540" cy="14446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3" name="Freeform 86"/>
            <p:cNvSpPr>
              <a:spLocks/>
            </p:cNvSpPr>
            <p:nvPr/>
          </p:nvSpPr>
          <p:spPr bwMode="auto">
            <a:xfrm rot="10800000" flipH="1">
              <a:off x="4316573" y="5136347"/>
              <a:ext cx="764544" cy="535383"/>
            </a:xfrm>
            <a:custGeom>
              <a:avLst/>
              <a:gdLst>
                <a:gd name="T0" fmla="*/ 3 w 554"/>
                <a:gd name="T1" fmla="*/ 0 h 405"/>
                <a:gd name="T2" fmla="*/ 39 w 554"/>
                <a:gd name="T3" fmla="*/ 55 h 405"/>
                <a:gd name="T4" fmla="*/ 58 w 554"/>
                <a:gd name="T5" fmla="*/ 100 h 405"/>
                <a:gd name="T6" fmla="*/ 76 w 554"/>
                <a:gd name="T7" fmla="*/ 154 h 405"/>
                <a:gd name="T8" fmla="*/ 80 w 554"/>
                <a:gd name="T9" fmla="*/ 202 h 405"/>
                <a:gd name="T10" fmla="*/ 76 w 554"/>
                <a:gd name="T11" fmla="*/ 258 h 405"/>
                <a:gd name="T12" fmla="*/ 61 w 554"/>
                <a:gd name="T13" fmla="*/ 306 h 405"/>
                <a:gd name="T14" fmla="*/ 33 w 554"/>
                <a:gd name="T15" fmla="*/ 355 h 405"/>
                <a:gd name="T16" fmla="*/ 0 w 554"/>
                <a:gd name="T17" fmla="*/ 405 h 405"/>
                <a:gd name="T18" fmla="*/ 307 w 554"/>
                <a:gd name="T19" fmla="*/ 404 h 405"/>
                <a:gd name="T20" fmla="*/ 355 w 554"/>
                <a:gd name="T21" fmla="*/ 390 h 405"/>
                <a:gd name="T22" fmla="*/ 401 w 554"/>
                <a:gd name="T23" fmla="*/ 369 h 405"/>
                <a:gd name="T24" fmla="*/ 442 w 554"/>
                <a:gd name="T25" fmla="*/ 337 h 405"/>
                <a:gd name="T26" fmla="*/ 479 w 554"/>
                <a:gd name="T27" fmla="*/ 300 h 405"/>
                <a:gd name="T28" fmla="*/ 518 w 554"/>
                <a:gd name="T29" fmla="*/ 258 h 405"/>
                <a:gd name="T30" fmla="*/ 554 w 554"/>
                <a:gd name="T31" fmla="*/ 204 h 405"/>
                <a:gd name="T32" fmla="*/ 515 w 554"/>
                <a:gd name="T33" fmla="*/ 150 h 405"/>
                <a:gd name="T34" fmla="*/ 479 w 554"/>
                <a:gd name="T35" fmla="*/ 108 h 405"/>
                <a:gd name="T36" fmla="*/ 442 w 554"/>
                <a:gd name="T37" fmla="*/ 71 h 405"/>
                <a:gd name="T38" fmla="*/ 401 w 554"/>
                <a:gd name="T39" fmla="*/ 39 h 405"/>
                <a:gd name="T40" fmla="*/ 355 w 554"/>
                <a:gd name="T41" fmla="*/ 18 h 405"/>
                <a:gd name="T42" fmla="*/ 307 w 554"/>
                <a:gd name="T43" fmla="*/ 1 h 405"/>
                <a:gd name="T44" fmla="*/ 3 w 554"/>
                <a:gd name="T45" fmla="*/ 0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4" h="405">
                  <a:moveTo>
                    <a:pt x="3" y="0"/>
                  </a:moveTo>
                  <a:lnTo>
                    <a:pt x="39" y="55"/>
                  </a:lnTo>
                  <a:lnTo>
                    <a:pt x="58" y="100"/>
                  </a:lnTo>
                  <a:lnTo>
                    <a:pt x="76" y="154"/>
                  </a:lnTo>
                  <a:lnTo>
                    <a:pt x="80" y="202"/>
                  </a:lnTo>
                  <a:lnTo>
                    <a:pt x="76" y="258"/>
                  </a:lnTo>
                  <a:lnTo>
                    <a:pt x="61" y="306"/>
                  </a:lnTo>
                  <a:lnTo>
                    <a:pt x="33" y="355"/>
                  </a:lnTo>
                  <a:lnTo>
                    <a:pt x="0" y="405"/>
                  </a:lnTo>
                  <a:lnTo>
                    <a:pt x="307" y="404"/>
                  </a:lnTo>
                  <a:lnTo>
                    <a:pt x="355" y="390"/>
                  </a:lnTo>
                  <a:lnTo>
                    <a:pt x="401" y="369"/>
                  </a:lnTo>
                  <a:lnTo>
                    <a:pt x="442" y="337"/>
                  </a:lnTo>
                  <a:lnTo>
                    <a:pt x="479" y="300"/>
                  </a:lnTo>
                  <a:lnTo>
                    <a:pt x="518" y="258"/>
                  </a:lnTo>
                  <a:lnTo>
                    <a:pt x="554" y="204"/>
                  </a:lnTo>
                  <a:lnTo>
                    <a:pt x="515" y="150"/>
                  </a:lnTo>
                  <a:lnTo>
                    <a:pt x="479" y="108"/>
                  </a:lnTo>
                  <a:lnTo>
                    <a:pt x="442" y="71"/>
                  </a:lnTo>
                  <a:lnTo>
                    <a:pt x="401" y="39"/>
                  </a:lnTo>
                  <a:lnTo>
                    <a:pt x="355" y="18"/>
                  </a:lnTo>
                  <a:lnTo>
                    <a:pt x="307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 w="38100" cmpd="sng">
              <a:solidFill>
                <a:schemeClr val="folHlink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84" name="Object 41"/>
          <p:cNvGraphicFramePr>
            <a:graphicFrameLocks noChangeAspect="1"/>
          </p:cNvGraphicFramePr>
          <p:nvPr/>
        </p:nvGraphicFramePr>
        <p:xfrm>
          <a:off x="6046197" y="4047547"/>
          <a:ext cx="2027237" cy="1154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3" name="Picture" r:id="rId7" imgW="788760" imgH="402120" progId="Word.Picture.8">
                  <p:embed/>
                </p:oleObj>
              </mc:Choice>
              <mc:Fallback>
                <p:oleObj name="Picture" r:id="rId7" imgW="788760" imgH="402120" progId="Word.Picture.8">
                  <p:embed/>
                  <p:pic>
                    <p:nvPicPr>
                      <p:cNvPr id="84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6197" y="4047547"/>
                        <a:ext cx="2027237" cy="1154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" name="Rectangle 26"/>
          <p:cNvSpPr>
            <a:spLocks noChangeArrowheads="1"/>
          </p:cNvSpPr>
          <p:nvPr/>
        </p:nvSpPr>
        <p:spPr bwMode="auto">
          <a:xfrm>
            <a:off x="760038" y="2701494"/>
            <a:ext cx="7408969" cy="112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这种简易模式应用在掩膜电路和可编程器件上，并称之为阵列。由于扩展的输入很多，在可编程器件上逻辑符号绘制法不同。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4AE57D4-9F96-4168-95A1-AE16012D0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13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195558462"/>
      </p:ext>
    </p:extLst>
  </p:cSld>
  <p:clrMapOvr>
    <a:masterClrMapping/>
  </p:clrMapOvr>
  <p:transition>
    <p:wipe dir="r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38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38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8274" grpId="0"/>
      <p:bldP spid="438298" grpId="0"/>
      <p:bldP spid="9" grpId="0"/>
      <p:bldP spid="8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94" name="Rectangle 22"/>
          <p:cNvSpPr>
            <a:spLocks noChangeArrowheads="1"/>
          </p:cNvSpPr>
          <p:nvPr/>
        </p:nvSpPr>
        <p:spPr bwMode="auto">
          <a:xfrm>
            <a:off x="684213" y="476250"/>
            <a:ext cx="574227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3.1.4  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掩膜电路的与或阵列模型</a:t>
            </a:r>
          </a:p>
        </p:txBody>
      </p:sp>
      <p:sp>
        <p:nvSpPr>
          <p:cNvPr id="438296" name="Rectangle 24"/>
          <p:cNvSpPr>
            <a:spLocks noChangeArrowheads="1"/>
          </p:cNvSpPr>
          <p:nvPr/>
        </p:nvSpPr>
        <p:spPr bwMode="auto">
          <a:xfrm>
            <a:off x="0" y="2455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7" name="Object 20"/>
          <p:cNvGraphicFramePr>
            <a:graphicFrameLocks noChangeAspect="1"/>
          </p:cNvGraphicFramePr>
          <p:nvPr/>
        </p:nvGraphicFramePr>
        <p:xfrm>
          <a:off x="1907630" y="1700760"/>
          <a:ext cx="4392613" cy="410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7" name="Picture" r:id="rId5" imgW="1914120" imgH="2277000" progId="Word.Picture.8">
                  <p:embed/>
                </p:oleObj>
              </mc:Choice>
              <mc:Fallback>
                <p:oleObj name="Picture" r:id="rId5" imgW="1914120" imgH="2277000" progId="Word.Picture.8">
                  <p:embed/>
                  <p:pic>
                    <p:nvPicPr>
                      <p:cNvPr id="7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630" y="1700760"/>
                        <a:ext cx="4392613" cy="4105275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FF33CC"/>
                        </a:solidFill>
                        <a:prstDash val="dash"/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571968" y="2971800"/>
            <a:ext cx="6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/>
              <p:cNvSpPr/>
              <p:nvPr/>
            </p:nvSpPr>
            <p:spPr>
              <a:xfrm>
                <a:off x="6543499" y="3435767"/>
                <a:ext cx="239039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𝒀</m:t>
                      </m:r>
                      <m:r>
                        <a:rPr kumimoji="0" lang="en-US" altLang="zh-CN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kumimoji="0" lang="en-US" altLang="zh-CN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altLang="zh-CN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𝑨</m:t>
                          </m:r>
                        </m:e>
                      </m:acc>
                      <m:acc>
                        <m:accPr>
                          <m:chr m:val="̅"/>
                          <m:ctrlPr>
                            <a:rPr kumimoji="0" lang="en-US" altLang="zh-CN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altLang="zh-CN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𝑩</m:t>
                          </m:r>
                        </m:e>
                      </m:acc>
                      <m:r>
                        <a:rPr kumimoji="0" lang="en-US" altLang="zh-CN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US" altLang="zh-CN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𝑨𝑩</m:t>
                      </m:r>
                    </m:oMath>
                  </m:oMathPara>
                </a14:m>
                <a:endPara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mc:Choice>
        <mc:Fallback xmlns=""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3499" y="3435767"/>
                <a:ext cx="2390398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6510345" y="4005080"/>
                <a:ext cx="239039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𝒁</m:t>
                      </m:r>
                      <m:r>
                        <a:rPr kumimoji="0" lang="en-US" altLang="zh-CN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r>
                        <a:rPr kumimoji="0" lang="en-US" altLang="zh-CN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𝑨</m:t>
                      </m:r>
                      <m:acc>
                        <m:accPr>
                          <m:chr m:val="̅"/>
                          <m:ctrlPr>
                            <a:rPr kumimoji="0" lang="en-US" altLang="zh-CN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altLang="zh-CN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𝑩</m:t>
                          </m:r>
                        </m:e>
                      </m:acc>
                      <m:r>
                        <a:rPr kumimoji="0" lang="en-US" altLang="zh-CN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kumimoji="0" lang="en-US" altLang="zh-CN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altLang="zh-CN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𝑨</m:t>
                          </m:r>
                        </m:e>
                      </m:acc>
                      <m:r>
                        <a:rPr kumimoji="0" lang="en-US" altLang="zh-CN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𝑩</m:t>
                      </m:r>
                    </m:oMath>
                  </m:oMathPara>
                </a14:m>
                <a:endPara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mc:Choice>
        <mc:Fallback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0345" y="4005080"/>
                <a:ext cx="239039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9FBC3E8-1E42-408E-AA3E-DB5636988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14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115643888"/>
      </p:ext>
    </p:extLst>
  </p:cSld>
  <p:clrMapOvr>
    <a:masterClrMapping/>
  </p:clrMapOvr>
  <p:transition>
    <p:wipe dir="r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6" name="Rectangle 4"/>
          <p:cNvSpPr>
            <a:spLocks noChangeArrowheads="1"/>
          </p:cNvSpPr>
          <p:nvPr/>
        </p:nvSpPr>
        <p:spPr bwMode="auto">
          <a:xfrm>
            <a:off x="827088" y="450850"/>
            <a:ext cx="561657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3.2   </a:t>
            </a:r>
            <a:r>
              <a:rPr kumimoji="1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基本</a:t>
            </a:r>
            <a:r>
              <a:rPr kumimoji="1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CMOS</a:t>
            </a:r>
            <a:r>
              <a:rPr kumimoji="1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逻辑门电路</a:t>
            </a:r>
            <a:endParaRPr kumimoji="1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433157" name="Rectangle 5"/>
          <p:cNvSpPr>
            <a:spLocks noChangeArrowheads="1"/>
          </p:cNvSpPr>
          <p:nvPr/>
        </p:nvSpPr>
        <p:spPr bwMode="auto">
          <a:xfrm>
            <a:off x="1087438" y="1690688"/>
            <a:ext cx="5038725" cy="50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2" action="ppaction://hlinksldjump"/>
              </a:rPr>
              <a:t>3.2.1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2" action="ppaction://hlinksldjump"/>
              </a:rPr>
              <a:t>  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2" action="ppaction://hlinksldjump"/>
              </a:rPr>
              <a:t>MOS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2" action="ppaction://hlinksldjump"/>
              </a:rPr>
              <a:t>管及其开关特性</a:t>
            </a:r>
            <a:endParaRPr kumimoji="1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433160" name="Rectangle 8"/>
          <p:cNvSpPr>
            <a:spLocks noChangeArrowheads="1"/>
          </p:cNvSpPr>
          <p:nvPr/>
        </p:nvSpPr>
        <p:spPr bwMode="auto">
          <a:xfrm>
            <a:off x="1087438" y="2559050"/>
            <a:ext cx="3700462" cy="50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3" action="ppaction://hlinksldjump"/>
              </a:rPr>
              <a:t>3.2.2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3" action="ppaction://hlinksldjump"/>
              </a:rPr>
              <a:t>  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3" action="ppaction://hlinksldjump"/>
              </a:rPr>
              <a:t>CMOS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3" action="ppaction://hlinksldjump"/>
              </a:rPr>
              <a:t>反相器</a:t>
            </a:r>
            <a:endParaRPr kumimoji="1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433161" name="Rectangle 9"/>
          <p:cNvSpPr>
            <a:spLocks noChangeArrowheads="1"/>
          </p:cNvSpPr>
          <p:nvPr/>
        </p:nvSpPr>
        <p:spPr bwMode="auto">
          <a:xfrm>
            <a:off x="1087438" y="3351213"/>
            <a:ext cx="6148387" cy="50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4" action="ppaction://hlinksldjump"/>
              </a:rPr>
              <a:t>3.2.3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4" action="ppaction://hlinksldjump"/>
              </a:rPr>
              <a:t>  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4" action="ppaction://hlinksldjump"/>
              </a:rPr>
              <a:t>其他基本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4" action="ppaction://hlinksldjump"/>
              </a:rPr>
              <a:t>CMOS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4" action="ppaction://hlinksldjump"/>
              </a:rPr>
              <a:t>逻辑门电路</a:t>
            </a:r>
            <a:endParaRPr kumimoji="1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433163" name="Rectangle 11"/>
          <p:cNvSpPr>
            <a:spLocks noChangeArrowheads="1"/>
          </p:cNvSpPr>
          <p:nvPr/>
        </p:nvSpPr>
        <p:spPr bwMode="auto">
          <a:xfrm>
            <a:off x="1116013" y="4149725"/>
            <a:ext cx="3700462" cy="50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5" action="ppaction://hlinksldjump"/>
              </a:rPr>
              <a:t>3.2.4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5" action="ppaction://hlinksldjump"/>
              </a:rPr>
              <a:t>  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5" action="ppaction://hlinksldjump"/>
              </a:rPr>
              <a:t>CMOS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5" action="ppaction://hlinksldjump"/>
              </a:rPr>
              <a:t>传输门</a:t>
            </a:r>
            <a:endParaRPr kumimoji="1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36AA77F-5BE0-42FD-BF2C-6C5717B10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437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7" name="Text Box 7">
            <a:hlinkClick r:id="rId2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758825" y="1700213"/>
            <a:ext cx="73421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门电路是以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管为开关器件。</a:t>
            </a:r>
          </a:p>
        </p:txBody>
      </p:sp>
      <p:sp>
        <p:nvSpPr>
          <p:cNvPr id="394248" name="Text Box 8">
            <a:hlinkClick r:id="rId2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1042988" y="2565400"/>
            <a:ext cx="45720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管的分类：</a:t>
            </a:r>
          </a:p>
        </p:txBody>
      </p:sp>
      <p:sp>
        <p:nvSpPr>
          <p:cNvPr id="394249" name="Text Box 9"/>
          <p:cNvSpPr txBox="1">
            <a:spLocks noChangeArrowheads="1"/>
          </p:cNvSpPr>
          <p:nvPr/>
        </p:nvSpPr>
        <p:spPr bwMode="auto">
          <a:xfrm>
            <a:off x="4267200" y="2900363"/>
            <a:ext cx="25146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N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沟道</a:t>
            </a:r>
          </a:p>
        </p:txBody>
      </p:sp>
      <p:sp>
        <p:nvSpPr>
          <p:cNvPr id="394250" name="Text Box 10"/>
          <p:cNvSpPr txBox="1">
            <a:spLocks noChangeArrowheads="1"/>
          </p:cNvSpPr>
          <p:nvPr/>
        </p:nvSpPr>
        <p:spPr bwMode="auto">
          <a:xfrm>
            <a:off x="4267200" y="3586163"/>
            <a:ext cx="24384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P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沟道</a:t>
            </a:r>
          </a:p>
        </p:txBody>
      </p:sp>
      <p:sp>
        <p:nvSpPr>
          <p:cNvPr id="394251" name="Text Box 11"/>
          <p:cNvSpPr txBox="1">
            <a:spLocks noChangeArrowheads="1"/>
          </p:cNvSpPr>
          <p:nvPr/>
        </p:nvSpPr>
        <p:spPr bwMode="auto">
          <a:xfrm>
            <a:off x="4356100" y="5300663"/>
            <a:ext cx="21336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P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沟道</a:t>
            </a:r>
          </a:p>
        </p:txBody>
      </p:sp>
      <p:sp>
        <p:nvSpPr>
          <p:cNvPr id="394252" name="Text Box 12"/>
          <p:cNvSpPr txBox="1">
            <a:spLocks noChangeArrowheads="1"/>
          </p:cNvSpPr>
          <p:nvPr/>
        </p:nvSpPr>
        <p:spPr bwMode="auto">
          <a:xfrm>
            <a:off x="4356100" y="4292600"/>
            <a:ext cx="1366838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N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沟道</a:t>
            </a:r>
          </a:p>
        </p:txBody>
      </p:sp>
      <p:sp>
        <p:nvSpPr>
          <p:cNvPr id="394255" name="AutoShape 15"/>
          <p:cNvSpPr>
            <a:spLocks/>
          </p:cNvSpPr>
          <p:nvPr/>
        </p:nvSpPr>
        <p:spPr bwMode="auto">
          <a:xfrm>
            <a:off x="2349500" y="3505200"/>
            <a:ext cx="228600" cy="1752600"/>
          </a:xfrm>
          <a:prstGeom prst="leftBrace">
            <a:avLst>
              <a:gd name="adj1" fmla="val 63889"/>
              <a:gd name="adj2" fmla="val 50000"/>
            </a:avLst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4256" name="AutoShape 16"/>
          <p:cNvSpPr>
            <a:spLocks/>
          </p:cNvSpPr>
          <p:nvPr/>
        </p:nvSpPr>
        <p:spPr bwMode="auto">
          <a:xfrm>
            <a:off x="4038600" y="3128963"/>
            <a:ext cx="228600" cy="914400"/>
          </a:xfrm>
          <a:prstGeom prst="leftBrace">
            <a:avLst>
              <a:gd name="adj1" fmla="val 33333"/>
              <a:gd name="adj2" fmla="val 50000"/>
            </a:avLst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4257" name="AutoShape 17"/>
          <p:cNvSpPr>
            <a:spLocks/>
          </p:cNvSpPr>
          <p:nvPr/>
        </p:nvSpPr>
        <p:spPr bwMode="auto">
          <a:xfrm>
            <a:off x="4038600" y="4576763"/>
            <a:ext cx="228600" cy="1066800"/>
          </a:xfrm>
          <a:prstGeom prst="leftBrace">
            <a:avLst>
              <a:gd name="adj1" fmla="val 38889"/>
              <a:gd name="adj2" fmla="val 50000"/>
            </a:avLst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94259" name="Group 19"/>
          <p:cNvGrpSpPr>
            <a:grpSpLocks/>
          </p:cNvGrpSpPr>
          <p:nvPr/>
        </p:nvGrpSpPr>
        <p:grpSpPr bwMode="auto">
          <a:xfrm>
            <a:off x="1039813" y="3660775"/>
            <a:ext cx="1752600" cy="987425"/>
            <a:chOff x="624" y="2112"/>
            <a:chExt cx="1104" cy="622"/>
          </a:xfrm>
        </p:grpSpPr>
        <p:sp>
          <p:nvSpPr>
            <p:cNvPr id="394260" name="Text Box 20"/>
            <p:cNvSpPr txBox="1">
              <a:spLocks noChangeArrowheads="1"/>
            </p:cNvSpPr>
            <p:nvPr/>
          </p:nvSpPr>
          <p:spPr bwMode="auto">
            <a:xfrm>
              <a:off x="864" y="2112"/>
              <a:ext cx="816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endParaRPr>
            </a:p>
          </p:txBody>
        </p:sp>
        <p:sp>
          <p:nvSpPr>
            <p:cNvPr id="394261" name="Text Box 21"/>
            <p:cNvSpPr txBox="1">
              <a:spLocks noChangeArrowheads="1"/>
            </p:cNvSpPr>
            <p:nvPr/>
          </p:nvSpPr>
          <p:spPr bwMode="auto">
            <a:xfrm>
              <a:off x="624" y="2400"/>
              <a:ext cx="1104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MOS</a:t>
              </a:r>
            </a:p>
          </p:txBody>
        </p:sp>
      </p:grpSp>
      <p:sp>
        <p:nvSpPr>
          <p:cNvPr id="394263" name="Text Box 23"/>
          <p:cNvSpPr txBox="1">
            <a:spLocks noChangeArrowheads="1"/>
          </p:cNvSpPr>
          <p:nvPr/>
        </p:nvSpPr>
        <p:spPr bwMode="auto">
          <a:xfrm>
            <a:off x="2578100" y="3200400"/>
            <a:ext cx="19812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增强型</a:t>
            </a:r>
          </a:p>
        </p:txBody>
      </p:sp>
      <p:grpSp>
        <p:nvGrpSpPr>
          <p:cNvPr id="394264" name="Group 24"/>
          <p:cNvGrpSpPr>
            <a:grpSpLocks/>
          </p:cNvGrpSpPr>
          <p:nvPr/>
        </p:nvGrpSpPr>
        <p:grpSpPr bwMode="auto">
          <a:xfrm>
            <a:off x="2578100" y="3962400"/>
            <a:ext cx="2209800" cy="1444625"/>
            <a:chOff x="1824" y="2688"/>
            <a:chExt cx="1248" cy="910"/>
          </a:xfrm>
        </p:grpSpPr>
        <p:sp>
          <p:nvSpPr>
            <p:cNvPr id="394265" name="Text Box 25"/>
            <p:cNvSpPr txBox="1">
              <a:spLocks noChangeArrowheads="1"/>
            </p:cNvSpPr>
            <p:nvPr/>
          </p:nvSpPr>
          <p:spPr bwMode="auto">
            <a:xfrm>
              <a:off x="1872" y="2688"/>
              <a:ext cx="1200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endParaRPr>
            </a:p>
          </p:txBody>
        </p:sp>
        <p:sp>
          <p:nvSpPr>
            <p:cNvPr id="394266" name="Text Box 26"/>
            <p:cNvSpPr txBox="1">
              <a:spLocks noChangeArrowheads="1"/>
            </p:cNvSpPr>
            <p:nvPr/>
          </p:nvSpPr>
          <p:spPr bwMode="auto">
            <a:xfrm>
              <a:off x="1824" y="3264"/>
              <a:ext cx="1152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耗尽型</a:t>
              </a:r>
            </a:p>
          </p:txBody>
        </p:sp>
        <p:sp>
          <p:nvSpPr>
            <p:cNvPr id="394267" name="Text Box 27"/>
            <p:cNvSpPr txBox="1">
              <a:spLocks noChangeArrowheads="1"/>
            </p:cNvSpPr>
            <p:nvPr/>
          </p:nvSpPr>
          <p:spPr bwMode="auto">
            <a:xfrm>
              <a:off x="1872" y="2976"/>
              <a:ext cx="1152" cy="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endParaRPr>
            </a:p>
          </p:txBody>
        </p:sp>
      </p:grpSp>
      <p:sp>
        <p:nvSpPr>
          <p:cNvPr id="394269" name="Rectangle 29"/>
          <p:cNvSpPr>
            <a:spLocks noChangeArrowheads="1"/>
          </p:cNvSpPr>
          <p:nvPr/>
        </p:nvSpPr>
        <p:spPr bwMode="auto">
          <a:xfrm>
            <a:off x="827088" y="501650"/>
            <a:ext cx="5038725" cy="50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3.2.1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MOS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管及其开关特性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5026965-C7AD-4879-ACFF-F8253D079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996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94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94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4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4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4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4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94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94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4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94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94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94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247" grpId="0" autoUpdateAnimBg="0"/>
      <p:bldP spid="394248" grpId="0" autoUpdateAnimBg="0"/>
      <p:bldP spid="394249" grpId="0" autoUpdateAnimBg="0"/>
      <p:bldP spid="394250" grpId="0" autoUpdateAnimBg="0"/>
      <p:bldP spid="394251" grpId="0" autoUpdateAnimBg="0"/>
      <p:bldP spid="394252" grpId="0" autoUpdateAnimBg="0"/>
      <p:bldP spid="394263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5" name="Text Box 3">
            <a:hlinkClick r:id="rId4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900113" y="1339335"/>
            <a:ext cx="457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cs typeface="+mn-cs"/>
              </a:rPr>
              <a:t>MOS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cs typeface="+mn-cs"/>
              </a:rPr>
              <a:t>管的分类：</a:t>
            </a:r>
          </a:p>
        </p:txBody>
      </p:sp>
      <p:grpSp>
        <p:nvGrpSpPr>
          <p:cNvPr id="438292" name="Group 20"/>
          <p:cNvGrpSpPr>
            <a:grpSpLocks/>
          </p:cNvGrpSpPr>
          <p:nvPr/>
        </p:nvGrpSpPr>
        <p:grpSpPr bwMode="auto">
          <a:xfrm>
            <a:off x="1692275" y="2349500"/>
            <a:ext cx="6096000" cy="3733800"/>
            <a:chOff x="1152" y="1872"/>
            <a:chExt cx="3840" cy="2352"/>
          </a:xfrm>
        </p:grpSpPr>
        <p:sp>
          <p:nvSpPr>
            <p:cNvPr id="438293" name="AutoShape 21" descr="羊皮纸"/>
            <p:cNvSpPr>
              <a:spLocks noChangeArrowheads="1"/>
            </p:cNvSpPr>
            <p:nvPr/>
          </p:nvSpPr>
          <p:spPr bwMode="auto">
            <a:xfrm>
              <a:off x="1152" y="1872"/>
              <a:ext cx="3840" cy="2352"/>
            </a:xfrm>
            <a:prstGeom prst="roundRect">
              <a:avLst>
                <a:gd name="adj" fmla="val 16667"/>
              </a:avLst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aphicFrame>
          <p:nvGraphicFramePr>
            <p:cNvPr id="438294" name="Object 22"/>
            <p:cNvGraphicFramePr>
              <a:graphicFrameLocks noChangeAspect="1"/>
            </p:cNvGraphicFramePr>
            <p:nvPr/>
          </p:nvGraphicFramePr>
          <p:xfrm>
            <a:off x="1350" y="2064"/>
            <a:ext cx="2530" cy="18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80" name="图片" r:id="rId6" imgW="2114640" imgH="1571760" progId="Word.Picture.8">
                    <p:embed/>
                  </p:oleObj>
                </mc:Choice>
                <mc:Fallback>
                  <p:oleObj name="图片" r:id="rId6" imgW="2114640" imgH="1571760" progId="Word.Picture.8">
                    <p:embed/>
                    <p:pic>
                      <p:nvPicPr>
                        <p:cNvPr id="438294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50" y="2064"/>
                          <a:ext cx="2530" cy="188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38312" name="Group 40"/>
          <p:cNvGrpSpPr>
            <a:grpSpLocks/>
          </p:cNvGrpSpPr>
          <p:nvPr/>
        </p:nvGrpSpPr>
        <p:grpSpPr bwMode="auto">
          <a:xfrm>
            <a:off x="1758950" y="1844675"/>
            <a:ext cx="939800" cy="523875"/>
            <a:chOff x="1108" y="1162"/>
            <a:chExt cx="592" cy="330"/>
          </a:xfrm>
        </p:grpSpPr>
        <p:sp>
          <p:nvSpPr>
            <p:cNvPr id="438296" name="AutoShape 24"/>
            <p:cNvSpPr>
              <a:spLocks noChangeArrowheads="1"/>
            </p:cNvSpPr>
            <p:nvPr/>
          </p:nvSpPr>
          <p:spPr bwMode="auto">
            <a:xfrm>
              <a:off x="1109" y="1175"/>
              <a:ext cx="591" cy="317"/>
            </a:xfrm>
            <a:prstGeom prst="wedgeRoundRectCallout">
              <a:avLst>
                <a:gd name="adj1" fmla="val 95685"/>
                <a:gd name="adj2" fmla="val 102051"/>
                <a:gd name="adj3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8297" name="Text Box 25"/>
            <p:cNvSpPr txBox="1">
              <a:spLocks noChangeArrowheads="1"/>
            </p:cNvSpPr>
            <p:nvPr/>
          </p:nvSpPr>
          <p:spPr bwMode="auto">
            <a:xfrm>
              <a:off x="1108" y="1162"/>
              <a:ext cx="50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源极</a:t>
              </a:r>
            </a:p>
          </p:txBody>
        </p:sp>
      </p:grpSp>
      <p:sp>
        <p:nvSpPr>
          <p:cNvPr id="438298" name="AutoShape 26"/>
          <p:cNvSpPr>
            <a:spLocks noChangeArrowheads="1"/>
          </p:cNvSpPr>
          <p:nvPr/>
        </p:nvSpPr>
        <p:spPr bwMode="auto">
          <a:xfrm>
            <a:off x="3563938" y="1773238"/>
            <a:ext cx="1008062" cy="576262"/>
          </a:xfrm>
          <a:prstGeom prst="wedgeRoundRectCallout">
            <a:avLst>
              <a:gd name="adj1" fmla="val -10787"/>
              <a:gd name="adj2" fmla="val 106750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栅极</a:t>
            </a:r>
          </a:p>
        </p:txBody>
      </p:sp>
      <p:grpSp>
        <p:nvGrpSpPr>
          <p:cNvPr id="438299" name="Group 27"/>
          <p:cNvGrpSpPr>
            <a:grpSpLocks/>
          </p:cNvGrpSpPr>
          <p:nvPr/>
        </p:nvGrpSpPr>
        <p:grpSpPr bwMode="auto">
          <a:xfrm rot="-866642">
            <a:off x="5724525" y="1989138"/>
            <a:ext cx="1079500" cy="646112"/>
            <a:chOff x="3742" y="1344"/>
            <a:chExt cx="952" cy="544"/>
          </a:xfrm>
        </p:grpSpPr>
        <p:sp>
          <p:nvSpPr>
            <p:cNvPr id="438300" name="AutoShape 28"/>
            <p:cNvSpPr>
              <a:spLocks noChangeArrowheads="1"/>
            </p:cNvSpPr>
            <p:nvPr/>
          </p:nvSpPr>
          <p:spPr bwMode="auto">
            <a:xfrm>
              <a:off x="3742" y="1344"/>
              <a:ext cx="862" cy="544"/>
            </a:xfrm>
            <a:prstGeom prst="wedgeRoundRectCallout">
              <a:avLst>
                <a:gd name="adj1" fmla="val -140255"/>
                <a:gd name="adj2" fmla="val 13602"/>
                <a:gd name="adj3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8301" name="Text Box 29"/>
            <p:cNvSpPr txBox="1">
              <a:spLocks noChangeArrowheads="1"/>
            </p:cNvSpPr>
            <p:nvPr/>
          </p:nvSpPr>
          <p:spPr bwMode="auto">
            <a:xfrm>
              <a:off x="3742" y="1344"/>
              <a:ext cx="952" cy="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漏极</a:t>
              </a:r>
            </a:p>
          </p:txBody>
        </p:sp>
      </p:grpSp>
      <p:grpSp>
        <p:nvGrpSpPr>
          <p:cNvPr id="438302" name="Group 30"/>
          <p:cNvGrpSpPr>
            <a:grpSpLocks/>
          </p:cNvGrpSpPr>
          <p:nvPr/>
        </p:nvGrpSpPr>
        <p:grpSpPr bwMode="auto">
          <a:xfrm>
            <a:off x="1187450" y="4941888"/>
            <a:ext cx="1944688" cy="503237"/>
            <a:chOff x="1247" y="2976"/>
            <a:chExt cx="680" cy="317"/>
          </a:xfrm>
        </p:grpSpPr>
        <p:sp>
          <p:nvSpPr>
            <p:cNvPr id="438303" name="AutoShape 31"/>
            <p:cNvSpPr>
              <a:spLocks noChangeArrowheads="1"/>
            </p:cNvSpPr>
            <p:nvPr/>
          </p:nvSpPr>
          <p:spPr bwMode="auto">
            <a:xfrm>
              <a:off x="1247" y="2976"/>
              <a:ext cx="635" cy="317"/>
            </a:xfrm>
            <a:prstGeom prst="wedgeRoundRectCallout">
              <a:avLst>
                <a:gd name="adj1" fmla="val 89056"/>
                <a:gd name="adj2" fmla="val -83755"/>
                <a:gd name="adj3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8304" name="Text Box 32"/>
            <p:cNvSpPr txBox="1">
              <a:spLocks noChangeArrowheads="1"/>
            </p:cNvSpPr>
            <p:nvPr/>
          </p:nvSpPr>
          <p:spPr bwMode="auto">
            <a:xfrm>
              <a:off x="1247" y="2976"/>
              <a:ext cx="68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p-</a:t>
              </a: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型半导体</a:t>
              </a:r>
            </a:p>
          </p:txBody>
        </p:sp>
      </p:grpSp>
      <p:grpSp>
        <p:nvGrpSpPr>
          <p:cNvPr id="438305" name="Group 33"/>
          <p:cNvGrpSpPr>
            <a:grpSpLocks/>
          </p:cNvGrpSpPr>
          <p:nvPr/>
        </p:nvGrpSpPr>
        <p:grpSpPr bwMode="auto">
          <a:xfrm>
            <a:off x="3995738" y="4510088"/>
            <a:ext cx="1800225" cy="576262"/>
            <a:chOff x="2426" y="2750"/>
            <a:chExt cx="1134" cy="363"/>
          </a:xfrm>
        </p:grpSpPr>
        <p:sp>
          <p:nvSpPr>
            <p:cNvPr id="438306" name="AutoShape 34"/>
            <p:cNvSpPr>
              <a:spLocks noChangeArrowheads="1"/>
            </p:cNvSpPr>
            <p:nvPr/>
          </p:nvSpPr>
          <p:spPr bwMode="auto">
            <a:xfrm>
              <a:off x="2426" y="2750"/>
              <a:ext cx="907" cy="363"/>
            </a:xfrm>
            <a:prstGeom prst="wedgeRoundRectCallout">
              <a:avLst>
                <a:gd name="adj1" fmla="val -83847"/>
                <a:gd name="adj2" fmla="val -95454"/>
                <a:gd name="adj3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8307" name="AutoShape 35"/>
            <p:cNvSpPr>
              <a:spLocks noChangeArrowheads="1"/>
            </p:cNvSpPr>
            <p:nvPr/>
          </p:nvSpPr>
          <p:spPr bwMode="auto">
            <a:xfrm>
              <a:off x="2426" y="2750"/>
              <a:ext cx="998" cy="363"/>
            </a:xfrm>
            <a:prstGeom prst="wedgeRoundRectCallout">
              <a:avLst>
                <a:gd name="adj1" fmla="val -18940"/>
                <a:gd name="adj2" fmla="val -88843"/>
                <a:gd name="adj3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8308" name="Text Box 36"/>
            <p:cNvSpPr txBox="1">
              <a:spLocks noChangeArrowheads="1"/>
            </p:cNvSpPr>
            <p:nvPr/>
          </p:nvSpPr>
          <p:spPr bwMode="auto">
            <a:xfrm>
              <a:off x="2472" y="2795"/>
              <a:ext cx="10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n-</a:t>
              </a: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型半导体</a:t>
              </a:r>
            </a:p>
          </p:txBody>
        </p:sp>
      </p:grpSp>
      <p:graphicFrame>
        <p:nvGraphicFramePr>
          <p:cNvPr id="438309" name="Object 37"/>
          <p:cNvGraphicFramePr>
            <a:graphicFrameLocks noChangeAspect="1"/>
          </p:cNvGraphicFramePr>
          <p:nvPr/>
        </p:nvGraphicFramePr>
        <p:xfrm>
          <a:off x="6156325" y="3141663"/>
          <a:ext cx="1301750" cy="2687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1" name="Picture" r:id="rId8" imgW="1162080" imgH="2428920" progId="Word.Picture.8">
                  <p:embed/>
                </p:oleObj>
              </mc:Choice>
              <mc:Fallback>
                <p:oleObj name="Picture" r:id="rId8" imgW="1162080" imgH="2428920" progId="Word.Picture.8">
                  <p:embed/>
                  <p:pic>
                    <p:nvPicPr>
                      <p:cNvPr id="438309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325" y="3141663"/>
                        <a:ext cx="1301750" cy="2687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8310" name="AutoShape 38"/>
          <p:cNvSpPr>
            <a:spLocks noChangeArrowheads="1"/>
          </p:cNvSpPr>
          <p:nvPr/>
        </p:nvSpPr>
        <p:spPr bwMode="auto">
          <a:xfrm>
            <a:off x="7524750" y="4221163"/>
            <a:ext cx="1081088" cy="865187"/>
          </a:xfrm>
          <a:prstGeom prst="wedgeRoundRectCallout">
            <a:avLst>
              <a:gd name="adj1" fmla="val -100809"/>
              <a:gd name="adj2" fmla="val 62557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简易符号</a:t>
            </a:r>
            <a:endParaRPr kumimoji="1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8311" name="AutoShape 39"/>
          <p:cNvSpPr>
            <a:spLocks noChangeArrowheads="1"/>
          </p:cNvSpPr>
          <p:nvPr/>
        </p:nvSpPr>
        <p:spPr bwMode="auto">
          <a:xfrm>
            <a:off x="7434263" y="2703513"/>
            <a:ext cx="1098177" cy="854869"/>
          </a:xfrm>
          <a:prstGeom prst="wedgeRoundRectCallout">
            <a:avLst>
              <a:gd name="adj1" fmla="val -94648"/>
              <a:gd name="adj2" fmla="val 74045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标准符号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CD651500-6922-4D0E-951F-92E6DADE3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474814"/>
          </a:xfrm>
        </p:spPr>
        <p:txBody>
          <a:bodyPr>
            <a:noAutofit/>
          </a:bodyPr>
          <a:lstStyle/>
          <a:p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1. N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沟道增强型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MOS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管的结构和</a:t>
            </a:r>
            <a:r>
              <a:rPr kumimoji="1" lang="zh-CN" altLang="en-US" sz="2800" b="1" cap="none" dirty="0">
                <a:solidFill>
                  <a:srgbClr val="000066"/>
                </a:solidFill>
                <a:latin typeface="+mn-ea"/>
                <a:ea typeface="+mn-ea"/>
                <a:cs typeface="+mn-cs"/>
              </a:rPr>
              <a:t>开关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工作原理</a:t>
            </a:r>
            <a:endParaRPr lang="zh-CN" altLang="en-US" sz="2800" dirty="0">
              <a:latin typeface="+mn-ea"/>
              <a:ea typeface="+mn-ea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113F428-287B-40DC-B101-AB7DE1842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17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78183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8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8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8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8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8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8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8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8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8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8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8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8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8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8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8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8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8298" grpId="0" animBg="1"/>
      <p:bldP spid="438310" grpId="0" animBg="1"/>
      <p:bldP spid="4383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763000" cy="685800"/>
          </a:xfrm>
        </p:spPr>
        <p:txBody>
          <a:bodyPr/>
          <a:lstStyle/>
          <a:p>
            <a:r>
              <a:rPr kumimoji="1" lang="en-US" altLang="zh-CN" sz="2400" dirty="0">
                <a:solidFill>
                  <a:srgbClr val="000066"/>
                </a:solidFill>
              </a:rPr>
              <a:t>1.</a:t>
            </a:r>
            <a:r>
              <a:rPr kumimoji="1" lang="en-US" altLang="zh-CN" sz="3400" dirty="0">
                <a:solidFill>
                  <a:srgbClr val="000066"/>
                </a:solidFill>
              </a:rPr>
              <a:t> </a:t>
            </a:r>
            <a:r>
              <a:rPr kumimoji="1" lang="en-US" altLang="zh-CN" sz="2400" dirty="0">
                <a:solidFill>
                  <a:srgbClr val="000066"/>
                </a:solidFill>
              </a:rPr>
              <a:t>N</a:t>
            </a:r>
            <a:r>
              <a:rPr kumimoji="1" lang="zh-CN" altLang="en-US" sz="2400" dirty="0">
                <a:solidFill>
                  <a:srgbClr val="000066"/>
                </a:solidFill>
              </a:rPr>
              <a:t>沟道增强型</a:t>
            </a:r>
            <a:r>
              <a:rPr kumimoji="1" lang="en-US" altLang="zh-CN" sz="2400" dirty="0">
                <a:solidFill>
                  <a:srgbClr val="000066"/>
                </a:solidFill>
              </a:rPr>
              <a:t>MOS</a:t>
            </a:r>
            <a:r>
              <a:rPr kumimoji="1" lang="zh-CN" altLang="en-US" sz="2400" dirty="0">
                <a:solidFill>
                  <a:srgbClr val="000066"/>
                </a:solidFill>
              </a:rPr>
              <a:t>管的结构和工作原理</a:t>
            </a:r>
          </a:p>
        </p:txBody>
      </p:sp>
      <p:sp>
        <p:nvSpPr>
          <p:cNvPr id="439302" name="AutoShape 6" descr="羊皮纸"/>
          <p:cNvSpPr>
            <a:spLocks noChangeArrowheads="1"/>
          </p:cNvSpPr>
          <p:nvPr/>
        </p:nvSpPr>
        <p:spPr bwMode="auto">
          <a:xfrm>
            <a:off x="5003800" y="2794000"/>
            <a:ext cx="4140200" cy="3581400"/>
          </a:xfrm>
          <a:prstGeom prst="roundRect">
            <a:avLst>
              <a:gd name="adj" fmla="val 16667"/>
            </a:avLst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439303" name="Object 7"/>
          <p:cNvGraphicFramePr>
            <a:graphicFrameLocks noChangeAspect="1"/>
          </p:cNvGraphicFramePr>
          <p:nvPr/>
        </p:nvGraphicFramePr>
        <p:xfrm>
          <a:off x="5343525" y="2636838"/>
          <a:ext cx="3805238" cy="389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" name="图片" r:id="rId5" imgW="2114640" imgH="2162160" progId="Word.Picture.8">
                  <p:embed/>
                </p:oleObj>
              </mc:Choice>
              <mc:Fallback>
                <p:oleObj name="图片" r:id="rId5" imgW="2114640" imgH="2162160" progId="Word.Picture.8">
                  <p:embed/>
                  <p:pic>
                    <p:nvPicPr>
                      <p:cNvPr id="43930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3525" y="2636838"/>
                        <a:ext cx="3805238" cy="3890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9304" name="Rectangle 8"/>
          <p:cNvSpPr>
            <a:spLocks noChangeArrowheads="1"/>
          </p:cNvSpPr>
          <p:nvPr/>
        </p:nvSpPr>
        <p:spPr bwMode="auto">
          <a:xfrm>
            <a:off x="395288" y="1194422"/>
            <a:ext cx="6553200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(1)  </a:t>
            </a:r>
            <a:r>
              <a:rPr kumimoji="0" lang="en-US" altLang="zh-CN" sz="2400" b="0" i="1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400" b="0" i="0" u="none" strike="noStrike" kern="1200" cap="none" spc="0" normalizeH="0" baseline="-2500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GS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控制沟道的导电性</a:t>
            </a:r>
          </a:p>
        </p:txBody>
      </p:sp>
      <p:sp>
        <p:nvSpPr>
          <p:cNvPr id="439305" name="Rectangle 9"/>
          <p:cNvSpPr>
            <a:spLocks noChangeArrowheads="1"/>
          </p:cNvSpPr>
          <p:nvPr/>
        </p:nvSpPr>
        <p:spPr bwMode="auto">
          <a:xfrm>
            <a:off x="395288" y="1655763"/>
            <a:ext cx="8153400" cy="501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anose="05000000000000000000" pitchFamily="2" charset="2"/>
              <a:buChar char="o"/>
              <a:tabLst/>
              <a:defRPr/>
            </a:pP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GS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=0,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DS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</a:rPr>
              <a:t>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0,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等效背靠背连接的两个二极管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, 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i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D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</a:rPr>
              <a:t>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。</a:t>
            </a:r>
          </a:p>
        </p:txBody>
      </p:sp>
      <p:sp>
        <p:nvSpPr>
          <p:cNvPr id="439306" name="Rectangle 10"/>
          <p:cNvSpPr>
            <a:spLocks noChangeArrowheads="1"/>
          </p:cNvSpPr>
          <p:nvPr/>
        </p:nvSpPr>
        <p:spPr bwMode="auto">
          <a:xfrm>
            <a:off x="381000" y="2209800"/>
            <a:ext cx="8458200" cy="511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anose="05000000000000000000" pitchFamily="2" charset="2"/>
              <a:buChar char="o"/>
              <a:tabLst/>
              <a:defRPr/>
            </a:pP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0" lang="en-US" altLang="zh-CN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GS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&gt;0,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建立电场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</a:rPr>
              <a:t>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</a:rPr>
              <a:t>反型层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</a:rPr>
              <a:t>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US" altLang="zh-CN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DS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</a:rPr>
              <a:t>&gt;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0, </a:t>
            </a:r>
            <a:r>
              <a:rPr kumimoji="0" lang="en-US" altLang="zh-CN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i</a:t>
            </a:r>
            <a:r>
              <a:rPr kumimoji="0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D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</a:rPr>
              <a:t>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。</a:t>
            </a:r>
          </a:p>
        </p:txBody>
      </p:sp>
      <p:sp>
        <p:nvSpPr>
          <p:cNvPr id="439307" name="Rectangle 11"/>
          <p:cNvSpPr>
            <a:spLocks noChangeArrowheads="1"/>
          </p:cNvSpPr>
          <p:nvPr/>
        </p:nvSpPr>
        <p:spPr bwMode="auto">
          <a:xfrm>
            <a:off x="381000" y="2808288"/>
            <a:ext cx="8763000" cy="485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anose="05000000000000000000" pitchFamily="2" charset="2"/>
              <a:buChar char="o"/>
              <a:tabLst/>
              <a:defRPr/>
            </a:pP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沟道建立的最小 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GS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值称为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开启电压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.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4D47BED-483C-4A8C-81ED-9FF34C16A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44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39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39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39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39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304" grpId="0" autoUpdateAnimBg="0"/>
      <p:bldP spid="439305" grpId="0" autoUpdateAnimBg="0"/>
      <p:bldP spid="439306" grpId="0" autoUpdateAnimBg="0"/>
      <p:bldP spid="439307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763000" cy="685800"/>
          </a:xfrm>
        </p:spPr>
        <p:txBody>
          <a:bodyPr/>
          <a:lstStyle/>
          <a:p>
            <a:r>
              <a:rPr kumimoji="1" lang="en-US" altLang="zh-CN" sz="2800">
                <a:solidFill>
                  <a:srgbClr val="000066"/>
                </a:solidFill>
              </a:rPr>
              <a:t>1.</a:t>
            </a:r>
            <a:r>
              <a:rPr kumimoji="1" lang="en-US" altLang="zh-CN">
                <a:solidFill>
                  <a:srgbClr val="000066"/>
                </a:solidFill>
              </a:rPr>
              <a:t> </a:t>
            </a:r>
            <a:r>
              <a:rPr kumimoji="1" lang="en-US" altLang="zh-CN" sz="2800">
                <a:solidFill>
                  <a:srgbClr val="000066"/>
                </a:solidFill>
              </a:rPr>
              <a:t>N</a:t>
            </a:r>
            <a:r>
              <a:rPr kumimoji="1" lang="zh-CN" altLang="en-US" sz="2800">
                <a:solidFill>
                  <a:srgbClr val="000066"/>
                </a:solidFill>
              </a:rPr>
              <a:t>沟道增强型</a:t>
            </a:r>
            <a:r>
              <a:rPr kumimoji="1" lang="en-US" altLang="zh-CN" sz="2800">
                <a:solidFill>
                  <a:srgbClr val="000066"/>
                </a:solidFill>
              </a:rPr>
              <a:t>MOS</a:t>
            </a:r>
            <a:r>
              <a:rPr kumimoji="1" lang="zh-CN" altLang="en-US" sz="2800">
                <a:solidFill>
                  <a:srgbClr val="000066"/>
                </a:solidFill>
              </a:rPr>
              <a:t>管的结构和工作原理</a:t>
            </a:r>
          </a:p>
        </p:txBody>
      </p:sp>
      <p:sp>
        <p:nvSpPr>
          <p:cNvPr id="441349" name="Rectangle 5"/>
          <p:cNvSpPr>
            <a:spLocks noChangeArrowheads="1"/>
          </p:cNvSpPr>
          <p:nvPr/>
        </p:nvSpPr>
        <p:spPr bwMode="auto">
          <a:xfrm>
            <a:off x="395288" y="1267447"/>
            <a:ext cx="6553200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(2)  </a:t>
            </a:r>
            <a:r>
              <a:rPr kumimoji="0" lang="en-US" altLang="zh-CN" sz="2400" b="0" i="1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400" b="0" i="0" u="none" strike="noStrike" kern="1200" cap="none" spc="0" normalizeH="0" baseline="-2500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GS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和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400" b="0" i="0" u="none" strike="noStrike" kern="1200" cap="none" spc="0" normalizeH="0" baseline="-2500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DS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共同作用</a:t>
            </a:r>
          </a:p>
        </p:txBody>
      </p:sp>
      <p:grpSp>
        <p:nvGrpSpPr>
          <p:cNvPr id="441353" name="Group 9"/>
          <p:cNvGrpSpPr>
            <a:grpSpLocks/>
          </p:cNvGrpSpPr>
          <p:nvPr/>
        </p:nvGrpSpPr>
        <p:grpSpPr bwMode="auto">
          <a:xfrm>
            <a:off x="5254625" y="2852738"/>
            <a:ext cx="3889375" cy="3405187"/>
            <a:chOff x="3072" y="1987"/>
            <a:chExt cx="2640" cy="2311"/>
          </a:xfrm>
        </p:grpSpPr>
        <p:sp>
          <p:nvSpPr>
            <p:cNvPr id="441354" name="AutoShape 10" descr="羊皮纸"/>
            <p:cNvSpPr>
              <a:spLocks noChangeArrowheads="1"/>
            </p:cNvSpPr>
            <p:nvPr/>
          </p:nvSpPr>
          <p:spPr bwMode="auto">
            <a:xfrm>
              <a:off x="3072" y="2064"/>
              <a:ext cx="2640" cy="2208"/>
            </a:xfrm>
            <a:prstGeom prst="roundRect">
              <a:avLst>
                <a:gd name="adj" fmla="val 16667"/>
              </a:avLst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aphicFrame>
          <p:nvGraphicFramePr>
            <p:cNvPr id="441355" name="Object 11"/>
            <p:cNvGraphicFramePr>
              <a:graphicFrameLocks noChangeAspect="1"/>
            </p:cNvGraphicFramePr>
            <p:nvPr/>
          </p:nvGraphicFramePr>
          <p:xfrm>
            <a:off x="3198" y="1987"/>
            <a:ext cx="2418" cy="23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20" name="图片" r:id="rId5" imgW="2133720" imgH="2038320" progId="Word.Picture.8">
                    <p:embed/>
                  </p:oleObj>
                </mc:Choice>
                <mc:Fallback>
                  <p:oleObj name="图片" r:id="rId5" imgW="2133720" imgH="2038320" progId="Word.Picture.8">
                    <p:embed/>
                    <p:pic>
                      <p:nvPicPr>
                        <p:cNvPr id="441355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98" y="1987"/>
                          <a:ext cx="2418" cy="231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41356" name="Rectangle 12"/>
          <p:cNvSpPr>
            <a:spLocks noChangeArrowheads="1"/>
          </p:cNvSpPr>
          <p:nvPr/>
        </p:nvSpPr>
        <p:spPr bwMode="auto">
          <a:xfrm>
            <a:off x="466725" y="1846263"/>
            <a:ext cx="7200900" cy="485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anose="05000000000000000000" pitchFamily="2" charset="2"/>
              <a:buChar char="o"/>
              <a:tabLst/>
              <a:defRPr/>
            </a:pP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0" lang="en-US" altLang="zh-CN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GS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&gt; 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,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0" lang="en-US" altLang="zh-CN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DS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</a:rPr>
              <a:t>&gt;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0,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靠近漏极的电压减小。</a:t>
            </a:r>
          </a:p>
        </p:txBody>
      </p:sp>
      <p:sp>
        <p:nvSpPr>
          <p:cNvPr id="441357" name="Rectangle 13"/>
          <p:cNvSpPr>
            <a:spLocks noChangeArrowheads="1"/>
          </p:cNvSpPr>
          <p:nvPr/>
        </p:nvSpPr>
        <p:spPr bwMode="auto">
          <a:xfrm>
            <a:off x="466725" y="2493963"/>
            <a:ext cx="6913563" cy="485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anose="05000000000000000000" pitchFamily="2" charset="2"/>
              <a:buChar char="o"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当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GS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&gt; 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, </a:t>
            </a:r>
            <a:r>
              <a:rPr kumimoji="0" lang="en-US" altLang="zh-CN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i</a:t>
            </a:r>
            <a:r>
              <a:rPr kumimoji="0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D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随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DS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增加几乎成线性增加 。</a:t>
            </a:r>
          </a:p>
        </p:txBody>
      </p:sp>
      <p:sp>
        <p:nvSpPr>
          <p:cNvPr id="441358" name="Rectangle 14"/>
          <p:cNvSpPr>
            <a:spLocks noChangeArrowheads="1"/>
          </p:cNvSpPr>
          <p:nvPr/>
        </p:nvSpPr>
        <p:spPr bwMode="auto">
          <a:xfrm>
            <a:off x="452438" y="3214688"/>
            <a:ext cx="5199062" cy="9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anose="05000000000000000000" pitchFamily="2" charset="2"/>
              <a:buChar char="o"/>
              <a:tabLst/>
              <a:defRPr/>
            </a:pP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当</a:t>
            </a:r>
            <a:r>
              <a:rPr kumimoji="0" lang="en-US" altLang="zh-CN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DS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</a:rPr>
              <a:t>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</a:rPr>
              <a:t>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0" lang="en-US" altLang="zh-CN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GD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=(</a:t>
            </a:r>
            <a:r>
              <a:rPr kumimoji="0" lang="en-US" altLang="zh-CN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GS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</a:rPr>
              <a:t></a:t>
            </a:r>
            <a:r>
              <a:rPr kumimoji="0" lang="en-US" altLang="zh-CN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DS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)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</a:rPr>
              <a:t>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</a:rPr>
              <a:t>,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</a:rPr>
              <a:t>漏极处出现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</a:rPr>
              <a:t>夹断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</a:rPr>
              <a:t>。</a:t>
            </a:r>
          </a:p>
        </p:txBody>
      </p:sp>
      <p:sp>
        <p:nvSpPr>
          <p:cNvPr id="441359" name="Rectangle 15"/>
          <p:cNvSpPr>
            <a:spLocks noChangeArrowheads="1"/>
          </p:cNvSpPr>
          <p:nvPr/>
        </p:nvSpPr>
        <p:spPr bwMode="auto">
          <a:xfrm>
            <a:off x="504825" y="4294188"/>
            <a:ext cx="4572000" cy="9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anose="05000000000000000000" pitchFamily="2" charset="2"/>
              <a:buChar char="o"/>
              <a:tabLst/>
              <a:defRPr/>
            </a:pP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继续增加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DS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</a:rPr>
              <a:t>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  <a:sym typeface="Symbol" panose="05050102010706020507" pitchFamily="18" charset="2"/>
              </a:rPr>
              <a:t>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夹断区域变大， </a:t>
            </a:r>
            <a:r>
              <a:rPr kumimoji="0" lang="en-US" altLang="zh-CN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i</a:t>
            </a:r>
            <a:r>
              <a:rPr kumimoji="0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D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饱和。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EA8556C-EBC3-4774-B180-FCB0B4F92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0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41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41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41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41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356" grpId="0" autoUpdateAnimBg="0"/>
      <p:bldP spid="441357" grpId="0" autoUpdateAnimBg="0"/>
      <p:bldP spid="441358" grpId="0" autoUpdateAnimBg="0"/>
      <p:bldP spid="44135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84632"/>
            <a:ext cx="7772400" cy="496443"/>
          </a:xfrm>
        </p:spPr>
        <p:txBody>
          <a:bodyPr>
            <a:normAutofit fontScale="90000"/>
          </a:bodyPr>
          <a:lstStyle/>
          <a:p>
            <a:r>
              <a:rPr kumimoji="1" lang="en-US" altLang="zh-CN" sz="2800" dirty="0">
                <a:solidFill>
                  <a:srgbClr val="000066"/>
                </a:solidFill>
              </a:rPr>
              <a:t>2.</a:t>
            </a:r>
            <a:r>
              <a:rPr kumimoji="1" lang="en-US" altLang="zh-CN" dirty="0">
                <a:solidFill>
                  <a:srgbClr val="000066"/>
                </a:solidFill>
              </a:rPr>
              <a:t> </a:t>
            </a:r>
            <a:r>
              <a:rPr kumimoji="1" lang="en-US" altLang="zh-CN" sz="2800" dirty="0">
                <a:solidFill>
                  <a:srgbClr val="000066"/>
                </a:solidFill>
              </a:rPr>
              <a:t>N</a:t>
            </a:r>
            <a:r>
              <a:rPr kumimoji="1" lang="zh-CN" altLang="en-US" sz="2800" dirty="0">
                <a:solidFill>
                  <a:srgbClr val="000066"/>
                </a:solidFill>
              </a:rPr>
              <a:t>沟道增强型</a:t>
            </a:r>
            <a:r>
              <a:rPr kumimoji="1" lang="en-US" altLang="zh-CN" sz="2800" dirty="0">
                <a:solidFill>
                  <a:srgbClr val="000066"/>
                </a:solidFill>
              </a:rPr>
              <a:t>MOS</a:t>
            </a:r>
            <a:r>
              <a:rPr kumimoji="1" lang="zh-CN" altLang="en-US" sz="2800" dirty="0">
                <a:solidFill>
                  <a:srgbClr val="000066"/>
                </a:solidFill>
              </a:rPr>
              <a:t>管的输出特性和转移特性</a:t>
            </a:r>
          </a:p>
        </p:txBody>
      </p:sp>
      <p:graphicFrame>
        <p:nvGraphicFramePr>
          <p:cNvPr id="443415" name="Object 23"/>
          <p:cNvGraphicFramePr>
            <a:graphicFrameLocks noGrp="1" noChangeAspect="1"/>
          </p:cNvGraphicFramePr>
          <p:nvPr>
            <p:ph sz="half" idx="2"/>
          </p:nvPr>
        </p:nvGraphicFramePr>
        <p:xfrm>
          <a:off x="1835150" y="5661025"/>
          <a:ext cx="3455988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4" name="公式" r:id="rId4" imgW="1523880" imgH="228600" progId="Equation.3">
                  <p:embed/>
                </p:oleObj>
              </mc:Choice>
              <mc:Fallback>
                <p:oleObj name="公式" r:id="rId4" imgW="1523880" imgH="228600" progId="Equation.3">
                  <p:embed/>
                  <p:pic>
                    <p:nvPicPr>
                      <p:cNvPr id="443415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5661025"/>
                        <a:ext cx="3455988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3395" name="Rectangle 3"/>
          <p:cNvSpPr>
            <a:spLocks noChangeArrowheads="1"/>
          </p:cNvSpPr>
          <p:nvPr/>
        </p:nvSpPr>
        <p:spPr bwMode="auto">
          <a:xfrm>
            <a:off x="395288" y="1166813"/>
            <a:ext cx="43926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输出特性分为</a:t>
            </a:r>
          </a:p>
        </p:txBody>
      </p:sp>
      <p:sp>
        <p:nvSpPr>
          <p:cNvPr id="443399" name="Rectangle 7"/>
          <p:cNvSpPr>
            <a:spLocks noChangeArrowheads="1"/>
          </p:cNvSpPr>
          <p:nvPr/>
        </p:nvSpPr>
        <p:spPr bwMode="auto">
          <a:xfrm>
            <a:off x="250825" y="2014538"/>
            <a:ext cx="2232025" cy="485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anose="05000000000000000000" pitchFamily="2" charset="2"/>
              <a:buChar char="o"/>
              <a:tabLst/>
              <a:defRPr/>
            </a:pP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截止区：</a:t>
            </a:r>
          </a:p>
        </p:txBody>
      </p:sp>
      <p:sp>
        <p:nvSpPr>
          <p:cNvPr id="443409" name="Rectangle 17"/>
          <p:cNvSpPr>
            <a:spLocks noChangeArrowheads="1"/>
          </p:cNvSpPr>
          <p:nvPr/>
        </p:nvSpPr>
        <p:spPr bwMode="auto">
          <a:xfrm>
            <a:off x="323850" y="3068638"/>
            <a:ext cx="4968875" cy="9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anose="05000000000000000000" pitchFamily="2" charset="2"/>
              <a:buChar char="o"/>
              <a:tabLst/>
              <a:defRPr/>
            </a:pP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可变电阻区：沟道产生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， 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i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D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随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DS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线性增加， 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r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ds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为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受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GS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控制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可变电阻。</a:t>
            </a:r>
          </a:p>
        </p:txBody>
      </p:sp>
      <p:graphicFrame>
        <p:nvGraphicFramePr>
          <p:cNvPr id="443410" name="Object 18"/>
          <p:cNvGraphicFramePr>
            <a:graphicFrameLocks noChangeAspect="1"/>
          </p:cNvGraphicFramePr>
          <p:nvPr/>
        </p:nvGraphicFramePr>
        <p:xfrm>
          <a:off x="611188" y="4292600"/>
          <a:ext cx="4392612" cy="106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5" name="公式" r:id="rId6" imgW="2070100" imgH="508000" progId="Equation.3">
                  <p:embed/>
                </p:oleObj>
              </mc:Choice>
              <mc:Fallback>
                <p:oleObj name="公式" r:id="rId6" imgW="2070100" imgH="508000" progId="Equation.3">
                  <p:embed/>
                  <p:pic>
                    <p:nvPicPr>
                      <p:cNvPr id="44341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292600"/>
                        <a:ext cx="4392612" cy="1068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3412" name="Rectangle 20"/>
          <p:cNvSpPr>
            <a:spLocks noChangeArrowheads="1"/>
          </p:cNvSpPr>
          <p:nvPr/>
        </p:nvSpPr>
        <p:spPr bwMode="auto">
          <a:xfrm>
            <a:off x="322263" y="5589588"/>
            <a:ext cx="2232025" cy="485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anose="05000000000000000000" pitchFamily="2" charset="2"/>
              <a:buChar char="o"/>
              <a:tabLst/>
              <a:defRPr/>
            </a:pP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饱和区：</a:t>
            </a:r>
          </a:p>
        </p:txBody>
      </p:sp>
      <p:graphicFrame>
        <p:nvGraphicFramePr>
          <p:cNvPr id="443418" name="Object 26"/>
          <p:cNvGraphicFramePr>
            <a:graphicFrameLocks noGrp="1" noChangeAspect="1"/>
          </p:cNvGraphicFramePr>
          <p:nvPr>
            <p:ph sz="half" idx="1"/>
          </p:nvPr>
        </p:nvGraphicFramePr>
        <p:xfrm>
          <a:off x="1835150" y="2087563"/>
          <a:ext cx="2232025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6" name="公式" r:id="rId8" imgW="1066680" imgH="228600" progId="Equation.3">
                  <p:embed/>
                </p:oleObj>
              </mc:Choice>
              <mc:Fallback>
                <p:oleObj name="公式" r:id="rId8" imgW="1066680" imgH="228600" progId="Equation.3">
                  <p:embed/>
                  <p:pic>
                    <p:nvPicPr>
                      <p:cNvPr id="443418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2087563"/>
                        <a:ext cx="2232025" cy="477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3421" name="Object 29"/>
          <p:cNvGraphicFramePr>
            <a:graphicFrameLocks noChangeAspect="1"/>
          </p:cNvGraphicFramePr>
          <p:nvPr/>
        </p:nvGraphicFramePr>
        <p:xfrm>
          <a:off x="5256213" y="981075"/>
          <a:ext cx="3887787" cy="321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7" name="图片" r:id="rId10" imgW="2194377" imgH="1775846" progId="Word.Picture.8">
                  <p:embed/>
                </p:oleObj>
              </mc:Choice>
              <mc:Fallback>
                <p:oleObj name="图片" r:id="rId10" imgW="2194377" imgH="1775846" progId="Word.Picture.8">
                  <p:embed/>
                  <p:pic>
                    <p:nvPicPr>
                      <p:cNvPr id="443421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90"/>
                      <a:stretch>
                        <a:fillRect/>
                      </a:stretch>
                    </p:blipFill>
                    <p:spPr bwMode="auto">
                      <a:xfrm>
                        <a:off x="5256213" y="981075"/>
                        <a:ext cx="3887787" cy="321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3420" name="Object 28"/>
          <p:cNvGraphicFramePr>
            <a:graphicFrameLocks noChangeAspect="1"/>
          </p:cNvGraphicFramePr>
          <p:nvPr/>
        </p:nvGraphicFramePr>
        <p:xfrm>
          <a:off x="5651500" y="4029075"/>
          <a:ext cx="2801938" cy="234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8" name="图片" r:id="rId12" imgW="1676520" imgH="1371600" progId="Word.Picture.8">
                  <p:embed/>
                </p:oleObj>
              </mc:Choice>
              <mc:Fallback>
                <p:oleObj name="图片" r:id="rId12" imgW="1676520" imgH="1371600" progId="Word.Picture.8">
                  <p:embed/>
                  <p:pic>
                    <p:nvPicPr>
                      <p:cNvPr id="44342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90"/>
                      <a:stretch>
                        <a:fillRect/>
                      </a:stretch>
                    </p:blipFill>
                    <p:spPr bwMode="auto">
                      <a:xfrm>
                        <a:off x="5651500" y="4029075"/>
                        <a:ext cx="2801938" cy="2343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3425" name="Rectangle 33"/>
          <p:cNvSpPr>
            <a:spLocks noChangeArrowheads="1"/>
          </p:cNvSpPr>
          <p:nvPr/>
        </p:nvSpPr>
        <p:spPr bwMode="auto">
          <a:xfrm>
            <a:off x="5976938" y="4035425"/>
            <a:ext cx="22590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(a)</a:t>
            </a:r>
            <a:r>
              <a:rPr kumimoji="1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输出特性曲线</a:t>
            </a:r>
            <a:endParaRPr kumimoji="1" lang="zh-CN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3426" name="Rectangle 34"/>
          <p:cNvSpPr>
            <a:spLocks noChangeArrowheads="1"/>
          </p:cNvSpPr>
          <p:nvPr/>
        </p:nvSpPr>
        <p:spPr bwMode="auto">
          <a:xfrm>
            <a:off x="4356100" y="6461125"/>
            <a:ext cx="304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（</a:t>
            </a:r>
            <a:r>
              <a: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b</a:t>
            </a:r>
            <a:r>
              <a:rPr kumimoji="1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）转移特性曲线</a:t>
            </a:r>
            <a:endParaRPr kumimoji="1" lang="zh-CN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EFBDF12-AB79-48B7-BB59-66A77AAE5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65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3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43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43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43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43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43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3399" grpId="0"/>
      <p:bldP spid="443409" grpId="0"/>
      <p:bldP spid="4434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260350"/>
            <a:ext cx="5437188" cy="792163"/>
          </a:xfrm>
        </p:spPr>
        <p:txBody>
          <a:bodyPr/>
          <a:lstStyle/>
          <a:p>
            <a:r>
              <a:rPr kumimoji="1" lang="en-US" altLang="zh-CN" sz="2800">
                <a:solidFill>
                  <a:srgbClr val="000066"/>
                </a:solidFill>
              </a:rPr>
              <a:t>3. </a:t>
            </a:r>
            <a:r>
              <a:rPr kumimoji="1" lang="zh-CN" altLang="en-US" sz="2800">
                <a:solidFill>
                  <a:srgbClr val="000066"/>
                </a:solidFill>
              </a:rPr>
              <a:t>其他类型的</a:t>
            </a:r>
            <a:r>
              <a:rPr kumimoji="1" lang="en-US" altLang="zh-CN" sz="2800">
                <a:solidFill>
                  <a:srgbClr val="000066"/>
                </a:solidFill>
              </a:rPr>
              <a:t>MOS</a:t>
            </a:r>
            <a:r>
              <a:rPr kumimoji="1" lang="zh-CN" altLang="en-US" sz="2800">
                <a:solidFill>
                  <a:srgbClr val="000066"/>
                </a:solidFill>
              </a:rPr>
              <a:t>管</a:t>
            </a:r>
          </a:p>
        </p:txBody>
      </p:sp>
      <p:sp>
        <p:nvSpPr>
          <p:cNvPr id="448516" name="Rectangle 4"/>
          <p:cNvSpPr>
            <a:spLocks noChangeArrowheads="1"/>
          </p:cNvSpPr>
          <p:nvPr/>
        </p:nvSpPr>
        <p:spPr bwMode="auto">
          <a:xfrm>
            <a:off x="395288" y="1166813"/>
            <a:ext cx="43926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(1)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 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P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沟道增强型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MOS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管</a:t>
            </a:r>
          </a:p>
        </p:txBody>
      </p:sp>
      <p:sp>
        <p:nvSpPr>
          <p:cNvPr id="448517" name="Rectangle 5"/>
          <p:cNvSpPr>
            <a:spLocks noChangeArrowheads="1"/>
          </p:cNvSpPr>
          <p:nvPr/>
        </p:nvSpPr>
        <p:spPr bwMode="auto">
          <a:xfrm>
            <a:off x="395288" y="1655763"/>
            <a:ext cx="6985000" cy="170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anose="05000000000000000000" pitchFamily="2" charset="2"/>
              <a:buChar char="o"/>
              <a:tabLst/>
              <a:defRPr/>
            </a:pP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结构与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NMOS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管相反。</a:t>
            </a: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anose="05000000000000000000" pitchFamily="2" charset="2"/>
              <a:buChar char="o"/>
              <a:tabLst/>
              <a:defRPr/>
            </a:pPr>
            <a:r>
              <a:rPr kumimoji="0" lang="zh-CN" altLang="en-US" sz="26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0" lang="en-US" altLang="zh-CN" sz="2600" b="1" i="1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600" b="1" i="0" u="none" strike="noStrike" kern="1200" cap="none" spc="0" normalizeH="0" baseline="-2500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GS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、</a:t>
            </a:r>
            <a:r>
              <a:rPr kumimoji="0" lang="en-US" altLang="zh-CN" sz="2600" b="1" i="1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600" b="1" i="0" u="none" strike="noStrike" kern="1200" cap="none" spc="0" normalizeH="0" baseline="-2500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DS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电压极性与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NMOS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管相反。</a:t>
            </a: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anose="05000000000000000000" pitchFamily="2" charset="2"/>
              <a:buChar char="o"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开启电压</a:t>
            </a:r>
            <a:r>
              <a:rPr kumimoji="0" lang="en-US" altLang="zh-CN" sz="2600" b="1" i="1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600" b="1" i="0" u="none" strike="noStrike" kern="1200" cap="none" spc="0" normalizeH="0" baseline="-2500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T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为负值</a:t>
            </a:r>
          </a:p>
        </p:txBody>
      </p:sp>
      <p:graphicFrame>
        <p:nvGraphicFramePr>
          <p:cNvPr id="448529" name="Object 17"/>
          <p:cNvGraphicFramePr>
            <a:graphicFrameLocks noChangeAspect="1"/>
          </p:cNvGraphicFramePr>
          <p:nvPr/>
        </p:nvGraphicFramePr>
        <p:xfrm>
          <a:off x="5651500" y="765175"/>
          <a:ext cx="3165475" cy="240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8" name="Picture" r:id="rId5" imgW="1695600" imgH="1266840" progId="Word.Picture.8">
                  <p:embed/>
                </p:oleObj>
              </mc:Choice>
              <mc:Fallback>
                <p:oleObj name="Picture" r:id="rId5" imgW="1695600" imgH="1266840" progId="Word.Picture.8">
                  <p:embed/>
                  <p:pic>
                    <p:nvPicPr>
                      <p:cNvPr id="448529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 t="-1254"/>
                      <a:stretch>
                        <a:fillRect/>
                      </a:stretch>
                    </p:blipFill>
                    <p:spPr bwMode="auto">
                      <a:xfrm>
                        <a:off x="5651500" y="765175"/>
                        <a:ext cx="3165475" cy="2409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8531" name="Rectangle 19"/>
          <p:cNvSpPr>
            <a:spLocks noChangeArrowheads="1"/>
          </p:cNvSpPr>
          <p:nvPr/>
        </p:nvSpPr>
        <p:spPr bwMode="auto">
          <a:xfrm>
            <a:off x="466725" y="3429000"/>
            <a:ext cx="43926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(2)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 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N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沟道耗尽型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MOS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管</a:t>
            </a:r>
          </a:p>
        </p:txBody>
      </p:sp>
      <p:sp>
        <p:nvSpPr>
          <p:cNvPr id="448533" name="AutoShape 21" descr="羊皮纸"/>
          <p:cNvSpPr>
            <a:spLocks noChangeArrowheads="1"/>
          </p:cNvSpPr>
          <p:nvPr/>
        </p:nvSpPr>
        <p:spPr bwMode="auto">
          <a:xfrm>
            <a:off x="5364163" y="3500438"/>
            <a:ext cx="3744912" cy="2736850"/>
          </a:xfrm>
          <a:prstGeom prst="roundRect">
            <a:avLst>
              <a:gd name="adj" fmla="val 16667"/>
            </a:avLst>
          </a:prstGeom>
          <a:blipFill dpi="0" rotWithShape="0">
            <a:blip r:embed="rId7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448534" name="Object 22"/>
          <p:cNvGraphicFramePr>
            <a:graphicFrameLocks noChangeAspect="1"/>
          </p:cNvGraphicFramePr>
          <p:nvPr/>
        </p:nvGraphicFramePr>
        <p:xfrm>
          <a:off x="5535613" y="3500438"/>
          <a:ext cx="3619500" cy="299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9" name="图片" r:id="rId8" imgW="2104920" imgH="1743120" progId="Word.Picture.8">
                  <p:embed/>
                </p:oleObj>
              </mc:Choice>
              <mc:Fallback>
                <p:oleObj name="图片" r:id="rId8" imgW="2104920" imgH="1743120" progId="Word.Picture.8">
                  <p:embed/>
                  <p:pic>
                    <p:nvPicPr>
                      <p:cNvPr id="448534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5613" y="3500438"/>
                        <a:ext cx="3619500" cy="299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8538" name="Rectangle 26"/>
          <p:cNvSpPr>
            <a:spLocks noChangeArrowheads="1"/>
          </p:cNvSpPr>
          <p:nvPr/>
        </p:nvSpPr>
        <p:spPr bwMode="auto">
          <a:xfrm>
            <a:off x="395288" y="4005263"/>
            <a:ext cx="5400675" cy="265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anose="05000000000000000000" pitchFamily="2" charset="2"/>
              <a:buChar char="o"/>
              <a:tabLst/>
              <a:defRPr/>
            </a:pP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绝缘层掺入正离子，使衬底表面形成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N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沟道。</a:t>
            </a: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anose="05000000000000000000" pitchFamily="2" charset="2"/>
              <a:buChar char="o"/>
              <a:tabLst/>
              <a:defRPr/>
            </a:pPr>
            <a:r>
              <a:rPr kumimoji="0" lang="zh-CN" altLang="en-US" sz="26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0" lang="en-US" altLang="zh-CN" sz="2600" b="1" i="1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600" b="1" i="0" u="none" strike="noStrike" kern="1200" cap="none" spc="0" normalizeH="0" baseline="-2500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GS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电压可以是正值、零或负值。</a:t>
            </a: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anose="05000000000000000000" pitchFamily="2" charset="2"/>
              <a:buChar char="o"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0" lang="en-US" altLang="zh-CN" sz="2600" b="1" i="1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600" b="1" i="0" u="none" strike="noStrike" kern="1200" cap="none" spc="0" normalizeH="0" baseline="-2500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GS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达到某一负值</a:t>
            </a:r>
            <a:r>
              <a:rPr kumimoji="0" lang="en-US" altLang="zh-CN" sz="2600" b="1" i="1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v</a:t>
            </a:r>
            <a:r>
              <a:rPr kumimoji="0" lang="en-US" altLang="zh-CN" sz="2600" b="1" i="0" u="none" strike="noStrike" kern="1200" cap="none" spc="0" normalizeH="0" baseline="-2500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P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，沟道被夹断， </a:t>
            </a:r>
            <a:r>
              <a:rPr kumimoji="0" lang="en-US" altLang="zh-CN" sz="2600" b="1" i="1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i</a:t>
            </a:r>
            <a:r>
              <a:rPr kumimoji="0" lang="en-US" altLang="zh-CN" sz="2600" b="1" i="0" u="none" strike="noStrike" kern="1200" cap="none" spc="0" normalizeH="0" baseline="-2500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D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=0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。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873BEDA-3AED-42DB-A7C7-2B6C9A6C4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21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35048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8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48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48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48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48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48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8517" grpId="0"/>
      <p:bldP spid="448531" grpId="0"/>
      <p:bldP spid="44853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260350"/>
            <a:ext cx="5437188" cy="792163"/>
          </a:xfrm>
        </p:spPr>
        <p:txBody>
          <a:bodyPr/>
          <a:lstStyle/>
          <a:p>
            <a:r>
              <a:rPr lang="en-US" altLang="zh-CN" sz="2800" b="0" dirty="0">
                <a:solidFill>
                  <a:schemeClr val="folHlin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(2)</a:t>
            </a:r>
            <a:r>
              <a:rPr lang="en-US" altLang="zh-CN" sz="2800" b="0" dirty="0">
                <a:solidFill>
                  <a:schemeClr val="hlin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kumimoji="1" lang="en-US" altLang="zh-CN" sz="2800" dirty="0">
                <a:solidFill>
                  <a:srgbClr val="000066"/>
                </a:solidFill>
              </a:rPr>
              <a:t>N</a:t>
            </a:r>
            <a:r>
              <a:rPr kumimoji="1" lang="zh-CN" altLang="en-US" sz="2800" dirty="0">
                <a:solidFill>
                  <a:srgbClr val="000066"/>
                </a:solidFill>
              </a:rPr>
              <a:t>沟道耗尽型</a:t>
            </a:r>
            <a:r>
              <a:rPr kumimoji="1" lang="en-US" altLang="zh-CN" sz="2800" dirty="0">
                <a:solidFill>
                  <a:srgbClr val="000066"/>
                </a:solidFill>
              </a:rPr>
              <a:t>MOS</a:t>
            </a:r>
            <a:r>
              <a:rPr kumimoji="1" lang="zh-CN" altLang="en-US" sz="2800" dirty="0">
                <a:solidFill>
                  <a:srgbClr val="000066"/>
                </a:solidFill>
              </a:rPr>
              <a:t>管</a:t>
            </a:r>
          </a:p>
        </p:txBody>
      </p:sp>
      <p:sp>
        <p:nvSpPr>
          <p:cNvPr id="450564" name="Rectangle 4"/>
          <p:cNvSpPr>
            <a:spLocks noChangeArrowheads="1"/>
          </p:cNvSpPr>
          <p:nvPr/>
        </p:nvSpPr>
        <p:spPr bwMode="auto">
          <a:xfrm>
            <a:off x="611188" y="1412875"/>
            <a:ext cx="5256212" cy="485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N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沟道耗尽型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MOS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管符号如图。</a:t>
            </a:r>
          </a:p>
        </p:txBody>
      </p:sp>
      <p:sp>
        <p:nvSpPr>
          <p:cNvPr id="450567" name="Rectangle 7"/>
          <p:cNvSpPr>
            <a:spLocks noChangeArrowheads="1"/>
          </p:cNvSpPr>
          <p:nvPr/>
        </p:nvSpPr>
        <p:spPr bwMode="auto">
          <a:xfrm>
            <a:off x="466725" y="3429000"/>
            <a:ext cx="43926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(3)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 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P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沟道耗尽型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MOS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管</a:t>
            </a:r>
          </a:p>
        </p:txBody>
      </p:sp>
      <p:graphicFrame>
        <p:nvGraphicFramePr>
          <p:cNvPr id="450571" name="Object 11"/>
          <p:cNvGraphicFramePr>
            <a:graphicFrameLocks noChangeAspect="1"/>
          </p:cNvGraphicFramePr>
          <p:nvPr/>
        </p:nvGraphicFramePr>
        <p:xfrm>
          <a:off x="5332413" y="987425"/>
          <a:ext cx="3232150" cy="235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2" name="图片" r:id="rId4" imgW="1771560" imgH="1266840" progId="Word.Picture.8">
                  <p:embed/>
                </p:oleObj>
              </mc:Choice>
              <mc:Fallback>
                <p:oleObj name="图片" r:id="rId4" imgW="1771560" imgH="1266840" progId="Word.Picture.8">
                  <p:embed/>
                  <p:pic>
                    <p:nvPicPr>
                      <p:cNvPr id="45057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254"/>
                      <a:stretch>
                        <a:fillRect/>
                      </a:stretch>
                    </p:blipFill>
                    <p:spPr bwMode="auto">
                      <a:xfrm>
                        <a:off x="5332413" y="987425"/>
                        <a:ext cx="3232150" cy="2359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573" name="Object 13"/>
          <p:cNvGraphicFramePr>
            <a:graphicFrameLocks noChangeAspect="1"/>
          </p:cNvGraphicFramePr>
          <p:nvPr/>
        </p:nvGraphicFramePr>
        <p:xfrm>
          <a:off x="5292725" y="3789363"/>
          <a:ext cx="3525838" cy="257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3" name="图片" r:id="rId6" imgW="1771560" imgH="1266840" progId="Word.Picture.8">
                  <p:embed/>
                </p:oleObj>
              </mc:Choice>
              <mc:Fallback>
                <p:oleObj name="图片" r:id="rId6" imgW="1771560" imgH="1266840" progId="Word.Picture.8">
                  <p:embed/>
                  <p:pic>
                    <p:nvPicPr>
                      <p:cNvPr id="450573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254"/>
                      <a:stretch>
                        <a:fillRect/>
                      </a:stretch>
                    </p:blipFill>
                    <p:spPr bwMode="auto">
                      <a:xfrm>
                        <a:off x="5292725" y="3789363"/>
                        <a:ext cx="3525838" cy="257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75" name="Rectangle 15"/>
          <p:cNvSpPr>
            <a:spLocks noChangeArrowheads="1"/>
          </p:cNvSpPr>
          <p:nvPr/>
        </p:nvSpPr>
        <p:spPr bwMode="auto">
          <a:xfrm>
            <a:off x="684213" y="4292600"/>
            <a:ext cx="59055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cs typeface="+mn-cs"/>
              </a:rPr>
              <a:t>结构与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cs typeface="+mn-cs"/>
              </a:rPr>
              <a:t>N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cs typeface="+mn-cs"/>
              </a:rPr>
              <a:t>沟道耗尽型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cs typeface="+mn-cs"/>
              </a:rPr>
              <a:t>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cs typeface="+mn-cs"/>
              </a:rPr>
              <a:t>管相反。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cs typeface="+mn-cs"/>
              </a:rPr>
              <a:t>符号如图所示。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817F733-735A-4508-AAF2-9339A35A3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19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0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50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50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50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50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64" grpId="0"/>
      <p:bldP spid="450567" grpId="0"/>
      <p:bldP spid="45057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702" name="Rectangle 126"/>
          <p:cNvSpPr>
            <a:spLocks noChangeArrowheads="1"/>
          </p:cNvSpPr>
          <p:nvPr/>
        </p:nvSpPr>
        <p:spPr bwMode="auto">
          <a:xfrm>
            <a:off x="2627313" y="5897563"/>
            <a:ext cx="6121400" cy="391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ea"/>
                <a:cs typeface="+mn-cs"/>
              </a:rPr>
              <a:t>：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ea"/>
                <a:cs typeface="+mn-cs"/>
              </a:rPr>
              <a:t>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ea"/>
                <a:cs typeface="+mn-cs"/>
              </a:rPr>
              <a:t>管工作在可变电阻区，输出低电平</a:t>
            </a:r>
          </a:p>
        </p:txBody>
      </p:sp>
      <p:sp>
        <p:nvSpPr>
          <p:cNvPr id="408703" name="Rectangle 127"/>
          <p:cNvSpPr>
            <a:spLocks noChangeArrowheads="1"/>
          </p:cNvSpPr>
          <p:nvPr/>
        </p:nvSpPr>
        <p:spPr bwMode="auto">
          <a:xfrm>
            <a:off x="2627313" y="5294313"/>
            <a:ext cx="3657536" cy="391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ea"/>
                <a:cs typeface="+mn-cs"/>
              </a:rPr>
              <a:t>: MOS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ea"/>
                <a:cs typeface="+mn-cs"/>
              </a:rPr>
              <a:t>管截止， 输出高电平</a:t>
            </a:r>
          </a:p>
        </p:txBody>
      </p:sp>
      <p:sp>
        <p:nvSpPr>
          <p:cNvPr id="408706" name="Rectangle 130"/>
          <p:cNvSpPr>
            <a:spLocks noChangeArrowheads="1"/>
          </p:cNvSpPr>
          <p:nvPr/>
        </p:nvSpPr>
        <p:spPr bwMode="auto">
          <a:xfrm>
            <a:off x="900113" y="5229225"/>
            <a:ext cx="1301121" cy="391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ea"/>
                <a:cs typeface="+mn-cs"/>
              </a:rPr>
              <a:t>当</a:t>
            </a:r>
            <a:r>
              <a:rPr kumimoji="1" lang="el-GR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ea"/>
                <a:cs typeface="+mn-cs"/>
              </a:rPr>
              <a:t>υ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ea"/>
                <a:cs typeface="+mn-cs"/>
              </a:rPr>
              <a:t>I</a:t>
            </a:r>
            <a:r>
              <a:rPr kumimoji="1" lang="el-GR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ea"/>
                <a:cs typeface="+mn-cs"/>
              </a:rPr>
              <a:t>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ea"/>
                <a:cs typeface="+mn-cs"/>
              </a:rPr>
              <a:t>&lt; 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ea"/>
                <a:cs typeface="+mn-cs"/>
              </a:rPr>
              <a:t>T</a:t>
            </a:r>
            <a:endParaRPr kumimoji="1" lang="el-GR" altLang="zh-CN" sz="2400" b="1" i="0" u="none" strike="noStrike" kern="1200" cap="none" spc="0" normalizeH="0" baseline="-2500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08707" name="Rectangle 131"/>
          <p:cNvSpPr>
            <a:spLocks noChangeArrowheads="1"/>
          </p:cNvSpPr>
          <p:nvPr/>
        </p:nvSpPr>
        <p:spPr bwMode="auto">
          <a:xfrm>
            <a:off x="900113" y="5876925"/>
            <a:ext cx="1301121" cy="391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ea"/>
                <a:cs typeface="+mn-cs"/>
              </a:rPr>
              <a:t>当</a:t>
            </a:r>
            <a:r>
              <a:rPr kumimoji="1" lang="el-GR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ea"/>
                <a:cs typeface="+mn-cs"/>
              </a:rPr>
              <a:t>υ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ea"/>
                <a:cs typeface="+mn-cs"/>
              </a:rPr>
              <a:t>I</a:t>
            </a:r>
            <a:r>
              <a:rPr kumimoji="1" lang="el-GR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ea"/>
                <a:cs typeface="+mn-cs"/>
              </a:rPr>
              <a:t>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ea"/>
                <a:cs typeface="+mn-cs"/>
              </a:rPr>
              <a:t>&gt; 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ea"/>
                <a:cs typeface="+mn-cs"/>
              </a:rPr>
              <a:t>T</a:t>
            </a:r>
            <a:endParaRPr kumimoji="1" lang="el-GR" altLang="zh-CN" sz="2400" b="1" i="0" u="none" strike="noStrike" kern="1200" cap="none" spc="0" normalizeH="0" baseline="-2500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08709" name="Rectangle 133"/>
          <p:cNvSpPr>
            <a:spLocks noChangeArrowheads="1"/>
          </p:cNvSpPr>
          <p:nvPr/>
        </p:nvSpPr>
        <p:spPr bwMode="auto">
          <a:xfrm>
            <a:off x="0" y="25050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408708" name="Object 132"/>
          <p:cNvGraphicFramePr>
            <a:graphicFrameLocks noChangeAspect="1"/>
          </p:cNvGraphicFramePr>
          <p:nvPr/>
        </p:nvGraphicFramePr>
        <p:xfrm>
          <a:off x="1123950" y="1408113"/>
          <a:ext cx="6969125" cy="3614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6" name="Picture" r:id="rId4" imgW="3762360" imgH="1943280" progId="Word.Picture.8">
                  <p:embed/>
                </p:oleObj>
              </mc:Choice>
              <mc:Fallback>
                <p:oleObj name="Picture" r:id="rId4" imgW="3762360" imgH="1943280" progId="Word.Picture.8">
                  <p:embed/>
                  <p:pic>
                    <p:nvPicPr>
                      <p:cNvPr id="408708" name="Object 1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3950" y="1408113"/>
                        <a:ext cx="6969125" cy="3614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标题 1">
            <a:extLst>
              <a:ext uri="{FF2B5EF4-FFF2-40B4-BE49-F238E27FC236}">
                <a16:creationId xmlns:a16="http://schemas.microsoft.com/office/drawing/2014/main" id="{A8D64332-E88E-4C9D-BC2E-7F9FAF789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574276"/>
          </a:xfrm>
        </p:spPr>
        <p:txBody>
          <a:bodyPr>
            <a:normAutofit fontScale="90000"/>
          </a:bodyPr>
          <a:lstStyle/>
          <a:p>
            <a:r>
              <a:rPr kumimoji="1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cs typeface="+mn-cs"/>
              </a:rPr>
              <a:t>4. MOS</a:t>
            </a:r>
            <a:r>
              <a:rPr kumimoji="1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cs typeface="+mn-cs"/>
              </a:rPr>
              <a:t>管开关电路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7A12F8D-97F1-4CB3-8100-8D599B092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23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66118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08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408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703" grpId="0"/>
      <p:bldP spid="408706" grpId="0"/>
      <p:bldP spid="40870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04" name="Object 4"/>
          <p:cNvGraphicFramePr>
            <a:graphicFrameLocks noChangeAspect="1"/>
          </p:cNvGraphicFramePr>
          <p:nvPr/>
        </p:nvGraphicFramePr>
        <p:xfrm>
          <a:off x="5003800" y="981075"/>
          <a:ext cx="3959225" cy="263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0" name="Image" r:id="rId4" imgW="15209524" imgH="8904762" progId="Photoshop.Image.8">
                  <p:embed/>
                </p:oleObj>
              </mc:Choice>
              <mc:Fallback>
                <p:oleObj name="Image" r:id="rId4" imgW="15209524" imgH="8904762" progId="Photoshop.Image.8">
                  <p:embed/>
                  <p:pic>
                    <p:nvPicPr>
                      <p:cNvPr id="40960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981075"/>
                        <a:ext cx="3959225" cy="26352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05" name="Rectangle 5"/>
          <p:cNvSpPr>
            <a:spLocks noChangeArrowheads="1"/>
          </p:cNvSpPr>
          <p:nvPr/>
        </p:nvSpPr>
        <p:spPr bwMode="auto">
          <a:xfrm>
            <a:off x="971550" y="5441950"/>
            <a:ext cx="6553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cs typeface="+mn-cs"/>
              </a:rPr>
              <a:t>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cs typeface="+mn-cs"/>
              </a:rPr>
              <a:t>管相当于一个由</a:t>
            </a:r>
            <a:r>
              <a:rPr kumimoji="1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cs typeface="+mn-cs"/>
              </a:rPr>
              <a:t>GS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cs typeface="+mn-cs"/>
              </a:rPr>
              <a:t>控制的无触点开关。</a:t>
            </a:r>
          </a:p>
        </p:txBody>
      </p:sp>
      <p:sp>
        <p:nvSpPr>
          <p:cNvPr id="409606" name="Rectangle 6"/>
          <p:cNvSpPr>
            <a:spLocks noChangeArrowheads="1"/>
          </p:cNvSpPr>
          <p:nvPr/>
        </p:nvSpPr>
        <p:spPr bwMode="auto">
          <a:xfrm>
            <a:off x="971550" y="4115219"/>
            <a:ext cx="6769100" cy="107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cs typeface="+mn-cs"/>
              </a:rPr>
              <a:t>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cs typeface="+mn-cs"/>
              </a:rPr>
              <a:t>管工作在可变电阻区，相当于开关“闭合”，输出为低电平。</a:t>
            </a:r>
          </a:p>
        </p:txBody>
      </p:sp>
      <p:sp>
        <p:nvSpPr>
          <p:cNvPr id="409607" name="Rectangle 7"/>
          <p:cNvSpPr>
            <a:spLocks noChangeArrowheads="1"/>
          </p:cNvSpPr>
          <p:nvPr/>
        </p:nvSpPr>
        <p:spPr bwMode="auto">
          <a:xfrm>
            <a:off x="827088" y="2265782"/>
            <a:ext cx="4465637" cy="107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cs typeface="+mn-cs"/>
              </a:rPr>
              <a:t>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cs typeface="+mn-cs"/>
              </a:rPr>
              <a:t>管截止，相当于开关“断开”，输出为高电平。</a:t>
            </a:r>
          </a:p>
        </p:txBody>
      </p:sp>
      <p:sp>
        <p:nvSpPr>
          <p:cNvPr id="409608" name="Rectangle 8"/>
          <p:cNvSpPr>
            <a:spLocks noChangeArrowheads="1"/>
          </p:cNvSpPr>
          <p:nvPr/>
        </p:nvSpPr>
        <p:spPr bwMode="auto">
          <a:xfrm>
            <a:off x="971550" y="1557338"/>
            <a:ext cx="302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cs typeface="+mn-cs"/>
              </a:rPr>
              <a:t>当</a:t>
            </a:r>
            <a:r>
              <a:rPr kumimoji="1" lang="el-GR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ea"/>
                <a:cs typeface="+mn-cs"/>
              </a:rPr>
              <a:t>υ</a:t>
            </a:r>
            <a:r>
              <a:rPr kumimoji="1" lang="en-US" altLang="zh-CN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ea"/>
                <a:cs typeface="+mn-cs"/>
              </a:rPr>
              <a:t>I</a:t>
            </a:r>
            <a:r>
              <a:rPr kumimoji="1" lang="el-GR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ea"/>
                <a:cs typeface="+mn-cs"/>
              </a:rPr>
              <a:t> 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cs typeface="+mn-cs"/>
              </a:rPr>
              <a:t>为低电平时：</a:t>
            </a:r>
          </a:p>
        </p:txBody>
      </p:sp>
      <p:sp>
        <p:nvSpPr>
          <p:cNvPr id="409609" name="Rectangle 9"/>
          <p:cNvSpPr>
            <a:spLocks noChangeArrowheads="1"/>
          </p:cNvSpPr>
          <p:nvPr/>
        </p:nvSpPr>
        <p:spPr bwMode="auto">
          <a:xfrm>
            <a:off x="971550" y="3470172"/>
            <a:ext cx="2991525" cy="539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cs typeface="+mn-cs"/>
              </a:rPr>
              <a:t>当</a:t>
            </a:r>
            <a:r>
              <a:rPr kumimoji="1" lang="el-GR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ea"/>
                <a:cs typeface="+mn-cs"/>
              </a:rPr>
              <a:t>υ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ea"/>
                <a:cs typeface="+mn-cs"/>
              </a:rPr>
              <a:t>I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ea"/>
                <a:cs typeface="+mn-cs"/>
              </a:rPr>
              <a:t>为高电平时：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428AAD3-6450-4468-89A6-9503E8002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24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96539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9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09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09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09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09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05" grpId="0"/>
      <p:bldP spid="409606" grpId="0" build="allAtOnce"/>
      <p:bldP spid="409607" grpId="0"/>
      <p:bldP spid="409608" grpId="0"/>
      <p:bldP spid="40960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2616" name="Object 8"/>
          <p:cNvGraphicFramePr>
            <a:graphicFrameLocks noChangeAspect="1"/>
          </p:cNvGraphicFramePr>
          <p:nvPr/>
        </p:nvGraphicFramePr>
        <p:xfrm>
          <a:off x="3203575" y="2852738"/>
          <a:ext cx="3960813" cy="306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5" name="Image" r:id="rId4" imgW="15438095" imgH="13133333" progId="Photoshop.Image.8">
                  <p:embed/>
                </p:oleObj>
              </mc:Choice>
              <mc:Fallback>
                <p:oleObj name="Image" r:id="rId4" imgW="15438095" imgH="13133333" progId="Photoshop.Image.8">
                  <p:embed/>
                  <p:pic>
                    <p:nvPicPr>
                      <p:cNvPr id="45261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2852738"/>
                        <a:ext cx="3960813" cy="30622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2617" name="Rectangle 9"/>
          <p:cNvSpPr>
            <a:spLocks noChangeArrowheads="1"/>
          </p:cNvSpPr>
          <p:nvPr/>
        </p:nvSpPr>
        <p:spPr bwMode="auto">
          <a:xfrm>
            <a:off x="755650" y="1334999"/>
            <a:ext cx="813752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</a:rPr>
              <a:t>由于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</a:rPr>
              <a:t>MOS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</a:rPr>
              <a:t>管栅极、漏极与衬底间电容，栅极与漏极之间的电容存在，电路在状态转换之间有电容充、放电过程。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</a:rPr>
              <a:t>输出波形上升沿、下降沿变得缓慢。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359B02F-7DBB-4F03-98B8-1D1204A24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856806"/>
          </a:xfrm>
        </p:spPr>
        <p:txBody>
          <a:bodyPr/>
          <a:lstStyle/>
          <a:p>
            <a:r>
              <a:rPr lang="en-US" altLang="zh-CN" dirty="0"/>
              <a:t>5. MOS</a:t>
            </a:r>
            <a:r>
              <a:rPr lang="zh-CN" altLang="en-US" dirty="0"/>
              <a:t>管开关电路的动态特性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DF12002-2228-48D3-8ACF-659A31519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25</a:t>
            </a:fld>
            <a:endParaRPr lang="en-US" dirty="0"/>
          </a:p>
        </p:txBody>
      </p:sp>
      <p:sp>
        <p:nvSpPr>
          <p:cNvPr id="7" name="动作按钮: 前进或下一项 6">
            <a:hlinkClick r:id="rId6" action="ppaction://hlinkpres?slideindex=31&amp;slidetitle=(3)实际脉冲波形及主要参数" highlightClick="1"/>
            <a:extLst>
              <a:ext uri="{FF2B5EF4-FFF2-40B4-BE49-F238E27FC236}">
                <a16:creationId xmlns:a16="http://schemas.microsoft.com/office/drawing/2014/main" id="{2318C542-3899-4BC0-99D3-357DBC4DAA14}"/>
              </a:ext>
            </a:extLst>
          </p:cNvPr>
          <p:cNvSpPr/>
          <p:nvPr/>
        </p:nvSpPr>
        <p:spPr>
          <a:xfrm>
            <a:off x="843386" y="4499028"/>
            <a:ext cx="403468" cy="3059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BB164BD-399A-4314-89C7-2225B1A8A044}"/>
              </a:ext>
            </a:extLst>
          </p:cNvPr>
          <p:cNvSpPr txBox="1"/>
          <p:nvPr/>
        </p:nvSpPr>
        <p:spPr>
          <a:xfrm>
            <a:off x="420928" y="4947620"/>
            <a:ext cx="124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真实脉冲与参数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17427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52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26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3" name="Text Box 5"/>
          <p:cNvSpPr txBox="1">
            <a:spLocks noChangeArrowheads="1"/>
          </p:cNvSpPr>
          <p:nvPr/>
        </p:nvSpPr>
        <p:spPr bwMode="auto">
          <a:xfrm>
            <a:off x="755650" y="404813"/>
            <a:ext cx="6045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3.2.2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CMOS 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反相器</a:t>
            </a:r>
          </a:p>
        </p:txBody>
      </p:sp>
      <p:sp>
        <p:nvSpPr>
          <p:cNvPr id="411654" name="Text Box 6"/>
          <p:cNvSpPr txBox="1">
            <a:spLocks noChangeArrowheads="1"/>
          </p:cNvSpPr>
          <p:nvPr/>
        </p:nvSpPr>
        <p:spPr bwMode="auto">
          <a:xfrm>
            <a:off x="179388" y="1284288"/>
            <a:ext cx="2232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1.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工作原理</a:t>
            </a:r>
          </a:p>
        </p:txBody>
      </p:sp>
      <p:grpSp>
        <p:nvGrpSpPr>
          <p:cNvPr id="411663" name="Group 15"/>
          <p:cNvGrpSpPr>
            <a:grpSpLocks/>
          </p:cNvGrpSpPr>
          <p:nvPr/>
        </p:nvGrpSpPr>
        <p:grpSpPr bwMode="auto">
          <a:xfrm>
            <a:off x="250825" y="1989138"/>
            <a:ext cx="3157538" cy="3717925"/>
            <a:chOff x="98" y="1480"/>
            <a:chExt cx="2102" cy="2479"/>
          </a:xfrm>
        </p:grpSpPr>
        <p:grpSp>
          <p:nvGrpSpPr>
            <p:cNvPr id="411664" name="Group 16"/>
            <p:cNvGrpSpPr>
              <a:grpSpLocks/>
            </p:cNvGrpSpPr>
            <p:nvPr/>
          </p:nvGrpSpPr>
          <p:grpSpPr bwMode="auto">
            <a:xfrm>
              <a:off x="521" y="1480"/>
              <a:ext cx="1679" cy="2479"/>
              <a:chOff x="340" y="1661"/>
              <a:chExt cx="1679" cy="2118"/>
            </a:xfrm>
          </p:grpSpPr>
          <p:grpSp>
            <p:nvGrpSpPr>
              <p:cNvPr id="411665" name="Group 17"/>
              <p:cNvGrpSpPr>
                <a:grpSpLocks/>
              </p:cNvGrpSpPr>
              <p:nvPr/>
            </p:nvGrpSpPr>
            <p:grpSpPr bwMode="auto">
              <a:xfrm>
                <a:off x="340" y="1661"/>
                <a:ext cx="1679" cy="2118"/>
                <a:chOff x="543" y="1270"/>
                <a:chExt cx="1679" cy="2118"/>
              </a:xfrm>
            </p:grpSpPr>
            <p:sp>
              <p:nvSpPr>
                <p:cNvPr id="411666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1451" y="2273"/>
                  <a:ext cx="1" cy="36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67" name="Line 19"/>
                <p:cNvSpPr>
                  <a:spLocks noChangeShapeType="1"/>
                </p:cNvSpPr>
                <p:nvPr/>
              </p:nvSpPr>
              <p:spPr bwMode="auto">
                <a:xfrm flipH="1">
                  <a:off x="1196" y="2622"/>
                  <a:ext cx="0" cy="369"/>
                </a:xfrm>
                <a:prstGeom prst="line">
                  <a:avLst/>
                </a:prstGeom>
                <a:noFill/>
                <a:ln w="57150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68" name="Line 20"/>
                <p:cNvSpPr>
                  <a:spLocks noChangeShapeType="1"/>
                </p:cNvSpPr>
                <p:nvPr/>
              </p:nvSpPr>
              <p:spPr bwMode="auto">
                <a:xfrm flipH="1">
                  <a:off x="944" y="2988"/>
                  <a:ext cx="261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69" name="Line 21"/>
                <p:cNvSpPr>
                  <a:spLocks noChangeShapeType="1"/>
                </p:cNvSpPr>
                <p:nvPr/>
              </p:nvSpPr>
              <p:spPr bwMode="auto">
                <a:xfrm>
                  <a:off x="1322" y="2557"/>
                  <a:ext cx="0" cy="13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70" name="Line 22"/>
                <p:cNvSpPr>
                  <a:spLocks noChangeShapeType="1"/>
                </p:cNvSpPr>
                <p:nvPr/>
              </p:nvSpPr>
              <p:spPr bwMode="auto">
                <a:xfrm>
                  <a:off x="1322" y="2738"/>
                  <a:ext cx="0" cy="13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71" name="Line 23"/>
                <p:cNvSpPr>
                  <a:spLocks noChangeShapeType="1"/>
                </p:cNvSpPr>
                <p:nvPr/>
              </p:nvSpPr>
              <p:spPr bwMode="auto">
                <a:xfrm>
                  <a:off x="1322" y="2920"/>
                  <a:ext cx="0" cy="13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72" name="Line 24"/>
                <p:cNvSpPr>
                  <a:spLocks noChangeShapeType="1"/>
                </p:cNvSpPr>
                <p:nvPr/>
              </p:nvSpPr>
              <p:spPr bwMode="auto">
                <a:xfrm>
                  <a:off x="1322" y="2628"/>
                  <a:ext cx="129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73" name="Line 25"/>
                <p:cNvSpPr>
                  <a:spLocks noChangeShapeType="1"/>
                </p:cNvSpPr>
                <p:nvPr/>
              </p:nvSpPr>
              <p:spPr bwMode="auto">
                <a:xfrm>
                  <a:off x="1324" y="2994"/>
                  <a:ext cx="131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74" name="Line 26"/>
                <p:cNvSpPr>
                  <a:spLocks noChangeShapeType="1"/>
                </p:cNvSpPr>
                <p:nvPr/>
              </p:nvSpPr>
              <p:spPr bwMode="auto">
                <a:xfrm>
                  <a:off x="1447" y="2987"/>
                  <a:ext cx="0" cy="37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75" name="Line 27"/>
                <p:cNvSpPr>
                  <a:spLocks noChangeShapeType="1"/>
                </p:cNvSpPr>
                <p:nvPr/>
              </p:nvSpPr>
              <p:spPr bwMode="auto">
                <a:xfrm flipV="1">
                  <a:off x="1445" y="3147"/>
                  <a:ext cx="225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76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1663" y="2800"/>
                  <a:ext cx="0" cy="34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77" name="Line 29"/>
                <p:cNvSpPr>
                  <a:spLocks noChangeShapeType="1"/>
                </p:cNvSpPr>
                <p:nvPr/>
              </p:nvSpPr>
              <p:spPr bwMode="auto">
                <a:xfrm flipH="1" flipV="1">
                  <a:off x="1324" y="2806"/>
                  <a:ext cx="341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78" name="Oval 30"/>
                <p:cNvSpPr>
                  <a:spLocks noChangeArrowheads="1"/>
                </p:cNvSpPr>
                <p:nvPr/>
              </p:nvSpPr>
              <p:spPr bwMode="auto">
                <a:xfrm>
                  <a:off x="1419" y="3119"/>
                  <a:ext cx="56" cy="56"/>
                </a:xfrm>
                <a:prstGeom prst="ellipse">
                  <a:avLst/>
                </a:prstGeom>
                <a:solidFill>
                  <a:schemeClr val="tx1">
                    <a:alpha val="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857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79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1457" y="1270"/>
                  <a:ext cx="610" cy="2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alpha val="0"/>
                        </a:scheme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+</a:t>
                  </a:r>
                  <a:r>
                    <a:rPr kumimoji="0" lang="en-US" altLang="zh-CN" sz="2400" b="1" i="1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V</a:t>
                  </a:r>
                  <a:r>
                    <a:rPr kumimoji="0" lang="en-US" altLang="zh-CN" sz="2400" b="1" i="0" u="none" strike="noStrike" kern="1200" cap="none" spc="0" normalizeH="0" baseline="-2500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DD</a:t>
                  </a:r>
                </a:p>
              </p:txBody>
            </p:sp>
            <p:sp>
              <p:nvSpPr>
                <p:cNvPr id="411680" name="Oval 32"/>
                <p:cNvSpPr>
                  <a:spLocks noChangeArrowheads="1"/>
                </p:cNvSpPr>
                <p:nvPr/>
              </p:nvSpPr>
              <p:spPr bwMode="auto">
                <a:xfrm>
                  <a:off x="654" y="2405"/>
                  <a:ext cx="66" cy="69"/>
                </a:xfrm>
                <a:prstGeom prst="ellips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tx1">
                          <a:alpha val="0"/>
                        </a:schemeClr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81" name="Line 33"/>
                <p:cNvSpPr>
                  <a:spLocks noChangeShapeType="1"/>
                </p:cNvSpPr>
                <p:nvPr/>
              </p:nvSpPr>
              <p:spPr bwMode="auto">
                <a:xfrm>
                  <a:off x="1453" y="2442"/>
                  <a:ext cx="50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82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1469" y="1483"/>
                  <a:ext cx="425" cy="2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alpha val="0"/>
                        </a:scheme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33CC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+5V</a:t>
                  </a:r>
                </a:p>
              </p:txBody>
            </p:sp>
            <p:sp>
              <p:nvSpPr>
                <p:cNvPr id="411683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1646" y="2704"/>
                  <a:ext cx="123" cy="22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alpha val="0"/>
                        </a:scheme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altLang="zh-CN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84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934" y="2771"/>
                  <a:ext cx="485" cy="1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alpha val="0"/>
                        </a:scheme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7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altLang="zh-CN" sz="2000" b="1" i="0" u="none" strike="noStrike" kern="1200" cap="none" spc="0" normalizeH="0" baseline="-25000" noProof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85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1428" y="2488"/>
                  <a:ext cx="415" cy="22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alpha val="0"/>
                        </a:scheme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33CC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D</a:t>
                  </a:r>
                  <a:r>
                    <a:rPr kumimoji="0" lang="en-US" altLang="zh-CN" sz="2000" b="1" i="0" u="none" strike="noStrike" kern="1200" cap="none" spc="0" normalizeH="0" baseline="-25000" noProof="0">
                      <a:ln>
                        <a:noFill/>
                      </a:ln>
                      <a:solidFill>
                        <a:srgbClr val="0033CC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411686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1428" y="2906"/>
                  <a:ext cx="336" cy="22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alpha val="0"/>
                        </a:scheme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33CC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S</a:t>
                  </a:r>
                  <a:r>
                    <a:rPr kumimoji="0" lang="en-US" altLang="zh-CN" sz="2000" b="1" i="0" u="none" strike="noStrike" kern="1200" cap="none" spc="0" normalizeH="0" baseline="-25000" noProof="0">
                      <a:ln>
                        <a:noFill/>
                      </a:ln>
                      <a:solidFill>
                        <a:srgbClr val="0033CC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411687" name="Line 39"/>
                <p:cNvSpPr>
                  <a:spLocks noChangeShapeType="1"/>
                </p:cNvSpPr>
                <p:nvPr/>
              </p:nvSpPr>
              <p:spPr bwMode="auto">
                <a:xfrm>
                  <a:off x="1373" y="3359"/>
                  <a:ext cx="153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88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543" y="2403"/>
                  <a:ext cx="356" cy="29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alpha val="0"/>
                        </a:scheme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1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v</a:t>
                  </a:r>
                  <a:r>
                    <a:rPr kumimoji="1" lang="en-US" altLang="zh-CN" sz="2800" b="1" i="0" u="none" strike="noStrike" kern="1200" cap="none" spc="0" normalizeH="0" baseline="-2500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i</a:t>
                  </a:r>
                </a:p>
              </p:txBody>
            </p:sp>
            <p:sp>
              <p:nvSpPr>
                <p:cNvPr id="411689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1844" y="2403"/>
                  <a:ext cx="378" cy="29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alpha val="0"/>
                        </a:scheme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800" b="1" i="1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v</a:t>
                  </a:r>
                  <a:r>
                    <a:rPr kumimoji="1" lang="en-US" altLang="zh-CN" sz="2800" b="1" i="0" u="none" strike="noStrike" kern="1200" cap="none" spc="0" normalizeH="0" baseline="-2500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O</a:t>
                  </a:r>
                </a:p>
              </p:txBody>
            </p:sp>
            <p:sp>
              <p:nvSpPr>
                <p:cNvPr id="411690" name="Line 42"/>
                <p:cNvSpPr>
                  <a:spLocks noChangeShapeType="1"/>
                </p:cNvSpPr>
                <p:nvPr/>
              </p:nvSpPr>
              <p:spPr bwMode="auto">
                <a:xfrm>
                  <a:off x="945" y="1914"/>
                  <a:ext cx="1" cy="1084"/>
                </a:xfrm>
                <a:prstGeom prst="line">
                  <a:avLst/>
                </a:prstGeom>
                <a:noFill/>
                <a:ln w="28575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91" name="Line 43"/>
                <p:cNvSpPr>
                  <a:spLocks noChangeShapeType="1"/>
                </p:cNvSpPr>
                <p:nvPr/>
              </p:nvSpPr>
              <p:spPr bwMode="auto">
                <a:xfrm flipH="1">
                  <a:off x="718" y="2442"/>
                  <a:ext cx="236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92" name="Rectangle 44"/>
                <p:cNvSpPr>
                  <a:spLocks noChangeArrowheads="1"/>
                </p:cNvSpPr>
                <p:nvPr/>
              </p:nvSpPr>
              <p:spPr bwMode="auto">
                <a:xfrm>
                  <a:off x="1716" y="2917"/>
                  <a:ext cx="360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>
                          <a:alpha val="0"/>
                        </a:srgb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33CC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T</a:t>
                  </a:r>
                  <a:r>
                    <a:rPr kumimoji="1" lang="en-US" altLang="zh-CN" sz="2000" b="1" i="0" u="none" strike="noStrike" kern="1200" cap="none" spc="0" normalizeH="0" baseline="-25000" noProof="0">
                      <a:ln>
                        <a:noFill/>
                      </a:ln>
                      <a:solidFill>
                        <a:srgbClr val="0033CC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N</a:t>
                  </a:r>
                  <a:endParaRPr kumimoji="1" lang="en-US" altLang="zh-CN" sz="2000" b="0" i="0" u="none" strike="noStrike" kern="1200" cap="none" spc="0" normalizeH="0" baseline="-25000" noProof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93" name="Rectangle 45"/>
                <p:cNvSpPr>
                  <a:spLocks noChangeArrowheads="1"/>
                </p:cNvSpPr>
                <p:nvPr/>
              </p:nvSpPr>
              <p:spPr bwMode="auto">
                <a:xfrm>
                  <a:off x="1701" y="1694"/>
                  <a:ext cx="181" cy="1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>
                          <a:alpha val="0"/>
                        </a:srgb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zh-CN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33CC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T</a:t>
                  </a:r>
                  <a:r>
                    <a:rPr kumimoji="1" lang="en-US" altLang="zh-CN" sz="2000" b="1" i="0" u="none" strike="noStrike" kern="1200" cap="none" spc="0" normalizeH="0" baseline="-25000" noProof="0">
                      <a:ln>
                        <a:noFill/>
                      </a:ln>
                      <a:solidFill>
                        <a:srgbClr val="0033CC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P</a:t>
                  </a:r>
                  <a:endParaRPr kumimoji="1" lang="en-US" altLang="zh-CN" sz="2000" b="0" i="0" u="none" strike="noStrike" kern="1200" cap="none" spc="0" normalizeH="0" baseline="-25000" noProof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94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1204" y="1904"/>
                  <a:ext cx="0" cy="372"/>
                </a:xfrm>
                <a:prstGeom prst="line">
                  <a:avLst/>
                </a:prstGeom>
                <a:noFill/>
                <a:ln w="57150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95" name="Line 47"/>
                <p:cNvSpPr>
                  <a:spLocks noChangeShapeType="1"/>
                </p:cNvSpPr>
                <p:nvPr/>
              </p:nvSpPr>
              <p:spPr bwMode="auto">
                <a:xfrm>
                  <a:off x="1326" y="1840"/>
                  <a:ext cx="1" cy="13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96" name="Line 48"/>
                <p:cNvSpPr>
                  <a:spLocks noChangeShapeType="1"/>
                </p:cNvSpPr>
                <p:nvPr/>
              </p:nvSpPr>
              <p:spPr bwMode="auto">
                <a:xfrm>
                  <a:off x="1326" y="2021"/>
                  <a:ext cx="1" cy="13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97" name="Line 49"/>
                <p:cNvSpPr>
                  <a:spLocks noChangeShapeType="1"/>
                </p:cNvSpPr>
                <p:nvPr/>
              </p:nvSpPr>
              <p:spPr bwMode="auto">
                <a:xfrm>
                  <a:off x="1326" y="2203"/>
                  <a:ext cx="1" cy="136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98" name="Line 50"/>
                <p:cNvSpPr>
                  <a:spLocks noChangeShapeType="1"/>
                </p:cNvSpPr>
                <p:nvPr/>
              </p:nvSpPr>
              <p:spPr bwMode="auto">
                <a:xfrm>
                  <a:off x="1326" y="1911"/>
                  <a:ext cx="143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699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1328" y="2277"/>
                  <a:ext cx="13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700" name="Line 52"/>
                <p:cNvSpPr>
                  <a:spLocks noChangeShapeType="1"/>
                </p:cNvSpPr>
                <p:nvPr/>
              </p:nvSpPr>
              <p:spPr bwMode="auto">
                <a:xfrm flipV="1">
                  <a:off x="1460" y="1776"/>
                  <a:ext cx="20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701" name="Line 53"/>
                <p:cNvSpPr>
                  <a:spLocks noChangeShapeType="1"/>
                </p:cNvSpPr>
                <p:nvPr/>
              </p:nvSpPr>
              <p:spPr bwMode="auto">
                <a:xfrm flipV="1">
                  <a:off x="1663" y="1769"/>
                  <a:ext cx="0" cy="32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702" name="Line 54"/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340" y="2086"/>
                  <a:ext cx="334" cy="0"/>
                </a:xfrm>
                <a:prstGeom prst="line">
                  <a:avLst/>
                </a:prstGeom>
                <a:noFill/>
                <a:ln w="28575">
                  <a:solidFill>
                    <a:schemeClr val="tx2"/>
                  </a:solidFill>
                  <a:round/>
                  <a:headEnd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703" name="Oval 55"/>
                <p:cNvSpPr>
                  <a:spLocks noChangeArrowheads="1"/>
                </p:cNvSpPr>
                <p:nvPr/>
              </p:nvSpPr>
              <p:spPr bwMode="auto">
                <a:xfrm>
                  <a:off x="1435" y="1750"/>
                  <a:ext cx="56" cy="56"/>
                </a:xfrm>
                <a:prstGeom prst="ellipse">
                  <a:avLst/>
                </a:prstGeom>
                <a:solidFill>
                  <a:schemeClr val="tx1">
                    <a:alpha val="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857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704" name="Text Box 56"/>
                <p:cNvSpPr txBox="1">
                  <a:spLocks noChangeArrowheads="1"/>
                </p:cNvSpPr>
                <p:nvPr/>
              </p:nvSpPr>
              <p:spPr bwMode="auto">
                <a:xfrm>
                  <a:off x="1646" y="1915"/>
                  <a:ext cx="123" cy="22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alpha val="0"/>
                        </a:scheme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altLang="zh-CN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705" name="Text Box 57"/>
                <p:cNvSpPr txBox="1">
                  <a:spLocks noChangeArrowheads="1"/>
                </p:cNvSpPr>
                <p:nvPr/>
              </p:nvSpPr>
              <p:spPr bwMode="auto">
                <a:xfrm>
                  <a:off x="1428" y="2149"/>
                  <a:ext cx="377" cy="22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alpha val="0"/>
                        </a:scheme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33CC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D</a:t>
                  </a:r>
                  <a:r>
                    <a:rPr kumimoji="0" lang="en-US" altLang="zh-CN" sz="2000" b="1" i="0" u="none" strike="noStrike" kern="1200" cap="none" spc="0" normalizeH="0" baseline="-25000" noProof="0">
                      <a:ln>
                        <a:noFill/>
                      </a:ln>
                      <a:solidFill>
                        <a:srgbClr val="0033CC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2</a:t>
                  </a:r>
                  <a:endParaRPr kumimoji="0" lang="en-US" altLang="zh-CN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706" name="Text Box 58"/>
                <p:cNvSpPr txBox="1">
                  <a:spLocks noChangeArrowheads="1"/>
                </p:cNvSpPr>
                <p:nvPr/>
              </p:nvSpPr>
              <p:spPr bwMode="auto">
                <a:xfrm>
                  <a:off x="1435" y="1752"/>
                  <a:ext cx="336" cy="22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alpha val="0"/>
                        </a:scheme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20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33CC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S</a:t>
                  </a:r>
                  <a:r>
                    <a:rPr kumimoji="0" lang="en-US" altLang="zh-CN" sz="2000" b="1" i="0" u="none" strike="noStrike" kern="1200" cap="none" spc="0" normalizeH="0" baseline="-25000" noProof="0">
                      <a:ln>
                        <a:noFill/>
                      </a:ln>
                      <a:solidFill>
                        <a:srgbClr val="0033CC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rPr>
                    <a:t>2</a:t>
                  </a:r>
                  <a:endParaRPr kumimoji="0" lang="en-US" altLang="zh-CN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707" name="Line 59"/>
                <p:cNvSpPr>
                  <a:spLocks noChangeShapeType="1"/>
                </p:cNvSpPr>
                <p:nvPr/>
              </p:nvSpPr>
              <p:spPr bwMode="auto">
                <a:xfrm flipH="1" flipV="1">
                  <a:off x="1463" y="1523"/>
                  <a:ext cx="0" cy="394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708" name="Oval 60"/>
                <p:cNvSpPr>
                  <a:spLocks noChangeArrowheads="1"/>
                </p:cNvSpPr>
                <p:nvPr/>
              </p:nvSpPr>
              <p:spPr bwMode="auto">
                <a:xfrm>
                  <a:off x="1423" y="2419"/>
                  <a:ext cx="56" cy="56"/>
                </a:xfrm>
                <a:prstGeom prst="ellipse">
                  <a:avLst/>
                </a:prstGeom>
                <a:solidFill>
                  <a:schemeClr val="tx1">
                    <a:alpha val="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857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709" name="Oval 61"/>
                <p:cNvSpPr>
                  <a:spLocks noChangeArrowheads="1"/>
                </p:cNvSpPr>
                <p:nvPr/>
              </p:nvSpPr>
              <p:spPr bwMode="auto">
                <a:xfrm>
                  <a:off x="1426" y="1451"/>
                  <a:ext cx="66" cy="69"/>
                </a:xfrm>
                <a:prstGeom prst="ellips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tx1">
                          <a:alpha val="0"/>
                        </a:schemeClr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710" name="Oval 62"/>
                <p:cNvSpPr>
                  <a:spLocks noChangeArrowheads="1"/>
                </p:cNvSpPr>
                <p:nvPr/>
              </p:nvSpPr>
              <p:spPr bwMode="auto">
                <a:xfrm>
                  <a:off x="1948" y="2407"/>
                  <a:ext cx="66" cy="69"/>
                </a:xfrm>
                <a:prstGeom prst="ellipse">
                  <a:avLst/>
                </a:prstGeom>
                <a:noFill/>
                <a:ln w="38100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tx1">
                          <a:alpha val="0"/>
                        </a:schemeClr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711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934" y="1907"/>
                  <a:ext cx="382" cy="22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alpha val="0"/>
                        </a:scheme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altLang="zh-CN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712" name="Line 64"/>
                <p:cNvSpPr>
                  <a:spLocks noChangeShapeType="1"/>
                </p:cNvSpPr>
                <p:nvPr/>
              </p:nvSpPr>
              <p:spPr bwMode="auto">
                <a:xfrm flipH="1">
                  <a:off x="941" y="1912"/>
                  <a:ext cx="255" cy="0"/>
                </a:xfrm>
                <a:prstGeom prst="line">
                  <a:avLst/>
                </a:prstGeom>
                <a:noFill/>
                <a:ln w="28575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713" name="Oval 65"/>
                <p:cNvSpPr>
                  <a:spLocks noChangeArrowheads="1"/>
                </p:cNvSpPr>
                <p:nvPr/>
              </p:nvSpPr>
              <p:spPr bwMode="auto">
                <a:xfrm>
                  <a:off x="914" y="2414"/>
                  <a:ext cx="56" cy="56"/>
                </a:xfrm>
                <a:prstGeom prst="ellipse">
                  <a:avLst/>
                </a:prstGeom>
                <a:solidFill>
                  <a:schemeClr val="tx1">
                    <a:alpha val="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857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1714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1528" y="3196"/>
                  <a:ext cx="483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alpha val="0"/>
                        </a:scheme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altLang="zh-CN" sz="2400" b="1" i="0" u="none" strike="noStrike" kern="1200" cap="none" spc="0" normalizeH="0" baseline="-2500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411715" name="Group 67"/>
              <p:cNvGrpSpPr>
                <a:grpSpLocks/>
              </p:cNvGrpSpPr>
              <p:nvPr/>
            </p:nvGrpSpPr>
            <p:grpSpPr bwMode="auto">
              <a:xfrm>
                <a:off x="668" y="1886"/>
                <a:ext cx="758" cy="430"/>
                <a:chOff x="3763" y="1251"/>
                <a:chExt cx="758" cy="430"/>
              </a:xfrm>
            </p:grpSpPr>
            <p:sp>
              <p:nvSpPr>
                <p:cNvPr id="411716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3763" y="1421"/>
                  <a:ext cx="122" cy="2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alpha val="0"/>
                        </a:scheme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GB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66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+mn-cs"/>
                  </a:endParaRPr>
                </a:p>
              </p:txBody>
            </p:sp>
            <p:sp>
              <p:nvSpPr>
                <p:cNvPr id="411717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4157" y="1251"/>
                  <a:ext cx="221" cy="2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alpha val="0"/>
                        </a:scheme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GB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66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+mn-cs"/>
                  </a:endParaRPr>
                </a:p>
              </p:txBody>
            </p:sp>
            <p:sp>
              <p:nvSpPr>
                <p:cNvPr id="411718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3871" y="1311"/>
                  <a:ext cx="650" cy="1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alpha val="0"/>
                        </a:schemeClr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en-GB" altLang="zh-CN" sz="2400" b="1" i="0" u="none" strike="noStrike" kern="1200" cap="none" spc="0" normalizeH="0" baseline="-25000" noProof="0">
                    <a:ln>
                      <a:noFill/>
                    </a:ln>
                    <a:solidFill>
                      <a:srgbClr val="FF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411719" name="Group 71"/>
            <p:cNvGrpSpPr>
              <a:grpSpLocks/>
            </p:cNvGrpSpPr>
            <p:nvPr/>
          </p:nvGrpSpPr>
          <p:grpSpPr bwMode="auto">
            <a:xfrm>
              <a:off x="98" y="2513"/>
              <a:ext cx="423" cy="748"/>
              <a:chOff x="632" y="3031"/>
              <a:chExt cx="423" cy="748"/>
            </a:xfrm>
          </p:grpSpPr>
          <p:sp>
            <p:nvSpPr>
              <p:cNvPr id="411720" name="Rectangle 72"/>
              <p:cNvSpPr>
                <a:spLocks noChangeArrowheads="1"/>
              </p:cNvSpPr>
              <p:nvPr/>
            </p:nvSpPr>
            <p:spPr bwMode="auto">
              <a:xfrm>
                <a:off x="632" y="3575"/>
                <a:ext cx="207" cy="2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0V</a:t>
                </a:r>
              </a:p>
            </p:txBody>
          </p:sp>
          <p:sp>
            <p:nvSpPr>
              <p:cNvPr id="411721" name="Rectangle 73"/>
              <p:cNvSpPr>
                <a:spLocks noChangeArrowheads="1"/>
              </p:cNvSpPr>
              <p:nvPr/>
            </p:nvSpPr>
            <p:spPr bwMode="auto">
              <a:xfrm>
                <a:off x="632" y="3031"/>
                <a:ext cx="304" cy="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+</a:t>
                </a:r>
                <a:r>
                  <a:rPr kumimoji="1" lang="en-US" altLang="zh-CN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5V</a:t>
                </a:r>
                <a:endParaRPr kumimoji="1" lang="en-US" altLang="zh-CN" sz="2000" b="0" i="0" u="none" strike="noStrike" kern="1200" cap="none" spc="0" normalizeH="0" baseline="0" noProof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cxnSp>
            <p:nvCxnSpPr>
              <p:cNvPr id="411722" name="AutoShape 74"/>
              <p:cNvCxnSpPr>
                <a:cxnSpLocks noChangeShapeType="1"/>
              </p:cNvCxnSpPr>
              <p:nvPr/>
            </p:nvCxnSpPr>
            <p:spPr bwMode="auto">
              <a:xfrm rot="10800000" flipV="1">
                <a:off x="632" y="3258"/>
                <a:ext cx="423" cy="317"/>
              </a:xfrm>
              <a:prstGeom prst="bentConnector3">
                <a:avLst>
                  <a:gd name="adj1" fmla="val 50000"/>
                </a:avLst>
              </a:prstGeom>
              <a:noFill/>
              <a:ln w="38100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411723" name="Group 75"/>
          <p:cNvGrpSpPr>
            <a:grpSpLocks/>
          </p:cNvGrpSpPr>
          <p:nvPr/>
        </p:nvGrpSpPr>
        <p:grpSpPr bwMode="auto">
          <a:xfrm>
            <a:off x="3600450" y="1758950"/>
            <a:ext cx="5230813" cy="1585913"/>
            <a:chOff x="2118" y="2037"/>
            <a:chExt cx="3295" cy="999"/>
          </a:xfrm>
        </p:grpSpPr>
        <p:sp>
          <p:nvSpPr>
            <p:cNvPr id="411724" name="Rectangle 76"/>
            <p:cNvSpPr>
              <a:spLocks noChangeArrowheads="1"/>
            </p:cNvSpPr>
            <p:nvPr/>
          </p:nvSpPr>
          <p:spPr bwMode="auto">
            <a:xfrm>
              <a:off x="4258" y="2703"/>
              <a:ext cx="599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25" name="Rectangle 77"/>
            <p:cNvSpPr>
              <a:spLocks noChangeArrowheads="1"/>
            </p:cNvSpPr>
            <p:nvPr/>
          </p:nvSpPr>
          <p:spPr bwMode="auto">
            <a:xfrm>
              <a:off x="4258" y="2370"/>
              <a:ext cx="599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26" name="Rectangle 78"/>
            <p:cNvSpPr>
              <a:spLocks noChangeArrowheads="1"/>
            </p:cNvSpPr>
            <p:nvPr/>
          </p:nvSpPr>
          <p:spPr bwMode="auto">
            <a:xfrm>
              <a:off x="4258" y="2037"/>
              <a:ext cx="599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27" name="Rectangle 79"/>
            <p:cNvSpPr>
              <a:spLocks noChangeArrowheads="1"/>
            </p:cNvSpPr>
            <p:nvPr/>
          </p:nvSpPr>
          <p:spPr bwMode="auto">
            <a:xfrm>
              <a:off x="2609" y="2703"/>
              <a:ext cx="540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28" name="Rectangle 80"/>
            <p:cNvSpPr>
              <a:spLocks noChangeArrowheads="1"/>
            </p:cNvSpPr>
            <p:nvPr/>
          </p:nvSpPr>
          <p:spPr bwMode="auto">
            <a:xfrm>
              <a:off x="2609" y="2370"/>
              <a:ext cx="540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29" name="Rectangle 81"/>
            <p:cNvSpPr>
              <a:spLocks noChangeArrowheads="1"/>
            </p:cNvSpPr>
            <p:nvPr/>
          </p:nvSpPr>
          <p:spPr bwMode="auto">
            <a:xfrm>
              <a:off x="2609" y="2037"/>
              <a:ext cx="540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32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30" name="Rectangle 82"/>
            <p:cNvSpPr>
              <a:spLocks noChangeArrowheads="1"/>
            </p:cNvSpPr>
            <p:nvPr/>
          </p:nvSpPr>
          <p:spPr bwMode="auto">
            <a:xfrm>
              <a:off x="4857" y="2037"/>
              <a:ext cx="556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31" name="Rectangle 83"/>
            <p:cNvSpPr>
              <a:spLocks noChangeArrowheads="1"/>
            </p:cNvSpPr>
            <p:nvPr/>
          </p:nvSpPr>
          <p:spPr bwMode="auto">
            <a:xfrm>
              <a:off x="3744" y="2037"/>
              <a:ext cx="514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32" name="Rectangle 84"/>
            <p:cNvSpPr>
              <a:spLocks noChangeArrowheads="1"/>
            </p:cNvSpPr>
            <p:nvPr/>
          </p:nvSpPr>
          <p:spPr bwMode="auto">
            <a:xfrm>
              <a:off x="3149" y="2037"/>
              <a:ext cx="595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33" name="Rectangle 85"/>
            <p:cNvSpPr>
              <a:spLocks noChangeArrowheads="1"/>
            </p:cNvSpPr>
            <p:nvPr/>
          </p:nvSpPr>
          <p:spPr bwMode="auto">
            <a:xfrm>
              <a:off x="2118" y="2037"/>
              <a:ext cx="491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32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34" name="Rectangle 86"/>
            <p:cNvSpPr>
              <a:spLocks noChangeArrowheads="1"/>
            </p:cNvSpPr>
            <p:nvPr/>
          </p:nvSpPr>
          <p:spPr bwMode="auto">
            <a:xfrm>
              <a:off x="4857" y="2703"/>
              <a:ext cx="556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35" name="Rectangle 87"/>
            <p:cNvSpPr>
              <a:spLocks noChangeArrowheads="1"/>
            </p:cNvSpPr>
            <p:nvPr/>
          </p:nvSpPr>
          <p:spPr bwMode="auto">
            <a:xfrm>
              <a:off x="3744" y="2703"/>
              <a:ext cx="514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36" name="Rectangle 88"/>
            <p:cNvSpPr>
              <a:spLocks noChangeArrowheads="1"/>
            </p:cNvSpPr>
            <p:nvPr/>
          </p:nvSpPr>
          <p:spPr bwMode="auto">
            <a:xfrm>
              <a:off x="3149" y="2703"/>
              <a:ext cx="595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37" name="Rectangle 89"/>
            <p:cNvSpPr>
              <a:spLocks noChangeArrowheads="1"/>
            </p:cNvSpPr>
            <p:nvPr/>
          </p:nvSpPr>
          <p:spPr bwMode="auto">
            <a:xfrm>
              <a:off x="2118" y="2703"/>
              <a:ext cx="491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38" name="Rectangle 90"/>
            <p:cNvSpPr>
              <a:spLocks noChangeArrowheads="1"/>
            </p:cNvSpPr>
            <p:nvPr/>
          </p:nvSpPr>
          <p:spPr bwMode="auto">
            <a:xfrm>
              <a:off x="4857" y="2370"/>
              <a:ext cx="556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39" name="Rectangle 91"/>
            <p:cNvSpPr>
              <a:spLocks noChangeArrowheads="1"/>
            </p:cNvSpPr>
            <p:nvPr/>
          </p:nvSpPr>
          <p:spPr bwMode="auto">
            <a:xfrm>
              <a:off x="3744" y="2370"/>
              <a:ext cx="514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40" name="Rectangle 92"/>
            <p:cNvSpPr>
              <a:spLocks noChangeArrowheads="1"/>
            </p:cNvSpPr>
            <p:nvPr/>
          </p:nvSpPr>
          <p:spPr bwMode="auto">
            <a:xfrm>
              <a:off x="3149" y="2370"/>
              <a:ext cx="595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41" name="Rectangle 93"/>
            <p:cNvSpPr>
              <a:spLocks noChangeArrowheads="1"/>
            </p:cNvSpPr>
            <p:nvPr/>
          </p:nvSpPr>
          <p:spPr bwMode="auto">
            <a:xfrm>
              <a:off x="2118" y="2370"/>
              <a:ext cx="491" cy="33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11742" name="Rectangle 94"/>
          <p:cNvSpPr>
            <a:spLocks noChangeArrowheads="1"/>
          </p:cNvSpPr>
          <p:nvPr/>
        </p:nvSpPr>
        <p:spPr bwMode="auto">
          <a:xfrm>
            <a:off x="3816350" y="1785938"/>
            <a:ext cx="9334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8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</a:p>
        </p:txBody>
      </p:sp>
      <p:sp>
        <p:nvSpPr>
          <p:cNvPr id="411743" name="Rectangle 95"/>
          <p:cNvSpPr>
            <a:spLocks noChangeArrowheads="1"/>
          </p:cNvSpPr>
          <p:nvPr/>
        </p:nvSpPr>
        <p:spPr bwMode="auto">
          <a:xfrm>
            <a:off x="4460875" y="1771650"/>
            <a:ext cx="1203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8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GSN</a:t>
            </a:r>
          </a:p>
        </p:txBody>
      </p:sp>
      <p:sp>
        <p:nvSpPr>
          <p:cNvPr id="411744" name="Rectangle 96"/>
          <p:cNvSpPr>
            <a:spLocks noChangeArrowheads="1"/>
          </p:cNvSpPr>
          <p:nvPr/>
        </p:nvSpPr>
        <p:spPr bwMode="auto">
          <a:xfrm>
            <a:off x="5407025" y="1771650"/>
            <a:ext cx="11350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8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GSP</a:t>
            </a:r>
          </a:p>
        </p:txBody>
      </p:sp>
      <p:sp>
        <p:nvSpPr>
          <p:cNvPr id="411745" name="Rectangle 97"/>
          <p:cNvSpPr>
            <a:spLocks noChangeArrowheads="1"/>
          </p:cNvSpPr>
          <p:nvPr/>
        </p:nvSpPr>
        <p:spPr bwMode="auto">
          <a:xfrm>
            <a:off x="6376988" y="1771650"/>
            <a:ext cx="1025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</a:t>
            </a:r>
            <a:r>
              <a:rPr kumimoji="1" lang="en-US" altLang="zh-CN" sz="28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N</a:t>
            </a:r>
          </a:p>
        </p:txBody>
      </p:sp>
      <p:sp>
        <p:nvSpPr>
          <p:cNvPr id="411746" name="Rectangle 98"/>
          <p:cNvSpPr>
            <a:spLocks noChangeArrowheads="1"/>
          </p:cNvSpPr>
          <p:nvPr/>
        </p:nvSpPr>
        <p:spPr bwMode="auto">
          <a:xfrm>
            <a:off x="7307263" y="1771650"/>
            <a:ext cx="8778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</a:t>
            </a:r>
            <a:r>
              <a:rPr kumimoji="1" lang="en-US" altLang="zh-CN" sz="28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P</a:t>
            </a:r>
          </a:p>
        </p:txBody>
      </p:sp>
      <p:sp>
        <p:nvSpPr>
          <p:cNvPr id="411747" name="Rectangle 99"/>
          <p:cNvSpPr>
            <a:spLocks noChangeArrowheads="1"/>
          </p:cNvSpPr>
          <p:nvPr/>
        </p:nvSpPr>
        <p:spPr bwMode="auto">
          <a:xfrm>
            <a:off x="8101013" y="1789113"/>
            <a:ext cx="8937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8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O</a:t>
            </a:r>
          </a:p>
        </p:txBody>
      </p:sp>
      <p:sp>
        <p:nvSpPr>
          <p:cNvPr id="411748" name="Text Box 100"/>
          <p:cNvSpPr txBox="1">
            <a:spLocks noChangeArrowheads="1"/>
          </p:cNvSpPr>
          <p:nvPr/>
        </p:nvSpPr>
        <p:spPr bwMode="auto">
          <a:xfrm>
            <a:off x="3770313" y="2374900"/>
            <a:ext cx="1336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0 V</a:t>
            </a:r>
          </a:p>
        </p:txBody>
      </p:sp>
      <p:sp>
        <p:nvSpPr>
          <p:cNvPr id="411749" name="Text Box 101"/>
          <p:cNvSpPr txBox="1">
            <a:spLocks noChangeArrowheads="1"/>
          </p:cNvSpPr>
          <p:nvPr/>
        </p:nvSpPr>
        <p:spPr bwMode="auto">
          <a:xfrm>
            <a:off x="4356100" y="2363788"/>
            <a:ext cx="1503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0V</a:t>
            </a:r>
            <a:endParaRPr kumimoji="1" lang="en-US" altLang="zh-CN" sz="2400" b="1" i="0" u="none" strike="noStrike" kern="1200" cap="none" spc="0" normalizeH="0" baseline="-2500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1750" name="Text Box 102"/>
          <p:cNvSpPr txBox="1">
            <a:spLocks noChangeArrowheads="1"/>
          </p:cNvSpPr>
          <p:nvPr/>
        </p:nvSpPr>
        <p:spPr bwMode="auto">
          <a:xfrm>
            <a:off x="5332413" y="2349500"/>
            <a:ext cx="1360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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5V</a:t>
            </a:r>
            <a:endParaRPr kumimoji="1" lang="en-US" altLang="zh-CN" sz="2400" b="1" i="0" u="none" strike="noStrike" kern="1200" cap="none" spc="0" normalizeH="0" baseline="-2500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1751" name="Rectangle 103"/>
          <p:cNvSpPr>
            <a:spLocks noChangeArrowheads="1"/>
          </p:cNvSpPr>
          <p:nvPr/>
        </p:nvSpPr>
        <p:spPr bwMode="auto">
          <a:xfrm>
            <a:off x="6270625" y="2365375"/>
            <a:ext cx="1362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截止</a:t>
            </a:r>
            <a:endParaRPr kumimoji="1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411752" name="Rectangle 104"/>
          <p:cNvSpPr>
            <a:spLocks noChangeArrowheads="1"/>
          </p:cNvSpPr>
          <p:nvPr/>
        </p:nvSpPr>
        <p:spPr bwMode="auto">
          <a:xfrm>
            <a:off x="7159625" y="2365375"/>
            <a:ext cx="1374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导通</a:t>
            </a:r>
            <a:endParaRPr kumimoji="1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411753" name="Rectangle 105"/>
          <p:cNvSpPr>
            <a:spLocks noChangeArrowheads="1"/>
          </p:cNvSpPr>
          <p:nvPr/>
        </p:nvSpPr>
        <p:spPr bwMode="auto">
          <a:xfrm>
            <a:off x="7920038" y="2363788"/>
            <a:ext cx="1223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5V</a:t>
            </a:r>
          </a:p>
        </p:txBody>
      </p:sp>
      <p:sp>
        <p:nvSpPr>
          <p:cNvPr id="411754" name="Rectangle 106"/>
          <p:cNvSpPr>
            <a:spLocks noChangeArrowheads="1"/>
          </p:cNvSpPr>
          <p:nvPr/>
        </p:nvSpPr>
        <p:spPr bwMode="auto">
          <a:xfrm>
            <a:off x="3686175" y="2908300"/>
            <a:ext cx="1381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 V</a:t>
            </a:r>
          </a:p>
        </p:txBody>
      </p:sp>
      <p:sp>
        <p:nvSpPr>
          <p:cNvPr id="411755" name="Text Box 107"/>
          <p:cNvSpPr txBox="1">
            <a:spLocks noChangeArrowheads="1"/>
          </p:cNvSpPr>
          <p:nvPr/>
        </p:nvSpPr>
        <p:spPr bwMode="auto">
          <a:xfrm>
            <a:off x="4429125" y="2882900"/>
            <a:ext cx="1449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5V</a:t>
            </a:r>
            <a:endParaRPr kumimoji="1" lang="en-US" altLang="zh-CN" sz="2400" b="1" i="0" u="none" strike="noStrike" kern="1200" cap="none" spc="0" normalizeH="0" baseline="-2500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1756" name="Text Box 108"/>
          <p:cNvSpPr txBox="1">
            <a:spLocks noChangeArrowheads="1"/>
          </p:cNvSpPr>
          <p:nvPr/>
        </p:nvSpPr>
        <p:spPr bwMode="auto">
          <a:xfrm>
            <a:off x="5345113" y="2882900"/>
            <a:ext cx="12811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0V</a:t>
            </a:r>
            <a:endParaRPr kumimoji="1" lang="en-US" altLang="zh-CN" sz="2400" b="1" i="0" u="none" strike="noStrike" kern="1200" cap="none" spc="0" normalizeH="0" baseline="-2500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1757" name="Rectangle 109"/>
          <p:cNvSpPr>
            <a:spLocks noChangeArrowheads="1"/>
          </p:cNvSpPr>
          <p:nvPr/>
        </p:nvSpPr>
        <p:spPr bwMode="auto">
          <a:xfrm>
            <a:off x="6270625" y="2898775"/>
            <a:ext cx="1106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导通</a:t>
            </a:r>
            <a:endParaRPr kumimoji="1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411758" name="Rectangle 110"/>
          <p:cNvSpPr>
            <a:spLocks noChangeArrowheads="1"/>
          </p:cNvSpPr>
          <p:nvPr/>
        </p:nvSpPr>
        <p:spPr bwMode="auto">
          <a:xfrm>
            <a:off x="7186613" y="2898775"/>
            <a:ext cx="1455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截止</a:t>
            </a:r>
            <a:endParaRPr kumimoji="1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411759" name="Rectangle 111"/>
          <p:cNvSpPr>
            <a:spLocks noChangeArrowheads="1"/>
          </p:cNvSpPr>
          <p:nvPr/>
        </p:nvSpPr>
        <p:spPr bwMode="auto">
          <a:xfrm>
            <a:off x="7927975" y="2868613"/>
            <a:ext cx="1252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0 V</a:t>
            </a:r>
          </a:p>
        </p:txBody>
      </p:sp>
      <p:sp>
        <p:nvSpPr>
          <p:cNvPr id="411760" name="Text Box 112"/>
          <p:cNvSpPr txBox="1">
            <a:spLocks noChangeArrowheads="1"/>
          </p:cNvSpPr>
          <p:nvPr/>
        </p:nvSpPr>
        <p:spPr bwMode="auto">
          <a:xfrm>
            <a:off x="2339975" y="1284288"/>
            <a:ext cx="2222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TN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 2 V</a:t>
            </a:r>
          </a:p>
        </p:txBody>
      </p:sp>
      <p:sp>
        <p:nvSpPr>
          <p:cNvPr id="411761" name="Text Box 113"/>
          <p:cNvSpPr txBox="1">
            <a:spLocks noChangeArrowheads="1"/>
          </p:cNvSpPr>
          <p:nvPr/>
        </p:nvSpPr>
        <p:spPr bwMode="auto">
          <a:xfrm>
            <a:off x="3924300" y="1284288"/>
            <a:ext cx="3113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TP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Symbol" panose="05050102010706020507" pitchFamily="18" charset="2"/>
                <a:ea typeface="宋体" panose="02010600030101010101" pitchFamily="2" charset="-122"/>
                <a:cs typeface="+mn-cs"/>
              </a:rPr>
              <a:t>-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2 V</a:t>
            </a:r>
          </a:p>
        </p:txBody>
      </p:sp>
      <p:sp>
        <p:nvSpPr>
          <p:cNvPr id="411762" name="Rectangle 114"/>
          <p:cNvSpPr>
            <a:spLocks noChangeArrowheads="1"/>
          </p:cNvSpPr>
          <p:nvPr/>
        </p:nvSpPr>
        <p:spPr bwMode="auto">
          <a:xfrm>
            <a:off x="4643438" y="5516563"/>
            <a:ext cx="954087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逻辑图</a:t>
            </a:r>
          </a:p>
        </p:txBody>
      </p:sp>
      <p:grpSp>
        <p:nvGrpSpPr>
          <p:cNvPr id="411766" name="Group 118"/>
          <p:cNvGrpSpPr>
            <a:grpSpLocks/>
          </p:cNvGrpSpPr>
          <p:nvPr/>
        </p:nvGrpSpPr>
        <p:grpSpPr bwMode="auto">
          <a:xfrm>
            <a:off x="7019925" y="3500438"/>
            <a:ext cx="1716088" cy="1281112"/>
            <a:chOff x="4422" y="2432"/>
            <a:chExt cx="1081" cy="807"/>
          </a:xfrm>
        </p:grpSpPr>
        <p:graphicFrame>
          <p:nvGraphicFramePr>
            <p:cNvPr id="411767" name="Object 119"/>
            <p:cNvGraphicFramePr>
              <a:graphicFrameLocks noChangeAspect="1"/>
            </p:cNvGraphicFramePr>
            <p:nvPr/>
          </p:nvGraphicFramePr>
          <p:xfrm>
            <a:off x="4770" y="2941"/>
            <a:ext cx="561" cy="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596" name="公式" r:id="rId4" imgW="355320" imgH="190440" progId="Equation.3">
                    <p:embed/>
                  </p:oleObj>
                </mc:Choice>
                <mc:Fallback>
                  <p:oleObj name="公式" r:id="rId4" imgW="355320" imgH="190440" progId="Equation.3">
                    <p:embed/>
                    <p:pic>
                      <p:nvPicPr>
                        <p:cNvPr id="411767" name="Object 1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70" y="2941"/>
                          <a:ext cx="561" cy="2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F33CC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1768" name="Rectangle 120"/>
            <p:cNvSpPr>
              <a:spLocks noChangeArrowheads="1"/>
            </p:cNvSpPr>
            <p:nvPr/>
          </p:nvSpPr>
          <p:spPr bwMode="auto">
            <a:xfrm>
              <a:off x="4422" y="2432"/>
              <a:ext cx="108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逻辑表达式</a:t>
              </a:r>
            </a:p>
          </p:txBody>
        </p:sp>
      </p:grpSp>
      <p:grpSp>
        <p:nvGrpSpPr>
          <p:cNvPr id="411770" name="Group 122"/>
          <p:cNvGrpSpPr>
            <a:grpSpLocks/>
          </p:cNvGrpSpPr>
          <p:nvPr/>
        </p:nvGrpSpPr>
        <p:grpSpPr bwMode="auto">
          <a:xfrm>
            <a:off x="3779838" y="3500438"/>
            <a:ext cx="3313112" cy="1970087"/>
            <a:chOff x="2381" y="2432"/>
            <a:chExt cx="2087" cy="1241"/>
          </a:xfrm>
        </p:grpSpPr>
        <p:sp>
          <p:nvSpPr>
            <p:cNvPr id="411771" name="Rectangle 123"/>
            <p:cNvSpPr>
              <a:spLocks noChangeArrowheads="1"/>
            </p:cNvSpPr>
            <p:nvPr/>
          </p:nvSpPr>
          <p:spPr bwMode="auto">
            <a:xfrm>
              <a:off x="3331" y="3225"/>
              <a:ext cx="951" cy="3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en-GB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411772" name="Rectangle 124"/>
            <p:cNvSpPr>
              <a:spLocks noChangeArrowheads="1"/>
            </p:cNvSpPr>
            <p:nvPr/>
          </p:nvSpPr>
          <p:spPr bwMode="auto">
            <a:xfrm>
              <a:off x="2381" y="3225"/>
              <a:ext cx="950" cy="3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en-GB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411773" name="Rectangle 125"/>
            <p:cNvSpPr>
              <a:spLocks noChangeArrowheads="1"/>
            </p:cNvSpPr>
            <p:nvPr/>
          </p:nvSpPr>
          <p:spPr bwMode="auto">
            <a:xfrm>
              <a:off x="3331" y="2769"/>
              <a:ext cx="951" cy="4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en-GB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411774" name="Rectangle 126"/>
            <p:cNvSpPr>
              <a:spLocks noChangeArrowheads="1"/>
            </p:cNvSpPr>
            <p:nvPr/>
          </p:nvSpPr>
          <p:spPr bwMode="auto">
            <a:xfrm>
              <a:off x="2381" y="2769"/>
              <a:ext cx="950" cy="4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en-GB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411775" name="Line 127"/>
            <p:cNvSpPr>
              <a:spLocks noChangeShapeType="1"/>
            </p:cNvSpPr>
            <p:nvPr/>
          </p:nvSpPr>
          <p:spPr bwMode="auto">
            <a:xfrm>
              <a:off x="2381" y="2769"/>
              <a:ext cx="1901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76" name="Line 128"/>
            <p:cNvSpPr>
              <a:spLocks noChangeShapeType="1"/>
            </p:cNvSpPr>
            <p:nvPr/>
          </p:nvSpPr>
          <p:spPr bwMode="auto">
            <a:xfrm>
              <a:off x="2381" y="3113"/>
              <a:ext cx="1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77" name="Line 129"/>
            <p:cNvSpPr>
              <a:spLocks noChangeShapeType="1"/>
            </p:cNvSpPr>
            <p:nvPr/>
          </p:nvSpPr>
          <p:spPr bwMode="auto">
            <a:xfrm>
              <a:off x="2381" y="3612"/>
              <a:ext cx="1901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78" name="Line 130"/>
            <p:cNvSpPr>
              <a:spLocks noChangeShapeType="1"/>
            </p:cNvSpPr>
            <p:nvPr/>
          </p:nvSpPr>
          <p:spPr bwMode="auto">
            <a:xfrm>
              <a:off x="2381" y="2769"/>
              <a:ext cx="0" cy="843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79" name="Line 131"/>
            <p:cNvSpPr>
              <a:spLocks noChangeShapeType="1"/>
            </p:cNvSpPr>
            <p:nvPr/>
          </p:nvSpPr>
          <p:spPr bwMode="auto">
            <a:xfrm>
              <a:off x="3331" y="2769"/>
              <a:ext cx="0" cy="8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80" name="Line 132"/>
            <p:cNvSpPr>
              <a:spLocks noChangeShapeType="1"/>
            </p:cNvSpPr>
            <p:nvPr/>
          </p:nvSpPr>
          <p:spPr bwMode="auto">
            <a:xfrm>
              <a:off x="4282" y="2769"/>
              <a:ext cx="0" cy="843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81" name="Rectangle 133"/>
            <p:cNvSpPr>
              <a:spLocks noChangeArrowheads="1"/>
            </p:cNvSpPr>
            <p:nvPr/>
          </p:nvSpPr>
          <p:spPr bwMode="auto">
            <a:xfrm>
              <a:off x="2428" y="2825"/>
              <a:ext cx="7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33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r>
                <a:rPr kumimoji="1" lang="en-US" altLang="zh-CN" sz="2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 </a:t>
              </a:r>
              <a:r>
                <a:rPr kumimoji="1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(A)</a:t>
              </a:r>
              <a:endParaRPr kumimoji="1" lang="en-US" altLang="zh-CN" sz="28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82" name="Text Box 134"/>
            <p:cNvSpPr txBox="1">
              <a:spLocks noChangeArrowheads="1"/>
            </p:cNvSpPr>
            <p:nvPr/>
          </p:nvSpPr>
          <p:spPr bwMode="auto">
            <a:xfrm>
              <a:off x="3641" y="3369"/>
              <a:ext cx="46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33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411783" name="Rectangle 135"/>
            <p:cNvSpPr>
              <a:spLocks noChangeArrowheads="1"/>
            </p:cNvSpPr>
            <p:nvPr/>
          </p:nvSpPr>
          <p:spPr bwMode="auto">
            <a:xfrm>
              <a:off x="3494" y="2825"/>
              <a:ext cx="974" cy="5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33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r>
                <a:rPr kumimoji="1" lang="en-US" altLang="zh-CN" sz="2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</a:t>
              </a:r>
              <a:r>
                <a:rPr kumimoji="1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(L)</a:t>
              </a:r>
              <a:endParaRPr kumimoji="1" lang="en-US" altLang="zh-CN" sz="28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zh-CN" sz="28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84" name="Text Box 136"/>
            <p:cNvSpPr txBox="1">
              <a:spLocks noChangeArrowheads="1"/>
            </p:cNvSpPr>
            <p:nvPr/>
          </p:nvSpPr>
          <p:spPr bwMode="auto">
            <a:xfrm>
              <a:off x="3633" y="3067"/>
              <a:ext cx="46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33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411785" name="Rectangle 137"/>
            <p:cNvSpPr>
              <a:spLocks noChangeArrowheads="1"/>
            </p:cNvSpPr>
            <p:nvPr/>
          </p:nvSpPr>
          <p:spPr bwMode="auto">
            <a:xfrm>
              <a:off x="2799" y="2432"/>
              <a:ext cx="987" cy="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逻辑真值表</a:t>
              </a:r>
            </a:p>
          </p:txBody>
        </p:sp>
        <p:sp>
          <p:nvSpPr>
            <p:cNvPr id="411786" name="Line 138"/>
            <p:cNvSpPr>
              <a:spLocks noChangeShapeType="1"/>
            </p:cNvSpPr>
            <p:nvPr/>
          </p:nvSpPr>
          <p:spPr bwMode="auto">
            <a:xfrm>
              <a:off x="2426" y="3385"/>
              <a:ext cx="1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87" name="Text Box 139"/>
            <p:cNvSpPr txBox="1">
              <a:spLocks noChangeArrowheads="1"/>
            </p:cNvSpPr>
            <p:nvPr/>
          </p:nvSpPr>
          <p:spPr bwMode="auto">
            <a:xfrm>
              <a:off x="2699" y="3385"/>
              <a:ext cx="46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33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411788" name="Text Box 140"/>
            <p:cNvSpPr txBox="1">
              <a:spLocks noChangeArrowheads="1"/>
            </p:cNvSpPr>
            <p:nvPr/>
          </p:nvSpPr>
          <p:spPr bwMode="auto">
            <a:xfrm>
              <a:off x="2688" y="3142"/>
              <a:ext cx="46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33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</p:grpSp>
      <p:sp>
        <p:nvSpPr>
          <p:cNvPr id="411790" name="Rectangle 142"/>
          <p:cNvSpPr>
            <a:spLocks noChangeArrowheads="1"/>
          </p:cNvSpPr>
          <p:nvPr/>
        </p:nvSpPr>
        <p:spPr bwMode="auto">
          <a:xfrm>
            <a:off x="0" y="33353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411789" name="Object 141"/>
          <p:cNvGraphicFramePr>
            <a:graphicFrameLocks noChangeAspect="1"/>
          </p:cNvGraphicFramePr>
          <p:nvPr/>
        </p:nvGraphicFramePr>
        <p:xfrm>
          <a:off x="5867400" y="1212850"/>
          <a:ext cx="2351088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7" name="公式" r:id="rId6" imgW="1041120" imgH="215640" progId="Equation.3">
                  <p:embed/>
                </p:oleObj>
              </mc:Choice>
              <mc:Fallback>
                <p:oleObj name="公式" r:id="rId6" imgW="1041120" imgH="215640" progId="Equation.3">
                  <p:embed/>
                  <p:pic>
                    <p:nvPicPr>
                      <p:cNvPr id="411789" name="Object 1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212850"/>
                        <a:ext cx="2351088" cy="493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1792" name="Group 144"/>
          <p:cNvGrpSpPr>
            <a:grpSpLocks/>
          </p:cNvGrpSpPr>
          <p:nvPr/>
        </p:nvGrpSpPr>
        <p:grpSpPr bwMode="auto">
          <a:xfrm>
            <a:off x="6746875" y="5481638"/>
            <a:ext cx="2397125" cy="720725"/>
            <a:chOff x="4250" y="3453"/>
            <a:chExt cx="1510" cy="454"/>
          </a:xfrm>
        </p:grpSpPr>
        <p:sp>
          <p:nvSpPr>
            <p:cNvPr id="411657" name="Line 9"/>
            <p:cNvSpPr>
              <a:spLocks noChangeShapeType="1"/>
            </p:cNvSpPr>
            <p:nvPr/>
          </p:nvSpPr>
          <p:spPr bwMode="auto">
            <a:xfrm>
              <a:off x="4463" y="3678"/>
              <a:ext cx="277" cy="1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658" name="Line 10"/>
            <p:cNvSpPr>
              <a:spLocks noChangeShapeType="1"/>
            </p:cNvSpPr>
            <p:nvPr/>
          </p:nvSpPr>
          <p:spPr bwMode="auto">
            <a:xfrm>
              <a:off x="5249" y="3680"/>
              <a:ext cx="277" cy="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659" name="Text Box 11"/>
            <p:cNvSpPr txBox="1">
              <a:spLocks noChangeArrowheads="1"/>
            </p:cNvSpPr>
            <p:nvPr/>
          </p:nvSpPr>
          <p:spPr bwMode="auto">
            <a:xfrm>
              <a:off x="4250" y="3513"/>
              <a:ext cx="26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A</a:t>
              </a:r>
            </a:p>
          </p:txBody>
        </p:sp>
        <p:sp>
          <p:nvSpPr>
            <p:cNvPr id="411660" name="Text Box 12"/>
            <p:cNvSpPr txBox="1">
              <a:spLocks noChangeArrowheads="1"/>
            </p:cNvSpPr>
            <p:nvPr/>
          </p:nvSpPr>
          <p:spPr bwMode="auto">
            <a:xfrm>
              <a:off x="5507" y="3517"/>
              <a:ext cx="25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L</a:t>
              </a:r>
            </a:p>
          </p:txBody>
        </p:sp>
        <p:sp>
          <p:nvSpPr>
            <p:cNvPr id="411662" name="Oval 14"/>
            <p:cNvSpPr>
              <a:spLocks noChangeArrowheads="1"/>
            </p:cNvSpPr>
            <p:nvPr/>
          </p:nvSpPr>
          <p:spPr bwMode="auto">
            <a:xfrm>
              <a:off x="5193" y="3644"/>
              <a:ext cx="71" cy="78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1791" name="AutoShape 143"/>
            <p:cNvSpPr>
              <a:spLocks noChangeArrowheads="1"/>
            </p:cNvSpPr>
            <p:nvPr/>
          </p:nvSpPr>
          <p:spPr bwMode="auto">
            <a:xfrm rot="5400000">
              <a:off x="4731" y="3462"/>
              <a:ext cx="454" cy="436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D84EAF0-2FB0-45C2-A486-6E18F5137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26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83634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1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11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17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1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11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11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117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11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117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1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1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1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1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1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11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41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4117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411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411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411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411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411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411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411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411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41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1" dur="500"/>
                                        <p:tgtEl>
                                          <p:spTgt spid="41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411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54" grpId="0" autoUpdateAnimBg="0"/>
      <p:bldP spid="411742" grpId="0" build="p" autoUpdateAnimBg="0" advAuto="1000"/>
      <p:bldP spid="411743" grpId="0" build="p" autoUpdateAnimBg="0" advAuto="1000"/>
      <p:bldP spid="411744" grpId="0" build="p" autoUpdateAnimBg="0" advAuto="1000"/>
      <p:bldP spid="411745" grpId="0" build="p" autoUpdateAnimBg="0" advAuto="1000"/>
      <p:bldP spid="411746" grpId="0" build="p" autoUpdateAnimBg="0" advAuto="1000"/>
      <p:bldP spid="411747" grpId="0" build="p" autoUpdateAnimBg="0" advAuto="1000"/>
      <p:bldP spid="411748" grpId="0" build="p" autoUpdateAnimBg="0"/>
      <p:bldP spid="411749" grpId="0" build="p" autoUpdateAnimBg="0"/>
      <p:bldP spid="411750" grpId="0" build="p" autoUpdateAnimBg="0"/>
      <p:bldP spid="411751" grpId="0" build="p" autoUpdateAnimBg="0"/>
      <p:bldP spid="411752" grpId="0" build="p" autoUpdateAnimBg="0"/>
      <p:bldP spid="411753" grpId="0" build="p" autoUpdateAnimBg="0"/>
      <p:bldP spid="411754" grpId="0" build="p" autoUpdateAnimBg="0"/>
      <p:bldP spid="411755" grpId="0" build="p" autoUpdateAnimBg="0"/>
      <p:bldP spid="411756" grpId="0" build="p" autoUpdateAnimBg="0"/>
      <p:bldP spid="411757" grpId="0" build="p" autoUpdateAnimBg="0"/>
      <p:bldP spid="411758" grpId="0" build="p" autoUpdateAnimBg="0"/>
      <p:bldP spid="411759" grpId="0" build="p" autoUpdateAnimBg="0"/>
      <p:bldP spid="411760" grpId="0" build="p" autoUpdateAnimBg="0"/>
      <p:bldP spid="411761" grpId="0" build="p" autoUpdateAnimBg="0"/>
      <p:bldP spid="41176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30" name="Rectangle 6"/>
          <p:cNvSpPr>
            <a:spLocks noChangeArrowheads="1"/>
          </p:cNvSpPr>
          <p:nvPr/>
        </p:nvSpPr>
        <p:spPr bwMode="auto">
          <a:xfrm>
            <a:off x="323850" y="1736725"/>
            <a:ext cx="8280400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  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第一，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I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是高电平还是低电平 ，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N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和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P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中总是一个导通而另一个截止。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反相器的静态功耗几乎为零。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   第二，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管导通电阻低，截止电阻高。使充、放电时间常数小，开关速度更快，具有更强的带负载能力。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   第三，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管的，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I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G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≈0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，输入电阻高。 理论上可以带任意同类门，但负载门输入杂散电容会影响开关速度。</a:t>
            </a:r>
            <a:r>
              <a:rPr kumimoji="1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</a:p>
        </p:txBody>
      </p:sp>
      <p:sp>
        <p:nvSpPr>
          <p:cNvPr id="410634" name="Rectangle 10"/>
          <p:cNvSpPr>
            <a:spLocks noChangeArrowheads="1"/>
          </p:cNvSpPr>
          <p:nvPr/>
        </p:nvSpPr>
        <p:spPr bwMode="auto">
          <a:xfrm>
            <a:off x="647700" y="512763"/>
            <a:ext cx="38560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反相器的重要特点：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DC07171-AA1F-4ACE-84BB-77DFEA5D8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0857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2" name="Rectangle 4"/>
          <p:cNvSpPr>
            <a:spLocks noChangeArrowheads="1"/>
          </p:cNvSpPr>
          <p:nvPr/>
        </p:nvSpPr>
        <p:spPr bwMode="auto">
          <a:xfrm>
            <a:off x="611188" y="0"/>
            <a:ext cx="7793037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2. CMOS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 Narrow" panose="020B0606020202030204" pitchFamily="34" charset="0"/>
                <a:ea typeface="楷体_GB2312" pitchFamily="49" charset="-122"/>
                <a:cs typeface="+mn-cs"/>
              </a:rPr>
              <a:t>电压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传输特性和电流传输特性</a:t>
            </a:r>
          </a:p>
        </p:txBody>
      </p:sp>
      <p:sp>
        <p:nvSpPr>
          <p:cNvPr id="416835" name="Rectangle 67"/>
          <p:cNvSpPr>
            <a:spLocks noChangeArrowheads="1"/>
          </p:cNvSpPr>
          <p:nvPr/>
        </p:nvSpPr>
        <p:spPr bwMode="auto">
          <a:xfrm>
            <a:off x="9756775" y="6700838"/>
            <a:ext cx="407988" cy="3143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000" b="1" i="0" u="none" strike="noStrike" kern="1200" cap="none" spc="0" normalizeH="0" baseline="-2500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TN</a:t>
            </a:r>
          </a:p>
        </p:txBody>
      </p:sp>
      <p:graphicFrame>
        <p:nvGraphicFramePr>
          <p:cNvPr id="416887" name="Object 119"/>
          <p:cNvGraphicFramePr>
            <a:graphicFrameLocks noChangeAspect="1"/>
          </p:cNvGraphicFramePr>
          <p:nvPr/>
        </p:nvGraphicFramePr>
        <p:xfrm>
          <a:off x="2411413" y="1376363"/>
          <a:ext cx="1584325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0" name="公式" r:id="rId4" imgW="685800" imgH="190440" progId="Equation.3">
                  <p:embed/>
                </p:oleObj>
              </mc:Choice>
              <mc:Fallback>
                <p:oleObj name="公式" r:id="rId4" imgW="685800" imgH="190440" progId="Equation.3">
                  <p:embed/>
                  <p:pic>
                    <p:nvPicPr>
                      <p:cNvPr id="416887" name="Object 1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1376363"/>
                        <a:ext cx="1584325" cy="477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99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6888" name="Rectangle 120"/>
          <p:cNvSpPr>
            <a:spLocks noChangeArrowheads="1"/>
          </p:cNvSpPr>
          <p:nvPr/>
        </p:nvSpPr>
        <p:spPr bwMode="auto">
          <a:xfrm>
            <a:off x="323850" y="1365250"/>
            <a:ext cx="209867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5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电压传输特性</a:t>
            </a:r>
          </a:p>
        </p:txBody>
      </p:sp>
      <p:graphicFrame>
        <p:nvGraphicFramePr>
          <p:cNvPr id="416890" name="Object 122"/>
          <p:cNvGraphicFramePr>
            <a:graphicFrameLocks noChangeAspect="1"/>
          </p:cNvGraphicFramePr>
          <p:nvPr/>
        </p:nvGraphicFramePr>
        <p:xfrm>
          <a:off x="395288" y="2133600"/>
          <a:ext cx="3679825" cy="395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1" name="Image" r:id="rId6" imgW="11438095" imgH="12904762" progId="Photoshop.Image.8">
                  <p:embed/>
                </p:oleObj>
              </mc:Choice>
              <mc:Fallback>
                <p:oleObj name="Image" r:id="rId6" imgW="11438095" imgH="12904762" progId="Photoshop.Image.8">
                  <p:embed/>
                  <p:pic>
                    <p:nvPicPr>
                      <p:cNvPr id="416890" name="Object 1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133600"/>
                        <a:ext cx="3679825" cy="39592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组合 11"/>
          <p:cNvGrpSpPr/>
          <p:nvPr/>
        </p:nvGrpSpPr>
        <p:grpSpPr>
          <a:xfrm>
            <a:off x="4869383" y="3825044"/>
            <a:ext cx="2942977" cy="2684411"/>
            <a:chOff x="5885695" y="3190602"/>
            <a:chExt cx="2661938" cy="2325724"/>
          </a:xfrm>
        </p:grpSpPr>
        <p:sp>
          <p:nvSpPr>
            <p:cNvPr id="13" name="AutoShape 41"/>
            <p:cNvSpPr>
              <a:spLocks noChangeArrowheads="1"/>
            </p:cNvSpPr>
            <p:nvPr/>
          </p:nvSpPr>
          <p:spPr bwMode="auto">
            <a:xfrm flipH="1" flipV="1">
              <a:off x="6542620" y="3190602"/>
              <a:ext cx="36513" cy="144463"/>
            </a:xfrm>
            <a:prstGeom prst="flowChartMerge">
              <a:avLst/>
            </a:prstGeom>
            <a:solidFill>
              <a:srgbClr val="000000"/>
            </a:solidFill>
            <a:ln w="127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Line 40"/>
            <p:cNvSpPr>
              <a:spLocks noChangeShapeType="1"/>
            </p:cNvSpPr>
            <p:nvPr/>
          </p:nvSpPr>
          <p:spPr bwMode="auto">
            <a:xfrm>
              <a:off x="6561670" y="3281090"/>
              <a:ext cx="0" cy="1466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Line 39"/>
            <p:cNvSpPr>
              <a:spLocks noChangeShapeType="1"/>
            </p:cNvSpPr>
            <p:nvPr/>
          </p:nvSpPr>
          <p:spPr bwMode="auto">
            <a:xfrm rot="-5400000">
              <a:off x="7465752" y="3845446"/>
              <a:ext cx="0" cy="18049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AutoShape 38"/>
            <p:cNvSpPr>
              <a:spLocks noChangeArrowheads="1"/>
            </p:cNvSpPr>
            <p:nvPr/>
          </p:nvSpPr>
          <p:spPr bwMode="auto">
            <a:xfrm rot="5400000" flipV="1">
              <a:off x="8376183" y="4674915"/>
              <a:ext cx="36512" cy="144462"/>
            </a:xfrm>
            <a:prstGeom prst="flowChartMerge">
              <a:avLst/>
            </a:prstGeom>
            <a:solidFill>
              <a:srgbClr val="000000"/>
            </a:solidFill>
            <a:ln w="127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Line 37"/>
            <p:cNvSpPr>
              <a:spLocks noChangeShapeType="1"/>
            </p:cNvSpPr>
            <p:nvPr/>
          </p:nvSpPr>
          <p:spPr bwMode="auto">
            <a:xfrm flipH="1">
              <a:off x="6663270" y="4717777"/>
              <a:ext cx="1403350" cy="31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Arc 36"/>
            <p:cNvSpPr>
              <a:spLocks/>
            </p:cNvSpPr>
            <p:nvPr/>
          </p:nvSpPr>
          <p:spPr bwMode="auto">
            <a:xfrm flipH="1">
              <a:off x="6571195" y="4719365"/>
              <a:ext cx="93663" cy="6032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7825"/>
                <a:gd name="T1" fmla="*/ 0 h 21600"/>
                <a:gd name="T2" fmla="*/ 17825 w 17825"/>
                <a:gd name="T3" fmla="*/ 9401 h 21600"/>
                <a:gd name="T4" fmla="*/ 0 w 1782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825" h="21600" fill="none" extrusionOk="0">
                  <a:moveTo>
                    <a:pt x="0" y="0"/>
                  </a:moveTo>
                  <a:cubicBezTo>
                    <a:pt x="7129" y="0"/>
                    <a:pt x="13798" y="3517"/>
                    <a:pt x="17825" y="9400"/>
                  </a:cubicBezTo>
                </a:path>
                <a:path w="17825" h="21600" stroke="0" extrusionOk="0">
                  <a:moveTo>
                    <a:pt x="0" y="0"/>
                  </a:moveTo>
                  <a:cubicBezTo>
                    <a:pt x="7129" y="0"/>
                    <a:pt x="13798" y="3517"/>
                    <a:pt x="17825" y="94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Arc 35"/>
            <p:cNvSpPr>
              <a:spLocks/>
            </p:cNvSpPr>
            <p:nvPr/>
          </p:nvSpPr>
          <p:spPr bwMode="auto">
            <a:xfrm rot="25744266" flipH="1" flipV="1">
              <a:off x="6805351" y="3534296"/>
              <a:ext cx="73025" cy="153988"/>
            </a:xfrm>
            <a:custGeom>
              <a:avLst/>
              <a:gdLst>
                <a:gd name="G0" fmla="+- 0 0 0"/>
                <a:gd name="G1" fmla="+- 19038 0 0"/>
                <a:gd name="G2" fmla="+- 21600 0 0"/>
                <a:gd name="T0" fmla="*/ 10203 w 19481"/>
                <a:gd name="T1" fmla="*/ 0 h 19038"/>
                <a:gd name="T2" fmla="*/ 19481 w 19481"/>
                <a:gd name="T3" fmla="*/ 9707 h 19038"/>
                <a:gd name="T4" fmla="*/ 0 w 19481"/>
                <a:gd name="T5" fmla="*/ 19038 h 19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81" h="19038" fill="none" extrusionOk="0">
                  <a:moveTo>
                    <a:pt x="10203" y="-1"/>
                  </a:moveTo>
                  <a:cubicBezTo>
                    <a:pt x="14248" y="2167"/>
                    <a:pt x="17498" y="5567"/>
                    <a:pt x="19480" y="9707"/>
                  </a:cubicBezTo>
                </a:path>
                <a:path w="19481" h="19038" stroke="0" extrusionOk="0">
                  <a:moveTo>
                    <a:pt x="10203" y="-1"/>
                  </a:moveTo>
                  <a:cubicBezTo>
                    <a:pt x="14248" y="2167"/>
                    <a:pt x="17498" y="5567"/>
                    <a:pt x="19480" y="9707"/>
                  </a:cubicBezTo>
                  <a:lnTo>
                    <a:pt x="0" y="1903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AutoShape 34"/>
            <p:cNvSpPr>
              <a:spLocks noChangeArrowheads="1"/>
            </p:cNvSpPr>
            <p:nvPr/>
          </p:nvSpPr>
          <p:spPr bwMode="auto">
            <a:xfrm rot="1566089">
              <a:off x="6745820" y="3617640"/>
              <a:ext cx="22225" cy="88900"/>
            </a:xfrm>
            <a:prstGeom prst="flowChartMerge">
              <a:avLst/>
            </a:prstGeom>
            <a:solidFill>
              <a:srgbClr val="000000"/>
            </a:solidFill>
            <a:ln w="127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Arc 33"/>
            <p:cNvSpPr>
              <a:spLocks/>
            </p:cNvSpPr>
            <p:nvPr/>
          </p:nvSpPr>
          <p:spPr bwMode="auto">
            <a:xfrm rot="5307385" flipH="1" flipV="1">
              <a:off x="6629139" y="4185171"/>
              <a:ext cx="369888" cy="317500"/>
            </a:xfrm>
            <a:custGeom>
              <a:avLst/>
              <a:gdLst>
                <a:gd name="G0" fmla="+- 0 0 0"/>
                <a:gd name="G1" fmla="+- 20738 0 0"/>
                <a:gd name="G2" fmla="+- 21600 0 0"/>
                <a:gd name="T0" fmla="*/ 6041 w 21600"/>
                <a:gd name="T1" fmla="*/ 0 h 20738"/>
                <a:gd name="T2" fmla="*/ 21600 w 21600"/>
                <a:gd name="T3" fmla="*/ 20737 h 20738"/>
                <a:gd name="T4" fmla="*/ 0 w 21600"/>
                <a:gd name="T5" fmla="*/ 20738 h 20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0738" fill="none" extrusionOk="0">
                  <a:moveTo>
                    <a:pt x="6041" y="-1"/>
                  </a:moveTo>
                  <a:cubicBezTo>
                    <a:pt x="15260" y="2685"/>
                    <a:pt x="21599" y="11134"/>
                    <a:pt x="21599" y="20737"/>
                  </a:cubicBezTo>
                </a:path>
                <a:path w="21600" h="20738" stroke="0" extrusionOk="0">
                  <a:moveTo>
                    <a:pt x="6041" y="-1"/>
                  </a:moveTo>
                  <a:cubicBezTo>
                    <a:pt x="15260" y="2685"/>
                    <a:pt x="21599" y="11134"/>
                    <a:pt x="21599" y="20737"/>
                  </a:cubicBezTo>
                  <a:lnTo>
                    <a:pt x="0" y="20738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Line 32"/>
            <p:cNvSpPr>
              <a:spLocks noChangeShapeType="1"/>
            </p:cNvSpPr>
            <p:nvPr/>
          </p:nvSpPr>
          <p:spPr bwMode="auto">
            <a:xfrm rot="10800000" flipH="1">
              <a:off x="6968070" y="4136752"/>
              <a:ext cx="984250" cy="1746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Line 31"/>
            <p:cNvSpPr>
              <a:spLocks noChangeShapeType="1"/>
            </p:cNvSpPr>
            <p:nvPr/>
          </p:nvSpPr>
          <p:spPr bwMode="auto">
            <a:xfrm rot="10800000" flipV="1">
              <a:off x="6569608" y="4405040"/>
              <a:ext cx="93662" cy="32543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Line 30"/>
            <p:cNvSpPr>
              <a:spLocks noChangeShapeType="1"/>
            </p:cNvSpPr>
            <p:nvPr/>
          </p:nvSpPr>
          <p:spPr bwMode="auto">
            <a:xfrm>
              <a:off x="6456895" y="3806552"/>
              <a:ext cx="1524000" cy="9937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Arc 29"/>
            <p:cNvSpPr>
              <a:spLocks/>
            </p:cNvSpPr>
            <p:nvPr/>
          </p:nvSpPr>
          <p:spPr bwMode="auto">
            <a:xfrm rot="11073541" flipH="1">
              <a:off x="6402920" y="3630340"/>
              <a:ext cx="484188" cy="1112837"/>
            </a:xfrm>
            <a:custGeom>
              <a:avLst/>
              <a:gdLst>
                <a:gd name="G0" fmla="+- 0 0 0"/>
                <a:gd name="G1" fmla="+- 18610 0 0"/>
                <a:gd name="G2" fmla="+- 21600 0 0"/>
                <a:gd name="T0" fmla="*/ 10965 w 21600"/>
                <a:gd name="T1" fmla="*/ 0 h 21510"/>
                <a:gd name="T2" fmla="*/ 21404 w 21600"/>
                <a:gd name="T3" fmla="*/ 21510 h 21510"/>
                <a:gd name="T4" fmla="*/ 0 w 21600"/>
                <a:gd name="T5" fmla="*/ 18610 h 21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10" fill="none" extrusionOk="0">
                  <a:moveTo>
                    <a:pt x="10964" y="0"/>
                  </a:moveTo>
                  <a:cubicBezTo>
                    <a:pt x="17554" y="3882"/>
                    <a:pt x="21600" y="10961"/>
                    <a:pt x="21600" y="18610"/>
                  </a:cubicBezTo>
                  <a:cubicBezTo>
                    <a:pt x="21600" y="19579"/>
                    <a:pt x="21534" y="20548"/>
                    <a:pt x="21404" y="21510"/>
                  </a:cubicBezTo>
                </a:path>
                <a:path w="21600" h="21510" stroke="0" extrusionOk="0">
                  <a:moveTo>
                    <a:pt x="10964" y="0"/>
                  </a:moveTo>
                  <a:cubicBezTo>
                    <a:pt x="17554" y="3882"/>
                    <a:pt x="21600" y="10961"/>
                    <a:pt x="21600" y="18610"/>
                  </a:cubicBezTo>
                  <a:cubicBezTo>
                    <a:pt x="21600" y="19579"/>
                    <a:pt x="21534" y="20548"/>
                    <a:pt x="21404" y="21510"/>
                  </a:cubicBezTo>
                  <a:lnTo>
                    <a:pt x="0" y="1861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Line 28"/>
            <p:cNvSpPr>
              <a:spLocks noChangeShapeType="1"/>
            </p:cNvSpPr>
            <p:nvPr/>
          </p:nvSpPr>
          <p:spPr bwMode="auto">
            <a:xfrm rot="-78127">
              <a:off x="6885520" y="4420915"/>
              <a:ext cx="1112838" cy="95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Arc 27"/>
            <p:cNvSpPr>
              <a:spLocks/>
            </p:cNvSpPr>
            <p:nvPr/>
          </p:nvSpPr>
          <p:spPr bwMode="auto">
            <a:xfrm rot="10967763" flipV="1">
              <a:off x="6639458" y="4427265"/>
              <a:ext cx="309562" cy="277812"/>
            </a:xfrm>
            <a:custGeom>
              <a:avLst/>
              <a:gdLst>
                <a:gd name="G0" fmla="+- 0 0 0"/>
                <a:gd name="G1" fmla="+- 21333 0 0"/>
                <a:gd name="G2" fmla="+- 21600 0 0"/>
                <a:gd name="T0" fmla="*/ 3385 w 20285"/>
                <a:gd name="T1" fmla="*/ 0 h 21333"/>
                <a:gd name="T2" fmla="*/ 20285 w 20285"/>
                <a:gd name="T3" fmla="*/ 13913 h 21333"/>
                <a:gd name="T4" fmla="*/ 0 w 20285"/>
                <a:gd name="T5" fmla="*/ 21333 h 2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5" h="21333" fill="none" extrusionOk="0">
                  <a:moveTo>
                    <a:pt x="3385" y="-1"/>
                  </a:moveTo>
                  <a:cubicBezTo>
                    <a:pt x="11125" y="1228"/>
                    <a:pt x="17593" y="6552"/>
                    <a:pt x="20285" y="13912"/>
                  </a:cubicBezTo>
                </a:path>
                <a:path w="20285" h="21333" stroke="0" extrusionOk="0">
                  <a:moveTo>
                    <a:pt x="3385" y="-1"/>
                  </a:moveTo>
                  <a:cubicBezTo>
                    <a:pt x="11125" y="1228"/>
                    <a:pt x="17593" y="6552"/>
                    <a:pt x="20285" y="13912"/>
                  </a:cubicBezTo>
                  <a:lnTo>
                    <a:pt x="0" y="21333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 rot="11296122" flipV="1">
              <a:off x="6591833" y="4578077"/>
              <a:ext cx="42862" cy="1476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Line 25"/>
            <p:cNvSpPr>
              <a:spLocks noChangeShapeType="1"/>
            </p:cNvSpPr>
            <p:nvPr/>
          </p:nvSpPr>
          <p:spPr bwMode="auto">
            <a:xfrm rot="21521873" flipV="1">
              <a:off x="6910920" y="3854177"/>
              <a:ext cx="996950" cy="95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Line 24"/>
            <p:cNvSpPr>
              <a:spLocks noChangeShapeType="1"/>
            </p:cNvSpPr>
            <p:nvPr/>
          </p:nvSpPr>
          <p:spPr bwMode="auto">
            <a:xfrm rot="10287011" flipV="1">
              <a:off x="6537858" y="4160565"/>
              <a:ext cx="161925" cy="56673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Arc 23"/>
            <p:cNvSpPr>
              <a:spLocks/>
            </p:cNvSpPr>
            <p:nvPr/>
          </p:nvSpPr>
          <p:spPr bwMode="auto">
            <a:xfrm rot="4066306" flipH="1" flipV="1">
              <a:off x="6644220" y="3920853"/>
              <a:ext cx="346075" cy="349250"/>
            </a:xfrm>
            <a:custGeom>
              <a:avLst/>
              <a:gdLst>
                <a:gd name="G0" fmla="+- 0 0 0"/>
                <a:gd name="G1" fmla="+- 18849 0 0"/>
                <a:gd name="G2" fmla="+- 21600 0 0"/>
                <a:gd name="T0" fmla="*/ 10549 w 21600"/>
                <a:gd name="T1" fmla="*/ 0 h 23151"/>
                <a:gd name="T2" fmla="*/ 21167 w 21600"/>
                <a:gd name="T3" fmla="*/ 23151 h 23151"/>
                <a:gd name="T4" fmla="*/ 0 w 21600"/>
                <a:gd name="T5" fmla="*/ 18849 h 23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3151" fill="none" extrusionOk="0">
                  <a:moveTo>
                    <a:pt x="10548" y="0"/>
                  </a:moveTo>
                  <a:cubicBezTo>
                    <a:pt x="17373" y="3819"/>
                    <a:pt x="21600" y="11028"/>
                    <a:pt x="21600" y="18849"/>
                  </a:cubicBezTo>
                  <a:cubicBezTo>
                    <a:pt x="21600" y="20293"/>
                    <a:pt x="21455" y="21735"/>
                    <a:pt x="21167" y="23151"/>
                  </a:cubicBezTo>
                </a:path>
                <a:path w="21600" h="23151" stroke="0" extrusionOk="0">
                  <a:moveTo>
                    <a:pt x="10548" y="0"/>
                  </a:moveTo>
                  <a:cubicBezTo>
                    <a:pt x="17373" y="3819"/>
                    <a:pt x="21600" y="11028"/>
                    <a:pt x="21600" y="18849"/>
                  </a:cubicBezTo>
                  <a:cubicBezTo>
                    <a:pt x="21600" y="20293"/>
                    <a:pt x="21455" y="21735"/>
                    <a:pt x="21167" y="23151"/>
                  </a:cubicBezTo>
                  <a:lnTo>
                    <a:pt x="0" y="18849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Text Box 22"/>
            <p:cNvSpPr txBox="1">
              <a:spLocks noChangeArrowheads="1"/>
            </p:cNvSpPr>
            <p:nvPr/>
          </p:nvSpPr>
          <p:spPr bwMode="auto">
            <a:xfrm>
              <a:off x="6202895" y="3212827"/>
              <a:ext cx="339725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i</a:t>
              </a:r>
              <a:r>
                <a:rPr kumimoji="0" lang="en-US" altLang="zh-CN" sz="900" b="0" i="0" u="none" strike="noStrike" kern="1200" cap="none" spc="0" normalizeH="0" baseline="-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</a:t>
              </a:r>
              <a:r>
                <a:rPr kumimoji="0" lang="en-US" altLang="zh-CN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/mA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Text Box 21"/>
            <p:cNvSpPr txBox="1">
              <a:spLocks noChangeArrowheads="1"/>
            </p:cNvSpPr>
            <p:nvPr/>
          </p:nvSpPr>
          <p:spPr bwMode="auto">
            <a:xfrm>
              <a:off x="6421970" y="4673327"/>
              <a:ext cx="127000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O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Text Box 20"/>
            <p:cNvSpPr txBox="1">
              <a:spLocks noChangeArrowheads="1"/>
            </p:cNvSpPr>
            <p:nvPr/>
          </p:nvSpPr>
          <p:spPr bwMode="auto">
            <a:xfrm>
              <a:off x="8217433" y="4787627"/>
              <a:ext cx="330200" cy="161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ookman Old Style" panose="0205060405050502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DS </a:t>
              </a:r>
              <a:r>
                <a:rPr kumimoji="0" lang="en-US" altLang="zh-CN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/ V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Text Box 19"/>
            <p:cNvSpPr txBox="1">
              <a:spLocks noChangeArrowheads="1"/>
            </p:cNvSpPr>
            <p:nvPr/>
          </p:nvSpPr>
          <p:spPr bwMode="auto">
            <a:xfrm>
              <a:off x="8077733" y="4595540"/>
              <a:ext cx="263525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GS1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" name="Text Box 18"/>
            <p:cNvSpPr txBox="1">
              <a:spLocks noChangeArrowheads="1"/>
            </p:cNvSpPr>
            <p:nvPr/>
          </p:nvSpPr>
          <p:spPr bwMode="auto">
            <a:xfrm>
              <a:off x="8009470" y="4343127"/>
              <a:ext cx="250825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GS2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Text Box 17"/>
            <p:cNvSpPr txBox="1">
              <a:spLocks noChangeArrowheads="1"/>
            </p:cNvSpPr>
            <p:nvPr/>
          </p:nvSpPr>
          <p:spPr bwMode="auto">
            <a:xfrm>
              <a:off x="7963433" y="4055790"/>
              <a:ext cx="238125" cy="134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GS3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Text Box 16"/>
            <p:cNvSpPr txBox="1">
              <a:spLocks noChangeArrowheads="1"/>
            </p:cNvSpPr>
            <p:nvPr/>
          </p:nvSpPr>
          <p:spPr bwMode="auto">
            <a:xfrm>
              <a:off x="7895170" y="3754165"/>
              <a:ext cx="250825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GS4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Line 15"/>
            <p:cNvSpPr>
              <a:spLocks noChangeShapeType="1"/>
            </p:cNvSpPr>
            <p:nvPr/>
          </p:nvSpPr>
          <p:spPr bwMode="auto">
            <a:xfrm flipH="1">
              <a:off x="6999820" y="3706540"/>
              <a:ext cx="123825" cy="15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Freeform 14"/>
            <p:cNvSpPr>
              <a:spLocks/>
            </p:cNvSpPr>
            <p:nvPr/>
          </p:nvSpPr>
          <p:spPr bwMode="auto">
            <a:xfrm flipH="1">
              <a:off x="6929970" y="3692252"/>
              <a:ext cx="90488" cy="28575"/>
            </a:xfrm>
            <a:custGeom>
              <a:avLst/>
              <a:gdLst>
                <a:gd name="T0" fmla="*/ 0 w 20000"/>
                <a:gd name="T1" fmla="*/ 19355 h 20000"/>
                <a:gd name="T2" fmla="*/ 0 w 20000"/>
                <a:gd name="T3" fmla="*/ 0 h 20000"/>
                <a:gd name="T4" fmla="*/ 19841 w 20000"/>
                <a:gd name="T5" fmla="*/ 8387 h 20000"/>
                <a:gd name="T6" fmla="*/ 0 w 20000"/>
                <a:gd name="T7" fmla="*/ 1935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355"/>
                  </a:moveTo>
                  <a:lnTo>
                    <a:pt x="0" y="0"/>
                  </a:lnTo>
                  <a:lnTo>
                    <a:pt x="19841" y="8387"/>
                  </a:lnTo>
                  <a:lnTo>
                    <a:pt x="0" y="1935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 type="none" w="sm" len="lg"/>
              <a:tailEnd type="none" w="sm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Line 13"/>
            <p:cNvSpPr>
              <a:spLocks noChangeShapeType="1"/>
            </p:cNvSpPr>
            <p:nvPr/>
          </p:nvSpPr>
          <p:spPr bwMode="auto">
            <a:xfrm flipH="1">
              <a:off x="6639458" y="3706540"/>
              <a:ext cx="241300" cy="15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Freeform 12"/>
            <p:cNvSpPr>
              <a:spLocks/>
            </p:cNvSpPr>
            <p:nvPr/>
          </p:nvSpPr>
          <p:spPr bwMode="auto">
            <a:xfrm flipH="1">
              <a:off x="6564845" y="3695427"/>
              <a:ext cx="90488" cy="28575"/>
            </a:xfrm>
            <a:custGeom>
              <a:avLst/>
              <a:gdLst>
                <a:gd name="T0" fmla="*/ 0 w 20000"/>
                <a:gd name="T1" fmla="*/ 19355 h 20000"/>
                <a:gd name="T2" fmla="*/ 0 w 20000"/>
                <a:gd name="T3" fmla="*/ 0 h 20000"/>
                <a:gd name="T4" fmla="*/ 19841 w 20000"/>
                <a:gd name="T5" fmla="*/ 8387 h 20000"/>
                <a:gd name="T6" fmla="*/ 0 w 20000"/>
                <a:gd name="T7" fmla="*/ 1935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355"/>
                  </a:moveTo>
                  <a:lnTo>
                    <a:pt x="0" y="0"/>
                  </a:lnTo>
                  <a:lnTo>
                    <a:pt x="19841" y="8387"/>
                  </a:lnTo>
                  <a:lnTo>
                    <a:pt x="0" y="1935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 type="none" w="sm" len="lg"/>
              <a:tailEnd type="none" w="sm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" name="Text Box 11"/>
            <p:cNvSpPr txBox="1">
              <a:spLocks noChangeArrowheads="1"/>
            </p:cNvSpPr>
            <p:nvPr/>
          </p:nvSpPr>
          <p:spPr bwMode="auto">
            <a:xfrm>
              <a:off x="7120470" y="3566840"/>
              <a:ext cx="660400" cy="266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≥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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T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饱和区</a:t>
              </a:r>
            </a:p>
          </p:txBody>
        </p:sp>
        <p:sp>
          <p:nvSpPr>
            <p:cNvPr id="44" name="Line 10"/>
            <p:cNvSpPr>
              <a:spLocks noChangeShapeType="1"/>
            </p:cNvSpPr>
            <p:nvPr/>
          </p:nvSpPr>
          <p:spPr bwMode="auto">
            <a:xfrm>
              <a:off x="7780870" y="3708127"/>
              <a:ext cx="15716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" name="Freeform 9"/>
            <p:cNvSpPr>
              <a:spLocks/>
            </p:cNvSpPr>
            <p:nvPr/>
          </p:nvSpPr>
          <p:spPr bwMode="auto">
            <a:xfrm>
              <a:off x="7909458" y="3695427"/>
              <a:ext cx="90487" cy="28575"/>
            </a:xfrm>
            <a:custGeom>
              <a:avLst/>
              <a:gdLst>
                <a:gd name="T0" fmla="*/ 0 w 20000"/>
                <a:gd name="T1" fmla="*/ 19355 h 20000"/>
                <a:gd name="T2" fmla="*/ 0 w 20000"/>
                <a:gd name="T3" fmla="*/ 0 h 20000"/>
                <a:gd name="T4" fmla="*/ 19841 w 20000"/>
                <a:gd name="T5" fmla="*/ 8387 h 20000"/>
                <a:gd name="T6" fmla="*/ 0 w 20000"/>
                <a:gd name="T7" fmla="*/ 1935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355"/>
                  </a:moveTo>
                  <a:lnTo>
                    <a:pt x="0" y="0"/>
                  </a:lnTo>
                  <a:lnTo>
                    <a:pt x="19841" y="8387"/>
                  </a:lnTo>
                  <a:lnTo>
                    <a:pt x="0" y="1935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 type="none" w="sm" len="lg"/>
              <a:tailEnd type="none" w="sm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" name="Freeform 8"/>
            <p:cNvSpPr>
              <a:spLocks/>
            </p:cNvSpPr>
            <p:nvPr/>
          </p:nvSpPr>
          <p:spPr bwMode="auto">
            <a:xfrm>
              <a:off x="6831545" y="3695427"/>
              <a:ext cx="90488" cy="28575"/>
            </a:xfrm>
            <a:custGeom>
              <a:avLst/>
              <a:gdLst>
                <a:gd name="T0" fmla="*/ 0 w 20000"/>
                <a:gd name="T1" fmla="*/ 19355 h 20000"/>
                <a:gd name="T2" fmla="*/ 0 w 20000"/>
                <a:gd name="T3" fmla="*/ 0 h 20000"/>
                <a:gd name="T4" fmla="*/ 19841 w 20000"/>
                <a:gd name="T5" fmla="*/ 8387 h 20000"/>
                <a:gd name="T6" fmla="*/ 0 w 20000"/>
                <a:gd name="T7" fmla="*/ 1935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355"/>
                  </a:moveTo>
                  <a:lnTo>
                    <a:pt x="0" y="0"/>
                  </a:lnTo>
                  <a:lnTo>
                    <a:pt x="19841" y="8387"/>
                  </a:lnTo>
                  <a:lnTo>
                    <a:pt x="0" y="1935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 type="none" w="sm" len="lg"/>
              <a:tailEnd type="none" w="sm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" name="Text Box 7"/>
            <p:cNvSpPr txBox="1">
              <a:spLocks noChangeArrowheads="1"/>
            </p:cNvSpPr>
            <p:nvPr/>
          </p:nvSpPr>
          <p:spPr bwMode="auto">
            <a:xfrm>
              <a:off x="6555320" y="3273152"/>
              <a:ext cx="733425" cy="293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≤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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T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可变电阻区</a:t>
              </a:r>
            </a:p>
          </p:txBody>
        </p:sp>
        <p:sp>
          <p:nvSpPr>
            <p:cNvPr id="48" name="Line 6"/>
            <p:cNvSpPr>
              <a:spLocks noChangeShapeType="1"/>
            </p:cNvSpPr>
            <p:nvPr/>
          </p:nvSpPr>
          <p:spPr bwMode="auto">
            <a:xfrm flipH="1">
              <a:off x="6988708" y="3978002"/>
              <a:ext cx="139700" cy="15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" name="Freeform 5"/>
            <p:cNvSpPr>
              <a:spLocks/>
            </p:cNvSpPr>
            <p:nvPr/>
          </p:nvSpPr>
          <p:spPr bwMode="auto">
            <a:xfrm flipH="1">
              <a:off x="6906158" y="3965302"/>
              <a:ext cx="90487" cy="28575"/>
            </a:xfrm>
            <a:custGeom>
              <a:avLst/>
              <a:gdLst>
                <a:gd name="T0" fmla="*/ 0 w 20000"/>
                <a:gd name="T1" fmla="*/ 19355 h 20000"/>
                <a:gd name="T2" fmla="*/ 0 w 20000"/>
                <a:gd name="T3" fmla="*/ 0 h 20000"/>
                <a:gd name="T4" fmla="*/ 19841 w 20000"/>
                <a:gd name="T5" fmla="*/ 8387 h 20000"/>
                <a:gd name="T6" fmla="*/ 0 w 20000"/>
                <a:gd name="T7" fmla="*/ 1935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355"/>
                  </a:moveTo>
                  <a:lnTo>
                    <a:pt x="0" y="0"/>
                  </a:lnTo>
                  <a:lnTo>
                    <a:pt x="19841" y="8387"/>
                  </a:lnTo>
                  <a:lnTo>
                    <a:pt x="0" y="1935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 type="none" w="sm" len="lg"/>
              <a:tailEnd type="none" w="sm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Text Box 4"/>
            <p:cNvSpPr txBox="1">
              <a:spLocks noChangeArrowheads="1"/>
            </p:cNvSpPr>
            <p:nvPr/>
          </p:nvSpPr>
          <p:spPr bwMode="auto">
            <a:xfrm>
              <a:off x="7153808" y="3898627"/>
              <a:ext cx="6826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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T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51" name="Text Box 3"/>
            <p:cNvSpPr txBox="1">
              <a:spLocks noChangeArrowheads="1"/>
            </p:cNvSpPr>
            <p:nvPr/>
          </p:nvSpPr>
          <p:spPr bwMode="auto">
            <a:xfrm>
              <a:off x="7328431" y="4768379"/>
              <a:ext cx="736600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≤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截止区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AutoShape 2"/>
            <p:cNvSpPr>
              <a:spLocks noChangeArrowheads="1"/>
            </p:cNvSpPr>
            <p:nvPr/>
          </p:nvSpPr>
          <p:spPr bwMode="auto">
            <a:xfrm rot="-14052308">
              <a:off x="7350657" y="4703490"/>
              <a:ext cx="28575" cy="114300"/>
            </a:xfrm>
            <a:prstGeom prst="flowChartMerge">
              <a:avLst/>
            </a:prstGeom>
            <a:solidFill>
              <a:srgbClr val="000000"/>
            </a:solidFill>
            <a:ln w="127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Line 1"/>
            <p:cNvSpPr>
              <a:spLocks noChangeShapeType="1"/>
            </p:cNvSpPr>
            <p:nvPr/>
          </p:nvSpPr>
          <p:spPr bwMode="auto">
            <a:xfrm>
              <a:off x="7393520" y="4779690"/>
              <a:ext cx="76200" cy="635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Text Box 3"/>
            <p:cNvSpPr txBox="1">
              <a:spLocks noChangeArrowheads="1"/>
            </p:cNvSpPr>
            <p:nvPr/>
          </p:nvSpPr>
          <p:spPr bwMode="auto">
            <a:xfrm>
              <a:off x="5885695" y="5166864"/>
              <a:ext cx="1817088" cy="349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N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沟道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MOS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传输特性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 rot="10800000">
            <a:off x="5563518" y="1632372"/>
            <a:ext cx="3046115" cy="2516352"/>
            <a:chOff x="5586031" y="2909131"/>
            <a:chExt cx="2755227" cy="2180121"/>
          </a:xfrm>
        </p:grpSpPr>
        <p:sp>
          <p:nvSpPr>
            <p:cNvPr id="56" name="AutoShape 41"/>
            <p:cNvSpPr>
              <a:spLocks noChangeArrowheads="1"/>
            </p:cNvSpPr>
            <p:nvPr/>
          </p:nvSpPr>
          <p:spPr bwMode="auto">
            <a:xfrm rot="10800000" flipH="1" flipV="1">
              <a:off x="6545001" y="4813820"/>
              <a:ext cx="36513" cy="144463"/>
            </a:xfrm>
            <a:prstGeom prst="flowChartMerge">
              <a:avLst/>
            </a:prstGeom>
            <a:solidFill>
              <a:srgbClr val="000000"/>
            </a:solidFill>
            <a:ln w="127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Line 40"/>
            <p:cNvSpPr>
              <a:spLocks noChangeShapeType="1"/>
            </p:cNvSpPr>
            <p:nvPr/>
          </p:nvSpPr>
          <p:spPr bwMode="auto">
            <a:xfrm>
              <a:off x="6561670" y="3341667"/>
              <a:ext cx="0" cy="1466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Line 39"/>
            <p:cNvSpPr>
              <a:spLocks noChangeShapeType="1"/>
            </p:cNvSpPr>
            <p:nvPr/>
          </p:nvSpPr>
          <p:spPr bwMode="auto">
            <a:xfrm rot="16200000">
              <a:off x="7411665" y="3845446"/>
              <a:ext cx="0" cy="18049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AutoShape 38"/>
            <p:cNvSpPr>
              <a:spLocks noChangeArrowheads="1"/>
            </p:cNvSpPr>
            <p:nvPr/>
          </p:nvSpPr>
          <p:spPr bwMode="auto">
            <a:xfrm rot="16200000" flipV="1">
              <a:off x="6443897" y="4674055"/>
              <a:ext cx="36512" cy="144462"/>
            </a:xfrm>
            <a:prstGeom prst="flowChartMerge">
              <a:avLst/>
            </a:prstGeom>
            <a:solidFill>
              <a:srgbClr val="000000"/>
            </a:solidFill>
            <a:ln w="127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Line 37"/>
            <p:cNvSpPr>
              <a:spLocks noChangeShapeType="1"/>
            </p:cNvSpPr>
            <p:nvPr/>
          </p:nvSpPr>
          <p:spPr bwMode="auto">
            <a:xfrm flipH="1">
              <a:off x="6663270" y="4717777"/>
              <a:ext cx="1403350" cy="31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Arc 36"/>
            <p:cNvSpPr>
              <a:spLocks/>
            </p:cNvSpPr>
            <p:nvPr/>
          </p:nvSpPr>
          <p:spPr bwMode="auto">
            <a:xfrm flipH="1">
              <a:off x="6571195" y="4719365"/>
              <a:ext cx="93663" cy="6032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7825"/>
                <a:gd name="T1" fmla="*/ 0 h 21600"/>
                <a:gd name="T2" fmla="*/ 17825 w 17825"/>
                <a:gd name="T3" fmla="*/ 9401 h 21600"/>
                <a:gd name="T4" fmla="*/ 0 w 1782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825" h="21600" fill="none" extrusionOk="0">
                  <a:moveTo>
                    <a:pt x="0" y="0"/>
                  </a:moveTo>
                  <a:cubicBezTo>
                    <a:pt x="7129" y="0"/>
                    <a:pt x="13798" y="3517"/>
                    <a:pt x="17825" y="9400"/>
                  </a:cubicBezTo>
                </a:path>
                <a:path w="17825" h="21600" stroke="0" extrusionOk="0">
                  <a:moveTo>
                    <a:pt x="0" y="0"/>
                  </a:moveTo>
                  <a:cubicBezTo>
                    <a:pt x="7129" y="0"/>
                    <a:pt x="13798" y="3517"/>
                    <a:pt x="17825" y="94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Arc 35"/>
            <p:cNvSpPr>
              <a:spLocks/>
            </p:cNvSpPr>
            <p:nvPr/>
          </p:nvSpPr>
          <p:spPr bwMode="auto">
            <a:xfrm rot="25744266" flipH="1" flipV="1">
              <a:off x="6805351" y="3534296"/>
              <a:ext cx="73025" cy="153988"/>
            </a:xfrm>
            <a:custGeom>
              <a:avLst/>
              <a:gdLst>
                <a:gd name="G0" fmla="+- 0 0 0"/>
                <a:gd name="G1" fmla="+- 19038 0 0"/>
                <a:gd name="G2" fmla="+- 21600 0 0"/>
                <a:gd name="T0" fmla="*/ 10203 w 19481"/>
                <a:gd name="T1" fmla="*/ 0 h 19038"/>
                <a:gd name="T2" fmla="*/ 19481 w 19481"/>
                <a:gd name="T3" fmla="*/ 9707 h 19038"/>
                <a:gd name="T4" fmla="*/ 0 w 19481"/>
                <a:gd name="T5" fmla="*/ 19038 h 19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81" h="19038" fill="none" extrusionOk="0">
                  <a:moveTo>
                    <a:pt x="10203" y="-1"/>
                  </a:moveTo>
                  <a:cubicBezTo>
                    <a:pt x="14248" y="2167"/>
                    <a:pt x="17498" y="5567"/>
                    <a:pt x="19480" y="9707"/>
                  </a:cubicBezTo>
                </a:path>
                <a:path w="19481" h="19038" stroke="0" extrusionOk="0">
                  <a:moveTo>
                    <a:pt x="10203" y="-1"/>
                  </a:moveTo>
                  <a:cubicBezTo>
                    <a:pt x="14248" y="2167"/>
                    <a:pt x="17498" y="5567"/>
                    <a:pt x="19480" y="9707"/>
                  </a:cubicBezTo>
                  <a:lnTo>
                    <a:pt x="0" y="1903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AutoShape 34"/>
            <p:cNvSpPr>
              <a:spLocks noChangeArrowheads="1"/>
            </p:cNvSpPr>
            <p:nvPr/>
          </p:nvSpPr>
          <p:spPr bwMode="auto">
            <a:xfrm rot="1566089">
              <a:off x="6745820" y="3617640"/>
              <a:ext cx="22225" cy="88900"/>
            </a:xfrm>
            <a:prstGeom prst="flowChartMerge">
              <a:avLst/>
            </a:prstGeom>
            <a:solidFill>
              <a:srgbClr val="000000"/>
            </a:solidFill>
            <a:ln w="127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Arc 33"/>
            <p:cNvSpPr>
              <a:spLocks/>
            </p:cNvSpPr>
            <p:nvPr/>
          </p:nvSpPr>
          <p:spPr bwMode="auto">
            <a:xfrm rot="5307385" flipH="1" flipV="1">
              <a:off x="6629139" y="4185171"/>
              <a:ext cx="369888" cy="317500"/>
            </a:xfrm>
            <a:custGeom>
              <a:avLst/>
              <a:gdLst>
                <a:gd name="G0" fmla="+- 0 0 0"/>
                <a:gd name="G1" fmla="+- 20738 0 0"/>
                <a:gd name="G2" fmla="+- 21600 0 0"/>
                <a:gd name="T0" fmla="*/ 6041 w 21600"/>
                <a:gd name="T1" fmla="*/ 0 h 20738"/>
                <a:gd name="T2" fmla="*/ 21600 w 21600"/>
                <a:gd name="T3" fmla="*/ 20737 h 20738"/>
                <a:gd name="T4" fmla="*/ 0 w 21600"/>
                <a:gd name="T5" fmla="*/ 20738 h 20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0738" fill="none" extrusionOk="0">
                  <a:moveTo>
                    <a:pt x="6041" y="-1"/>
                  </a:moveTo>
                  <a:cubicBezTo>
                    <a:pt x="15260" y="2685"/>
                    <a:pt x="21599" y="11134"/>
                    <a:pt x="21599" y="20737"/>
                  </a:cubicBezTo>
                </a:path>
                <a:path w="21600" h="20738" stroke="0" extrusionOk="0">
                  <a:moveTo>
                    <a:pt x="6041" y="-1"/>
                  </a:moveTo>
                  <a:cubicBezTo>
                    <a:pt x="15260" y="2685"/>
                    <a:pt x="21599" y="11134"/>
                    <a:pt x="21599" y="20737"/>
                  </a:cubicBezTo>
                  <a:lnTo>
                    <a:pt x="0" y="20738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" name="Line 32"/>
            <p:cNvSpPr>
              <a:spLocks noChangeShapeType="1"/>
            </p:cNvSpPr>
            <p:nvPr/>
          </p:nvSpPr>
          <p:spPr bwMode="auto">
            <a:xfrm rot="10800000" flipH="1">
              <a:off x="6968070" y="4136752"/>
              <a:ext cx="984250" cy="1746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" name="Line 31"/>
            <p:cNvSpPr>
              <a:spLocks noChangeShapeType="1"/>
            </p:cNvSpPr>
            <p:nvPr/>
          </p:nvSpPr>
          <p:spPr bwMode="auto">
            <a:xfrm rot="10800000" flipV="1">
              <a:off x="6569608" y="4405040"/>
              <a:ext cx="93662" cy="32543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" name="Line 30"/>
            <p:cNvSpPr>
              <a:spLocks noChangeShapeType="1"/>
            </p:cNvSpPr>
            <p:nvPr/>
          </p:nvSpPr>
          <p:spPr bwMode="auto">
            <a:xfrm>
              <a:off x="6456895" y="3806552"/>
              <a:ext cx="1524000" cy="9937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" name="Arc 29"/>
            <p:cNvSpPr>
              <a:spLocks/>
            </p:cNvSpPr>
            <p:nvPr/>
          </p:nvSpPr>
          <p:spPr bwMode="auto">
            <a:xfrm rot="11073541" flipH="1">
              <a:off x="6402920" y="3630340"/>
              <a:ext cx="484188" cy="1112837"/>
            </a:xfrm>
            <a:custGeom>
              <a:avLst/>
              <a:gdLst>
                <a:gd name="G0" fmla="+- 0 0 0"/>
                <a:gd name="G1" fmla="+- 18610 0 0"/>
                <a:gd name="G2" fmla="+- 21600 0 0"/>
                <a:gd name="T0" fmla="*/ 10965 w 21600"/>
                <a:gd name="T1" fmla="*/ 0 h 21510"/>
                <a:gd name="T2" fmla="*/ 21404 w 21600"/>
                <a:gd name="T3" fmla="*/ 21510 h 21510"/>
                <a:gd name="T4" fmla="*/ 0 w 21600"/>
                <a:gd name="T5" fmla="*/ 18610 h 21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10" fill="none" extrusionOk="0">
                  <a:moveTo>
                    <a:pt x="10964" y="0"/>
                  </a:moveTo>
                  <a:cubicBezTo>
                    <a:pt x="17554" y="3882"/>
                    <a:pt x="21600" y="10961"/>
                    <a:pt x="21600" y="18610"/>
                  </a:cubicBezTo>
                  <a:cubicBezTo>
                    <a:pt x="21600" y="19579"/>
                    <a:pt x="21534" y="20548"/>
                    <a:pt x="21404" y="21510"/>
                  </a:cubicBezTo>
                </a:path>
                <a:path w="21600" h="21510" stroke="0" extrusionOk="0">
                  <a:moveTo>
                    <a:pt x="10964" y="0"/>
                  </a:moveTo>
                  <a:cubicBezTo>
                    <a:pt x="17554" y="3882"/>
                    <a:pt x="21600" y="10961"/>
                    <a:pt x="21600" y="18610"/>
                  </a:cubicBezTo>
                  <a:cubicBezTo>
                    <a:pt x="21600" y="19579"/>
                    <a:pt x="21534" y="20548"/>
                    <a:pt x="21404" y="21510"/>
                  </a:cubicBezTo>
                  <a:lnTo>
                    <a:pt x="0" y="1861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" name="Line 28"/>
            <p:cNvSpPr>
              <a:spLocks noChangeShapeType="1"/>
            </p:cNvSpPr>
            <p:nvPr/>
          </p:nvSpPr>
          <p:spPr bwMode="auto">
            <a:xfrm rot="-78127">
              <a:off x="6885520" y="4420915"/>
              <a:ext cx="1112838" cy="95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" name="Arc 27"/>
            <p:cNvSpPr>
              <a:spLocks/>
            </p:cNvSpPr>
            <p:nvPr/>
          </p:nvSpPr>
          <p:spPr bwMode="auto">
            <a:xfrm rot="10967763" flipV="1">
              <a:off x="6639458" y="4427265"/>
              <a:ext cx="309562" cy="277812"/>
            </a:xfrm>
            <a:custGeom>
              <a:avLst/>
              <a:gdLst>
                <a:gd name="G0" fmla="+- 0 0 0"/>
                <a:gd name="G1" fmla="+- 21333 0 0"/>
                <a:gd name="G2" fmla="+- 21600 0 0"/>
                <a:gd name="T0" fmla="*/ 3385 w 20285"/>
                <a:gd name="T1" fmla="*/ 0 h 21333"/>
                <a:gd name="T2" fmla="*/ 20285 w 20285"/>
                <a:gd name="T3" fmla="*/ 13913 h 21333"/>
                <a:gd name="T4" fmla="*/ 0 w 20285"/>
                <a:gd name="T5" fmla="*/ 21333 h 2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5" h="21333" fill="none" extrusionOk="0">
                  <a:moveTo>
                    <a:pt x="3385" y="-1"/>
                  </a:moveTo>
                  <a:cubicBezTo>
                    <a:pt x="11125" y="1228"/>
                    <a:pt x="17593" y="6552"/>
                    <a:pt x="20285" y="13912"/>
                  </a:cubicBezTo>
                </a:path>
                <a:path w="20285" h="21333" stroke="0" extrusionOk="0">
                  <a:moveTo>
                    <a:pt x="3385" y="-1"/>
                  </a:moveTo>
                  <a:cubicBezTo>
                    <a:pt x="11125" y="1228"/>
                    <a:pt x="17593" y="6552"/>
                    <a:pt x="20285" y="13912"/>
                  </a:cubicBezTo>
                  <a:lnTo>
                    <a:pt x="0" y="21333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" name="Line 26"/>
            <p:cNvSpPr>
              <a:spLocks noChangeShapeType="1"/>
            </p:cNvSpPr>
            <p:nvPr/>
          </p:nvSpPr>
          <p:spPr bwMode="auto">
            <a:xfrm rot="11296122" flipV="1">
              <a:off x="6591833" y="4578077"/>
              <a:ext cx="42862" cy="1476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" name="Line 25"/>
            <p:cNvSpPr>
              <a:spLocks noChangeShapeType="1"/>
            </p:cNvSpPr>
            <p:nvPr/>
          </p:nvSpPr>
          <p:spPr bwMode="auto">
            <a:xfrm rot="21521873" flipV="1">
              <a:off x="6910920" y="3854177"/>
              <a:ext cx="996950" cy="95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" name="Line 24"/>
            <p:cNvSpPr>
              <a:spLocks noChangeShapeType="1"/>
            </p:cNvSpPr>
            <p:nvPr/>
          </p:nvSpPr>
          <p:spPr bwMode="auto">
            <a:xfrm rot="10287011" flipV="1">
              <a:off x="6537858" y="4160565"/>
              <a:ext cx="161925" cy="56673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" name="Arc 23"/>
            <p:cNvSpPr>
              <a:spLocks/>
            </p:cNvSpPr>
            <p:nvPr/>
          </p:nvSpPr>
          <p:spPr bwMode="auto">
            <a:xfrm rot="4066306" flipH="1" flipV="1">
              <a:off x="6644220" y="3920853"/>
              <a:ext cx="346075" cy="349250"/>
            </a:xfrm>
            <a:custGeom>
              <a:avLst/>
              <a:gdLst>
                <a:gd name="G0" fmla="+- 0 0 0"/>
                <a:gd name="G1" fmla="+- 18849 0 0"/>
                <a:gd name="G2" fmla="+- 21600 0 0"/>
                <a:gd name="T0" fmla="*/ 10549 w 21600"/>
                <a:gd name="T1" fmla="*/ 0 h 23151"/>
                <a:gd name="T2" fmla="*/ 21167 w 21600"/>
                <a:gd name="T3" fmla="*/ 23151 h 23151"/>
                <a:gd name="T4" fmla="*/ 0 w 21600"/>
                <a:gd name="T5" fmla="*/ 18849 h 23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3151" fill="none" extrusionOk="0">
                  <a:moveTo>
                    <a:pt x="10548" y="0"/>
                  </a:moveTo>
                  <a:cubicBezTo>
                    <a:pt x="17373" y="3819"/>
                    <a:pt x="21600" y="11028"/>
                    <a:pt x="21600" y="18849"/>
                  </a:cubicBezTo>
                  <a:cubicBezTo>
                    <a:pt x="21600" y="20293"/>
                    <a:pt x="21455" y="21735"/>
                    <a:pt x="21167" y="23151"/>
                  </a:cubicBezTo>
                </a:path>
                <a:path w="21600" h="23151" stroke="0" extrusionOk="0">
                  <a:moveTo>
                    <a:pt x="10548" y="0"/>
                  </a:moveTo>
                  <a:cubicBezTo>
                    <a:pt x="17373" y="3819"/>
                    <a:pt x="21600" y="11028"/>
                    <a:pt x="21600" y="18849"/>
                  </a:cubicBezTo>
                  <a:cubicBezTo>
                    <a:pt x="21600" y="20293"/>
                    <a:pt x="21455" y="21735"/>
                    <a:pt x="21167" y="23151"/>
                  </a:cubicBezTo>
                  <a:lnTo>
                    <a:pt x="0" y="18849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" name="Text Box 22"/>
            <p:cNvSpPr txBox="1">
              <a:spLocks noChangeArrowheads="1"/>
            </p:cNvSpPr>
            <p:nvPr/>
          </p:nvSpPr>
          <p:spPr bwMode="auto">
            <a:xfrm rot="10800000">
              <a:off x="6555321" y="4895178"/>
              <a:ext cx="339725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i</a:t>
              </a:r>
              <a:r>
                <a:rPr kumimoji="0" lang="en-US" altLang="zh-CN" sz="900" b="0" i="0" u="none" strike="noStrike" kern="1200" cap="none" spc="0" normalizeH="0" baseline="-3000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/mA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Text Box 21"/>
            <p:cNvSpPr txBox="1">
              <a:spLocks noChangeArrowheads="1"/>
            </p:cNvSpPr>
            <p:nvPr/>
          </p:nvSpPr>
          <p:spPr bwMode="auto">
            <a:xfrm>
              <a:off x="6428320" y="4763040"/>
              <a:ext cx="127000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O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" name="Text Box 20"/>
            <p:cNvSpPr txBox="1">
              <a:spLocks noChangeArrowheads="1"/>
            </p:cNvSpPr>
            <p:nvPr/>
          </p:nvSpPr>
          <p:spPr bwMode="auto">
            <a:xfrm rot="10800000">
              <a:off x="6206070" y="4552217"/>
              <a:ext cx="330200" cy="161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ookman Old Style" panose="0205060405050502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DS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/ V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" name="Text Box 19"/>
            <p:cNvSpPr txBox="1">
              <a:spLocks noChangeArrowheads="1"/>
            </p:cNvSpPr>
            <p:nvPr/>
          </p:nvSpPr>
          <p:spPr bwMode="auto">
            <a:xfrm rot="10800000">
              <a:off x="8077733" y="4595540"/>
              <a:ext cx="263525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GS1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" name="Text Box 18"/>
            <p:cNvSpPr txBox="1">
              <a:spLocks noChangeArrowheads="1"/>
            </p:cNvSpPr>
            <p:nvPr/>
          </p:nvSpPr>
          <p:spPr bwMode="auto">
            <a:xfrm rot="10800000">
              <a:off x="8009470" y="4343127"/>
              <a:ext cx="250825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GS2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0" name="Text Box 17"/>
            <p:cNvSpPr txBox="1">
              <a:spLocks noChangeArrowheads="1"/>
            </p:cNvSpPr>
            <p:nvPr/>
          </p:nvSpPr>
          <p:spPr bwMode="auto">
            <a:xfrm rot="10800000">
              <a:off x="7963433" y="4055790"/>
              <a:ext cx="238125" cy="134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GS3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1" name="Text Box 16"/>
            <p:cNvSpPr txBox="1">
              <a:spLocks noChangeArrowheads="1"/>
            </p:cNvSpPr>
            <p:nvPr/>
          </p:nvSpPr>
          <p:spPr bwMode="auto">
            <a:xfrm rot="10800000">
              <a:off x="7895170" y="3754165"/>
              <a:ext cx="250825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GS4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2" name="Line 15"/>
            <p:cNvSpPr>
              <a:spLocks noChangeShapeType="1"/>
            </p:cNvSpPr>
            <p:nvPr/>
          </p:nvSpPr>
          <p:spPr bwMode="auto">
            <a:xfrm flipH="1">
              <a:off x="6999820" y="3706540"/>
              <a:ext cx="123825" cy="15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3" name="Freeform 14"/>
            <p:cNvSpPr>
              <a:spLocks/>
            </p:cNvSpPr>
            <p:nvPr/>
          </p:nvSpPr>
          <p:spPr bwMode="auto">
            <a:xfrm flipH="1">
              <a:off x="6929970" y="3692252"/>
              <a:ext cx="90488" cy="28575"/>
            </a:xfrm>
            <a:custGeom>
              <a:avLst/>
              <a:gdLst>
                <a:gd name="T0" fmla="*/ 0 w 20000"/>
                <a:gd name="T1" fmla="*/ 19355 h 20000"/>
                <a:gd name="T2" fmla="*/ 0 w 20000"/>
                <a:gd name="T3" fmla="*/ 0 h 20000"/>
                <a:gd name="T4" fmla="*/ 19841 w 20000"/>
                <a:gd name="T5" fmla="*/ 8387 h 20000"/>
                <a:gd name="T6" fmla="*/ 0 w 20000"/>
                <a:gd name="T7" fmla="*/ 1935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355"/>
                  </a:moveTo>
                  <a:lnTo>
                    <a:pt x="0" y="0"/>
                  </a:lnTo>
                  <a:lnTo>
                    <a:pt x="19841" y="8387"/>
                  </a:lnTo>
                  <a:lnTo>
                    <a:pt x="0" y="1935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 type="none" w="sm" len="lg"/>
              <a:tailEnd type="none" w="sm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4" name="Line 13"/>
            <p:cNvSpPr>
              <a:spLocks noChangeShapeType="1"/>
            </p:cNvSpPr>
            <p:nvPr/>
          </p:nvSpPr>
          <p:spPr bwMode="auto">
            <a:xfrm flipH="1">
              <a:off x="6639458" y="3706540"/>
              <a:ext cx="241300" cy="15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5" name="Freeform 12"/>
            <p:cNvSpPr>
              <a:spLocks/>
            </p:cNvSpPr>
            <p:nvPr/>
          </p:nvSpPr>
          <p:spPr bwMode="auto">
            <a:xfrm flipH="1">
              <a:off x="6564845" y="3695427"/>
              <a:ext cx="90488" cy="28575"/>
            </a:xfrm>
            <a:custGeom>
              <a:avLst/>
              <a:gdLst>
                <a:gd name="T0" fmla="*/ 0 w 20000"/>
                <a:gd name="T1" fmla="*/ 19355 h 20000"/>
                <a:gd name="T2" fmla="*/ 0 w 20000"/>
                <a:gd name="T3" fmla="*/ 0 h 20000"/>
                <a:gd name="T4" fmla="*/ 19841 w 20000"/>
                <a:gd name="T5" fmla="*/ 8387 h 20000"/>
                <a:gd name="T6" fmla="*/ 0 w 20000"/>
                <a:gd name="T7" fmla="*/ 1935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355"/>
                  </a:moveTo>
                  <a:lnTo>
                    <a:pt x="0" y="0"/>
                  </a:lnTo>
                  <a:lnTo>
                    <a:pt x="19841" y="8387"/>
                  </a:lnTo>
                  <a:lnTo>
                    <a:pt x="0" y="1935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 type="none" w="sm" len="lg"/>
              <a:tailEnd type="none" w="sm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6" name="Text Box 11"/>
            <p:cNvSpPr txBox="1">
              <a:spLocks noChangeArrowheads="1"/>
            </p:cNvSpPr>
            <p:nvPr/>
          </p:nvSpPr>
          <p:spPr bwMode="auto">
            <a:xfrm rot="10800000">
              <a:off x="7120470" y="3566840"/>
              <a:ext cx="660400" cy="266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≤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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T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饱和区</a:t>
              </a:r>
            </a:p>
          </p:txBody>
        </p:sp>
        <p:sp>
          <p:nvSpPr>
            <p:cNvPr id="87" name="Line 10"/>
            <p:cNvSpPr>
              <a:spLocks noChangeShapeType="1"/>
            </p:cNvSpPr>
            <p:nvPr/>
          </p:nvSpPr>
          <p:spPr bwMode="auto">
            <a:xfrm>
              <a:off x="7780870" y="3708127"/>
              <a:ext cx="15716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8" name="Freeform 9"/>
            <p:cNvSpPr>
              <a:spLocks/>
            </p:cNvSpPr>
            <p:nvPr/>
          </p:nvSpPr>
          <p:spPr bwMode="auto">
            <a:xfrm>
              <a:off x="7909458" y="3695427"/>
              <a:ext cx="90487" cy="28575"/>
            </a:xfrm>
            <a:custGeom>
              <a:avLst/>
              <a:gdLst>
                <a:gd name="T0" fmla="*/ 0 w 20000"/>
                <a:gd name="T1" fmla="*/ 19355 h 20000"/>
                <a:gd name="T2" fmla="*/ 0 w 20000"/>
                <a:gd name="T3" fmla="*/ 0 h 20000"/>
                <a:gd name="T4" fmla="*/ 19841 w 20000"/>
                <a:gd name="T5" fmla="*/ 8387 h 20000"/>
                <a:gd name="T6" fmla="*/ 0 w 20000"/>
                <a:gd name="T7" fmla="*/ 1935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355"/>
                  </a:moveTo>
                  <a:lnTo>
                    <a:pt x="0" y="0"/>
                  </a:lnTo>
                  <a:lnTo>
                    <a:pt x="19841" y="8387"/>
                  </a:lnTo>
                  <a:lnTo>
                    <a:pt x="0" y="1935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 type="none" w="sm" len="lg"/>
              <a:tailEnd type="none" w="sm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9" name="Freeform 8"/>
            <p:cNvSpPr>
              <a:spLocks/>
            </p:cNvSpPr>
            <p:nvPr/>
          </p:nvSpPr>
          <p:spPr bwMode="auto">
            <a:xfrm>
              <a:off x="6831545" y="3695427"/>
              <a:ext cx="90488" cy="28575"/>
            </a:xfrm>
            <a:custGeom>
              <a:avLst/>
              <a:gdLst>
                <a:gd name="T0" fmla="*/ 0 w 20000"/>
                <a:gd name="T1" fmla="*/ 19355 h 20000"/>
                <a:gd name="T2" fmla="*/ 0 w 20000"/>
                <a:gd name="T3" fmla="*/ 0 h 20000"/>
                <a:gd name="T4" fmla="*/ 19841 w 20000"/>
                <a:gd name="T5" fmla="*/ 8387 h 20000"/>
                <a:gd name="T6" fmla="*/ 0 w 20000"/>
                <a:gd name="T7" fmla="*/ 1935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355"/>
                  </a:moveTo>
                  <a:lnTo>
                    <a:pt x="0" y="0"/>
                  </a:lnTo>
                  <a:lnTo>
                    <a:pt x="19841" y="8387"/>
                  </a:lnTo>
                  <a:lnTo>
                    <a:pt x="0" y="1935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 type="none" w="sm" len="lg"/>
              <a:tailEnd type="none" w="sm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0" name="Text Box 7"/>
            <p:cNvSpPr txBox="1">
              <a:spLocks noChangeArrowheads="1"/>
            </p:cNvSpPr>
            <p:nvPr/>
          </p:nvSpPr>
          <p:spPr bwMode="auto">
            <a:xfrm rot="10800000">
              <a:off x="6555320" y="3273152"/>
              <a:ext cx="733425" cy="293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≥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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T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可变电阻区</a:t>
              </a:r>
            </a:p>
          </p:txBody>
        </p:sp>
        <p:sp>
          <p:nvSpPr>
            <p:cNvPr id="91" name="Line 6"/>
            <p:cNvSpPr>
              <a:spLocks noChangeShapeType="1"/>
            </p:cNvSpPr>
            <p:nvPr/>
          </p:nvSpPr>
          <p:spPr bwMode="auto">
            <a:xfrm flipH="1">
              <a:off x="6988708" y="3978002"/>
              <a:ext cx="139700" cy="15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2" name="Freeform 5"/>
            <p:cNvSpPr>
              <a:spLocks/>
            </p:cNvSpPr>
            <p:nvPr/>
          </p:nvSpPr>
          <p:spPr bwMode="auto">
            <a:xfrm flipH="1">
              <a:off x="6906158" y="3965302"/>
              <a:ext cx="90487" cy="28575"/>
            </a:xfrm>
            <a:custGeom>
              <a:avLst/>
              <a:gdLst>
                <a:gd name="T0" fmla="*/ 0 w 20000"/>
                <a:gd name="T1" fmla="*/ 19355 h 20000"/>
                <a:gd name="T2" fmla="*/ 0 w 20000"/>
                <a:gd name="T3" fmla="*/ 0 h 20000"/>
                <a:gd name="T4" fmla="*/ 19841 w 20000"/>
                <a:gd name="T5" fmla="*/ 8387 h 20000"/>
                <a:gd name="T6" fmla="*/ 0 w 20000"/>
                <a:gd name="T7" fmla="*/ 1935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355"/>
                  </a:moveTo>
                  <a:lnTo>
                    <a:pt x="0" y="0"/>
                  </a:lnTo>
                  <a:lnTo>
                    <a:pt x="19841" y="8387"/>
                  </a:lnTo>
                  <a:lnTo>
                    <a:pt x="0" y="1935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 type="none" w="sm" len="lg"/>
              <a:tailEnd type="none" w="sm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3" name="Text Box 4"/>
            <p:cNvSpPr txBox="1">
              <a:spLocks noChangeArrowheads="1"/>
            </p:cNvSpPr>
            <p:nvPr/>
          </p:nvSpPr>
          <p:spPr bwMode="auto">
            <a:xfrm rot="10800000">
              <a:off x="7153808" y="3898627"/>
              <a:ext cx="6826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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T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94" name="Text Box 3"/>
            <p:cNvSpPr txBox="1">
              <a:spLocks noChangeArrowheads="1"/>
            </p:cNvSpPr>
            <p:nvPr/>
          </p:nvSpPr>
          <p:spPr bwMode="auto">
            <a:xfrm rot="10800000">
              <a:off x="7344308" y="4797152"/>
              <a:ext cx="736600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</a:t>
              </a: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≥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截止区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5" name="AutoShape 2"/>
            <p:cNvSpPr>
              <a:spLocks noChangeArrowheads="1"/>
            </p:cNvSpPr>
            <p:nvPr/>
          </p:nvSpPr>
          <p:spPr bwMode="auto">
            <a:xfrm rot="-14052308">
              <a:off x="7350657" y="4703490"/>
              <a:ext cx="28575" cy="114300"/>
            </a:xfrm>
            <a:prstGeom prst="flowChartMerge">
              <a:avLst/>
            </a:prstGeom>
            <a:solidFill>
              <a:srgbClr val="000000"/>
            </a:solidFill>
            <a:ln w="127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6" name="Line 1"/>
            <p:cNvSpPr>
              <a:spLocks noChangeShapeType="1"/>
            </p:cNvSpPr>
            <p:nvPr/>
          </p:nvSpPr>
          <p:spPr bwMode="auto">
            <a:xfrm>
              <a:off x="7393520" y="4779690"/>
              <a:ext cx="76200" cy="635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7" name="Text Box 11"/>
            <p:cNvSpPr txBox="1">
              <a:spLocks noChangeArrowheads="1"/>
            </p:cNvSpPr>
            <p:nvPr/>
          </p:nvSpPr>
          <p:spPr bwMode="auto">
            <a:xfrm rot="10800000">
              <a:off x="5586031" y="2909131"/>
              <a:ext cx="1799050" cy="278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P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沟道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MOS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传输特性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27584" y="2853075"/>
            <a:ext cx="6826737" cy="2853184"/>
            <a:chOff x="827584" y="2853075"/>
            <a:chExt cx="6826737" cy="2853184"/>
          </a:xfrm>
        </p:grpSpPr>
        <p:sp>
          <p:nvSpPr>
            <p:cNvPr id="2" name="椭圆 1"/>
            <p:cNvSpPr/>
            <p:nvPr/>
          </p:nvSpPr>
          <p:spPr bwMode="auto">
            <a:xfrm>
              <a:off x="827584" y="2896682"/>
              <a:ext cx="515095" cy="371822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9" name="椭圆 98"/>
            <p:cNvSpPr/>
            <p:nvPr/>
          </p:nvSpPr>
          <p:spPr bwMode="auto">
            <a:xfrm>
              <a:off x="6853903" y="5500710"/>
              <a:ext cx="468052" cy="205549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0" name="椭圆 99"/>
            <p:cNvSpPr/>
            <p:nvPr/>
          </p:nvSpPr>
          <p:spPr bwMode="auto">
            <a:xfrm>
              <a:off x="7470967" y="2853075"/>
              <a:ext cx="183354" cy="371822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1771176" y="2442635"/>
            <a:ext cx="5316753" cy="2751757"/>
            <a:chOff x="827584" y="2006035"/>
            <a:chExt cx="5316753" cy="2751757"/>
          </a:xfrm>
        </p:grpSpPr>
        <p:sp>
          <p:nvSpPr>
            <p:cNvPr id="107" name="椭圆 106"/>
            <p:cNvSpPr/>
            <p:nvPr/>
          </p:nvSpPr>
          <p:spPr bwMode="auto">
            <a:xfrm>
              <a:off x="827584" y="2896681"/>
              <a:ext cx="323102" cy="1646133"/>
            </a:xfrm>
            <a:prstGeom prst="ellipse">
              <a:avLst/>
            </a:prstGeom>
            <a:noFill/>
            <a:ln w="28575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8" name="椭圆 107"/>
            <p:cNvSpPr/>
            <p:nvPr/>
          </p:nvSpPr>
          <p:spPr bwMode="auto">
            <a:xfrm>
              <a:off x="5262796" y="4632330"/>
              <a:ext cx="468052" cy="125462"/>
            </a:xfrm>
            <a:prstGeom prst="ellipse">
              <a:avLst/>
            </a:prstGeom>
            <a:noFill/>
            <a:ln w="28575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" name="椭圆 108"/>
            <p:cNvSpPr/>
            <p:nvPr/>
          </p:nvSpPr>
          <p:spPr bwMode="auto">
            <a:xfrm>
              <a:off x="5540178" y="2006035"/>
              <a:ext cx="604159" cy="151082"/>
            </a:xfrm>
            <a:prstGeom prst="ellipse">
              <a:avLst/>
            </a:prstGeom>
            <a:noFill/>
            <a:ln w="28575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2492847" y="1967292"/>
            <a:ext cx="3893290" cy="3430078"/>
            <a:chOff x="-1740784" y="284286"/>
            <a:chExt cx="3893290" cy="3430078"/>
          </a:xfrm>
        </p:grpSpPr>
        <p:sp>
          <p:nvSpPr>
            <p:cNvPr id="115" name="椭圆 114"/>
            <p:cNvSpPr/>
            <p:nvPr/>
          </p:nvSpPr>
          <p:spPr bwMode="auto">
            <a:xfrm>
              <a:off x="-1740784" y="3257127"/>
              <a:ext cx="376321" cy="457237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6" name="椭圆 115"/>
            <p:cNvSpPr/>
            <p:nvPr/>
          </p:nvSpPr>
          <p:spPr bwMode="auto">
            <a:xfrm>
              <a:off x="1284268" y="2721454"/>
              <a:ext cx="156975" cy="356432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7" name="椭圆 116"/>
            <p:cNvSpPr/>
            <p:nvPr/>
          </p:nvSpPr>
          <p:spPr bwMode="auto">
            <a:xfrm flipV="1">
              <a:off x="1548347" y="284286"/>
              <a:ext cx="604159" cy="145528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1460492" y="2650633"/>
            <a:ext cx="6000009" cy="2626364"/>
            <a:chOff x="-3217812" y="-70889"/>
            <a:chExt cx="6000009" cy="2626364"/>
          </a:xfrm>
        </p:grpSpPr>
        <p:sp>
          <p:nvSpPr>
            <p:cNvPr id="121" name="椭圆 120"/>
            <p:cNvSpPr/>
            <p:nvPr/>
          </p:nvSpPr>
          <p:spPr bwMode="auto">
            <a:xfrm>
              <a:off x="-3217812" y="246828"/>
              <a:ext cx="418803" cy="512640"/>
            </a:xfrm>
            <a:prstGeom prst="ellips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" name="椭圆 122"/>
            <p:cNvSpPr/>
            <p:nvPr/>
          </p:nvSpPr>
          <p:spPr bwMode="auto">
            <a:xfrm flipV="1">
              <a:off x="2526001" y="-70889"/>
              <a:ext cx="256196" cy="413720"/>
            </a:xfrm>
            <a:prstGeom prst="ellips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6" name="椭圆 125"/>
            <p:cNvSpPr/>
            <p:nvPr/>
          </p:nvSpPr>
          <p:spPr bwMode="auto">
            <a:xfrm>
              <a:off x="983331" y="1876777"/>
              <a:ext cx="267500" cy="355454"/>
            </a:xfrm>
            <a:prstGeom prst="ellips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2" name="椭圆 131"/>
            <p:cNvSpPr/>
            <p:nvPr/>
          </p:nvSpPr>
          <p:spPr bwMode="auto">
            <a:xfrm>
              <a:off x="-2659064" y="2042835"/>
              <a:ext cx="418803" cy="512640"/>
            </a:xfrm>
            <a:prstGeom prst="ellipse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31" name="Rectangle 4"/>
          <p:cNvSpPr>
            <a:spLocks noChangeArrowheads="1"/>
          </p:cNvSpPr>
          <p:nvPr/>
        </p:nvSpPr>
        <p:spPr bwMode="auto">
          <a:xfrm>
            <a:off x="2679289" y="1866375"/>
            <a:ext cx="2282615" cy="457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以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DD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=5V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为例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B1F737C-EFB0-4B4E-8375-FCBD3730D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28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42668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6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1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16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888" grpId="0"/>
      <p:bldP spid="1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6891" name="Object 123"/>
          <p:cNvGraphicFramePr>
            <a:graphicFrameLocks noChangeAspect="1"/>
          </p:cNvGraphicFramePr>
          <p:nvPr/>
        </p:nvGraphicFramePr>
        <p:xfrm>
          <a:off x="611188" y="2166164"/>
          <a:ext cx="4176713" cy="389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4" name="Image" r:id="rId4" imgW="14180952" imgH="10504762" progId="Photoshop.Image.8">
                  <p:embed/>
                </p:oleObj>
              </mc:Choice>
              <mc:Fallback>
                <p:oleObj name="Image" r:id="rId4" imgW="14180952" imgH="10504762" progId="Photoshop.Image.8">
                  <p:embed/>
                  <p:pic>
                    <p:nvPicPr>
                      <p:cNvPr id="416891" name="Object 1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2166164"/>
                        <a:ext cx="4176713" cy="38957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6772" name="Rectangle 4"/>
          <p:cNvSpPr>
            <a:spLocks noChangeArrowheads="1"/>
          </p:cNvSpPr>
          <p:nvPr/>
        </p:nvSpPr>
        <p:spPr bwMode="auto">
          <a:xfrm>
            <a:off x="611188" y="0"/>
            <a:ext cx="7793037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2.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 Narrow" panose="020B0606020202030204" pitchFamily="34" charset="0"/>
                <a:ea typeface="楷体_GB2312" pitchFamily="49" charset="-122"/>
                <a:cs typeface="+mn-cs"/>
              </a:rPr>
              <a:t>电压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传输特性和电流传输特性</a:t>
            </a:r>
          </a:p>
        </p:txBody>
      </p:sp>
      <p:sp>
        <p:nvSpPr>
          <p:cNvPr id="416835" name="Rectangle 67"/>
          <p:cNvSpPr>
            <a:spLocks noChangeArrowheads="1"/>
          </p:cNvSpPr>
          <p:nvPr/>
        </p:nvSpPr>
        <p:spPr bwMode="auto">
          <a:xfrm>
            <a:off x="9756775" y="6700838"/>
            <a:ext cx="407988" cy="3143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000" b="1" i="0" u="none" strike="noStrike" kern="1200" cap="none" spc="0" normalizeH="0" baseline="-2500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TN</a:t>
            </a:r>
          </a:p>
        </p:txBody>
      </p:sp>
      <p:graphicFrame>
        <p:nvGraphicFramePr>
          <p:cNvPr id="416892" name="Object 124"/>
          <p:cNvGraphicFramePr>
            <a:graphicFrameLocks noChangeAspect="1"/>
          </p:cNvGraphicFramePr>
          <p:nvPr/>
        </p:nvGraphicFramePr>
        <p:xfrm>
          <a:off x="2627313" y="1374002"/>
          <a:ext cx="16859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5" name="公式" r:id="rId6" imgW="647640" imgH="215640" progId="Equation.3">
                  <p:embed/>
                </p:oleObj>
              </mc:Choice>
              <mc:Fallback>
                <p:oleObj name="公式" r:id="rId6" imgW="647640" imgH="215640" progId="Equation.3">
                  <p:embed/>
                  <p:pic>
                    <p:nvPicPr>
                      <p:cNvPr id="416892" name="Object 1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1374002"/>
                        <a:ext cx="1685925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99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6893" name="Rectangle 125"/>
          <p:cNvSpPr>
            <a:spLocks noChangeArrowheads="1"/>
          </p:cNvSpPr>
          <p:nvPr/>
        </p:nvSpPr>
        <p:spPr bwMode="auto">
          <a:xfrm>
            <a:off x="647701" y="1445439"/>
            <a:ext cx="209867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电流传输特性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4869383" y="3825044"/>
            <a:ext cx="2942977" cy="2684411"/>
            <a:chOff x="5885695" y="3190602"/>
            <a:chExt cx="2661938" cy="2325724"/>
          </a:xfrm>
        </p:grpSpPr>
        <p:sp>
          <p:nvSpPr>
            <p:cNvPr id="13" name="AutoShape 41"/>
            <p:cNvSpPr>
              <a:spLocks noChangeArrowheads="1"/>
            </p:cNvSpPr>
            <p:nvPr/>
          </p:nvSpPr>
          <p:spPr bwMode="auto">
            <a:xfrm flipH="1" flipV="1">
              <a:off x="6542620" y="3190602"/>
              <a:ext cx="36513" cy="144463"/>
            </a:xfrm>
            <a:prstGeom prst="flowChartMerge">
              <a:avLst/>
            </a:prstGeom>
            <a:solidFill>
              <a:srgbClr val="000000"/>
            </a:solidFill>
            <a:ln w="127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Line 40"/>
            <p:cNvSpPr>
              <a:spLocks noChangeShapeType="1"/>
            </p:cNvSpPr>
            <p:nvPr/>
          </p:nvSpPr>
          <p:spPr bwMode="auto">
            <a:xfrm>
              <a:off x="6561670" y="3281090"/>
              <a:ext cx="0" cy="1466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Line 39"/>
            <p:cNvSpPr>
              <a:spLocks noChangeShapeType="1"/>
            </p:cNvSpPr>
            <p:nvPr/>
          </p:nvSpPr>
          <p:spPr bwMode="auto">
            <a:xfrm rot="-5400000">
              <a:off x="7465752" y="3845446"/>
              <a:ext cx="0" cy="18049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AutoShape 38"/>
            <p:cNvSpPr>
              <a:spLocks noChangeArrowheads="1"/>
            </p:cNvSpPr>
            <p:nvPr/>
          </p:nvSpPr>
          <p:spPr bwMode="auto">
            <a:xfrm rot="5400000" flipV="1">
              <a:off x="8376183" y="4674915"/>
              <a:ext cx="36512" cy="144462"/>
            </a:xfrm>
            <a:prstGeom prst="flowChartMerge">
              <a:avLst/>
            </a:prstGeom>
            <a:solidFill>
              <a:srgbClr val="000000"/>
            </a:solidFill>
            <a:ln w="127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Line 37"/>
            <p:cNvSpPr>
              <a:spLocks noChangeShapeType="1"/>
            </p:cNvSpPr>
            <p:nvPr/>
          </p:nvSpPr>
          <p:spPr bwMode="auto">
            <a:xfrm flipH="1">
              <a:off x="6663270" y="4717777"/>
              <a:ext cx="1403350" cy="31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Arc 36"/>
            <p:cNvSpPr>
              <a:spLocks/>
            </p:cNvSpPr>
            <p:nvPr/>
          </p:nvSpPr>
          <p:spPr bwMode="auto">
            <a:xfrm flipH="1">
              <a:off x="6571195" y="4719365"/>
              <a:ext cx="93663" cy="6032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7825"/>
                <a:gd name="T1" fmla="*/ 0 h 21600"/>
                <a:gd name="T2" fmla="*/ 17825 w 17825"/>
                <a:gd name="T3" fmla="*/ 9401 h 21600"/>
                <a:gd name="T4" fmla="*/ 0 w 1782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825" h="21600" fill="none" extrusionOk="0">
                  <a:moveTo>
                    <a:pt x="0" y="0"/>
                  </a:moveTo>
                  <a:cubicBezTo>
                    <a:pt x="7129" y="0"/>
                    <a:pt x="13798" y="3517"/>
                    <a:pt x="17825" y="9400"/>
                  </a:cubicBezTo>
                </a:path>
                <a:path w="17825" h="21600" stroke="0" extrusionOk="0">
                  <a:moveTo>
                    <a:pt x="0" y="0"/>
                  </a:moveTo>
                  <a:cubicBezTo>
                    <a:pt x="7129" y="0"/>
                    <a:pt x="13798" y="3517"/>
                    <a:pt x="17825" y="94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Arc 35"/>
            <p:cNvSpPr>
              <a:spLocks/>
            </p:cNvSpPr>
            <p:nvPr/>
          </p:nvSpPr>
          <p:spPr bwMode="auto">
            <a:xfrm rot="25744266" flipH="1" flipV="1">
              <a:off x="6805351" y="3534296"/>
              <a:ext cx="73025" cy="153988"/>
            </a:xfrm>
            <a:custGeom>
              <a:avLst/>
              <a:gdLst>
                <a:gd name="G0" fmla="+- 0 0 0"/>
                <a:gd name="G1" fmla="+- 19038 0 0"/>
                <a:gd name="G2" fmla="+- 21600 0 0"/>
                <a:gd name="T0" fmla="*/ 10203 w 19481"/>
                <a:gd name="T1" fmla="*/ 0 h 19038"/>
                <a:gd name="T2" fmla="*/ 19481 w 19481"/>
                <a:gd name="T3" fmla="*/ 9707 h 19038"/>
                <a:gd name="T4" fmla="*/ 0 w 19481"/>
                <a:gd name="T5" fmla="*/ 19038 h 19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81" h="19038" fill="none" extrusionOk="0">
                  <a:moveTo>
                    <a:pt x="10203" y="-1"/>
                  </a:moveTo>
                  <a:cubicBezTo>
                    <a:pt x="14248" y="2167"/>
                    <a:pt x="17498" y="5567"/>
                    <a:pt x="19480" y="9707"/>
                  </a:cubicBezTo>
                </a:path>
                <a:path w="19481" h="19038" stroke="0" extrusionOk="0">
                  <a:moveTo>
                    <a:pt x="10203" y="-1"/>
                  </a:moveTo>
                  <a:cubicBezTo>
                    <a:pt x="14248" y="2167"/>
                    <a:pt x="17498" y="5567"/>
                    <a:pt x="19480" y="9707"/>
                  </a:cubicBezTo>
                  <a:lnTo>
                    <a:pt x="0" y="1903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AutoShape 34"/>
            <p:cNvSpPr>
              <a:spLocks noChangeArrowheads="1"/>
            </p:cNvSpPr>
            <p:nvPr/>
          </p:nvSpPr>
          <p:spPr bwMode="auto">
            <a:xfrm rot="1566089">
              <a:off x="6745820" y="3617640"/>
              <a:ext cx="22225" cy="88900"/>
            </a:xfrm>
            <a:prstGeom prst="flowChartMerge">
              <a:avLst/>
            </a:prstGeom>
            <a:solidFill>
              <a:srgbClr val="000000"/>
            </a:solidFill>
            <a:ln w="127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Arc 33"/>
            <p:cNvSpPr>
              <a:spLocks/>
            </p:cNvSpPr>
            <p:nvPr/>
          </p:nvSpPr>
          <p:spPr bwMode="auto">
            <a:xfrm rot="5307385" flipH="1" flipV="1">
              <a:off x="6629139" y="4185171"/>
              <a:ext cx="369888" cy="317500"/>
            </a:xfrm>
            <a:custGeom>
              <a:avLst/>
              <a:gdLst>
                <a:gd name="G0" fmla="+- 0 0 0"/>
                <a:gd name="G1" fmla="+- 20738 0 0"/>
                <a:gd name="G2" fmla="+- 21600 0 0"/>
                <a:gd name="T0" fmla="*/ 6041 w 21600"/>
                <a:gd name="T1" fmla="*/ 0 h 20738"/>
                <a:gd name="T2" fmla="*/ 21600 w 21600"/>
                <a:gd name="T3" fmla="*/ 20737 h 20738"/>
                <a:gd name="T4" fmla="*/ 0 w 21600"/>
                <a:gd name="T5" fmla="*/ 20738 h 20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0738" fill="none" extrusionOk="0">
                  <a:moveTo>
                    <a:pt x="6041" y="-1"/>
                  </a:moveTo>
                  <a:cubicBezTo>
                    <a:pt x="15260" y="2685"/>
                    <a:pt x="21599" y="11134"/>
                    <a:pt x="21599" y="20737"/>
                  </a:cubicBezTo>
                </a:path>
                <a:path w="21600" h="20738" stroke="0" extrusionOk="0">
                  <a:moveTo>
                    <a:pt x="6041" y="-1"/>
                  </a:moveTo>
                  <a:cubicBezTo>
                    <a:pt x="15260" y="2685"/>
                    <a:pt x="21599" y="11134"/>
                    <a:pt x="21599" y="20737"/>
                  </a:cubicBezTo>
                  <a:lnTo>
                    <a:pt x="0" y="20738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Line 32"/>
            <p:cNvSpPr>
              <a:spLocks noChangeShapeType="1"/>
            </p:cNvSpPr>
            <p:nvPr/>
          </p:nvSpPr>
          <p:spPr bwMode="auto">
            <a:xfrm rot="10800000" flipH="1">
              <a:off x="6968070" y="4136752"/>
              <a:ext cx="984250" cy="1746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Line 31"/>
            <p:cNvSpPr>
              <a:spLocks noChangeShapeType="1"/>
            </p:cNvSpPr>
            <p:nvPr/>
          </p:nvSpPr>
          <p:spPr bwMode="auto">
            <a:xfrm rot="10800000" flipV="1">
              <a:off x="6569608" y="4405040"/>
              <a:ext cx="93662" cy="32543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Line 30"/>
            <p:cNvSpPr>
              <a:spLocks noChangeShapeType="1"/>
            </p:cNvSpPr>
            <p:nvPr/>
          </p:nvSpPr>
          <p:spPr bwMode="auto">
            <a:xfrm>
              <a:off x="6456895" y="3806552"/>
              <a:ext cx="1524000" cy="9937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Arc 29"/>
            <p:cNvSpPr>
              <a:spLocks/>
            </p:cNvSpPr>
            <p:nvPr/>
          </p:nvSpPr>
          <p:spPr bwMode="auto">
            <a:xfrm rot="11073541" flipH="1">
              <a:off x="6402920" y="3630340"/>
              <a:ext cx="484188" cy="1112837"/>
            </a:xfrm>
            <a:custGeom>
              <a:avLst/>
              <a:gdLst>
                <a:gd name="G0" fmla="+- 0 0 0"/>
                <a:gd name="G1" fmla="+- 18610 0 0"/>
                <a:gd name="G2" fmla="+- 21600 0 0"/>
                <a:gd name="T0" fmla="*/ 10965 w 21600"/>
                <a:gd name="T1" fmla="*/ 0 h 21510"/>
                <a:gd name="T2" fmla="*/ 21404 w 21600"/>
                <a:gd name="T3" fmla="*/ 21510 h 21510"/>
                <a:gd name="T4" fmla="*/ 0 w 21600"/>
                <a:gd name="T5" fmla="*/ 18610 h 21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10" fill="none" extrusionOk="0">
                  <a:moveTo>
                    <a:pt x="10964" y="0"/>
                  </a:moveTo>
                  <a:cubicBezTo>
                    <a:pt x="17554" y="3882"/>
                    <a:pt x="21600" y="10961"/>
                    <a:pt x="21600" y="18610"/>
                  </a:cubicBezTo>
                  <a:cubicBezTo>
                    <a:pt x="21600" y="19579"/>
                    <a:pt x="21534" y="20548"/>
                    <a:pt x="21404" y="21510"/>
                  </a:cubicBezTo>
                </a:path>
                <a:path w="21600" h="21510" stroke="0" extrusionOk="0">
                  <a:moveTo>
                    <a:pt x="10964" y="0"/>
                  </a:moveTo>
                  <a:cubicBezTo>
                    <a:pt x="17554" y="3882"/>
                    <a:pt x="21600" y="10961"/>
                    <a:pt x="21600" y="18610"/>
                  </a:cubicBezTo>
                  <a:cubicBezTo>
                    <a:pt x="21600" y="19579"/>
                    <a:pt x="21534" y="20548"/>
                    <a:pt x="21404" y="21510"/>
                  </a:cubicBezTo>
                  <a:lnTo>
                    <a:pt x="0" y="1861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Line 28"/>
            <p:cNvSpPr>
              <a:spLocks noChangeShapeType="1"/>
            </p:cNvSpPr>
            <p:nvPr/>
          </p:nvSpPr>
          <p:spPr bwMode="auto">
            <a:xfrm rot="-78127">
              <a:off x="6885520" y="4420915"/>
              <a:ext cx="1112838" cy="95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Arc 27"/>
            <p:cNvSpPr>
              <a:spLocks/>
            </p:cNvSpPr>
            <p:nvPr/>
          </p:nvSpPr>
          <p:spPr bwMode="auto">
            <a:xfrm rot="10967763" flipV="1">
              <a:off x="6639458" y="4427265"/>
              <a:ext cx="309562" cy="277812"/>
            </a:xfrm>
            <a:custGeom>
              <a:avLst/>
              <a:gdLst>
                <a:gd name="G0" fmla="+- 0 0 0"/>
                <a:gd name="G1" fmla="+- 21333 0 0"/>
                <a:gd name="G2" fmla="+- 21600 0 0"/>
                <a:gd name="T0" fmla="*/ 3385 w 20285"/>
                <a:gd name="T1" fmla="*/ 0 h 21333"/>
                <a:gd name="T2" fmla="*/ 20285 w 20285"/>
                <a:gd name="T3" fmla="*/ 13913 h 21333"/>
                <a:gd name="T4" fmla="*/ 0 w 20285"/>
                <a:gd name="T5" fmla="*/ 21333 h 2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5" h="21333" fill="none" extrusionOk="0">
                  <a:moveTo>
                    <a:pt x="3385" y="-1"/>
                  </a:moveTo>
                  <a:cubicBezTo>
                    <a:pt x="11125" y="1228"/>
                    <a:pt x="17593" y="6552"/>
                    <a:pt x="20285" y="13912"/>
                  </a:cubicBezTo>
                </a:path>
                <a:path w="20285" h="21333" stroke="0" extrusionOk="0">
                  <a:moveTo>
                    <a:pt x="3385" y="-1"/>
                  </a:moveTo>
                  <a:cubicBezTo>
                    <a:pt x="11125" y="1228"/>
                    <a:pt x="17593" y="6552"/>
                    <a:pt x="20285" y="13912"/>
                  </a:cubicBezTo>
                  <a:lnTo>
                    <a:pt x="0" y="21333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 rot="11296122" flipV="1">
              <a:off x="6591833" y="4578077"/>
              <a:ext cx="42862" cy="1476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Line 25"/>
            <p:cNvSpPr>
              <a:spLocks noChangeShapeType="1"/>
            </p:cNvSpPr>
            <p:nvPr/>
          </p:nvSpPr>
          <p:spPr bwMode="auto">
            <a:xfrm rot="21521873" flipV="1">
              <a:off x="6910920" y="3854177"/>
              <a:ext cx="996950" cy="95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Line 24"/>
            <p:cNvSpPr>
              <a:spLocks noChangeShapeType="1"/>
            </p:cNvSpPr>
            <p:nvPr/>
          </p:nvSpPr>
          <p:spPr bwMode="auto">
            <a:xfrm rot="10287011" flipV="1">
              <a:off x="6537858" y="4160565"/>
              <a:ext cx="161925" cy="56673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Arc 23"/>
            <p:cNvSpPr>
              <a:spLocks/>
            </p:cNvSpPr>
            <p:nvPr/>
          </p:nvSpPr>
          <p:spPr bwMode="auto">
            <a:xfrm rot="4066306" flipH="1" flipV="1">
              <a:off x="6644220" y="3920853"/>
              <a:ext cx="346075" cy="349250"/>
            </a:xfrm>
            <a:custGeom>
              <a:avLst/>
              <a:gdLst>
                <a:gd name="G0" fmla="+- 0 0 0"/>
                <a:gd name="G1" fmla="+- 18849 0 0"/>
                <a:gd name="G2" fmla="+- 21600 0 0"/>
                <a:gd name="T0" fmla="*/ 10549 w 21600"/>
                <a:gd name="T1" fmla="*/ 0 h 23151"/>
                <a:gd name="T2" fmla="*/ 21167 w 21600"/>
                <a:gd name="T3" fmla="*/ 23151 h 23151"/>
                <a:gd name="T4" fmla="*/ 0 w 21600"/>
                <a:gd name="T5" fmla="*/ 18849 h 23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3151" fill="none" extrusionOk="0">
                  <a:moveTo>
                    <a:pt x="10548" y="0"/>
                  </a:moveTo>
                  <a:cubicBezTo>
                    <a:pt x="17373" y="3819"/>
                    <a:pt x="21600" y="11028"/>
                    <a:pt x="21600" y="18849"/>
                  </a:cubicBezTo>
                  <a:cubicBezTo>
                    <a:pt x="21600" y="20293"/>
                    <a:pt x="21455" y="21735"/>
                    <a:pt x="21167" y="23151"/>
                  </a:cubicBezTo>
                </a:path>
                <a:path w="21600" h="23151" stroke="0" extrusionOk="0">
                  <a:moveTo>
                    <a:pt x="10548" y="0"/>
                  </a:moveTo>
                  <a:cubicBezTo>
                    <a:pt x="17373" y="3819"/>
                    <a:pt x="21600" y="11028"/>
                    <a:pt x="21600" y="18849"/>
                  </a:cubicBezTo>
                  <a:cubicBezTo>
                    <a:pt x="21600" y="20293"/>
                    <a:pt x="21455" y="21735"/>
                    <a:pt x="21167" y="23151"/>
                  </a:cubicBezTo>
                  <a:lnTo>
                    <a:pt x="0" y="18849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Text Box 22"/>
            <p:cNvSpPr txBox="1">
              <a:spLocks noChangeArrowheads="1"/>
            </p:cNvSpPr>
            <p:nvPr/>
          </p:nvSpPr>
          <p:spPr bwMode="auto">
            <a:xfrm>
              <a:off x="6202895" y="3212827"/>
              <a:ext cx="339725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i</a:t>
              </a:r>
              <a:r>
                <a:rPr kumimoji="0" lang="en-US" altLang="zh-CN" sz="900" b="0" i="0" u="none" strike="noStrike" kern="1200" cap="none" spc="0" normalizeH="0" baseline="-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</a:t>
              </a:r>
              <a:r>
                <a:rPr kumimoji="0" lang="en-US" altLang="zh-CN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/mA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Text Box 21"/>
            <p:cNvSpPr txBox="1">
              <a:spLocks noChangeArrowheads="1"/>
            </p:cNvSpPr>
            <p:nvPr/>
          </p:nvSpPr>
          <p:spPr bwMode="auto">
            <a:xfrm>
              <a:off x="6421970" y="4673327"/>
              <a:ext cx="127000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O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Text Box 20"/>
            <p:cNvSpPr txBox="1">
              <a:spLocks noChangeArrowheads="1"/>
            </p:cNvSpPr>
            <p:nvPr/>
          </p:nvSpPr>
          <p:spPr bwMode="auto">
            <a:xfrm>
              <a:off x="8217433" y="4787627"/>
              <a:ext cx="330200" cy="161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ookman Old Style" panose="0205060405050502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DS </a:t>
              </a:r>
              <a:r>
                <a:rPr kumimoji="0" lang="en-US" altLang="zh-CN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/ V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Text Box 19"/>
            <p:cNvSpPr txBox="1">
              <a:spLocks noChangeArrowheads="1"/>
            </p:cNvSpPr>
            <p:nvPr/>
          </p:nvSpPr>
          <p:spPr bwMode="auto">
            <a:xfrm>
              <a:off x="8077733" y="4595540"/>
              <a:ext cx="263525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GS1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" name="Text Box 18"/>
            <p:cNvSpPr txBox="1">
              <a:spLocks noChangeArrowheads="1"/>
            </p:cNvSpPr>
            <p:nvPr/>
          </p:nvSpPr>
          <p:spPr bwMode="auto">
            <a:xfrm>
              <a:off x="8009470" y="4343127"/>
              <a:ext cx="250825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GS2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Text Box 17"/>
            <p:cNvSpPr txBox="1">
              <a:spLocks noChangeArrowheads="1"/>
            </p:cNvSpPr>
            <p:nvPr/>
          </p:nvSpPr>
          <p:spPr bwMode="auto">
            <a:xfrm>
              <a:off x="7963433" y="4055790"/>
              <a:ext cx="238125" cy="134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GS3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Text Box 16"/>
            <p:cNvSpPr txBox="1">
              <a:spLocks noChangeArrowheads="1"/>
            </p:cNvSpPr>
            <p:nvPr/>
          </p:nvSpPr>
          <p:spPr bwMode="auto">
            <a:xfrm>
              <a:off x="7895170" y="3754165"/>
              <a:ext cx="250825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GS4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Line 15"/>
            <p:cNvSpPr>
              <a:spLocks noChangeShapeType="1"/>
            </p:cNvSpPr>
            <p:nvPr/>
          </p:nvSpPr>
          <p:spPr bwMode="auto">
            <a:xfrm flipH="1">
              <a:off x="6999820" y="3706540"/>
              <a:ext cx="123825" cy="15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Freeform 14"/>
            <p:cNvSpPr>
              <a:spLocks/>
            </p:cNvSpPr>
            <p:nvPr/>
          </p:nvSpPr>
          <p:spPr bwMode="auto">
            <a:xfrm flipH="1">
              <a:off x="6929970" y="3692252"/>
              <a:ext cx="90488" cy="28575"/>
            </a:xfrm>
            <a:custGeom>
              <a:avLst/>
              <a:gdLst>
                <a:gd name="T0" fmla="*/ 0 w 20000"/>
                <a:gd name="T1" fmla="*/ 19355 h 20000"/>
                <a:gd name="T2" fmla="*/ 0 w 20000"/>
                <a:gd name="T3" fmla="*/ 0 h 20000"/>
                <a:gd name="T4" fmla="*/ 19841 w 20000"/>
                <a:gd name="T5" fmla="*/ 8387 h 20000"/>
                <a:gd name="T6" fmla="*/ 0 w 20000"/>
                <a:gd name="T7" fmla="*/ 1935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355"/>
                  </a:moveTo>
                  <a:lnTo>
                    <a:pt x="0" y="0"/>
                  </a:lnTo>
                  <a:lnTo>
                    <a:pt x="19841" y="8387"/>
                  </a:lnTo>
                  <a:lnTo>
                    <a:pt x="0" y="1935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 type="none" w="sm" len="lg"/>
              <a:tailEnd type="none" w="sm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Line 13"/>
            <p:cNvSpPr>
              <a:spLocks noChangeShapeType="1"/>
            </p:cNvSpPr>
            <p:nvPr/>
          </p:nvSpPr>
          <p:spPr bwMode="auto">
            <a:xfrm flipH="1">
              <a:off x="6639458" y="3706540"/>
              <a:ext cx="241300" cy="15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Freeform 12"/>
            <p:cNvSpPr>
              <a:spLocks/>
            </p:cNvSpPr>
            <p:nvPr/>
          </p:nvSpPr>
          <p:spPr bwMode="auto">
            <a:xfrm flipH="1">
              <a:off x="6564845" y="3695427"/>
              <a:ext cx="90488" cy="28575"/>
            </a:xfrm>
            <a:custGeom>
              <a:avLst/>
              <a:gdLst>
                <a:gd name="T0" fmla="*/ 0 w 20000"/>
                <a:gd name="T1" fmla="*/ 19355 h 20000"/>
                <a:gd name="T2" fmla="*/ 0 w 20000"/>
                <a:gd name="T3" fmla="*/ 0 h 20000"/>
                <a:gd name="T4" fmla="*/ 19841 w 20000"/>
                <a:gd name="T5" fmla="*/ 8387 h 20000"/>
                <a:gd name="T6" fmla="*/ 0 w 20000"/>
                <a:gd name="T7" fmla="*/ 1935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355"/>
                  </a:moveTo>
                  <a:lnTo>
                    <a:pt x="0" y="0"/>
                  </a:lnTo>
                  <a:lnTo>
                    <a:pt x="19841" y="8387"/>
                  </a:lnTo>
                  <a:lnTo>
                    <a:pt x="0" y="1935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 type="none" w="sm" len="lg"/>
              <a:tailEnd type="none" w="sm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" name="Text Box 11"/>
            <p:cNvSpPr txBox="1">
              <a:spLocks noChangeArrowheads="1"/>
            </p:cNvSpPr>
            <p:nvPr/>
          </p:nvSpPr>
          <p:spPr bwMode="auto">
            <a:xfrm>
              <a:off x="7120470" y="3566840"/>
              <a:ext cx="660400" cy="266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≥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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T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饱和区</a:t>
              </a:r>
            </a:p>
          </p:txBody>
        </p:sp>
        <p:sp>
          <p:nvSpPr>
            <p:cNvPr id="44" name="Line 10"/>
            <p:cNvSpPr>
              <a:spLocks noChangeShapeType="1"/>
            </p:cNvSpPr>
            <p:nvPr/>
          </p:nvSpPr>
          <p:spPr bwMode="auto">
            <a:xfrm>
              <a:off x="7780870" y="3708127"/>
              <a:ext cx="15716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" name="Freeform 9"/>
            <p:cNvSpPr>
              <a:spLocks/>
            </p:cNvSpPr>
            <p:nvPr/>
          </p:nvSpPr>
          <p:spPr bwMode="auto">
            <a:xfrm>
              <a:off x="7909458" y="3695427"/>
              <a:ext cx="90487" cy="28575"/>
            </a:xfrm>
            <a:custGeom>
              <a:avLst/>
              <a:gdLst>
                <a:gd name="T0" fmla="*/ 0 w 20000"/>
                <a:gd name="T1" fmla="*/ 19355 h 20000"/>
                <a:gd name="T2" fmla="*/ 0 w 20000"/>
                <a:gd name="T3" fmla="*/ 0 h 20000"/>
                <a:gd name="T4" fmla="*/ 19841 w 20000"/>
                <a:gd name="T5" fmla="*/ 8387 h 20000"/>
                <a:gd name="T6" fmla="*/ 0 w 20000"/>
                <a:gd name="T7" fmla="*/ 1935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355"/>
                  </a:moveTo>
                  <a:lnTo>
                    <a:pt x="0" y="0"/>
                  </a:lnTo>
                  <a:lnTo>
                    <a:pt x="19841" y="8387"/>
                  </a:lnTo>
                  <a:lnTo>
                    <a:pt x="0" y="1935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 type="none" w="sm" len="lg"/>
              <a:tailEnd type="none" w="sm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" name="Freeform 8"/>
            <p:cNvSpPr>
              <a:spLocks/>
            </p:cNvSpPr>
            <p:nvPr/>
          </p:nvSpPr>
          <p:spPr bwMode="auto">
            <a:xfrm>
              <a:off x="6831545" y="3695427"/>
              <a:ext cx="90488" cy="28575"/>
            </a:xfrm>
            <a:custGeom>
              <a:avLst/>
              <a:gdLst>
                <a:gd name="T0" fmla="*/ 0 w 20000"/>
                <a:gd name="T1" fmla="*/ 19355 h 20000"/>
                <a:gd name="T2" fmla="*/ 0 w 20000"/>
                <a:gd name="T3" fmla="*/ 0 h 20000"/>
                <a:gd name="T4" fmla="*/ 19841 w 20000"/>
                <a:gd name="T5" fmla="*/ 8387 h 20000"/>
                <a:gd name="T6" fmla="*/ 0 w 20000"/>
                <a:gd name="T7" fmla="*/ 1935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355"/>
                  </a:moveTo>
                  <a:lnTo>
                    <a:pt x="0" y="0"/>
                  </a:lnTo>
                  <a:lnTo>
                    <a:pt x="19841" y="8387"/>
                  </a:lnTo>
                  <a:lnTo>
                    <a:pt x="0" y="1935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 type="none" w="sm" len="lg"/>
              <a:tailEnd type="none" w="sm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" name="Text Box 7"/>
            <p:cNvSpPr txBox="1">
              <a:spLocks noChangeArrowheads="1"/>
            </p:cNvSpPr>
            <p:nvPr/>
          </p:nvSpPr>
          <p:spPr bwMode="auto">
            <a:xfrm>
              <a:off x="6555320" y="3273152"/>
              <a:ext cx="733425" cy="293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≤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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T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可变电阻区</a:t>
              </a:r>
            </a:p>
          </p:txBody>
        </p:sp>
        <p:sp>
          <p:nvSpPr>
            <p:cNvPr id="48" name="Line 6"/>
            <p:cNvSpPr>
              <a:spLocks noChangeShapeType="1"/>
            </p:cNvSpPr>
            <p:nvPr/>
          </p:nvSpPr>
          <p:spPr bwMode="auto">
            <a:xfrm flipH="1">
              <a:off x="6988708" y="3978002"/>
              <a:ext cx="139700" cy="15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" name="Freeform 5"/>
            <p:cNvSpPr>
              <a:spLocks/>
            </p:cNvSpPr>
            <p:nvPr/>
          </p:nvSpPr>
          <p:spPr bwMode="auto">
            <a:xfrm flipH="1">
              <a:off x="6906158" y="3965302"/>
              <a:ext cx="90487" cy="28575"/>
            </a:xfrm>
            <a:custGeom>
              <a:avLst/>
              <a:gdLst>
                <a:gd name="T0" fmla="*/ 0 w 20000"/>
                <a:gd name="T1" fmla="*/ 19355 h 20000"/>
                <a:gd name="T2" fmla="*/ 0 w 20000"/>
                <a:gd name="T3" fmla="*/ 0 h 20000"/>
                <a:gd name="T4" fmla="*/ 19841 w 20000"/>
                <a:gd name="T5" fmla="*/ 8387 h 20000"/>
                <a:gd name="T6" fmla="*/ 0 w 20000"/>
                <a:gd name="T7" fmla="*/ 1935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355"/>
                  </a:moveTo>
                  <a:lnTo>
                    <a:pt x="0" y="0"/>
                  </a:lnTo>
                  <a:lnTo>
                    <a:pt x="19841" y="8387"/>
                  </a:lnTo>
                  <a:lnTo>
                    <a:pt x="0" y="1935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 type="none" w="sm" len="lg"/>
              <a:tailEnd type="none" w="sm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Text Box 4"/>
            <p:cNvSpPr txBox="1">
              <a:spLocks noChangeArrowheads="1"/>
            </p:cNvSpPr>
            <p:nvPr/>
          </p:nvSpPr>
          <p:spPr bwMode="auto">
            <a:xfrm>
              <a:off x="7153808" y="3898627"/>
              <a:ext cx="6826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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T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51" name="Text Box 3"/>
            <p:cNvSpPr txBox="1">
              <a:spLocks noChangeArrowheads="1"/>
            </p:cNvSpPr>
            <p:nvPr/>
          </p:nvSpPr>
          <p:spPr bwMode="auto">
            <a:xfrm>
              <a:off x="7328431" y="4768379"/>
              <a:ext cx="736600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≤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截止区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AutoShape 2"/>
            <p:cNvSpPr>
              <a:spLocks noChangeArrowheads="1"/>
            </p:cNvSpPr>
            <p:nvPr/>
          </p:nvSpPr>
          <p:spPr bwMode="auto">
            <a:xfrm rot="-14052308">
              <a:off x="7350657" y="4703490"/>
              <a:ext cx="28575" cy="114300"/>
            </a:xfrm>
            <a:prstGeom prst="flowChartMerge">
              <a:avLst/>
            </a:prstGeom>
            <a:solidFill>
              <a:srgbClr val="000000"/>
            </a:solidFill>
            <a:ln w="127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Line 1"/>
            <p:cNvSpPr>
              <a:spLocks noChangeShapeType="1"/>
            </p:cNvSpPr>
            <p:nvPr/>
          </p:nvSpPr>
          <p:spPr bwMode="auto">
            <a:xfrm>
              <a:off x="7393520" y="4779690"/>
              <a:ext cx="76200" cy="635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Text Box 3"/>
            <p:cNvSpPr txBox="1">
              <a:spLocks noChangeArrowheads="1"/>
            </p:cNvSpPr>
            <p:nvPr/>
          </p:nvSpPr>
          <p:spPr bwMode="auto">
            <a:xfrm>
              <a:off x="5885695" y="5166864"/>
              <a:ext cx="1817088" cy="349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N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沟道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MOS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传输特性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 rot="10800000">
            <a:off x="5563518" y="1632372"/>
            <a:ext cx="3046115" cy="2516352"/>
            <a:chOff x="5586031" y="2909131"/>
            <a:chExt cx="2755227" cy="2180121"/>
          </a:xfrm>
        </p:grpSpPr>
        <p:sp>
          <p:nvSpPr>
            <p:cNvPr id="56" name="AutoShape 41"/>
            <p:cNvSpPr>
              <a:spLocks noChangeArrowheads="1"/>
            </p:cNvSpPr>
            <p:nvPr/>
          </p:nvSpPr>
          <p:spPr bwMode="auto">
            <a:xfrm rot="10800000" flipH="1" flipV="1">
              <a:off x="6545001" y="4813820"/>
              <a:ext cx="36513" cy="144463"/>
            </a:xfrm>
            <a:prstGeom prst="flowChartMerge">
              <a:avLst/>
            </a:prstGeom>
            <a:solidFill>
              <a:srgbClr val="000000"/>
            </a:solidFill>
            <a:ln w="127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Line 40"/>
            <p:cNvSpPr>
              <a:spLocks noChangeShapeType="1"/>
            </p:cNvSpPr>
            <p:nvPr/>
          </p:nvSpPr>
          <p:spPr bwMode="auto">
            <a:xfrm>
              <a:off x="6561670" y="3341667"/>
              <a:ext cx="0" cy="1466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Line 39"/>
            <p:cNvSpPr>
              <a:spLocks noChangeShapeType="1"/>
            </p:cNvSpPr>
            <p:nvPr/>
          </p:nvSpPr>
          <p:spPr bwMode="auto">
            <a:xfrm rot="16200000">
              <a:off x="7411665" y="3845446"/>
              <a:ext cx="0" cy="18049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AutoShape 38"/>
            <p:cNvSpPr>
              <a:spLocks noChangeArrowheads="1"/>
            </p:cNvSpPr>
            <p:nvPr/>
          </p:nvSpPr>
          <p:spPr bwMode="auto">
            <a:xfrm rot="16200000" flipV="1">
              <a:off x="6443897" y="4674055"/>
              <a:ext cx="36512" cy="144462"/>
            </a:xfrm>
            <a:prstGeom prst="flowChartMerge">
              <a:avLst/>
            </a:prstGeom>
            <a:solidFill>
              <a:srgbClr val="000000"/>
            </a:solidFill>
            <a:ln w="127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Line 37"/>
            <p:cNvSpPr>
              <a:spLocks noChangeShapeType="1"/>
            </p:cNvSpPr>
            <p:nvPr/>
          </p:nvSpPr>
          <p:spPr bwMode="auto">
            <a:xfrm flipH="1">
              <a:off x="6663270" y="4717777"/>
              <a:ext cx="1403350" cy="31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Arc 36"/>
            <p:cNvSpPr>
              <a:spLocks/>
            </p:cNvSpPr>
            <p:nvPr/>
          </p:nvSpPr>
          <p:spPr bwMode="auto">
            <a:xfrm flipH="1">
              <a:off x="6571195" y="4719365"/>
              <a:ext cx="93663" cy="6032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7825"/>
                <a:gd name="T1" fmla="*/ 0 h 21600"/>
                <a:gd name="T2" fmla="*/ 17825 w 17825"/>
                <a:gd name="T3" fmla="*/ 9401 h 21600"/>
                <a:gd name="T4" fmla="*/ 0 w 1782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825" h="21600" fill="none" extrusionOk="0">
                  <a:moveTo>
                    <a:pt x="0" y="0"/>
                  </a:moveTo>
                  <a:cubicBezTo>
                    <a:pt x="7129" y="0"/>
                    <a:pt x="13798" y="3517"/>
                    <a:pt x="17825" y="9400"/>
                  </a:cubicBezTo>
                </a:path>
                <a:path w="17825" h="21600" stroke="0" extrusionOk="0">
                  <a:moveTo>
                    <a:pt x="0" y="0"/>
                  </a:moveTo>
                  <a:cubicBezTo>
                    <a:pt x="7129" y="0"/>
                    <a:pt x="13798" y="3517"/>
                    <a:pt x="17825" y="94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Arc 35"/>
            <p:cNvSpPr>
              <a:spLocks/>
            </p:cNvSpPr>
            <p:nvPr/>
          </p:nvSpPr>
          <p:spPr bwMode="auto">
            <a:xfrm rot="25744266" flipH="1" flipV="1">
              <a:off x="6805351" y="3534296"/>
              <a:ext cx="73025" cy="153988"/>
            </a:xfrm>
            <a:custGeom>
              <a:avLst/>
              <a:gdLst>
                <a:gd name="G0" fmla="+- 0 0 0"/>
                <a:gd name="G1" fmla="+- 19038 0 0"/>
                <a:gd name="G2" fmla="+- 21600 0 0"/>
                <a:gd name="T0" fmla="*/ 10203 w 19481"/>
                <a:gd name="T1" fmla="*/ 0 h 19038"/>
                <a:gd name="T2" fmla="*/ 19481 w 19481"/>
                <a:gd name="T3" fmla="*/ 9707 h 19038"/>
                <a:gd name="T4" fmla="*/ 0 w 19481"/>
                <a:gd name="T5" fmla="*/ 19038 h 19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81" h="19038" fill="none" extrusionOk="0">
                  <a:moveTo>
                    <a:pt x="10203" y="-1"/>
                  </a:moveTo>
                  <a:cubicBezTo>
                    <a:pt x="14248" y="2167"/>
                    <a:pt x="17498" y="5567"/>
                    <a:pt x="19480" y="9707"/>
                  </a:cubicBezTo>
                </a:path>
                <a:path w="19481" h="19038" stroke="0" extrusionOk="0">
                  <a:moveTo>
                    <a:pt x="10203" y="-1"/>
                  </a:moveTo>
                  <a:cubicBezTo>
                    <a:pt x="14248" y="2167"/>
                    <a:pt x="17498" y="5567"/>
                    <a:pt x="19480" y="9707"/>
                  </a:cubicBezTo>
                  <a:lnTo>
                    <a:pt x="0" y="1903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AutoShape 34"/>
            <p:cNvSpPr>
              <a:spLocks noChangeArrowheads="1"/>
            </p:cNvSpPr>
            <p:nvPr/>
          </p:nvSpPr>
          <p:spPr bwMode="auto">
            <a:xfrm rot="1566089">
              <a:off x="6745820" y="3617640"/>
              <a:ext cx="22225" cy="88900"/>
            </a:xfrm>
            <a:prstGeom prst="flowChartMerge">
              <a:avLst/>
            </a:prstGeom>
            <a:solidFill>
              <a:srgbClr val="000000"/>
            </a:solidFill>
            <a:ln w="127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Arc 33"/>
            <p:cNvSpPr>
              <a:spLocks/>
            </p:cNvSpPr>
            <p:nvPr/>
          </p:nvSpPr>
          <p:spPr bwMode="auto">
            <a:xfrm rot="5307385" flipH="1" flipV="1">
              <a:off x="6629139" y="4185171"/>
              <a:ext cx="369888" cy="317500"/>
            </a:xfrm>
            <a:custGeom>
              <a:avLst/>
              <a:gdLst>
                <a:gd name="G0" fmla="+- 0 0 0"/>
                <a:gd name="G1" fmla="+- 20738 0 0"/>
                <a:gd name="G2" fmla="+- 21600 0 0"/>
                <a:gd name="T0" fmla="*/ 6041 w 21600"/>
                <a:gd name="T1" fmla="*/ 0 h 20738"/>
                <a:gd name="T2" fmla="*/ 21600 w 21600"/>
                <a:gd name="T3" fmla="*/ 20737 h 20738"/>
                <a:gd name="T4" fmla="*/ 0 w 21600"/>
                <a:gd name="T5" fmla="*/ 20738 h 20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0738" fill="none" extrusionOk="0">
                  <a:moveTo>
                    <a:pt x="6041" y="-1"/>
                  </a:moveTo>
                  <a:cubicBezTo>
                    <a:pt x="15260" y="2685"/>
                    <a:pt x="21599" y="11134"/>
                    <a:pt x="21599" y="20737"/>
                  </a:cubicBezTo>
                </a:path>
                <a:path w="21600" h="20738" stroke="0" extrusionOk="0">
                  <a:moveTo>
                    <a:pt x="6041" y="-1"/>
                  </a:moveTo>
                  <a:cubicBezTo>
                    <a:pt x="15260" y="2685"/>
                    <a:pt x="21599" y="11134"/>
                    <a:pt x="21599" y="20737"/>
                  </a:cubicBezTo>
                  <a:lnTo>
                    <a:pt x="0" y="20738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" name="Line 32"/>
            <p:cNvSpPr>
              <a:spLocks noChangeShapeType="1"/>
            </p:cNvSpPr>
            <p:nvPr/>
          </p:nvSpPr>
          <p:spPr bwMode="auto">
            <a:xfrm rot="10800000" flipH="1">
              <a:off x="6968070" y="4136752"/>
              <a:ext cx="984250" cy="1746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" name="Line 31"/>
            <p:cNvSpPr>
              <a:spLocks noChangeShapeType="1"/>
            </p:cNvSpPr>
            <p:nvPr/>
          </p:nvSpPr>
          <p:spPr bwMode="auto">
            <a:xfrm rot="10800000" flipV="1">
              <a:off x="6569608" y="4405040"/>
              <a:ext cx="93662" cy="32543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" name="Line 30"/>
            <p:cNvSpPr>
              <a:spLocks noChangeShapeType="1"/>
            </p:cNvSpPr>
            <p:nvPr/>
          </p:nvSpPr>
          <p:spPr bwMode="auto">
            <a:xfrm>
              <a:off x="6456895" y="3806552"/>
              <a:ext cx="1524000" cy="9937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" name="Arc 29"/>
            <p:cNvSpPr>
              <a:spLocks/>
            </p:cNvSpPr>
            <p:nvPr/>
          </p:nvSpPr>
          <p:spPr bwMode="auto">
            <a:xfrm rot="11073541" flipH="1">
              <a:off x="6402920" y="3630340"/>
              <a:ext cx="484188" cy="1112837"/>
            </a:xfrm>
            <a:custGeom>
              <a:avLst/>
              <a:gdLst>
                <a:gd name="G0" fmla="+- 0 0 0"/>
                <a:gd name="G1" fmla="+- 18610 0 0"/>
                <a:gd name="G2" fmla="+- 21600 0 0"/>
                <a:gd name="T0" fmla="*/ 10965 w 21600"/>
                <a:gd name="T1" fmla="*/ 0 h 21510"/>
                <a:gd name="T2" fmla="*/ 21404 w 21600"/>
                <a:gd name="T3" fmla="*/ 21510 h 21510"/>
                <a:gd name="T4" fmla="*/ 0 w 21600"/>
                <a:gd name="T5" fmla="*/ 18610 h 21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10" fill="none" extrusionOk="0">
                  <a:moveTo>
                    <a:pt x="10964" y="0"/>
                  </a:moveTo>
                  <a:cubicBezTo>
                    <a:pt x="17554" y="3882"/>
                    <a:pt x="21600" y="10961"/>
                    <a:pt x="21600" y="18610"/>
                  </a:cubicBezTo>
                  <a:cubicBezTo>
                    <a:pt x="21600" y="19579"/>
                    <a:pt x="21534" y="20548"/>
                    <a:pt x="21404" y="21510"/>
                  </a:cubicBezTo>
                </a:path>
                <a:path w="21600" h="21510" stroke="0" extrusionOk="0">
                  <a:moveTo>
                    <a:pt x="10964" y="0"/>
                  </a:moveTo>
                  <a:cubicBezTo>
                    <a:pt x="17554" y="3882"/>
                    <a:pt x="21600" y="10961"/>
                    <a:pt x="21600" y="18610"/>
                  </a:cubicBezTo>
                  <a:cubicBezTo>
                    <a:pt x="21600" y="19579"/>
                    <a:pt x="21534" y="20548"/>
                    <a:pt x="21404" y="21510"/>
                  </a:cubicBezTo>
                  <a:lnTo>
                    <a:pt x="0" y="1861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" name="Line 28"/>
            <p:cNvSpPr>
              <a:spLocks noChangeShapeType="1"/>
            </p:cNvSpPr>
            <p:nvPr/>
          </p:nvSpPr>
          <p:spPr bwMode="auto">
            <a:xfrm rot="-78127">
              <a:off x="6885520" y="4420915"/>
              <a:ext cx="1112838" cy="95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" name="Arc 27"/>
            <p:cNvSpPr>
              <a:spLocks/>
            </p:cNvSpPr>
            <p:nvPr/>
          </p:nvSpPr>
          <p:spPr bwMode="auto">
            <a:xfrm rot="10967763" flipV="1">
              <a:off x="6639458" y="4427265"/>
              <a:ext cx="309562" cy="277812"/>
            </a:xfrm>
            <a:custGeom>
              <a:avLst/>
              <a:gdLst>
                <a:gd name="G0" fmla="+- 0 0 0"/>
                <a:gd name="G1" fmla="+- 21333 0 0"/>
                <a:gd name="G2" fmla="+- 21600 0 0"/>
                <a:gd name="T0" fmla="*/ 3385 w 20285"/>
                <a:gd name="T1" fmla="*/ 0 h 21333"/>
                <a:gd name="T2" fmla="*/ 20285 w 20285"/>
                <a:gd name="T3" fmla="*/ 13913 h 21333"/>
                <a:gd name="T4" fmla="*/ 0 w 20285"/>
                <a:gd name="T5" fmla="*/ 21333 h 2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5" h="21333" fill="none" extrusionOk="0">
                  <a:moveTo>
                    <a:pt x="3385" y="-1"/>
                  </a:moveTo>
                  <a:cubicBezTo>
                    <a:pt x="11125" y="1228"/>
                    <a:pt x="17593" y="6552"/>
                    <a:pt x="20285" y="13912"/>
                  </a:cubicBezTo>
                </a:path>
                <a:path w="20285" h="21333" stroke="0" extrusionOk="0">
                  <a:moveTo>
                    <a:pt x="3385" y="-1"/>
                  </a:moveTo>
                  <a:cubicBezTo>
                    <a:pt x="11125" y="1228"/>
                    <a:pt x="17593" y="6552"/>
                    <a:pt x="20285" y="13912"/>
                  </a:cubicBezTo>
                  <a:lnTo>
                    <a:pt x="0" y="21333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" name="Line 26"/>
            <p:cNvSpPr>
              <a:spLocks noChangeShapeType="1"/>
            </p:cNvSpPr>
            <p:nvPr/>
          </p:nvSpPr>
          <p:spPr bwMode="auto">
            <a:xfrm rot="11296122" flipV="1">
              <a:off x="6591833" y="4578077"/>
              <a:ext cx="42862" cy="1476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" name="Line 25"/>
            <p:cNvSpPr>
              <a:spLocks noChangeShapeType="1"/>
            </p:cNvSpPr>
            <p:nvPr/>
          </p:nvSpPr>
          <p:spPr bwMode="auto">
            <a:xfrm rot="21521873" flipV="1">
              <a:off x="6910920" y="3854177"/>
              <a:ext cx="996950" cy="95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" name="Line 24"/>
            <p:cNvSpPr>
              <a:spLocks noChangeShapeType="1"/>
            </p:cNvSpPr>
            <p:nvPr/>
          </p:nvSpPr>
          <p:spPr bwMode="auto">
            <a:xfrm rot="10287011" flipV="1">
              <a:off x="6537858" y="4160565"/>
              <a:ext cx="161925" cy="56673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" name="Arc 23"/>
            <p:cNvSpPr>
              <a:spLocks/>
            </p:cNvSpPr>
            <p:nvPr/>
          </p:nvSpPr>
          <p:spPr bwMode="auto">
            <a:xfrm rot="4066306" flipH="1" flipV="1">
              <a:off x="6644220" y="3920853"/>
              <a:ext cx="346075" cy="349250"/>
            </a:xfrm>
            <a:custGeom>
              <a:avLst/>
              <a:gdLst>
                <a:gd name="G0" fmla="+- 0 0 0"/>
                <a:gd name="G1" fmla="+- 18849 0 0"/>
                <a:gd name="G2" fmla="+- 21600 0 0"/>
                <a:gd name="T0" fmla="*/ 10549 w 21600"/>
                <a:gd name="T1" fmla="*/ 0 h 23151"/>
                <a:gd name="T2" fmla="*/ 21167 w 21600"/>
                <a:gd name="T3" fmla="*/ 23151 h 23151"/>
                <a:gd name="T4" fmla="*/ 0 w 21600"/>
                <a:gd name="T5" fmla="*/ 18849 h 23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3151" fill="none" extrusionOk="0">
                  <a:moveTo>
                    <a:pt x="10548" y="0"/>
                  </a:moveTo>
                  <a:cubicBezTo>
                    <a:pt x="17373" y="3819"/>
                    <a:pt x="21600" y="11028"/>
                    <a:pt x="21600" y="18849"/>
                  </a:cubicBezTo>
                  <a:cubicBezTo>
                    <a:pt x="21600" y="20293"/>
                    <a:pt x="21455" y="21735"/>
                    <a:pt x="21167" y="23151"/>
                  </a:cubicBezTo>
                </a:path>
                <a:path w="21600" h="23151" stroke="0" extrusionOk="0">
                  <a:moveTo>
                    <a:pt x="10548" y="0"/>
                  </a:moveTo>
                  <a:cubicBezTo>
                    <a:pt x="17373" y="3819"/>
                    <a:pt x="21600" y="11028"/>
                    <a:pt x="21600" y="18849"/>
                  </a:cubicBezTo>
                  <a:cubicBezTo>
                    <a:pt x="21600" y="20293"/>
                    <a:pt x="21455" y="21735"/>
                    <a:pt x="21167" y="23151"/>
                  </a:cubicBezTo>
                  <a:lnTo>
                    <a:pt x="0" y="18849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" name="Text Box 22"/>
            <p:cNvSpPr txBox="1">
              <a:spLocks noChangeArrowheads="1"/>
            </p:cNvSpPr>
            <p:nvPr/>
          </p:nvSpPr>
          <p:spPr bwMode="auto">
            <a:xfrm rot="10800000">
              <a:off x="6555321" y="4895178"/>
              <a:ext cx="339725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i</a:t>
              </a:r>
              <a:r>
                <a:rPr kumimoji="0" lang="en-US" altLang="zh-CN" sz="900" b="0" i="0" u="none" strike="noStrike" kern="1200" cap="none" spc="0" normalizeH="0" baseline="-3000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/mA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Text Box 21"/>
            <p:cNvSpPr txBox="1">
              <a:spLocks noChangeArrowheads="1"/>
            </p:cNvSpPr>
            <p:nvPr/>
          </p:nvSpPr>
          <p:spPr bwMode="auto">
            <a:xfrm>
              <a:off x="6428320" y="4763040"/>
              <a:ext cx="127000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O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" name="Text Box 20"/>
            <p:cNvSpPr txBox="1">
              <a:spLocks noChangeArrowheads="1"/>
            </p:cNvSpPr>
            <p:nvPr/>
          </p:nvSpPr>
          <p:spPr bwMode="auto">
            <a:xfrm rot="10800000">
              <a:off x="6206070" y="4552217"/>
              <a:ext cx="330200" cy="161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ookman Old Style" panose="020506040505050202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DS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/ V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" name="Text Box 19"/>
            <p:cNvSpPr txBox="1">
              <a:spLocks noChangeArrowheads="1"/>
            </p:cNvSpPr>
            <p:nvPr/>
          </p:nvSpPr>
          <p:spPr bwMode="auto">
            <a:xfrm rot="10800000">
              <a:off x="8077733" y="4595540"/>
              <a:ext cx="263525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GS1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" name="Text Box 18"/>
            <p:cNvSpPr txBox="1">
              <a:spLocks noChangeArrowheads="1"/>
            </p:cNvSpPr>
            <p:nvPr/>
          </p:nvSpPr>
          <p:spPr bwMode="auto">
            <a:xfrm rot="10800000">
              <a:off x="8009470" y="4343127"/>
              <a:ext cx="250825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GS2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0" name="Text Box 17"/>
            <p:cNvSpPr txBox="1">
              <a:spLocks noChangeArrowheads="1"/>
            </p:cNvSpPr>
            <p:nvPr/>
          </p:nvSpPr>
          <p:spPr bwMode="auto">
            <a:xfrm rot="10800000">
              <a:off x="7963433" y="4055790"/>
              <a:ext cx="238125" cy="134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GS3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1" name="Text Box 16"/>
            <p:cNvSpPr txBox="1">
              <a:spLocks noChangeArrowheads="1"/>
            </p:cNvSpPr>
            <p:nvPr/>
          </p:nvSpPr>
          <p:spPr bwMode="auto">
            <a:xfrm rot="10800000">
              <a:off x="7895170" y="3754165"/>
              <a:ext cx="250825" cy="12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GS4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2" name="Line 15"/>
            <p:cNvSpPr>
              <a:spLocks noChangeShapeType="1"/>
            </p:cNvSpPr>
            <p:nvPr/>
          </p:nvSpPr>
          <p:spPr bwMode="auto">
            <a:xfrm flipH="1">
              <a:off x="6999820" y="3706540"/>
              <a:ext cx="123825" cy="15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3" name="Freeform 14"/>
            <p:cNvSpPr>
              <a:spLocks/>
            </p:cNvSpPr>
            <p:nvPr/>
          </p:nvSpPr>
          <p:spPr bwMode="auto">
            <a:xfrm flipH="1">
              <a:off x="6929970" y="3692252"/>
              <a:ext cx="90488" cy="28575"/>
            </a:xfrm>
            <a:custGeom>
              <a:avLst/>
              <a:gdLst>
                <a:gd name="T0" fmla="*/ 0 w 20000"/>
                <a:gd name="T1" fmla="*/ 19355 h 20000"/>
                <a:gd name="T2" fmla="*/ 0 w 20000"/>
                <a:gd name="T3" fmla="*/ 0 h 20000"/>
                <a:gd name="T4" fmla="*/ 19841 w 20000"/>
                <a:gd name="T5" fmla="*/ 8387 h 20000"/>
                <a:gd name="T6" fmla="*/ 0 w 20000"/>
                <a:gd name="T7" fmla="*/ 1935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355"/>
                  </a:moveTo>
                  <a:lnTo>
                    <a:pt x="0" y="0"/>
                  </a:lnTo>
                  <a:lnTo>
                    <a:pt x="19841" y="8387"/>
                  </a:lnTo>
                  <a:lnTo>
                    <a:pt x="0" y="1935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 type="none" w="sm" len="lg"/>
              <a:tailEnd type="none" w="sm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4" name="Line 13"/>
            <p:cNvSpPr>
              <a:spLocks noChangeShapeType="1"/>
            </p:cNvSpPr>
            <p:nvPr/>
          </p:nvSpPr>
          <p:spPr bwMode="auto">
            <a:xfrm flipH="1">
              <a:off x="6639458" y="3706540"/>
              <a:ext cx="241300" cy="15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5" name="Freeform 12"/>
            <p:cNvSpPr>
              <a:spLocks/>
            </p:cNvSpPr>
            <p:nvPr/>
          </p:nvSpPr>
          <p:spPr bwMode="auto">
            <a:xfrm flipH="1">
              <a:off x="6564845" y="3695427"/>
              <a:ext cx="90488" cy="28575"/>
            </a:xfrm>
            <a:custGeom>
              <a:avLst/>
              <a:gdLst>
                <a:gd name="T0" fmla="*/ 0 w 20000"/>
                <a:gd name="T1" fmla="*/ 19355 h 20000"/>
                <a:gd name="T2" fmla="*/ 0 w 20000"/>
                <a:gd name="T3" fmla="*/ 0 h 20000"/>
                <a:gd name="T4" fmla="*/ 19841 w 20000"/>
                <a:gd name="T5" fmla="*/ 8387 h 20000"/>
                <a:gd name="T6" fmla="*/ 0 w 20000"/>
                <a:gd name="T7" fmla="*/ 1935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355"/>
                  </a:moveTo>
                  <a:lnTo>
                    <a:pt x="0" y="0"/>
                  </a:lnTo>
                  <a:lnTo>
                    <a:pt x="19841" y="8387"/>
                  </a:lnTo>
                  <a:lnTo>
                    <a:pt x="0" y="1935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 type="none" w="sm" len="lg"/>
              <a:tailEnd type="none" w="sm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6" name="Text Box 11"/>
            <p:cNvSpPr txBox="1">
              <a:spLocks noChangeArrowheads="1"/>
            </p:cNvSpPr>
            <p:nvPr/>
          </p:nvSpPr>
          <p:spPr bwMode="auto">
            <a:xfrm rot="10800000">
              <a:off x="7120470" y="3566840"/>
              <a:ext cx="660400" cy="266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≤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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T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饱和区</a:t>
              </a:r>
            </a:p>
          </p:txBody>
        </p:sp>
        <p:sp>
          <p:nvSpPr>
            <p:cNvPr id="87" name="Line 10"/>
            <p:cNvSpPr>
              <a:spLocks noChangeShapeType="1"/>
            </p:cNvSpPr>
            <p:nvPr/>
          </p:nvSpPr>
          <p:spPr bwMode="auto">
            <a:xfrm>
              <a:off x="7780870" y="3708127"/>
              <a:ext cx="15716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8" name="Freeform 9"/>
            <p:cNvSpPr>
              <a:spLocks/>
            </p:cNvSpPr>
            <p:nvPr/>
          </p:nvSpPr>
          <p:spPr bwMode="auto">
            <a:xfrm>
              <a:off x="7909458" y="3695427"/>
              <a:ext cx="90487" cy="28575"/>
            </a:xfrm>
            <a:custGeom>
              <a:avLst/>
              <a:gdLst>
                <a:gd name="T0" fmla="*/ 0 w 20000"/>
                <a:gd name="T1" fmla="*/ 19355 h 20000"/>
                <a:gd name="T2" fmla="*/ 0 w 20000"/>
                <a:gd name="T3" fmla="*/ 0 h 20000"/>
                <a:gd name="T4" fmla="*/ 19841 w 20000"/>
                <a:gd name="T5" fmla="*/ 8387 h 20000"/>
                <a:gd name="T6" fmla="*/ 0 w 20000"/>
                <a:gd name="T7" fmla="*/ 1935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355"/>
                  </a:moveTo>
                  <a:lnTo>
                    <a:pt x="0" y="0"/>
                  </a:lnTo>
                  <a:lnTo>
                    <a:pt x="19841" y="8387"/>
                  </a:lnTo>
                  <a:lnTo>
                    <a:pt x="0" y="1935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 type="none" w="sm" len="lg"/>
              <a:tailEnd type="none" w="sm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9" name="Freeform 8"/>
            <p:cNvSpPr>
              <a:spLocks/>
            </p:cNvSpPr>
            <p:nvPr/>
          </p:nvSpPr>
          <p:spPr bwMode="auto">
            <a:xfrm>
              <a:off x="6831545" y="3695427"/>
              <a:ext cx="90488" cy="28575"/>
            </a:xfrm>
            <a:custGeom>
              <a:avLst/>
              <a:gdLst>
                <a:gd name="T0" fmla="*/ 0 w 20000"/>
                <a:gd name="T1" fmla="*/ 19355 h 20000"/>
                <a:gd name="T2" fmla="*/ 0 w 20000"/>
                <a:gd name="T3" fmla="*/ 0 h 20000"/>
                <a:gd name="T4" fmla="*/ 19841 w 20000"/>
                <a:gd name="T5" fmla="*/ 8387 h 20000"/>
                <a:gd name="T6" fmla="*/ 0 w 20000"/>
                <a:gd name="T7" fmla="*/ 1935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355"/>
                  </a:moveTo>
                  <a:lnTo>
                    <a:pt x="0" y="0"/>
                  </a:lnTo>
                  <a:lnTo>
                    <a:pt x="19841" y="8387"/>
                  </a:lnTo>
                  <a:lnTo>
                    <a:pt x="0" y="1935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 type="none" w="sm" len="lg"/>
              <a:tailEnd type="none" w="sm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0" name="Text Box 7"/>
            <p:cNvSpPr txBox="1">
              <a:spLocks noChangeArrowheads="1"/>
            </p:cNvSpPr>
            <p:nvPr/>
          </p:nvSpPr>
          <p:spPr bwMode="auto">
            <a:xfrm rot="10800000">
              <a:off x="6555320" y="3273152"/>
              <a:ext cx="733425" cy="293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≥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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T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可变电阻区</a:t>
              </a:r>
            </a:p>
          </p:txBody>
        </p:sp>
        <p:sp>
          <p:nvSpPr>
            <p:cNvPr id="91" name="Line 6"/>
            <p:cNvSpPr>
              <a:spLocks noChangeShapeType="1"/>
            </p:cNvSpPr>
            <p:nvPr/>
          </p:nvSpPr>
          <p:spPr bwMode="auto">
            <a:xfrm flipH="1">
              <a:off x="6988708" y="3978002"/>
              <a:ext cx="139700" cy="15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lg"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2" name="Freeform 5"/>
            <p:cNvSpPr>
              <a:spLocks/>
            </p:cNvSpPr>
            <p:nvPr/>
          </p:nvSpPr>
          <p:spPr bwMode="auto">
            <a:xfrm flipH="1">
              <a:off x="6906158" y="3965302"/>
              <a:ext cx="90487" cy="28575"/>
            </a:xfrm>
            <a:custGeom>
              <a:avLst/>
              <a:gdLst>
                <a:gd name="T0" fmla="*/ 0 w 20000"/>
                <a:gd name="T1" fmla="*/ 19355 h 20000"/>
                <a:gd name="T2" fmla="*/ 0 w 20000"/>
                <a:gd name="T3" fmla="*/ 0 h 20000"/>
                <a:gd name="T4" fmla="*/ 19841 w 20000"/>
                <a:gd name="T5" fmla="*/ 8387 h 20000"/>
                <a:gd name="T6" fmla="*/ 0 w 20000"/>
                <a:gd name="T7" fmla="*/ 1935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355"/>
                  </a:moveTo>
                  <a:lnTo>
                    <a:pt x="0" y="0"/>
                  </a:lnTo>
                  <a:lnTo>
                    <a:pt x="19841" y="8387"/>
                  </a:lnTo>
                  <a:lnTo>
                    <a:pt x="0" y="1935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 type="none" w="sm" len="lg"/>
              <a:tailEnd type="none" w="sm" len="lg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3" name="Text Box 4"/>
            <p:cNvSpPr txBox="1">
              <a:spLocks noChangeArrowheads="1"/>
            </p:cNvSpPr>
            <p:nvPr/>
          </p:nvSpPr>
          <p:spPr bwMode="auto">
            <a:xfrm rot="10800000">
              <a:off x="7153808" y="3898627"/>
              <a:ext cx="6826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DS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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T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94" name="Text Box 3"/>
            <p:cNvSpPr txBox="1">
              <a:spLocks noChangeArrowheads="1"/>
            </p:cNvSpPr>
            <p:nvPr/>
          </p:nvSpPr>
          <p:spPr bwMode="auto">
            <a:xfrm rot="10800000">
              <a:off x="7344308" y="4797152"/>
              <a:ext cx="736600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GS</a:t>
              </a: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≥</a:t>
              </a:r>
              <a:r>
                <a:rPr kumimoji="0" lang="en-US" altLang="zh-CN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V</a:t>
              </a:r>
              <a:r>
                <a:rPr kumimoji="0" lang="en-US" altLang="zh-CN" sz="900" b="0" i="0" u="none" strike="noStrike" kern="1200" cap="none" spc="0" normalizeH="0" baseline="-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T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截止区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5" name="AutoShape 2"/>
            <p:cNvSpPr>
              <a:spLocks noChangeArrowheads="1"/>
            </p:cNvSpPr>
            <p:nvPr/>
          </p:nvSpPr>
          <p:spPr bwMode="auto">
            <a:xfrm rot="-14052308">
              <a:off x="7350657" y="4703490"/>
              <a:ext cx="28575" cy="114300"/>
            </a:xfrm>
            <a:prstGeom prst="flowChartMerge">
              <a:avLst/>
            </a:prstGeom>
            <a:solidFill>
              <a:srgbClr val="000000"/>
            </a:solidFill>
            <a:ln w="127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6" name="Line 1"/>
            <p:cNvSpPr>
              <a:spLocks noChangeShapeType="1"/>
            </p:cNvSpPr>
            <p:nvPr/>
          </p:nvSpPr>
          <p:spPr bwMode="auto">
            <a:xfrm>
              <a:off x="7393520" y="4779690"/>
              <a:ext cx="76200" cy="635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7" name="Text Box 11"/>
            <p:cNvSpPr txBox="1">
              <a:spLocks noChangeArrowheads="1"/>
            </p:cNvSpPr>
            <p:nvPr/>
          </p:nvSpPr>
          <p:spPr bwMode="auto">
            <a:xfrm rot="10800000">
              <a:off x="5586031" y="2909131"/>
              <a:ext cx="1799050" cy="278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P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沟道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MOS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传输特性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1514538" y="2853075"/>
            <a:ext cx="6139783" cy="2853184"/>
            <a:chOff x="1514538" y="2853075"/>
            <a:chExt cx="6139783" cy="2853184"/>
          </a:xfrm>
        </p:grpSpPr>
        <p:sp>
          <p:nvSpPr>
            <p:cNvPr id="99" name="椭圆 98"/>
            <p:cNvSpPr/>
            <p:nvPr/>
          </p:nvSpPr>
          <p:spPr bwMode="auto">
            <a:xfrm>
              <a:off x="1514538" y="4772182"/>
              <a:ext cx="597783" cy="371822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0" name="椭圆 99"/>
            <p:cNvSpPr/>
            <p:nvPr/>
          </p:nvSpPr>
          <p:spPr bwMode="auto">
            <a:xfrm>
              <a:off x="6853903" y="5500710"/>
              <a:ext cx="468052" cy="205549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1" name="椭圆 100"/>
            <p:cNvSpPr/>
            <p:nvPr/>
          </p:nvSpPr>
          <p:spPr bwMode="auto">
            <a:xfrm>
              <a:off x="7470967" y="2853075"/>
              <a:ext cx="183354" cy="371822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2599222" y="2464254"/>
            <a:ext cx="4521768" cy="2751799"/>
            <a:chOff x="941748" y="2005725"/>
            <a:chExt cx="4521768" cy="2751799"/>
          </a:xfrm>
        </p:grpSpPr>
        <p:sp>
          <p:nvSpPr>
            <p:cNvPr id="103" name="椭圆 102"/>
            <p:cNvSpPr/>
            <p:nvPr/>
          </p:nvSpPr>
          <p:spPr bwMode="auto">
            <a:xfrm>
              <a:off x="941748" y="2280698"/>
              <a:ext cx="140050" cy="1065343"/>
            </a:xfrm>
            <a:prstGeom prst="ellipse">
              <a:avLst/>
            </a:prstGeom>
            <a:noFill/>
            <a:ln w="28575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" name="椭圆 103"/>
            <p:cNvSpPr/>
            <p:nvPr/>
          </p:nvSpPr>
          <p:spPr bwMode="auto">
            <a:xfrm>
              <a:off x="4565654" y="4632062"/>
              <a:ext cx="468052" cy="125462"/>
            </a:xfrm>
            <a:prstGeom prst="ellipse">
              <a:avLst/>
            </a:prstGeom>
            <a:noFill/>
            <a:ln w="28575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" name="椭圆 104"/>
            <p:cNvSpPr/>
            <p:nvPr/>
          </p:nvSpPr>
          <p:spPr bwMode="auto">
            <a:xfrm>
              <a:off x="4859357" y="2005725"/>
              <a:ext cx="604159" cy="151082"/>
            </a:xfrm>
            <a:prstGeom prst="ellipse">
              <a:avLst/>
            </a:prstGeom>
            <a:noFill/>
            <a:ln w="28575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3176609" y="1957225"/>
            <a:ext cx="3174971" cy="3250671"/>
            <a:chOff x="-1981604" y="463693"/>
            <a:chExt cx="3174971" cy="3250671"/>
          </a:xfrm>
        </p:grpSpPr>
        <p:sp>
          <p:nvSpPr>
            <p:cNvPr id="107" name="椭圆 106"/>
            <p:cNvSpPr/>
            <p:nvPr/>
          </p:nvSpPr>
          <p:spPr bwMode="auto">
            <a:xfrm>
              <a:off x="-1981604" y="3257127"/>
              <a:ext cx="617142" cy="457237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8" name="椭圆 107"/>
            <p:cNvSpPr/>
            <p:nvPr/>
          </p:nvSpPr>
          <p:spPr bwMode="auto">
            <a:xfrm>
              <a:off x="392462" y="2900605"/>
              <a:ext cx="156975" cy="356432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" name="椭圆 108"/>
            <p:cNvSpPr/>
            <p:nvPr/>
          </p:nvSpPr>
          <p:spPr bwMode="auto">
            <a:xfrm flipV="1">
              <a:off x="589208" y="463693"/>
              <a:ext cx="604159" cy="145528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14" name="Rectangle 4"/>
          <p:cNvSpPr>
            <a:spLocks noChangeArrowheads="1"/>
          </p:cNvSpPr>
          <p:nvPr/>
        </p:nvSpPr>
        <p:spPr bwMode="auto">
          <a:xfrm>
            <a:off x="2411124" y="2225231"/>
            <a:ext cx="2282615" cy="457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以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DD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=5V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为例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75558DC-586A-4FB3-96A5-1270DFEA4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29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72584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16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16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893" grpId="0"/>
      <p:bldP spid="1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759" name="Rectangle 79"/>
          <p:cNvSpPr>
            <a:spLocks noChangeArrowheads="1"/>
          </p:cNvSpPr>
          <p:nvPr/>
        </p:nvSpPr>
        <p:spPr bwMode="auto">
          <a:xfrm>
            <a:off x="1439863" y="4437063"/>
            <a:ext cx="3025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69900" indent="-4699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6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6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469900" marR="0" lvl="0" indent="-469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(Transfer characteristic )</a:t>
            </a:r>
          </a:p>
        </p:txBody>
      </p:sp>
      <p:sp>
        <p:nvSpPr>
          <p:cNvPr id="455682" name="Rectangle 2"/>
          <p:cNvSpPr>
            <a:spLocks noChangeArrowheads="1"/>
          </p:cNvSpPr>
          <p:nvPr/>
        </p:nvSpPr>
        <p:spPr bwMode="auto">
          <a:xfrm>
            <a:off x="611188" y="0"/>
            <a:ext cx="7793037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输入逻辑电平和输出逻辑电平</a:t>
            </a:r>
          </a:p>
        </p:txBody>
      </p:sp>
      <p:grpSp>
        <p:nvGrpSpPr>
          <p:cNvPr id="455690" name="Group 10"/>
          <p:cNvGrpSpPr>
            <a:grpSpLocks/>
          </p:cNvGrpSpPr>
          <p:nvPr/>
        </p:nvGrpSpPr>
        <p:grpSpPr bwMode="auto">
          <a:xfrm>
            <a:off x="720725" y="1417638"/>
            <a:ext cx="3276600" cy="3024187"/>
            <a:chOff x="2200" y="1593"/>
            <a:chExt cx="2064" cy="1905"/>
          </a:xfrm>
        </p:grpSpPr>
        <p:sp>
          <p:nvSpPr>
            <p:cNvPr id="455691" name="Freeform 11"/>
            <p:cNvSpPr>
              <a:spLocks/>
            </p:cNvSpPr>
            <p:nvPr/>
          </p:nvSpPr>
          <p:spPr bwMode="auto">
            <a:xfrm>
              <a:off x="2631" y="2047"/>
              <a:ext cx="1202" cy="1090"/>
            </a:xfrm>
            <a:custGeom>
              <a:avLst/>
              <a:gdLst>
                <a:gd name="T0" fmla="*/ 0 w 1027"/>
                <a:gd name="T1" fmla="*/ 45 h 1090"/>
                <a:gd name="T2" fmla="*/ 336 w 1027"/>
                <a:gd name="T3" fmla="*/ 149 h 1090"/>
                <a:gd name="T4" fmla="*/ 492 w 1027"/>
                <a:gd name="T5" fmla="*/ 940 h 1090"/>
                <a:gd name="T6" fmla="*/ 1027 w 1027"/>
                <a:gd name="T7" fmla="*/ 1049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7" h="1090">
                  <a:moveTo>
                    <a:pt x="0" y="45"/>
                  </a:moveTo>
                  <a:cubicBezTo>
                    <a:pt x="56" y="62"/>
                    <a:pt x="254" y="0"/>
                    <a:pt x="336" y="149"/>
                  </a:cubicBezTo>
                  <a:cubicBezTo>
                    <a:pt x="418" y="298"/>
                    <a:pt x="377" y="790"/>
                    <a:pt x="492" y="940"/>
                  </a:cubicBezTo>
                  <a:cubicBezTo>
                    <a:pt x="607" y="1090"/>
                    <a:pt x="916" y="1026"/>
                    <a:pt x="1027" y="1049"/>
                  </a:cubicBezTo>
                </a:path>
              </a:pathLst>
            </a:custGeom>
            <a:noFill/>
            <a:ln w="28575" cmpd="sng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5692" name="Rectangle 12"/>
            <p:cNvSpPr>
              <a:spLocks noChangeArrowheads="1"/>
            </p:cNvSpPr>
            <p:nvPr/>
          </p:nvSpPr>
          <p:spPr bwMode="auto">
            <a:xfrm>
              <a:off x="2513" y="3113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455693" name="Rectangle 13"/>
            <p:cNvSpPr>
              <a:spLocks noChangeArrowheads="1"/>
            </p:cNvSpPr>
            <p:nvPr/>
          </p:nvSpPr>
          <p:spPr bwMode="auto">
            <a:xfrm>
              <a:off x="2404" y="2001"/>
              <a:ext cx="12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ctr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455694" name="Line 14"/>
            <p:cNvSpPr>
              <a:spLocks noChangeShapeType="1"/>
            </p:cNvSpPr>
            <p:nvPr/>
          </p:nvSpPr>
          <p:spPr bwMode="auto">
            <a:xfrm flipV="1">
              <a:off x="2621" y="3158"/>
              <a:ext cx="1461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5695" name="Line 15"/>
            <p:cNvSpPr>
              <a:spLocks noChangeShapeType="1"/>
            </p:cNvSpPr>
            <p:nvPr/>
          </p:nvSpPr>
          <p:spPr bwMode="auto">
            <a:xfrm flipV="1">
              <a:off x="2630" y="1743"/>
              <a:ext cx="1" cy="1415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5696" name="Line 16"/>
            <p:cNvSpPr>
              <a:spLocks noChangeShapeType="1"/>
            </p:cNvSpPr>
            <p:nvPr/>
          </p:nvSpPr>
          <p:spPr bwMode="auto">
            <a:xfrm>
              <a:off x="2971" y="3154"/>
              <a:ext cx="0" cy="4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5697" name="Rectangle 17"/>
            <p:cNvSpPr>
              <a:spLocks noChangeArrowheads="1"/>
            </p:cNvSpPr>
            <p:nvPr/>
          </p:nvSpPr>
          <p:spPr bwMode="auto">
            <a:xfrm>
              <a:off x="4014" y="3152"/>
              <a:ext cx="250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ctr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r>
                <a:rPr kumimoji="1" lang="en-US" altLang="zh-CN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IN </a:t>
              </a: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/V</a:t>
              </a:r>
            </a:p>
          </p:txBody>
        </p:sp>
        <p:sp>
          <p:nvSpPr>
            <p:cNvPr id="455698" name="Line 18"/>
            <p:cNvSpPr>
              <a:spLocks noChangeShapeType="1"/>
            </p:cNvSpPr>
            <p:nvPr/>
          </p:nvSpPr>
          <p:spPr bwMode="auto">
            <a:xfrm>
              <a:off x="3470" y="3154"/>
              <a:ext cx="0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5699" name="Rectangle 19"/>
            <p:cNvSpPr>
              <a:spLocks noChangeArrowheads="1"/>
            </p:cNvSpPr>
            <p:nvPr/>
          </p:nvSpPr>
          <p:spPr bwMode="auto">
            <a:xfrm>
              <a:off x="2200" y="1593"/>
              <a:ext cx="454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ctr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r>
                <a:rPr kumimoji="1" lang="en-US" altLang="zh-CN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OUT</a:t>
              </a:r>
            </a:p>
            <a:p>
              <a:pPr marL="0" marR="0" lvl="0" indent="0" algn="ctr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/V</a:t>
              </a:r>
            </a:p>
          </p:txBody>
        </p:sp>
        <p:sp>
          <p:nvSpPr>
            <p:cNvPr id="455700" name="Rectangle 20"/>
            <p:cNvSpPr>
              <a:spLocks noChangeArrowheads="1"/>
            </p:cNvSpPr>
            <p:nvPr/>
          </p:nvSpPr>
          <p:spPr bwMode="auto">
            <a:xfrm>
              <a:off x="3811" y="3203"/>
              <a:ext cx="10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ctr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455701" name="Rectangle 21"/>
            <p:cNvSpPr>
              <a:spLocks noChangeArrowheads="1"/>
            </p:cNvSpPr>
            <p:nvPr/>
          </p:nvSpPr>
          <p:spPr bwMode="auto">
            <a:xfrm>
              <a:off x="3357" y="3203"/>
              <a:ext cx="499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72000">
              <a:spAutoFit/>
            </a:bodyPr>
            <a:lstStyle/>
            <a:p>
              <a:pPr marL="0" marR="0" lvl="0" indent="0" algn="ctr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r>
                <a:rPr kumimoji="1" lang="en-US" altLang="zh-CN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IHmin</a:t>
              </a:r>
            </a:p>
          </p:txBody>
        </p:sp>
        <p:sp>
          <p:nvSpPr>
            <p:cNvPr id="455702" name="Rectangle 22"/>
            <p:cNvSpPr>
              <a:spLocks noChangeArrowheads="1"/>
            </p:cNvSpPr>
            <p:nvPr/>
          </p:nvSpPr>
          <p:spPr bwMode="auto">
            <a:xfrm>
              <a:off x="2789" y="3203"/>
              <a:ext cx="499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72000">
              <a:spAutoFit/>
            </a:bodyPr>
            <a:lstStyle/>
            <a:p>
              <a:pPr marL="0" marR="0" lvl="0" indent="0" algn="ctr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r>
                <a:rPr kumimoji="1" lang="en-US" altLang="zh-CN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ILmax</a:t>
              </a:r>
            </a:p>
          </p:txBody>
        </p:sp>
        <p:sp>
          <p:nvSpPr>
            <p:cNvPr id="455703" name="Line 23"/>
            <p:cNvSpPr>
              <a:spLocks noChangeShapeType="1"/>
            </p:cNvSpPr>
            <p:nvPr/>
          </p:nvSpPr>
          <p:spPr bwMode="auto">
            <a:xfrm rot="-5400000">
              <a:off x="2607" y="3020"/>
              <a:ext cx="0" cy="4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5704" name="Line 24"/>
            <p:cNvSpPr>
              <a:spLocks noChangeShapeType="1"/>
            </p:cNvSpPr>
            <p:nvPr/>
          </p:nvSpPr>
          <p:spPr bwMode="auto">
            <a:xfrm rot="-5400000">
              <a:off x="2607" y="2316"/>
              <a:ext cx="0" cy="4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5705" name="Line 25"/>
            <p:cNvSpPr>
              <a:spLocks noChangeShapeType="1"/>
            </p:cNvSpPr>
            <p:nvPr/>
          </p:nvSpPr>
          <p:spPr bwMode="auto">
            <a:xfrm rot="-5400000">
              <a:off x="2611" y="2067"/>
              <a:ext cx="0" cy="4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5706" name="Line 26"/>
            <p:cNvSpPr>
              <a:spLocks noChangeShapeType="1"/>
            </p:cNvSpPr>
            <p:nvPr/>
          </p:nvSpPr>
          <p:spPr bwMode="auto">
            <a:xfrm>
              <a:off x="3833" y="3154"/>
              <a:ext cx="0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55707" name="Group 27"/>
          <p:cNvGrpSpPr>
            <a:grpSpLocks/>
          </p:cNvGrpSpPr>
          <p:nvPr/>
        </p:nvGrpSpPr>
        <p:grpSpPr bwMode="auto">
          <a:xfrm>
            <a:off x="2736850" y="1785938"/>
            <a:ext cx="1908175" cy="2187575"/>
            <a:chOff x="3470" y="1825"/>
            <a:chExt cx="1202" cy="1378"/>
          </a:xfrm>
        </p:grpSpPr>
        <p:grpSp>
          <p:nvGrpSpPr>
            <p:cNvPr id="455708" name="Group 28"/>
            <p:cNvGrpSpPr>
              <a:grpSpLocks/>
            </p:cNvGrpSpPr>
            <p:nvPr/>
          </p:nvGrpSpPr>
          <p:grpSpPr bwMode="auto">
            <a:xfrm rot="5400000" flipH="1">
              <a:off x="3255" y="2624"/>
              <a:ext cx="794" cy="363"/>
              <a:chOff x="1402" y="2092"/>
              <a:chExt cx="866" cy="249"/>
            </a:xfrm>
          </p:grpSpPr>
          <p:grpSp>
            <p:nvGrpSpPr>
              <p:cNvPr id="455709" name="Group 29"/>
              <p:cNvGrpSpPr>
                <a:grpSpLocks/>
              </p:cNvGrpSpPr>
              <p:nvPr/>
            </p:nvGrpSpPr>
            <p:grpSpPr bwMode="auto">
              <a:xfrm>
                <a:off x="1449" y="2092"/>
                <a:ext cx="812" cy="249"/>
                <a:chOff x="1449" y="2046"/>
                <a:chExt cx="812" cy="295"/>
              </a:xfrm>
            </p:grpSpPr>
            <p:sp>
              <p:nvSpPr>
                <p:cNvPr id="455710" name="Line 30"/>
                <p:cNvSpPr>
                  <a:spLocks noChangeShapeType="1"/>
                </p:cNvSpPr>
                <p:nvPr/>
              </p:nvSpPr>
              <p:spPr bwMode="auto">
                <a:xfrm flipH="1">
                  <a:off x="1462" y="2046"/>
                  <a:ext cx="170" cy="29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11" name="Line 31"/>
                <p:cNvSpPr>
                  <a:spLocks noChangeShapeType="1"/>
                </p:cNvSpPr>
                <p:nvPr/>
              </p:nvSpPr>
              <p:spPr bwMode="auto">
                <a:xfrm flipH="1">
                  <a:off x="1525" y="2046"/>
                  <a:ext cx="170" cy="29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12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1588" y="2046"/>
                  <a:ext cx="170" cy="29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13" name="Line 33"/>
                <p:cNvSpPr>
                  <a:spLocks noChangeShapeType="1"/>
                </p:cNvSpPr>
                <p:nvPr/>
              </p:nvSpPr>
              <p:spPr bwMode="auto">
                <a:xfrm flipH="1">
                  <a:off x="1651" y="2046"/>
                  <a:ext cx="170" cy="29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14" name="Line 34"/>
                <p:cNvSpPr>
                  <a:spLocks noChangeShapeType="1"/>
                </p:cNvSpPr>
                <p:nvPr/>
              </p:nvSpPr>
              <p:spPr bwMode="auto">
                <a:xfrm flipH="1">
                  <a:off x="1714" y="2046"/>
                  <a:ext cx="170" cy="29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15" name="Line 35"/>
                <p:cNvSpPr>
                  <a:spLocks noChangeShapeType="1"/>
                </p:cNvSpPr>
                <p:nvPr/>
              </p:nvSpPr>
              <p:spPr bwMode="auto">
                <a:xfrm flipH="1">
                  <a:off x="1777" y="2046"/>
                  <a:ext cx="170" cy="29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16" name="Line 36"/>
                <p:cNvSpPr>
                  <a:spLocks noChangeShapeType="1"/>
                </p:cNvSpPr>
                <p:nvPr/>
              </p:nvSpPr>
              <p:spPr bwMode="auto">
                <a:xfrm flipH="1">
                  <a:off x="1840" y="2046"/>
                  <a:ext cx="170" cy="29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17" name="Line 37"/>
                <p:cNvSpPr>
                  <a:spLocks noChangeShapeType="1"/>
                </p:cNvSpPr>
                <p:nvPr/>
              </p:nvSpPr>
              <p:spPr bwMode="auto">
                <a:xfrm flipH="1">
                  <a:off x="1903" y="2046"/>
                  <a:ext cx="170" cy="29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18" name="Line 38"/>
                <p:cNvSpPr>
                  <a:spLocks noChangeShapeType="1"/>
                </p:cNvSpPr>
                <p:nvPr/>
              </p:nvSpPr>
              <p:spPr bwMode="auto">
                <a:xfrm flipH="1">
                  <a:off x="1966" y="2046"/>
                  <a:ext cx="170" cy="29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19" name="Line 39"/>
                <p:cNvSpPr>
                  <a:spLocks noChangeShapeType="1"/>
                </p:cNvSpPr>
                <p:nvPr/>
              </p:nvSpPr>
              <p:spPr bwMode="auto">
                <a:xfrm flipH="1">
                  <a:off x="2029" y="2046"/>
                  <a:ext cx="170" cy="29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20" name="Line 40"/>
                <p:cNvSpPr>
                  <a:spLocks noChangeShapeType="1"/>
                </p:cNvSpPr>
                <p:nvPr/>
              </p:nvSpPr>
              <p:spPr bwMode="auto">
                <a:xfrm flipH="1">
                  <a:off x="2091" y="2046"/>
                  <a:ext cx="170" cy="29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21" name="Line 41"/>
                <p:cNvSpPr>
                  <a:spLocks noChangeShapeType="1"/>
                </p:cNvSpPr>
                <p:nvPr/>
              </p:nvSpPr>
              <p:spPr bwMode="auto">
                <a:xfrm flipH="1">
                  <a:off x="1451" y="2046"/>
                  <a:ext cx="118" cy="20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22" name="Line 42"/>
                <p:cNvSpPr>
                  <a:spLocks noChangeShapeType="1"/>
                </p:cNvSpPr>
                <p:nvPr/>
              </p:nvSpPr>
              <p:spPr bwMode="auto">
                <a:xfrm flipH="1">
                  <a:off x="1449" y="2047"/>
                  <a:ext cx="52" cy="9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55723" name="Line 43"/>
              <p:cNvSpPr>
                <a:spLocks noChangeShapeType="1"/>
              </p:cNvSpPr>
              <p:nvPr/>
            </p:nvSpPr>
            <p:spPr bwMode="auto">
              <a:xfrm rot="-5400000">
                <a:off x="1837" y="1661"/>
                <a:ext cx="0" cy="86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5724" name="Line 44"/>
              <p:cNvSpPr>
                <a:spLocks noChangeShapeType="1"/>
              </p:cNvSpPr>
              <p:nvPr/>
            </p:nvSpPr>
            <p:spPr bwMode="auto">
              <a:xfrm rot="-5400000">
                <a:off x="1812" y="1931"/>
                <a:ext cx="0" cy="82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55725" name="AutoShape 45"/>
            <p:cNvSpPr>
              <a:spLocks noChangeArrowheads="1"/>
            </p:cNvSpPr>
            <p:nvPr/>
          </p:nvSpPr>
          <p:spPr bwMode="auto">
            <a:xfrm>
              <a:off x="3515" y="1825"/>
              <a:ext cx="1157" cy="607"/>
            </a:xfrm>
            <a:prstGeom prst="wedgeEllipseCallout">
              <a:avLst>
                <a:gd name="adj1" fmla="val -36861"/>
                <a:gd name="adj2" fmla="val 167296"/>
              </a:avLst>
            </a:prstGeom>
            <a:solidFill>
              <a:srgbClr val="CCFFCC"/>
            </a:solidFill>
            <a:ln w="9525">
              <a:solidFill>
                <a:srgbClr val="9C087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宋体" panose="02010600030101010101" pitchFamily="2" charset="-122"/>
                  <a:cs typeface="+mn-cs"/>
                </a:rPr>
                <a:t>输入高电平</a:t>
              </a:r>
            </a:p>
          </p:txBody>
        </p:sp>
      </p:grpSp>
      <p:grpSp>
        <p:nvGrpSpPr>
          <p:cNvPr id="455726" name="Group 46"/>
          <p:cNvGrpSpPr>
            <a:grpSpLocks/>
          </p:cNvGrpSpPr>
          <p:nvPr/>
        </p:nvGrpSpPr>
        <p:grpSpPr bwMode="auto">
          <a:xfrm>
            <a:off x="1404938" y="1385888"/>
            <a:ext cx="1801812" cy="2582862"/>
            <a:chOff x="2631" y="1576"/>
            <a:chExt cx="1135" cy="1627"/>
          </a:xfrm>
        </p:grpSpPr>
        <p:grpSp>
          <p:nvGrpSpPr>
            <p:cNvPr id="455727" name="Group 47"/>
            <p:cNvGrpSpPr>
              <a:grpSpLocks/>
            </p:cNvGrpSpPr>
            <p:nvPr/>
          </p:nvGrpSpPr>
          <p:grpSpPr bwMode="auto">
            <a:xfrm rot="5400000" flipH="1">
              <a:off x="2143" y="2376"/>
              <a:ext cx="1315" cy="339"/>
              <a:chOff x="1406" y="3045"/>
              <a:chExt cx="1584" cy="113"/>
            </a:xfrm>
          </p:grpSpPr>
          <p:grpSp>
            <p:nvGrpSpPr>
              <p:cNvPr id="455728" name="Group 48"/>
              <p:cNvGrpSpPr>
                <a:grpSpLocks/>
              </p:cNvGrpSpPr>
              <p:nvPr/>
            </p:nvGrpSpPr>
            <p:grpSpPr bwMode="auto">
              <a:xfrm>
                <a:off x="1406" y="3045"/>
                <a:ext cx="1584" cy="113"/>
                <a:chOff x="1406" y="3045"/>
                <a:chExt cx="1584" cy="113"/>
              </a:xfrm>
            </p:grpSpPr>
            <p:grpSp>
              <p:nvGrpSpPr>
                <p:cNvPr id="455729" name="Group 49"/>
                <p:cNvGrpSpPr>
                  <a:grpSpLocks/>
                </p:cNvGrpSpPr>
                <p:nvPr/>
              </p:nvGrpSpPr>
              <p:grpSpPr bwMode="auto">
                <a:xfrm>
                  <a:off x="1449" y="3045"/>
                  <a:ext cx="812" cy="113"/>
                  <a:chOff x="1449" y="2046"/>
                  <a:chExt cx="812" cy="295"/>
                </a:xfrm>
              </p:grpSpPr>
              <p:sp>
                <p:nvSpPr>
                  <p:cNvPr id="455730" name="Line 5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62" y="2046"/>
                    <a:ext cx="170" cy="29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731" name="Line 5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25" y="2046"/>
                    <a:ext cx="170" cy="29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732" name="Line 5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88" y="2046"/>
                    <a:ext cx="170" cy="29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733" name="Line 5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651" y="2046"/>
                    <a:ext cx="170" cy="29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734" name="Line 5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14" y="2046"/>
                    <a:ext cx="170" cy="29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735" name="Line 5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77" y="2046"/>
                    <a:ext cx="170" cy="29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736" name="Line 5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840" y="2046"/>
                    <a:ext cx="170" cy="29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737" name="Line 5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03" y="2046"/>
                    <a:ext cx="170" cy="29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738" name="Line 5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66" y="2046"/>
                    <a:ext cx="170" cy="29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739" name="Line 5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029" y="2046"/>
                    <a:ext cx="170" cy="29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740" name="Line 6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091" y="2046"/>
                    <a:ext cx="170" cy="29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741" name="Line 6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51" y="2046"/>
                    <a:ext cx="118" cy="20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742" name="Line 6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49" y="2047"/>
                    <a:ext cx="52" cy="9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455743" name="Line 63"/>
                <p:cNvSpPr>
                  <a:spLocks noChangeShapeType="1"/>
                </p:cNvSpPr>
                <p:nvPr/>
              </p:nvSpPr>
              <p:spPr bwMode="auto">
                <a:xfrm rot="-5400000">
                  <a:off x="2198" y="2253"/>
                  <a:ext cx="0" cy="158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55744" name="Line 64"/>
              <p:cNvSpPr>
                <a:spLocks noChangeShapeType="1"/>
              </p:cNvSpPr>
              <p:nvPr/>
            </p:nvSpPr>
            <p:spPr bwMode="auto">
              <a:xfrm flipH="1">
                <a:off x="2154" y="3045"/>
                <a:ext cx="170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5745" name="Line 65"/>
              <p:cNvSpPr>
                <a:spLocks noChangeShapeType="1"/>
              </p:cNvSpPr>
              <p:nvPr/>
            </p:nvSpPr>
            <p:spPr bwMode="auto">
              <a:xfrm flipH="1">
                <a:off x="2217" y="3045"/>
                <a:ext cx="170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5746" name="Line 66"/>
              <p:cNvSpPr>
                <a:spLocks noChangeShapeType="1"/>
              </p:cNvSpPr>
              <p:nvPr/>
            </p:nvSpPr>
            <p:spPr bwMode="auto">
              <a:xfrm flipH="1">
                <a:off x="2280" y="3045"/>
                <a:ext cx="170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5747" name="Line 67"/>
              <p:cNvSpPr>
                <a:spLocks noChangeShapeType="1"/>
              </p:cNvSpPr>
              <p:nvPr/>
            </p:nvSpPr>
            <p:spPr bwMode="auto">
              <a:xfrm flipH="1">
                <a:off x="2343" y="3045"/>
                <a:ext cx="170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5748" name="Line 68"/>
              <p:cNvSpPr>
                <a:spLocks noChangeShapeType="1"/>
              </p:cNvSpPr>
              <p:nvPr/>
            </p:nvSpPr>
            <p:spPr bwMode="auto">
              <a:xfrm flipH="1">
                <a:off x="2406" y="3045"/>
                <a:ext cx="170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5749" name="Line 69"/>
              <p:cNvSpPr>
                <a:spLocks noChangeShapeType="1"/>
              </p:cNvSpPr>
              <p:nvPr/>
            </p:nvSpPr>
            <p:spPr bwMode="auto">
              <a:xfrm flipH="1">
                <a:off x="2469" y="3045"/>
                <a:ext cx="170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5750" name="Line 70"/>
              <p:cNvSpPr>
                <a:spLocks noChangeShapeType="1"/>
              </p:cNvSpPr>
              <p:nvPr/>
            </p:nvSpPr>
            <p:spPr bwMode="auto">
              <a:xfrm flipH="1">
                <a:off x="2532" y="3045"/>
                <a:ext cx="170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5751" name="Line 71"/>
              <p:cNvSpPr>
                <a:spLocks noChangeShapeType="1"/>
              </p:cNvSpPr>
              <p:nvPr/>
            </p:nvSpPr>
            <p:spPr bwMode="auto">
              <a:xfrm flipH="1">
                <a:off x="2595" y="3045"/>
                <a:ext cx="170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5752" name="Line 72"/>
              <p:cNvSpPr>
                <a:spLocks noChangeShapeType="1"/>
              </p:cNvSpPr>
              <p:nvPr/>
            </p:nvSpPr>
            <p:spPr bwMode="auto">
              <a:xfrm flipH="1">
                <a:off x="2658" y="3045"/>
                <a:ext cx="170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5753" name="Line 73"/>
              <p:cNvSpPr>
                <a:spLocks noChangeShapeType="1"/>
              </p:cNvSpPr>
              <p:nvPr/>
            </p:nvSpPr>
            <p:spPr bwMode="auto">
              <a:xfrm flipH="1">
                <a:off x="2721" y="3045"/>
                <a:ext cx="170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5754" name="Line 74"/>
              <p:cNvSpPr>
                <a:spLocks noChangeShapeType="1"/>
              </p:cNvSpPr>
              <p:nvPr/>
            </p:nvSpPr>
            <p:spPr bwMode="auto">
              <a:xfrm flipH="1">
                <a:off x="2783" y="3045"/>
                <a:ext cx="170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55755" name="AutoShape 75"/>
            <p:cNvSpPr>
              <a:spLocks noChangeArrowheads="1"/>
            </p:cNvSpPr>
            <p:nvPr/>
          </p:nvSpPr>
          <p:spPr bwMode="auto">
            <a:xfrm>
              <a:off x="2699" y="1576"/>
              <a:ext cx="1067" cy="607"/>
            </a:xfrm>
            <a:prstGeom prst="wedgeEllipseCallout">
              <a:avLst>
                <a:gd name="adj1" fmla="val -42032"/>
                <a:gd name="adj2" fmla="val 166667"/>
              </a:avLst>
            </a:prstGeom>
            <a:solidFill>
              <a:srgbClr val="CCFFCC"/>
            </a:solidFill>
            <a:ln w="9525">
              <a:solidFill>
                <a:srgbClr val="9C087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宋体" panose="02010600030101010101" pitchFamily="2" charset="-122"/>
                  <a:cs typeface="+mn-cs"/>
                </a:rPr>
                <a:t>输入低电平</a:t>
              </a:r>
            </a:p>
          </p:txBody>
        </p:sp>
      </p:grpSp>
      <p:grpSp>
        <p:nvGrpSpPr>
          <p:cNvPr id="455756" name="Group 76"/>
          <p:cNvGrpSpPr>
            <a:grpSpLocks/>
          </p:cNvGrpSpPr>
          <p:nvPr/>
        </p:nvGrpSpPr>
        <p:grpSpPr bwMode="auto">
          <a:xfrm>
            <a:off x="1979613" y="3937000"/>
            <a:ext cx="1730375" cy="966788"/>
            <a:chOff x="2993" y="3180"/>
            <a:chExt cx="1090" cy="609"/>
          </a:xfrm>
        </p:grpSpPr>
        <p:sp>
          <p:nvSpPr>
            <p:cNvPr id="455757" name="AutoShape 77"/>
            <p:cNvSpPr>
              <a:spLocks/>
            </p:cNvSpPr>
            <p:nvPr/>
          </p:nvSpPr>
          <p:spPr bwMode="auto">
            <a:xfrm rot="5400000" flipV="1">
              <a:off x="3175" y="2998"/>
              <a:ext cx="114" cy="477"/>
            </a:xfrm>
            <a:prstGeom prst="rightBrace">
              <a:avLst>
                <a:gd name="adj1" fmla="val 34868"/>
                <a:gd name="adj2" fmla="val 50000"/>
              </a:avLst>
            </a:prstGeom>
            <a:solidFill>
              <a:srgbClr val="CCFFCC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5758" name="AutoShape 78"/>
            <p:cNvSpPr>
              <a:spLocks noChangeArrowheads="1"/>
            </p:cNvSpPr>
            <p:nvPr/>
          </p:nvSpPr>
          <p:spPr bwMode="auto">
            <a:xfrm>
              <a:off x="3039" y="3453"/>
              <a:ext cx="1044" cy="336"/>
            </a:xfrm>
            <a:prstGeom prst="wedgeEllipseCallout">
              <a:avLst>
                <a:gd name="adj1" fmla="val -31704"/>
                <a:gd name="adj2" fmla="val -106847"/>
              </a:avLst>
            </a:prstGeom>
            <a:solidFill>
              <a:srgbClr val="CCFFCC"/>
            </a:solidFill>
            <a:ln w="9525">
              <a:solidFill>
                <a:srgbClr val="9C087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宋体" panose="02010600030101010101" pitchFamily="2" charset="-122"/>
                  <a:cs typeface="+mn-cs"/>
                </a:rPr>
                <a:t>无定义</a:t>
              </a:r>
            </a:p>
          </p:txBody>
        </p:sp>
      </p:grpSp>
      <p:grpSp>
        <p:nvGrpSpPr>
          <p:cNvPr id="455760" name="Group 80"/>
          <p:cNvGrpSpPr>
            <a:grpSpLocks/>
          </p:cNvGrpSpPr>
          <p:nvPr/>
        </p:nvGrpSpPr>
        <p:grpSpPr bwMode="auto">
          <a:xfrm>
            <a:off x="5502275" y="1412875"/>
            <a:ext cx="2419350" cy="1150938"/>
            <a:chOff x="1402" y="1616"/>
            <a:chExt cx="1524" cy="725"/>
          </a:xfrm>
        </p:grpSpPr>
        <p:grpSp>
          <p:nvGrpSpPr>
            <p:cNvPr id="455761" name="Group 81"/>
            <p:cNvGrpSpPr>
              <a:grpSpLocks/>
            </p:cNvGrpSpPr>
            <p:nvPr/>
          </p:nvGrpSpPr>
          <p:grpSpPr bwMode="auto">
            <a:xfrm>
              <a:off x="1402" y="2092"/>
              <a:ext cx="866" cy="249"/>
              <a:chOff x="1402" y="2092"/>
              <a:chExt cx="866" cy="249"/>
            </a:xfrm>
          </p:grpSpPr>
          <p:grpSp>
            <p:nvGrpSpPr>
              <p:cNvPr id="455762" name="Group 82"/>
              <p:cNvGrpSpPr>
                <a:grpSpLocks/>
              </p:cNvGrpSpPr>
              <p:nvPr/>
            </p:nvGrpSpPr>
            <p:grpSpPr bwMode="auto">
              <a:xfrm>
                <a:off x="1449" y="2092"/>
                <a:ext cx="812" cy="249"/>
                <a:chOff x="1449" y="2046"/>
                <a:chExt cx="812" cy="295"/>
              </a:xfrm>
            </p:grpSpPr>
            <p:sp>
              <p:nvSpPr>
                <p:cNvPr id="455763" name="Line 83"/>
                <p:cNvSpPr>
                  <a:spLocks noChangeShapeType="1"/>
                </p:cNvSpPr>
                <p:nvPr/>
              </p:nvSpPr>
              <p:spPr bwMode="auto">
                <a:xfrm flipH="1">
                  <a:off x="1462" y="2046"/>
                  <a:ext cx="170" cy="29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64" name="Line 84"/>
                <p:cNvSpPr>
                  <a:spLocks noChangeShapeType="1"/>
                </p:cNvSpPr>
                <p:nvPr/>
              </p:nvSpPr>
              <p:spPr bwMode="auto">
                <a:xfrm flipH="1">
                  <a:off x="1525" y="2046"/>
                  <a:ext cx="170" cy="29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65" name="Line 85"/>
                <p:cNvSpPr>
                  <a:spLocks noChangeShapeType="1"/>
                </p:cNvSpPr>
                <p:nvPr/>
              </p:nvSpPr>
              <p:spPr bwMode="auto">
                <a:xfrm flipH="1">
                  <a:off x="1588" y="2046"/>
                  <a:ext cx="170" cy="29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66" name="Line 86"/>
                <p:cNvSpPr>
                  <a:spLocks noChangeShapeType="1"/>
                </p:cNvSpPr>
                <p:nvPr/>
              </p:nvSpPr>
              <p:spPr bwMode="auto">
                <a:xfrm flipH="1">
                  <a:off x="1651" y="2046"/>
                  <a:ext cx="170" cy="29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67" name="Line 87"/>
                <p:cNvSpPr>
                  <a:spLocks noChangeShapeType="1"/>
                </p:cNvSpPr>
                <p:nvPr/>
              </p:nvSpPr>
              <p:spPr bwMode="auto">
                <a:xfrm flipH="1">
                  <a:off x="1714" y="2046"/>
                  <a:ext cx="170" cy="29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68" name="Line 88"/>
                <p:cNvSpPr>
                  <a:spLocks noChangeShapeType="1"/>
                </p:cNvSpPr>
                <p:nvPr/>
              </p:nvSpPr>
              <p:spPr bwMode="auto">
                <a:xfrm flipH="1">
                  <a:off x="1777" y="2046"/>
                  <a:ext cx="170" cy="29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69" name="Line 89"/>
                <p:cNvSpPr>
                  <a:spLocks noChangeShapeType="1"/>
                </p:cNvSpPr>
                <p:nvPr/>
              </p:nvSpPr>
              <p:spPr bwMode="auto">
                <a:xfrm flipH="1">
                  <a:off x="1840" y="2046"/>
                  <a:ext cx="170" cy="29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70" name="Line 90"/>
                <p:cNvSpPr>
                  <a:spLocks noChangeShapeType="1"/>
                </p:cNvSpPr>
                <p:nvPr/>
              </p:nvSpPr>
              <p:spPr bwMode="auto">
                <a:xfrm flipH="1">
                  <a:off x="1903" y="2046"/>
                  <a:ext cx="170" cy="29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71" name="Line 91"/>
                <p:cNvSpPr>
                  <a:spLocks noChangeShapeType="1"/>
                </p:cNvSpPr>
                <p:nvPr/>
              </p:nvSpPr>
              <p:spPr bwMode="auto">
                <a:xfrm flipH="1">
                  <a:off x="1966" y="2046"/>
                  <a:ext cx="170" cy="29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72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2029" y="2046"/>
                  <a:ext cx="170" cy="29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73" name="Line 93"/>
                <p:cNvSpPr>
                  <a:spLocks noChangeShapeType="1"/>
                </p:cNvSpPr>
                <p:nvPr/>
              </p:nvSpPr>
              <p:spPr bwMode="auto">
                <a:xfrm flipH="1">
                  <a:off x="2091" y="2046"/>
                  <a:ext cx="170" cy="29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74" name="Line 94"/>
                <p:cNvSpPr>
                  <a:spLocks noChangeShapeType="1"/>
                </p:cNvSpPr>
                <p:nvPr/>
              </p:nvSpPr>
              <p:spPr bwMode="auto">
                <a:xfrm flipH="1">
                  <a:off x="1451" y="2046"/>
                  <a:ext cx="118" cy="20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55775" name="Line 95"/>
                <p:cNvSpPr>
                  <a:spLocks noChangeShapeType="1"/>
                </p:cNvSpPr>
                <p:nvPr/>
              </p:nvSpPr>
              <p:spPr bwMode="auto">
                <a:xfrm flipH="1">
                  <a:off x="1449" y="2047"/>
                  <a:ext cx="52" cy="9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55776" name="Line 96"/>
              <p:cNvSpPr>
                <a:spLocks noChangeShapeType="1"/>
              </p:cNvSpPr>
              <p:nvPr/>
            </p:nvSpPr>
            <p:spPr bwMode="auto">
              <a:xfrm rot="-5400000">
                <a:off x="1837" y="1661"/>
                <a:ext cx="0" cy="86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5777" name="Line 97"/>
              <p:cNvSpPr>
                <a:spLocks noChangeShapeType="1"/>
              </p:cNvSpPr>
              <p:nvPr/>
            </p:nvSpPr>
            <p:spPr bwMode="auto">
              <a:xfrm rot="-5400000">
                <a:off x="1812" y="1931"/>
                <a:ext cx="0" cy="82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55778" name="AutoShape 98"/>
            <p:cNvSpPr>
              <a:spLocks noChangeArrowheads="1"/>
            </p:cNvSpPr>
            <p:nvPr/>
          </p:nvSpPr>
          <p:spPr bwMode="auto">
            <a:xfrm>
              <a:off x="1610" y="1616"/>
              <a:ext cx="1316" cy="336"/>
            </a:xfrm>
            <a:prstGeom prst="wedgeEllipseCallout">
              <a:avLst>
                <a:gd name="adj1" fmla="val -28116"/>
                <a:gd name="adj2" fmla="val 126787"/>
              </a:avLst>
            </a:prstGeom>
            <a:solidFill>
              <a:srgbClr val="CCFFCC"/>
            </a:solidFill>
            <a:ln w="9525">
              <a:solidFill>
                <a:srgbClr val="9C087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宋体" panose="02010600030101010101" pitchFamily="2" charset="-122"/>
                  <a:cs typeface="+mn-cs"/>
                </a:rPr>
                <a:t>输出高电平</a:t>
              </a:r>
            </a:p>
          </p:txBody>
        </p:sp>
      </p:grpSp>
      <p:grpSp>
        <p:nvGrpSpPr>
          <p:cNvPr id="455779" name="Group 99"/>
          <p:cNvGrpSpPr>
            <a:grpSpLocks/>
          </p:cNvGrpSpPr>
          <p:nvPr/>
        </p:nvGrpSpPr>
        <p:grpSpPr bwMode="auto">
          <a:xfrm>
            <a:off x="4716463" y="1376363"/>
            <a:ext cx="3816350" cy="2938462"/>
            <a:chOff x="136" y="1593"/>
            <a:chExt cx="2404" cy="1851"/>
          </a:xfrm>
        </p:grpSpPr>
        <p:sp>
          <p:nvSpPr>
            <p:cNvPr id="455780" name="Freeform 100"/>
            <p:cNvSpPr>
              <a:spLocks/>
            </p:cNvSpPr>
            <p:nvPr/>
          </p:nvSpPr>
          <p:spPr bwMode="auto">
            <a:xfrm>
              <a:off x="680" y="2047"/>
              <a:ext cx="1202" cy="1090"/>
            </a:xfrm>
            <a:custGeom>
              <a:avLst/>
              <a:gdLst>
                <a:gd name="T0" fmla="*/ 0 w 1027"/>
                <a:gd name="T1" fmla="*/ 45 h 1090"/>
                <a:gd name="T2" fmla="*/ 336 w 1027"/>
                <a:gd name="T3" fmla="*/ 149 h 1090"/>
                <a:gd name="T4" fmla="*/ 492 w 1027"/>
                <a:gd name="T5" fmla="*/ 940 h 1090"/>
                <a:gd name="T6" fmla="*/ 1027 w 1027"/>
                <a:gd name="T7" fmla="*/ 1049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7" h="1090">
                  <a:moveTo>
                    <a:pt x="0" y="45"/>
                  </a:moveTo>
                  <a:cubicBezTo>
                    <a:pt x="56" y="62"/>
                    <a:pt x="254" y="0"/>
                    <a:pt x="336" y="149"/>
                  </a:cubicBezTo>
                  <a:cubicBezTo>
                    <a:pt x="418" y="298"/>
                    <a:pt x="377" y="790"/>
                    <a:pt x="492" y="940"/>
                  </a:cubicBezTo>
                  <a:cubicBezTo>
                    <a:pt x="607" y="1090"/>
                    <a:pt x="916" y="1026"/>
                    <a:pt x="1027" y="1049"/>
                  </a:cubicBezTo>
                </a:path>
              </a:pathLst>
            </a:custGeom>
            <a:noFill/>
            <a:ln w="28575" cmpd="sng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5781" name="Rectangle 101"/>
            <p:cNvSpPr>
              <a:spLocks noChangeArrowheads="1"/>
            </p:cNvSpPr>
            <p:nvPr/>
          </p:nvSpPr>
          <p:spPr bwMode="auto">
            <a:xfrm>
              <a:off x="521" y="3113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455782" name="Rectangle 102"/>
            <p:cNvSpPr>
              <a:spLocks noChangeArrowheads="1"/>
            </p:cNvSpPr>
            <p:nvPr/>
          </p:nvSpPr>
          <p:spPr bwMode="auto">
            <a:xfrm>
              <a:off x="453" y="2001"/>
              <a:ext cx="12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ctr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455783" name="Line 103"/>
            <p:cNvSpPr>
              <a:spLocks noChangeShapeType="1"/>
            </p:cNvSpPr>
            <p:nvPr/>
          </p:nvSpPr>
          <p:spPr bwMode="auto">
            <a:xfrm flipV="1">
              <a:off x="670" y="3158"/>
              <a:ext cx="1620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5784" name="Line 104"/>
            <p:cNvSpPr>
              <a:spLocks noChangeShapeType="1"/>
            </p:cNvSpPr>
            <p:nvPr/>
          </p:nvSpPr>
          <p:spPr bwMode="auto">
            <a:xfrm flipV="1">
              <a:off x="679" y="1743"/>
              <a:ext cx="1" cy="1415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5785" name="Line 105"/>
            <p:cNvSpPr>
              <a:spLocks noChangeShapeType="1"/>
            </p:cNvSpPr>
            <p:nvPr/>
          </p:nvSpPr>
          <p:spPr bwMode="auto">
            <a:xfrm>
              <a:off x="1020" y="3154"/>
              <a:ext cx="0" cy="4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5786" name="Rectangle 106"/>
            <p:cNvSpPr>
              <a:spLocks noChangeArrowheads="1"/>
            </p:cNvSpPr>
            <p:nvPr/>
          </p:nvSpPr>
          <p:spPr bwMode="auto">
            <a:xfrm>
              <a:off x="2290" y="3022"/>
              <a:ext cx="250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ctr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r>
                <a:rPr kumimoji="1" lang="en-US" altLang="zh-CN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IN </a:t>
              </a: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/V</a:t>
              </a:r>
            </a:p>
          </p:txBody>
        </p:sp>
        <p:sp>
          <p:nvSpPr>
            <p:cNvPr id="455787" name="Line 107"/>
            <p:cNvSpPr>
              <a:spLocks noChangeShapeType="1"/>
            </p:cNvSpPr>
            <p:nvPr/>
          </p:nvSpPr>
          <p:spPr bwMode="auto">
            <a:xfrm>
              <a:off x="1519" y="3154"/>
              <a:ext cx="0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5788" name="Rectangle 108"/>
            <p:cNvSpPr>
              <a:spLocks noChangeArrowheads="1"/>
            </p:cNvSpPr>
            <p:nvPr/>
          </p:nvSpPr>
          <p:spPr bwMode="auto">
            <a:xfrm>
              <a:off x="249" y="1593"/>
              <a:ext cx="454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ctr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r>
                <a:rPr kumimoji="1" lang="en-US" altLang="zh-CN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OUT</a:t>
              </a:r>
            </a:p>
            <a:p>
              <a:pPr marL="0" marR="0" lvl="0" indent="0" algn="ctr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/V</a:t>
              </a:r>
            </a:p>
          </p:txBody>
        </p:sp>
        <p:sp>
          <p:nvSpPr>
            <p:cNvPr id="455789" name="Rectangle 109"/>
            <p:cNvSpPr>
              <a:spLocks noChangeArrowheads="1"/>
            </p:cNvSpPr>
            <p:nvPr/>
          </p:nvSpPr>
          <p:spPr bwMode="auto">
            <a:xfrm>
              <a:off x="1860" y="3203"/>
              <a:ext cx="10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ctr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</a:t>
              </a:r>
            </a:p>
          </p:txBody>
        </p:sp>
        <p:sp>
          <p:nvSpPr>
            <p:cNvPr id="455790" name="Rectangle 110"/>
            <p:cNvSpPr>
              <a:spLocks noChangeArrowheads="1"/>
            </p:cNvSpPr>
            <p:nvPr/>
          </p:nvSpPr>
          <p:spPr bwMode="auto">
            <a:xfrm>
              <a:off x="1406" y="3203"/>
              <a:ext cx="499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72000">
              <a:spAutoFit/>
            </a:bodyPr>
            <a:lstStyle/>
            <a:p>
              <a:pPr marL="0" marR="0" lvl="0" indent="0" algn="ctr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r>
                <a:rPr kumimoji="1" lang="en-US" altLang="zh-CN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IHmin</a:t>
              </a:r>
            </a:p>
          </p:txBody>
        </p:sp>
        <p:sp>
          <p:nvSpPr>
            <p:cNvPr id="455791" name="Rectangle 111"/>
            <p:cNvSpPr>
              <a:spLocks noChangeArrowheads="1"/>
            </p:cNvSpPr>
            <p:nvPr/>
          </p:nvSpPr>
          <p:spPr bwMode="auto">
            <a:xfrm>
              <a:off x="816" y="3226"/>
              <a:ext cx="499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72000">
              <a:spAutoFit/>
            </a:bodyPr>
            <a:lstStyle/>
            <a:p>
              <a:pPr marL="0" marR="0" lvl="0" indent="0" algn="ctr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r>
                <a:rPr kumimoji="1" lang="en-US" altLang="zh-CN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ILmax</a:t>
              </a:r>
            </a:p>
          </p:txBody>
        </p:sp>
        <p:sp>
          <p:nvSpPr>
            <p:cNvPr id="455792" name="Rectangle 112"/>
            <p:cNvSpPr>
              <a:spLocks noChangeArrowheads="1"/>
            </p:cNvSpPr>
            <p:nvPr/>
          </p:nvSpPr>
          <p:spPr bwMode="auto">
            <a:xfrm>
              <a:off x="136" y="2205"/>
              <a:ext cx="499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72000">
              <a:spAutoFit/>
            </a:bodyPr>
            <a:lstStyle/>
            <a:p>
              <a:pPr marL="0" marR="0" lvl="0" indent="0" algn="ctr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r>
                <a:rPr kumimoji="1" lang="en-US" altLang="zh-CN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OHmin</a:t>
              </a:r>
            </a:p>
          </p:txBody>
        </p:sp>
        <p:sp>
          <p:nvSpPr>
            <p:cNvPr id="455793" name="Rectangle 113"/>
            <p:cNvSpPr>
              <a:spLocks noChangeArrowheads="1"/>
            </p:cNvSpPr>
            <p:nvPr/>
          </p:nvSpPr>
          <p:spPr bwMode="auto">
            <a:xfrm>
              <a:off x="136" y="2895"/>
              <a:ext cx="499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72000">
              <a:spAutoFit/>
            </a:bodyPr>
            <a:lstStyle/>
            <a:p>
              <a:pPr marL="0" marR="0" lvl="0" indent="0" algn="ctr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r>
                <a:rPr kumimoji="1" lang="en-US" altLang="zh-CN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OLmax</a:t>
              </a:r>
            </a:p>
          </p:txBody>
        </p:sp>
        <p:sp>
          <p:nvSpPr>
            <p:cNvPr id="455794" name="Line 114"/>
            <p:cNvSpPr>
              <a:spLocks noChangeShapeType="1"/>
            </p:cNvSpPr>
            <p:nvPr/>
          </p:nvSpPr>
          <p:spPr bwMode="auto">
            <a:xfrm rot="-5400000">
              <a:off x="656" y="3020"/>
              <a:ext cx="0" cy="4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5795" name="Line 115"/>
            <p:cNvSpPr>
              <a:spLocks noChangeShapeType="1"/>
            </p:cNvSpPr>
            <p:nvPr/>
          </p:nvSpPr>
          <p:spPr bwMode="auto">
            <a:xfrm rot="-5400000">
              <a:off x="656" y="2316"/>
              <a:ext cx="0" cy="4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5796" name="Line 116"/>
            <p:cNvSpPr>
              <a:spLocks noChangeShapeType="1"/>
            </p:cNvSpPr>
            <p:nvPr/>
          </p:nvSpPr>
          <p:spPr bwMode="auto">
            <a:xfrm rot="-5400000">
              <a:off x="660" y="2067"/>
              <a:ext cx="0" cy="4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5797" name="Line 117"/>
            <p:cNvSpPr>
              <a:spLocks noChangeShapeType="1"/>
            </p:cNvSpPr>
            <p:nvPr/>
          </p:nvSpPr>
          <p:spPr bwMode="auto">
            <a:xfrm>
              <a:off x="1882" y="3154"/>
              <a:ext cx="0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55798" name="Group 118"/>
          <p:cNvGrpSpPr>
            <a:grpSpLocks/>
          </p:cNvGrpSpPr>
          <p:nvPr/>
        </p:nvGrpSpPr>
        <p:grpSpPr bwMode="auto">
          <a:xfrm>
            <a:off x="5543550" y="3681413"/>
            <a:ext cx="2808288" cy="1181100"/>
            <a:chOff x="1406" y="3045"/>
            <a:chExt cx="1678" cy="744"/>
          </a:xfrm>
        </p:grpSpPr>
        <p:grpSp>
          <p:nvGrpSpPr>
            <p:cNvPr id="455799" name="Group 119"/>
            <p:cNvGrpSpPr>
              <a:grpSpLocks/>
            </p:cNvGrpSpPr>
            <p:nvPr/>
          </p:nvGrpSpPr>
          <p:grpSpPr bwMode="auto">
            <a:xfrm>
              <a:off x="1406" y="3045"/>
              <a:ext cx="1584" cy="113"/>
              <a:chOff x="1406" y="3045"/>
              <a:chExt cx="1584" cy="113"/>
            </a:xfrm>
          </p:grpSpPr>
          <p:grpSp>
            <p:nvGrpSpPr>
              <p:cNvPr id="455800" name="Group 120"/>
              <p:cNvGrpSpPr>
                <a:grpSpLocks/>
              </p:cNvGrpSpPr>
              <p:nvPr/>
            </p:nvGrpSpPr>
            <p:grpSpPr bwMode="auto">
              <a:xfrm>
                <a:off x="1406" y="3045"/>
                <a:ext cx="1584" cy="113"/>
                <a:chOff x="1406" y="3045"/>
                <a:chExt cx="1584" cy="113"/>
              </a:xfrm>
            </p:grpSpPr>
            <p:grpSp>
              <p:nvGrpSpPr>
                <p:cNvPr id="455801" name="Group 121"/>
                <p:cNvGrpSpPr>
                  <a:grpSpLocks/>
                </p:cNvGrpSpPr>
                <p:nvPr/>
              </p:nvGrpSpPr>
              <p:grpSpPr bwMode="auto">
                <a:xfrm>
                  <a:off x="1449" y="3045"/>
                  <a:ext cx="812" cy="113"/>
                  <a:chOff x="1449" y="2046"/>
                  <a:chExt cx="812" cy="295"/>
                </a:xfrm>
              </p:grpSpPr>
              <p:sp>
                <p:nvSpPr>
                  <p:cNvPr id="455802" name="Line 12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62" y="2046"/>
                    <a:ext cx="170" cy="29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803" name="Line 12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25" y="2046"/>
                    <a:ext cx="170" cy="29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804" name="Line 12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88" y="2046"/>
                    <a:ext cx="170" cy="29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805" name="Line 12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651" y="2046"/>
                    <a:ext cx="170" cy="29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806" name="Line 12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14" y="2046"/>
                    <a:ext cx="170" cy="29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807" name="Line 12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77" y="2046"/>
                    <a:ext cx="170" cy="29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808" name="Line 12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840" y="2046"/>
                    <a:ext cx="170" cy="29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809" name="Line 12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03" y="2046"/>
                    <a:ext cx="170" cy="29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810" name="Line 13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66" y="2046"/>
                    <a:ext cx="170" cy="29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811" name="Line 13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029" y="2046"/>
                    <a:ext cx="170" cy="29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812" name="Line 13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091" y="2046"/>
                    <a:ext cx="170" cy="29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813" name="Line 13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51" y="2046"/>
                    <a:ext cx="118" cy="20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55814" name="Line 13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49" y="2047"/>
                    <a:ext cx="52" cy="9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455815" name="Line 135"/>
                <p:cNvSpPr>
                  <a:spLocks noChangeShapeType="1"/>
                </p:cNvSpPr>
                <p:nvPr/>
              </p:nvSpPr>
              <p:spPr bwMode="auto">
                <a:xfrm rot="-5400000">
                  <a:off x="2198" y="2253"/>
                  <a:ext cx="0" cy="158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55816" name="Line 136"/>
              <p:cNvSpPr>
                <a:spLocks noChangeShapeType="1"/>
              </p:cNvSpPr>
              <p:nvPr/>
            </p:nvSpPr>
            <p:spPr bwMode="auto">
              <a:xfrm flipH="1">
                <a:off x="2154" y="3045"/>
                <a:ext cx="170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5817" name="Line 137"/>
              <p:cNvSpPr>
                <a:spLocks noChangeShapeType="1"/>
              </p:cNvSpPr>
              <p:nvPr/>
            </p:nvSpPr>
            <p:spPr bwMode="auto">
              <a:xfrm flipH="1">
                <a:off x="2217" y="3045"/>
                <a:ext cx="170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5818" name="Line 138"/>
              <p:cNvSpPr>
                <a:spLocks noChangeShapeType="1"/>
              </p:cNvSpPr>
              <p:nvPr/>
            </p:nvSpPr>
            <p:spPr bwMode="auto">
              <a:xfrm flipH="1">
                <a:off x="2280" y="3045"/>
                <a:ext cx="170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5819" name="Line 139"/>
              <p:cNvSpPr>
                <a:spLocks noChangeShapeType="1"/>
              </p:cNvSpPr>
              <p:nvPr/>
            </p:nvSpPr>
            <p:spPr bwMode="auto">
              <a:xfrm flipH="1">
                <a:off x="2343" y="3045"/>
                <a:ext cx="170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5820" name="Line 140"/>
              <p:cNvSpPr>
                <a:spLocks noChangeShapeType="1"/>
              </p:cNvSpPr>
              <p:nvPr/>
            </p:nvSpPr>
            <p:spPr bwMode="auto">
              <a:xfrm flipH="1">
                <a:off x="2406" y="3045"/>
                <a:ext cx="170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5821" name="Line 141"/>
              <p:cNvSpPr>
                <a:spLocks noChangeShapeType="1"/>
              </p:cNvSpPr>
              <p:nvPr/>
            </p:nvSpPr>
            <p:spPr bwMode="auto">
              <a:xfrm flipH="1">
                <a:off x="2469" y="3045"/>
                <a:ext cx="170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5822" name="Line 142"/>
              <p:cNvSpPr>
                <a:spLocks noChangeShapeType="1"/>
              </p:cNvSpPr>
              <p:nvPr/>
            </p:nvSpPr>
            <p:spPr bwMode="auto">
              <a:xfrm flipH="1">
                <a:off x="2532" y="3045"/>
                <a:ext cx="170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5823" name="Line 143"/>
              <p:cNvSpPr>
                <a:spLocks noChangeShapeType="1"/>
              </p:cNvSpPr>
              <p:nvPr/>
            </p:nvSpPr>
            <p:spPr bwMode="auto">
              <a:xfrm flipH="1">
                <a:off x="2595" y="3045"/>
                <a:ext cx="170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5824" name="Line 144"/>
              <p:cNvSpPr>
                <a:spLocks noChangeShapeType="1"/>
              </p:cNvSpPr>
              <p:nvPr/>
            </p:nvSpPr>
            <p:spPr bwMode="auto">
              <a:xfrm flipH="1">
                <a:off x="2658" y="3045"/>
                <a:ext cx="170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5825" name="Line 145"/>
              <p:cNvSpPr>
                <a:spLocks noChangeShapeType="1"/>
              </p:cNvSpPr>
              <p:nvPr/>
            </p:nvSpPr>
            <p:spPr bwMode="auto">
              <a:xfrm flipH="1">
                <a:off x="2721" y="3045"/>
                <a:ext cx="170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5826" name="Line 146"/>
              <p:cNvSpPr>
                <a:spLocks noChangeShapeType="1"/>
              </p:cNvSpPr>
              <p:nvPr/>
            </p:nvSpPr>
            <p:spPr bwMode="auto">
              <a:xfrm flipH="1">
                <a:off x="2783" y="3045"/>
                <a:ext cx="170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55827" name="AutoShape 147"/>
            <p:cNvSpPr>
              <a:spLocks noChangeArrowheads="1"/>
            </p:cNvSpPr>
            <p:nvPr/>
          </p:nvSpPr>
          <p:spPr bwMode="auto">
            <a:xfrm>
              <a:off x="1858" y="3453"/>
              <a:ext cx="1226" cy="336"/>
            </a:xfrm>
            <a:prstGeom prst="wedgeEllipseCallout">
              <a:avLst>
                <a:gd name="adj1" fmla="val -47796"/>
                <a:gd name="adj2" fmla="val -155060"/>
              </a:avLst>
            </a:prstGeom>
            <a:solidFill>
              <a:srgbClr val="CCFFCC"/>
            </a:solidFill>
            <a:ln w="9525">
              <a:solidFill>
                <a:srgbClr val="9C087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宋体" panose="02010600030101010101" pitchFamily="2" charset="-122"/>
                  <a:cs typeface="+mn-cs"/>
                </a:rPr>
                <a:t>输出低电平</a:t>
              </a:r>
            </a:p>
          </p:txBody>
        </p:sp>
      </p:grpSp>
      <p:grpSp>
        <p:nvGrpSpPr>
          <p:cNvPr id="455828" name="Group 148"/>
          <p:cNvGrpSpPr>
            <a:grpSpLocks/>
          </p:cNvGrpSpPr>
          <p:nvPr/>
        </p:nvGrpSpPr>
        <p:grpSpPr bwMode="auto">
          <a:xfrm>
            <a:off x="6769100" y="2600325"/>
            <a:ext cx="1366838" cy="1081088"/>
            <a:chOff x="2200" y="2364"/>
            <a:chExt cx="861" cy="681"/>
          </a:xfrm>
        </p:grpSpPr>
        <p:sp>
          <p:nvSpPr>
            <p:cNvPr id="455829" name="Rectangle 149"/>
            <p:cNvSpPr>
              <a:spLocks noChangeArrowheads="1"/>
            </p:cNvSpPr>
            <p:nvPr/>
          </p:nvSpPr>
          <p:spPr bwMode="auto">
            <a:xfrm>
              <a:off x="2336" y="2614"/>
              <a:ext cx="72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ctr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宋体" panose="02010600030101010101" pitchFamily="2" charset="-122"/>
                  <a:cs typeface="+mn-cs"/>
                </a:rPr>
                <a:t>无定义</a:t>
              </a:r>
            </a:p>
          </p:txBody>
        </p:sp>
        <p:sp>
          <p:nvSpPr>
            <p:cNvPr id="455830" name="AutoShape 150"/>
            <p:cNvSpPr>
              <a:spLocks/>
            </p:cNvSpPr>
            <p:nvPr/>
          </p:nvSpPr>
          <p:spPr bwMode="auto">
            <a:xfrm>
              <a:off x="2200" y="2364"/>
              <a:ext cx="136" cy="681"/>
            </a:xfrm>
            <a:prstGeom prst="rightBrace">
              <a:avLst>
                <a:gd name="adj1" fmla="val 41728"/>
                <a:gd name="adj2" fmla="val 50000"/>
              </a:avLst>
            </a:prstGeom>
            <a:solidFill>
              <a:srgbClr val="CCFFCC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55831" name="Rectangle 151"/>
          <p:cNvSpPr>
            <a:spLocks noChangeArrowheads="1"/>
          </p:cNvSpPr>
          <p:nvPr/>
        </p:nvSpPr>
        <p:spPr bwMode="auto">
          <a:xfrm>
            <a:off x="1547813" y="5842000"/>
            <a:ext cx="2792412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输出高电平的下限值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  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OH(min)</a:t>
            </a:r>
            <a:endParaRPr kumimoji="1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455832" name="Rectangle 152"/>
          <p:cNvSpPr>
            <a:spLocks noChangeArrowheads="1"/>
          </p:cNvSpPr>
          <p:nvPr/>
        </p:nvSpPr>
        <p:spPr bwMode="auto">
          <a:xfrm>
            <a:off x="1258888" y="5013325"/>
            <a:ext cx="3024187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输入低电平的上限值        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IL(max)</a:t>
            </a:r>
            <a:endParaRPr kumimoji="1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455833" name="Rectangle 153"/>
          <p:cNvSpPr>
            <a:spLocks noChangeArrowheads="1"/>
          </p:cNvSpPr>
          <p:nvPr/>
        </p:nvSpPr>
        <p:spPr bwMode="auto">
          <a:xfrm>
            <a:off x="4679950" y="5016500"/>
            <a:ext cx="3024188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输入高电平的下限值        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IL(min)</a:t>
            </a:r>
            <a:endParaRPr kumimoji="1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455834" name="Rectangle 154"/>
          <p:cNvSpPr>
            <a:spLocks noChangeArrowheads="1"/>
          </p:cNvSpPr>
          <p:nvPr/>
        </p:nvSpPr>
        <p:spPr bwMode="auto">
          <a:xfrm>
            <a:off x="5184775" y="5876925"/>
            <a:ext cx="2792413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输出低电平的上限值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  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OH(max)</a:t>
            </a:r>
            <a:endParaRPr kumimoji="1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C1F5F23-FE69-40FA-95B2-9981A0393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30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914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5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55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55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55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55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55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55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5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55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55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55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455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55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759" grpId="0"/>
      <p:bldP spid="455831" grpId="0"/>
      <p:bldP spid="455832" grpId="0"/>
      <p:bldP spid="455833" grpId="0"/>
      <p:bldP spid="45583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6" name="Rectangle 4"/>
          <p:cNvSpPr>
            <a:spLocks noChangeArrowheads="1"/>
          </p:cNvSpPr>
          <p:nvPr/>
        </p:nvSpPr>
        <p:spPr bwMode="auto">
          <a:xfrm>
            <a:off x="1042988" y="476250"/>
            <a:ext cx="4572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4.CMOS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反相器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的工作速度</a:t>
            </a:r>
            <a:endParaRPr kumimoji="0" lang="zh-CN" altLang="en-US" sz="25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417797" name="Rectangle 5"/>
          <p:cNvSpPr>
            <a:spLocks noChangeArrowheads="1"/>
          </p:cNvSpPr>
          <p:nvPr/>
        </p:nvSpPr>
        <p:spPr bwMode="auto">
          <a:xfrm>
            <a:off x="0" y="2155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7798" name="Rectangle 6"/>
          <p:cNvSpPr>
            <a:spLocks noChangeArrowheads="1"/>
          </p:cNvSpPr>
          <p:nvPr/>
        </p:nvSpPr>
        <p:spPr bwMode="auto">
          <a:xfrm>
            <a:off x="0" y="2155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7799" name="Rectangle 7"/>
          <p:cNvSpPr>
            <a:spLocks noChangeArrowheads="1"/>
          </p:cNvSpPr>
          <p:nvPr/>
        </p:nvSpPr>
        <p:spPr bwMode="auto">
          <a:xfrm>
            <a:off x="827088" y="5302250"/>
            <a:ext cx="73882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在由于电路具有互补对称的性质，它的开通时间与关闭时间是相等的。平均延迟时间小于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10 ns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。</a:t>
            </a:r>
          </a:p>
        </p:txBody>
      </p:sp>
      <p:sp>
        <p:nvSpPr>
          <p:cNvPr id="417802" name="Rectangle 10"/>
          <p:cNvSpPr>
            <a:spLocks noChangeArrowheads="1"/>
          </p:cNvSpPr>
          <p:nvPr/>
        </p:nvSpPr>
        <p:spPr bwMode="auto">
          <a:xfrm>
            <a:off x="0" y="1700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7803" name="Rectangle 11"/>
          <p:cNvSpPr>
            <a:spLocks noChangeArrowheads="1"/>
          </p:cNvSpPr>
          <p:nvPr/>
        </p:nvSpPr>
        <p:spPr bwMode="auto">
          <a:xfrm>
            <a:off x="4473575" y="2732088"/>
            <a:ext cx="3429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     </a:t>
            </a:r>
            <a:endParaRPr kumimoji="1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康简宋" charset="-122"/>
              <a:cs typeface="Times New Roman" panose="02020603050405020304" pitchFamily="18" charset="0"/>
            </a:endParaRPr>
          </a:p>
        </p:txBody>
      </p:sp>
      <p:sp>
        <p:nvSpPr>
          <p:cNvPr id="417806" name="Rectangle 14"/>
          <p:cNvSpPr>
            <a:spLocks noChangeArrowheads="1"/>
          </p:cNvSpPr>
          <p:nvPr/>
        </p:nvSpPr>
        <p:spPr bwMode="auto">
          <a:xfrm>
            <a:off x="1403350" y="1268413"/>
            <a:ext cx="1716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带电容负载</a:t>
            </a:r>
          </a:p>
        </p:txBody>
      </p:sp>
      <p:graphicFrame>
        <p:nvGraphicFramePr>
          <p:cNvPr id="417810" name="Object 18"/>
          <p:cNvGraphicFramePr>
            <a:graphicFrameLocks noChangeAspect="1"/>
          </p:cNvGraphicFramePr>
          <p:nvPr/>
        </p:nvGraphicFramePr>
        <p:xfrm>
          <a:off x="1187450" y="1785938"/>
          <a:ext cx="7561263" cy="366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9" name="Image" r:id="rId4" imgW="21485714" imgH="10400000" progId="Photoshop.Image.8">
                  <p:embed/>
                </p:oleObj>
              </mc:Choice>
              <mc:Fallback>
                <p:oleObj name="Image" r:id="rId4" imgW="21485714" imgH="10400000" progId="Photoshop.Image.8">
                  <p:embed/>
                  <p:pic>
                    <p:nvPicPr>
                      <p:cNvPr id="41781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785938"/>
                        <a:ext cx="7561263" cy="3660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A270D01-3A62-48BF-A057-7F5D80606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31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58714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17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7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17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799" grpId="0"/>
      <p:bldP spid="41780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8972" name="Group 156"/>
          <p:cNvGrpSpPr>
            <a:grpSpLocks/>
          </p:cNvGrpSpPr>
          <p:nvPr/>
        </p:nvGrpSpPr>
        <p:grpSpPr bwMode="auto">
          <a:xfrm>
            <a:off x="3843338" y="2127250"/>
            <a:ext cx="4908550" cy="2828925"/>
            <a:chOff x="2421" y="1340"/>
            <a:chExt cx="3092" cy="1782"/>
          </a:xfrm>
        </p:grpSpPr>
        <p:sp>
          <p:nvSpPr>
            <p:cNvPr id="418820" name="Text Box 4"/>
            <p:cNvSpPr txBox="1">
              <a:spLocks noChangeArrowheads="1"/>
            </p:cNvSpPr>
            <p:nvPr/>
          </p:nvSpPr>
          <p:spPr bwMode="auto">
            <a:xfrm>
              <a:off x="2421" y="1340"/>
              <a:ext cx="63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A</a:t>
              </a:r>
              <a:r>
                <a:rPr kumimoji="1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   </a:t>
              </a:r>
              <a:r>
                <a:rPr kumimoji="1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B</a:t>
              </a:r>
            </a:p>
          </p:txBody>
        </p:sp>
        <p:sp>
          <p:nvSpPr>
            <p:cNvPr id="418821" name="Text Box 5"/>
            <p:cNvSpPr txBox="1">
              <a:spLocks noChangeArrowheads="1"/>
            </p:cNvSpPr>
            <p:nvPr/>
          </p:nvSpPr>
          <p:spPr bwMode="auto">
            <a:xfrm>
              <a:off x="3161" y="1346"/>
              <a:ext cx="174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T</a:t>
              </a:r>
              <a:r>
                <a:rPr kumimoji="1" lang="en-US" altLang="zh-CN" sz="2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N1</a:t>
              </a:r>
              <a:r>
                <a:rPr kumimoji="1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 T</a:t>
              </a:r>
              <a:r>
                <a:rPr kumimoji="1" lang="en-US" altLang="zh-CN" sz="2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P1</a:t>
              </a:r>
              <a:r>
                <a:rPr kumimoji="1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  <a:r>
                <a:rPr kumimoji="1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T</a:t>
              </a:r>
              <a:r>
                <a:rPr kumimoji="1" lang="en-US" altLang="zh-CN" sz="2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N2</a:t>
              </a:r>
              <a:r>
                <a:rPr kumimoji="1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 T</a:t>
              </a:r>
              <a:r>
                <a:rPr kumimoji="1" lang="en-US" altLang="zh-CN" sz="2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P2</a:t>
              </a:r>
            </a:p>
          </p:txBody>
        </p:sp>
        <p:grpSp>
          <p:nvGrpSpPr>
            <p:cNvPr id="418822" name="Group 6"/>
            <p:cNvGrpSpPr>
              <a:grpSpLocks/>
            </p:cNvGrpSpPr>
            <p:nvPr/>
          </p:nvGrpSpPr>
          <p:grpSpPr bwMode="auto">
            <a:xfrm>
              <a:off x="2441" y="1346"/>
              <a:ext cx="3072" cy="1776"/>
              <a:chOff x="2525" y="1381"/>
              <a:chExt cx="3072" cy="1776"/>
            </a:xfrm>
          </p:grpSpPr>
          <p:sp>
            <p:nvSpPr>
              <p:cNvPr id="418823" name="Line 7"/>
              <p:cNvSpPr>
                <a:spLocks noChangeShapeType="1"/>
              </p:cNvSpPr>
              <p:nvPr/>
            </p:nvSpPr>
            <p:spPr bwMode="auto">
              <a:xfrm>
                <a:off x="2525" y="1381"/>
                <a:ext cx="3072" cy="0"/>
              </a:xfrm>
              <a:prstGeom prst="line">
                <a:avLst/>
              </a:prstGeom>
              <a:noFill/>
              <a:ln w="38100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8824" name="Line 8"/>
              <p:cNvSpPr>
                <a:spLocks noChangeShapeType="1"/>
              </p:cNvSpPr>
              <p:nvPr/>
            </p:nvSpPr>
            <p:spPr bwMode="auto">
              <a:xfrm>
                <a:off x="2525" y="1717"/>
                <a:ext cx="3072" cy="0"/>
              </a:xfrm>
              <a:prstGeom prst="line">
                <a:avLst/>
              </a:prstGeom>
              <a:noFill/>
              <a:ln w="28575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8825" name="Line 9"/>
              <p:cNvSpPr>
                <a:spLocks noChangeShapeType="1"/>
              </p:cNvSpPr>
              <p:nvPr/>
            </p:nvSpPr>
            <p:spPr bwMode="auto">
              <a:xfrm>
                <a:off x="2525" y="3157"/>
                <a:ext cx="3072" cy="0"/>
              </a:xfrm>
              <a:prstGeom prst="line">
                <a:avLst/>
              </a:prstGeom>
              <a:noFill/>
              <a:ln w="38100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8826" name="Line 10"/>
              <p:cNvSpPr>
                <a:spLocks noChangeShapeType="1"/>
              </p:cNvSpPr>
              <p:nvPr/>
            </p:nvSpPr>
            <p:spPr bwMode="auto">
              <a:xfrm>
                <a:off x="3197" y="1381"/>
                <a:ext cx="0" cy="1776"/>
              </a:xfrm>
              <a:prstGeom prst="line">
                <a:avLst/>
              </a:prstGeom>
              <a:noFill/>
              <a:ln w="28575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8827" name="Line 11"/>
              <p:cNvSpPr>
                <a:spLocks noChangeShapeType="1"/>
              </p:cNvSpPr>
              <p:nvPr/>
            </p:nvSpPr>
            <p:spPr bwMode="auto">
              <a:xfrm>
                <a:off x="5117" y="1381"/>
                <a:ext cx="0" cy="1776"/>
              </a:xfrm>
              <a:prstGeom prst="line">
                <a:avLst/>
              </a:prstGeom>
              <a:noFill/>
              <a:ln w="28575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18828" name="Text Box 12"/>
            <p:cNvSpPr txBox="1">
              <a:spLocks noChangeArrowheads="1"/>
            </p:cNvSpPr>
            <p:nvPr/>
          </p:nvSpPr>
          <p:spPr bwMode="auto">
            <a:xfrm>
              <a:off x="5139" y="1340"/>
              <a:ext cx="25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L</a:t>
              </a:r>
            </a:p>
          </p:txBody>
        </p:sp>
        <p:sp>
          <p:nvSpPr>
            <p:cNvPr id="418829" name="Text Box 13"/>
            <p:cNvSpPr txBox="1">
              <a:spLocks noChangeArrowheads="1"/>
            </p:cNvSpPr>
            <p:nvPr/>
          </p:nvSpPr>
          <p:spPr bwMode="auto">
            <a:xfrm>
              <a:off x="2468" y="1682"/>
              <a:ext cx="56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0    0</a:t>
              </a:r>
            </a:p>
          </p:txBody>
        </p:sp>
        <p:sp>
          <p:nvSpPr>
            <p:cNvPr id="418830" name="Text Box 14"/>
            <p:cNvSpPr txBox="1">
              <a:spLocks noChangeArrowheads="1"/>
            </p:cNvSpPr>
            <p:nvPr/>
          </p:nvSpPr>
          <p:spPr bwMode="auto">
            <a:xfrm>
              <a:off x="2468" y="2033"/>
              <a:ext cx="56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0    1</a:t>
              </a:r>
            </a:p>
          </p:txBody>
        </p:sp>
        <p:sp>
          <p:nvSpPr>
            <p:cNvPr id="418831" name="Text Box 15"/>
            <p:cNvSpPr txBox="1">
              <a:spLocks noChangeArrowheads="1"/>
            </p:cNvSpPr>
            <p:nvPr/>
          </p:nvSpPr>
          <p:spPr bwMode="auto">
            <a:xfrm>
              <a:off x="2468" y="2402"/>
              <a:ext cx="56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1    0</a:t>
              </a:r>
            </a:p>
          </p:txBody>
        </p:sp>
        <p:sp>
          <p:nvSpPr>
            <p:cNvPr id="418832" name="Text Box 16"/>
            <p:cNvSpPr txBox="1">
              <a:spLocks noChangeArrowheads="1"/>
            </p:cNvSpPr>
            <p:nvPr/>
          </p:nvSpPr>
          <p:spPr bwMode="auto">
            <a:xfrm>
              <a:off x="2468" y="2759"/>
              <a:ext cx="56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1    1</a:t>
              </a:r>
            </a:p>
          </p:txBody>
        </p:sp>
        <p:sp>
          <p:nvSpPr>
            <p:cNvPr id="418833" name="Text Box 17"/>
            <p:cNvSpPr txBox="1">
              <a:spLocks noChangeArrowheads="1"/>
            </p:cNvSpPr>
            <p:nvPr/>
          </p:nvSpPr>
          <p:spPr bwMode="auto">
            <a:xfrm>
              <a:off x="3209" y="1682"/>
              <a:ext cx="56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截止</a:t>
              </a:r>
            </a:p>
          </p:txBody>
        </p:sp>
        <p:sp>
          <p:nvSpPr>
            <p:cNvPr id="418834" name="Text Box 18"/>
            <p:cNvSpPr txBox="1">
              <a:spLocks noChangeArrowheads="1"/>
            </p:cNvSpPr>
            <p:nvPr/>
          </p:nvSpPr>
          <p:spPr bwMode="auto">
            <a:xfrm>
              <a:off x="3648" y="1691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导通</a:t>
              </a:r>
            </a:p>
          </p:txBody>
        </p:sp>
        <p:sp>
          <p:nvSpPr>
            <p:cNvPr id="418835" name="Text Box 19"/>
            <p:cNvSpPr txBox="1">
              <a:spLocks noChangeArrowheads="1"/>
            </p:cNvSpPr>
            <p:nvPr/>
          </p:nvSpPr>
          <p:spPr bwMode="auto">
            <a:xfrm>
              <a:off x="4105" y="1691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截止</a:t>
              </a:r>
            </a:p>
          </p:txBody>
        </p:sp>
        <p:sp>
          <p:nvSpPr>
            <p:cNvPr id="418836" name="Text Box 20"/>
            <p:cNvSpPr txBox="1">
              <a:spLocks noChangeArrowheads="1"/>
            </p:cNvSpPr>
            <p:nvPr/>
          </p:nvSpPr>
          <p:spPr bwMode="auto">
            <a:xfrm>
              <a:off x="3644" y="2024"/>
              <a:ext cx="50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导通</a:t>
              </a:r>
            </a:p>
          </p:txBody>
        </p:sp>
        <p:sp>
          <p:nvSpPr>
            <p:cNvPr id="418837" name="Text Box 21"/>
            <p:cNvSpPr txBox="1">
              <a:spLocks noChangeArrowheads="1"/>
            </p:cNvSpPr>
            <p:nvPr/>
          </p:nvSpPr>
          <p:spPr bwMode="auto">
            <a:xfrm>
              <a:off x="4105" y="2024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导通</a:t>
              </a:r>
            </a:p>
          </p:txBody>
        </p:sp>
        <p:sp>
          <p:nvSpPr>
            <p:cNvPr id="418838" name="Text Box 22"/>
            <p:cNvSpPr txBox="1">
              <a:spLocks noChangeArrowheads="1"/>
            </p:cNvSpPr>
            <p:nvPr/>
          </p:nvSpPr>
          <p:spPr bwMode="auto">
            <a:xfrm>
              <a:off x="3209" y="2435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导通</a:t>
              </a:r>
            </a:p>
          </p:txBody>
        </p:sp>
        <p:sp>
          <p:nvSpPr>
            <p:cNvPr id="418839" name="Text Box 23"/>
            <p:cNvSpPr txBox="1">
              <a:spLocks noChangeArrowheads="1"/>
            </p:cNvSpPr>
            <p:nvPr/>
          </p:nvSpPr>
          <p:spPr bwMode="auto">
            <a:xfrm>
              <a:off x="4553" y="2435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导通</a:t>
              </a:r>
            </a:p>
          </p:txBody>
        </p:sp>
        <p:sp>
          <p:nvSpPr>
            <p:cNvPr id="418840" name="Text Box 24"/>
            <p:cNvSpPr txBox="1">
              <a:spLocks noChangeArrowheads="1"/>
            </p:cNvSpPr>
            <p:nvPr/>
          </p:nvSpPr>
          <p:spPr bwMode="auto">
            <a:xfrm>
              <a:off x="3689" y="2792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截止</a:t>
              </a:r>
            </a:p>
          </p:txBody>
        </p:sp>
        <p:sp>
          <p:nvSpPr>
            <p:cNvPr id="418841" name="Text Box 25"/>
            <p:cNvSpPr txBox="1">
              <a:spLocks noChangeArrowheads="1"/>
            </p:cNvSpPr>
            <p:nvPr/>
          </p:nvSpPr>
          <p:spPr bwMode="auto">
            <a:xfrm>
              <a:off x="4553" y="2792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截止</a:t>
              </a:r>
            </a:p>
          </p:txBody>
        </p:sp>
        <p:sp>
          <p:nvSpPr>
            <p:cNvPr id="418842" name="Text Box 26"/>
            <p:cNvSpPr txBox="1">
              <a:spLocks noChangeArrowheads="1"/>
            </p:cNvSpPr>
            <p:nvPr/>
          </p:nvSpPr>
          <p:spPr bwMode="auto">
            <a:xfrm>
              <a:off x="4513" y="1691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导通</a:t>
              </a:r>
            </a:p>
          </p:txBody>
        </p:sp>
        <p:sp>
          <p:nvSpPr>
            <p:cNvPr id="418843" name="Text Box 27"/>
            <p:cNvSpPr txBox="1">
              <a:spLocks noChangeArrowheads="1"/>
            </p:cNvSpPr>
            <p:nvPr/>
          </p:nvSpPr>
          <p:spPr bwMode="auto">
            <a:xfrm>
              <a:off x="3198" y="2024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截止</a:t>
              </a:r>
            </a:p>
          </p:txBody>
        </p:sp>
        <p:sp>
          <p:nvSpPr>
            <p:cNvPr id="418844" name="Text Box 28"/>
            <p:cNvSpPr txBox="1">
              <a:spLocks noChangeArrowheads="1"/>
            </p:cNvSpPr>
            <p:nvPr/>
          </p:nvSpPr>
          <p:spPr bwMode="auto">
            <a:xfrm>
              <a:off x="4513" y="2024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截止</a:t>
              </a:r>
            </a:p>
          </p:txBody>
        </p:sp>
        <p:sp>
          <p:nvSpPr>
            <p:cNvPr id="418845" name="Text Box 29"/>
            <p:cNvSpPr txBox="1">
              <a:spLocks noChangeArrowheads="1"/>
            </p:cNvSpPr>
            <p:nvPr/>
          </p:nvSpPr>
          <p:spPr bwMode="auto">
            <a:xfrm>
              <a:off x="3689" y="2435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截止</a:t>
              </a:r>
            </a:p>
          </p:txBody>
        </p:sp>
        <p:sp>
          <p:nvSpPr>
            <p:cNvPr id="418846" name="Text Box 30"/>
            <p:cNvSpPr txBox="1">
              <a:spLocks noChangeArrowheads="1"/>
            </p:cNvSpPr>
            <p:nvPr/>
          </p:nvSpPr>
          <p:spPr bwMode="auto">
            <a:xfrm>
              <a:off x="4121" y="2435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截止</a:t>
              </a:r>
            </a:p>
          </p:txBody>
        </p:sp>
        <p:sp>
          <p:nvSpPr>
            <p:cNvPr id="418847" name="Text Box 31"/>
            <p:cNvSpPr txBox="1">
              <a:spLocks noChangeArrowheads="1"/>
            </p:cNvSpPr>
            <p:nvPr/>
          </p:nvSpPr>
          <p:spPr bwMode="auto">
            <a:xfrm>
              <a:off x="3209" y="2792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导通</a:t>
              </a:r>
            </a:p>
          </p:txBody>
        </p:sp>
        <p:sp>
          <p:nvSpPr>
            <p:cNvPr id="418848" name="Text Box 32"/>
            <p:cNvSpPr txBox="1">
              <a:spLocks noChangeArrowheads="1"/>
            </p:cNvSpPr>
            <p:nvPr/>
          </p:nvSpPr>
          <p:spPr bwMode="auto">
            <a:xfrm>
              <a:off x="4121" y="2792"/>
              <a:ext cx="5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导通</a:t>
              </a:r>
            </a:p>
          </p:txBody>
        </p:sp>
        <p:sp>
          <p:nvSpPr>
            <p:cNvPr id="418849" name="Text Box 33"/>
            <p:cNvSpPr txBox="1">
              <a:spLocks noChangeArrowheads="1"/>
            </p:cNvSpPr>
            <p:nvPr/>
          </p:nvSpPr>
          <p:spPr bwMode="auto">
            <a:xfrm>
              <a:off x="5171" y="1676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1</a:t>
              </a:r>
            </a:p>
          </p:txBody>
        </p:sp>
        <p:sp>
          <p:nvSpPr>
            <p:cNvPr id="418850" name="Text Box 34"/>
            <p:cNvSpPr txBox="1">
              <a:spLocks noChangeArrowheads="1"/>
            </p:cNvSpPr>
            <p:nvPr/>
          </p:nvSpPr>
          <p:spPr bwMode="auto">
            <a:xfrm>
              <a:off x="5171" y="2012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1</a:t>
              </a:r>
            </a:p>
          </p:txBody>
        </p:sp>
        <p:sp>
          <p:nvSpPr>
            <p:cNvPr id="418851" name="Text Box 35"/>
            <p:cNvSpPr txBox="1">
              <a:spLocks noChangeArrowheads="1"/>
            </p:cNvSpPr>
            <p:nvPr/>
          </p:nvSpPr>
          <p:spPr bwMode="auto">
            <a:xfrm>
              <a:off x="5171" y="2402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1</a:t>
              </a:r>
            </a:p>
          </p:txBody>
        </p:sp>
        <p:sp>
          <p:nvSpPr>
            <p:cNvPr id="418852" name="Text Box 36"/>
            <p:cNvSpPr txBox="1">
              <a:spLocks noChangeArrowheads="1"/>
            </p:cNvSpPr>
            <p:nvPr/>
          </p:nvSpPr>
          <p:spPr bwMode="auto">
            <a:xfrm>
              <a:off x="5172" y="2759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0</a:t>
              </a:r>
            </a:p>
          </p:txBody>
        </p:sp>
      </p:grpSp>
      <p:sp>
        <p:nvSpPr>
          <p:cNvPr id="418853" name="Text Box 37"/>
          <p:cNvSpPr txBox="1">
            <a:spLocks noChangeArrowheads="1"/>
          </p:cNvSpPr>
          <p:nvPr/>
        </p:nvSpPr>
        <p:spPr bwMode="auto">
          <a:xfrm>
            <a:off x="4716463" y="5192713"/>
            <a:ext cx="12557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与非门</a:t>
            </a:r>
          </a:p>
        </p:txBody>
      </p:sp>
      <p:sp>
        <p:nvSpPr>
          <p:cNvPr id="418854" name="Text Box 38"/>
          <p:cNvSpPr txBox="1">
            <a:spLocks noChangeArrowheads="1"/>
          </p:cNvSpPr>
          <p:nvPr/>
        </p:nvSpPr>
        <p:spPr bwMode="auto">
          <a:xfrm>
            <a:off x="827088" y="1125538"/>
            <a:ext cx="5118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1. CMOS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与</a:t>
            </a:r>
            <a:r>
              <a:rPr kumimoji="1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非门</a:t>
            </a:r>
            <a:endParaRPr kumimoji="1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grpSp>
        <p:nvGrpSpPr>
          <p:cNvPr id="418855" name="Group 39"/>
          <p:cNvGrpSpPr>
            <a:grpSpLocks/>
          </p:cNvGrpSpPr>
          <p:nvPr/>
        </p:nvGrpSpPr>
        <p:grpSpPr bwMode="auto">
          <a:xfrm>
            <a:off x="222250" y="2027238"/>
            <a:ext cx="3625850" cy="3852862"/>
            <a:chOff x="224" y="1097"/>
            <a:chExt cx="2284" cy="2427"/>
          </a:xfrm>
        </p:grpSpPr>
        <p:sp>
          <p:nvSpPr>
            <p:cNvPr id="418856" name="Line 40"/>
            <p:cNvSpPr>
              <a:spLocks noChangeShapeType="1"/>
            </p:cNvSpPr>
            <p:nvPr/>
          </p:nvSpPr>
          <p:spPr bwMode="auto">
            <a:xfrm>
              <a:off x="1725" y="3367"/>
              <a:ext cx="163" cy="1"/>
            </a:xfrm>
            <a:prstGeom prst="line">
              <a:avLst/>
            </a:prstGeom>
            <a:noFill/>
            <a:ln w="650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57" name="Line 41"/>
            <p:cNvSpPr>
              <a:spLocks noChangeShapeType="1"/>
            </p:cNvSpPr>
            <p:nvPr/>
          </p:nvSpPr>
          <p:spPr bwMode="auto">
            <a:xfrm flipH="1" flipV="1">
              <a:off x="462" y="2472"/>
              <a:ext cx="1119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58" name="Line 42"/>
            <p:cNvSpPr>
              <a:spLocks noChangeShapeType="1"/>
            </p:cNvSpPr>
            <p:nvPr/>
          </p:nvSpPr>
          <p:spPr bwMode="auto">
            <a:xfrm flipV="1">
              <a:off x="1807" y="1159"/>
              <a:ext cx="0" cy="37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59" name="Rectangle 43"/>
            <p:cNvSpPr>
              <a:spLocks noChangeArrowheads="1"/>
            </p:cNvSpPr>
            <p:nvPr/>
          </p:nvSpPr>
          <p:spPr bwMode="auto">
            <a:xfrm>
              <a:off x="224" y="2374"/>
              <a:ext cx="37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r>
                <a:rPr kumimoji="1" lang="en-US" altLang="zh-CN" sz="24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endPara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60" name="Line 44"/>
            <p:cNvSpPr>
              <a:spLocks noChangeShapeType="1"/>
            </p:cNvSpPr>
            <p:nvPr/>
          </p:nvSpPr>
          <p:spPr bwMode="auto">
            <a:xfrm>
              <a:off x="1051" y="2013"/>
              <a:ext cx="116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61" name="Line 45"/>
            <p:cNvSpPr>
              <a:spLocks noChangeShapeType="1"/>
            </p:cNvSpPr>
            <p:nvPr/>
          </p:nvSpPr>
          <p:spPr bwMode="auto">
            <a:xfrm>
              <a:off x="1397" y="1562"/>
              <a:ext cx="1" cy="9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62" name="Oval 46"/>
            <p:cNvSpPr>
              <a:spLocks noChangeArrowheads="1"/>
            </p:cNvSpPr>
            <p:nvPr/>
          </p:nvSpPr>
          <p:spPr bwMode="auto">
            <a:xfrm>
              <a:off x="2215" y="1979"/>
              <a:ext cx="63" cy="67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63" name="Rectangle 47"/>
            <p:cNvSpPr>
              <a:spLocks noChangeArrowheads="1"/>
            </p:cNvSpPr>
            <p:nvPr/>
          </p:nvSpPr>
          <p:spPr bwMode="auto">
            <a:xfrm>
              <a:off x="1396" y="1102"/>
              <a:ext cx="370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1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+</a:t>
              </a:r>
              <a:r>
                <a:rPr kumimoji="1" lang="en-US" altLang="zh-CN" sz="21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r>
                <a:rPr kumimoji="1" lang="en-US" altLang="zh-CN" sz="21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DD</a:t>
              </a:r>
              <a:endParaRPr kumimoji="1" lang="en-US" altLang="zh-CN" sz="2400" b="0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64" name="Rectangle 48"/>
            <p:cNvSpPr>
              <a:spLocks noChangeArrowheads="1"/>
            </p:cNvSpPr>
            <p:nvPr/>
          </p:nvSpPr>
          <p:spPr bwMode="auto">
            <a:xfrm>
              <a:off x="1875" y="1111"/>
              <a:ext cx="28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+5V</a:t>
              </a:r>
              <a:endPara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18865" name="Group 49"/>
            <p:cNvGrpSpPr>
              <a:grpSpLocks/>
            </p:cNvGrpSpPr>
            <p:nvPr/>
          </p:nvGrpSpPr>
          <p:grpSpPr bwMode="auto">
            <a:xfrm>
              <a:off x="1960" y="3223"/>
              <a:ext cx="108" cy="301"/>
              <a:chOff x="2528" y="3044"/>
              <a:chExt cx="108" cy="301"/>
            </a:xfrm>
          </p:grpSpPr>
          <p:sp>
            <p:nvSpPr>
              <p:cNvPr id="418866" name="Rectangle 50"/>
              <p:cNvSpPr>
                <a:spLocks noChangeArrowheads="1"/>
              </p:cNvSpPr>
              <p:nvPr/>
            </p:nvSpPr>
            <p:spPr bwMode="auto">
              <a:xfrm>
                <a:off x="2528" y="3044"/>
                <a:ext cx="1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GB" altLang="zh-CN" sz="2400" b="0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8867" name="Rectangle 51"/>
              <p:cNvSpPr>
                <a:spLocks noChangeArrowheads="1"/>
              </p:cNvSpPr>
              <p:nvPr/>
            </p:nvSpPr>
            <p:spPr bwMode="auto">
              <a:xfrm>
                <a:off x="2635" y="3115"/>
                <a:ext cx="1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GB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418868" name="Group 52"/>
            <p:cNvGrpSpPr>
              <a:grpSpLocks/>
            </p:cNvGrpSpPr>
            <p:nvPr/>
          </p:nvGrpSpPr>
          <p:grpSpPr bwMode="auto">
            <a:xfrm>
              <a:off x="1839" y="1756"/>
              <a:ext cx="245" cy="202"/>
              <a:chOff x="2436" y="1577"/>
              <a:chExt cx="245" cy="202"/>
            </a:xfrm>
          </p:grpSpPr>
          <p:sp>
            <p:nvSpPr>
              <p:cNvPr id="418869" name="Rectangle 53"/>
              <p:cNvSpPr>
                <a:spLocks noChangeArrowheads="1"/>
              </p:cNvSpPr>
              <p:nvPr/>
            </p:nvSpPr>
            <p:spPr bwMode="auto">
              <a:xfrm>
                <a:off x="2436" y="1577"/>
                <a:ext cx="112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1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T</a:t>
                </a:r>
                <a:endPara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8870" name="Rectangle 54"/>
              <p:cNvSpPr>
                <a:spLocks noChangeArrowheads="1"/>
              </p:cNvSpPr>
              <p:nvPr/>
            </p:nvSpPr>
            <p:spPr bwMode="auto">
              <a:xfrm>
                <a:off x="2548" y="1623"/>
                <a:ext cx="13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5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P1</a:t>
                </a:r>
                <a:endPara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418871" name="Group 55"/>
            <p:cNvGrpSpPr>
              <a:grpSpLocks/>
            </p:cNvGrpSpPr>
            <p:nvPr/>
          </p:nvGrpSpPr>
          <p:grpSpPr bwMode="auto">
            <a:xfrm>
              <a:off x="2018" y="2285"/>
              <a:ext cx="264" cy="202"/>
              <a:chOff x="2615" y="2078"/>
              <a:chExt cx="264" cy="202"/>
            </a:xfrm>
          </p:grpSpPr>
          <p:sp>
            <p:nvSpPr>
              <p:cNvPr id="418872" name="Rectangle 56"/>
              <p:cNvSpPr>
                <a:spLocks noChangeArrowheads="1"/>
              </p:cNvSpPr>
              <p:nvPr/>
            </p:nvSpPr>
            <p:spPr bwMode="auto">
              <a:xfrm>
                <a:off x="2615" y="2078"/>
                <a:ext cx="112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1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T</a:t>
                </a:r>
                <a:endPara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8873" name="Rectangle 57"/>
              <p:cNvSpPr>
                <a:spLocks noChangeArrowheads="1"/>
              </p:cNvSpPr>
              <p:nvPr/>
            </p:nvSpPr>
            <p:spPr bwMode="auto">
              <a:xfrm>
                <a:off x="2732" y="2124"/>
                <a:ext cx="14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5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N1</a:t>
                </a:r>
                <a:endPara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18874" name="Line 58"/>
            <p:cNvSpPr>
              <a:spLocks noChangeShapeType="1"/>
            </p:cNvSpPr>
            <p:nvPr/>
          </p:nvSpPr>
          <p:spPr bwMode="auto">
            <a:xfrm>
              <a:off x="1689" y="1644"/>
              <a:ext cx="1" cy="8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75" name="Line 59"/>
            <p:cNvSpPr>
              <a:spLocks noChangeShapeType="1"/>
            </p:cNvSpPr>
            <p:nvPr/>
          </p:nvSpPr>
          <p:spPr bwMode="auto">
            <a:xfrm flipH="1">
              <a:off x="1388" y="1564"/>
              <a:ext cx="191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76" name="Line 60"/>
            <p:cNvSpPr>
              <a:spLocks noChangeShapeType="1"/>
            </p:cNvSpPr>
            <p:nvPr/>
          </p:nvSpPr>
          <p:spPr bwMode="auto">
            <a:xfrm>
              <a:off x="1689" y="1521"/>
              <a:ext cx="122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77" name="Line 61"/>
            <p:cNvSpPr>
              <a:spLocks noChangeShapeType="1"/>
            </p:cNvSpPr>
            <p:nvPr/>
          </p:nvSpPr>
          <p:spPr bwMode="auto">
            <a:xfrm>
              <a:off x="1689" y="1684"/>
              <a:ext cx="293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78" name="Line 62"/>
            <p:cNvSpPr>
              <a:spLocks noChangeShapeType="1"/>
            </p:cNvSpPr>
            <p:nvPr/>
          </p:nvSpPr>
          <p:spPr bwMode="auto">
            <a:xfrm>
              <a:off x="1689" y="1848"/>
              <a:ext cx="12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79" name="Line 63"/>
            <p:cNvSpPr>
              <a:spLocks noChangeShapeType="1"/>
            </p:cNvSpPr>
            <p:nvPr/>
          </p:nvSpPr>
          <p:spPr bwMode="auto">
            <a:xfrm flipH="1">
              <a:off x="1808" y="1847"/>
              <a:ext cx="1" cy="32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80" name="Line 64"/>
            <p:cNvSpPr>
              <a:spLocks noChangeShapeType="1"/>
            </p:cNvSpPr>
            <p:nvPr/>
          </p:nvSpPr>
          <p:spPr bwMode="auto">
            <a:xfrm>
              <a:off x="1566" y="2227"/>
              <a:ext cx="1" cy="24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81" name="Line 65"/>
            <p:cNvSpPr>
              <a:spLocks noChangeShapeType="1"/>
            </p:cNvSpPr>
            <p:nvPr/>
          </p:nvSpPr>
          <p:spPr bwMode="auto">
            <a:xfrm>
              <a:off x="1694" y="2140"/>
              <a:ext cx="1" cy="8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82" name="Line 66"/>
            <p:cNvSpPr>
              <a:spLocks noChangeShapeType="1"/>
            </p:cNvSpPr>
            <p:nvPr/>
          </p:nvSpPr>
          <p:spPr bwMode="auto">
            <a:xfrm>
              <a:off x="1694" y="2303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83" name="Line 67"/>
            <p:cNvSpPr>
              <a:spLocks noChangeShapeType="1"/>
            </p:cNvSpPr>
            <p:nvPr/>
          </p:nvSpPr>
          <p:spPr bwMode="auto">
            <a:xfrm>
              <a:off x="1694" y="2467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84" name="Line 68"/>
            <p:cNvSpPr>
              <a:spLocks noChangeShapeType="1"/>
            </p:cNvSpPr>
            <p:nvPr/>
          </p:nvSpPr>
          <p:spPr bwMode="auto">
            <a:xfrm flipH="1">
              <a:off x="1694" y="2343"/>
              <a:ext cx="282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85" name="Line 69"/>
            <p:cNvSpPr>
              <a:spLocks noChangeShapeType="1"/>
            </p:cNvSpPr>
            <p:nvPr/>
          </p:nvSpPr>
          <p:spPr bwMode="auto">
            <a:xfrm>
              <a:off x="1694" y="2508"/>
              <a:ext cx="123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86" name="Line 70"/>
            <p:cNvSpPr>
              <a:spLocks noChangeShapeType="1"/>
            </p:cNvSpPr>
            <p:nvPr/>
          </p:nvSpPr>
          <p:spPr bwMode="auto">
            <a:xfrm>
              <a:off x="1694" y="2180"/>
              <a:ext cx="123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87" name="Oval 71"/>
            <p:cNvSpPr>
              <a:spLocks noChangeArrowheads="1"/>
            </p:cNvSpPr>
            <p:nvPr/>
          </p:nvSpPr>
          <p:spPr bwMode="auto">
            <a:xfrm>
              <a:off x="1785" y="1991"/>
              <a:ext cx="42" cy="42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88" name="Oval 72"/>
            <p:cNvSpPr>
              <a:spLocks noChangeArrowheads="1"/>
            </p:cNvSpPr>
            <p:nvPr/>
          </p:nvSpPr>
          <p:spPr bwMode="auto">
            <a:xfrm>
              <a:off x="1376" y="2445"/>
              <a:ext cx="42" cy="42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89" name="Line 73"/>
            <p:cNvSpPr>
              <a:spLocks noChangeShapeType="1"/>
            </p:cNvSpPr>
            <p:nvPr/>
          </p:nvSpPr>
          <p:spPr bwMode="auto">
            <a:xfrm flipV="1">
              <a:off x="1972" y="1400"/>
              <a:ext cx="1" cy="29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90" name="Line 74"/>
            <p:cNvSpPr>
              <a:spLocks noChangeShapeType="1"/>
            </p:cNvSpPr>
            <p:nvPr/>
          </p:nvSpPr>
          <p:spPr bwMode="auto">
            <a:xfrm flipH="1" flipV="1">
              <a:off x="1808" y="1397"/>
              <a:ext cx="17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91" name="Oval 75"/>
            <p:cNvSpPr>
              <a:spLocks noChangeArrowheads="1"/>
            </p:cNvSpPr>
            <p:nvPr/>
          </p:nvSpPr>
          <p:spPr bwMode="auto">
            <a:xfrm>
              <a:off x="1785" y="1377"/>
              <a:ext cx="42" cy="42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92" name="Line 76"/>
            <p:cNvSpPr>
              <a:spLocks noChangeShapeType="1"/>
            </p:cNvSpPr>
            <p:nvPr/>
          </p:nvSpPr>
          <p:spPr bwMode="auto">
            <a:xfrm>
              <a:off x="1561" y="1562"/>
              <a:ext cx="1" cy="24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93" name="Line 77"/>
            <p:cNvSpPr>
              <a:spLocks noChangeShapeType="1"/>
            </p:cNvSpPr>
            <p:nvPr/>
          </p:nvSpPr>
          <p:spPr bwMode="auto">
            <a:xfrm>
              <a:off x="1684" y="1480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894" name="Line 78"/>
            <p:cNvSpPr>
              <a:spLocks noChangeShapeType="1"/>
            </p:cNvSpPr>
            <p:nvPr/>
          </p:nvSpPr>
          <p:spPr bwMode="auto">
            <a:xfrm>
              <a:off x="1684" y="1807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18895" name="Group 79"/>
            <p:cNvGrpSpPr>
              <a:grpSpLocks/>
            </p:cNvGrpSpPr>
            <p:nvPr/>
          </p:nvGrpSpPr>
          <p:grpSpPr bwMode="auto">
            <a:xfrm>
              <a:off x="1087" y="1760"/>
              <a:ext cx="246" cy="202"/>
              <a:chOff x="1597" y="1572"/>
              <a:chExt cx="246" cy="202"/>
            </a:xfrm>
          </p:grpSpPr>
          <p:sp>
            <p:nvSpPr>
              <p:cNvPr id="418896" name="Rectangle 80"/>
              <p:cNvSpPr>
                <a:spLocks noChangeArrowheads="1"/>
              </p:cNvSpPr>
              <p:nvPr/>
            </p:nvSpPr>
            <p:spPr bwMode="auto">
              <a:xfrm>
                <a:off x="1597" y="1572"/>
                <a:ext cx="112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1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T</a:t>
                </a:r>
                <a:endPara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8897" name="Rectangle 81"/>
              <p:cNvSpPr>
                <a:spLocks noChangeArrowheads="1"/>
              </p:cNvSpPr>
              <p:nvPr/>
            </p:nvSpPr>
            <p:spPr bwMode="auto">
              <a:xfrm>
                <a:off x="1710" y="1618"/>
                <a:ext cx="13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5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P2</a:t>
                </a:r>
                <a:endPara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418898" name="Group 82"/>
            <p:cNvGrpSpPr>
              <a:grpSpLocks/>
            </p:cNvGrpSpPr>
            <p:nvPr/>
          </p:nvGrpSpPr>
          <p:grpSpPr bwMode="auto">
            <a:xfrm>
              <a:off x="2038" y="2797"/>
              <a:ext cx="264" cy="202"/>
              <a:chOff x="2625" y="2584"/>
              <a:chExt cx="264" cy="202"/>
            </a:xfrm>
          </p:grpSpPr>
          <p:sp>
            <p:nvSpPr>
              <p:cNvPr id="418899" name="Rectangle 83"/>
              <p:cNvSpPr>
                <a:spLocks noChangeArrowheads="1"/>
              </p:cNvSpPr>
              <p:nvPr/>
            </p:nvSpPr>
            <p:spPr bwMode="auto">
              <a:xfrm>
                <a:off x="2625" y="2584"/>
                <a:ext cx="112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1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T</a:t>
                </a:r>
                <a:endPara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8900" name="Rectangle 84"/>
              <p:cNvSpPr>
                <a:spLocks noChangeArrowheads="1"/>
              </p:cNvSpPr>
              <p:nvPr/>
            </p:nvSpPr>
            <p:spPr bwMode="auto">
              <a:xfrm>
                <a:off x="2742" y="2630"/>
                <a:ext cx="14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5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N2</a:t>
                </a:r>
                <a:endPara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18901" name="Line 85"/>
            <p:cNvSpPr>
              <a:spLocks noChangeShapeType="1"/>
            </p:cNvSpPr>
            <p:nvPr/>
          </p:nvSpPr>
          <p:spPr bwMode="auto">
            <a:xfrm>
              <a:off x="936" y="1653"/>
              <a:ext cx="1" cy="8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02" name="Line 86"/>
            <p:cNvSpPr>
              <a:spLocks noChangeShapeType="1"/>
            </p:cNvSpPr>
            <p:nvPr/>
          </p:nvSpPr>
          <p:spPr bwMode="auto">
            <a:xfrm flipH="1">
              <a:off x="639" y="1571"/>
              <a:ext cx="18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03" name="Line 87"/>
            <p:cNvSpPr>
              <a:spLocks noChangeShapeType="1"/>
            </p:cNvSpPr>
            <p:nvPr/>
          </p:nvSpPr>
          <p:spPr bwMode="auto">
            <a:xfrm>
              <a:off x="936" y="1530"/>
              <a:ext cx="122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04" name="Line 88"/>
            <p:cNvSpPr>
              <a:spLocks noChangeShapeType="1"/>
            </p:cNvSpPr>
            <p:nvPr/>
          </p:nvSpPr>
          <p:spPr bwMode="auto">
            <a:xfrm>
              <a:off x="936" y="1693"/>
              <a:ext cx="289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05" name="Line 89"/>
            <p:cNvSpPr>
              <a:spLocks noChangeShapeType="1"/>
            </p:cNvSpPr>
            <p:nvPr/>
          </p:nvSpPr>
          <p:spPr bwMode="auto">
            <a:xfrm>
              <a:off x="936" y="1857"/>
              <a:ext cx="123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06" name="Oval 90"/>
            <p:cNvSpPr>
              <a:spLocks noChangeArrowheads="1"/>
            </p:cNvSpPr>
            <p:nvPr/>
          </p:nvSpPr>
          <p:spPr bwMode="auto">
            <a:xfrm>
              <a:off x="1196" y="1386"/>
              <a:ext cx="42" cy="42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07" name="Line 91"/>
            <p:cNvSpPr>
              <a:spLocks noChangeShapeType="1"/>
            </p:cNvSpPr>
            <p:nvPr/>
          </p:nvSpPr>
          <p:spPr bwMode="auto">
            <a:xfrm flipV="1">
              <a:off x="1216" y="1408"/>
              <a:ext cx="0" cy="29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08" name="Line 92"/>
            <p:cNvSpPr>
              <a:spLocks noChangeShapeType="1"/>
            </p:cNvSpPr>
            <p:nvPr/>
          </p:nvSpPr>
          <p:spPr bwMode="auto">
            <a:xfrm flipH="1" flipV="1">
              <a:off x="1054" y="1398"/>
              <a:ext cx="75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09" name="Line 93"/>
            <p:cNvSpPr>
              <a:spLocks noChangeShapeType="1"/>
            </p:cNvSpPr>
            <p:nvPr/>
          </p:nvSpPr>
          <p:spPr bwMode="auto">
            <a:xfrm>
              <a:off x="809" y="1571"/>
              <a:ext cx="1" cy="24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10" name="Line 94"/>
            <p:cNvSpPr>
              <a:spLocks noChangeShapeType="1"/>
            </p:cNvSpPr>
            <p:nvPr/>
          </p:nvSpPr>
          <p:spPr bwMode="auto">
            <a:xfrm>
              <a:off x="931" y="1489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11" name="Line 95"/>
            <p:cNvSpPr>
              <a:spLocks noChangeShapeType="1"/>
            </p:cNvSpPr>
            <p:nvPr/>
          </p:nvSpPr>
          <p:spPr bwMode="auto">
            <a:xfrm>
              <a:off x="931" y="1816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12" name="Line 96"/>
            <p:cNvSpPr>
              <a:spLocks noChangeShapeType="1"/>
            </p:cNvSpPr>
            <p:nvPr/>
          </p:nvSpPr>
          <p:spPr bwMode="auto">
            <a:xfrm flipV="1">
              <a:off x="1052" y="1395"/>
              <a:ext cx="0" cy="14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13" name="Line 97"/>
            <p:cNvSpPr>
              <a:spLocks noChangeShapeType="1"/>
            </p:cNvSpPr>
            <p:nvPr/>
          </p:nvSpPr>
          <p:spPr bwMode="auto">
            <a:xfrm flipH="1">
              <a:off x="1053" y="1849"/>
              <a:ext cx="0" cy="17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14" name="Line 98"/>
            <p:cNvSpPr>
              <a:spLocks noChangeShapeType="1"/>
            </p:cNvSpPr>
            <p:nvPr/>
          </p:nvSpPr>
          <p:spPr bwMode="auto">
            <a:xfrm>
              <a:off x="1571" y="2753"/>
              <a:ext cx="1" cy="24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15" name="Line 99"/>
            <p:cNvSpPr>
              <a:spLocks noChangeShapeType="1"/>
            </p:cNvSpPr>
            <p:nvPr/>
          </p:nvSpPr>
          <p:spPr bwMode="auto">
            <a:xfrm>
              <a:off x="1694" y="2671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16" name="Line 100"/>
            <p:cNvSpPr>
              <a:spLocks noChangeShapeType="1"/>
            </p:cNvSpPr>
            <p:nvPr/>
          </p:nvSpPr>
          <p:spPr bwMode="auto">
            <a:xfrm>
              <a:off x="1694" y="2835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17" name="Line 101"/>
            <p:cNvSpPr>
              <a:spLocks noChangeShapeType="1"/>
            </p:cNvSpPr>
            <p:nvPr/>
          </p:nvSpPr>
          <p:spPr bwMode="auto">
            <a:xfrm>
              <a:off x="1694" y="2999"/>
              <a:ext cx="1" cy="8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18" name="Line 102"/>
            <p:cNvSpPr>
              <a:spLocks noChangeShapeType="1"/>
            </p:cNvSpPr>
            <p:nvPr/>
          </p:nvSpPr>
          <p:spPr bwMode="auto">
            <a:xfrm flipH="1">
              <a:off x="1694" y="2871"/>
              <a:ext cx="27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19" name="Line 103"/>
            <p:cNvSpPr>
              <a:spLocks noChangeShapeType="1"/>
            </p:cNvSpPr>
            <p:nvPr/>
          </p:nvSpPr>
          <p:spPr bwMode="auto">
            <a:xfrm>
              <a:off x="1694" y="3040"/>
              <a:ext cx="123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20" name="Line 104"/>
            <p:cNvSpPr>
              <a:spLocks noChangeShapeType="1"/>
            </p:cNvSpPr>
            <p:nvPr/>
          </p:nvSpPr>
          <p:spPr bwMode="auto">
            <a:xfrm flipV="1">
              <a:off x="1817" y="3162"/>
              <a:ext cx="16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21" name="Oval 105"/>
            <p:cNvSpPr>
              <a:spLocks noChangeArrowheads="1"/>
            </p:cNvSpPr>
            <p:nvPr/>
          </p:nvSpPr>
          <p:spPr bwMode="auto">
            <a:xfrm>
              <a:off x="1784" y="3142"/>
              <a:ext cx="43" cy="42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22" name="Line 106"/>
            <p:cNvSpPr>
              <a:spLocks noChangeShapeType="1"/>
            </p:cNvSpPr>
            <p:nvPr/>
          </p:nvSpPr>
          <p:spPr bwMode="auto">
            <a:xfrm>
              <a:off x="1694" y="2712"/>
              <a:ext cx="123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23" name="Oval 107"/>
            <p:cNvSpPr>
              <a:spLocks noChangeArrowheads="1"/>
            </p:cNvSpPr>
            <p:nvPr/>
          </p:nvSpPr>
          <p:spPr bwMode="auto">
            <a:xfrm>
              <a:off x="1949" y="2850"/>
              <a:ext cx="42" cy="42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24" name="Oval 108"/>
            <p:cNvSpPr>
              <a:spLocks noChangeArrowheads="1"/>
            </p:cNvSpPr>
            <p:nvPr/>
          </p:nvSpPr>
          <p:spPr bwMode="auto">
            <a:xfrm>
              <a:off x="623" y="2981"/>
              <a:ext cx="42" cy="43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25" name="Line 109"/>
            <p:cNvSpPr>
              <a:spLocks noChangeShapeType="1"/>
            </p:cNvSpPr>
            <p:nvPr/>
          </p:nvSpPr>
          <p:spPr bwMode="auto">
            <a:xfrm>
              <a:off x="1970" y="2339"/>
              <a:ext cx="0" cy="82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26" name="Line 110"/>
            <p:cNvSpPr>
              <a:spLocks noChangeShapeType="1"/>
            </p:cNvSpPr>
            <p:nvPr/>
          </p:nvSpPr>
          <p:spPr bwMode="auto">
            <a:xfrm>
              <a:off x="1808" y="2499"/>
              <a:ext cx="0" cy="219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27" name="Line 111"/>
            <p:cNvSpPr>
              <a:spLocks noChangeShapeType="1"/>
            </p:cNvSpPr>
            <p:nvPr/>
          </p:nvSpPr>
          <p:spPr bwMode="auto">
            <a:xfrm>
              <a:off x="1807" y="3035"/>
              <a:ext cx="0" cy="33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28" name="Line 112"/>
            <p:cNvSpPr>
              <a:spLocks noChangeShapeType="1"/>
            </p:cNvSpPr>
            <p:nvPr/>
          </p:nvSpPr>
          <p:spPr bwMode="auto">
            <a:xfrm>
              <a:off x="644" y="1571"/>
              <a:ext cx="0" cy="143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29" name="Line 113"/>
            <p:cNvSpPr>
              <a:spLocks noChangeShapeType="1"/>
            </p:cNvSpPr>
            <p:nvPr/>
          </p:nvSpPr>
          <p:spPr bwMode="auto">
            <a:xfrm>
              <a:off x="463" y="3004"/>
              <a:ext cx="1126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30" name="Rectangle 114"/>
            <p:cNvSpPr>
              <a:spLocks noChangeArrowheads="1"/>
            </p:cNvSpPr>
            <p:nvPr/>
          </p:nvSpPr>
          <p:spPr bwMode="auto">
            <a:xfrm>
              <a:off x="371" y="2187"/>
              <a:ext cx="29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endParaRPr kumimoji="1" lang="en-US" altLang="zh-CN" sz="2400" b="0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31" name="Rectangle 115"/>
            <p:cNvSpPr>
              <a:spLocks noChangeArrowheads="1"/>
            </p:cNvSpPr>
            <p:nvPr/>
          </p:nvSpPr>
          <p:spPr bwMode="auto">
            <a:xfrm>
              <a:off x="351" y="2732"/>
              <a:ext cx="28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</a:t>
              </a:r>
              <a:endParaRPr kumimoji="1" lang="en-US" altLang="zh-CN" sz="2400" b="0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32" name="Rectangle 116"/>
            <p:cNvSpPr>
              <a:spLocks noChangeArrowheads="1"/>
            </p:cNvSpPr>
            <p:nvPr/>
          </p:nvSpPr>
          <p:spPr bwMode="auto">
            <a:xfrm>
              <a:off x="2170" y="1751"/>
              <a:ext cx="33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L</a:t>
              </a:r>
              <a:endParaRPr kumimoji="1" lang="en-US" altLang="zh-CN" sz="2400" b="0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33" name="Oval 117"/>
            <p:cNvSpPr>
              <a:spLocks noChangeArrowheads="1"/>
            </p:cNvSpPr>
            <p:nvPr/>
          </p:nvSpPr>
          <p:spPr bwMode="auto">
            <a:xfrm>
              <a:off x="406" y="2439"/>
              <a:ext cx="63" cy="67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34" name="Oval 118"/>
            <p:cNvSpPr>
              <a:spLocks noChangeArrowheads="1"/>
            </p:cNvSpPr>
            <p:nvPr/>
          </p:nvSpPr>
          <p:spPr bwMode="auto">
            <a:xfrm>
              <a:off x="398" y="2972"/>
              <a:ext cx="63" cy="67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35" name="Oval 119"/>
            <p:cNvSpPr>
              <a:spLocks noChangeArrowheads="1"/>
            </p:cNvSpPr>
            <p:nvPr/>
          </p:nvSpPr>
          <p:spPr bwMode="auto">
            <a:xfrm>
              <a:off x="1774" y="1097"/>
              <a:ext cx="63" cy="67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36" name="Rectangle 120"/>
            <p:cNvSpPr>
              <a:spLocks noChangeArrowheads="1"/>
            </p:cNvSpPr>
            <p:nvPr/>
          </p:nvSpPr>
          <p:spPr bwMode="auto">
            <a:xfrm>
              <a:off x="236" y="2945"/>
              <a:ext cx="21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r>
                <a:rPr kumimoji="1" lang="en-US" altLang="zh-CN" sz="24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</a:t>
              </a:r>
              <a:endPara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37" name="Rectangle 121"/>
            <p:cNvSpPr>
              <a:spLocks noChangeArrowheads="1"/>
            </p:cNvSpPr>
            <p:nvPr/>
          </p:nvSpPr>
          <p:spPr bwMode="auto">
            <a:xfrm>
              <a:off x="2151" y="2004"/>
              <a:ext cx="17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r>
                <a:rPr kumimoji="1" lang="en-US" altLang="zh-CN" sz="24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L</a:t>
              </a:r>
              <a:endPara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18959" name="Rectangle 143"/>
          <p:cNvSpPr>
            <a:spLocks noChangeArrowheads="1"/>
          </p:cNvSpPr>
          <p:nvPr/>
        </p:nvSpPr>
        <p:spPr bwMode="auto">
          <a:xfrm>
            <a:off x="1006475" y="1628775"/>
            <a:ext cx="1871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黑体" panose="02010609060101010101" pitchFamily="49" charset="-122"/>
                <a:ea typeface="楷体_GB2312" pitchFamily="49" charset="-122"/>
                <a:cs typeface="+mn-cs"/>
              </a:rPr>
              <a:t>(a)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黑体" panose="02010609060101010101" pitchFamily="49" charset="-122"/>
                <a:ea typeface="楷体_GB2312" pitchFamily="49" charset="-122"/>
                <a:cs typeface="+mn-cs"/>
              </a:rPr>
              <a:t>电路结构</a:t>
            </a:r>
          </a:p>
        </p:txBody>
      </p:sp>
      <p:sp>
        <p:nvSpPr>
          <p:cNvPr id="418960" name="Rectangle 144"/>
          <p:cNvSpPr>
            <a:spLocks noChangeArrowheads="1"/>
          </p:cNvSpPr>
          <p:nvPr/>
        </p:nvSpPr>
        <p:spPr bwMode="auto">
          <a:xfrm>
            <a:off x="4572000" y="1628775"/>
            <a:ext cx="1871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黑体" panose="02010609060101010101" pitchFamily="49" charset="-122"/>
                <a:ea typeface="楷体_GB2312" pitchFamily="49" charset="-122"/>
                <a:cs typeface="+mn-cs"/>
              </a:rPr>
              <a:t>(b)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黑体" panose="02010609060101010101" pitchFamily="49" charset="-122"/>
                <a:ea typeface="楷体_GB2312" pitchFamily="49" charset="-122"/>
                <a:cs typeface="+mn-cs"/>
              </a:rPr>
              <a:t>工作原理</a:t>
            </a:r>
          </a:p>
        </p:txBody>
      </p:sp>
      <p:sp>
        <p:nvSpPr>
          <p:cNvPr id="418961" name="Text Box 145"/>
          <p:cNvSpPr txBox="1">
            <a:spLocks noChangeArrowheads="1"/>
          </p:cNvSpPr>
          <p:nvPr/>
        </p:nvSpPr>
        <p:spPr bwMode="auto">
          <a:xfrm>
            <a:off x="3995738" y="1100138"/>
            <a:ext cx="2222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TN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 2 V</a:t>
            </a:r>
          </a:p>
        </p:txBody>
      </p:sp>
      <p:sp>
        <p:nvSpPr>
          <p:cNvPr id="418962" name="Text Box 146"/>
          <p:cNvSpPr txBox="1">
            <a:spLocks noChangeArrowheads="1"/>
          </p:cNvSpPr>
          <p:nvPr/>
        </p:nvSpPr>
        <p:spPr bwMode="auto">
          <a:xfrm>
            <a:off x="5580063" y="1100138"/>
            <a:ext cx="3113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TP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Symbol" panose="05050102010706020507" pitchFamily="18" charset="2"/>
                <a:ea typeface="宋体" panose="02010600030101010101" pitchFamily="2" charset="-122"/>
                <a:cs typeface="+mn-cs"/>
              </a:rPr>
              <a:t>-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2 V</a:t>
            </a:r>
          </a:p>
        </p:txBody>
      </p:sp>
      <p:grpSp>
        <p:nvGrpSpPr>
          <p:cNvPr id="418963" name="Group 147"/>
          <p:cNvGrpSpPr>
            <a:grpSpLocks/>
          </p:cNvGrpSpPr>
          <p:nvPr/>
        </p:nvGrpSpPr>
        <p:grpSpPr bwMode="auto">
          <a:xfrm>
            <a:off x="0" y="2997200"/>
            <a:ext cx="904875" cy="792163"/>
            <a:chOff x="1837" y="3702"/>
            <a:chExt cx="570" cy="499"/>
          </a:xfrm>
        </p:grpSpPr>
        <p:sp>
          <p:nvSpPr>
            <p:cNvPr id="418964" name="Line 148"/>
            <p:cNvSpPr>
              <a:spLocks noChangeShapeType="1"/>
            </p:cNvSpPr>
            <p:nvPr/>
          </p:nvSpPr>
          <p:spPr bwMode="auto">
            <a:xfrm>
              <a:off x="1882" y="3929"/>
              <a:ext cx="182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65" name="Line 149"/>
            <p:cNvSpPr>
              <a:spLocks noChangeShapeType="1"/>
            </p:cNvSpPr>
            <p:nvPr/>
          </p:nvSpPr>
          <p:spPr bwMode="auto">
            <a:xfrm>
              <a:off x="2064" y="4156"/>
              <a:ext cx="182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66" name="Line 150"/>
            <p:cNvSpPr>
              <a:spLocks noChangeShapeType="1"/>
            </p:cNvSpPr>
            <p:nvPr/>
          </p:nvSpPr>
          <p:spPr bwMode="auto">
            <a:xfrm>
              <a:off x="2064" y="3930"/>
              <a:ext cx="0" cy="226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67" name="Rectangle 151"/>
            <p:cNvSpPr>
              <a:spLocks noChangeArrowheads="1"/>
            </p:cNvSpPr>
            <p:nvPr/>
          </p:nvSpPr>
          <p:spPr bwMode="auto">
            <a:xfrm>
              <a:off x="2109" y="3964"/>
              <a:ext cx="298" cy="237"/>
            </a:xfrm>
            <a:prstGeom prst="rect">
              <a:avLst/>
            </a:prstGeom>
            <a:solidFill>
              <a:srgbClr val="A3B2C1">
                <a:alpha val="0"/>
              </a:srgbClr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0V</a:t>
              </a:r>
            </a:p>
          </p:txBody>
        </p:sp>
        <p:sp>
          <p:nvSpPr>
            <p:cNvPr id="418968" name="Rectangle 152"/>
            <p:cNvSpPr>
              <a:spLocks noChangeArrowheads="1"/>
            </p:cNvSpPr>
            <p:nvPr/>
          </p:nvSpPr>
          <p:spPr bwMode="auto">
            <a:xfrm>
              <a:off x="1837" y="3702"/>
              <a:ext cx="2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5V</a:t>
              </a:r>
            </a:p>
          </p:txBody>
        </p:sp>
      </p:grpSp>
      <p:sp>
        <p:nvSpPr>
          <p:cNvPr id="418969" name="Rectangle 153"/>
          <p:cNvSpPr>
            <a:spLocks noChangeArrowheads="1"/>
          </p:cNvSpPr>
          <p:nvPr/>
        </p:nvSpPr>
        <p:spPr bwMode="auto">
          <a:xfrm>
            <a:off x="536575" y="5780088"/>
            <a:ext cx="3314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N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输入的与非门的电路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?</a:t>
            </a:r>
          </a:p>
        </p:txBody>
      </p:sp>
      <p:sp>
        <p:nvSpPr>
          <p:cNvPr id="418970" name="Rectangle 154"/>
          <p:cNvSpPr>
            <a:spLocks noChangeArrowheads="1"/>
          </p:cNvSpPr>
          <p:nvPr/>
        </p:nvSpPr>
        <p:spPr bwMode="auto">
          <a:xfrm>
            <a:off x="468313" y="6284913"/>
            <a:ext cx="3400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输入端增加有什么问题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?</a:t>
            </a:r>
          </a:p>
        </p:txBody>
      </p:sp>
      <p:sp>
        <p:nvSpPr>
          <p:cNvPr id="418971" name="Text Box 155"/>
          <p:cNvSpPr txBox="1">
            <a:spLocks noChangeArrowheads="1"/>
          </p:cNvSpPr>
          <p:nvPr/>
        </p:nvSpPr>
        <p:spPr bwMode="auto">
          <a:xfrm>
            <a:off x="647700" y="404813"/>
            <a:ext cx="63373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3.2.3 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其他基本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CMOS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逻辑门电路</a:t>
            </a:r>
          </a:p>
        </p:txBody>
      </p:sp>
      <p:grpSp>
        <p:nvGrpSpPr>
          <p:cNvPr id="418976" name="Group 160"/>
          <p:cNvGrpSpPr>
            <a:grpSpLocks/>
          </p:cNvGrpSpPr>
          <p:nvPr/>
        </p:nvGrpSpPr>
        <p:grpSpPr bwMode="auto">
          <a:xfrm>
            <a:off x="6588125" y="5265738"/>
            <a:ext cx="2120900" cy="927100"/>
            <a:chOff x="3410" y="3339"/>
            <a:chExt cx="1336" cy="584"/>
          </a:xfrm>
        </p:grpSpPr>
        <p:sp>
          <p:nvSpPr>
            <p:cNvPr id="418939" name="Line 123"/>
            <p:cNvSpPr>
              <a:spLocks noChangeShapeType="1"/>
            </p:cNvSpPr>
            <p:nvPr/>
          </p:nvSpPr>
          <p:spPr bwMode="auto">
            <a:xfrm>
              <a:off x="3654" y="3495"/>
              <a:ext cx="265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40" name="Line 124"/>
            <p:cNvSpPr>
              <a:spLocks noChangeShapeType="1"/>
            </p:cNvSpPr>
            <p:nvPr/>
          </p:nvSpPr>
          <p:spPr bwMode="auto">
            <a:xfrm>
              <a:off x="3654" y="3731"/>
              <a:ext cx="265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41" name="Line 125"/>
            <p:cNvSpPr>
              <a:spLocks noChangeShapeType="1"/>
            </p:cNvSpPr>
            <p:nvPr/>
          </p:nvSpPr>
          <p:spPr bwMode="auto">
            <a:xfrm>
              <a:off x="4490" y="3606"/>
              <a:ext cx="256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8942" name="Text Box 126"/>
            <p:cNvSpPr txBox="1">
              <a:spLocks noChangeArrowheads="1"/>
            </p:cNvSpPr>
            <p:nvPr/>
          </p:nvSpPr>
          <p:spPr bwMode="auto">
            <a:xfrm>
              <a:off x="3423" y="3339"/>
              <a:ext cx="26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A</a:t>
              </a:r>
            </a:p>
          </p:txBody>
        </p:sp>
        <p:sp>
          <p:nvSpPr>
            <p:cNvPr id="418943" name="Text Box 127"/>
            <p:cNvSpPr txBox="1">
              <a:spLocks noChangeArrowheads="1"/>
            </p:cNvSpPr>
            <p:nvPr/>
          </p:nvSpPr>
          <p:spPr bwMode="auto">
            <a:xfrm>
              <a:off x="3410" y="3596"/>
              <a:ext cx="20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B</a:t>
              </a:r>
            </a:p>
          </p:txBody>
        </p:sp>
        <p:grpSp>
          <p:nvGrpSpPr>
            <p:cNvPr id="418973" name="Group 157"/>
            <p:cNvGrpSpPr>
              <a:grpSpLocks/>
            </p:cNvGrpSpPr>
            <p:nvPr/>
          </p:nvGrpSpPr>
          <p:grpSpPr bwMode="auto">
            <a:xfrm>
              <a:off x="3878" y="3385"/>
              <a:ext cx="635" cy="446"/>
              <a:chOff x="3859" y="1895"/>
              <a:chExt cx="574" cy="402"/>
            </a:xfrm>
          </p:grpSpPr>
          <p:sp>
            <p:nvSpPr>
              <p:cNvPr id="418974" name="Oval 158"/>
              <p:cNvSpPr>
                <a:spLocks noChangeArrowheads="1"/>
              </p:cNvSpPr>
              <p:nvPr/>
            </p:nvSpPr>
            <p:spPr bwMode="auto">
              <a:xfrm flipH="1">
                <a:off x="4336" y="2046"/>
                <a:ext cx="97" cy="97"/>
              </a:xfrm>
              <a:prstGeom prst="ellipse">
                <a:avLst/>
              </a:prstGeom>
              <a:solidFill>
                <a:srgbClr val="FFFFFF"/>
              </a:solidFill>
              <a:ln w="38100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8975" name="AutoShape 159"/>
              <p:cNvSpPr>
                <a:spLocks noChangeArrowheads="1"/>
              </p:cNvSpPr>
              <p:nvPr/>
            </p:nvSpPr>
            <p:spPr bwMode="auto">
              <a:xfrm rot="10800000" flipH="1">
                <a:off x="3859" y="1895"/>
                <a:ext cx="475" cy="402"/>
              </a:xfrm>
              <a:prstGeom prst="flowChartDelay">
                <a:avLst/>
              </a:prstGeom>
              <a:solidFill>
                <a:srgbClr val="FFFFFF"/>
              </a:solidFill>
              <a:ln w="38100">
                <a:solidFill>
                  <a:srgbClr val="333399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aphicFrame>
        <p:nvGraphicFramePr>
          <p:cNvPr id="418977" name="Object 161"/>
          <p:cNvGraphicFramePr>
            <a:graphicFrameLocks noChangeAspect="1"/>
          </p:cNvGraphicFramePr>
          <p:nvPr/>
        </p:nvGraphicFramePr>
        <p:xfrm>
          <a:off x="4535488" y="5734050"/>
          <a:ext cx="151130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3" name="公式" r:id="rId4" imgW="685800" imgH="241200" progId="Equation.3">
                  <p:embed/>
                </p:oleObj>
              </mc:Choice>
              <mc:Fallback>
                <p:oleObj name="公式" r:id="rId4" imgW="685800" imgH="241200" progId="Equation.3">
                  <p:embed/>
                  <p:pic>
                    <p:nvPicPr>
                      <p:cNvPr id="418977" name="Object 1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5488" y="5734050"/>
                        <a:ext cx="1511300" cy="52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99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0D127E5-1984-4606-966F-736D1FF69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32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86637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88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18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8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189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18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418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18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18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1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18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418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418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53" grpId="0"/>
      <p:bldP spid="418854" grpId="0" build="p" autoUpdateAnimBg="0"/>
      <p:bldP spid="418959" grpId="0"/>
      <p:bldP spid="418960" grpId="0"/>
      <p:bldP spid="418961" grpId="0" build="p" autoUpdateAnimBg="0"/>
      <p:bldP spid="418962" grpId="0" build="p" autoUpdateAnimBg="0"/>
      <p:bldP spid="418969" grpId="0"/>
      <p:bldP spid="41897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4" name="Text Box 4"/>
          <p:cNvSpPr txBox="1">
            <a:spLocks noChangeArrowheads="1"/>
          </p:cNvSpPr>
          <p:nvPr/>
        </p:nvSpPr>
        <p:spPr bwMode="auto">
          <a:xfrm>
            <a:off x="4572000" y="5084763"/>
            <a:ext cx="17938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或非门</a:t>
            </a:r>
          </a:p>
        </p:txBody>
      </p:sp>
      <p:graphicFrame>
        <p:nvGraphicFramePr>
          <p:cNvPr id="419845" name="Object 5"/>
          <p:cNvGraphicFramePr>
            <a:graphicFrameLocks noChangeAspect="1"/>
          </p:cNvGraphicFramePr>
          <p:nvPr/>
        </p:nvGraphicFramePr>
        <p:xfrm>
          <a:off x="4787900" y="5661025"/>
          <a:ext cx="1427163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7" name="公式" r:id="rId4" imgW="571320" imgH="190440" progId="Equation.3">
                  <p:embed/>
                </p:oleObj>
              </mc:Choice>
              <mc:Fallback>
                <p:oleObj name="公式" r:id="rId4" imgW="571320" imgH="190440" progId="Equation.3">
                  <p:embed/>
                  <p:pic>
                    <p:nvPicPr>
                      <p:cNvPr id="41984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5661025"/>
                        <a:ext cx="1427163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99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46" name="Text Box 6"/>
          <p:cNvSpPr txBox="1">
            <a:spLocks noChangeArrowheads="1"/>
          </p:cNvSpPr>
          <p:nvPr/>
        </p:nvSpPr>
        <p:spPr bwMode="auto">
          <a:xfrm>
            <a:off x="827088" y="527050"/>
            <a:ext cx="2401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2.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CMOS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或</a:t>
            </a:r>
            <a:r>
              <a:rPr kumimoji="1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非门</a:t>
            </a:r>
            <a:endParaRPr kumimoji="1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grpSp>
        <p:nvGrpSpPr>
          <p:cNvPr id="419847" name="Group 7"/>
          <p:cNvGrpSpPr>
            <a:grpSpLocks/>
          </p:cNvGrpSpPr>
          <p:nvPr/>
        </p:nvGrpSpPr>
        <p:grpSpPr bwMode="auto">
          <a:xfrm>
            <a:off x="306388" y="1412875"/>
            <a:ext cx="3636962" cy="3875088"/>
            <a:chOff x="385" y="727"/>
            <a:chExt cx="2291" cy="2441"/>
          </a:xfrm>
        </p:grpSpPr>
        <p:sp>
          <p:nvSpPr>
            <p:cNvPr id="419848" name="Line 8"/>
            <p:cNvSpPr>
              <a:spLocks noChangeShapeType="1"/>
            </p:cNvSpPr>
            <p:nvPr/>
          </p:nvSpPr>
          <p:spPr bwMode="auto">
            <a:xfrm flipV="1">
              <a:off x="1836" y="3011"/>
              <a:ext cx="162" cy="0"/>
            </a:xfrm>
            <a:prstGeom prst="line">
              <a:avLst/>
            </a:prstGeom>
            <a:noFill/>
            <a:ln w="650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49" name="Line 9"/>
            <p:cNvSpPr>
              <a:spLocks noChangeShapeType="1"/>
            </p:cNvSpPr>
            <p:nvPr/>
          </p:nvSpPr>
          <p:spPr bwMode="auto">
            <a:xfrm flipH="1">
              <a:off x="1150" y="2197"/>
              <a:ext cx="116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50" name="Line 10"/>
            <p:cNvSpPr>
              <a:spLocks noChangeShapeType="1"/>
            </p:cNvSpPr>
            <p:nvPr/>
          </p:nvSpPr>
          <p:spPr bwMode="auto">
            <a:xfrm flipV="1">
              <a:off x="1918" y="803"/>
              <a:ext cx="0" cy="37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51" name="Rectangle 11"/>
            <p:cNvSpPr>
              <a:spLocks noChangeArrowheads="1"/>
            </p:cNvSpPr>
            <p:nvPr/>
          </p:nvSpPr>
          <p:spPr bwMode="auto">
            <a:xfrm>
              <a:off x="389" y="1224"/>
              <a:ext cx="37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9966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52" name="Line 12"/>
            <p:cNvSpPr>
              <a:spLocks noChangeShapeType="1"/>
            </p:cNvSpPr>
            <p:nvPr/>
          </p:nvSpPr>
          <p:spPr bwMode="auto">
            <a:xfrm>
              <a:off x="522" y="1734"/>
              <a:ext cx="116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53" name="Line 13"/>
            <p:cNvSpPr>
              <a:spLocks noChangeShapeType="1"/>
            </p:cNvSpPr>
            <p:nvPr/>
          </p:nvSpPr>
          <p:spPr bwMode="auto">
            <a:xfrm>
              <a:off x="1527" y="1727"/>
              <a:ext cx="0" cy="91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54" name="Oval 14"/>
            <p:cNvSpPr>
              <a:spLocks noChangeArrowheads="1"/>
            </p:cNvSpPr>
            <p:nvPr/>
          </p:nvSpPr>
          <p:spPr bwMode="auto">
            <a:xfrm>
              <a:off x="2310" y="2163"/>
              <a:ext cx="63" cy="68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55" name="Rectangle 15"/>
            <p:cNvSpPr>
              <a:spLocks noChangeArrowheads="1"/>
            </p:cNvSpPr>
            <p:nvPr/>
          </p:nvSpPr>
          <p:spPr bwMode="auto">
            <a:xfrm>
              <a:off x="1507" y="727"/>
              <a:ext cx="370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1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+</a:t>
              </a:r>
              <a:r>
                <a:rPr kumimoji="1" lang="en-US" altLang="zh-CN" sz="21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r>
                <a:rPr kumimoji="1" lang="en-US" altLang="zh-CN" sz="21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DD</a:t>
              </a:r>
              <a:endParaRPr kumimoji="1" lang="en-US" altLang="zh-CN" sz="2400" b="0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56" name="Rectangle 16"/>
            <p:cNvSpPr>
              <a:spLocks noChangeArrowheads="1"/>
            </p:cNvSpPr>
            <p:nvPr/>
          </p:nvSpPr>
          <p:spPr bwMode="auto">
            <a:xfrm>
              <a:off x="1986" y="755"/>
              <a:ext cx="28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+5V</a:t>
              </a:r>
              <a:endParaRPr kumimoji="1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19857" name="Group 17"/>
            <p:cNvGrpSpPr>
              <a:grpSpLocks/>
            </p:cNvGrpSpPr>
            <p:nvPr/>
          </p:nvGrpSpPr>
          <p:grpSpPr bwMode="auto">
            <a:xfrm>
              <a:off x="2071" y="2867"/>
              <a:ext cx="108" cy="301"/>
              <a:chOff x="2528" y="3044"/>
              <a:chExt cx="108" cy="301"/>
            </a:xfrm>
          </p:grpSpPr>
          <p:sp>
            <p:nvSpPr>
              <p:cNvPr id="419858" name="Rectangle 18"/>
              <p:cNvSpPr>
                <a:spLocks noChangeArrowheads="1"/>
              </p:cNvSpPr>
              <p:nvPr/>
            </p:nvSpPr>
            <p:spPr bwMode="auto">
              <a:xfrm>
                <a:off x="2528" y="3044"/>
                <a:ext cx="1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GB" altLang="zh-CN" sz="2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9859" name="Rectangle 19"/>
              <p:cNvSpPr>
                <a:spLocks noChangeArrowheads="1"/>
              </p:cNvSpPr>
              <p:nvPr/>
            </p:nvSpPr>
            <p:spPr bwMode="auto">
              <a:xfrm>
                <a:off x="2635" y="3115"/>
                <a:ext cx="1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GB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419860" name="Group 20"/>
            <p:cNvGrpSpPr>
              <a:grpSpLocks/>
            </p:cNvGrpSpPr>
            <p:nvPr/>
          </p:nvGrpSpPr>
          <p:grpSpPr bwMode="auto">
            <a:xfrm>
              <a:off x="2123" y="1215"/>
              <a:ext cx="245" cy="202"/>
              <a:chOff x="2436" y="1577"/>
              <a:chExt cx="245" cy="202"/>
            </a:xfrm>
          </p:grpSpPr>
          <p:sp>
            <p:nvSpPr>
              <p:cNvPr id="419861" name="Rectangle 21"/>
              <p:cNvSpPr>
                <a:spLocks noChangeArrowheads="1"/>
              </p:cNvSpPr>
              <p:nvPr/>
            </p:nvSpPr>
            <p:spPr bwMode="auto">
              <a:xfrm>
                <a:off x="2436" y="1577"/>
                <a:ext cx="112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100" b="1" i="0" u="none" strike="noStrike" kern="1200" cap="none" spc="0" normalizeH="0" baseline="0" noProof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T</a:t>
                </a:r>
                <a:endPara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9862" name="Rectangle 22"/>
              <p:cNvSpPr>
                <a:spLocks noChangeArrowheads="1"/>
              </p:cNvSpPr>
              <p:nvPr/>
            </p:nvSpPr>
            <p:spPr bwMode="auto">
              <a:xfrm>
                <a:off x="2548" y="1623"/>
                <a:ext cx="13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500" b="1" i="0" u="none" strike="noStrike" kern="1200" cap="none" spc="0" normalizeH="0" baseline="0" noProof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P1</a:t>
                </a:r>
                <a:endPara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419863" name="Group 23"/>
            <p:cNvGrpSpPr>
              <a:grpSpLocks/>
            </p:cNvGrpSpPr>
            <p:nvPr/>
          </p:nvGrpSpPr>
          <p:grpSpPr bwMode="auto">
            <a:xfrm>
              <a:off x="1197" y="2245"/>
              <a:ext cx="264" cy="202"/>
              <a:chOff x="2615" y="2078"/>
              <a:chExt cx="264" cy="202"/>
            </a:xfrm>
          </p:grpSpPr>
          <p:sp>
            <p:nvSpPr>
              <p:cNvPr id="419864" name="Rectangle 24"/>
              <p:cNvSpPr>
                <a:spLocks noChangeArrowheads="1"/>
              </p:cNvSpPr>
              <p:nvPr/>
            </p:nvSpPr>
            <p:spPr bwMode="auto">
              <a:xfrm>
                <a:off x="2615" y="2078"/>
                <a:ext cx="112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100" b="1" i="0" u="none" strike="noStrike" kern="1200" cap="none" spc="0" normalizeH="0" baseline="0" noProof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T</a:t>
                </a:r>
                <a:endPara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9865" name="Rectangle 25"/>
              <p:cNvSpPr>
                <a:spLocks noChangeArrowheads="1"/>
              </p:cNvSpPr>
              <p:nvPr/>
            </p:nvSpPr>
            <p:spPr bwMode="auto">
              <a:xfrm>
                <a:off x="2732" y="2124"/>
                <a:ext cx="14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500" b="1" i="0" u="none" strike="noStrike" kern="1200" cap="none" spc="0" normalizeH="0" baseline="0" noProof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N1</a:t>
                </a:r>
                <a:endPara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19866" name="Line 26"/>
            <p:cNvSpPr>
              <a:spLocks noChangeShapeType="1"/>
            </p:cNvSpPr>
            <p:nvPr/>
          </p:nvSpPr>
          <p:spPr bwMode="auto">
            <a:xfrm>
              <a:off x="1800" y="1288"/>
              <a:ext cx="1" cy="8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67" name="Line 27"/>
            <p:cNvSpPr>
              <a:spLocks noChangeShapeType="1"/>
            </p:cNvSpPr>
            <p:nvPr/>
          </p:nvSpPr>
          <p:spPr bwMode="auto">
            <a:xfrm flipH="1">
              <a:off x="539" y="1208"/>
              <a:ext cx="1151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68" name="Line 28"/>
            <p:cNvSpPr>
              <a:spLocks noChangeShapeType="1"/>
            </p:cNvSpPr>
            <p:nvPr/>
          </p:nvSpPr>
          <p:spPr bwMode="auto">
            <a:xfrm>
              <a:off x="1800" y="1165"/>
              <a:ext cx="122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69" name="Line 29"/>
            <p:cNvSpPr>
              <a:spLocks noChangeShapeType="1"/>
            </p:cNvSpPr>
            <p:nvPr/>
          </p:nvSpPr>
          <p:spPr bwMode="auto">
            <a:xfrm>
              <a:off x="1800" y="1328"/>
              <a:ext cx="293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70" name="Line 30"/>
            <p:cNvSpPr>
              <a:spLocks noChangeShapeType="1"/>
            </p:cNvSpPr>
            <p:nvPr/>
          </p:nvSpPr>
          <p:spPr bwMode="auto">
            <a:xfrm>
              <a:off x="1800" y="1492"/>
              <a:ext cx="12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71" name="Line 31"/>
            <p:cNvSpPr>
              <a:spLocks noChangeShapeType="1"/>
            </p:cNvSpPr>
            <p:nvPr/>
          </p:nvSpPr>
          <p:spPr bwMode="auto">
            <a:xfrm>
              <a:off x="889" y="2404"/>
              <a:ext cx="1" cy="24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72" name="Line 32"/>
            <p:cNvSpPr>
              <a:spLocks noChangeShapeType="1"/>
            </p:cNvSpPr>
            <p:nvPr/>
          </p:nvSpPr>
          <p:spPr bwMode="auto">
            <a:xfrm>
              <a:off x="1017" y="2317"/>
              <a:ext cx="1" cy="8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73" name="Line 33"/>
            <p:cNvSpPr>
              <a:spLocks noChangeShapeType="1"/>
            </p:cNvSpPr>
            <p:nvPr/>
          </p:nvSpPr>
          <p:spPr bwMode="auto">
            <a:xfrm>
              <a:off x="1017" y="2480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74" name="Line 34"/>
            <p:cNvSpPr>
              <a:spLocks noChangeShapeType="1"/>
            </p:cNvSpPr>
            <p:nvPr/>
          </p:nvSpPr>
          <p:spPr bwMode="auto">
            <a:xfrm>
              <a:off x="1017" y="2644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75" name="Line 35"/>
            <p:cNvSpPr>
              <a:spLocks noChangeShapeType="1"/>
            </p:cNvSpPr>
            <p:nvPr/>
          </p:nvSpPr>
          <p:spPr bwMode="auto">
            <a:xfrm flipH="1">
              <a:off x="1017" y="2520"/>
              <a:ext cx="282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76" name="Line 36"/>
            <p:cNvSpPr>
              <a:spLocks noChangeShapeType="1"/>
            </p:cNvSpPr>
            <p:nvPr/>
          </p:nvSpPr>
          <p:spPr bwMode="auto">
            <a:xfrm flipV="1">
              <a:off x="1017" y="2685"/>
              <a:ext cx="123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77" name="Line 37"/>
            <p:cNvSpPr>
              <a:spLocks noChangeShapeType="1"/>
            </p:cNvSpPr>
            <p:nvPr/>
          </p:nvSpPr>
          <p:spPr bwMode="auto">
            <a:xfrm flipV="1">
              <a:off x="1017" y="2357"/>
              <a:ext cx="145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78" name="Oval 38"/>
            <p:cNvSpPr>
              <a:spLocks noChangeArrowheads="1"/>
            </p:cNvSpPr>
            <p:nvPr/>
          </p:nvSpPr>
          <p:spPr bwMode="auto">
            <a:xfrm>
              <a:off x="1502" y="1710"/>
              <a:ext cx="42" cy="42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79" name="Line 39"/>
            <p:cNvSpPr>
              <a:spLocks noChangeShapeType="1"/>
            </p:cNvSpPr>
            <p:nvPr/>
          </p:nvSpPr>
          <p:spPr bwMode="auto">
            <a:xfrm flipH="1" flipV="1">
              <a:off x="2085" y="1033"/>
              <a:ext cx="0" cy="83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80" name="Line 40"/>
            <p:cNvSpPr>
              <a:spLocks noChangeShapeType="1"/>
            </p:cNvSpPr>
            <p:nvPr/>
          </p:nvSpPr>
          <p:spPr bwMode="auto">
            <a:xfrm flipH="1" flipV="1">
              <a:off x="1919" y="1041"/>
              <a:ext cx="17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81" name="Oval 41"/>
            <p:cNvSpPr>
              <a:spLocks noChangeArrowheads="1"/>
            </p:cNvSpPr>
            <p:nvPr/>
          </p:nvSpPr>
          <p:spPr bwMode="auto">
            <a:xfrm>
              <a:off x="1896" y="1021"/>
              <a:ext cx="42" cy="42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82" name="Line 42"/>
            <p:cNvSpPr>
              <a:spLocks noChangeShapeType="1"/>
            </p:cNvSpPr>
            <p:nvPr/>
          </p:nvSpPr>
          <p:spPr bwMode="auto">
            <a:xfrm>
              <a:off x="1672" y="1206"/>
              <a:ext cx="1" cy="24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83" name="Line 43"/>
            <p:cNvSpPr>
              <a:spLocks noChangeShapeType="1"/>
            </p:cNvSpPr>
            <p:nvPr/>
          </p:nvSpPr>
          <p:spPr bwMode="auto">
            <a:xfrm>
              <a:off x="1795" y="1124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84" name="Line 44"/>
            <p:cNvSpPr>
              <a:spLocks noChangeShapeType="1"/>
            </p:cNvSpPr>
            <p:nvPr/>
          </p:nvSpPr>
          <p:spPr bwMode="auto">
            <a:xfrm>
              <a:off x="1795" y="1451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19885" name="Group 45"/>
            <p:cNvGrpSpPr>
              <a:grpSpLocks/>
            </p:cNvGrpSpPr>
            <p:nvPr/>
          </p:nvGrpSpPr>
          <p:grpSpPr bwMode="auto">
            <a:xfrm>
              <a:off x="1975" y="2245"/>
              <a:ext cx="264" cy="202"/>
              <a:chOff x="2625" y="2584"/>
              <a:chExt cx="264" cy="202"/>
            </a:xfrm>
          </p:grpSpPr>
          <p:sp>
            <p:nvSpPr>
              <p:cNvPr id="419886" name="Rectangle 46"/>
              <p:cNvSpPr>
                <a:spLocks noChangeArrowheads="1"/>
              </p:cNvSpPr>
              <p:nvPr/>
            </p:nvSpPr>
            <p:spPr bwMode="auto">
              <a:xfrm>
                <a:off x="2625" y="2584"/>
                <a:ext cx="112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100" b="1" i="0" u="none" strike="noStrike" kern="1200" cap="none" spc="0" normalizeH="0" baseline="0" noProof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T</a:t>
                </a:r>
                <a:endPara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9887" name="Rectangle 47"/>
              <p:cNvSpPr>
                <a:spLocks noChangeArrowheads="1"/>
              </p:cNvSpPr>
              <p:nvPr/>
            </p:nvSpPr>
            <p:spPr bwMode="auto">
              <a:xfrm>
                <a:off x="2742" y="2630"/>
                <a:ext cx="14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500" b="1" i="0" u="none" strike="noStrike" kern="1200" cap="none" spc="0" normalizeH="0" baseline="0" noProof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N2</a:t>
                </a:r>
                <a:endPara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419888" name="Group 48"/>
            <p:cNvGrpSpPr>
              <a:grpSpLocks/>
            </p:cNvGrpSpPr>
            <p:nvPr/>
          </p:nvGrpSpPr>
          <p:grpSpPr bwMode="auto">
            <a:xfrm>
              <a:off x="2133" y="1738"/>
              <a:ext cx="246" cy="202"/>
              <a:chOff x="1597" y="1572"/>
              <a:chExt cx="246" cy="202"/>
            </a:xfrm>
          </p:grpSpPr>
          <p:sp>
            <p:nvSpPr>
              <p:cNvPr id="419889" name="Rectangle 49"/>
              <p:cNvSpPr>
                <a:spLocks noChangeArrowheads="1"/>
              </p:cNvSpPr>
              <p:nvPr/>
            </p:nvSpPr>
            <p:spPr bwMode="auto">
              <a:xfrm>
                <a:off x="1597" y="1572"/>
                <a:ext cx="112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100" b="1" i="0" u="none" strike="noStrike" kern="1200" cap="none" spc="0" normalizeH="0" baseline="0" noProof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T</a:t>
                </a:r>
                <a:endPara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9890" name="Rectangle 50"/>
              <p:cNvSpPr>
                <a:spLocks noChangeArrowheads="1"/>
              </p:cNvSpPr>
              <p:nvPr/>
            </p:nvSpPr>
            <p:spPr bwMode="auto">
              <a:xfrm>
                <a:off x="1710" y="1618"/>
                <a:ext cx="13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1500" b="1" i="0" u="none" strike="noStrike" kern="1200" cap="none" spc="0" normalizeH="0" baseline="0" noProof="0">
                    <a:ln>
                      <a:noFill/>
                    </a:ln>
                    <a:solidFill>
                      <a:srgbClr val="0033CC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P2</a:t>
                </a:r>
                <a:endPara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19891" name="Line 51"/>
            <p:cNvSpPr>
              <a:spLocks noChangeShapeType="1"/>
            </p:cNvSpPr>
            <p:nvPr/>
          </p:nvSpPr>
          <p:spPr bwMode="auto">
            <a:xfrm>
              <a:off x="1797" y="1823"/>
              <a:ext cx="1" cy="8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92" name="Line 52"/>
            <p:cNvSpPr>
              <a:spLocks noChangeShapeType="1"/>
            </p:cNvSpPr>
            <p:nvPr/>
          </p:nvSpPr>
          <p:spPr bwMode="auto">
            <a:xfrm>
              <a:off x="1797" y="1700"/>
              <a:ext cx="122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93" name="Line 53"/>
            <p:cNvSpPr>
              <a:spLocks noChangeShapeType="1"/>
            </p:cNvSpPr>
            <p:nvPr/>
          </p:nvSpPr>
          <p:spPr bwMode="auto">
            <a:xfrm>
              <a:off x="1797" y="1863"/>
              <a:ext cx="297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94" name="Line 54"/>
            <p:cNvSpPr>
              <a:spLocks noChangeShapeType="1"/>
            </p:cNvSpPr>
            <p:nvPr/>
          </p:nvSpPr>
          <p:spPr bwMode="auto">
            <a:xfrm>
              <a:off x="1797" y="2027"/>
              <a:ext cx="131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95" name="Line 55"/>
            <p:cNvSpPr>
              <a:spLocks noChangeShapeType="1"/>
            </p:cNvSpPr>
            <p:nvPr/>
          </p:nvSpPr>
          <p:spPr bwMode="auto">
            <a:xfrm>
              <a:off x="1670" y="1741"/>
              <a:ext cx="1" cy="24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96" name="Line 56"/>
            <p:cNvSpPr>
              <a:spLocks noChangeShapeType="1"/>
            </p:cNvSpPr>
            <p:nvPr/>
          </p:nvSpPr>
          <p:spPr bwMode="auto">
            <a:xfrm>
              <a:off x="1792" y="1659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97" name="Line 57"/>
            <p:cNvSpPr>
              <a:spLocks noChangeShapeType="1"/>
            </p:cNvSpPr>
            <p:nvPr/>
          </p:nvSpPr>
          <p:spPr bwMode="auto">
            <a:xfrm>
              <a:off x="1792" y="1986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98" name="Line 58"/>
            <p:cNvSpPr>
              <a:spLocks noChangeShapeType="1"/>
            </p:cNvSpPr>
            <p:nvPr/>
          </p:nvSpPr>
          <p:spPr bwMode="auto">
            <a:xfrm flipV="1">
              <a:off x="1920" y="1480"/>
              <a:ext cx="0" cy="23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899" name="Line 59"/>
            <p:cNvSpPr>
              <a:spLocks noChangeShapeType="1"/>
            </p:cNvSpPr>
            <p:nvPr/>
          </p:nvSpPr>
          <p:spPr bwMode="auto">
            <a:xfrm>
              <a:off x="1923" y="2020"/>
              <a:ext cx="0" cy="34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00" name="Line 60"/>
            <p:cNvSpPr>
              <a:spLocks noChangeShapeType="1"/>
            </p:cNvSpPr>
            <p:nvPr/>
          </p:nvSpPr>
          <p:spPr bwMode="auto">
            <a:xfrm>
              <a:off x="1682" y="2397"/>
              <a:ext cx="1" cy="245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01" name="Line 61"/>
            <p:cNvSpPr>
              <a:spLocks noChangeShapeType="1"/>
            </p:cNvSpPr>
            <p:nvPr/>
          </p:nvSpPr>
          <p:spPr bwMode="auto">
            <a:xfrm>
              <a:off x="1805" y="2315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02" name="Line 62"/>
            <p:cNvSpPr>
              <a:spLocks noChangeShapeType="1"/>
            </p:cNvSpPr>
            <p:nvPr/>
          </p:nvSpPr>
          <p:spPr bwMode="auto">
            <a:xfrm>
              <a:off x="1805" y="2479"/>
              <a:ext cx="1" cy="82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03" name="Line 63"/>
            <p:cNvSpPr>
              <a:spLocks noChangeShapeType="1"/>
            </p:cNvSpPr>
            <p:nvPr/>
          </p:nvSpPr>
          <p:spPr bwMode="auto">
            <a:xfrm>
              <a:off x="1805" y="2643"/>
              <a:ext cx="1" cy="81"/>
            </a:xfrm>
            <a:prstGeom prst="line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04" name="Line 64"/>
            <p:cNvSpPr>
              <a:spLocks noChangeShapeType="1"/>
            </p:cNvSpPr>
            <p:nvPr/>
          </p:nvSpPr>
          <p:spPr bwMode="auto">
            <a:xfrm flipH="1">
              <a:off x="1805" y="2515"/>
              <a:ext cx="27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05" name="Line 65"/>
            <p:cNvSpPr>
              <a:spLocks noChangeShapeType="1"/>
            </p:cNvSpPr>
            <p:nvPr/>
          </p:nvSpPr>
          <p:spPr bwMode="auto">
            <a:xfrm>
              <a:off x="1805" y="2684"/>
              <a:ext cx="123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06" name="Line 66"/>
            <p:cNvSpPr>
              <a:spLocks noChangeShapeType="1"/>
            </p:cNvSpPr>
            <p:nvPr/>
          </p:nvSpPr>
          <p:spPr bwMode="auto">
            <a:xfrm flipV="1">
              <a:off x="1132" y="2815"/>
              <a:ext cx="949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07" name="Oval 67"/>
            <p:cNvSpPr>
              <a:spLocks noChangeArrowheads="1"/>
            </p:cNvSpPr>
            <p:nvPr/>
          </p:nvSpPr>
          <p:spPr bwMode="auto">
            <a:xfrm>
              <a:off x="1898" y="2788"/>
              <a:ext cx="43" cy="42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08" name="Line 68"/>
            <p:cNvSpPr>
              <a:spLocks noChangeShapeType="1"/>
            </p:cNvSpPr>
            <p:nvPr/>
          </p:nvSpPr>
          <p:spPr bwMode="auto">
            <a:xfrm>
              <a:off x="1805" y="2356"/>
              <a:ext cx="123" cy="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09" name="Oval 69"/>
            <p:cNvSpPr>
              <a:spLocks noChangeArrowheads="1"/>
            </p:cNvSpPr>
            <p:nvPr/>
          </p:nvSpPr>
          <p:spPr bwMode="auto">
            <a:xfrm>
              <a:off x="1901" y="2173"/>
              <a:ext cx="42" cy="42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10" name="Oval 70"/>
            <p:cNvSpPr>
              <a:spLocks noChangeArrowheads="1"/>
            </p:cNvSpPr>
            <p:nvPr/>
          </p:nvSpPr>
          <p:spPr bwMode="auto">
            <a:xfrm>
              <a:off x="730" y="1186"/>
              <a:ext cx="42" cy="43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11" name="Line 71"/>
            <p:cNvSpPr>
              <a:spLocks noChangeShapeType="1"/>
            </p:cNvSpPr>
            <p:nvPr/>
          </p:nvSpPr>
          <p:spPr bwMode="auto">
            <a:xfrm>
              <a:off x="2073" y="2505"/>
              <a:ext cx="0" cy="31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12" name="Line 72"/>
            <p:cNvSpPr>
              <a:spLocks noChangeShapeType="1"/>
            </p:cNvSpPr>
            <p:nvPr/>
          </p:nvSpPr>
          <p:spPr bwMode="auto">
            <a:xfrm>
              <a:off x="1921" y="2679"/>
              <a:ext cx="0" cy="33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13" name="Line 73"/>
            <p:cNvSpPr>
              <a:spLocks noChangeShapeType="1"/>
            </p:cNvSpPr>
            <p:nvPr/>
          </p:nvSpPr>
          <p:spPr bwMode="auto">
            <a:xfrm>
              <a:off x="755" y="1223"/>
              <a:ext cx="0" cy="142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14" name="Line 74"/>
            <p:cNvSpPr>
              <a:spLocks noChangeShapeType="1"/>
            </p:cNvSpPr>
            <p:nvPr/>
          </p:nvSpPr>
          <p:spPr bwMode="auto">
            <a:xfrm flipV="1">
              <a:off x="1525" y="2635"/>
              <a:ext cx="16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15" name="Rectangle 75"/>
            <p:cNvSpPr>
              <a:spLocks noChangeArrowheads="1"/>
            </p:cNvSpPr>
            <p:nvPr/>
          </p:nvSpPr>
          <p:spPr bwMode="auto">
            <a:xfrm>
              <a:off x="385" y="922"/>
              <a:ext cx="29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endParaRPr kumimoji="1" lang="en-US" altLang="zh-CN" sz="2400" b="0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16" name="Rectangle 76"/>
            <p:cNvSpPr>
              <a:spLocks noChangeArrowheads="1"/>
            </p:cNvSpPr>
            <p:nvPr/>
          </p:nvSpPr>
          <p:spPr bwMode="auto">
            <a:xfrm>
              <a:off x="385" y="1493"/>
              <a:ext cx="28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</a:t>
              </a:r>
              <a:endParaRPr kumimoji="1" lang="en-US" altLang="zh-CN" sz="2400" b="0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17" name="Rectangle 77"/>
            <p:cNvSpPr>
              <a:spLocks noChangeArrowheads="1"/>
            </p:cNvSpPr>
            <p:nvPr/>
          </p:nvSpPr>
          <p:spPr bwMode="auto">
            <a:xfrm>
              <a:off x="2338" y="1939"/>
              <a:ext cx="33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L</a:t>
              </a:r>
              <a:endParaRPr kumimoji="1" lang="en-US" altLang="zh-CN" sz="2400" b="0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18" name="Oval 78"/>
            <p:cNvSpPr>
              <a:spLocks noChangeArrowheads="1"/>
            </p:cNvSpPr>
            <p:nvPr/>
          </p:nvSpPr>
          <p:spPr bwMode="auto">
            <a:xfrm>
              <a:off x="481" y="1173"/>
              <a:ext cx="63" cy="67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19" name="Oval 79"/>
            <p:cNvSpPr>
              <a:spLocks noChangeArrowheads="1"/>
            </p:cNvSpPr>
            <p:nvPr/>
          </p:nvSpPr>
          <p:spPr bwMode="auto">
            <a:xfrm>
              <a:off x="471" y="1701"/>
              <a:ext cx="63" cy="67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20" name="Oval 80"/>
            <p:cNvSpPr>
              <a:spLocks noChangeArrowheads="1"/>
            </p:cNvSpPr>
            <p:nvPr/>
          </p:nvSpPr>
          <p:spPr bwMode="auto">
            <a:xfrm>
              <a:off x="1885" y="741"/>
              <a:ext cx="63" cy="67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21" name="Rectangle 81"/>
            <p:cNvSpPr>
              <a:spLocks noChangeArrowheads="1"/>
            </p:cNvSpPr>
            <p:nvPr/>
          </p:nvSpPr>
          <p:spPr bwMode="auto">
            <a:xfrm>
              <a:off x="389" y="1757"/>
              <a:ext cx="21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9966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22" name="Rectangle 82"/>
            <p:cNvSpPr>
              <a:spLocks noChangeArrowheads="1"/>
            </p:cNvSpPr>
            <p:nvPr/>
          </p:nvSpPr>
          <p:spPr bwMode="auto">
            <a:xfrm>
              <a:off x="2333" y="2205"/>
              <a:ext cx="21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9966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23" name="Line 83"/>
            <p:cNvSpPr>
              <a:spLocks noChangeShapeType="1"/>
            </p:cNvSpPr>
            <p:nvPr/>
          </p:nvSpPr>
          <p:spPr bwMode="auto">
            <a:xfrm>
              <a:off x="1139" y="2672"/>
              <a:ext cx="0" cy="149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24" name="Line 84"/>
            <p:cNvSpPr>
              <a:spLocks noChangeShapeType="1"/>
            </p:cNvSpPr>
            <p:nvPr/>
          </p:nvSpPr>
          <p:spPr bwMode="auto">
            <a:xfrm>
              <a:off x="1155" y="2196"/>
              <a:ext cx="0" cy="16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25" name="Line 85"/>
            <p:cNvSpPr>
              <a:spLocks noChangeShapeType="1"/>
            </p:cNvSpPr>
            <p:nvPr/>
          </p:nvSpPr>
          <p:spPr bwMode="auto">
            <a:xfrm flipV="1">
              <a:off x="748" y="2643"/>
              <a:ext cx="159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26" name="Line 86"/>
            <p:cNvSpPr>
              <a:spLocks noChangeShapeType="1"/>
            </p:cNvSpPr>
            <p:nvPr/>
          </p:nvSpPr>
          <p:spPr bwMode="auto">
            <a:xfrm flipH="1">
              <a:off x="1289" y="2515"/>
              <a:ext cx="0" cy="29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27" name="Oval 87"/>
            <p:cNvSpPr>
              <a:spLocks noChangeArrowheads="1"/>
            </p:cNvSpPr>
            <p:nvPr/>
          </p:nvSpPr>
          <p:spPr bwMode="auto">
            <a:xfrm>
              <a:off x="1276" y="2788"/>
              <a:ext cx="43" cy="42"/>
            </a:xfrm>
            <a:prstGeom prst="ellipse">
              <a:avLst/>
            </a:prstGeom>
            <a:solidFill>
              <a:srgbClr val="000000"/>
            </a:solidFill>
            <a:ln w="428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19992" name="Group 152"/>
          <p:cNvGrpSpPr>
            <a:grpSpLocks/>
          </p:cNvGrpSpPr>
          <p:nvPr/>
        </p:nvGrpSpPr>
        <p:grpSpPr bwMode="auto">
          <a:xfrm>
            <a:off x="3863975" y="2082800"/>
            <a:ext cx="5024438" cy="2819400"/>
            <a:chOff x="2434" y="1312"/>
            <a:chExt cx="3165" cy="1776"/>
          </a:xfrm>
        </p:grpSpPr>
        <p:sp>
          <p:nvSpPr>
            <p:cNvPr id="419928" name="Text Box 88"/>
            <p:cNvSpPr txBox="1">
              <a:spLocks noChangeArrowheads="1"/>
            </p:cNvSpPr>
            <p:nvPr/>
          </p:nvSpPr>
          <p:spPr bwMode="auto">
            <a:xfrm>
              <a:off x="2434" y="1369"/>
              <a:ext cx="49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A</a:t>
              </a:r>
              <a:r>
                <a:rPr kumimoji="1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   </a:t>
              </a:r>
              <a:r>
                <a:rPr kumimoji="1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B</a:t>
              </a:r>
            </a:p>
          </p:txBody>
        </p:sp>
        <p:sp>
          <p:nvSpPr>
            <p:cNvPr id="419929" name="Text Box 89"/>
            <p:cNvSpPr txBox="1">
              <a:spLocks noChangeArrowheads="1"/>
            </p:cNvSpPr>
            <p:nvPr/>
          </p:nvSpPr>
          <p:spPr bwMode="auto">
            <a:xfrm>
              <a:off x="3174" y="1375"/>
              <a:ext cx="179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T</a:t>
              </a:r>
              <a:r>
                <a:rPr kumimoji="1" lang="en-US" altLang="zh-CN" sz="20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N1</a:t>
              </a:r>
              <a:r>
                <a:rPr kumimoji="1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      T</a:t>
              </a:r>
              <a:r>
                <a:rPr kumimoji="1" lang="en-US" altLang="zh-CN" sz="20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P1</a:t>
              </a:r>
              <a:r>
                <a:rPr kumimoji="1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     T</a:t>
              </a:r>
              <a:r>
                <a:rPr kumimoji="1" lang="en-US" altLang="zh-CN" sz="20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N2</a:t>
              </a:r>
              <a:r>
                <a:rPr kumimoji="1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    T</a:t>
              </a:r>
              <a:r>
                <a:rPr kumimoji="1" lang="en-US" altLang="zh-CN" sz="20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P2</a:t>
              </a:r>
            </a:p>
          </p:txBody>
        </p:sp>
        <p:grpSp>
          <p:nvGrpSpPr>
            <p:cNvPr id="419930" name="Group 90"/>
            <p:cNvGrpSpPr>
              <a:grpSpLocks/>
            </p:cNvGrpSpPr>
            <p:nvPr/>
          </p:nvGrpSpPr>
          <p:grpSpPr bwMode="auto">
            <a:xfrm>
              <a:off x="2454" y="1312"/>
              <a:ext cx="3072" cy="1776"/>
              <a:chOff x="2525" y="1381"/>
              <a:chExt cx="3072" cy="1776"/>
            </a:xfrm>
          </p:grpSpPr>
          <p:sp>
            <p:nvSpPr>
              <p:cNvPr id="419931" name="Line 91"/>
              <p:cNvSpPr>
                <a:spLocks noChangeShapeType="1"/>
              </p:cNvSpPr>
              <p:nvPr/>
            </p:nvSpPr>
            <p:spPr bwMode="auto">
              <a:xfrm>
                <a:off x="2525" y="1381"/>
                <a:ext cx="3072" cy="0"/>
              </a:xfrm>
              <a:prstGeom prst="line">
                <a:avLst/>
              </a:prstGeom>
              <a:noFill/>
              <a:ln w="38100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9932" name="Line 92"/>
              <p:cNvSpPr>
                <a:spLocks noChangeShapeType="1"/>
              </p:cNvSpPr>
              <p:nvPr/>
            </p:nvSpPr>
            <p:spPr bwMode="auto">
              <a:xfrm>
                <a:off x="2525" y="1717"/>
                <a:ext cx="3072" cy="0"/>
              </a:xfrm>
              <a:prstGeom prst="line">
                <a:avLst/>
              </a:prstGeom>
              <a:noFill/>
              <a:ln w="28575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9933" name="Line 93"/>
              <p:cNvSpPr>
                <a:spLocks noChangeShapeType="1"/>
              </p:cNvSpPr>
              <p:nvPr/>
            </p:nvSpPr>
            <p:spPr bwMode="auto">
              <a:xfrm>
                <a:off x="2525" y="3157"/>
                <a:ext cx="3072" cy="0"/>
              </a:xfrm>
              <a:prstGeom prst="line">
                <a:avLst/>
              </a:prstGeom>
              <a:noFill/>
              <a:ln w="38100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9934" name="Line 94"/>
              <p:cNvSpPr>
                <a:spLocks noChangeShapeType="1"/>
              </p:cNvSpPr>
              <p:nvPr/>
            </p:nvSpPr>
            <p:spPr bwMode="auto">
              <a:xfrm>
                <a:off x="3197" y="1381"/>
                <a:ext cx="0" cy="1776"/>
              </a:xfrm>
              <a:prstGeom prst="line">
                <a:avLst/>
              </a:prstGeom>
              <a:noFill/>
              <a:ln w="28575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9935" name="Line 95"/>
              <p:cNvSpPr>
                <a:spLocks noChangeShapeType="1"/>
              </p:cNvSpPr>
              <p:nvPr/>
            </p:nvSpPr>
            <p:spPr bwMode="auto">
              <a:xfrm>
                <a:off x="5117" y="1381"/>
                <a:ext cx="0" cy="1776"/>
              </a:xfrm>
              <a:prstGeom prst="line">
                <a:avLst/>
              </a:prstGeom>
              <a:noFill/>
              <a:ln w="28575">
                <a:solidFill>
                  <a:srgbClr val="0033CC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19936" name="Text Box 96"/>
            <p:cNvSpPr txBox="1">
              <a:spLocks noChangeArrowheads="1"/>
            </p:cNvSpPr>
            <p:nvPr/>
          </p:nvSpPr>
          <p:spPr bwMode="auto">
            <a:xfrm>
              <a:off x="5152" y="1369"/>
              <a:ext cx="2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L</a:t>
              </a:r>
            </a:p>
          </p:txBody>
        </p:sp>
        <p:sp>
          <p:nvSpPr>
            <p:cNvPr id="419937" name="Text Box 97"/>
            <p:cNvSpPr txBox="1">
              <a:spLocks noChangeArrowheads="1"/>
            </p:cNvSpPr>
            <p:nvPr/>
          </p:nvSpPr>
          <p:spPr bwMode="auto">
            <a:xfrm>
              <a:off x="2481" y="1711"/>
              <a:ext cx="43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0    0</a:t>
              </a:r>
            </a:p>
          </p:txBody>
        </p:sp>
        <p:sp>
          <p:nvSpPr>
            <p:cNvPr id="419938" name="Text Box 98"/>
            <p:cNvSpPr txBox="1">
              <a:spLocks noChangeArrowheads="1"/>
            </p:cNvSpPr>
            <p:nvPr/>
          </p:nvSpPr>
          <p:spPr bwMode="auto">
            <a:xfrm>
              <a:off x="2481" y="2062"/>
              <a:ext cx="43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0    1</a:t>
              </a:r>
            </a:p>
          </p:txBody>
        </p:sp>
        <p:sp>
          <p:nvSpPr>
            <p:cNvPr id="419939" name="Text Box 99"/>
            <p:cNvSpPr txBox="1">
              <a:spLocks noChangeArrowheads="1"/>
            </p:cNvSpPr>
            <p:nvPr/>
          </p:nvSpPr>
          <p:spPr bwMode="auto">
            <a:xfrm>
              <a:off x="2481" y="2431"/>
              <a:ext cx="43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1    0</a:t>
              </a:r>
            </a:p>
          </p:txBody>
        </p:sp>
        <p:sp>
          <p:nvSpPr>
            <p:cNvPr id="419940" name="Text Box 100"/>
            <p:cNvSpPr txBox="1">
              <a:spLocks noChangeArrowheads="1"/>
            </p:cNvSpPr>
            <p:nvPr/>
          </p:nvSpPr>
          <p:spPr bwMode="auto">
            <a:xfrm>
              <a:off x="2481" y="2788"/>
              <a:ext cx="43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1    1</a:t>
              </a:r>
            </a:p>
          </p:txBody>
        </p:sp>
        <p:sp>
          <p:nvSpPr>
            <p:cNvPr id="419941" name="Text Box 101"/>
            <p:cNvSpPr txBox="1">
              <a:spLocks noChangeArrowheads="1"/>
            </p:cNvSpPr>
            <p:nvPr/>
          </p:nvSpPr>
          <p:spPr bwMode="auto">
            <a:xfrm>
              <a:off x="3222" y="1714"/>
              <a:ext cx="43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截止</a:t>
              </a:r>
            </a:p>
          </p:txBody>
        </p:sp>
        <p:sp>
          <p:nvSpPr>
            <p:cNvPr id="419942" name="Text Box 102"/>
            <p:cNvSpPr txBox="1">
              <a:spLocks noChangeArrowheads="1"/>
            </p:cNvSpPr>
            <p:nvPr/>
          </p:nvSpPr>
          <p:spPr bwMode="auto">
            <a:xfrm>
              <a:off x="3702" y="1729"/>
              <a:ext cx="81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导通</a:t>
              </a:r>
            </a:p>
          </p:txBody>
        </p:sp>
        <p:sp>
          <p:nvSpPr>
            <p:cNvPr id="419943" name="Text Box 103"/>
            <p:cNvSpPr txBox="1">
              <a:spLocks noChangeArrowheads="1"/>
            </p:cNvSpPr>
            <p:nvPr/>
          </p:nvSpPr>
          <p:spPr bwMode="auto">
            <a:xfrm>
              <a:off x="4134" y="1706"/>
              <a:ext cx="10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截止</a:t>
              </a:r>
            </a:p>
          </p:txBody>
        </p:sp>
        <p:sp>
          <p:nvSpPr>
            <p:cNvPr id="419944" name="Text Box 104"/>
            <p:cNvSpPr txBox="1">
              <a:spLocks noChangeArrowheads="1"/>
            </p:cNvSpPr>
            <p:nvPr/>
          </p:nvSpPr>
          <p:spPr bwMode="auto">
            <a:xfrm>
              <a:off x="3702" y="2046"/>
              <a:ext cx="90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导通</a:t>
              </a:r>
            </a:p>
          </p:txBody>
        </p:sp>
        <p:sp>
          <p:nvSpPr>
            <p:cNvPr id="419945" name="Text Box 105"/>
            <p:cNvSpPr txBox="1">
              <a:spLocks noChangeArrowheads="1"/>
            </p:cNvSpPr>
            <p:nvPr/>
          </p:nvSpPr>
          <p:spPr bwMode="auto">
            <a:xfrm>
              <a:off x="4134" y="2046"/>
              <a:ext cx="91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导通</a:t>
              </a:r>
            </a:p>
          </p:txBody>
        </p:sp>
        <p:sp>
          <p:nvSpPr>
            <p:cNvPr id="419946" name="Text Box 106"/>
            <p:cNvSpPr txBox="1">
              <a:spLocks noChangeArrowheads="1"/>
            </p:cNvSpPr>
            <p:nvPr/>
          </p:nvSpPr>
          <p:spPr bwMode="auto">
            <a:xfrm>
              <a:off x="3243" y="2409"/>
              <a:ext cx="76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导通</a:t>
              </a:r>
            </a:p>
          </p:txBody>
        </p:sp>
        <p:sp>
          <p:nvSpPr>
            <p:cNvPr id="419947" name="Text Box 107"/>
            <p:cNvSpPr txBox="1">
              <a:spLocks noChangeArrowheads="1"/>
            </p:cNvSpPr>
            <p:nvPr/>
          </p:nvSpPr>
          <p:spPr bwMode="auto">
            <a:xfrm>
              <a:off x="4566" y="2409"/>
              <a:ext cx="57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导通</a:t>
              </a:r>
            </a:p>
          </p:txBody>
        </p:sp>
        <p:sp>
          <p:nvSpPr>
            <p:cNvPr id="419948" name="Text Box 108"/>
            <p:cNvSpPr txBox="1">
              <a:spLocks noChangeArrowheads="1"/>
            </p:cNvSpPr>
            <p:nvPr/>
          </p:nvSpPr>
          <p:spPr bwMode="auto">
            <a:xfrm>
              <a:off x="3702" y="2817"/>
              <a:ext cx="49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截止</a:t>
              </a:r>
            </a:p>
          </p:txBody>
        </p:sp>
        <p:sp>
          <p:nvSpPr>
            <p:cNvPr id="419949" name="Text Box 109"/>
            <p:cNvSpPr txBox="1">
              <a:spLocks noChangeArrowheads="1"/>
            </p:cNvSpPr>
            <p:nvPr/>
          </p:nvSpPr>
          <p:spPr bwMode="auto">
            <a:xfrm>
              <a:off x="4566" y="2795"/>
              <a:ext cx="58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截止</a:t>
              </a:r>
            </a:p>
          </p:txBody>
        </p:sp>
        <p:sp>
          <p:nvSpPr>
            <p:cNvPr id="419950" name="Text Box 110"/>
            <p:cNvSpPr txBox="1">
              <a:spLocks noChangeArrowheads="1"/>
            </p:cNvSpPr>
            <p:nvPr/>
          </p:nvSpPr>
          <p:spPr bwMode="auto">
            <a:xfrm>
              <a:off x="4566" y="1706"/>
              <a:ext cx="103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导通</a:t>
              </a:r>
            </a:p>
          </p:txBody>
        </p:sp>
        <p:sp>
          <p:nvSpPr>
            <p:cNvPr id="419951" name="Text Box 111"/>
            <p:cNvSpPr txBox="1">
              <a:spLocks noChangeArrowheads="1"/>
            </p:cNvSpPr>
            <p:nvPr/>
          </p:nvSpPr>
          <p:spPr bwMode="auto">
            <a:xfrm>
              <a:off x="3222" y="2065"/>
              <a:ext cx="43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截止</a:t>
              </a:r>
            </a:p>
          </p:txBody>
        </p:sp>
        <p:sp>
          <p:nvSpPr>
            <p:cNvPr id="419952" name="Text Box 112"/>
            <p:cNvSpPr txBox="1">
              <a:spLocks noChangeArrowheads="1"/>
            </p:cNvSpPr>
            <p:nvPr/>
          </p:nvSpPr>
          <p:spPr bwMode="auto">
            <a:xfrm>
              <a:off x="4566" y="2046"/>
              <a:ext cx="76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截止</a:t>
              </a:r>
            </a:p>
          </p:txBody>
        </p:sp>
        <p:sp>
          <p:nvSpPr>
            <p:cNvPr id="419953" name="Text Box 113"/>
            <p:cNvSpPr txBox="1">
              <a:spLocks noChangeArrowheads="1"/>
            </p:cNvSpPr>
            <p:nvPr/>
          </p:nvSpPr>
          <p:spPr bwMode="auto">
            <a:xfrm>
              <a:off x="3742" y="2409"/>
              <a:ext cx="63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截止</a:t>
              </a:r>
            </a:p>
          </p:txBody>
        </p:sp>
        <p:sp>
          <p:nvSpPr>
            <p:cNvPr id="419954" name="Text Box 114"/>
            <p:cNvSpPr txBox="1">
              <a:spLocks noChangeArrowheads="1"/>
            </p:cNvSpPr>
            <p:nvPr/>
          </p:nvSpPr>
          <p:spPr bwMode="auto">
            <a:xfrm>
              <a:off x="4134" y="2432"/>
              <a:ext cx="43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截止</a:t>
              </a:r>
            </a:p>
          </p:txBody>
        </p:sp>
        <p:sp>
          <p:nvSpPr>
            <p:cNvPr id="419955" name="Text Box 115"/>
            <p:cNvSpPr txBox="1">
              <a:spLocks noChangeArrowheads="1"/>
            </p:cNvSpPr>
            <p:nvPr/>
          </p:nvSpPr>
          <p:spPr bwMode="auto">
            <a:xfrm>
              <a:off x="3222" y="2791"/>
              <a:ext cx="43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导通</a:t>
              </a:r>
            </a:p>
          </p:txBody>
        </p:sp>
        <p:sp>
          <p:nvSpPr>
            <p:cNvPr id="419956" name="Text Box 116"/>
            <p:cNvSpPr txBox="1">
              <a:spLocks noChangeArrowheads="1"/>
            </p:cNvSpPr>
            <p:nvPr/>
          </p:nvSpPr>
          <p:spPr bwMode="auto">
            <a:xfrm>
              <a:off x="4134" y="2795"/>
              <a:ext cx="76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导通</a:t>
              </a:r>
            </a:p>
          </p:txBody>
        </p:sp>
        <p:sp>
          <p:nvSpPr>
            <p:cNvPr id="419957" name="Text Box 117"/>
            <p:cNvSpPr txBox="1">
              <a:spLocks noChangeArrowheads="1"/>
            </p:cNvSpPr>
            <p:nvPr/>
          </p:nvSpPr>
          <p:spPr bwMode="auto">
            <a:xfrm>
              <a:off x="5184" y="1705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1</a:t>
              </a:r>
            </a:p>
          </p:txBody>
        </p:sp>
        <p:sp>
          <p:nvSpPr>
            <p:cNvPr id="419958" name="Text Box 118"/>
            <p:cNvSpPr txBox="1">
              <a:spLocks noChangeArrowheads="1"/>
            </p:cNvSpPr>
            <p:nvPr/>
          </p:nvSpPr>
          <p:spPr bwMode="auto">
            <a:xfrm>
              <a:off x="5184" y="2041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0</a:t>
              </a:r>
            </a:p>
          </p:txBody>
        </p:sp>
        <p:sp>
          <p:nvSpPr>
            <p:cNvPr id="419959" name="Text Box 119"/>
            <p:cNvSpPr txBox="1">
              <a:spLocks noChangeArrowheads="1"/>
            </p:cNvSpPr>
            <p:nvPr/>
          </p:nvSpPr>
          <p:spPr bwMode="auto">
            <a:xfrm>
              <a:off x="5184" y="2431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0</a:t>
              </a:r>
            </a:p>
          </p:txBody>
        </p:sp>
        <p:sp>
          <p:nvSpPr>
            <p:cNvPr id="419960" name="Text Box 120"/>
            <p:cNvSpPr txBox="1">
              <a:spLocks noChangeArrowheads="1"/>
            </p:cNvSpPr>
            <p:nvPr/>
          </p:nvSpPr>
          <p:spPr bwMode="auto">
            <a:xfrm>
              <a:off x="5185" y="2788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0</a:t>
              </a:r>
            </a:p>
          </p:txBody>
        </p:sp>
      </p:grpSp>
      <p:grpSp>
        <p:nvGrpSpPr>
          <p:cNvPr id="419982" name="Group 142"/>
          <p:cNvGrpSpPr>
            <a:grpSpLocks/>
          </p:cNvGrpSpPr>
          <p:nvPr/>
        </p:nvGrpSpPr>
        <p:grpSpPr bwMode="auto">
          <a:xfrm>
            <a:off x="66675" y="3054350"/>
            <a:ext cx="904875" cy="792163"/>
            <a:chOff x="1837" y="3702"/>
            <a:chExt cx="570" cy="499"/>
          </a:xfrm>
        </p:grpSpPr>
        <p:sp>
          <p:nvSpPr>
            <p:cNvPr id="419983" name="Line 143"/>
            <p:cNvSpPr>
              <a:spLocks noChangeShapeType="1"/>
            </p:cNvSpPr>
            <p:nvPr/>
          </p:nvSpPr>
          <p:spPr bwMode="auto">
            <a:xfrm>
              <a:off x="1882" y="3929"/>
              <a:ext cx="182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84" name="Line 144"/>
            <p:cNvSpPr>
              <a:spLocks noChangeShapeType="1"/>
            </p:cNvSpPr>
            <p:nvPr/>
          </p:nvSpPr>
          <p:spPr bwMode="auto">
            <a:xfrm>
              <a:off x="2064" y="4156"/>
              <a:ext cx="182" cy="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85" name="Line 145"/>
            <p:cNvSpPr>
              <a:spLocks noChangeShapeType="1"/>
            </p:cNvSpPr>
            <p:nvPr/>
          </p:nvSpPr>
          <p:spPr bwMode="auto">
            <a:xfrm>
              <a:off x="2064" y="3930"/>
              <a:ext cx="0" cy="226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86" name="Rectangle 146"/>
            <p:cNvSpPr>
              <a:spLocks noChangeArrowheads="1"/>
            </p:cNvSpPr>
            <p:nvPr/>
          </p:nvSpPr>
          <p:spPr bwMode="auto">
            <a:xfrm>
              <a:off x="2109" y="3964"/>
              <a:ext cx="298" cy="237"/>
            </a:xfrm>
            <a:prstGeom prst="rect">
              <a:avLst/>
            </a:prstGeom>
            <a:solidFill>
              <a:srgbClr val="A3B2C1">
                <a:alpha val="0"/>
              </a:srgbClr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0V</a:t>
              </a:r>
            </a:p>
          </p:txBody>
        </p:sp>
        <p:sp>
          <p:nvSpPr>
            <p:cNvPr id="419987" name="Rectangle 147"/>
            <p:cNvSpPr>
              <a:spLocks noChangeArrowheads="1"/>
            </p:cNvSpPr>
            <p:nvPr/>
          </p:nvSpPr>
          <p:spPr bwMode="auto">
            <a:xfrm>
              <a:off x="1837" y="3702"/>
              <a:ext cx="2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5V</a:t>
              </a:r>
            </a:p>
          </p:txBody>
        </p:sp>
      </p:grpSp>
      <p:sp>
        <p:nvSpPr>
          <p:cNvPr id="419988" name="Text Box 148"/>
          <p:cNvSpPr txBox="1">
            <a:spLocks noChangeArrowheads="1"/>
          </p:cNvSpPr>
          <p:nvPr/>
        </p:nvSpPr>
        <p:spPr bwMode="auto">
          <a:xfrm>
            <a:off x="4283075" y="1316038"/>
            <a:ext cx="2222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TN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 2 V</a:t>
            </a:r>
          </a:p>
        </p:txBody>
      </p:sp>
      <p:sp>
        <p:nvSpPr>
          <p:cNvPr id="419989" name="Text Box 149"/>
          <p:cNvSpPr txBox="1">
            <a:spLocks noChangeArrowheads="1"/>
          </p:cNvSpPr>
          <p:nvPr/>
        </p:nvSpPr>
        <p:spPr bwMode="auto">
          <a:xfrm>
            <a:off x="5867400" y="1316038"/>
            <a:ext cx="3113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TP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Symbol" panose="05050102010706020507" pitchFamily="18" charset="2"/>
                <a:ea typeface="宋体" panose="02010600030101010101" pitchFamily="2" charset="-122"/>
                <a:cs typeface="+mn-cs"/>
              </a:rPr>
              <a:t>-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2 V</a:t>
            </a:r>
          </a:p>
        </p:txBody>
      </p:sp>
      <p:sp>
        <p:nvSpPr>
          <p:cNvPr id="419990" name="Rectangle 150"/>
          <p:cNvSpPr>
            <a:spLocks noChangeArrowheads="1"/>
          </p:cNvSpPr>
          <p:nvPr/>
        </p:nvSpPr>
        <p:spPr bwMode="auto">
          <a:xfrm>
            <a:off x="395288" y="5264150"/>
            <a:ext cx="3562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N</a:t>
            </a:r>
            <a:r>
              <a:rPr kumimoji="1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输入的或非门的电路的结构</a:t>
            </a:r>
            <a:r>
              <a:rPr kumimoji="1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?</a:t>
            </a:r>
          </a:p>
        </p:txBody>
      </p:sp>
      <p:sp>
        <p:nvSpPr>
          <p:cNvPr id="419991" name="Rectangle 151"/>
          <p:cNvSpPr>
            <a:spLocks noChangeArrowheads="1"/>
          </p:cNvSpPr>
          <p:nvPr/>
        </p:nvSpPr>
        <p:spPr bwMode="auto">
          <a:xfrm>
            <a:off x="395288" y="5768975"/>
            <a:ext cx="2867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输入端增加有什么问题</a:t>
            </a:r>
            <a:r>
              <a:rPr kumimoji="1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?</a:t>
            </a:r>
          </a:p>
        </p:txBody>
      </p:sp>
      <p:grpSp>
        <p:nvGrpSpPr>
          <p:cNvPr id="419999" name="Group 159"/>
          <p:cNvGrpSpPr>
            <a:grpSpLocks/>
          </p:cNvGrpSpPr>
          <p:nvPr/>
        </p:nvGrpSpPr>
        <p:grpSpPr bwMode="auto">
          <a:xfrm>
            <a:off x="6565900" y="5013325"/>
            <a:ext cx="2146300" cy="973138"/>
            <a:chOff x="4136" y="3158"/>
            <a:chExt cx="1352" cy="613"/>
          </a:xfrm>
        </p:grpSpPr>
        <p:sp>
          <p:nvSpPr>
            <p:cNvPr id="419962" name="Line 122"/>
            <p:cNvSpPr>
              <a:spLocks noChangeShapeType="1"/>
            </p:cNvSpPr>
            <p:nvPr/>
          </p:nvSpPr>
          <p:spPr bwMode="auto">
            <a:xfrm>
              <a:off x="4393" y="3335"/>
              <a:ext cx="282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63" name="Line 123"/>
            <p:cNvSpPr>
              <a:spLocks noChangeShapeType="1"/>
            </p:cNvSpPr>
            <p:nvPr/>
          </p:nvSpPr>
          <p:spPr bwMode="auto">
            <a:xfrm>
              <a:off x="4392" y="3590"/>
              <a:ext cx="282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64" name="Line 124"/>
            <p:cNvSpPr>
              <a:spLocks noChangeShapeType="1"/>
            </p:cNvSpPr>
            <p:nvPr/>
          </p:nvSpPr>
          <p:spPr bwMode="auto">
            <a:xfrm>
              <a:off x="5216" y="3453"/>
              <a:ext cx="272" cy="0"/>
            </a:xfrm>
            <a:prstGeom prst="line">
              <a:avLst/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9965" name="Text Box 125"/>
            <p:cNvSpPr txBox="1">
              <a:spLocks noChangeArrowheads="1"/>
            </p:cNvSpPr>
            <p:nvPr/>
          </p:nvSpPr>
          <p:spPr bwMode="auto">
            <a:xfrm>
              <a:off x="4145" y="3158"/>
              <a:ext cx="26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A</a:t>
              </a:r>
            </a:p>
          </p:txBody>
        </p:sp>
        <p:sp>
          <p:nvSpPr>
            <p:cNvPr id="419966" name="Text Box 126"/>
            <p:cNvSpPr txBox="1">
              <a:spLocks noChangeArrowheads="1"/>
            </p:cNvSpPr>
            <p:nvPr/>
          </p:nvSpPr>
          <p:spPr bwMode="auto">
            <a:xfrm>
              <a:off x="4136" y="3444"/>
              <a:ext cx="22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B</a:t>
              </a:r>
            </a:p>
          </p:txBody>
        </p:sp>
        <p:grpSp>
          <p:nvGrpSpPr>
            <p:cNvPr id="419996" name="Group 156"/>
            <p:cNvGrpSpPr>
              <a:grpSpLocks/>
            </p:cNvGrpSpPr>
            <p:nvPr/>
          </p:nvGrpSpPr>
          <p:grpSpPr bwMode="auto">
            <a:xfrm>
              <a:off x="4558" y="3249"/>
              <a:ext cx="658" cy="410"/>
              <a:chOff x="6639" y="1889"/>
              <a:chExt cx="651" cy="405"/>
            </a:xfrm>
          </p:grpSpPr>
          <p:sp>
            <p:nvSpPr>
              <p:cNvPr id="419997" name="Freeform 157"/>
              <p:cNvSpPr>
                <a:spLocks/>
              </p:cNvSpPr>
              <p:nvPr/>
            </p:nvSpPr>
            <p:spPr bwMode="auto">
              <a:xfrm>
                <a:off x="6639" y="1889"/>
                <a:ext cx="554" cy="405"/>
              </a:xfrm>
              <a:custGeom>
                <a:avLst/>
                <a:gdLst>
                  <a:gd name="T0" fmla="*/ 3 w 554"/>
                  <a:gd name="T1" fmla="*/ 0 h 405"/>
                  <a:gd name="T2" fmla="*/ 39 w 554"/>
                  <a:gd name="T3" fmla="*/ 55 h 405"/>
                  <a:gd name="T4" fmla="*/ 58 w 554"/>
                  <a:gd name="T5" fmla="*/ 100 h 405"/>
                  <a:gd name="T6" fmla="*/ 76 w 554"/>
                  <a:gd name="T7" fmla="*/ 154 h 405"/>
                  <a:gd name="T8" fmla="*/ 80 w 554"/>
                  <a:gd name="T9" fmla="*/ 202 h 405"/>
                  <a:gd name="T10" fmla="*/ 76 w 554"/>
                  <a:gd name="T11" fmla="*/ 258 h 405"/>
                  <a:gd name="T12" fmla="*/ 61 w 554"/>
                  <a:gd name="T13" fmla="*/ 306 h 405"/>
                  <a:gd name="T14" fmla="*/ 33 w 554"/>
                  <a:gd name="T15" fmla="*/ 355 h 405"/>
                  <a:gd name="T16" fmla="*/ 0 w 554"/>
                  <a:gd name="T17" fmla="*/ 405 h 405"/>
                  <a:gd name="T18" fmla="*/ 307 w 554"/>
                  <a:gd name="T19" fmla="*/ 404 h 405"/>
                  <a:gd name="T20" fmla="*/ 355 w 554"/>
                  <a:gd name="T21" fmla="*/ 390 h 405"/>
                  <a:gd name="T22" fmla="*/ 401 w 554"/>
                  <a:gd name="T23" fmla="*/ 369 h 405"/>
                  <a:gd name="T24" fmla="*/ 442 w 554"/>
                  <a:gd name="T25" fmla="*/ 337 h 405"/>
                  <a:gd name="T26" fmla="*/ 479 w 554"/>
                  <a:gd name="T27" fmla="*/ 300 h 405"/>
                  <a:gd name="T28" fmla="*/ 518 w 554"/>
                  <a:gd name="T29" fmla="*/ 258 h 405"/>
                  <a:gd name="T30" fmla="*/ 554 w 554"/>
                  <a:gd name="T31" fmla="*/ 204 h 405"/>
                  <a:gd name="T32" fmla="*/ 515 w 554"/>
                  <a:gd name="T33" fmla="*/ 150 h 405"/>
                  <a:gd name="T34" fmla="*/ 479 w 554"/>
                  <a:gd name="T35" fmla="*/ 108 h 405"/>
                  <a:gd name="T36" fmla="*/ 442 w 554"/>
                  <a:gd name="T37" fmla="*/ 71 h 405"/>
                  <a:gd name="T38" fmla="*/ 401 w 554"/>
                  <a:gd name="T39" fmla="*/ 39 h 405"/>
                  <a:gd name="T40" fmla="*/ 355 w 554"/>
                  <a:gd name="T41" fmla="*/ 18 h 405"/>
                  <a:gd name="T42" fmla="*/ 307 w 554"/>
                  <a:gd name="T43" fmla="*/ 1 h 405"/>
                  <a:gd name="T44" fmla="*/ 3 w 554"/>
                  <a:gd name="T45" fmla="*/ 0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54" h="405">
                    <a:moveTo>
                      <a:pt x="3" y="0"/>
                    </a:moveTo>
                    <a:lnTo>
                      <a:pt x="39" y="55"/>
                    </a:lnTo>
                    <a:lnTo>
                      <a:pt x="58" y="100"/>
                    </a:lnTo>
                    <a:lnTo>
                      <a:pt x="76" y="154"/>
                    </a:lnTo>
                    <a:lnTo>
                      <a:pt x="80" y="202"/>
                    </a:lnTo>
                    <a:lnTo>
                      <a:pt x="76" y="258"/>
                    </a:lnTo>
                    <a:lnTo>
                      <a:pt x="61" y="306"/>
                    </a:lnTo>
                    <a:lnTo>
                      <a:pt x="33" y="355"/>
                    </a:lnTo>
                    <a:lnTo>
                      <a:pt x="0" y="405"/>
                    </a:lnTo>
                    <a:lnTo>
                      <a:pt x="307" y="404"/>
                    </a:lnTo>
                    <a:lnTo>
                      <a:pt x="355" y="390"/>
                    </a:lnTo>
                    <a:lnTo>
                      <a:pt x="401" y="369"/>
                    </a:lnTo>
                    <a:lnTo>
                      <a:pt x="442" y="337"/>
                    </a:lnTo>
                    <a:lnTo>
                      <a:pt x="479" y="300"/>
                    </a:lnTo>
                    <a:lnTo>
                      <a:pt x="518" y="258"/>
                    </a:lnTo>
                    <a:lnTo>
                      <a:pt x="554" y="204"/>
                    </a:lnTo>
                    <a:lnTo>
                      <a:pt x="515" y="150"/>
                    </a:lnTo>
                    <a:lnTo>
                      <a:pt x="479" y="108"/>
                    </a:lnTo>
                    <a:lnTo>
                      <a:pt x="442" y="71"/>
                    </a:lnTo>
                    <a:lnTo>
                      <a:pt x="401" y="39"/>
                    </a:lnTo>
                    <a:lnTo>
                      <a:pt x="355" y="18"/>
                    </a:lnTo>
                    <a:lnTo>
                      <a:pt x="307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 w="4381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9998" name="Oval 158"/>
              <p:cNvSpPr>
                <a:spLocks noChangeArrowheads="1"/>
              </p:cNvSpPr>
              <p:nvPr/>
            </p:nvSpPr>
            <p:spPr bwMode="auto">
              <a:xfrm flipH="1">
                <a:off x="7193" y="2042"/>
                <a:ext cx="97" cy="97"/>
              </a:xfrm>
              <a:prstGeom prst="ellipse">
                <a:avLst/>
              </a:prstGeom>
              <a:solidFill>
                <a:srgbClr val="FFFFFF"/>
              </a:solidFill>
              <a:ln w="4127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1A1D45E-2016-4CE0-ABD9-EF029F742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33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38192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9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19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19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19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19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419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419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44" grpId="0" autoUpdateAnimBg="0"/>
      <p:bldP spid="419988" grpId="0" build="p" autoUpdateAnimBg="0"/>
      <p:bldP spid="419989" grpId="0" build="p" autoUpdateAnimBg="0"/>
      <p:bldP spid="419990" grpId="0"/>
      <p:bldP spid="41999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658773" y="1406896"/>
            <a:ext cx="4686300" cy="4305300"/>
            <a:chOff x="658773" y="1406896"/>
            <a:chExt cx="4686300" cy="43053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8773" y="1406896"/>
              <a:ext cx="4686300" cy="4305300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3181106" y="1702633"/>
              <a:ext cx="5100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T</a:t>
              </a:r>
              <a:r>
                <a:rPr kumimoji="0" lang="en-US" altLang="zh-CN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P1</a:t>
              </a:r>
              <a:endParaRPr kumimoji="0" lang="zh-CN" altLang="en-US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257485" y="1701007"/>
              <a:ext cx="5100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T</a:t>
              </a:r>
              <a:r>
                <a:rPr kumimoji="0" lang="en-US" altLang="zh-CN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P2</a:t>
              </a:r>
              <a:endParaRPr kumimoji="0" lang="zh-CN" altLang="en-US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316962" y="2673906"/>
              <a:ext cx="5100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T</a:t>
              </a:r>
              <a:r>
                <a:rPr kumimoji="0" lang="en-US" altLang="zh-CN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P3</a:t>
              </a:r>
              <a:endParaRPr kumimoji="0" lang="zh-CN" altLang="en-US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208822" y="4965183"/>
              <a:ext cx="5261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T</a:t>
              </a:r>
              <a:r>
                <a:rPr kumimoji="0" lang="en-US" altLang="zh-CN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N1</a:t>
              </a:r>
              <a:endParaRPr kumimoji="0" lang="zh-CN" altLang="en-US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224314" y="4349003"/>
              <a:ext cx="5261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T</a:t>
              </a:r>
              <a:r>
                <a:rPr kumimoji="0" lang="en-US" altLang="zh-CN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N2</a:t>
              </a:r>
              <a:endParaRPr kumimoji="0" lang="zh-CN" altLang="en-US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322952" y="3940584"/>
              <a:ext cx="5261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T</a:t>
              </a:r>
              <a:r>
                <a:rPr kumimoji="0" lang="en-US" altLang="zh-CN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N3</a:t>
              </a:r>
              <a:endParaRPr kumimoji="0" lang="zh-CN" altLang="en-US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20868" name="Rectangle 4"/>
          <p:cNvSpPr>
            <a:spLocks noChangeArrowheads="1"/>
          </p:cNvSpPr>
          <p:nvPr/>
        </p:nvSpPr>
        <p:spPr bwMode="auto">
          <a:xfrm>
            <a:off x="287338" y="549275"/>
            <a:ext cx="5964237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bIns="0"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例：分析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电路，说明其逻辑功能。</a:t>
            </a:r>
          </a:p>
        </p:txBody>
      </p:sp>
      <p:sp>
        <p:nvSpPr>
          <p:cNvPr id="420870" name="AutoShape 6"/>
          <p:cNvSpPr>
            <a:spLocks noChangeArrowheads="1"/>
          </p:cNvSpPr>
          <p:nvPr/>
        </p:nvSpPr>
        <p:spPr bwMode="auto">
          <a:xfrm>
            <a:off x="2627313" y="3429000"/>
            <a:ext cx="144462" cy="144463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rgbClr val="339933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20882" name="Group 18"/>
          <p:cNvGrpSpPr>
            <a:grpSpLocks/>
          </p:cNvGrpSpPr>
          <p:nvPr/>
        </p:nvGrpSpPr>
        <p:grpSpPr bwMode="auto">
          <a:xfrm>
            <a:off x="644525" y="1531938"/>
            <a:ext cx="1335088" cy="528637"/>
            <a:chOff x="839" y="890"/>
            <a:chExt cx="841" cy="333"/>
          </a:xfrm>
        </p:grpSpPr>
        <p:sp>
          <p:nvSpPr>
            <p:cNvPr id="420872" name="AutoShape 8"/>
            <p:cNvSpPr>
              <a:spLocks noChangeArrowheads="1"/>
            </p:cNvSpPr>
            <p:nvPr/>
          </p:nvSpPr>
          <p:spPr bwMode="auto">
            <a:xfrm>
              <a:off x="839" y="890"/>
              <a:ext cx="841" cy="312"/>
            </a:xfrm>
            <a:prstGeom prst="wedgeRoundRectCallout">
              <a:avLst>
                <a:gd name="adj1" fmla="val 100894"/>
                <a:gd name="adj2" fmla="val 344870"/>
                <a:gd name="adj3" fmla="val 16667"/>
              </a:avLst>
            </a:prstGeom>
            <a:noFill/>
            <a:ln w="9525" algn="ctr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420873" name="Object 9"/>
            <p:cNvGraphicFramePr>
              <a:graphicFrameLocks noChangeAspect="1"/>
            </p:cNvGraphicFramePr>
            <p:nvPr/>
          </p:nvGraphicFramePr>
          <p:xfrm>
            <a:off x="1020" y="890"/>
            <a:ext cx="607" cy="3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49" name="公式" r:id="rId5" imgW="355320" imgH="190440" progId="Equation.3">
                    <p:embed/>
                  </p:oleObj>
                </mc:Choice>
                <mc:Fallback>
                  <p:oleObj name="公式" r:id="rId5" imgW="355320" imgH="190440" progId="Equation.3">
                    <p:embed/>
                    <p:pic>
                      <p:nvPicPr>
                        <p:cNvPr id="420873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20" y="890"/>
                          <a:ext cx="607" cy="33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20875" name="Object 11"/>
          <p:cNvGraphicFramePr>
            <a:graphicFrameLocks noChangeAspect="1"/>
          </p:cNvGraphicFramePr>
          <p:nvPr/>
        </p:nvGraphicFramePr>
        <p:xfrm>
          <a:off x="6167943" y="3559546"/>
          <a:ext cx="24479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0" name="公式" r:id="rId7" imgW="799920" imgH="203040" progId="Equation.3">
                  <p:embed/>
                </p:oleObj>
              </mc:Choice>
              <mc:Fallback>
                <p:oleObj name="公式" r:id="rId7" imgW="799920" imgH="203040" progId="Equation.3">
                  <p:embed/>
                  <p:pic>
                    <p:nvPicPr>
                      <p:cNvPr id="42087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7943" y="3559546"/>
                        <a:ext cx="2447925" cy="631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874" name="Object 10"/>
          <p:cNvGraphicFramePr>
            <a:graphicFrameLocks noChangeAspect="1"/>
          </p:cNvGraphicFramePr>
          <p:nvPr/>
        </p:nvGraphicFramePr>
        <p:xfrm>
          <a:off x="6152095" y="4333367"/>
          <a:ext cx="1554162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1" name="公式" r:id="rId9" imgW="482400" imgH="152280" progId="Equation.3">
                  <p:embed/>
                </p:oleObj>
              </mc:Choice>
              <mc:Fallback>
                <p:oleObj name="公式" r:id="rId9" imgW="482400" imgH="152280" progId="Equation.3">
                  <p:embed/>
                  <p:pic>
                    <p:nvPicPr>
                      <p:cNvPr id="42087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2095" y="4333367"/>
                        <a:ext cx="1554162" cy="503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883" name="Rectangle 19"/>
          <p:cNvSpPr>
            <a:spLocks noChangeArrowheads="1"/>
          </p:cNvSpPr>
          <p:nvPr/>
        </p:nvSpPr>
        <p:spPr bwMode="auto">
          <a:xfrm>
            <a:off x="5903913" y="5589588"/>
            <a:ext cx="2062162" cy="41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bIns="0"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异或门电路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6234501" y="2872074"/>
                <a:ext cx="2525050" cy="5887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bar>
                        <m:barPr>
                          <m:pos m:val="top"/>
                          <m:ctrlPr>
                            <a:rPr kumimoji="0" lang="zh-CN" altLang="zh-CN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barPr>
                        <m:e>
                          <m:r>
                            <a:rPr kumimoji="0" lang="en-US" altLang="zh-CN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𝐴</m:t>
                          </m:r>
                          <m:r>
                            <a:rPr kumimoji="0" lang="en-US" altLang="zh-CN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⋅</m:t>
                          </m:r>
                          <m:r>
                            <a:rPr kumimoji="0" lang="en-US" altLang="zh-CN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𝐵</m:t>
                          </m:r>
                          <m:r>
                            <a:rPr kumimoji="0" lang="en-US" altLang="zh-CN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+</m:t>
                          </m:r>
                          <m:bar>
                            <m:barPr>
                              <m:pos m:val="top"/>
                              <m:ctrlPr>
                                <a:rPr kumimoji="0" lang="zh-CN" altLang="zh-CN" sz="28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barPr>
                            <m:e>
                              <m:r>
                                <a:rPr kumimoji="0" lang="en-US" altLang="zh-CN" sz="28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𝐴</m:t>
                              </m:r>
                              <m:r>
                                <a:rPr kumimoji="0" lang="en-US" altLang="zh-CN" sz="28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r>
                                <a:rPr kumimoji="0" lang="en-US" altLang="zh-CN" sz="28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𝐵</m:t>
                              </m:r>
                            </m:e>
                          </m:bar>
                        </m:e>
                      </m:bar>
                    </m:oMath>
                  </m:oMathPara>
                </a14:m>
                <a:endPara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4501" y="2872074"/>
                <a:ext cx="2525050" cy="58875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5843455" y="2296604"/>
                <a:ext cx="2343590" cy="5739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𝐿</m:t>
                      </m:r>
                      <m:r>
                        <a:rPr kumimoji="0" lang="en-US" altLang="zh-CN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bar>
                        <m:barPr>
                          <m:pos m:val="top"/>
                          <m:ctrlPr>
                            <a:rPr kumimoji="0" lang="zh-CN" altLang="zh-CN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barPr>
                        <m:e>
                          <m:r>
                            <a:rPr kumimoji="0" lang="en-US" altLang="zh-CN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𝐴</m:t>
                          </m:r>
                          <m:r>
                            <a:rPr kumimoji="0" lang="en-US" altLang="zh-CN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⋅</m:t>
                          </m:r>
                          <m:r>
                            <a:rPr kumimoji="0" lang="en-US" altLang="zh-CN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𝐵</m:t>
                          </m:r>
                          <m:r>
                            <a:rPr kumimoji="0" lang="en-US" altLang="zh-CN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+</m:t>
                          </m:r>
                          <m:r>
                            <a:rPr kumimoji="0" lang="en-US" altLang="zh-CN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𝑋</m:t>
                          </m:r>
                        </m:e>
                      </m:bar>
                    </m:oMath>
                  </m:oMathPara>
                </a14:m>
                <a:endPara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3455" y="2296604"/>
                <a:ext cx="2343590" cy="57394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F01BB8D-D425-45A7-9BAB-BE19F7B6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34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58740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20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420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20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20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883" grpId="0"/>
      <p:bldP spid="1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2" name="Rectangle 4"/>
          <p:cNvSpPr>
            <a:spLocks noChangeArrowheads="1"/>
          </p:cNvSpPr>
          <p:nvPr/>
        </p:nvSpPr>
        <p:spPr bwMode="auto">
          <a:xfrm>
            <a:off x="755650" y="260350"/>
            <a:ext cx="6324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3.2.4  CMOS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楷体_GB2312" pitchFamily="49" charset="-122"/>
                <a:cs typeface="+mn-cs"/>
              </a:rPr>
              <a:t>传输门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(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双向模拟开关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)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</a:p>
        </p:txBody>
      </p:sp>
      <p:sp>
        <p:nvSpPr>
          <p:cNvPr id="432133" name="Rectangle 5"/>
          <p:cNvSpPr>
            <a:spLocks noChangeArrowheads="1"/>
          </p:cNvSpPr>
          <p:nvPr/>
        </p:nvSpPr>
        <p:spPr bwMode="auto">
          <a:xfrm>
            <a:off x="619125" y="1316038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1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.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传输门的结构及工作原理</a:t>
            </a:r>
          </a:p>
        </p:txBody>
      </p:sp>
      <p:grpSp>
        <p:nvGrpSpPr>
          <p:cNvPr id="432134" name="Group 6"/>
          <p:cNvGrpSpPr>
            <a:grpSpLocks/>
          </p:cNvGrpSpPr>
          <p:nvPr/>
        </p:nvGrpSpPr>
        <p:grpSpPr bwMode="auto">
          <a:xfrm>
            <a:off x="1116013" y="2078038"/>
            <a:ext cx="3054350" cy="2970212"/>
            <a:chOff x="703" y="1378"/>
            <a:chExt cx="1924" cy="1871"/>
          </a:xfrm>
        </p:grpSpPr>
        <p:graphicFrame>
          <p:nvGraphicFramePr>
            <p:cNvPr id="432135" name="Object 7"/>
            <p:cNvGraphicFramePr>
              <a:graphicFrameLocks noChangeAspect="1"/>
            </p:cNvGraphicFramePr>
            <p:nvPr/>
          </p:nvGraphicFramePr>
          <p:xfrm>
            <a:off x="703" y="1378"/>
            <a:ext cx="1924" cy="18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64" name="图片" r:id="rId4" imgW="1428840" imgH="1457280" progId="Word.Picture.8">
                    <p:embed/>
                  </p:oleObj>
                </mc:Choice>
                <mc:Fallback>
                  <p:oleObj name="图片" r:id="rId4" imgW="1428840" imgH="1457280" progId="Word.Picture.8">
                    <p:embed/>
                    <p:pic>
                      <p:nvPicPr>
                        <p:cNvPr id="432135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3" y="1378"/>
                          <a:ext cx="1924" cy="187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2136" name="Rectangle 8"/>
            <p:cNvSpPr>
              <a:spLocks noChangeArrowheads="1"/>
            </p:cNvSpPr>
            <p:nvPr/>
          </p:nvSpPr>
          <p:spPr bwMode="auto">
            <a:xfrm>
              <a:off x="805" y="1381"/>
              <a:ext cx="50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电路</a:t>
              </a:r>
            </a:p>
          </p:txBody>
        </p:sp>
      </p:grpSp>
      <p:grpSp>
        <p:nvGrpSpPr>
          <p:cNvPr id="432137" name="Group 9"/>
          <p:cNvGrpSpPr>
            <a:grpSpLocks/>
          </p:cNvGrpSpPr>
          <p:nvPr/>
        </p:nvGrpSpPr>
        <p:grpSpPr bwMode="auto">
          <a:xfrm>
            <a:off x="4603750" y="2006600"/>
            <a:ext cx="3568700" cy="2879725"/>
            <a:chOff x="2898" y="1026"/>
            <a:chExt cx="2386" cy="2039"/>
          </a:xfrm>
        </p:grpSpPr>
        <p:graphicFrame>
          <p:nvGraphicFramePr>
            <p:cNvPr id="432138" name="Object 10"/>
            <p:cNvGraphicFramePr>
              <a:graphicFrameLocks noChangeAspect="1"/>
            </p:cNvGraphicFramePr>
            <p:nvPr/>
          </p:nvGraphicFramePr>
          <p:xfrm>
            <a:off x="2925" y="1389"/>
            <a:ext cx="2359" cy="16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65" name="Picture" r:id="rId6" imgW="1114560" imgH="1228680" progId="Word.Picture.8">
                    <p:embed/>
                  </p:oleObj>
                </mc:Choice>
                <mc:Fallback>
                  <p:oleObj name="Picture" r:id="rId6" imgW="1114560" imgH="1228680" progId="Word.Picture.8">
                    <p:embed/>
                    <p:pic>
                      <p:nvPicPr>
                        <p:cNvPr id="432138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5" y="1389"/>
                          <a:ext cx="2359" cy="1676"/>
                        </a:xfrm>
                        <a:prstGeom prst="rect">
                          <a:avLst/>
                        </a:prstGeom>
                        <a:noFill/>
                        <a:ln w="28575">
                          <a:solidFill>
                            <a:srgbClr val="00CCFF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2139" name="Rectangle 11"/>
            <p:cNvSpPr>
              <a:spLocks noChangeArrowheads="1"/>
            </p:cNvSpPr>
            <p:nvPr/>
          </p:nvSpPr>
          <p:spPr bwMode="auto">
            <a:xfrm>
              <a:off x="2898" y="1026"/>
              <a:ext cx="943" cy="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逻辑符号</a:t>
              </a:r>
            </a:p>
          </p:txBody>
        </p:sp>
      </p:grpSp>
      <p:grpSp>
        <p:nvGrpSpPr>
          <p:cNvPr id="432140" name="Group 12"/>
          <p:cNvGrpSpPr>
            <a:grpSpLocks/>
          </p:cNvGrpSpPr>
          <p:nvPr/>
        </p:nvGrpSpPr>
        <p:grpSpPr bwMode="auto">
          <a:xfrm>
            <a:off x="684213" y="4959350"/>
            <a:ext cx="6450012" cy="1422400"/>
            <a:chOff x="1358" y="3249"/>
            <a:chExt cx="4063" cy="896"/>
          </a:xfrm>
        </p:grpSpPr>
        <p:grpSp>
          <p:nvGrpSpPr>
            <p:cNvPr id="432141" name="Group 13"/>
            <p:cNvGrpSpPr>
              <a:grpSpLocks/>
            </p:cNvGrpSpPr>
            <p:nvPr/>
          </p:nvGrpSpPr>
          <p:grpSpPr bwMode="auto">
            <a:xfrm>
              <a:off x="2699" y="3249"/>
              <a:ext cx="2722" cy="896"/>
              <a:chOff x="601" y="3203"/>
              <a:chExt cx="2880" cy="896"/>
            </a:xfrm>
          </p:grpSpPr>
          <p:grpSp>
            <p:nvGrpSpPr>
              <p:cNvPr id="432142" name="Group 14"/>
              <p:cNvGrpSpPr>
                <a:grpSpLocks/>
              </p:cNvGrpSpPr>
              <p:nvPr/>
            </p:nvGrpSpPr>
            <p:grpSpPr bwMode="auto">
              <a:xfrm>
                <a:off x="930" y="3475"/>
                <a:ext cx="2208" cy="624"/>
                <a:chOff x="3024" y="1872"/>
                <a:chExt cx="2160" cy="816"/>
              </a:xfrm>
            </p:grpSpPr>
            <p:sp>
              <p:nvSpPr>
                <p:cNvPr id="432143" name="Rectangle 15"/>
                <p:cNvSpPr>
                  <a:spLocks noChangeArrowheads="1"/>
                </p:cNvSpPr>
                <p:nvPr/>
              </p:nvSpPr>
              <p:spPr bwMode="auto">
                <a:xfrm>
                  <a:off x="3024" y="1872"/>
                  <a:ext cx="2160" cy="816"/>
                </a:xfrm>
                <a:prstGeom prst="rect">
                  <a:avLst/>
                </a:prstGeom>
                <a:solidFill>
                  <a:srgbClr val="FFFFFF">
                    <a:alpha val="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grpSp>
              <p:nvGrpSpPr>
                <p:cNvPr id="432144" name="Group 16"/>
                <p:cNvGrpSpPr>
                  <a:grpSpLocks/>
                </p:cNvGrpSpPr>
                <p:nvPr/>
              </p:nvGrpSpPr>
              <p:grpSpPr bwMode="auto">
                <a:xfrm>
                  <a:off x="3312" y="1968"/>
                  <a:ext cx="1536" cy="480"/>
                  <a:chOff x="3312" y="1968"/>
                  <a:chExt cx="1536" cy="480"/>
                </a:xfrm>
              </p:grpSpPr>
              <p:sp>
                <p:nvSpPr>
                  <p:cNvPr id="432145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3312" y="2448"/>
                    <a:ext cx="672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1C1C1C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32146" name="Line 1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84" y="2253"/>
                    <a:ext cx="336" cy="195"/>
                  </a:xfrm>
                  <a:prstGeom prst="line">
                    <a:avLst/>
                  </a:prstGeom>
                  <a:noFill/>
                  <a:ln w="28575">
                    <a:solidFill>
                      <a:srgbClr val="1C1C1C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32147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4320" y="2448"/>
                    <a:ext cx="528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1C1C1C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32148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4128" y="1968"/>
                    <a:ext cx="0" cy="384"/>
                  </a:xfrm>
                  <a:prstGeom prst="line">
                    <a:avLst/>
                  </a:prstGeom>
                  <a:noFill/>
                  <a:ln w="19050">
                    <a:solidFill>
                      <a:srgbClr val="1C1C1C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</p:grpSp>
          <p:sp>
            <p:nvSpPr>
              <p:cNvPr id="432149" name="Rectangle 21"/>
              <p:cNvSpPr>
                <a:spLocks noChangeArrowheads="1"/>
              </p:cNvSpPr>
              <p:nvPr/>
            </p:nvSpPr>
            <p:spPr bwMode="auto">
              <a:xfrm>
                <a:off x="601" y="3660"/>
                <a:ext cx="96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l-GR" altLang="zh-CN" sz="20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υ</a:t>
                </a:r>
                <a:r>
                  <a:rPr kumimoji="1" lang="en-US" altLang="zh-CN" sz="2000" b="1" i="0" u="none" strike="noStrike" kern="1200" cap="none" spc="0" normalizeH="0" baseline="-2500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I</a:t>
                </a:r>
                <a:r>
                  <a:rPr kumimoji="1" lang="en-US" altLang="zh-CN" sz="2000" b="1" i="1" u="none" strike="noStrike" kern="1200" cap="none" spc="0" normalizeH="0" baseline="-2500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0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/ </a:t>
                </a:r>
                <a:r>
                  <a:rPr kumimoji="1" lang="el-GR" altLang="zh-CN" sz="20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υ</a:t>
                </a:r>
                <a:r>
                  <a:rPr kumimoji="1" lang="en-US" altLang="zh-CN" sz="2000" b="1" i="0" u="none" strike="noStrike" kern="1200" cap="none" spc="0" normalizeH="0" baseline="-2500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O</a:t>
                </a:r>
                <a:endParaRPr kumimoji="1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32150" name="Rectangle 22"/>
              <p:cNvSpPr>
                <a:spLocks noChangeArrowheads="1"/>
              </p:cNvSpPr>
              <p:nvPr/>
            </p:nvSpPr>
            <p:spPr bwMode="auto">
              <a:xfrm>
                <a:off x="2517" y="3657"/>
                <a:ext cx="964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l-GR" altLang="zh-CN" sz="24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υ</a:t>
                </a:r>
                <a:r>
                  <a:rPr kumimoji="1" lang="en-US" altLang="zh-CN" sz="2400" b="1" i="0" u="none" strike="noStrike" kern="1200" cap="none" spc="0" normalizeH="0" baseline="-2500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o</a:t>
                </a:r>
                <a:r>
                  <a:rPr kumimoji="1" lang="en-US" altLang="zh-CN" sz="24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宋体" panose="02010600030101010101" pitchFamily="2" charset="-122"/>
                    <a:cs typeface="+mn-cs"/>
                  </a:rPr>
                  <a:t>/ </a:t>
                </a:r>
                <a:r>
                  <a:rPr kumimoji="1" lang="el-GR" altLang="zh-CN" sz="24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υ</a:t>
                </a:r>
                <a:r>
                  <a:rPr kumimoji="1" lang="en-US" altLang="zh-CN" sz="2400" b="1" i="0" u="none" strike="noStrike" kern="1200" cap="none" spc="0" normalizeH="0" baseline="-2500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I</a:t>
                </a:r>
                <a:endPara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32151" name="Rectangle 23"/>
              <p:cNvSpPr>
                <a:spLocks noChangeArrowheads="1"/>
              </p:cNvSpPr>
              <p:nvPr/>
            </p:nvSpPr>
            <p:spPr bwMode="auto">
              <a:xfrm>
                <a:off x="1966" y="3203"/>
                <a:ext cx="25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endParaRPr kumimoji="1" lang="en-US" altLang="zh-CN" sz="2400" b="1" i="1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32152" name="Rectangle 24"/>
            <p:cNvSpPr>
              <a:spLocks noChangeArrowheads="1"/>
            </p:cNvSpPr>
            <p:nvPr/>
          </p:nvSpPr>
          <p:spPr bwMode="auto">
            <a:xfrm>
              <a:off x="1358" y="3703"/>
              <a:ext cx="8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等效电路</a:t>
              </a:r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BCD9FCC-85DD-458A-915D-AB9971CBB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35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29213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2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32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2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4765" name="Object 45"/>
          <p:cNvGraphicFramePr>
            <a:graphicFrameLocks noChangeAspect="1"/>
          </p:cNvGraphicFramePr>
          <p:nvPr/>
        </p:nvGraphicFramePr>
        <p:xfrm>
          <a:off x="539750" y="1484313"/>
          <a:ext cx="3054350" cy="297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8" name="Picture" r:id="rId4" imgW="1428840" imgH="1457280" progId="Word.Picture.8">
                  <p:embed/>
                </p:oleObj>
              </mc:Choice>
              <mc:Fallback>
                <p:oleObj name="Picture" r:id="rId4" imgW="1428840" imgH="1457280" progId="Word.Picture.8">
                  <p:embed/>
                  <p:pic>
                    <p:nvPicPr>
                      <p:cNvPr id="414765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484313"/>
                        <a:ext cx="3054350" cy="2970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4728" name="Rectangle 8"/>
          <p:cNvSpPr>
            <a:spLocks noChangeArrowheads="1"/>
          </p:cNvSpPr>
          <p:nvPr/>
        </p:nvSpPr>
        <p:spPr bwMode="auto">
          <a:xfrm>
            <a:off x="684213" y="358775"/>
            <a:ext cx="698817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、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传输门的结构及工作原理</a:t>
            </a:r>
            <a:r>
              <a:rPr kumimoji="0" lang="zh-CN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</a:p>
        </p:txBody>
      </p:sp>
      <p:sp>
        <p:nvSpPr>
          <p:cNvPr id="414729" name="Rectangle 9"/>
          <p:cNvSpPr>
            <a:spLocks noChangeArrowheads="1"/>
          </p:cNvSpPr>
          <p:nvPr/>
        </p:nvSpPr>
        <p:spPr bwMode="auto">
          <a:xfrm>
            <a:off x="4140200" y="1268413"/>
            <a:ext cx="4752975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设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P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:|V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TP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|=2V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，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N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:V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TN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=2V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，</a:t>
            </a: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1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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I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的变化范围为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到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+5V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。</a:t>
            </a:r>
            <a:r>
              <a:rPr kumimoji="0" lang="zh-CN" altLang="en-US" sz="2400" b="1" i="1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                                             </a:t>
            </a:r>
          </a:p>
        </p:txBody>
      </p:sp>
      <p:sp>
        <p:nvSpPr>
          <p:cNvPr id="414730" name="Rectangle 10"/>
          <p:cNvSpPr>
            <a:spLocks noChangeArrowheads="1"/>
          </p:cNvSpPr>
          <p:nvPr/>
        </p:nvSpPr>
        <p:spPr bwMode="auto">
          <a:xfrm>
            <a:off x="2130425" y="3713163"/>
            <a:ext cx="557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0V</a:t>
            </a:r>
          </a:p>
        </p:txBody>
      </p:sp>
      <p:sp>
        <p:nvSpPr>
          <p:cNvPr id="414731" name="Rectangle 11"/>
          <p:cNvSpPr>
            <a:spLocks noChangeArrowheads="1"/>
          </p:cNvSpPr>
          <p:nvPr/>
        </p:nvSpPr>
        <p:spPr bwMode="auto">
          <a:xfrm>
            <a:off x="1970088" y="1820863"/>
            <a:ext cx="730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+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5V</a:t>
            </a:r>
          </a:p>
        </p:txBody>
      </p:sp>
      <p:sp>
        <p:nvSpPr>
          <p:cNvPr id="414732" name="Rectangle 12"/>
          <p:cNvSpPr>
            <a:spLocks noChangeArrowheads="1"/>
          </p:cNvSpPr>
          <p:nvPr/>
        </p:nvSpPr>
        <p:spPr bwMode="auto">
          <a:xfrm>
            <a:off x="84138" y="3025775"/>
            <a:ext cx="1206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0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到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+5V</a:t>
            </a:r>
          </a:p>
        </p:txBody>
      </p:sp>
      <p:sp>
        <p:nvSpPr>
          <p:cNvPr id="414751" name="Rectangle 31"/>
          <p:cNvSpPr>
            <a:spLocks noChangeArrowheads="1"/>
          </p:cNvSpPr>
          <p:nvPr/>
        </p:nvSpPr>
        <p:spPr bwMode="auto">
          <a:xfrm>
            <a:off x="3995738" y="4051300"/>
            <a:ext cx="373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</a:t>
            </a:r>
            <a:r>
              <a:rPr kumimoji="0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GSN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Arial" panose="020B0604020202020204" pitchFamily="34" charset="0"/>
                <a:sym typeface="Symbol" panose="05050102010706020507" pitchFamily="18" charset="2"/>
              </a:rPr>
              <a:t>&lt;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TN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, T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N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截止</a:t>
            </a:r>
          </a:p>
        </p:txBody>
      </p:sp>
      <p:sp>
        <p:nvSpPr>
          <p:cNvPr id="414752" name="Rectangle 32"/>
          <p:cNvSpPr>
            <a:spLocks noChangeArrowheads="1"/>
          </p:cNvSpPr>
          <p:nvPr/>
        </p:nvSpPr>
        <p:spPr bwMode="auto">
          <a:xfrm>
            <a:off x="3733800" y="4579938"/>
            <a:ext cx="541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</a:t>
            </a:r>
            <a:r>
              <a:rPr kumimoji="0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GSP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=+5V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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(0V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到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+5V)=(5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到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0)V </a:t>
            </a:r>
          </a:p>
        </p:txBody>
      </p:sp>
      <p:sp>
        <p:nvSpPr>
          <p:cNvPr id="414753" name="Rectangle 33"/>
          <p:cNvSpPr>
            <a:spLocks noChangeArrowheads="1"/>
          </p:cNvSpPr>
          <p:nvPr/>
        </p:nvSpPr>
        <p:spPr bwMode="auto">
          <a:xfrm>
            <a:off x="4140200" y="5851525"/>
            <a:ext cx="403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开关断开，不能转送信号</a:t>
            </a:r>
          </a:p>
        </p:txBody>
      </p:sp>
      <p:sp>
        <p:nvSpPr>
          <p:cNvPr id="414754" name="Rectangle 34"/>
          <p:cNvSpPr>
            <a:spLocks noChangeArrowheads="1"/>
          </p:cNvSpPr>
          <p:nvPr/>
        </p:nvSpPr>
        <p:spPr bwMode="auto">
          <a:xfrm>
            <a:off x="3733800" y="3475038"/>
            <a:ext cx="541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</a:t>
            </a:r>
            <a:r>
              <a:rPr kumimoji="0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GSN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= 0V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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(0V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到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+5V)=(0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到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-5)V </a:t>
            </a:r>
          </a:p>
        </p:txBody>
      </p:sp>
      <p:sp>
        <p:nvSpPr>
          <p:cNvPr id="414755" name="Rectangle 35"/>
          <p:cNvSpPr>
            <a:spLocks noChangeArrowheads="1"/>
          </p:cNvSpPr>
          <p:nvPr/>
        </p:nvSpPr>
        <p:spPr bwMode="auto">
          <a:xfrm>
            <a:off x="4211638" y="5275263"/>
            <a:ext cx="373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</a:t>
            </a:r>
            <a:r>
              <a:rPr kumimoji="0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GSP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Arial" panose="020B0604020202020204" pitchFamily="34" charset="0"/>
                <a:sym typeface="Symbol" panose="05050102010706020507" pitchFamily="18" charset="2"/>
              </a:rPr>
              <a:t>&gt;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0, T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P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截止</a:t>
            </a:r>
          </a:p>
        </p:txBody>
      </p:sp>
      <p:grpSp>
        <p:nvGrpSpPr>
          <p:cNvPr id="414756" name="Group 36"/>
          <p:cNvGrpSpPr>
            <a:grpSpLocks/>
          </p:cNvGrpSpPr>
          <p:nvPr/>
        </p:nvGrpSpPr>
        <p:grpSpPr bwMode="auto">
          <a:xfrm>
            <a:off x="323850" y="5013325"/>
            <a:ext cx="3505200" cy="863600"/>
            <a:chOff x="204" y="3703"/>
            <a:chExt cx="2208" cy="544"/>
          </a:xfrm>
        </p:grpSpPr>
        <p:sp>
          <p:nvSpPr>
            <p:cNvPr id="414757" name="Rectangle 37"/>
            <p:cNvSpPr>
              <a:spLocks noChangeArrowheads="1"/>
            </p:cNvSpPr>
            <p:nvPr/>
          </p:nvSpPr>
          <p:spPr bwMode="auto">
            <a:xfrm>
              <a:off x="431" y="3748"/>
              <a:ext cx="1769" cy="4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14758" name="Group 38"/>
            <p:cNvGrpSpPr>
              <a:grpSpLocks/>
            </p:cNvGrpSpPr>
            <p:nvPr/>
          </p:nvGrpSpPr>
          <p:grpSpPr bwMode="auto">
            <a:xfrm>
              <a:off x="204" y="3703"/>
              <a:ext cx="2208" cy="544"/>
              <a:chOff x="3024" y="1872"/>
              <a:chExt cx="2160" cy="816"/>
            </a:xfrm>
          </p:grpSpPr>
          <p:sp>
            <p:nvSpPr>
              <p:cNvPr id="414759" name="Rectangle 39"/>
              <p:cNvSpPr>
                <a:spLocks noChangeArrowheads="1"/>
              </p:cNvSpPr>
              <p:nvPr/>
            </p:nvSpPr>
            <p:spPr bwMode="auto">
              <a:xfrm>
                <a:off x="3024" y="1872"/>
                <a:ext cx="2160" cy="816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414760" name="Group 40"/>
              <p:cNvGrpSpPr>
                <a:grpSpLocks/>
              </p:cNvGrpSpPr>
              <p:nvPr/>
            </p:nvGrpSpPr>
            <p:grpSpPr bwMode="auto">
              <a:xfrm>
                <a:off x="3312" y="1968"/>
                <a:ext cx="1536" cy="480"/>
                <a:chOff x="3312" y="1968"/>
                <a:chExt cx="1536" cy="480"/>
              </a:xfrm>
            </p:grpSpPr>
            <p:sp>
              <p:nvSpPr>
                <p:cNvPr id="414761" name="Line 41"/>
                <p:cNvSpPr>
                  <a:spLocks noChangeShapeType="1"/>
                </p:cNvSpPr>
                <p:nvPr/>
              </p:nvSpPr>
              <p:spPr bwMode="auto">
                <a:xfrm>
                  <a:off x="3312" y="2448"/>
                  <a:ext cx="672" cy="0"/>
                </a:xfrm>
                <a:prstGeom prst="line">
                  <a:avLst/>
                </a:prstGeom>
                <a:noFill/>
                <a:ln w="28575">
                  <a:solidFill>
                    <a:srgbClr val="3333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4762" name="Line 42"/>
                <p:cNvSpPr>
                  <a:spLocks noChangeShapeType="1"/>
                </p:cNvSpPr>
                <p:nvPr/>
              </p:nvSpPr>
              <p:spPr bwMode="auto">
                <a:xfrm flipV="1">
                  <a:off x="3984" y="2253"/>
                  <a:ext cx="336" cy="195"/>
                </a:xfrm>
                <a:prstGeom prst="line">
                  <a:avLst/>
                </a:prstGeom>
                <a:noFill/>
                <a:ln w="38100">
                  <a:solidFill>
                    <a:srgbClr val="3333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4763" name="Line 43"/>
                <p:cNvSpPr>
                  <a:spLocks noChangeShapeType="1"/>
                </p:cNvSpPr>
                <p:nvPr/>
              </p:nvSpPr>
              <p:spPr bwMode="auto">
                <a:xfrm>
                  <a:off x="4320" y="2448"/>
                  <a:ext cx="528" cy="0"/>
                </a:xfrm>
                <a:prstGeom prst="line">
                  <a:avLst/>
                </a:prstGeom>
                <a:noFill/>
                <a:ln w="28575">
                  <a:solidFill>
                    <a:srgbClr val="3333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4764" name="Line 44"/>
                <p:cNvSpPr>
                  <a:spLocks noChangeShapeType="1"/>
                </p:cNvSpPr>
                <p:nvPr/>
              </p:nvSpPr>
              <p:spPr bwMode="auto">
                <a:xfrm>
                  <a:off x="4128" y="1968"/>
                  <a:ext cx="0" cy="384"/>
                </a:xfrm>
                <a:prstGeom prst="line">
                  <a:avLst/>
                </a:prstGeom>
                <a:noFill/>
                <a:ln w="19050">
                  <a:solidFill>
                    <a:srgbClr val="1C1C1C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</p:grpSp>
      <p:grpSp>
        <p:nvGrpSpPr>
          <p:cNvPr id="414766" name="Group 46"/>
          <p:cNvGrpSpPr>
            <a:grpSpLocks/>
          </p:cNvGrpSpPr>
          <p:nvPr/>
        </p:nvGrpSpPr>
        <p:grpSpPr bwMode="auto">
          <a:xfrm>
            <a:off x="4019550" y="2925763"/>
            <a:ext cx="2635250" cy="457200"/>
            <a:chOff x="2479" y="1707"/>
            <a:chExt cx="1660" cy="288"/>
          </a:xfrm>
        </p:grpSpPr>
        <p:sp>
          <p:nvSpPr>
            <p:cNvPr id="414767" name="Rectangle 47"/>
            <p:cNvSpPr>
              <a:spLocks noChangeArrowheads="1"/>
            </p:cNvSpPr>
            <p:nvPr/>
          </p:nvSpPr>
          <p:spPr bwMode="auto">
            <a:xfrm>
              <a:off x="2479" y="1707"/>
              <a:ext cx="16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1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）当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c=0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， 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c =1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  <a:sym typeface="Symbol" panose="05050102010706020507" pitchFamily="18" charset="2"/>
                </a:rPr>
                <a:t>时</a:t>
              </a:r>
            </a:p>
          </p:txBody>
        </p:sp>
        <p:sp>
          <p:nvSpPr>
            <p:cNvPr id="414768" name="Line 48"/>
            <p:cNvSpPr>
              <a:spLocks noChangeShapeType="1"/>
            </p:cNvSpPr>
            <p:nvPr/>
          </p:nvSpPr>
          <p:spPr bwMode="auto">
            <a:xfrm>
              <a:off x="3560" y="1754"/>
              <a:ext cx="13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14769" name="Group 49"/>
          <p:cNvGrpSpPr>
            <a:grpSpLocks/>
          </p:cNvGrpSpPr>
          <p:nvPr/>
        </p:nvGrpSpPr>
        <p:grpSpPr bwMode="auto">
          <a:xfrm>
            <a:off x="4395788" y="2347913"/>
            <a:ext cx="2951162" cy="519112"/>
            <a:chOff x="2911" y="1578"/>
            <a:chExt cx="1859" cy="327"/>
          </a:xfrm>
        </p:grpSpPr>
        <p:sp>
          <p:nvSpPr>
            <p:cNvPr id="414770" name="Rectangle 50"/>
            <p:cNvSpPr>
              <a:spLocks noChangeArrowheads="1"/>
            </p:cNvSpPr>
            <p:nvPr/>
          </p:nvSpPr>
          <p:spPr bwMode="auto">
            <a:xfrm>
              <a:off x="2911" y="1578"/>
              <a:ext cx="185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c=0=0V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， 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c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=1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  <a:sym typeface="Symbol" panose="05050102010706020507" pitchFamily="18" charset="2"/>
                </a:rPr>
                <a:t>=+5V</a:t>
              </a:r>
            </a:p>
          </p:txBody>
        </p:sp>
        <p:sp>
          <p:nvSpPr>
            <p:cNvPr id="414771" name="Line 51"/>
            <p:cNvSpPr>
              <a:spLocks noChangeShapeType="1"/>
            </p:cNvSpPr>
            <p:nvPr/>
          </p:nvSpPr>
          <p:spPr bwMode="auto">
            <a:xfrm>
              <a:off x="3969" y="1661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14772" name="AutoShape 52"/>
          <p:cNvSpPr>
            <a:spLocks noChangeArrowheads="1"/>
          </p:cNvSpPr>
          <p:nvPr/>
        </p:nvSpPr>
        <p:spPr bwMode="auto">
          <a:xfrm>
            <a:off x="1692275" y="4219575"/>
            <a:ext cx="742950" cy="50958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66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2400" b="1" i="0" u="none" strike="noStrike" kern="120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graphicFrame>
        <p:nvGraphicFramePr>
          <p:cNvPr id="32" name="Object 45"/>
          <p:cNvGraphicFramePr>
            <a:graphicFrameLocks noChangeAspect="1"/>
          </p:cNvGraphicFramePr>
          <p:nvPr/>
        </p:nvGraphicFramePr>
        <p:xfrm>
          <a:off x="525992" y="1484313"/>
          <a:ext cx="3054350" cy="297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9" name="Picture" r:id="rId6" imgW="1428840" imgH="1457280" progId="Word.Picture.8">
                  <p:embed/>
                </p:oleObj>
              </mc:Choice>
              <mc:Fallback>
                <p:oleObj name="Picture" r:id="rId6" imgW="1428840" imgH="1457280" progId="Word.Picture.8">
                  <p:embed/>
                  <p:pic>
                    <p:nvPicPr>
                      <p:cNvPr id="32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992" y="1484313"/>
                        <a:ext cx="3054350" cy="2970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F52CC18-BE93-47BA-82A5-D2B3D289F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36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96090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14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14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14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14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14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14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1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4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14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41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14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1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414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729" grpId="0" autoUpdateAnimBg="0"/>
      <p:bldP spid="414730" grpId="0" autoUpdateAnimBg="0"/>
      <p:bldP spid="414731" grpId="0" autoUpdateAnimBg="0"/>
      <p:bldP spid="414732" grpId="0" autoUpdateAnimBg="0"/>
      <p:bldP spid="414751" grpId="0"/>
      <p:bldP spid="414752" grpId="0"/>
      <p:bldP spid="414753" grpId="0" autoUpdateAnimBg="0"/>
      <p:bldP spid="414754" grpId="0"/>
      <p:bldP spid="414755" grpId="0" autoUpdateAnimBg="0"/>
      <p:bldP spid="41477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897" name="Rectangle 153"/>
          <p:cNvSpPr>
            <a:spLocks noChangeArrowheads="1"/>
          </p:cNvSpPr>
          <p:nvPr/>
        </p:nvSpPr>
        <p:spPr bwMode="auto">
          <a:xfrm>
            <a:off x="395288" y="1341438"/>
            <a:ext cx="4176712" cy="3382962"/>
          </a:xfrm>
          <a:prstGeom prst="rect">
            <a:avLst/>
          </a:prstGeom>
          <a:solidFill>
            <a:schemeClr val="bg1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15898" name="Group 154"/>
          <p:cNvGrpSpPr>
            <a:grpSpLocks/>
          </p:cNvGrpSpPr>
          <p:nvPr/>
        </p:nvGrpSpPr>
        <p:grpSpPr bwMode="auto">
          <a:xfrm>
            <a:off x="395288" y="1557338"/>
            <a:ext cx="3960812" cy="3030537"/>
            <a:chOff x="249" y="981"/>
            <a:chExt cx="2495" cy="1909"/>
          </a:xfrm>
        </p:grpSpPr>
        <p:sp>
          <p:nvSpPr>
            <p:cNvPr id="415754" name="Oval 10"/>
            <p:cNvSpPr>
              <a:spLocks noChangeArrowheads="1"/>
            </p:cNvSpPr>
            <p:nvPr/>
          </p:nvSpPr>
          <p:spPr bwMode="auto">
            <a:xfrm>
              <a:off x="2034" y="1999"/>
              <a:ext cx="43" cy="45"/>
            </a:xfrm>
            <a:prstGeom prst="ellipse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55" name="Oval 11"/>
            <p:cNvSpPr>
              <a:spLocks noChangeArrowheads="1"/>
            </p:cNvSpPr>
            <p:nvPr/>
          </p:nvSpPr>
          <p:spPr bwMode="auto">
            <a:xfrm>
              <a:off x="882" y="2001"/>
              <a:ext cx="43" cy="45"/>
            </a:xfrm>
            <a:prstGeom prst="ellipse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56" name="Line 12"/>
            <p:cNvSpPr>
              <a:spLocks noChangeShapeType="1"/>
            </p:cNvSpPr>
            <p:nvPr/>
          </p:nvSpPr>
          <p:spPr bwMode="auto">
            <a:xfrm>
              <a:off x="1368" y="1605"/>
              <a:ext cx="4" cy="21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57" name="Line 13"/>
            <p:cNvSpPr>
              <a:spLocks noChangeShapeType="1"/>
            </p:cNvSpPr>
            <p:nvPr/>
          </p:nvSpPr>
          <p:spPr bwMode="auto">
            <a:xfrm>
              <a:off x="1585" y="1600"/>
              <a:ext cx="1" cy="22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58" name="Line 14"/>
            <p:cNvSpPr>
              <a:spLocks noChangeShapeType="1"/>
            </p:cNvSpPr>
            <p:nvPr/>
          </p:nvSpPr>
          <p:spPr bwMode="auto">
            <a:xfrm flipH="1">
              <a:off x="1480" y="1618"/>
              <a:ext cx="1" cy="11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59" name="Freeform 15"/>
            <p:cNvSpPr>
              <a:spLocks/>
            </p:cNvSpPr>
            <p:nvPr/>
          </p:nvSpPr>
          <p:spPr bwMode="auto">
            <a:xfrm>
              <a:off x="1461" y="1709"/>
              <a:ext cx="36" cy="118"/>
            </a:xfrm>
            <a:custGeom>
              <a:avLst/>
              <a:gdLst>
                <a:gd name="T0" fmla="*/ 0 w 29"/>
                <a:gd name="T1" fmla="*/ 0 h 96"/>
                <a:gd name="T2" fmla="*/ 29 w 29"/>
                <a:gd name="T3" fmla="*/ 0 h 96"/>
                <a:gd name="T4" fmla="*/ 16 w 29"/>
                <a:gd name="T5" fmla="*/ 96 h 96"/>
                <a:gd name="T6" fmla="*/ 0 w 29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96">
                  <a:moveTo>
                    <a:pt x="0" y="0"/>
                  </a:moveTo>
                  <a:lnTo>
                    <a:pt x="29" y="0"/>
                  </a:lnTo>
                  <a:lnTo>
                    <a:pt x="16" y="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60" name="Rectangle 16"/>
            <p:cNvSpPr>
              <a:spLocks noChangeArrowheads="1"/>
            </p:cNvSpPr>
            <p:nvPr/>
          </p:nvSpPr>
          <p:spPr bwMode="auto">
            <a:xfrm>
              <a:off x="1327" y="1594"/>
              <a:ext cx="84" cy="1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61" name="Rectangle 17"/>
            <p:cNvSpPr>
              <a:spLocks noChangeArrowheads="1"/>
            </p:cNvSpPr>
            <p:nvPr/>
          </p:nvSpPr>
          <p:spPr bwMode="auto">
            <a:xfrm>
              <a:off x="1442" y="1592"/>
              <a:ext cx="85" cy="1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62" name="Rectangle 18"/>
            <p:cNvSpPr>
              <a:spLocks noChangeArrowheads="1"/>
            </p:cNvSpPr>
            <p:nvPr/>
          </p:nvSpPr>
          <p:spPr bwMode="auto">
            <a:xfrm>
              <a:off x="1544" y="1592"/>
              <a:ext cx="84" cy="1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63" name="Rectangle 19"/>
            <p:cNvSpPr>
              <a:spLocks noChangeArrowheads="1"/>
            </p:cNvSpPr>
            <p:nvPr/>
          </p:nvSpPr>
          <p:spPr bwMode="auto">
            <a:xfrm>
              <a:off x="1330" y="1528"/>
              <a:ext cx="298" cy="1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64" name="Line 20"/>
            <p:cNvSpPr>
              <a:spLocks noChangeShapeType="1"/>
            </p:cNvSpPr>
            <p:nvPr/>
          </p:nvSpPr>
          <p:spPr bwMode="auto">
            <a:xfrm flipV="1">
              <a:off x="1474" y="1207"/>
              <a:ext cx="2" cy="3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65" name="Line 21"/>
            <p:cNvSpPr>
              <a:spLocks noChangeShapeType="1"/>
            </p:cNvSpPr>
            <p:nvPr/>
          </p:nvSpPr>
          <p:spPr bwMode="auto">
            <a:xfrm>
              <a:off x="1586" y="1827"/>
              <a:ext cx="464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66" name="Line 22"/>
            <p:cNvSpPr>
              <a:spLocks noChangeShapeType="1"/>
            </p:cNvSpPr>
            <p:nvPr/>
          </p:nvSpPr>
          <p:spPr bwMode="auto">
            <a:xfrm>
              <a:off x="904" y="1827"/>
              <a:ext cx="46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67" name="Line 23"/>
            <p:cNvSpPr>
              <a:spLocks noChangeShapeType="1"/>
            </p:cNvSpPr>
            <p:nvPr/>
          </p:nvSpPr>
          <p:spPr bwMode="auto">
            <a:xfrm flipV="1">
              <a:off x="904" y="1827"/>
              <a:ext cx="1" cy="4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68" name="Line 24"/>
            <p:cNvSpPr>
              <a:spLocks noChangeShapeType="1"/>
            </p:cNvSpPr>
            <p:nvPr/>
          </p:nvSpPr>
          <p:spPr bwMode="auto">
            <a:xfrm flipV="1">
              <a:off x="1368" y="2233"/>
              <a:ext cx="4" cy="2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69" name="Line 25"/>
            <p:cNvSpPr>
              <a:spLocks noChangeShapeType="1"/>
            </p:cNvSpPr>
            <p:nvPr/>
          </p:nvSpPr>
          <p:spPr bwMode="auto">
            <a:xfrm flipV="1">
              <a:off x="1585" y="2234"/>
              <a:ext cx="1" cy="22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70" name="Line 26"/>
            <p:cNvSpPr>
              <a:spLocks noChangeShapeType="1"/>
            </p:cNvSpPr>
            <p:nvPr/>
          </p:nvSpPr>
          <p:spPr bwMode="auto">
            <a:xfrm flipH="1">
              <a:off x="1480" y="2230"/>
              <a:ext cx="1" cy="11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71" name="Freeform 27"/>
            <p:cNvSpPr>
              <a:spLocks/>
            </p:cNvSpPr>
            <p:nvPr/>
          </p:nvSpPr>
          <p:spPr bwMode="auto">
            <a:xfrm>
              <a:off x="1461" y="2322"/>
              <a:ext cx="36" cy="117"/>
            </a:xfrm>
            <a:custGeom>
              <a:avLst/>
              <a:gdLst>
                <a:gd name="T0" fmla="*/ 0 w 29"/>
                <a:gd name="T1" fmla="*/ 0 h 95"/>
                <a:gd name="T2" fmla="*/ 29 w 29"/>
                <a:gd name="T3" fmla="*/ 0 h 95"/>
                <a:gd name="T4" fmla="*/ 16 w 29"/>
                <a:gd name="T5" fmla="*/ 95 h 95"/>
                <a:gd name="T6" fmla="*/ 0 w 29"/>
                <a:gd name="T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95">
                  <a:moveTo>
                    <a:pt x="0" y="0"/>
                  </a:moveTo>
                  <a:lnTo>
                    <a:pt x="29" y="0"/>
                  </a:lnTo>
                  <a:lnTo>
                    <a:pt x="16" y="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72" name="Rectangle 28"/>
            <p:cNvSpPr>
              <a:spLocks noChangeArrowheads="1"/>
            </p:cNvSpPr>
            <p:nvPr/>
          </p:nvSpPr>
          <p:spPr bwMode="auto">
            <a:xfrm>
              <a:off x="1327" y="2444"/>
              <a:ext cx="84" cy="1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73" name="Rectangle 29"/>
            <p:cNvSpPr>
              <a:spLocks noChangeArrowheads="1"/>
            </p:cNvSpPr>
            <p:nvPr/>
          </p:nvSpPr>
          <p:spPr bwMode="auto">
            <a:xfrm>
              <a:off x="1442" y="2447"/>
              <a:ext cx="85" cy="1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74" name="Rectangle 30"/>
            <p:cNvSpPr>
              <a:spLocks noChangeArrowheads="1"/>
            </p:cNvSpPr>
            <p:nvPr/>
          </p:nvSpPr>
          <p:spPr bwMode="auto">
            <a:xfrm>
              <a:off x="1544" y="2447"/>
              <a:ext cx="84" cy="1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75" name="Line 31"/>
            <p:cNvSpPr>
              <a:spLocks noChangeShapeType="1"/>
            </p:cNvSpPr>
            <p:nvPr/>
          </p:nvSpPr>
          <p:spPr bwMode="auto">
            <a:xfrm>
              <a:off x="1586" y="2230"/>
              <a:ext cx="464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76" name="Line 32"/>
            <p:cNvSpPr>
              <a:spLocks noChangeShapeType="1"/>
            </p:cNvSpPr>
            <p:nvPr/>
          </p:nvSpPr>
          <p:spPr bwMode="auto">
            <a:xfrm>
              <a:off x="904" y="2230"/>
              <a:ext cx="463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77" name="Line 33"/>
            <p:cNvSpPr>
              <a:spLocks noChangeShapeType="1"/>
            </p:cNvSpPr>
            <p:nvPr/>
          </p:nvSpPr>
          <p:spPr bwMode="auto">
            <a:xfrm flipV="1">
              <a:off x="2053" y="1827"/>
              <a:ext cx="1" cy="4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78" name="Line 34"/>
            <p:cNvSpPr>
              <a:spLocks noChangeShapeType="1"/>
            </p:cNvSpPr>
            <p:nvPr/>
          </p:nvSpPr>
          <p:spPr bwMode="auto">
            <a:xfrm>
              <a:off x="2053" y="2022"/>
              <a:ext cx="40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79" name="Line 35"/>
            <p:cNvSpPr>
              <a:spLocks noChangeShapeType="1"/>
            </p:cNvSpPr>
            <p:nvPr/>
          </p:nvSpPr>
          <p:spPr bwMode="auto">
            <a:xfrm>
              <a:off x="499" y="2022"/>
              <a:ext cx="40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80" name="Rectangle 36"/>
            <p:cNvSpPr>
              <a:spLocks noChangeArrowheads="1"/>
            </p:cNvSpPr>
            <p:nvPr/>
          </p:nvSpPr>
          <p:spPr bwMode="auto">
            <a:xfrm>
              <a:off x="1331" y="2505"/>
              <a:ext cx="297" cy="2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81" name="Line 37"/>
            <p:cNvSpPr>
              <a:spLocks noChangeShapeType="1"/>
            </p:cNvSpPr>
            <p:nvPr/>
          </p:nvSpPr>
          <p:spPr bwMode="auto">
            <a:xfrm>
              <a:off x="1473" y="2517"/>
              <a:ext cx="1" cy="3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15783" name="Group 39"/>
            <p:cNvGrpSpPr>
              <a:grpSpLocks/>
            </p:cNvGrpSpPr>
            <p:nvPr/>
          </p:nvGrpSpPr>
          <p:grpSpPr bwMode="auto">
            <a:xfrm>
              <a:off x="1383" y="981"/>
              <a:ext cx="88" cy="141"/>
              <a:chOff x="3680" y="1304"/>
              <a:chExt cx="73" cy="114"/>
            </a:xfrm>
          </p:grpSpPr>
          <p:sp>
            <p:nvSpPr>
              <p:cNvPr id="415784" name="Line 40"/>
              <p:cNvSpPr>
                <a:spLocks noChangeShapeType="1"/>
              </p:cNvSpPr>
              <p:nvPr/>
            </p:nvSpPr>
            <p:spPr bwMode="auto">
              <a:xfrm>
                <a:off x="3680" y="1304"/>
                <a:ext cx="60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5785" name="Rectangle 41"/>
              <p:cNvSpPr>
                <a:spLocks noChangeArrowheads="1"/>
              </p:cNvSpPr>
              <p:nvPr/>
            </p:nvSpPr>
            <p:spPr bwMode="auto">
              <a:xfrm>
                <a:off x="3700" y="1325"/>
                <a:ext cx="53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C</a:t>
                </a:r>
                <a:endPara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15786" name="Rectangle 42"/>
            <p:cNvSpPr>
              <a:spLocks noChangeArrowheads="1"/>
            </p:cNvSpPr>
            <p:nvPr/>
          </p:nvSpPr>
          <p:spPr bwMode="auto">
            <a:xfrm>
              <a:off x="1344" y="1170"/>
              <a:ext cx="2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88" name="Rectangle 44"/>
            <p:cNvSpPr>
              <a:spLocks noChangeArrowheads="1"/>
            </p:cNvSpPr>
            <p:nvPr/>
          </p:nvSpPr>
          <p:spPr bwMode="auto">
            <a:xfrm>
              <a:off x="1628" y="1507"/>
              <a:ext cx="15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89" name="Rectangle 45"/>
            <p:cNvSpPr>
              <a:spLocks noChangeArrowheads="1"/>
            </p:cNvSpPr>
            <p:nvPr/>
          </p:nvSpPr>
          <p:spPr bwMode="auto">
            <a:xfrm>
              <a:off x="1676" y="1498"/>
              <a:ext cx="6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T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90" name="Rectangle 46"/>
            <p:cNvSpPr>
              <a:spLocks noChangeArrowheads="1"/>
            </p:cNvSpPr>
            <p:nvPr/>
          </p:nvSpPr>
          <p:spPr bwMode="auto">
            <a:xfrm>
              <a:off x="1736" y="1552"/>
              <a:ext cx="39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P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91" name="Rectangle 47"/>
            <p:cNvSpPr>
              <a:spLocks noChangeArrowheads="1"/>
            </p:cNvSpPr>
            <p:nvPr/>
          </p:nvSpPr>
          <p:spPr bwMode="auto">
            <a:xfrm>
              <a:off x="1785" y="1498"/>
              <a:ext cx="2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92" name="Rectangle 48"/>
            <p:cNvSpPr>
              <a:spLocks noChangeArrowheads="1"/>
            </p:cNvSpPr>
            <p:nvPr/>
          </p:nvSpPr>
          <p:spPr bwMode="auto">
            <a:xfrm>
              <a:off x="2482" y="1951"/>
              <a:ext cx="251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93" name="Rectangle 49"/>
            <p:cNvSpPr>
              <a:spLocks noChangeArrowheads="1"/>
            </p:cNvSpPr>
            <p:nvPr/>
          </p:nvSpPr>
          <p:spPr bwMode="auto">
            <a:xfrm>
              <a:off x="2510" y="1943"/>
              <a:ext cx="4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94" name="Rectangle 50"/>
            <p:cNvSpPr>
              <a:spLocks noChangeArrowheads="1"/>
            </p:cNvSpPr>
            <p:nvPr/>
          </p:nvSpPr>
          <p:spPr bwMode="auto">
            <a:xfrm>
              <a:off x="2551" y="1997"/>
              <a:ext cx="50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95" name="Rectangle 51"/>
            <p:cNvSpPr>
              <a:spLocks noChangeArrowheads="1"/>
            </p:cNvSpPr>
            <p:nvPr/>
          </p:nvSpPr>
          <p:spPr bwMode="auto">
            <a:xfrm>
              <a:off x="2611" y="1943"/>
              <a:ext cx="2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/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96" name="Rectangle 52"/>
            <p:cNvSpPr>
              <a:spLocks noChangeArrowheads="1"/>
            </p:cNvSpPr>
            <p:nvPr/>
          </p:nvSpPr>
          <p:spPr bwMode="auto">
            <a:xfrm>
              <a:off x="2647" y="1943"/>
              <a:ext cx="4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97" name="Rectangle 53"/>
            <p:cNvSpPr>
              <a:spLocks noChangeArrowheads="1"/>
            </p:cNvSpPr>
            <p:nvPr/>
          </p:nvSpPr>
          <p:spPr bwMode="auto">
            <a:xfrm>
              <a:off x="2684" y="1997"/>
              <a:ext cx="25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98" name="Rectangle 54"/>
            <p:cNvSpPr>
              <a:spLocks noChangeArrowheads="1"/>
            </p:cNvSpPr>
            <p:nvPr/>
          </p:nvSpPr>
          <p:spPr bwMode="auto">
            <a:xfrm>
              <a:off x="2720" y="1943"/>
              <a:ext cx="2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799" name="Rectangle 55"/>
            <p:cNvSpPr>
              <a:spLocks noChangeArrowheads="1"/>
            </p:cNvSpPr>
            <p:nvPr/>
          </p:nvSpPr>
          <p:spPr bwMode="auto">
            <a:xfrm>
              <a:off x="249" y="1951"/>
              <a:ext cx="252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00" name="Rectangle 56"/>
            <p:cNvSpPr>
              <a:spLocks noChangeArrowheads="1"/>
            </p:cNvSpPr>
            <p:nvPr/>
          </p:nvSpPr>
          <p:spPr bwMode="auto">
            <a:xfrm>
              <a:off x="276" y="1943"/>
              <a:ext cx="4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01" name="Rectangle 57"/>
            <p:cNvSpPr>
              <a:spLocks noChangeArrowheads="1"/>
            </p:cNvSpPr>
            <p:nvPr/>
          </p:nvSpPr>
          <p:spPr bwMode="auto">
            <a:xfrm>
              <a:off x="312" y="1997"/>
              <a:ext cx="25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02" name="Rectangle 58"/>
            <p:cNvSpPr>
              <a:spLocks noChangeArrowheads="1"/>
            </p:cNvSpPr>
            <p:nvPr/>
          </p:nvSpPr>
          <p:spPr bwMode="auto">
            <a:xfrm>
              <a:off x="349" y="1943"/>
              <a:ext cx="2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/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03" name="Rectangle 59"/>
            <p:cNvSpPr>
              <a:spLocks noChangeArrowheads="1"/>
            </p:cNvSpPr>
            <p:nvPr/>
          </p:nvSpPr>
          <p:spPr bwMode="auto">
            <a:xfrm>
              <a:off x="384" y="1943"/>
              <a:ext cx="4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04" name="Rectangle 60"/>
            <p:cNvSpPr>
              <a:spLocks noChangeArrowheads="1"/>
            </p:cNvSpPr>
            <p:nvPr/>
          </p:nvSpPr>
          <p:spPr bwMode="auto">
            <a:xfrm>
              <a:off x="425" y="1997"/>
              <a:ext cx="50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05" name="Rectangle 61"/>
            <p:cNvSpPr>
              <a:spLocks noChangeArrowheads="1"/>
            </p:cNvSpPr>
            <p:nvPr/>
          </p:nvSpPr>
          <p:spPr bwMode="auto">
            <a:xfrm>
              <a:off x="487" y="1943"/>
              <a:ext cx="2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06" name="Rectangle 62"/>
            <p:cNvSpPr>
              <a:spLocks noChangeArrowheads="1"/>
            </p:cNvSpPr>
            <p:nvPr/>
          </p:nvSpPr>
          <p:spPr bwMode="auto">
            <a:xfrm>
              <a:off x="1326" y="1849"/>
              <a:ext cx="308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07" name="Rectangle 63"/>
            <p:cNvSpPr>
              <a:spLocks noChangeArrowheads="1"/>
            </p:cNvSpPr>
            <p:nvPr/>
          </p:nvSpPr>
          <p:spPr bwMode="auto">
            <a:xfrm>
              <a:off x="1416" y="1841"/>
              <a:ext cx="171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+5V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08" name="Rectangle 64"/>
            <p:cNvSpPr>
              <a:spLocks noChangeArrowheads="1"/>
            </p:cNvSpPr>
            <p:nvPr/>
          </p:nvSpPr>
          <p:spPr bwMode="auto">
            <a:xfrm>
              <a:off x="1606" y="1841"/>
              <a:ext cx="25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09" name="Rectangle 65"/>
            <p:cNvSpPr>
              <a:spLocks noChangeArrowheads="1"/>
            </p:cNvSpPr>
            <p:nvPr/>
          </p:nvSpPr>
          <p:spPr bwMode="auto">
            <a:xfrm>
              <a:off x="1326" y="2073"/>
              <a:ext cx="30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10" name="Rectangle 66"/>
            <p:cNvSpPr>
              <a:spLocks noChangeArrowheads="1"/>
            </p:cNvSpPr>
            <p:nvPr/>
          </p:nvSpPr>
          <p:spPr bwMode="auto">
            <a:xfrm>
              <a:off x="1430" y="2064"/>
              <a:ext cx="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11" name="Rectangle 67"/>
            <p:cNvSpPr>
              <a:spLocks noChangeArrowheads="1"/>
            </p:cNvSpPr>
            <p:nvPr/>
          </p:nvSpPr>
          <p:spPr bwMode="auto">
            <a:xfrm>
              <a:off x="1471" y="2064"/>
              <a:ext cx="11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0V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12" name="Rectangle 68"/>
            <p:cNvSpPr>
              <a:spLocks noChangeArrowheads="1"/>
            </p:cNvSpPr>
            <p:nvPr/>
          </p:nvSpPr>
          <p:spPr bwMode="auto">
            <a:xfrm>
              <a:off x="1603" y="2064"/>
              <a:ext cx="2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13" name="Rectangle 69"/>
            <p:cNvSpPr>
              <a:spLocks noChangeArrowheads="1"/>
            </p:cNvSpPr>
            <p:nvPr/>
          </p:nvSpPr>
          <p:spPr bwMode="auto">
            <a:xfrm>
              <a:off x="1628" y="2425"/>
              <a:ext cx="156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14" name="Rectangle 70"/>
            <p:cNvSpPr>
              <a:spLocks noChangeArrowheads="1"/>
            </p:cNvSpPr>
            <p:nvPr/>
          </p:nvSpPr>
          <p:spPr bwMode="auto">
            <a:xfrm>
              <a:off x="1670" y="2418"/>
              <a:ext cx="6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T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15" name="Rectangle 71"/>
            <p:cNvSpPr>
              <a:spLocks noChangeArrowheads="1"/>
            </p:cNvSpPr>
            <p:nvPr/>
          </p:nvSpPr>
          <p:spPr bwMode="auto">
            <a:xfrm>
              <a:off x="1732" y="2472"/>
              <a:ext cx="4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N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16" name="Rectangle 72"/>
            <p:cNvSpPr>
              <a:spLocks noChangeArrowheads="1"/>
            </p:cNvSpPr>
            <p:nvPr/>
          </p:nvSpPr>
          <p:spPr bwMode="auto">
            <a:xfrm>
              <a:off x="1791" y="2418"/>
              <a:ext cx="2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18" name="Rectangle 74"/>
            <p:cNvSpPr>
              <a:spLocks noChangeArrowheads="1"/>
            </p:cNvSpPr>
            <p:nvPr/>
          </p:nvSpPr>
          <p:spPr bwMode="auto">
            <a:xfrm>
              <a:off x="1292" y="2750"/>
              <a:ext cx="13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20" name="Rectangle 76"/>
            <p:cNvSpPr>
              <a:spLocks noChangeArrowheads="1"/>
            </p:cNvSpPr>
            <p:nvPr/>
          </p:nvSpPr>
          <p:spPr bwMode="auto">
            <a:xfrm>
              <a:off x="1474" y="2659"/>
              <a:ext cx="3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  <a:sym typeface="Symbol" panose="05050102010706020507" pitchFamily="18" charset="2"/>
                </a:rPr>
                <a:t>+</a:t>
              </a: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5V</a:t>
              </a:r>
            </a:p>
          </p:txBody>
        </p:sp>
        <p:sp>
          <p:nvSpPr>
            <p:cNvPr id="415821" name="Rectangle 77"/>
            <p:cNvSpPr>
              <a:spLocks noChangeArrowheads="1"/>
            </p:cNvSpPr>
            <p:nvPr/>
          </p:nvSpPr>
          <p:spPr bwMode="auto">
            <a:xfrm>
              <a:off x="1558" y="1119"/>
              <a:ext cx="2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0V</a:t>
              </a:r>
            </a:p>
          </p:txBody>
        </p:sp>
      </p:grpSp>
      <p:sp>
        <p:nvSpPr>
          <p:cNvPr id="415843" name="Rectangle 99"/>
          <p:cNvSpPr>
            <a:spLocks noChangeArrowheads="1"/>
          </p:cNvSpPr>
          <p:nvPr/>
        </p:nvSpPr>
        <p:spPr bwMode="auto">
          <a:xfrm>
            <a:off x="3733800" y="3357563"/>
            <a:ext cx="5410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</a:t>
            </a:r>
            <a:r>
              <a:rPr kumimoji="0" lang="en-US" altLang="zh-CN" sz="2400" b="1" i="0" u="none" strike="noStrike" kern="1200" cap="none" spc="0" normalizeH="0" baseline="-30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GSP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= 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0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 (2V~+5V)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=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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2V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 ~ 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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5V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15844" name="Rectangle 100"/>
          <p:cNvSpPr>
            <a:spLocks noChangeArrowheads="1"/>
          </p:cNvSpPr>
          <p:nvPr/>
        </p:nvSpPr>
        <p:spPr bwMode="auto">
          <a:xfrm>
            <a:off x="4298950" y="1670050"/>
            <a:ext cx="495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</a:t>
            </a:r>
            <a:r>
              <a:rPr kumimoji="0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GSN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=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5V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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 (0V~+3V)=(5~2)V </a:t>
            </a:r>
          </a:p>
        </p:txBody>
      </p:sp>
      <p:sp>
        <p:nvSpPr>
          <p:cNvPr id="415845" name="Rectangle 101"/>
          <p:cNvSpPr>
            <a:spLocks noChangeArrowheads="1"/>
          </p:cNvSpPr>
          <p:nvPr/>
        </p:nvSpPr>
        <p:spPr bwMode="auto">
          <a:xfrm>
            <a:off x="4787900" y="2889250"/>
            <a:ext cx="2314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b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、</a:t>
            </a:r>
            <a:r>
              <a:rPr kumimoji="0" lang="zh-CN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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=2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V~5V</a:t>
            </a:r>
          </a:p>
        </p:txBody>
      </p:sp>
      <p:sp>
        <p:nvSpPr>
          <p:cNvPr id="415846" name="Rectangle 102"/>
          <p:cNvSpPr>
            <a:spLocks noChangeArrowheads="1"/>
          </p:cNvSpPr>
          <p:nvPr/>
        </p:nvSpPr>
        <p:spPr bwMode="auto">
          <a:xfrm>
            <a:off x="4859338" y="2276475"/>
            <a:ext cx="2951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</a:t>
            </a:r>
            <a:r>
              <a:rPr kumimoji="0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GSN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Symbol" panose="05050102010706020507" pitchFamily="18" charset="2"/>
              </a:rPr>
              <a:t>&gt;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TN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, T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N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楷体_GB2312" pitchFamily="49" charset="-122"/>
                <a:cs typeface="+mn-cs"/>
              </a:rPr>
              <a:t>导通</a:t>
            </a:r>
          </a:p>
        </p:txBody>
      </p:sp>
      <p:sp>
        <p:nvSpPr>
          <p:cNvPr id="415847" name="Rectangle 103"/>
          <p:cNvSpPr>
            <a:spLocks noChangeArrowheads="1"/>
          </p:cNvSpPr>
          <p:nvPr/>
        </p:nvSpPr>
        <p:spPr bwMode="auto">
          <a:xfrm>
            <a:off x="4859338" y="1128713"/>
            <a:ext cx="2314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a</a:t>
            </a:r>
            <a:r>
              <a:rPr kumimoji="0" lang="zh-CN" altLang="en-US" sz="2400" b="1" i="1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、</a:t>
            </a:r>
            <a:r>
              <a:rPr kumimoji="0" lang="zh-CN" altLang="en-US" sz="2400" b="1" i="1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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=0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V~3V</a:t>
            </a:r>
          </a:p>
        </p:txBody>
      </p:sp>
      <p:sp>
        <p:nvSpPr>
          <p:cNvPr id="415848" name="Rectangle 104"/>
          <p:cNvSpPr>
            <a:spLocks noChangeArrowheads="1"/>
          </p:cNvSpPr>
          <p:nvPr/>
        </p:nvSpPr>
        <p:spPr bwMode="auto">
          <a:xfrm>
            <a:off x="5292725" y="5303838"/>
            <a:ext cx="2592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N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导通，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P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导通</a:t>
            </a:r>
          </a:p>
        </p:txBody>
      </p:sp>
      <p:grpSp>
        <p:nvGrpSpPr>
          <p:cNvPr id="415849" name="Group 105"/>
          <p:cNvGrpSpPr>
            <a:grpSpLocks/>
          </p:cNvGrpSpPr>
          <p:nvPr/>
        </p:nvGrpSpPr>
        <p:grpSpPr bwMode="auto">
          <a:xfrm>
            <a:off x="4427538" y="4267200"/>
            <a:ext cx="4211637" cy="457200"/>
            <a:chOff x="2832" y="2544"/>
            <a:chExt cx="2736" cy="288"/>
          </a:xfrm>
        </p:grpSpPr>
        <p:sp>
          <p:nvSpPr>
            <p:cNvPr id="415850" name="Rectangle 106"/>
            <p:cNvSpPr>
              <a:spLocks noChangeArrowheads="1"/>
            </p:cNvSpPr>
            <p:nvPr/>
          </p:nvSpPr>
          <p:spPr bwMode="auto">
            <a:xfrm>
              <a:off x="2832" y="2544"/>
              <a:ext cx="27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  <a:sym typeface="Symbol" panose="05050102010706020507" pitchFamily="18" charset="2"/>
                </a:rPr>
                <a:t></a:t>
              </a:r>
              <a:r>
                <a:rPr kumimoji="0" lang="en-US" altLang="zh-CN" sz="2400" b="1" i="0" u="none" strike="noStrike" kern="1200" cap="none" spc="0" normalizeH="0" baseline="-3000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GSP  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  <a:sym typeface="Symbol" panose="05050102010706020507" pitchFamily="18" charset="2"/>
                </a:rPr>
                <a:t>&gt; 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|V</a:t>
              </a:r>
              <a:r>
                <a:rPr kumimoji="0" lang="en-US" altLang="zh-CN" sz="2400" b="1" i="0" u="none" strike="noStrike" kern="1200" cap="none" spc="0" normalizeH="0" baseline="-2500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T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|, T</a:t>
              </a:r>
              <a:r>
                <a:rPr kumimoji="0" lang="en-US" altLang="zh-CN" sz="2400" b="1" i="0" u="none" strike="noStrike" kern="1200" cap="none" spc="0" normalizeH="0" baseline="-2500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P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Arial" panose="020B0604020202020204" pitchFamily="34" charset="0"/>
                  <a:ea typeface="楷体_GB2312" pitchFamily="49" charset="-122"/>
                  <a:cs typeface="+mn-cs"/>
                </a:rPr>
                <a:t>导通</a:t>
              </a:r>
            </a:p>
          </p:txBody>
        </p:sp>
        <p:sp>
          <p:nvSpPr>
            <p:cNvPr id="415851" name="Line 107"/>
            <p:cNvSpPr>
              <a:spLocks noChangeShapeType="1"/>
            </p:cNvSpPr>
            <p:nvPr/>
          </p:nvSpPr>
          <p:spPr bwMode="auto">
            <a:xfrm>
              <a:off x="3792" y="2592"/>
              <a:ext cx="0" cy="19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52" name="Line 108"/>
            <p:cNvSpPr>
              <a:spLocks noChangeShapeType="1"/>
            </p:cNvSpPr>
            <p:nvPr/>
          </p:nvSpPr>
          <p:spPr bwMode="auto">
            <a:xfrm>
              <a:off x="3312" y="2592"/>
              <a:ext cx="0" cy="19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15853" name="Rectangle 109"/>
          <p:cNvSpPr>
            <a:spLocks noChangeArrowheads="1"/>
          </p:cNvSpPr>
          <p:nvPr/>
        </p:nvSpPr>
        <p:spPr bwMode="auto">
          <a:xfrm>
            <a:off x="4859338" y="4800600"/>
            <a:ext cx="2314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C</a:t>
            </a:r>
            <a:r>
              <a:rPr kumimoji="0" lang="zh-CN" altLang="en-US" sz="2400" b="1" i="1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、</a:t>
            </a:r>
            <a:r>
              <a:rPr kumimoji="0" lang="zh-CN" altLang="en-US" sz="2400" b="1" i="1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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=2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V~3V</a:t>
            </a:r>
          </a:p>
        </p:txBody>
      </p:sp>
      <p:graphicFrame>
        <p:nvGraphicFramePr>
          <p:cNvPr id="415878" name="Object 134" descr="未命名"/>
          <p:cNvGraphicFramePr>
            <a:graphicFrameLocks noChangeAspect="1"/>
          </p:cNvGraphicFramePr>
          <p:nvPr/>
        </p:nvGraphicFramePr>
        <p:xfrm>
          <a:off x="5219700" y="5719763"/>
          <a:ext cx="1277938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3" name="公式" r:id="rId4" imgW="444240" imgH="190440" progId="Equation.3">
                  <p:embed/>
                </p:oleObj>
              </mc:Choice>
              <mc:Fallback>
                <p:oleObj name="公式" r:id="rId4" imgW="444240" imgH="190440" progId="Equation.3">
                  <p:embed/>
                  <p:pic>
                    <p:nvPicPr>
                      <p:cNvPr id="415878" name="Object 134" descr="未命名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5719763"/>
                        <a:ext cx="1277938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6"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5885" name="Group 141"/>
          <p:cNvGrpSpPr>
            <a:grpSpLocks/>
          </p:cNvGrpSpPr>
          <p:nvPr/>
        </p:nvGrpSpPr>
        <p:grpSpPr bwMode="auto">
          <a:xfrm>
            <a:off x="539750" y="5246688"/>
            <a:ext cx="3505200" cy="990600"/>
            <a:chOff x="204" y="2568"/>
            <a:chExt cx="2208" cy="624"/>
          </a:xfrm>
        </p:grpSpPr>
        <p:sp>
          <p:nvSpPr>
            <p:cNvPr id="415886" name="Rectangle 142"/>
            <p:cNvSpPr>
              <a:spLocks noChangeArrowheads="1"/>
            </p:cNvSpPr>
            <p:nvPr/>
          </p:nvSpPr>
          <p:spPr bwMode="auto">
            <a:xfrm>
              <a:off x="204" y="2568"/>
              <a:ext cx="2208" cy="62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87" name="Line 143"/>
            <p:cNvSpPr>
              <a:spLocks noChangeShapeType="1"/>
            </p:cNvSpPr>
            <p:nvPr/>
          </p:nvSpPr>
          <p:spPr bwMode="auto">
            <a:xfrm>
              <a:off x="498" y="3008"/>
              <a:ext cx="687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88" name="Line 144"/>
            <p:cNvSpPr>
              <a:spLocks noChangeShapeType="1"/>
            </p:cNvSpPr>
            <p:nvPr/>
          </p:nvSpPr>
          <p:spPr bwMode="auto">
            <a:xfrm flipV="1">
              <a:off x="1185" y="2976"/>
              <a:ext cx="380" cy="3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89" name="Line 145"/>
            <p:cNvSpPr>
              <a:spLocks noChangeShapeType="1"/>
            </p:cNvSpPr>
            <p:nvPr/>
          </p:nvSpPr>
          <p:spPr bwMode="auto">
            <a:xfrm>
              <a:off x="1529" y="3008"/>
              <a:ext cx="540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90" name="Line 146"/>
            <p:cNvSpPr>
              <a:spLocks noChangeShapeType="1"/>
            </p:cNvSpPr>
            <p:nvPr/>
          </p:nvSpPr>
          <p:spPr bwMode="auto">
            <a:xfrm>
              <a:off x="1333" y="2641"/>
              <a:ext cx="0" cy="294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5891" name="Oval 147"/>
            <p:cNvSpPr>
              <a:spLocks noChangeArrowheads="1"/>
            </p:cNvSpPr>
            <p:nvPr/>
          </p:nvSpPr>
          <p:spPr bwMode="auto">
            <a:xfrm>
              <a:off x="1519" y="2977"/>
              <a:ext cx="45" cy="45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15892" name="AutoShape 148"/>
          <p:cNvSpPr>
            <a:spLocks noChangeArrowheads="1"/>
          </p:cNvSpPr>
          <p:nvPr/>
        </p:nvSpPr>
        <p:spPr bwMode="auto">
          <a:xfrm>
            <a:off x="1979613" y="4724400"/>
            <a:ext cx="742950" cy="509588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66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2400" b="1" i="0" u="none" strike="noStrike" kern="120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grpSp>
        <p:nvGrpSpPr>
          <p:cNvPr id="415893" name="Group 149"/>
          <p:cNvGrpSpPr>
            <a:grpSpLocks/>
          </p:cNvGrpSpPr>
          <p:nvPr/>
        </p:nvGrpSpPr>
        <p:grpSpPr bwMode="auto">
          <a:xfrm>
            <a:off x="971550" y="333375"/>
            <a:ext cx="2798763" cy="519113"/>
            <a:chOff x="2428" y="1675"/>
            <a:chExt cx="1763" cy="327"/>
          </a:xfrm>
        </p:grpSpPr>
        <p:sp>
          <p:nvSpPr>
            <p:cNvPr id="415894" name="Rectangle 150"/>
            <p:cNvSpPr>
              <a:spLocks noChangeArrowheads="1"/>
            </p:cNvSpPr>
            <p:nvPr/>
          </p:nvSpPr>
          <p:spPr bwMode="auto">
            <a:xfrm>
              <a:off x="2428" y="1675"/>
              <a:ext cx="17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2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）当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c=1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， 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c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=0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  <a:sym typeface="Symbol" panose="05050102010706020507" pitchFamily="18" charset="2"/>
                </a:rPr>
                <a:t>时</a:t>
              </a:r>
            </a:p>
          </p:txBody>
        </p:sp>
        <p:sp>
          <p:nvSpPr>
            <p:cNvPr id="415895" name="Line 151"/>
            <p:cNvSpPr>
              <a:spLocks noChangeShapeType="1"/>
            </p:cNvSpPr>
            <p:nvPr/>
          </p:nvSpPr>
          <p:spPr bwMode="auto">
            <a:xfrm>
              <a:off x="3560" y="1754"/>
              <a:ext cx="13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0042D12-7D8D-4B9B-8E33-97D208A33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37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602516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1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1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41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41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41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1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41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41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15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15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15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843" grpId="0" autoUpdateAnimBg="0"/>
      <p:bldP spid="415844" grpId="0" autoUpdateAnimBg="0"/>
      <p:bldP spid="415845" grpId="0" autoUpdateAnimBg="0"/>
      <p:bldP spid="415846" grpId="0" autoUpdateAnimBg="0"/>
      <p:bldP spid="415847" grpId="0" autoUpdateAnimBg="0"/>
      <p:bldP spid="415848" grpId="0" autoUpdateAnimBg="0"/>
      <p:bldP spid="415853" grpId="0" autoUpdateAnimBg="0"/>
      <p:bldP spid="41589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Rectangle 2"/>
          <p:cNvSpPr>
            <a:spLocks noChangeArrowheads="1"/>
          </p:cNvSpPr>
          <p:nvPr/>
        </p:nvSpPr>
        <p:spPr bwMode="auto">
          <a:xfrm>
            <a:off x="568325" y="1354138"/>
            <a:ext cx="3500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(1)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传输门组成的异或门</a:t>
            </a:r>
          </a:p>
        </p:txBody>
      </p:sp>
      <p:sp>
        <p:nvSpPr>
          <p:cNvPr id="456707" name="Rectangle 3"/>
          <p:cNvSpPr>
            <a:spLocks noChangeArrowheads="1"/>
          </p:cNvSpPr>
          <p:nvPr/>
        </p:nvSpPr>
        <p:spPr bwMode="auto">
          <a:xfrm>
            <a:off x="1473200" y="2133600"/>
            <a:ext cx="836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B=0</a:t>
            </a:r>
          </a:p>
        </p:txBody>
      </p:sp>
      <p:sp>
        <p:nvSpPr>
          <p:cNvPr id="456708" name="Rectangle 4"/>
          <p:cNvSpPr>
            <a:spLocks noChangeArrowheads="1"/>
          </p:cNvSpPr>
          <p:nvPr/>
        </p:nvSpPr>
        <p:spPr bwMode="auto">
          <a:xfrm>
            <a:off x="700088" y="2925763"/>
            <a:ext cx="28098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TG1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断开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, TG2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导通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L=A</a:t>
            </a:r>
          </a:p>
        </p:txBody>
      </p:sp>
      <p:sp>
        <p:nvSpPr>
          <p:cNvPr id="456710" name="Rectangle 6"/>
          <p:cNvSpPr>
            <a:spLocks noChangeArrowheads="1"/>
          </p:cNvSpPr>
          <p:nvPr/>
        </p:nvSpPr>
        <p:spPr bwMode="auto">
          <a:xfrm>
            <a:off x="1544638" y="4149725"/>
            <a:ext cx="836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B=1</a:t>
            </a:r>
          </a:p>
        </p:txBody>
      </p:sp>
      <p:sp>
        <p:nvSpPr>
          <p:cNvPr id="456711" name="Rectangle 7"/>
          <p:cNvSpPr>
            <a:spLocks noChangeArrowheads="1"/>
          </p:cNvSpPr>
          <p:nvPr/>
        </p:nvSpPr>
        <p:spPr bwMode="auto">
          <a:xfrm>
            <a:off x="998538" y="417513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2.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传输门的应用</a:t>
            </a:r>
          </a:p>
        </p:txBody>
      </p:sp>
      <p:sp>
        <p:nvSpPr>
          <p:cNvPr id="456712" name="Rectangle 8"/>
          <p:cNvSpPr>
            <a:spLocks noChangeArrowheads="1"/>
          </p:cNvSpPr>
          <p:nvPr/>
        </p:nvSpPr>
        <p:spPr bwMode="auto">
          <a:xfrm>
            <a:off x="0" y="2709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6715" name="Rectangle 11"/>
          <p:cNvSpPr>
            <a:spLocks noChangeArrowheads="1"/>
          </p:cNvSpPr>
          <p:nvPr/>
        </p:nvSpPr>
        <p:spPr bwMode="auto">
          <a:xfrm>
            <a:off x="0" y="2805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456714" name="Object 10"/>
          <p:cNvGraphicFramePr>
            <a:graphicFrameLocks noChangeAspect="1"/>
          </p:cNvGraphicFramePr>
          <p:nvPr/>
        </p:nvGraphicFramePr>
        <p:xfrm>
          <a:off x="4859338" y="1700213"/>
          <a:ext cx="4067175" cy="244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7" name="图片" r:id="rId4" imgW="2080042" imgH="1224820" progId="Word.Picture.8">
                  <p:embed/>
                </p:oleObj>
              </mc:Choice>
              <mc:Fallback>
                <p:oleObj name="图片" r:id="rId4" imgW="2080042" imgH="1224820" progId="Word.Picture.8">
                  <p:embed/>
                  <p:pic>
                    <p:nvPicPr>
                      <p:cNvPr id="45671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254"/>
                      <a:stretch>
                        <a:fillRect/>
                      </a:stretch>
                    </p:blipFill>
                    <p:spPr bwMode="auto">
                      <a:xfrm>
                        <a:off x="4859338" y="1700213"/>
                        <a:ext cx="4067175" cy="2444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56717" name="Group 13"/>
          <p:cNvGrpSpPr>
            <a:grpSpLocks/>
          </p:cNvGrpSpPr>
          <p:nvPr/>
        </p:nvGrpSpPr>
        <p:grpSpPr bwMode="auto">
          <a:xfrm>
            <a:off x="611188" y="4835525"/>
            <a:ext cx="2987675" cy="1187450"/>
            <a:chOff x="385" y="3046"/>
            <a:chExt cx="1882" cy="748"/>
          </a:xfrm>
        </p:grpSpPr>
        <p:sp>
          <p:nvSpPr>
            <p:cNvPr id="456709" name="Rectangle 5"/>
            <p:cNvSpPr>
              <a:spLocks noChangeArrowheads="1"/>
            </p:cNvSpPr>
            <p:nvPr/>
          </p:nvSpPr>
          <p:spPr bwMode="auto">
            <a:xfrm>
              <a:off x="385" y="3046"/>
              <a:ext cx="1882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D60093"/>
                  </a:solidFill>
                  <a:effectLst/>
                  <a:uLnTx/>
                  <a:uFillTx/>
                  <a:latin typeface="Tahoma" panose="020B0604030504040204" pitchFamily="34" charset="0"/>
                  <a:ea typeface="楷体_GB2312" pitchFamily="49" charset="-122"/>
                  <a:cs typeface="+mn-cs"/>
                </a:rPr>
                <a:t>TG1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D60093"/>
                  </a:solidFill>
                  <a:effectLst/>
                  <a:uLnTx/>
                  <a:uFillTx/>
                  <a:latin typeface="Tahoma" panose="020B0604030504040204" pitchFamily="34" charset="0"/>
                  <a:ea typeface="楷体_GB2312" pitchFamily="49" charset="-122"/>
                  <a:cs typeface="+mn-cs"/>
                </a:rPr>
                <a:t>导通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D60093"/>
                  </a:solidFill>
                  <a:effectLst/>
                  <a:uLnTx/>
                  <a:uFillTx/>
                  <a:latin typeface="Tahoma" panose="020B0604030504040204" pitchFamily="34" charset="0"/>
                  <a:ea typeface="楷体_GB2312" pitchFamily="49" charset="-122"/>
                  <a:cs typeface="+mn-cs"/>
                </a:rPr>
                <a:t>, TG2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D60093"/>
                  </a:solidFill>
                  <a:effectLst/>
                  <a:uLnTx/>
                  <a:uFillTx/>
                  <a:latin typeface="Tahoma" panose="020B0604030504040204" pitchFamily="34" charset="0"/>
                  <a:ea typeface="楷体_GB2312" pitchFamily="49" charset="-122"/>
                  <a:cs typeface="+mn-cs"/>
                </a:rPr>
                <a:t>断开 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D60093"/>
                  </a:solidFill>
                  <a:effectLst/>
                  <a:uLnTx/>
                  <a:uFillTx/>
                  <a:latin typeface="Tahoma" panose="020B0604030504040204" pitchFamily="34" charset="0"/>
                  <a:ea typeface="楷体_GB2312" pitchFamily="49" charset="-122"/>
                  <a:cs typeface="+mn-cs"/>
                </a:rPr>
                <a:t> 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D60093"/>
                  </a:solidFill>
                  <a:effectLst/>
                  <a:uLnTx/>
                  <a:uFillTx/>
                  <a:latin typeface="Tahoma" panose="020B0604030504040204" pitchFamily="34" charset="0"/>
                  <a:ea typeface="楷体_GB2312" pitchFamily="49" charset="-122"/>
                  <a:cs typeface="+mn-cs"/>
                </a:rPr>
                <a:t>L=A</a:t>
              </a:r>
            </a:p>
          </p:txBody>
        </p:sp>
        <p:sp>
          <p:nvSpPr>
            <p:cNvPr id="456716" name="Line 12"/>
            <p:cNvSpPr>
              <a:spLocks noChangeShapeType="1"/>
            </p:cNvSpPr>
            <p:nvPr/>
          </p:nvSpPr>
          <p:spPr bwMode="auto">
            <a:xfrm>
              <a:off x="1451" y="3521"/>
              <a:ext cx="91" cy="0"/>
            </a:xfrm>
            <a:prstGeom prst="line">
              <a:avLst/>
            </a:prstGeom>
            <a:noFill/>
            <a:ln w="57150">
              <a:solidFill>
                <a:srgbClr val="FF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A4847B3-95E9-4091-9E8E-70814B904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38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675930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6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56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56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56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6706" grpId="0"/>
      <p:bldP spid="456707" grpId="0"/>
      <p:bldP spid="456708" grpId="0"/>
      <p:bldP spid="4567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704" name="Rectangle 8"/>
          <p:cNvSpPr>
            <a:spLocks noChangeArrowheads="1"/>
          </p:cNvSpPr>
          <p:nvPr/>
        </p:nvSpPr>
        <p:spPr bwMode="auto">
          <a:xfrm>
            <a:off x="395288" y="1376363"/>
            <a:ext cx="4113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(2)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传输门组成的数据选择器</a:t>
            </a:r>
          </a:p>
        </p:txBody>
      </p:sp>
      <p:sp>
        <p:nvSpPr>
          <p:cNvPr id="413705" name="Rectangle 9"/>
          <p:cNvSpPr>
            <a:spLocks noChangeArrowheads="1"/>
          </p:cNvSpPr>
          <p:nvPr/>
        </p:nvSpPr>
        <p:spPr bwMode="auto">
          <a:xfrm>
            <a:off x="1476375" y="2133600"/>
            <a:ext cx="830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C=0</a:t>
            </a:r>
          </a:p>
        </p:txBody>
      </p:sp>
      <p:sp>
        <p:nvSpPr>
          <p:cNvPr id="413706" name="Rectangle 10"/>
          <p:cNvSpPr>
            <a:spLocks noChangeArrowheads="1"/>
          </p:cNvSpPr>
          <p:nvPr/>
        </p:nvSpPr>
        <p:spPr bwMode="auto">
          <a:xfrm>
            <a:off x="611188" y="2925763"/>
            <a:ext cx="29876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TG1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导通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, TG2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断开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L=X</a:t>
            </a:r>
          </a:p>
        </p:txBody>
      </p:sp>
      <p:sp>
        <p:nvSpPr>
          <p:cNvPr id="413707" name="Rectangle 11"/>
          <p:cNvSpPr>
            <a:spLocks noChangeArrowheads="1"/>
          </p:cNvSpPr>
          <p:nvPr/>
        </p:nvSpPr>
        <p:spPr bwMode="auto">
          <a:xfrm>
            <a:off x="611188" y="4835525"/>
            <a:ext cx="29876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TG2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导通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, TG1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断开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D60093"/>
              </a:solidFill>
              <a:effectLst/>
              <a:uLnTx/>
              <a:uFillTx/>
              <a:latin typeface="Tahoma" panose="020B0604030504040204" pitchFamily="34" charset="0"/>
              <a:ea typeface="楷体_GB2312" pitchFamily="49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L=Y</a:t>
            </a:r>
          </a:p>
        </p:txBody>
      </p:sp>
      <p:sp>
        <p:nvSpPr>
          <p:cNvPr id="413708" name="Rectangle 12"/>
          <p:cNvSpPr>
            <a:spLocks noChangeArrowheads="1"/>
          </p:cNvSpPr>
          <p:nvPr/>
        </p:nvSpPr>
        <p:spPr bwMode="auto">
          <a:xfrm>
            <a:off x="1547813" y="4149725"/>
            <a:ext cx="830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C=1</a:t>
            </a:r>
          </a:p>
        </p:txBody>
      </p:sp>
      <p:sp>
        <p:nvSpPr>
          <p:cNvPr id="413723" name="Rectangle 27"/>
          <p:cNvSpPr>
            <a:spLocks noChangeArrowheads="1"/>
          </p:cNvSpPr>
          <p:nvPr/>
        </p:nvSpPr>
        <p:spPr bwMode="auto">
          <a:xfrm>
            <a:off x="998538" y="417513"/>
            <a:ext cx="240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2.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传输门的应用</a:t>
            </a:r>
          </a:p>
        </p:txBody>
      </p:sp>
      <p:sp>
        <p:nvSpPr>
          <p:cNvPr id="413734" name="Rectangle 38"/>
          <p:cNvSpPr>
            <a:spLocks noChangeArrowheads="1"/>
          </p:cNvSpPr>
          <p:nvPr/>
        </p:nvSpPr>
        <p:spPr bwMode="auto">
          <a:xfrm>
            <a:off x="0" y="2709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413733" name="Object 37"/>
          <p:cNvGraphicFramePr>
            <a:graphicFrameLocks noChangeAspect="1"/>
          </p:cNvGraphicFramePr>
          <p:nvPr/>
        </p:nvGraphicFramePr>
        <p:xfrm>
          <a:off x="4356100" y="1509713"/>
          <a:ext cx="4608513" cy="384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1" name="图片" r:id="rId4" imgW="1918716" imgH="1559052" progId="Word.Picture.8">
                  <p:embed/>
                </p:oleObj>
              </mc:Choice>
              <mc:Fallback>
                <p:oleObj name="图片" r:id="rId4" imgW="1918716" imgH="1559052" progId="Word.Picture.8">
                  <p:embed/>
                  <p:pic>
                    <p:nvPicPr>
                      <p:cNvPr id="413733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2304"/>
                      <a:stretch>
                        <a:fillRect/>
                      </a:stretch>
                    </p:blipFill>
                    <p:spPr bwMode="auto">
                      <a:xfrm>
                        <a:off x="4356100" y="1509713"/>
                        <a:ext cx="4608513" cy="3844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A6BFB58-EC92-4665-AEF1-BBEA62E5A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39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00078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13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13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705" grpId="0"/>
      <p:bldP spid="413706" grpId="0"/>
      <p:bldP spid="413707" grpId="0"/>
      <p:bldP spid="41370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6" name="Rectangle 4"/>
          <p:cNvSpPr>
            <a:spLocks noChangeArrowheads="1"/>
          </p:cNvSpPr>
          <p:nvPr/>
        </p:nvSpPr>
        <p:spPr bwMode="auto">
          <a:xfrm>
            <a:off x="287338" y="450850"/>
            <a:ext cx="8748712" cy="50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3.3   CMOS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逻辑门电路的不同输出结构及参数</a:t>
            </a:r>
            <a:endParaRPr kumimoji="1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433157" name="Rectangle 5"/>
          <p:cNvSpPr>
            <a:spLocks noChangeArrowheads="1"/>
          </p:cNvSpPr>
          <p:nvPr/>
        </p:nvSpPr>
        <p:spPr bwMode="auto">
          <a:xfrm>
            <a:off x="1087438" y="1690688"/>
            <a:ext cx="7780337" cy="50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2" action="ppaction://hlinksldjump"/>
              </a:rPr>
              <a:t>3.3.1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2" action="ppaction://hlinksldjump"/>
              </a:rPr>
              <a:t>  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2" action="ppaction://hlinksldjump"/>
              </a:rPr>
              <a:t>CMOS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2" action="ppaction://hlinksldjump"/>
              </a:rPr>
              <a:t>逻辑门电路的保护和缓冲电路</a:t>
            </a:r>
            <a:endParaRPr kumimoji="1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433160" name="Rectangle 8"/>
          <p:cNvSpPr>
            <a:spLocks noChangeArrowheads="1"/>
          </p:cNvSpPr>
          <p:nvPr/>
        </p:nvSpPr>
        <p:spPr bwMode="auto">
          <a:xfrm>
            <a:off x="1087438" y="2559050"/>
            <a:ext cx="6556375" cy="50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3" action="ppaction://hlinksldjump"/>
              </a:rPr>
              <a:t>3.3.2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3" action="ppaction://hlinksldjump"/>
              </a:rPr>
              <a:t>  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3" action="ppaction://hlinksldjump"/>
              </a:rPr>
              <a:t>CMOS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3" action="ppaction://hlinksldjump"/>
              </a:rPr>
              <a:t>漏极开路和三态门电路</a:t>
            </a:r>
            <a:endParaRPr kumimoji="1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433161" name="Rectangle 9"/>
          <p:cNvSpPr>
            <a:spLocks noChangeArrowheads="1"/>
          </p:cNvSpPr>
          <p:nvPr/>
        </p:nvSpPr>
        <p:spPr bwMode="auto">
          <a:xfrm>
            <a:off x="1087438" y="3351213"/>
            <a:ext cx="7085012" cy="50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4" action="ppaction://hlinksldjump"/>
              </a:rPr>
              <a:t>3.3.3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4" action="ppaction://hlinksldjump"/>
              </a:rPr>
              <a:t> 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4" action="ppaction://hlinksldjump"/>
              </a:rPr>
              <a:t>CMOS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4" action="ppaction://hlinksldjump"/>
              </a:rPr>
              <a:t>逻辑门电路的重要参数</a:t>
            </a:r>
            <a:endParaRPr kumimoji="1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D2E8A88-0124-4C05-A2DF-839B74D7C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188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2" name="Text Box 4"/>
          <p:cNvSpPr txBox="1">
            <a:spLocks noChangeArrowheads="1"/>
          </p:cNvSpPr>
          <p:nvPr/>
        </p:nvSpPr>
        <p:spPr bwMode="auto">
          <a:xfrm>
            <a:off x="684213" y="512763"/>
            <a:ext cx="5543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3.3.1 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输入保护电路和缓冲电路</a:t>
            </a:r>
          </a:p>
        </p:txBody>
      </p:sp>
      <p:sp>
        <p:nvSpPr>
          <p:cNvPr id="421893" name="Rectangle 5"/>
          <p:cNvSpPr>
            <a:spLocks noChangeArrowheads="1"/>
          </p:cNvSpPr>
          <p:nvPr/>
        </p:nvSpPr>
        <p:spPr bwMode="auto">
          <a:xfrm>
            <a:off x="0" y="1927225"/>
            <a:ext cx="34925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GB" altLang="zh-CN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421894" name="Object 6"/>
          <p:cNvGraphicFramePr>
            <a:graphicFrameLocks noChangeAspect="1"/>
          </p:cNvGraphicFramePr>
          <p:nvPr/>
        </p:nvGraphicFramePr>
        <p:xfrm>
          <a:off x="430213" y="2162175"/>
          <a:ext cx="7204075" cy="362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5" name="图片" r:id="rId4" imgW="3552840" imgH="1685880" progId="Word.Picture.8">
                  <p:embed/>
                </p:oleObj>
              </mc:Choice>
              <mc:Fallback>
                <p:oleObj name="图片" r:id="rId4" imgW="3552840" imgH="1685880" progId="Word.Picture.8">
                  <p:embed/>
                  <p:pic>
                    <p:nvPicPr>
                      <p:cNvPr id="42189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610"/>
                      <a:stretch>
                        <a:fillRect/>
                      </a:stretch>
                    </p:blipFill>
                    <p:spPr bwMode="auto">
                      <a:xfrm>
                        <a:off x="430213" y="2162175"/>
                        <a:ext cx="7204075" cy="3629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1895" name="Text Box 7"/>
          <p:cNvSpPr txBox="1">
            <a:spLocks noChangeArrowheads="1"/>
          </p:cNvSpPr>
          <p:nvPr/>
        </p:nvSpPr>
        <p:spPr bwMode="auto">
          <a:xfrm>
            <a:off x="395288" y="1125538"/>
            <a:ext cx="8388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采用缓冲电路能统一参数，使不同内部逻辑集成逻辑门电路具有相同的输入和输出特性。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BC77259-7EC6-4F0F-BC27-6504FAC72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41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79635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1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21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189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6" name="Text Box 4"/>
          <p:cNvSpPr txBox="1">
            <a:spLocks noChangeArrowheads="1"/>
          </p:cNvSpPr>
          <p:nvPr/>
        </p:nvSpPr>
        <p:spPr bwMode="auto">
          <a:xfrm>
            <a:off x="539750" y="404813"/>
            <a:ext cx="3816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1.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输入端保护电路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:</a:t>
            </a:r>
          </a:p>
        </p:txBody>
      </p:sp>
      <p:sp>
        <p:nvSpPr>
          <p:cNvPr id="422917" name="Text Box 5" descr="未命名"/>
          <p:cNvSpPr txBox="1">
            <a:spLocks noChangeArrowheads="1"/>
          </p:cNvSpPr>
          <p:nvPr/>
        </p:nvSpPr>
        <p:spPr bwMode="auto">
          <a:xfrm>
            <a:off x="5594350" y="1020763"/>
            <a:ext cx="3370263" cy="49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(1)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Symbol" panose="05050102010706020507" pitchFamily="18" charset="2"/>
                <a:ea typeface="楷体_GB2312" pitchFamily="49" charset="-122"/>
                <a:cs typeface="+mn-cs"/>
              </a:rPr>
              <a:t>-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  <a:r>
              <a:rPr kumimoji="1" lang="en-US" altLang="zh-CN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DF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&lt; </a:t>
            </a:r>
            <a:r>
              <a:rPr kumimoji="1" lang="en-US" altLang="zh-CN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I</a:t>
            </a:r>
            <a:r>
              <a:rPr kumimoji="1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&lt; 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DD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+ </a:t>
            </a:r>
            <a:r>
              <a:rPr kumimoji="1" lang="en-US" altLang="zh-CN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DF</a:t>
            </a:r>
            <a:endParaRPr kumimoji="1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2918" name="Text Box 6" descr="未命名"/>
          <p:cNvSpPr txBox="1">
            <a:spLocks noChangeArrowheads="1"/>
          </p:cNvSpPr>
          <p:nvPr/>
        </p:nvSpPr>
        <p:spPr bwMode="auto">
          <a:xfrm>
            <a:off x="5611813" y="2154238"/>
            <a:ext cx="30861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(2) 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I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&gt;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DD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+ 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DF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</a:p>
        </p:txBody>
      </p:sp>
      <p:sp>
        <p:nvSpPr>
          <p:cNvPr id="422919" name="Text Box 7"/>
          <p:cNvSpPr txBox="1">
            <a:spLocks noChangeArrowheads="1"/>
          </p:cNvSpPr>
          <p:nvPr/>
        </p:nvSpPr>
        <p:spPr bwMode="auto">
          <a:xfrm>
            <a:off x="204788" y="1133475"/>
            <a:ext cx="4872037" cy="461665"/>
          </a:xfrm>
          <a:prstGeom prst="rect">
            <a:avLst/>
          </a:prstGeom>
          <a:noFill/>
          <a:ln w="38100">
            <a:solidFill>
              <a:srgbClr val="D6009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设：二极管导通电压：</a:t>
            </a:r>
            <a:r>
              <a:rPr kumimoji="1" lang="en-US" altLang="zh-CN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DF</a:t>
            </a:r>
            <a:endParaRPr kumimoji="1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422920" name="Text Box 8" descr="未命名"/>
          <p:cNvSpPr txBox="1">
            <a:spLocks noChangeArrowheads="1"/>
          </p:cNvSpPr>
          <p:nvPr/>
        </p:nvSpPr>
        <p:spPr bwMode="auto">
          <a:xfrm>
            <a:off x="5664200" y="3797300"/>
            <a:ext cx="2643188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(3) </a:t>
            </a:r>
            <a:r>
              <a:rPr kumimoji="1" lang="en-US" altLang="zh-CN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I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&lt;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Symbol" panose="05050102010706020507" pitchFamily="18" charset="2"/>
                <a:ea typeface="楷体_GB2312" pitchFamily="49" charset="-122"/>
                <a:cs typeface="+mn-cs"/>
              </a:rPr>
              <a:t>-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  <a:r>
              <a:rPr kumimoji="1" lang="en-US" altLang="zh-CN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DF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</a:p>
        </p:txBody>
      </p:sp>
      <p:sp>
        <p:nvSpPr>
          <p:cNvPr id="422921" name="Text Box 9"/>
          <p:cNvSpPr txBox="1">
            <a:spLocks noChangeArrowheads="1"/>
          </p:cNvSpPr>
          <p:nvPr/>
        </p:nvSpPr>
        <p:spPr bwMode="auto">
          <a:xfrm>
            <a:off x="0" y="4941888"/>
            <a:ext cx="88566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当输入电压不在正常电压范围时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,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二极管导通，限制了电容两端电压的增加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,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保护了输入电路。</a:t>
            </a:r>
          </a:p>
        </p:txBody>
      </p:sp>
      <p:sp>
        <p:nvSpPr>
          <p:cNvPr id="422922" name="Rectangle 10"/>
          <p:cNvSpPr>
            <a:spLocks noChangeArrowheads="1"/>
          </p:cNvSpPr>
          <p:nvPr/>
        </p:nvSpPr>
        <p:spPr bwMode="auto">
          <a:xfrm>
            <a:off x="6080125" y="1619250"/>
            <a:ext cx="2884488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1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、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截止</a:t>
            </a:r>
          </a:p>
        </p:txBody>
      </p:sp>
      <p:sp>
        <p:nvSpPr>
          <p:cNvPr id="422923" name="Rectangle 11"/>
          <p:cNvSpPr>
            <a:spLocks noChangeArrowheads="1"/>
          </p:cNvSpPr>
          <p:nvPr/>
        </p:nvSpPr>
        <p:spPr bwMode="auto">
          <a:xfrm>
            <a:off x="6113463" y="2771775"/>
            <a:ext cx="26352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1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导通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, D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截止</a:t>
            </a:r>
          </a:p>
        </p:txBody>
      </p:sp>
      <p:sp>
        <p:nvSpPr>
          <p:cNvPr id="422924" name="Rectangle 12"/>
          <p:cNvSpPr>
            <a:spLocks noChangeArrowheads="1"/>
          </p:cNvSpPr>
          <p:nvPr/>
        </p:nvSpPr>
        <p:spPr bwMode="auto">
          <a:xfrm>
            <a:off x="6113463" y="3230563"/>
            <a:ext cx="25622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G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=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DD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+ </a:t>
            </a:r>
            <a:r>
              <a:rPr kumimoji="1" lang="en-US" altLang="zh-CN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DF</a:t>
            </a:r>
            <a:endParaRPr kumimoji="1" lang="en-US" altLang="zh-CN" sz="2400" b="1" i="0" u="none" strike="noStrike" kern="1200" cap="none" spc="0" normalizeH="0" baseline="-2500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422925" name="Rectangle 13"/>
          <p:cNvSpPr>
            <a:spLocks noChangeArrowheads="1"/>
          </p:cNvSpPr>
          <p:nvPr/>
        </p:nvSpPr>
        <p:spPr bwMode="auto">
          <a:xfrm>
            <a:off x="5508625" y="4365625"/>
            <a:ext cx="27559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导通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, D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1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截止</a:t>
            </a:r>
          </a:p>
        </p:txBody>
      </p:sp>
      <p:sp>
        <p:nvSpPr>
          <p:cNvPr id="422926" name="Rectangle 14"/>
          <p:cNvSpPr>
            <a:spLocks noChangeArrowheads="1"/>
          </p:cNvSpPr>
          <p:nvPr/>
        </p:nvSpPr>
        <p:spPr bwMode="auto">
          <a:xfrm>
            <a:off x="7670800" y="4292600"/>
            <a:ext cx="16541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G 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=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Symbol" panose="05050102010706020507" pitchFamily="18" charset="2"/>
                <a:ea typeface="楷体_GB2312" pitchFamily="49" charset="-122"/>
                <a:cs typeface="+mn-cs"/>
              </a:rPr>
              <a:t>-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DF</a:t>
            </a:r>
          </a:p>
        </p:txBody>
      </p:sp>
      <p:sp>
        <p:nvSpPr>
          <p:cNvPr id="422927" name="Rectangle 15"/>
          <p:cNvSpPr>
            <a:spLocks noChangeArrowheads="1"/>
          </p:cNvSpPr>
          <p:nvPr/>
        </p:nvSpPr>
        <p:spPr bwMode="auto">
          <a:xfrm>
            <a:off x="144463" y="5805488"/>
            <a:ext cx="88201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R</a:t>
            </a:r>
            <a:r>
              <a:rPr kumimoji="1" lang="en-US" altLang="zh-CN" sz="2400" b="1" i="1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和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管的栅极电容组成积分网络，使输入信号的过冲电压延迟且衰减后到栅极。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</a:p>
        </p:txBody>
      </p:sp>
      <p:sp>
        <p:nvSpPr>
          <p:cNvPr id="422928" name="Rectangle 16"/>
          <p:cNvSpPr>
            <a:spLocks noChangeArrowheads="1"/>
          </p:cNvSpPr>
          <p:nvPr/>
        </p:nvSpPr>
        <p:spPr bwMode="auto">
          <a:xfrm>
            <a:off x="468313" y="1773238"/>
            <a:ext cx="3527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</a:t>
            </a:r>
            <a:r>
              <a:rPr kumimoji="1" lang="en-US" altLang="zh-CN" sz="20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 </a:t>
            </a:r>
            <a:r>
              <a:rPr kumimoji="1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---</a:t>
            </a:r>
            <a:r>
              <a:rPr kumimoji="1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分布式二极管</a:t>
            </a:r>
            <a:r>
              <a:rPr kumimoji="1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(</a:t>
            </a:r>
            <a:r>
              <a:rPr kumimoji="1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i</a:t>
            </a:r>
            <a:r>
              <a:rPr kumimoji="1" lang="en-US" altLang="zh-CN" sz="2000" b="1" i="1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</a:t>
            </a:r>
            <a:r>
              <a:rPr kumimoji="1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大</a:t>
            </a:r>
            <a:r>
              <a:rPr kumimoji="1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)</a:t>
            </a:r>
          </a:p>
        </p:txBody>
      </p:sp>
      <p:sp>
        <p:nvSpPr>
          <p:cNvPr id="422929" name="Rectangle 17"/>
          <p:cNvSpPr>
            <a:spLocks noChangeArrowheads="1"/>
          </p:cNvSpPr>
          <p:nvPr/>
        </p:nvSpPr>
        <p:spPr bwMode="auto">
          <a:xfrm>
            <a:off x="0" y="26955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422930" name="Object 18"/>
          <p:cNvGraphicFramePr>
            <a:graphicFrameLocks noChangeAspect="1"/>
          </p:cNvGraphicFramePr>
          <p:nvPr/>
        </p:nvGraphicFramePr>
        <p:xfrm>
          <a:off x="468313" y="1773238"/>
          <a:ext cx="4535487" cy="310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9" name="图片" r:id="rId5" imgW="2200320" imgH="1495440" progId="Word.Picture.8">
                  <p:embed/>
                </p:oleObj>
              </mc:Choice>
              <mc:Fallback>
                <p:oleObj name="图片" r:id="rId5" imgW="2200320" imgH="1495440" progId="Word.Picture.8">
                  <p:embed/>
                  <p:pic>
                    <p:nvPicPr>
                      <p:cNvPr id="42293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667"/>
                      <a:stretch>
                        <a:fillRect/>
                      </a:stretch>
                    </p:blipFill>
                    <p:spPr bwMode="auto">
                      <a:xfrm>
                        <a:off x="468313" y="1773238"/>
                        <a:ext cx="4535487" cy="3101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/>
          <p:nvPr/>
        </p:nvSpPr>
        <p:spPr>
          <a:xfrm>
            <a:off x="3059832" y="3169504"/>
            <a:ext cx="407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1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18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G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1C59A54-2114-4B24-BEEA-E7458E74C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42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13667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2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2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22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22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22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22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22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2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"/>
                                        <p:tgtEl>
                                          <p:spTgt spid="422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422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917" grpId="0" autoUpdateAnimBg="0"/>
      <p:bldP spid="422918" grpId="0" autoUpdateAnimBg="0"/>
      <p:bldP spid="422920" grpId="0" autoUpdateAnimBg="0"/>
      <p:bldP spid="422921" grpId="0" autoUpdateAnimBg="0"/>
      <p:bldP spid="422922" grpId="0" autoUpdateAnimBg="0"/>
      <p:bldP spid="422923" grpId="0" autoUpdateAnimBg="0"/>
      <p:bldP spid="422924" grpId="0" autoUpdateAnimBg="0"/>
      <p:bldP spid="422925" grpId="0" autoUpdateAnimBg="0"/>
      <p:bldP spid="422926" grpId="0" autoUpdateAnimBg="0"/>
      <p:bldP spid="42292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3940" name="Object 4"/>
          <p:cNvGraphicFramePr>
            <a:graphicFrameLocks noChangeAspect="1"/>
          </p:cNvGraphicFramePr>
          <p:nvPr/>
        </p:nvGraphicFramePr>
        <p:xfrm>
          <a:off x="684213" y="4005263"/>
          <a:ext cx="381635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2" name="公式" r:id="rId4" imgW="965160" imgH="241200" progId="Equation.3">
                  <p:embed/>
                </p:oleObj>
              </mc:Choice>
              <mc:Fallback>
                <p:oleObj name="公式" r:id="rId4" imgW="965160" imgH="241200" progId="Equation.3">
                  <p:embed/>
                  <p:pic>
                    <p:nvPicPr>
                      <p:cNvPr id="42394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4005263"/>
                        <a:ext cx="3816350" cy="74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3943" name="Rectangle 7"/>
          <p:cNvSpPr>
            <a:spLocks noChangeArrowheads="1"/>
          </p:cNvSpPr>
          <p:nvPr/>
        </p:nvSpPr>
        <p:spPr bwMode="auto">
          <a:xfrm>
            <a:off x="827088" y="549275"/>
            <a:ext cx="4584700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（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）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逻辑门的缓冲电路</a:t>
            </a:r>
          </a:p>
        </p:txBody>
      </p:sp>
      <p:sp>
        <p:nvSpPr>
          <p:cNvPr id="423946" name="Rectangle 10"/>
          <p:cNvSpPr>
            <a:spLocks noChangeArrowheads="1"/>
          </p:cNvSpPr>
          <p:nvPr/>
        </p:nvSpPr>
        <p:spPr bwMode="auto">
          <a:xfrm>
            <a:off x="647700" y="1196975"/>
            <a:ext cx="8029575" cy="133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康简宋"/>
              <a:cs typeface="华康简宋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输入、输出端加了反相器作为缓冲电路，所以电路的逻辑功能也发生了变化。增加了缓冲器后的逻辑功能为与非功能</a:t>
            </a:r>
          </a:p>
        </p:txBody>
      </p:sp>
      <p:graphicFrame>
        <p:nvGraphicFramePr>
          <p:cNvPr id="423949" name="Object 13"/>
          <p:cNvGraphicFramePr>
            <a:graphicFrameLocks noChangeAspect="1"/>
          </p:cNvGraphicFramePr>
          <p:nvPr/>
        </p:nvGraphicFramePr>
        <p:xfrm>
          <a:off x="5003800" y="2816225"/>
          <a:ext cx="4140200" cy="313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3" name="图片" r:id="rId6" imgW="1935409" imgH="1420102" progId="Word.Picture.8">
                  <p:embed/>
                </p:oleObj>
              </mc:Choice>
              <mc:Fallback>
                <p:oleObj name="图片" r:id="rId6" imgW="1935409" imgH="1420102" progId="Word.Picture.8">
                  <p:embed/>
                  <p:pic>
                    <p:nvPicPr>
                      <p:cNvPr id="42394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128"/>
                      <a:stretch>
                        <a:fillRect/>
                      </a:stretch>
                    </p:blipFill>
                    <p:spPr bwMode="auto">
                      <a:xfrm>
                        <a:off x="5003800" y="2816225"/>
                        <a:ext cx="4140200" cy="3130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7135CAB-BC4C-4696-B507-FADB3ADCA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43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8424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23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3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23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394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094" name="Group 14"/>
          <p:cNvGrpSpPr>
            <a:grpSpLocks/>
          </p:cNvGrpSpPr>
          <p:nvPr/>
        </p:nvGrpSpPr>
        <p:grpSpPr bwMode="auto">
          <a:xfrm>
            <a:off x="886016" y="4469746"/>
            <a:ext cx="4356100" cy="358775"/>
            <a:chOff x="3016" y="3018"/>
            <a:chExt cx="2744" cy="226"/>
          </a:xfrm>
        </p:grpSpPr>
        <p:sp>
          <p:nvSpPr>
            <p:cNvPr id="430095" name="Rectangle 15"/>
            <p:cNvSpPr>
              <a:spLocks noChangeArrowheads="1"/>
            </p:cNvSpPr>
            <p:nvPr/>
          </p:nvSpPr>
          <p:spPr bwMode="auto">
            <a:xfrm>
              <a:off x="4791" y="3018"/>
              <a:ext cx="969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 anchor="ctr"/>
            <a:lstStyle>
              <a:lvl1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249863" algn="r"/>
                </a:tabLst>
                <a:defRPr/>
              </a:pP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康简宋"/>
                  <a:cs typeface="Times New Roman" panose="02020603050405020304" pitchFamily="18" charset="0"/>
                </a:rPr>
                <a:t>0</a:t>
              </a:r>
              <a:endPara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endParaRPr>
            </a:p>
          </p:txBody>
        </p:sp>
        <p:sp>
          <p:nvSpPr>
            <p:cNvPr id="430096" name="Rectangle 16"/>
            <p:cNvSpPr>
              <a:spLocks noChangeArrowheads="1"/>
            </p:cNvSpPr>
            <p:nvPr/>
          </p:nvSpPr>
          <p:spPr bwMode="auto">
            <a:xfrm>
              <a:off x="4017" y="3018"/>
              <a:ext cx="774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 anchor="ctr"/>
            <a:lstStyle>
              <a:lvl1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249863" algn="r"/>
                </a:tabLst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康简宋"/>
                  <a:cs typeface="Times New Roman" panose="02020603050405020304" pitchFamily="18" charset="0"/>
                </a:rPr>
                <a:t>1</a:t>
              </a:r>
              <a:endPara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endParaRPr>
            </a:p>
          </p:txBody>
        </p:sp>
        <p:sp>
          <p:nvSpPr>
            <p:cNvPr id="430097" name="Rectangle 17"/>
            <p:cNvSpPr>
              <a:spLocks noChangeArrowheads="1"/>
            </p:cNvSpPr>
            <p:nvPr/>
          </p:nvSpPr>
          <p:spPr bwMode="auto">
            <a:xfrm>
              <a:off x="3016" y="3018"/>
              <a:ext cx="1001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 anchor="ctr"/>
            <a:lstStyle>
              <a:lvl1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249863" algn="r"/>
                </a:tabLst>
                <a:defRPr/>
              </a:pP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康简宋"/>
                  <a:cs typeface="Times New Roman" panose="02020603050405020304" pitchFamily="18" charset="0"/>
                </a:rPr>
                <a:t>1</a:t>
              </a:r>
              <a:endPara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0098" name="Group 18"/>
          <p:cNvGrpSpPr>
            <a:grpSpLocks/>
          </p:cNvGrpSpPr>
          <p:nvPr/>
        </p:nvGrpSpPr>
        <p:grpSpPr bwMode="auto">
          <a:xfrm>
            <a:off x="886016" y="4830108"/>
            <a:ext cx="4356100" cy="358775"/>
            <a:chOff x="3016" y="3244"/>
            <a:chExt cx="2744" cy="226"/>
          </a:xfrm>
        </p:grpSpPr>
        <p:sp>
          <p:nvSpPr>
            <p:cNvPr id="430099" name="Rectangle 19"/>
            <p:cNvSpPr>
              <a:spLocks noChangeArrowheads="1"/>
            </p:cNvSpPr>
            <p:nvPr/>
          </p:nvSpPr>
          <p:spPr bwMode="auto">
            <a:xfrm>
              <a:off x="4791" y="3244"/>
              <a:ext cx="969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 anchor="ctr"/>
            <a:lstStyle>
              <a:lvl1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249863" algn="r"/>
                </a:tabLst>
                <a:defRPr/>
              </a:pP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D6009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1</a:t>
              </a:r>
              <a:endPara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30100" name="Rectangle 20"/>
            <p:cNvSpPr>
              <a:spLocks noChangeArrowheads="1"/>
            </p:cNvSpPr>
            <p:nvPr/>
          </p:nvSpPr>
          <p:spPr bwMode="auto">
            <a:xfrm>
              <a:off x="4017" y="3244"/>
              <a:ext cx="774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D6009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430101" name="Rectangle 21"/>
            <p:cNvSpPr>
              <a:spLocks noChangeArrowheads="1"/>
            </p:cNvSpPr>
            <p:nvPr/>
          </p:nvSpPr>
          <p:spPr bwMode="auto">
            <a:xfrm>
              <a:off x="3016" y="3244"/>
              <a:ext cx="1001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 anchor="ctr"/>
            <a:lstStyle>
              <a:lvl1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249863" algn="r"/>
                </a:tabLst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D6009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康简宋"/>
                  <a:cs typeface="Times New Roman" panose="02020603050405020304" pitchFamily="18" charset="0"/>
                </a:rPr>
                <a:t>0</a:t>
              </a:r>
              <a:endPara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endParaRPr>
            </a:p>
          </p:txBody>
        </p:sp>
        <p:sp>
          <p:nvSpPr>
            <p:cNvPr id="430102" name="Line 22"/>
            <p:cNvSpPr>
              <a:spLocks noChangeShapeType="1"/>
            </p:cNvSpPr>
            <p:nvPr/>
          </p:nvSpPr>
          <p:spPr bwMode="auto">
            <a:xfrm>
              <a:off x="3016" y="3470"/>
              <a:ext cx="2744" cy="0"/>
            </a:xfrm>
            <a:prstGeom prst="line">
              <a:avLst/>
            </a:prstGeom>
            <a:noFill/>
            <a:ln w="28575" cap="rnd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30103" name="Group 23"/>
          <p:cNvGrpSpPr>
            <a:grpSpLocks/>
          </p:cNvGrpSpPr>
          <p:nvPr/>
        </p:nvGrpSpPr>
        <p:grpSpPr bwMode="auto">
          <a:xfrm>
            <a:off x="886016" y="3606146"/>
            <a:ext cx="4356100" cy="1574800"/>
            <a:chOff x="3016" y="2478"/>
            <a:chExt cx="2744" cy="992"/>
          </a:xfrm>
        </p:grpSpPr>
        <p:grpSp>
          <p:nvGrpSpPr>
            <p:cNvPr id="430104" name="Group 24"/>
            <p:cNvGrpSpPr>
              <a:grpSpLocks/>
            </p:cNvGrpSpPr>
            <p:nvPr/>
          </p:nvGrpSpPr>
          <p:grpSpPr bwMode="auto">
            <a:xfrm>
              <a:off x="3016" y="2478"/>
              <a:ext cx="2744" cy="314"/>
              <a:chOff x="3016" y="2478"/>
              <a:chExt cx="2744" cy="314"/>
            </a:xfrm>
          </p:grpSpPr>
          <p:sp>
            <p:nvSpPr>
              <p:cNvPr id="430105" name="Rectangle 25"/>
              <p:cNvSpPr>
                <a:spLocks noChangeArrowheads="1"/>
              </p:cNvSpPr>
              <p:nvPr/>
            </p:nvSpPr>
            <p:spPr bwMode="auto">
              <a:xfrm>
                <a:off x="4791" y="2478"/>
                <a:ext cx="969" cy="314"/>
              </a:xfrm>
              <a:prstGeom prst="rect">
                <a:avLst/>
              </a:prstGeom>
              <a:noFill/>
              <a:ln w="28575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8000" tIns="10800" rIns="18000" bIns="10800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    </a:t>
                </a:r>
                <a:r>
                  <a:rPr kumimoji="1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输出</a:t>
                </a:r>
                <a:r>
                  <a:rPr kumimoji="1" lang="en-US" altLang="zh-CN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华康简宋"/>
                    <a:cs typeface="Times New Roman" panose="02020603050405020304" pitchFamily="18" charset="0"/>
                  </a:rPr>
                  <a:t>L</a:t>
                </a:r>
              </a:p>
            </p:txBody>
          </p:sp>
          <p:sp>
            <p:nvSpPr>
              <p:cNvPr id="430106" name="Rectangle 26"/>
              <p:cNvSpPr>
                <a:spLocks noChangeArrowheads="1"/>
              </p:cNvSpPr>
              <p:nvPr/>
            </p:nvSpPr>
            <p:spPr bwMode="auto">
              <a:xfrm>
                <a:off x="4017" y="2478"/>
                <a:ext cx="774" cy="314"/>
              </a:xfrm>
              <a:prstGeom prst="rect">
                <a:avLst/>
              </a:prstGeom>
              <a:noFill/>
              <a:ln w="28575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8000" tIns="10800" rIns="18000" bIns="10800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输入</a:t>
                </a:r>
                <a:r>
                  <a:rPr kumimoji="1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430107" name="Rectangle 27"/>
              <p:cNvSpPr>
                <a:spLocks noChangeArrowheads="1"/>
              </p:cNvSpPr>
              <p:nvPr/>
            </p:nvSpPr>
            <p:spPr bwMode="auto">
              <a:xfrm>
                <a:off x="3016" y="2478"/>
                <a:ext cx="1001" cy="314"/>
              </a:xfrm>
              <a:prstGeom prst="rect">
                <a:avLst/>
              </a:prstGeom>
              <a:noFill/>
              <a:ln w="28575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8000" tIns="10800" rIns="18000" bIns="10800" anchor="ctr"/>
              <a:lstStyle>
                <a:lvl1pPr algn="l">
                  <a:tabLst>
                    <a:tab pos="5249863" algn="r"/>
                  </a:tabLs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algn="l">
                  <a:tabLst>
                    <a:tab pos="5249863" algn="r"/>
                  </a:tabLs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algn="l">
                  <a:tabLst>
                    <a:tab pos="5249863" algn="r"/>
                  </a:tabLs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algn="l">
                  <a:tabLst>
                    <a:tab pos="5249863" algn="r"/>
                  </a:tabLs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algn="l">
                  <a:tabLst>
                    <a:tab pos="5249863" algn="r"/>
                  </a:tabLs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tabLst>
                    <a:tab pos="5249863" algn="r"/>
                  </a:tabLs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tabLst>
                    <a:tab pos="5249863" algn="r"/>
                  </a:tabLs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tabLst>
                    <a:tab pos="5249863" algn="r"/>
                  </a:tabLs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tabLst>
                    <a:tab pos="5249863" algn="r"/>
                  </a:tabLs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5249863" algn="r"/>
                  </a:tabLst>
                  <a:defRPr/>
                </a:pPr>
                <a:r>
                  <a:rPr kumimoji="1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控制</a:t>
                </a:r>
                <a:r>
                  <a:rPr kumimoji="1" lang="en-US" altLang="zh-CN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华康简宋"/>
                    <a:cs typeface="Times New Roman" panose="02020603050405020304" pitchFamily="18" charset="0"/>
                  </a:rPr>
                  <a:t>B</a:t>
                </a:r>
                <a:endParaRPr kumimoji="1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30108" name="Line 28"/>
              <p:cNvSpPr>
                <a:spLocks noChangeShapeType="1"/>
              </p:cNvSpPr>
              <p:nvPr/>
            </p:nvSpPr>
            <p:spPr bwMode="auto">
              <a:xfrm>
                <a:off x="3016" y="2478"/>
                <a:ext cx="2744" cy="0"/>
              </a:xfrm>
              <a:prstGeom prst="line">
                <a:avLst/>
              </a:prstGeom>
              <a:noFill/>
              <a:ln w="28575" cap="rnd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8000" tIns="10800" rIns="18000" bIns="10800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30109" name="Line 29"/>
            <p:cNvSpPr>
              <a:spLocks noChangeShapeType="1"/>
            </p:cNvSpPr>
            <p:nvPr/>
          </p:nvSpPr>
          <p:spPr bwMode="auto">
            <a:xfrm>
              <a:off x="3016" y="2478"/>
              <a:ext cx="0" cy="99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0110" name="Line 30"/>
            <p:cNvSpPr>
              <a:spLocks noChangeShapeType="1"/>
            </p:cNvSpPr>
            <p:nvPr/>
          </p:nvSpPr>
          <p:spPr bwMode="auto">
            <a:xfrm>
              <a:off x="5760" y="2478"/>
              <a:ext cx="0" cy="99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0111" name="Line 31"/>
            <p:cNvSpPr>
              <a:spLocks noChangeShapeType="1"/>
            </p:cNvSpPr>
            <p:nvPr/>
          </p:nvSpPr>
          <p:spPr bwMode="auto">
            <a:xfrm>
              <a:off x="4791" y="2478"/>
              <a:ext cx="0" cy="992"/>
            </a:xfrm>
            <a:prstGeom prst="line">
              <a:avLst/>
            </a:prstGeom>
            <a:noFill/>
            <a:ln w="28575" cap="rnd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30112" name="Group 32"/>
          <p:cNvGrpSpPr>
            <a:grpSpLocks/>
          </p:cNvGrpSpPr>
          <p:nvPr/>
        </p:nvGrpSpPr>
        <p:grpSpPr bwMode="auto">
          <a:xfrm>
            <a:off x="886016" y="4082396"/>
            <a:ext cx="4356100" cy="387350"/>
            <a:chOff x="3016" y="2782"/>
            <a:chExt cx="2744" cy="244"/>
          </a:xfrm>
        </p:grpSpPr>
        <p:sp>
          <p:nvSpPr>
            <p:cNvPr id="430113" name="Rectangle 33"/>
            <p:cNvSpPr>
              <a:spLocks noChangeArrowheads="1"/>
            </p:cNvSpPr>
            <p:nvPr/>
          </p:nvSpPr>
          <p:spPr bwMode="auto">
            <a:xfrm>
              <a:off x="3600" y="2782"/>
              <a:ext cx="22" cy="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0114" name="Rectangle 34"/>
            <p:cNvSpPr>
              <a:spLocks noChangeArrowheads="1"/>
            </p:cNvSpPr>
            <p:nvPr/>
          </p:nvSpPr>
          <p:spPr bwMode="auto">
            <a:xfrm>
              <a:off x="4791" y="2792"/>
              <a:ext cx="969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 anchor="ctr"/>
            <a:lstStyle>
              <a:lvl1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249863" algn="r"/>
                </a:tabLst>
                <a:defRPr/>
              </a:pP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康简宋"/>
                  <a:cs typeface="Times New Roman" panose="02020603050405020304" pitchFamily="18" charset="0"/>
                </a:rPr>
                <a:t>1</a:t>
              </a:r>
              <a:endPara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endParaRPr>
            </a:p>
          </p:txBody>
        </p:sp>
        <p:sp>
          <p:nvSpPr>
            <p:cNvPr id="430115" name="Rectangle 35"/>
            <p:cNvSpPr>
              <a:spLocks noChangeArrowheads="1"/>
            </p:cNvSpPr>
            <p:nvPr/>
          </p:nvSpPr>
          <p:spPr bwMode="auto">
            <a:xfrm>
              <a:off x="4017" y="2792"/>
              <a:ext cx="774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 anchor="ctr"/>
            <a:lstStyle>
              <a:lvl1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249863" algn="r"/>
                </a:tabLst>
                <a:defRPr/>
              </a:pP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康简宋"/>
                  <a:cs typeface="Times New Roman" panose="02020603050405020304" pitchFamily="18" charset="0"/>
                </a:rPr>
                <a:t>0</a:t>
              </a:r>
              <a:endParaRPr kumimoji="1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endParaRPr>
            </a:p>
          </p:txBody>
        </p:sp>
        <p:sp>
          <p:nvSpPr>
            <p:cNvPr id="430116" name="Rectangle 36"/>
            <p:cNvSpPr>
              <a:spLocks noChangeArrowheads="1"/>
            </p:cNvSpPr>
            <p:nvPr/>
          </p:nvSpPr>
          <p:spPr bwMode="auto">
            <a:xfrm>
              <a:off x="3016" y="2792"/>
              <a:ext cx="1001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 anchor="ctr"/>
            <a:lstStyle>
              <a:lvl1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249863" algn="r"/>
                </a:tabLst>
                <a:defRPr/>
              </a:pP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康简宋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30117" name="Line 37"/>
            <p:cNvSpPr>
              <a:spLocks noChangeShapeType="1"/>
            </p:cNvSpPr>
            <p:nvPr/>
          </p:nvSpPr>
          <p:spPr bwMode="auto">
            <a:xfrm>
              <a:off x="3016" y="2792"/>
              <a:ext cx="2744" cy="0"/>
            </a:xfrm>
            <a:prstGeom prst="line">
              <a:avLst/>
            </a:prstGeom>
            <a:noFill/>
            <a:ln w="28575" cap="rnd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0130" name="Rectangle 50"/>
              <p:cNvSpPr>
                <a:spLocks noChangeArrowheads="1"/>
              </p:cNvSpPr>
              <p:nvPr/>
            </p:nvSpPr>
            <p:spPr bwMode="auto">
              <a:xfrm>
                <a:off x="5770949" y="4238913"/>
                <a:ext cx="2507382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altLang="zh-CN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楷体_GB2312" pitchFamily="49" charset="-122"/>
                        <a:cs typeface="+mn-cs"/>
                      </a:rPr>
                      <m:t>𝑳</m:t>
                    </m:r>
                    <m:r>
                      <a:rPr kumimoji="0" lang="en-US" altLang="zh-CN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楷体_GB2312" pitchFamily="49" charset="-122"/>
                        <a:cs typeface="+mn-cs"/>
                      </a:rPr>
                      <m:t>=</m:t>
                    </m:r>
                    <m:acc>
                      <m:accPr>
                        <m:chr m:val="̅"/>
                        <m:ctrlPr>
                          <a:rPr kumimoji="0" lang="en-US" altLang="zh-CN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6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楷体_GB2312" pitchFamily="49" charset="-122"/>
                            <a:cs typeface="+mn-cs"/>
                          </a:rPr>
                        </m:ctrlPr>
                      </m:accPr>
                      <m:e>
                        <m:r>
                          <a:rPr kumimoji="0" lang="en-US" altLang="zh-CN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6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楷体_GB2312" pitchFamily="49" charset="-122"/>
                            <a:cs typeface="+mn-cs"/>
                          </a:rPr>
                          <m:t>𝑨</m:t>
                        </m:r>
                      </m:e>
                    </m:acc>
                  </m:oMath>
                </a14:m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楷体_GB2312" pitchFamily="49" charset="-122"/>
                    <a:ea typeface="楷体_GB2312" pitchFamily="49" charset="-122"/>
                    <a:cs typeface="+mn-cs"/>
                  </a:rPr>
                  <a:t>，反相通行</a:t>
                </a:r>
              </a:p>
            </p:txBody>
          </p:sp>
        </mc:Choice>
        <mc:Fallback xmlns="">
          <p:sp>
            <p:nvSpPr>
              <p:cNvPr id="430130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70949" y="4238913"/>
                <a:ext cx="2507382" cy="461665"/>
              </a:xfrm>
              <a:prstGeom prst="rect">
                <a:avLst/>
              </a:prstGeom>
              <a:blipFill>
                <a:blip r:embed="rId6"/>
                <a:stretch>
                  <a:fillRect l="-243" t="-14474" r="-3163" b="-25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0136" name="Rectangle 56"/>
          <p:cNvSpPr>
            <a:spLocks noChangeArrowheads="1"/>
          </p:cNvSpPr>
          <p:nvPr/>
        </p:nvSpPr>
        <p:spPr bwMode="auto">
          <a:xfrm>
            <a:off x="0" y="2805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56" name="Object 55"/>
          <p:cNvGraphicFramePr>
            <a:graphicFrameLocks noChangeAspect="1"/>
          </p:cNvGraphicFramePr>
          <p:nvPr/>
        </p:nvGraphicFramePr>
        <p:xfrm>
          <a:off x="5076056" y="1621521"/>
          <a:ext cx="2627312" cy="1274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6" name="Picture" r:id="rId7" imgW="1177200" imgH="559440" progId="Word.Picture.8">
                  <p:embed/>
                </p:oleObj>
              </mc:Choice>
              <mc:Fallback>
                <p:oleObj name="Picture" r:id="rId7" imgW="1177200" imgH="559440" progId="Word.Picture.8">
                  <p:embed/>
                  <p:pic>
                    <p:nvPicPr>
                      <p:cNvPr id="56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 t="-2187"/>
                      <a:stretch>
                        <a:fillRect/>
                      </a:stretch>
                    </p:blipFill>
                    <p:spPr bwMode="auto">
                      <a:xfrm>
                        <a:off x="5076056" y="1621521"/>
                        <a:ext cx="2627312" cy="1274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右大括号 5"/>
          <p:cNvSpPr/>
          <p:nvPr/>
        </p:nvSpPr>
        <p:spPr bwMode="auto">
          <a:xfrm>
            <a:off x="5446913" y="4104621"/>
            <a:ext cx="324036" cy="723900"/>
          </a:xfrm>
          <a:prstGeom prst="righ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0"/>
              <p:cNvSpPr>
                <a:spLocks noChangeArrowheads="1"/>
              </p:cNvSpPr>
              <p:nvPr/>
            </p:nvSpPr>
            <p:spPr bwMode="auto">
              <a:xfrm>
                <a:off x="5711522" y="4773622"/>
                <a:ext cx="2643491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altLang="zh-CN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楷体_GB2312" pitchFamily="49" charset="-122"/>
                        <a:cs typeface="+mn-cs"/>
                      </a:rPr>
                      <m:t>𝑳</m:t>
                    </m:r>
                    <m:r>
                      <a:rPr kumimoji="0" lang="en-US" altLang="zh-CN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楷体_GB2312" pitchFamily="49" charset="-122"/>
                        <a:cs typeface="+mn-cs"/>
                      </a:rPr>
                      <m:t>=</m:t>
                    </m:r>
                    <m:r>
                      <a:rPr kumimoji="0" lang="en-US" altLang="zh-CN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楷体_GB2312" pitchFamily="49" charset="-122"/>
                        <a:cs typeface="+mn-cs"/>
                      </a:rPr>
                      <m:t>𝟏</m:t>
                    </m:r>
                  </m:oMath>
                </a14:m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楷体_GB2312" pitchFamily="49" charset="-122"/>
                    <a:ea typeface="楷体_GB2312" pitchFamily="49" charset="-122"/>
                    <a:cs typeface="+mn-cs"/>
                  </a:rPr>
                  <a:t>，关门禁行</a:t>
                </a:r>
              </a:p>
            </p:txBody>
          </p:sp>
        </mc:Choice>
        <mc:Fallback xmlns="">
          <p:sp>
            <p:nvSpPr>
              <p:cNvPr id="58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1522" y="4773622"/>
                <a:ext cx="2643491" cy="461665"/>
              </a:xfrm>
              <a:prstGeom prst="rect">
                <a:avLst/>
              </a:prstGeom>
              <a:blipFill>
                <a:blip r:embed="rId9"/>
                <a:stretch>
                  <a:fillRect t="-14474" b="-25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Rectangle 50"/>
          <p:cNvSpPr>
            <a:spLocks noChangeArrowheads="1"/>
          </p:cNvSpPr>
          <p:nvPr/>
        </p:nvSpPr>
        <p:spPr bwMode="auto">
          <a:xfrm>
            <a:off x="473061" y="5805488"/>
            <a:ext cx="63722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逻辑功能：与非逻辑门变身带控制端的反相器</a:t>
            </a:r>
          </a:p>
        </p:txBody>
      </p:sp>
      <p:graphicFrame>
        <p:nvGraphicFramePr>
          <p:cNvPr id="67" name="Object 55"/>
          <p:cNvGraphicFramePr>
            <a:graphicFrameLocks noChangeAspect="1"/>
          </p:cNvGraphicFramePr>
          <p:nvPr/>
        </p:nvGraphicFramePr>
        <p:xfrm>
          <a:off x="1076517" y="1728818"/>
          <a:ext cx="2627312" cy="1274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7" name="Picture" r:id="rId10" imgW="1177200" imgH="559440" progId="Word.Picture.8">
                  <p:embed/>
                </p:oleObj>
              </mc:Choice>
              <mc:Fallback>
                <p:oleObj name="Picture" r:id="rId10" imgW="1177200" imgH="559440" progId="Word.Picture.8">
                  <p:embed/>
                  <p:pic>
                    <p:nvPicPr>
                      <p:cNvPr id="67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 t="-2187"/>
                      <a:stretch>
                        <a:fillRect/>
                      </a:stretch>
                    </p:blipFill>
                    <p:spPr bwMode="auto">
                      <a:xfrm>
                        <a:off x="1076517" y="1728818"/>
                        <a:ext cx="2627312" cy="1274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右箭头 8"/>
          <p:cNvSpPr/>
          <p:nvPr/>
        </p:nvSpPr>
        <p:spPr bwMode="auto">
          <a:xfrm>
            <a:off x="3907618" y="2164470"/>
            <a:ext cx="864096" cy="34200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96CC5292-DB3A-4F20-A076-3813F7457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837420"/>
          </a:xfrm>
        </p:spPr>
        <p:txBody>
          <a:bodyPr/>
          <a:lstStyle/>
          <a:p>
            <a:r>
              <a:rPr lang="en-US" altLang="zh-CN" dirty="0"/>
              <a:t>3.3.2  </a:t>
            </a:r>
            <a:r>
              <a:rPr lang="zh-CN" altLang="en-US" dirty="0"/>
              <a:t>三态输出门电路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6C44010-A475-4F0B-8B5A-9EFF937FE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44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79942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30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30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30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430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30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0" grpId="0"/>
      <p:bldP spid="6" grpId="0" animBg="1"/>
      <p:bldP spid="58" grpId="0"/>
      <p:bldP spid="59" grpId="0"/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35" name="Object 55"/>
          <p:cNvGraphicFramePr>
            <a:graphicFrameLocks noChangeAspect="1"/>
          </p:cNvGraphicFramePr>
          <p:nvPr/>
        </p:nvGraphicFramePr>
        <p:xfrm>
          <a:off x="1187450" y="1160463"/>
          <a:ext cx="4608513" cy="278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0" name="Picture" r:id="rId4" imgW="2066760" imgH="1219320" progId="Word.Picture.8">
                  <p:embed/>
                </p:oleObj>
              </mc:Choice>
              <mc:Fallback>
                <p:oleObj name="Picture" r:id="rId4" imgW="2066760" imgH="1219320" progId="Word.Picture.8">
                  <p:embed/>
                  <p:pic>
                    <p:nvPicPr>
                      <p:cNvPr id="430135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 t="-2187"/>
                      <a:stretch>
                        <a:fillRect/>
                      </a:stretch>
                    </p:blipFill>
                    <p:spPr bwMode="auto">
                      <a:xfrm>
                        <a:off x="1187450" y="1160463"/>
                        <a:ext cx="4608513" cy="278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084" name="Rectangle 4"/>
          <p:cNvSpPr>
            <a:spLocks noChangeArrowheads="1"/>
          </p:cNvSpPr>
          <p:nvPr/>
        </p:nvSpPr>
        <p:spPr bwMode="auto">
          <a:xfrm>
            <a:off x="827088" y="549275"/>
            <a:ext cx="50260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2.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三态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(TSL)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输出门电路</a:t>
            </a:r>
          </a:p>
        </p:txBody>
      </p:sp>
      <p:sp>
        <p:nvSpPr>
          <p:cNvPr id="430085" name="Rectangle 5"/>
          <p:cNvSpPr>
            <a:spLocks noChangeArrowheads="1"/>
          </p:cNvSpPr>
          <p:nvPr/>
        </p:nvSpPr>
        <p:spPr bwMode="auto">
          <a:xfrm>
            <a:off x="1619250" y="1916113"/>
            <a:ext cx="228600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</a:t>
            </a:r>
          </a:p>
        </p:txBody>
      </p:sp>
      <p:sp>
        <p:nvSpPr>
          <p:cNvPr id="430088" name="Rectangle 8"/>
          <p:cNvSpPr>
            <a:spLocks noChangeArrowheads="1"/>
          </p:cNvSpPr>
          <p:nvPr/>
        </p:nvSpPr>
        <p:spPr bwMode="auto">
          <a:xfrm>
            <a:off x="1908175" y="2816225"/>
            <a:ext cx="228600" cy="387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0</a:t>
            </a:r>
          </a:p>
        </p:txBody>
      </p:sp>
      <p:sp>
        <p:nvSpPr>
          <p:cNvPr id="430089" name="Rectangle 9"/>
          <p:cNvSpPr>
            <a:spLocks noChangeArrowheads="1"/>
          </p:cNvSpPr>
          <p:nvPr/>
        </p:nvSpPr>
        <p:spPr bwMode="auto">
          <a:xfrm>
            <a:off x="1619250" y="3429000"/>
            <a:ext cx="228600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0</a:t>
            </a:r>
          </a:p>
        </p:txBody>
      </p:sp>
      <p:sp>
        <p:nvSpPr>
          <p:cNvPr id="430090" name="Rectangle 10"/>
          <p:cNvSpPr>
            <a:spLocks noChangeArrowheads="1"/>
          </p:cNvSpPr>
          <p:nvPr/>
        </p:nvSpPr>
        <p:spPr bwMode="auto">
          <a:xfrm>
            <a:off x="4122738" y="1700213"/>
            <a:ext cx="228600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</a:t>
            </a:r>
          </a:p>
        </p:txBody>
      </p:sp>
      <p:sp>
        <p:nvSpPr>
          <p:cNvPr id="430091" name="Rectangle 11"/>
          <p:cNvSpPr>
            <a:spLocks noChangeArrowheads="1"/>
          </p:cNvSpPr>
          <p:nvPr/>
        </p:nvSpPr>
        <p:spPr bwMode="auto">
          <a:xfrm>
            <a:off x="4110038" y="2852738"/>
            <a:ext cx="228600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</a:t>
            </a:r>
          </a:p>
        </p:txBody>
      </p:sp>
      <p:sp>
        <p:nvSpPr>
          <p:cNvPr id="430092" name="Rectangle 12"/>
          <p:cNvSpPr>
            <a:spLocks noChangeArrowheads="1"/>
          </p:cNvSpPr>
          <p:nvPr/>
        </p:nvSpPr>
        <p:spPr bwMode="auto">
          <a:xfrm>
            <a:off x="5202238" y="2132013"/>
            <a:ext cx="863600" cy="387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截止</a:t>
            </a:r>
          </a:p>
        </p:txBody>
      </p:sp>
      <p:sp>
        <p:nvSpPr>
          <p:cNvPr id="430093" name="Rectangle 13"/>
          <p:cNvSpPr>
            <a:spLocks noChangeArrowheads="1"/>
          </p:cNvSpPr>
          <p:nvPr/>
        </p:nvSpPr>
        <p:spPr bwMode="auto">
          <a:xfrm>
            <a:off x="5202238" y="2997200"/>
            <a:ext cx="936625" cy="387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导通</a:t>
            </a:r>
          </a:p>
        </p:txBody>
      </p:sp>
      <p:grpSp>
        <p:nvGrpSpPr>
          <p:cNvPr id="430094" name="Group 14"/>
          <p:cNvGrpSpPr>
            <a:grpSpLocks/>
          </p:cNvGrpSpPr>
          <p:nvPr/>
        </p:nvGrpSpPr>
        <p:grpSpPr bwMode="auto">
          <a:xfrm>
            <a:off x="4267200" y="4941888"/>
            <a:ext cx="4356100" cy="358775"/>
            <a:chOff x="3016" y="3018"/>
            <a:chExt cx="2744" cy="226"/>
          </a:xfrm>
        </p:grpSpPr>
        <p:sp>
          <p:nvSpPr>
            <p:cNvPr id="430095" name="Rectangle 15"/>
            <p:cNvSpPr>
              <a:spLocks noChangeArrowheads="1"/>
            </p:cNvSpPr>
            <p:nvPr/>
          </p:nvSpPr>
          <p:spPr bwMode="auto">
            <a:xfrm>
              <a:off x="4791" y="3018"/>
              <a:ext cx="969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 anchor="ctr"/>
            <a:lstStyle>
              <a:lvl1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249863" algn="r"/>
                </a:tabLst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康简宋"/>
                  <a:cs typeface="Times New Roman" panose="02020603050405020304" pitchFamily="18" charset="0"/>
                </a:rPr>
                <a:t>1</a:t>
              </a:r>
              <a:endPara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endParaRPr>
            </a:p>
          </p:txBody>
        </p:sp>
        <p:sp>
          <p:nvSpPr>
            <p:cNvPr id="430096" name="Rectangle 16"/>
            <p:cNvSpPr>
              <a:spLocks noChangeArrowheads="1"/>
            </p:cNvSpPr>
            <p:nvPr/>
          </p:nvSpPr>
          <p:spPr bwMode="auto">
            <a:xfrm>
              <a:off x="4017" y="3018"/>
              <a:ext cx="774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 anchor="ctr"/>
            <a:lstStyle>
              <a:lvl1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249863" algn="r"/>
                </a:tabLst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康简宋"/>
                  <a:cs typeface="Times New Roman" panose="02020603050405020304" pitchFamily="18" charset="0"/>
                </a:rPr>
                <a:t>1</a:t>
              </a:r>
              <a:endPara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endParaRPr>
            </a:p>
          </p:txBody>
        </p:sp>
        <p:sp>
          <p:nvSpPr>
            <p:cNvPr id="430097" name="Rectangle 17"/>
            <p:cNvSpPr>
              <a:spLocks noChangeArrowheads="1"/>
            </p:cNvSpPr>
            <p:nvPr/>
          </p:nvSpPr>
          <p:spPr bwMode="auto">
            <a:xfrm>
              <a:off x="3016" y="3018"/>
              <a:ext cx="1001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 anchor="ctr"/>
            <a:lstStyle>
              <a:lvl1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249863" algn="r"/>
                </a:tabLst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康简宋"/>
                  <a:cs typeface="Times New Roman" panose="02020603050405020304" pitchFamily="18" charset="0"/>
                </a:rPr>
                <a:t>1</a:t>
              </a:r>
              <a:endPara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0098" name="Group 18"/>
          <p:cNvGrpSpPr>
            <a:grpSpLocks/>
          </p:cNvGrpSpPr>
          <p:nvPr/>
        </p:nvGrpSpPr>
        <p:grpSpPr bwMode="auto">
          <a:xfrm>
            <a:off x="4267200" y="5302250"/>
            <a:ext cx="4356100" cy="358775"/>
            <a:chOff x="3016" y="3244"/>
            <a:chExt cx="2744" cy="226"/>
          </a:xfrm>
        </p:grpSpPr>
        <p:sp>
          <p:nvSpPr>
            <p:cNvPr id="430099" name="Rectangle 19"/>
            <p:cNvSpPr>
              <a:spLocks noChangeArrowheads="1"/>
            </p:cNvSpPr>
            <p:nvPr/>
          </p:nvSpPr>
          <p:spPr bwMode="auto">
            <a:xfrm>
              <a:off x="4791" y="3244"/>
              <a:ext cx="969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 anchor="ctr"/>
            <a:lstStyle>
              <a:lvl1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249863" algn="r"/>
                </a:tabLst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D6009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高阻</a:t>
              </a:r>
            </a:p>
          </p:txBody>
        </p:sp>
        <p:sp>
          <p:nvSpPr>
            <p:cNvPr id="430100" name="Rectangle 20"/>
            <p:cNvSpPr>
              <a:spLocks noChangeArrowheads="1"/>
            </p:cNvSpPr>
            <p:nvPr/>
          </p:nvSpPr>
          <p:spPr bwMode="auto">
            <a:xfrm>
              <a:off x="4017" y="3244"/>
              <a:ext cx="774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3366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</a:t>
              </a: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D6009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430101" name="Rectangle 21"/>
            <p:cNvSpPr>
              <a:spLocks noChangeArrowheads="1"/>
            </p:cNvSpPr>
            <p:nvPr/>
          </p:nvSpPr>
          <p:spPr bwMode="auto">
            <a:xfrm>
              <a:off x="3016" y="3244"/>
              <a:ext cx="1001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 anchor="ctr"/>
            <a:lstStyle>
              <a:lvl1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249863" algn="r"/>
                </a:tabLst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D6009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康简宋"/>
                  <a:cs typeface="Times New Roman" panose="02020603050405020304" pitchFamily="18" charset="0"/>
                </a:rPr>
                <a:t>0</a:t>
              </a:r>
              <a:endPara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endParaRPr>
            </a:p>
          </p:txBody>
        </p:sp>
        <p:sp>
          <p:nvSpPr>
            <p:cNvPr id="430102" name="Line 22"/>
            <p:cNvSpPr>
              <a:spLocks noChangeShapeType="1"/>
            </p:cNvSpPr>
            <p:nvPr/>
          </p:nvSpPr>
          <p:spPr bwMode="auto">
            <a:xfrm>
              <a:off x="3016" y="3470"/>
              <a:ext cx="2744" cy="0"/>
            </a:xfrm>
            <a:prstGeom prst="line">
              <a:avLst/>
            </a:prstGeom>
            <a:noFill/>
            <a:ln w="28575" cap="rnd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30103" name="Group 23"/>
          <p:cNvGrpSpPr>
            <a:grpSpLocks/>
          </p:cNvGrpSpPr>
          <p:nvPr/>
        </p:nvGrpSpPr>
        <p:grpSpPr bwMode="auto">
          <a:xfrm>
            <a:off x="4267200" y="4078288"/>
            <a:ext cx="4356100" cy="1574800"/>
            <a:chOff x="3016" y="2478"/>
            <a:chExt cx="2744" cy="992"/>
          </a:xfrm>
        </p:grpSpPr>
        <p:grpSp>
          <p:nvGrpSpPr>
            <p:cNvPr id="430104" name="Group 24"/>
            <p:cNvGrpSpPr>
              <a:grpSpLocks/>
            </p:cNvGrpSpPr>
            <p:nvPr/>
          </p:nvGrpSpPr>
          <p:grpSpPr bwMode="auto">
            <a:xfrm>
              <a:off x="3016" y="2478"/>
              <a:ext cx="2744" cy="314"/>
              <a:chOff x="3016" y="2478"/>
              <a:chExt cx="2744" cy="314"/>
            </a:xfrm>
          </p:grpSpPr>
          <p:sp>
            <p:nvSpPr>
              <p:cNvPr id="430105" name="Rectangle 25"/>
              <p:cNvSpPr>
                <a:spLocks noChangeArrowheads="1"/>
              </p:cNvSpPr>
              <p:nvPr/>
            </p:nvSpPr>
            <p:spPr bwMode="auto">
              <a:xfrm>
                <a:off x="4791" y="2478"/>
                <a:ext cx="969" cy="314"/>
              </a:xfrm>
              <a:prstGeom prst="rect">
                <a:avLst/>
              </a:prstGeom>
              <a:noFill/>
              <a:ln w="28575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8000" tIns="10800" rIns="18000" bIns="10800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    </a:t>
                </a:r>
                <a:r>
                  <a:rPr kumimoji="1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输出</a:t>
                </a:r>
                <a:r>
                  <a:rPr kumimoji="1" lang="en-US" altLang="zh-CN" sz="2400" b="0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华康简宋"/>
                    <a:cs typeface="Times New Roman" panose="02020603050405020304" pitchFamily="18" charset="0"/>
                  </a:rPr>
                  <a:t>L</a:t>
                </a:r>
              </a:p>
            </p:txBody>
          </p:sp>
          <p:sp>
            <p:nvSpPr>
              <p:cNvPr id="430106" name="Rectangle 26"/>
              <p:cNvSpPr>
                <a:spLocks noChangeArrowheads="1"/>
              </p:cNvSpPr>
              <p:nvPr/>
            </p:nvSpPr>
            <p:spPr bwMode="auto">
              <a:xfrm>
                <a:off x="4017" y="2478"/>
                <a:ext cx="774" cy="314"/>
              </a:xfrm>
              <a:prstGeom prst="rect">
                <a:avLst/>
              </a:prstGeom>
              <a:noFill/>
              <a:ln w="28575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8000" tIns="10800" rIns="18000" bIns="10800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输入</a:t>
                </a:r>
                <a:r>
                  <a:rPr kumimoji="1" lang="en-US" altLang="zh-CN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430107" name="Rectangle 27"/>
              <p:cNvSpPr>
                <a:spLocks noChangeArrowheads="1"/>
              </p:cNvSpPr>
              <p:nvPr/>
            </p:nvSpPr>
            <p:spPr bwMode="auto">
              <a:xfrm>
                <a:off x="3016" y="2478"/>
                <a:ext cx="1001" cy="314"/>
              </a:xfrm>
              <a:prstGeom prst="rect">
                <a:avLst/>
              </a:prstGeom>
              <a:noFill/>
              <a:ln w="28575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8000" tIns="10800" rIns="18000" bIns="10800" anchor="ctr"/>
              <a:lstStyle>
                <a:lvl1pPr algn="l">
                  <a:tabLst>
                    <a:tab pos="5249863" algn="r"/>
                  </a:tabLs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algn="l">
                  <a:tabLst>
                    <a:tab pos="5249863" algn="r"/>
                  </a:tabLs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algn="l">
                  <a:tabLst>
                    <a:tab pos="5249863" algn="r"/>
                  </a:tabLs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algn="l">
                  <a:tabLst>
                    <a:tab pos="5249863" algn="r"/>
                  </a:tabLs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algn="l">
                  <a:tabLst>
                    <a:tab pos="5249863" algn="r"/>
                  </a:tabLs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tabLst>
                    <a:tab pos="5249863" algn="r"/>
                  </a:tabLs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tabLst>
                    <a:tab pos="5249863" algn="r"/>
                  </a:tabLs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tabLst>
                    <a:tab pos="5249863" algn="r"/>
                  </a:tabLs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tabLst>
                    <a:tab pos="5249863" algn="r"/>
                  </a:tabLs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5249863" algn="r"/>
                  </a:tabLst>
                  <a:defRPr/>
                </a:pPr>
                <a:r>
                  <a:rPr kumimoji="1" lang="zh-CN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使能</a:t>
                </a:r>
                <a:r>
                  <a:rPr kumimoji="1" lang="en-US" altLang="zh-CN" sz="2400" b="0" i="1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华康简宋"/>
                    <a:cs typeface="Times New Roman" panose="02020603050405020304" pitchFamily="18" charset="0"/>
                  </a:rPr>
                  <a:t>EN</a:t>
                </a:r>
                <a:endParaRPr kumimoji="1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30108" name="Line 28"/>
              <p:cNvSpPr>
                <a:spLocks noChangeShapeType="1"/>
              </p:cNvSpPr>
              <p:nvPr/>
            </p:nvSpPr>
            <p:spPr bwMode="auto">
              <a:xfrm>
                <a:off x="3016" y="2478"/>
                <a:ext cx="2744" cy="0"/>
              </a:xfrm>
              <a:prstGeom prst="line">
                <a:avLst/>
              </a:prstGeom>
              <a:noFill/>
              <a:ln w="28575" cap="rnd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8000" tIns="10800" rIns="18000" bIns="10800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30109" name="Line 29"/>
            <p:cNvSpPr>
              <a:spLocks noChangeShapeType="1"/>
            </p:cNvSpPr>
            <p:nvPr/>
          </p:nvSpPr>
          <p:spPr bwMode="auto">
            <a:xfrm>
              <a:off x="3016" y="2478"/>
              <a:ext cx="0" cy="99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0110" name="Line 30"/>
            <p:cNvSpPr>
              <a:spLocks noChangeShapeType="1"/>
            </p:cNvSpPr>
            <p:nvPr/>
          </p:nvSpPr>
          <p:spPr bwMode="auto">
            <a:xfrm>
              <a:off x="5760" y="2478"/>
              <a:ext cx="0" cy="99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0111" name="Line 31"/>
            <p:cNvSpPr>
              <a:spLocks noChangeShapeType="1"/>
            </p:cNvSpPr>
            <p:nvPr/>
          </p:nvSpPr>
          <p:spPr bwMode="auto">
            <a:xfrm>
              <a:off x="4791" y="2478"/>
              <a:ext cx="0" cy="992"/>
            </a:xfrm>
            <a:prstGeom prst="line">
              <a:avLst/>
            </a:prstGeom>
            <a:noFill/>
            <a:ln w="28575" cap="rnd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30112" name="Group 32"/>
          <p:cNvGrpSpPr>
            <a:grpSpLocks/>
          </p:cNvGrpSpPr>
          <p:nvPr/>
        </p:nvGrpSpPr>
        <p:grpSpPr bwMode="auto">
          <a:xfrm>
            <a:off x="4267200" y="4554538"/>
            <a:ext cx="4356100" cy="387350"/>
            <a:chOff x="3016" y="2782"/>
            <a:chExt cx="2744" cy="244"/>
          </a:xfrm>
        </p:grpSpPr>
        <p:sp>
          <p:nvSpPr>
            <p:cNvPr id="430113" name="Rectangle 33"/>
            <p:cNvSpPr>
              <a:spLocks noChangeArrowheads="1"/>
            </p:cNvSpPr>
            <p:nvPr/>
          </p:nvSpPr>
          <p:spPr bwMode="auto">
            <a:xfrm>
              <a:off x="3600" y="2782"/>
              <a:ext cx="22" cy="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GB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0114" name="Rectangle 34"/>
            <p:cNvSpPr>
              <a:spLocks noChangeArrowheads="1"/>
            </p:cNvSpPr>
            <p:nvPr/>
          </p:nvSpPr>
          <p:spPr bwMode="auto">
            <a:xfrm>
              <a:off x="4791" y="2792"/>
              <a:ext cx="969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 anchor="ctr"/>
            <a:lstStyle>
              <a:lvl1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249863" algn="r"/>
                </a:tabLst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康简宋"/>
                  <a:cs typeface="Times New Roman" panose="02020603050405020304" pitchFamily="18" charset="0"/>
                </a:rPr>
                <a:t>0</a:t>
              </a:r>
              <a:endPara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endParaRPr>
            </a:p>
          </p:txBody>
        </p:sp>
        <p:sp>
          <p:nvSpPr>
            <p:cNvPr id="430115" name="Rectangle 35"/>
            <p:cNvSpPr>
              <a:spLocks noChangeArrowheads="1"/>
            </p:cNvSpPr>
            <p:nvPr/>
          </p:nvSpPr>
          <p:spPr bwMode="auto">
            <a:xfrm>
              <a:off x="4017" y="2792"/>
              <a:ext cx="774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 anchor="ctr"/>
            <a:lstStyle>
              <a:lvl1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249863" algn="r"/>
                </a:tabLst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康简宋"/>
                  <a:cs typeface="Times New Roman" panose="02020603050405020304" pitchFamily="18" charset="0"/>
                </a:rPr>
                <a:t>0</a:t>
              </a:r>
              <a:endPara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endParaRPr>
            </a:p>
          </p:txBody>
        </p:sp>
        <p:sp>
          <p:nvSpPr>
            <p:cNvPr id="430116" name="Rectangle 36"/>
            <p:cNvSpPr>
              <a:spLocks noChangeArrowheads="1"/>
            </p:cNvSpPr>
            <p:nvPr/>
          </p:nvSpPr>
          <p:spPr bwMode="auto">
            <a:xfrm>
              <a:off x="3016" y="2792"/>
              <a:ext cx="1001" cy="226"/>
            </a:xfrm>
            <a:prstGeom prst="rect">
              <a:avLst/>
            </a:prstGeom>
            <a:noFill/>
            <a:ln w="2857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 anchor="ctr"/>
            <a:lstStyle>
              <a:lvl1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algn="l"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5249863" algn="r"/>
                </a:tabLs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249863" algn="r"/>
                </a:tabLst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康简宋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430117" name="Line 37"/>
            <p:cNvSpPr>
              <a:spLocks noChangeShapeType="1"/>
            </p:cNvSpPr>
            <p:nvPr/>
          </p:nvSpPr>
          <p:spPr bwMode="auto">
            <a:xfrm>
              <a:off x="3016" y="2792"/>
              <a:ext cx="2744" cy="0"/>
            </a:xfrm>
            <a:prstGeom prst="line">
              <a:avLst/>
            </a:prstGeom>
            <a:noFill/>
            <a:ln w="28575" cap="rnd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10800" rIns="18000" bIns="1080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30118" name="Rectangle 38"/>
          <p:cNvSpPr>
            <a:spLocks noChangeArrowheads="1"/>
          </p:cNvSpPr>
          <p:nvPr/>
        </p:nvSpPr>
        <p:spPr bwMode="auto">
          <a:xfrm>
            <a:off x="1619250" y="3375025"/>
            <a:ext cx="215900" cy="4492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1</a:t>
            </a:r>
          </a:p>
        </p:txBody>
      </p:sp>
      <p:sp>
        <p:nvSpPr>
          <p:cNvPr id="430119" name="Rectangle 39"/>
          <p:cNvSpPr>
            <a:spLocks noChangeArrowheads="1"/>
          </p:cNvSpPr>
          <p:nvPr/>
        </p:nvSpPr>
        <p:spPr bwMode="auto">
          <a:xfrm>
            <a:off x="4122738" y="2779713"/>
            <a:ext cx="214312" cy="4492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0</a:t>
            </a:r>
          </a:p>
        </p:txBody>
      </p:sp>
      <p:sp>
        <p:nvSpPr>
          <p:cNvPr id="430120" name="Rectangle 40"/>
          <p:cNvSpPr>
            <a:spLocks noChangeArrowheads="1"/>
          </p:cNvSpPr>
          <p:nvPr/>
        </p:nvSpPr>
        <p:spPr bwMode="auto">
          <a:xfrm>
            <a:off x="4122738" y="1628775"/>
            <a:ext cx="212725" cy="4492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0</a:t>
            </a:r>
          </a:p>
        </p:txBody>
      </p:sp>
      <p:sp>
        <p:nvSpPr>
          <p:cNvPr id="430121" name="Rectangle 41"/>
          <p:cNvSpPr>
            <a:spLocks noChangeArrowheads="1"/>
          </p:cNvSpPr>
          <p:nvPr/>
        </p:nvSpPr>
        <p:spPr bwMode="auto">
          <a:xfrm>
            <a:off x="5202238" y="2997200"/>
            <a:ext cx="720725" cy="387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截止</a:t>
            </a:r>
          </a:p>
        </p:txBody>
      </p:sp>
      <p:sp>
        <p:nvSpPr>
          <p:cNvPr id="430122" name="Rectangle 42"/>
          <p:cNvSpPr>
            <a:spLocks noChangeArrowheads="1"/>
          </p:cNvSpPr>
          <p:nvPr/>
        </p:nvSpPr>
        <p:spPr bwMode="auto">
          <a:xfrm>
            <a:off x="5202238" y="2132013"/>
            <a:ext cx="719137" cy="387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导通</a:t>
            </a:r>
          </a:p>
        </p:txBody>
      </p:sp>
      <p:sp>
        <p:nvSpPr>
          <p:cNvPr id="430123" name="Rectangle 43"/>
          <p:cNvSpPr>
            <a:spLocks noChangeArrowheads="1"/>
          </p:cNvSpPr>
          <p:nvPr/>
        </p:nvSpPr>
        <p:spPr bwMode="auto">
          <a:xfrm>
            <a:off x="1655763" y="1916113"/>
            <a:ext cx="187325" cy="387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0</a:t>
            </a:r>
          </a:p>
        </p:txBody>
      </p:sp>
      <p:sp>
        <p:nvSpPr>
          <p:cNvPr id="430124" name="Rectangle 44"/>
          <p:cNvSpPr>
            <a:spLocks noChangeArrowheads="1"/>
          </p:cNvSpPr>
          <p:nvPr/>
        </p:nvSpPr>
        <p:spPr bwMode="auto">
          <a:xfrm>
            <a:off x="4122738" y="1601788"/>
            <a:ext cx="228600" cy="387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</a:t>
            </a:r>
          </a:p>
        </p:txBody>
      </p:sp>
      <p:sp>
        <p:nvSpPr>
          <p:cNvPr id="430125" name="Rectangle 45"/>
          <p:cNvSpPr>
            <a:spLocks noChangeArrowheads="1"/>
          </p:cNvSpPr>
          <p:nvPr/>
        </p:nvSpPr>
        <p:spPr bwMode="auto">
          <a:xfrm>
            <a:off x="4122738" y="2852738"/>
            <a:ext cx="228600" cy="387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0</a:t>
            </a:r>
          </a:p>
        </p:txBody>
      </p:sp>
      <p:sp>
        <p:nvSpPr>
          <p:cNvPr id="430126" name="Rectangle 46"/>
          <p:cNvSpPr>
            <a:spLocks noChangeArrowheads="1"/>
          </p:cNvSpPr>
          <p:nvPr/>
        </p:nvSpPr>
        <p:spPr bwMode="auto">
          <a:xfrm>
            <a:off x="5130800" y="2132013"/>
            <a:ext cx="792163" cy="387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截止</a:t>
            </a:r>
          </a:p>
        </p:txBody>
      </p:sp>
      <p:sp>
        <p:nvSpPr>
          <p:cNvPr id="430127" name="Rectangle 47"/>
          <p:cNvSpPr>
            <a:spLocks noChangeArrowheads="1"/>
          </p:cNvSpPr>
          <p:nvPr/>
        </p:nvSpPr>
        <p:spPr bwMode="auto">
          <a:xfrm>
            <a:off x="5202238" y="2997200"/>
            <a:ext cx="719137" cy="387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截止</a:t>
            </a:r>
          </a:p>
        </p:txBody>
      </p:sp>
      <p:sp>
        <p:nvSpPr>
          <p:cNvPr id="430128" name="Rectangle 48"/>
          <p:cNvSpPr>
            <a:spLocks noChangeArrowheads="1"/>
          </p:cNvSpPr>
          <p:nvPr/>
        </p:nvSpPr>
        <p:spPr bwMode="auto">
          <a:xfrm>
            <a:off x="1547813" y="3357563"/>
            <a:ext cx="361950" cy="4492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X</a:t>
            </a:r>
          </a:p>
        </p:txBody>
      </p:sp>
      <p:sp>
        <p:nvSpPr>
          <p:cNvPr id="430129" name="Rectangle 49"/>
          <p:cNvSpPr>
            <a:spLocks noChangeArrowheads="1"/>
          </p:cNvSpPr>
          <p:nvPr/>
        </p:nvSpPr>
        <p:spPr bwMode="auto">
          <a:xfrm>
            <a:off x="1943100" y="2852738"/>
            <a:ext cx="217488" cy="387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1</a:t>
            </a:r>
          </a:p>
        </p:txBody>
      </p:sp>
      <p:sp>
        <p:nvSpPr>
          <p:cNvPr id="430130" name="Rectangle 50"/>
          <p:cNvSpPr>
            <a:spLocks noChangeArrowheads="1"/>
          </p:cNvSpPr>
          <p:nvPr/>
        </p:nvSpPr>
        <p:spPr bwMode="auto">
          <a:xfrm>
            <a:off x="1116013" y="5805488"/>
            <a:ext cx="5086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逻辑功能：高电平有效的同相逻辑门</a:t>
            </a:r>
          </a:p>
        </p:txBody>
      </p:sp>
      <p:sp>
        <p:nvSpPr>
          <p:cNvPr id="430131" name="Rectangle 51"/>
          <p:cNvSpPr>
            <a:spLocks noChangeArrowheads="1"/>
          </p:cNvSpPr>
          <p:nvPr/>
        </p:nvSpPr>
        <p:spPr bwMode="auto">
          <a:xfrm>
            <a:off x="5707063" y="249237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430132" name="Rectangle 52"/>
          <p:cNvSpPr>
            <a:spLocks noChangeArrowheads="1"/>
          </p:cNvSpPr>
          <p:nvPr/>
        </p:nvSpPr>
        <p:spPr bwMode="auto">
          <a:xfrm>
            <a:off x="5707063" y="2492375"/>
            <a:ext cx="33655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30136" name="Rectangle 56"/>
          <p:cNvSpPr>
            <a:spLocks noChangeArrowheads="1"/>
          </p:cNvSpPr>
          <p:nvPr/>
        </p:nvSpPr>
        <p:spPr bwMode="auto">
          <a:xfrm>
            <a:off x="0" y="2805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430137" name="Object 57"/>
          <p:cNvGraphicFramePr>
            <a:graphicFrameLocks noChangeAspect="1"/>
          </p:cNvGraphicFramePr>
          <p:nvPr/>
        </p:nvGraphicFramePr>
        <p:xfrm>
          <a:off x="1116013" y="4184650"/>
          <a:ext cx="2433637" cy="126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1" name="图片" r:id="rId6" imgW="1028880" imgH="523800" progId="Word.Picture.8">
                  <p:embed/>
                </p:oleObj>
              </mc:Choice>
              <mc:Fallback>
                <p:oleObj name="图片" r:id="rId6" imgW="1028880" imgH="523800" progId="Word.Picture.8">
                  <p:embed/>
                  <p:pic>
                    <p:nvPicPr>
                      <p:cNvPr id="430137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2187"/>
                      <a:stretch>
                        <a:fillRect/>
                      </a:stretch>
                    </p:blipFill>
                    <p:spPr bwMode="auto">
                      <a:xfrm>
                        <a:off x="1116013" y="4184650"/>
                        <a:ext cx="2433637" cy="1263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85A87C0-8AFE-468B-9A01-D9FBBAD9C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45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79008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0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0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30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30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430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30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30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500"/>
                                        <p:tgtEl>
                                          <p:spTgt spid="430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430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430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430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085" grpId="0"/>
      <p:bldP spid="430088" grpId="0" animBg="1"/>
      <p:bldP spid="430089" grpId="0"/>
      <p:bldP spid="430090" grpId="0"/>
      <p:bldP spid="430091" grpId="0"/>
      <p:bldP spid="430092" grpId="0" animBg="1"/>
      <p:bldP spid="430093" grpId="0" animBg="1"/>
      <p:bldP spid="430093" grpId="1" animBg="1"/>
      <p:bldP spid="430118" grpId="0" animBg="1"/>
      <p:bldP spid="430119" grpId="0" animBg="1"/>
      <p:bldP spid="430120" grpId="0" animBg="1"/>
      <p:bldP spid="430121" grpId="0" animBg="1"/>
      <p:bldP spid="430122" grpId="0" animBg="1"/>
      <p:bldP spid="430123" grpId="0" animBg="1"/>
      <p:bldP spid="430124" grpId="0" animBg="1"/>
      <p:bldP spid="430125" grpId="0" animBg="1"/>
      <p:bldP spid="430126" grpId="0" animBg="1"/>
      <p:bldP spid="430127" grpId="0" animBg="1"/>
      <p:bldP spid="430128" grpId="0" animBg="1"/>
      <p:bldP spid="430129" grpId="0" build="allAtOnce" animBg="1"/>
      <p:bldP spid="430130" grpId="0"/>
      <p:bldP spid="430131" grpId="0"/>
      <p:bldP spid="43013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9" name="Rectangle 3"/>
          <p:cNvSpPr>
            <a:spLocks noChangeArrowheads="1"/>
          </p:cNvSpPr>
          <p:nvPr/>
        </p:nvSpPr>
        <p:spPr bwMode="auto">
          <a:xfrm>
            <a:off x="827088" y="549275"/>
            <a:ext cx="50260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三态门电路的应用</a:t>
            </a:r>
          </a:p>
        </p:txBody>
      </p:sp>
      <p:sp>
        <p:nvSpPr>
          <p:cNvPr id="459823" name="Rectangle 47"/>
          <p:cNvSpPr>
            <a:spLocks noChangeArrowheads="1"/>
          </p:cNvSpPr>
          <p:nvPr/>
        </p:nvSpPr>
        <p:spPr bwMode="auto">
          <a:xfrm>
            <a:off x="900113" y="4797425"/>
            <a:ext cx="78438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任何时刻只能有一个门的使能端为有效，其他门输出高阻</a:t>
            </a:r>
          </a:p>
        </p:txBody>
      </p:sp>
      <p:sp>
        <p:nvSpPr>
          <p:cNvPr id="459826" name="Rectangle 50"/>
          <p:cNvSpPr>
            <a:spLocks noChangeArrowheads="1"/>
          </p:cNvSpPr>
          <p:nvPr/>
        </p:nvSpPr>
        <p:spPr bwMode="auto">
          <a:xfrm>
            <a:off x="0" y="2805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9828" name="Text Box 52"/>
          <p:cNvSpPr txBox="1">
            <a:spLocks noChangeArrowheads="1"/>
          </p:cNvSpPr>
          <p:nvPr/>
        </p:nvSpPr>
        <p:spPr bwMode="auto">
          <a:xfrm>
            <a:off x="2233613" y="3835400"/>
            <a:ext cx="825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</a:t>
            </a:r>
          </a:p>
        </p:txBody>
      </p:sp>
      <p:sp>
        <p:nvSpPr>
          <p:cNvPr id="459829" name="Text Box 53"/>
          <p:cNvSpPr txBox="1">
            <a:spLocks noChangeArrowheads="1"/>
          </p:cNvSpPr>
          <p:nvPr/>
        </p:nvSpPr>
        <p:spPr bwMode="auto">
          <a:xfrm>
            <a:off x="3887788" y="3835400"/>
            <a:ext cx="792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</a:t>
            </a:r>
          </a:p>
        </p:txBody>
      </p:sp>
      <p:sp>
        <p:nvSpPr>
          <p:cNvPr id="459830" name="Text Box 54"/>
          <p:cNvSpPr txBox="1">
            <a:spLocks noChangeArrowheads="1"/>
          </p:cNvSpPr>
          <p:nvPr/>
        </p:nvSpPr>
        <p:spPr bwMode="auto">
          <a:xfrm>
            <a:off x="6262688" y="3835400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N</a:t>
            </a:r>
          </a:p>
        </p:txBody>
      </p:sp>
      <p:grpSp>
        <p:nvGrpSpPr>
          <p:cNvPr id="459831" name="Group 55"/>
          <p:cNvGrpSpPr>
            <a:grpSpLocks/>
          </p:cNvGrpSpPr>
          <p:nvPr/>
        </p:nvGrpSpPr>
        <p:grpSpPr bwMode="auto">
          <a:xfrm>
            <a:off x="1616075" y="2398713"/>
            <a:ext cx="6353175" cy="1587"/>
            <a:chOff x="888" y="1686"/>
            <a:chExt cx="4002" cy="0"/>
          </a:xfrm>
        </p:grpSpPr>
        <p:sp>
          <p:nvSpPr>
            <p:cNvPr id="459832" name="Line 56"/>
            <p:cNvSpPr>
              <a:spLocks noChangeShapeType="1"/>
            </p:cNvSpPr>
            <p:nvPr/>
          </p:nvSpPr>
          <p:spPr bwMode="auto">
            <a:xfrm>
              <a:off x="2916" y="1686"/>
              <a:ext cx="1974" cy="0"/>
            </a:xfrm>
            <a:prstGeom prst="line">
              <a:avLst/>
            </a:prstGeom>
            <a:noFill/>
            <a:ln w="76200">
              <a:solidFill>
                <a:srgbClr val="000099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9833" name="Line 57"/>
            <p:cNvSpPr>
              <a:spLocks noChangeShapeType="1"/>
            </p:cNvSpPr>
            <p:nvPr/>
          </p:nvSpPr>
          <p:spPr bwMode="auto">
            <a:xfrm flipH="1">
              <a:off x="888" y="1686"/>
              <a:ext cx="2034" cy="0"/>
            </a:xfrm>
            <a:prstGeom prst="line">
              <a:avLst/>
            </a:prstGeom>
            <a:noFill/>
            <a:ln w="76200">
              <a:solidFill>
                <a:srgbClr val="000099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59834" name="Text Box 58"/>
          <p:cNvSpPr txBox="1">
            <a:spLocks noChangeArrowheads="1"/>
          </p:cNvSpPr>
          <p:nvPr/>
        </p:nvSpPr>
        <p:spPr bwMode="auto">
          <a:xfrm>
            <a:off x="4859338" y="1841500"/>
            <a:ext cx="19732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数据总线</a:t>
            </a:r>
          </a:p>
        </p:txBody>
      </p:sp>
      <p:grpSp>
        <p:nvGrpSpPr>
          <p:cNvPr id="459835" name="Group 59"/>
          <p:cNvGrpSpPr>
            <a:grpSpLocks/>
          </p:cNvGrpSpPr>
          <p:nvPr/>
        </p:nvGrpSpPr>
        <p:grpSpPr bwMode="auto">
          <a:xfrm>
            <a:off x="1776413" y="3835400"/>
            <a:ext cx="4373562" cy="457200"/>
            <a:chOff x="1119" y="2772"/>
            <a:chExt cx="2755" cy="288"/>
          </a:xfrm>
        </p:grpSpPr>
        <p:sp>
          <p:nvSpPr>
            <p:cNvPr id="459836" name="Text Box 60"/>
            <p:cNvSpPr txBox="1">
              <a:spLocks noChangeArrowheads="1"/>
            </p:cNvSpPr>
            <p:nvPr/>
          </p:nvSpPr>
          <p:spPr bwMode="auto">
            <a:xfrm>
              <a:off x="1119" y="2772"/>
              <a:ext cx="212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rgbClr val="99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459837" name="Text Box 61"/>
            <p:cNvSpPr txBox="1">
              <a:spLocks noChangeArrowheads="1"/>
            </p:cNvSpPr>
            <p:nvPr/>
          </p:nvSpPr>
          <p:spPr bwMode="auto">
            <a:xfrm>
              <a:off x="2096" y="2772"/>
              <a:ext cx="212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rgbClr val="99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459838" name="Text Box 62"/>
            <p:cNvSpPr txBox="1">
              <a:spLocks noChangeArrowheads="1"/>
            </p:cNvSpPr>
            <p:nvPr/>
          </p:nvSpPr>
          <p:spPr bwMode="auto">
            <a:xfrm>
              <a:off x="3662" y="2772"/>
              <a:ext cx="212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rgbClr val="99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</p:grpSp>
      <p:grpSp>
        <p:nvGrpSpPr>
          <p:cNvPr id="459839" name="Group 63"/>
          <p:cNvGrpSpPr>
            <a:grpSpLocks/>
          </p:cNvGrpSpPr>
          <p:nvPr/>
        </p:nvGrpSpPr>
        <p:grpSpPr bwMode="auto">
          <a:xfrm>
            <a:off x="1776413" y="3835400"/>
            <a:ext cx="4373562" cy="457200"/>
            <a:chOff x="1119" y="3368"/>
            <a:chExt cx="2755" cy="288"/>
          </a:xfrm>
        </p:grpSpPr>
        <p:sp>
          <p:nvSpPr>
            <p:cNvPr id="459840" name="Text Box 64"/>
            <p:cNvSpPr txBox="1">
              <a:spLocks noChangeArrowheads="1"/>
            </p:cNvSpPr>
            <p:nvPr/>
          </p:nvSpPr>
          <p:spPr bwMode="auto">
            <a:xfrm>
              <a:off x="1119" y="3368"/>
              <a:ext cx="212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rgbClr val="99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459841" name="Text Box 65"/>
            <p:cNvSpPr txBox="1">
              <a:spLocks noChangeArrowheads="1"/>
            </p:cNvSpPr>
            <p:nvPr/>
          </p:nvSpPr>
          <p:spPr bwMode="auto">
            <a:xfrm>
              <a:off x="2096" y="3368"/>
              <a:ext cx="212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rgbClr val="99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459842" name="Text Box 66"/>
            <p:cNvSpPr txBox="1">
              <a:spLocks noChangeArrowheads="1"/>
            </p:cNvSpPr>
            <p:nvPr/>
          </p:nvSpPr>
          <p:spPr bwMode="auto">
            <a:xfrm>
              <a:off x="3662" y="3368"/>
              <a:ext cx="212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rgbClr val="99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</p:grpSp>
      <p:grpSp>
        <p:nvGrpSpPr>
          <p:cNvPr id="459843" name="Group 67"/>
          <p:cNvGrpSpPr>
            <a:grpSpLocks/>
          </p:cNvGrpSpPr>
          <p:nvPr/>
        </p:nvGrpSpPr>
        <p:grpSpPr bwMode="auto">
          <a:xfrm>
            <a:off x="1776413" y="3835400"/>
            <a:ext cx="4373562" cy="457200"/>
            <a:chOff x="1119" y="2341"/>
            <a:chExt cx="2755" cy="288"/>
          </a:xfrm>
        </p:grpSpPr>
        <p:sp>
          <p:nvSpPr>
            <p:cNvPr id="459844" name="Text Box 68"/>
            <p:cNvSpPr txBox="1">
              <a:spLocks noChangeArrowheads="1"/>
            </p:cNvSpPr>
            <p:nvPr/>
          </p:nvSpPr>
          <p:spPr bwMode="auto">
            <a:xfrm>
              <a:off x="1119" y="2341"/>
              <a:ext cx="212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rgbClr val="99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459845" name="Text Box 69"/>
            <p:cNvSpPr txBox="1">
              <a:spLocks noChangeArrowheads="1"/>
            </p:cNvSpPr>
            <p:nvPr/>
          </p:nvSpPr>
          <p:spPr bwMode="auto">
            <a:xfrm>
              <a:off x="2096" y="2341"/>
              <a:ext cx="212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rgbClr val="99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459846" name="Text Box 70"/>
            <p:cNvSpPr txBox="1">
              <a:spLocks noChangeArrowheads="1"/>
            </p:cNvSpPr>
            <p:nvPr/>
          </p:nvSpPr>
          <p:spPr bwMode="auto">
            <a:xfrm>
              <a:off x="3662" y="2341"/>
              <a:ext cx="212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rgbClr val="99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</p:grpSp>
      <p:sp>
        <p:nvSpPr>
          <p:cNvPr id="459847" name="Text Box 71"/>
          <p:cNvSpPr txBox="1">
            <a:spLocks noChangeArrowheads="1"/>
          </p:cNvSpPr>
          <p:nvPr/>
        </p:nvSpPr>
        <p:spPr bwMode="auto">
          <a:xfrm>
            <a:off x="4686300" y="3670300"/>
            <a:ext cx="5905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…</a:t>
            </a:r>
          </a:p>
        </p:txBody>
      </p:sp>
      <p:sp>
        <p:nvSpPr>
          <p:cNvPr id="459849" name="Text Box 73"/>
          <p:cNvSpPr txBox="1">
            <a:spLocks noChangeArrowheads="1"/>
          </p:cNvSpPr>
          <p:nvPr/>
        </p:nvSpPr>
        <p:spPr bwMode="auto">
          <a:xfrm>
            <a:off x="8027988" y="2108200"/>
            <a:ext cx="8255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</a:t>
            </a:r>
            <a:endParaRPr kumimoji="1" lang="en-US" altLang="zh-CN" sz="2800" b="1" i="0" u="none" strike="noStrike" kern="1200" cap="none" spc="0" normalizeH="0" baseline="-2500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9850" name="Line 74"/>
          <p:cNvSpPr>
            <a:spLocks noChangeShapeType="1"/>
          </p:cNvSpPr>
          <p:nvPr/>
        </p:nvSpPr>
        <p:spPr bwMode="auto">
          <a:xfrm rot="16200000" flipH="1">
            <a:off x="2105818" y="3529807"/>
            <a:ext cx="6842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9851" name="Text Box 75"/>
          <p:cNvSpPr txBox="1">
            <a:spLocks noChangeArrowheads="1"/>
          </p:cNvSpPr>
          <p:nvPr/>
        </p:nvSpPr>
        <p:spPr bwMode="auto">
          <a:xfrm>
            <a:off x="2663825" y="2935288"/>
            <a:ext cx="557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G1</a:t>
            </a:r>
            <a:endParaRPr kumimoji="1" lang="en-US" altLang="zh-CN" sz="2400" b="1" i="1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9852" name="Line 76"/>
          <p:cNvSpPr>
            <a:spLocks noChangeShapeType="1"/>
          </p:cNvSpPr>
          <p:nvPr/>
        </p:nvSpPr>
        <p:spPr bwMode="auto">
          <a:xfrm rot="-5400000">
            <a:off x="2079625" y="2774950"/>
            <a:ext cx="7556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9853" name="AutoShape 77"/>
          <p:cNvSpPr>
            <a:spLocks noChangeArrowheads="1"/>
          </p:cNvSpPr>
          <p:nvPr/>
        </p:nvSpPr>
        <p:spPr bwMode="auto">
          <a:xfrm>
            <a:off x="2232025" y="2898775"/>
            <a:ext cx="447675" cy="39687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9854" name="Line 78"/>
          <p:cNvSpPr>
            <a:spLocks noChangeShapeType="1"/>
          </p:cNvSpPr>
          <p:nvPr/>
        </p:nvSpPr>
        <p:spPr bwMode="auto">
          <a:xfrm flipH="1">
            <a:off x="1979613" y="3116263"/>
            <a:ext cx="3603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9855" name="Line 79"/>
          <p:cNvSpPr>
            <a:spLocks noChangeShapeType="1"/>
          </p:cNvSpPr>
          <p:nvPr/>
        </p:nvSpPr>
        <p:spPr bwMode="auto">
          <a:xfrm rot="16200000" flipH="1">
            <a:off x="1601788" y="3494088"/>
            <a:ext cx="7556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9856" name="Line 80"/>
          <p:cNvSpPr>
            <a:spLocks noChangeShapeType="1"/>
          </p:cNvSpPr>
          <p:nvPr/>
        </p:nvSpPr>
        <p:spPr bwMode="auto">
          <a:xfrm rot="16200000" flipH="1">
            <a:off x="3653632" y="3493294"/>
            <a:ext cx="6842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9857" name="Text Box 81"/>
          <p:cNvSpPr txBox="1">
            <a:spLocks noChangeArrowheads="1"/>
          </p:cNvSpPr>
          <p:nvPr/>
        </p:nvSpPr>
        <p:spPr bwMode="auto">
          <a:xfrm>
            <a:off x="4211638" y="2898775"/>
            <a:ext cx="557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G2</a:t>
            </a:r>
            <a:endParaRPr kumimoji="1" lang="en-US" altLang="zh-CN" sz="2400" b="1" i="1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9858" name="Line 82"/>
          <p:cNvSpPr>
            <a:spLocks noChangeShapeType="1"/>
          </p:cNvSpPr>
          <p:nvPr/>
        </p:nvSpPr>
        <p:spPr bwMode="auto">
          <a:xfrm rot="-5400000">
            <a:off x="3627438" y="2738438"/>
            <a:ext cx="7556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9859" name="AutoShape 83"/>
          <p:cNvSpPr>
            <a:spLocks noChangeArrowheads="1"/>
          </p:cNvSpPr>
          <p:nvPr/>
        </p:nvSpPr>
        <p:spPr bwMode="auto">
          <a:xfrm>
            <a:off x="3779838" y="2862263"/>
            <a:ext cx="447675" cy="39687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9860" name="Line 84"/>
          <p:cNvSpPr>
            <a:spLocks noChangeShapeType="1"/>
          </p:cNvSpPr>
          <p:nvPr/>
        </p:nvSpPr>
        <p:spPr bwMode="auto">
          <a:xfrm flipH="1">
            <a:off x="3527425" y="3079750"/>
            <a:ext cx="3603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9861" name="Line 85"/>
          <p:cNvSpPr>
            <a:spLocks noChangeShapeType="1"/>
          </p:cNvSpPr>
          <p:nvPr/>
        </p:nvSpPr>
        <p:spPr bwMode="auto">
          <a:xfrm rot="16200000" flipH="1">
            <a:off x="3149600" y="3457575"/>
            <a:ext cx="7556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9862" name="Line 86"/>
          <p:cNvSpPr>
            <a:spLocks noChangeShapeType="1"/>
          </p:cNvSpPr>
          <p:nvPr/>
        </p:nvSpPr>
        <p:spPr bwMode="auto">
          <a:xfrm rot="16200000" flipH="1">
            <a:off x="6138069" y="3493294"/>
            <a:ext cx="6842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9863" name="Text Box 87"/>
          <p:cNvSpPr txBox="1">
            <a:spLocks noChangeArrowheads="1"/>
          </p:cNvSpPr>
          <p:nvPr/>
        </p:nvSpPr>
        <p:spPr bwMode="auto">
          <a:xfrm>
            <a:off x="6696075" y="2898775"/>
            <a:ext cx="574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Gn</a:t>
            </a:r>
            <a:endParaRPr kumimoji="1" lang="en-US" altLang="zh-CN" sz="2400" b="1" i="1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9864" name="Line 88"/>
          <p:cNvSpPr>
            <a:spLocks noChangeShapeType="1"/>
          </p:cNvSpPr>
          <p:nvPr/>
        </p:nvSpPr>
        <p:spPr bwMode="auto">
          <a:xfrm rot="-5400000">
            <a:off x="6111875" y="2738438"/>
            <a:ext cx="7556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9865" name="AutoShape 89"/>
          <p:cNvSpPr>
            <a:spLocks noChangeArrowheads="1"/>
          </p:cNvSpPr>
          <p:nvPr/>
        </p:nvSpPr>
        <p:spPr bwMode="auto">
          <a:xfrm>
            <a:off x="6264275" y="2862263"/>
            <a:ext cx="447675" cy="39687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9866" name="Line 90"/>
          <p:cNvSpPr>
            <a:spLocks noChangeShapeType="1"/>
          </p:cNvSpPr>
          <p:nvPr/>
        </p:nvSpPr>
        <p:spPr bwMode="auto">
          <a:xfrm flipH="1">
            <a:off x="6011863" y="3079750"/>
            <a:ext cx="3603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9867" name="Line 91"/>
          <p:cNvSpPr>
            <a:spLocks noChangeShapeType="1"/>
          </p:cNvSpPr>
          <p:nvPr/>
        </p:nvSpPr>
        <p:spPr bwMode="auto">
          <a:xfrm rot="16200000" flipH="1">
            <a:off x="5634038" y="3457575"/>
            <a:ext cx="7556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9868" name="Text Box 92"/>
          <p:cNvSpPr txBox="1">
            <a:spLocks noChangeArrowheads="1"/>
          </p:cNvSpPr>
          <p:nvPr/>
        </p:nvSpPr>
        <p:spPr bwMode="auto">
          <a:xfrm>
            <a:off x="4859338" y="2778125"/>
            <a:ext cx="5905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…</a:t>
            </a:r>
          </a:p>
        </p:txBody>
      </p:sp>
      <p:sp>
        <p:nvSpPr>
          <p:cNvPr id="459869" name="Text Box 93"/>
          <p:cNvSpPr txBox="1">
            <a:spLocks noChangeArrowheads="1"/>
          </p:cNvSpPr>
          <p:nvPr/>
        </p:nvSpPr>
        <p:spPr bwMode="auto">
          <a:xfrm>
            <a:off x="1477963" y="3571875"/>
            <a:ext cx="5381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EN</a:t>
            </a:r>
            <a:endParaRPr kumimoji="1" lang="en-US" altLang="zh-CN" sz="2000" b="1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9870" name="Text Box 94"/>
          <p:cNvSpPr txBox="1">
            <a:spLocks noChangeArrowheads="1"/>
          </p:cNvSpPr>
          <p:nvPr/>
        </p:nvSpPr>
        <p:spPr bwMode="auto">
          <a:xfrm>
            <a:off x="3025775" y="3535363"/>
            <a:ext cx="5381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EN</a:t>
            </a:r>
            <a:endParaRPr kumimoji="1" lang="en-US" altLang="zh-CN" sz="2000" b="1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9871" name="Text Box 95"/>
          <p:cNvSpPr txBox="1">
            <a:spLocks noChangeArrowheads="1"/>
          </p:cNvSpPr>
          <p:nvPr/>
        </p:nvSpPr>
        <p:spPr bwMode="auto">
          <a:xfrm>
            <a:off x="5510213" y="3535363"/>
            <a:ext cx="5381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EN</a:t>
            </a:r>
            <a:endParaRPr kumimoji="1" lang="en-US" altLang="zh-CN" sz="2000" b="1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459872" name="Object 96"/>
          <p:cNvGraphicFramePr>
            <a:graphicFrameLocks noChangeAspect="1"/>
          </p:cNvGraphicFramePr>
          <p:nvPr/>
        </p:nvGraphicFramePr>
        <p:xfrm>
          <a:off x="2339975" y="3068638"/>
          <a:ext cx="211138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3" name="图片" r:id="rId4" imgW="114480" imgH="114480" progId="Word.Picture.8">
                  <p:embed/>
                </p:oleObj>
              </mc:Choice>
              <mc:Fallback>
                <p:oleObj name="图片" r:id="rId4" imgW="114480" imgH="114480" progId="Word.Picture.8">
                  <p:embed/>
                  <p:pic>
                    <p:nvPicPr>
                      <p:cNvPr id="459872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2187"/>
                      <a:stretch>
                        <a:fillRect/>
                      </a:stretch>
                    </p:blipFill>
                    <p:spPr bwMode="auto">
                      <a:xfrm>
                        <a:off x="2339975" y="3068638"/>
                        <a:ext cx="211138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9873" name="Object 97"/>
          <p:cNvGraphicFramePr>
            <a:graphicFrameLocks noChangeAspect="1"/>
          </p:cNvGraphicFramePr>
          <p:nvPr/>
        </p:nvGraphicFramePr>
        <p:xfrm>
          <a:off x="3887788" y="3033713"/>
          <a:ext cx="211137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4" name="图片" r:id="rId6" imgW="114480" imgH="114480" progId="Word.Picture.8">
                  <p:embed/>
                </p:oleObj>
              </mc:Choice>
              <mc:Fallback>
                <p:oleObj name="图片" r:id="rId6" imgW="114480" imgH="114480" progId="Word.Picture.8">
                  <p:embed/>
                  <p:pic>
                    <p:nvPicPr>
                      <p:cNvPr id="459873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2187"/>
                      <a:stretch>
                        <a:fillRect/>
                      </a:stretch>
                    </p:blipFill>
                    <p:spPr bwMode="auto">
                      <a:xfrm>
                        <a:off x="3887788" y="3033713"/>
                        <a:ext cx="211137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9874" name="Object 98"/>
          <p:cNvGraphicFramePr>
            <a:graphicFrameLocks noChangeAspect="1"/>
          </p:cNvGraphicFramePr>
          <p:nvPr/>
        </p:nvGraphicFramePr>
        <p:xfrm>
          <a:off x="6408738" y="3033713"/>
          <a:ext cx="211137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5" name="图片" r:id="rId8" imgW="114480" imgH="114480" progId="Word.Picture.8">
                  <p:embed/>
                </p:oleObj>
              </mc:Choice>
              <mc:Fallback>
                <p:oleObj name="图片" r:id="rId8" imgW="114480" imgH="114480" progId="Word.Picture.8">
                  <p:embed/>
                  <p:pic>
                    <p:nvPicPr>
                      <p:cNvPr id="459874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2187"/>
                      <a:stretch>
                        <a:fillRect/>
                      </a:stretch>
                    </p:blipFill>
                    <p:spPr bwMode="auto">
                      <a:xfrm>
                        <a:off x="6408738" y="3033713"/>
                        <a:ext cx="211137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DFA4EBF-3612-48D9-B7ED-768793E59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46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62592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9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59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59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59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82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2" name="Rectangle 2"/>
          <p:cNvSpPr>
            <a:spLocks noChangeArrowheads="1"/>
          </p:cNvSpPr>
          <p:nvPr/>
        </p:nvSpPr>
        <p:spPr bwMode="auto">
          <a:xfrm>
            <a:off x="503238" y="549275"/>
            <a:ext cx="5562600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3.3.3  CMOS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逻辑门电路的重要参数</a:t>
            </a:r>
          </a:p>
        </p:txBody>
      </p:sp>
      <p:sp>
        <p:nvSpPr>
          <p:cNvPr id="460803" name="Rectangle 3"/>
          <p:cNvSpPr>
            <a:spLocks noChangeArrowheads="1"/>
          </p:cNvSpPr>
          <p:nvPr/>
        </p:nvSpPr>
        <p:spPr bwMode="auto">
          <a:xfrm>
            <a:off x="395288" y="1268413"/>
            <a:ext cx="4392612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1.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输入和输出的高、低电平</a:t>
            </a:r>
          </a:p>
        </p:txBody>
      </p:sp>
      <p:sp>
        <p:nvSpPr>
          <p:cNvPr id="460804" name="Rectangle 4"/>
          <p:cNvSpPr>
            <a:spLocks noChangeArrowheads="1"/>
          </p:cNvSpPr>
          <p:nvPr/>
        </p:nvSpPr>
        <p:spPr bwMode="auto">
          <a:xfrm>
            <a:off x="73025" y="1700213"/>
            <a:ext cx="5435600" cy="4824412"/>
          </a:xfrm>
          <a:prstGeom prst="rect">
            <a:avLst/>
          </a:prstGeom>
          <a:solidFill>
            <a:schemeClr val="bg1"/>
          </a:solidFill>
          <a:ln w="19050">
            <a:solidFill>
              <a:srgbClr val="00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37" name="Rectangle 37"/>
          <p:cNvSpPr>
            <a:spLocks noChangeArrowheads="1"/>
          </p:cNvSpPr>
          <p:nvPr/>
        </p:nvSpPr>
        <p:spPr bwMode="auto">
          <a:xfrm>
            <a:off x="2828925" y="3775075"/>
            <a:ext cx="642938" cy="254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38" name="Rectangle 38"/>
          <p:cNvSpPr>
            <a:spLocks noChangeArrowheads="1"/>
          </p:cNvSpPr>
          <p:nvPr/>
        </p:nvSpPr>
        <p:spPr bwMode="auto">
          <a:xfrm>
            <a:off x="2828925" y="5199063"/>
            <a:ext cx="642938" cy="2524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39" name="Rectangle 39"/>
          <p:cNvSpPr>
            <a:spLocks noChangeArrowheads="1"/>
          </p:cNvSpPr>
          <p:nvPr/>
        </p:nvSpPr>
        <p:spPr bwMode="auto">
          <a:xfrm>
            <a:off x="5940425" y="4181475"/>
            <a:ext cx="2792413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输出高电平的下限值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  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OH(min)</a:t>
            </a:r>
            <a:endParaRPr kumimoji="1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460840" name="Rectangle 40"/>
          <p:cNvSpPr>
            <a:spLocks noChangeArrowheads="1"/>
          </p:cNvSpPr>
          <p:nvPr/>
        </p:nvSpPr>
        <p:spPr bwMode="auto">
          <a:xfrm>
            <a:off x="5724525" y="2349500"/>
            <a:ext cx="3024188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输入低电平的上限值        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IL(max)</a:t>
            </a:r>
            <a:endParaRPr kumimoji="1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460841" name="Rectangle 41"/>
          <p:cNvSpPr>
            <a:spLocks noChangeArrowheads="1"/>
          </p:cNvSpPr>
          <p:nvPr/>
        </p:nvSpPr>
        <p:spPr bwMode="auto">
          <a:xfrm>
            <a:off x="5724525" y="3246438"/>
            <a:ext cx="3024188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输入高电平的下限值        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IL(min)</a:t>
            </a:r>
            <a:endParaRPr kumimoji="1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460842" name="Rectangle 42"/>
          <p:cNvSpPr>
            <a:spLocks noChangeArrowheads="1"/>
          </p:cNvSpPr>
          <p:nvPr/>
        </p:nvSpPr>
        <p:spPr bwMode="auto">
          <a:xfrm>
            <a:off x="5940425" y="5114100"/>
            <a:ext cx="2820768" cy="7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输出低电平的上限值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  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OL(max)</a:t>
            </a:r>
            <a:endParaRPr kumimoji="1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grpSp>
        <p:nvGrpSpPr>
          <p:cNvPr id="460843" name="Group 43"/>
          <p:cNvGrpSpPr>
            <a:grpSpLocks/>
          </p:cNvGrpSpPr>
          <p:nvPr/>
        </p:nvGrpSpPr>
        <p:grpSpPr bwMode="auto">
          <a:xfrm>
            <a:off x="34925" y="2852738"/>
            <a:ext cx="2968625" cy="3671887"/>
            <a:chOff x="22" y="1752"/>
            <a:chExt cx="1870" cy="2313"/>
          </a:xfrm>
        </p:grpSpPr>
        <p:sp>
          <p:nvSpPr>
            <p:cNvPr id="460844" name="Rectangle 44"/>
            <p:cNvSpPr>
              <a:spLocks noChangeArrowheads="1"/>
            </p:cNvSpPr>
            <p:nvPr/>
          </p:nvSpPr>
          <p:spPr bwMode="auto">
            <a:xfrm>
              <a:off x="824" y="1940"/>
              <a:ext cx="516" cy="183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2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45" name="Rectangle 45"/>
            <p:cNvSpPr>
              <a:spLocks noChangeArrowheads="1"/>
            </p:cNvSpPr>
            <p:nvPr/>
          </p:nvSpPr>
          <p:spPr bwMode="auto">
            <a:xfrm>
              <a:off x="836" y="1952"/>
              <a:ext cx="479" cy="320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46" name="Line 46"/>
            <p:cNvSpPr>
              <a:spLocks noChangeShapeType="1"/>
            </p:cNvSpPr>
            <p:nvPr/>
          </p:nvSpPr>
          <p:spPr bwMode="auto">
            <a:xfrm flipV="1">
              <a:off x="824" y="2257"/>
              <a:ext cx="1013" cy="1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47" name="Line 47"/>
            <p:cNvSpPr>
              <a:spLocks noChangeShapeType="1"/>
            </p:cNvSpPr>
            <p:nvPr/>
          </p:nvSpPr>
          <p:spPr bwMode="auto">
            <a:xfrm>
              <a:off x="824" y="3414"/>
              <a:ext cx="968" cy="2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48" name="Rectangle 48"/>
            <p:cNvSpPr>
              <a:spLocks noChangeArrowheads="1"/>
            </p:cNvSpPr>
            <p:nvPr/>
          </p:nvSpPr>
          <p:spPr bwMode="auto">
            <a:xfrm>
              <a:off x="861" y="2001"/>
              <a:ext cx="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49" name="Rectangle 49"/>
            <p:cNvSpPr>
              <a:spLocks noChangeArrowheads="1"/>
            </p:cNvSpPr>
            <p:nvPr/>
          </p:nvSpPr>
          <p:spPr bwMode="auto">
            <a:xfrm>
              <a:off x="295" y="1933"/>
              <a:ext cx="435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9C087C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输出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9C087C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高电平</a:t>
              </a:r>
            </a:p>
          </p:txBody>
        </p:sp>
        <p:sp>
          <p:nvSpPr>
            <p:cNvPr id="460850" name="Rectangle 50"/>
            <p:cNvSpPr>
              <a:spLocks noChangeArrowheads="1"/>
            </p:cNvSpPr>
            <p:nvPr/>
          </p:nvSpPr>
          <p:spPr bwMode="auto">
            <a:xfrm>
              <a:off x="1389" y="1866"/>
              <a:ext cx="344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51" name="Rectangle 51"/>
            <p:cNvSpPr>
              <a:spLocks noChangeArrowheads="1"/>
            </p:cNvSpPr>
            <p:nvPr/>
          </p:nvSpPr>
          <p:spPr bwMode="auto">
            <a:xfrm>
              <a:off x="1389" y="1842"/>
              <a:ext cx="8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+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52" name="Rectangle 52"/>
            <p:cNvSpPr>
              <a:spLocks noChangeArrowheads="1"/>
            </p:cNvSpPr>
            <p:nvPr/>
          </p:nvSpPr>
          <p:spPr bwMode="auto">
            <a:xfrm>
              <a:off x="1475" y="1842"/>
              <a:ext cx="9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53" name="Rectangle 53"/>
            <p:cNvSpPr>
              <a:spLocks noChangeArrowheads="1"/>
            </p:cNvSpPr>
            <p:nvPr/>
          </p:nvSpPr>
          <p:spPr bwMode="auto">
            <a:xfrm>
              <a:off x="1561" y="1916"/>
              <a:ext cx="13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DD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54" name="Rectangle 54"/>
            <p:cNvSpPr>
              <a:spLocks noChangeArrowheads="1"/>
            </p:cNvSpPr>
            <p:nvPr/>
          </p:nvSpPr>
          <p:spPr bwMode="auto">
            <a:xfrm>
              <a:off x="1708" y="1916"/>
              <a:ext cx="2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55" name="Rectangle 55"/>
            <p:cNvSpPr>
              <a:spLocks noChangeArrowheads="1"/>
            </p:cNvSpPr>
            <p:nvPr/>
          </p:nvSpPr>
          <p:spPr bwMode="auto">
            <a:xfrm>
              <a:off x="1377" y="2075"/>
              <a:ext cx="503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56" name="Rectangle 56"/>
            <p:cNvSpPr>
              <a:spLocks noChangeArrowheads="1"/>
            </p:cNvSpPr>
            <p:nvPr/>
          </p:nvSpPr>
          <p:spPr bwMode="auto">
            <a:xfrm>
              <a:off x="1389" y="2087"/>
              <a:ext cx="9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57" name="Rectangle 57"/>
            <p:cNvSpPr>
              <a:spLocks noChangeArrowheads="1"/>
            </p:cNvSpPr>
            <p:nvPr/>
          </p:nvSpPr>
          <p:spPr bwMode="auto">
            <a:xfrm>
              <a:off x="1475" y="2161"/>
              <a:ext cx="15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OH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58" name="Rectangle 58"/>
            <p:cNvSpPr>
              <a:spLocks noChangeArrowheads="1"/>
            </p:cNvSpPr>
            <p:nvPr/>
          </p:nvSpPr>
          <p:spPr bwMode="auto">
            <a:xfrm>
              <a:off x="1622" y="2161"/>
              <a:ext cx="3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(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59" name="Rectangle 59"/>
            <p:cNvSpPr>
              <a:spLocks noChangeArrowheads="1"/>
            </p:cNvSpPr>
            <p:nvPr/>
          </p:nvSpPr>
          <p:spPr bwMode="auto">
            <a:xfrm>
              <a:off x="1659" y="2161"/>
              <a:ext cx="16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min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60" name="Rectangle 60"/>
            <p:cNvSpPr>
              <a:spLocks noChangeArrowheads="1"/>
            </p:cNvSpPr>
            <p:nvPr/>
          </p:nvSpPr>
          <p:spPr bwMode="auto">
            <a:xfrm>
              <a:off x="1806" y="2161"/>
              <a:ext cx="3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)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61" name="Rectangle 61"/>
            <p:cNvSpPr>
              <a:spLocks noChangeArrowheads="1"/>
            </p:cNvSpPr>
            <p:nvPr/>
          </p:nvSpPr>
          <p:spPr bwMode="auto">
            <a:xfrm>
              <a:off x="1377" y="3426"/>
              <a:ext cx="503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62" name="Rectangle 62"/>
            <p:cNvSpPr>
              <a:spLocks noChangeArrowheads="1"/>
            </p:cNvSpPr>
            <p:nvPr/>
          </p:nvSpPr>
          <p:spPr bwMode="auto">
            <a:xfrm>
              <a:off x="1389" y="3402"/>
              <a:ext cx="9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63" name="Rectangle 63"/>
            <p:cNvSpPr>
              <a:spLocks noChangeArrowheads="1"/>
            </p:cNvSpPr>
            <p:nvPr/>
          </p:nvSpPr>
          <p:spPr bwMode="auto">
            <a:xfrm>
              <a:off x="1475" y="3475"/>
              <a:ext cx="139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OL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64" name="Rectangle 64"/>
            <p:cNvSpPr>
              <a:spLocks noChangeArrowheads="1"/>
            </p:cNvSpPr>
            <p:nvPr/>
          </p:nvSpPr>
          <p:spPr bwMode="auto">
            <a:xfrm>
              <a:off x="1610" y="3475"/>
              <a:ext cx="3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(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65" name="Rectangle 65"/>
            <p:cNvSpPr>
              <a:spLocks noChangeArrowheads="1"/>
            </p:cNvSpPr>
            <p:nvPr/>
          </p:nvSpPr>
          <p:spPr bwMode="auto">
            <a:xfrm>
              <a:off x="1647" y="3475"/>
              <a:ext cx="17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max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66" name="Rectangle 66"/>
            <p:cNvSpPr>
              <a:spLocks noChangeArrowheads="1"/>
            </p:cNvSpPr>
            <p:nvPr/>
          </p:nvSpPr>
          <p:spPr bwMode="auto">
            <a:xfrm>
              <a:off x="1819" y="3475"/>
              <a:ext cx="3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)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67" name="Rectangle 67"/>
            <p:cNvSpPr>
              <a:spLocks noChangeArrowheads="1"/>
            </p:cNvSpPr>
            <p:nvPr/>
          </p:nvSpPr>
          <p:spPr bwMode="auto">
            <a:xfrm>
              <a:off x="1856" y="3402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68" name="Rectangle 68"/>
            <p:cNvSpPr>
              <a:spLocks noChangeArrowheads="1"/>
            </p:cNvSpPr>
            <p:nvPr/>
          </p:nvSpPr>
          <p:spPr bwMode="auto">
            <a:xfrm>
              <a:off x="1364" y="3623"/>
              <a:ext cx="185" cy="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69" name="Rectangle 69"/>
            <p:cNvSpPr>
              <a:spLocks noChangeArrowheads="1"/>
            </p:cNvSpPr>
            <p:nvPr/>
          </p:nvSpPr>
          <p:spPr bwMode="auto">
            <a:xfrm>
              <a:off x="1413" y="3598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70" name="Rectangle 70"/>
            <p:cNvSpPr>
              <a:spLocks noChangeArrowheads="1"/>
            </p:cNvSpPr>
            <p:nvPr/>
          </p:nvSpPr>
          <p:spPr bwMode="auto">
            <a:xfrm>
              <a:off x="1487" y="3672"/>
              <a:ext cx="2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71" name="Rectangle 71"/>
            <p:cNvSpPr>
              <a:spLocks noChangeArrowheads="1"/>
            </p:cNvSpPr>
            <p:nvPr/>
          </p:nvSpPr>
          <p:spPr bwMode="auto">
            <a:xfrm>
              <a:off x="578" y="3868"/>
              <a:ext cx="1069" cy="19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72" name="Rectangle 72"/>
            <p:cNvSpPr>
              <a:spLocks noChangeArrowheads="1"/>
            </p:cNvSpPr>
            <p:nvPr/>
          </p:nvSpPr>
          <p:spPr bwMode="auto">
            <a:xfrm>
              <a:off x="689" y="3856"/>
              <a:ext cx="11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G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73" name="Rectangle 73"/>
            <p:cNvSpPr>
              <a:spLocks noChangeArrowheads="1"/>
            </p:cNvSpPr>
            <p:nvPr/>
          </p:nvSpPr>
          <p:spPr bwMode="auto">
            <a:xfrm>
              <a:off x="799" y="3930"/>
              <a:ext cx="4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74" name="Rectangle 74"/>
            <p:cNvSpPr>
              <a:spLocks noChangeArrowheads="1"/>
            </p:cNvSpPr>
            <p:nvPr/>
          </p:nvSpPr>
          <p:spPr bwMode="auto">
            <a:xfrm>
              <a:off x="873" y="3881"/>
              <a:ext cx="14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门</a:t>
              </a: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75" name="Rectangle 75"/>
            <p:cNvSpPr>
              <a:spLocks noChangeArrowheads="1"/>
            </p:cNvSpPr>
            <p:nvPr/>
          </p:nvSpPr>
          <p:spPr bwMode="auto">
            <a:xfrm>
              <a:off x="1057" y="3844"/>
              <a:ext cx="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ook Antiqua" panose="0204060205030503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76" name="Rectangle 76"/>
            <p:cNvSpPr>
              <a:spLocks noChangeArrowheads="1"/>
            </p:cNvSpPr>
            <p:nvPr/>
          </p:nvSpPr>
          <p:spPr bwMode="auto">
            <a:xfrm>
              <a:off x="1131" y="3930"/>
              <a:ext cx="7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77" name="Rectangle 77"/>
            <p:cNvSpPr>
              <a:spLocks noChangeArrowheads="1"/>
            </p:cNvSpPr>
            <p:nvPr/>
          </p:nvSpPr>
          <p:spPr bwMode="auto">
            <a:xfrm>
              <a:off x="1229" y="3881"/>
              <a:ext cx="29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楷体_GB2312" pitchFamily="49" charset="-122"/>
                  <a:cs typeface="+mn-cs"/>
                </a:rPr>
                <a:t>范围</a:t>
              </a: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460878" name="Rectangle 78"/>
            <p:cNvSpPr>
              <a:spLocks noChangeArrowheads="1"/>
            </p:cNvSpPr>
            <p:nvPr/>
          </p:nvSpPr>
          <p:spPr bwMode="auto">
            <a:xfrm>
              <a:off x="1524" y="3856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79" name="Freeform 79"/>
            <p:cNvSpPr>
              <a:spLocks/>
            </p:cNvSpPr>
            <p:nvPr/>
          </p:nvSpPr>
          <p:spPr bwMode="auto">
            <a:xfrm>
              <a:off x="206" y="1887"/>
              <a:ext cx="37" cy="135"/>
            </a:xfrm>
            <a:custGeom>
              <a:avLst/>
              <a:gdLst>
                <a:gd name="T0" fmla="*/ 12 w 37"/>
                <a:gd name="T1" fmla="*/ 0 h 135"/>
                <a:gd name="T2" fmla="*/ 37 w 37"/>
                <a:gd name="T3" fmla="*/ 135 h 135"/>
                <a:gd name="T4" fmla="*/ 0 w 37"/>
                <a:gd name="T5" fmla="*/ 135 h 135"/>
                <a:gd name="T6" fmla="*/ 12 w 37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135">
                  <a:moveTo>
                    <a:pt x="12" y="0"/>
                  </a:moveTo>
                  <a:lnTo>
                    <a:pt x="37" y="135"/>
                  </a:lnTo>
                  <a:lnTo>
                    <a:pt x="0" y="1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80" name="Line 80"/>
            <p:cNvSpPr>
              <a:spLocks noChangeShapeType="1"/>
            </p:cNvSpPr>
            <p:nvPr/>
          </p:nvSpPr>
          <p:spPr bwMode="auto">
            <a:xfrm>
              <a:off x="204" y="1888"/>
              <a:ext cx="1" cy="157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81" name="Rectangle 81"/>
            <p:cNvSpPr>
              <a:spLocks noChangeArrowheads="1"/>
            </p:cNvSpPr>
            <p:nvPr/>
          </p:nvSpPr>
          <p:spPr bwMode="auto">
            <a:xfrm>
              <a:off x="22" y="1801"/>
              <a:ext cx="147" cy="1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82" name="Rectangle 82"/>
            <p:cNvSpPr>
              <a:spLocks noChangeArrowheads="1"/>
            </p:cNvSpPr>
            <p:nvPr/>
          </p:nvSpPr>
          <p:spPr bwMode="auto">
            <a:xfrm>
              <a:off x="22" y="1752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ook Antiqua" panose="0204060205030503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83" name="Rectangle 83"/>
            <p:cNvSpPr>
              <a:spLocks noChangeArrowheads="1"/>
            </p:cNvSpPr>
            <p:nvPr/>
          </p:nvSpPr>
          <p:spPr bwMode="auto">
            <a:xfrm>
              <a:off x="96" y="1838"/>
              <a:ext cx="7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84" name="Rectangle 84"/>
            <p:cNvSpPr>
              <a:spLocks noChangeArrowheads="1"/>
            </p:cNvSpPr>
            <p:nvPr/>
          </p:nvSpPr>
          <p:spPr bwMode="auto">
            <a:xfrm>
              <a:off x="169" y="1764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85" name="Rectangle 85"/>
            <p:cNvSpPr>
              <a:spLocks noChangeArrowheads="1"/>
            </p:cNvSpPr>
            <p:nvPr/>
          </p:nvSpPr>
          <p:spPr bwMode="auto">
            <a:xfrm>
              <a:off x="836" y="3426"/>
              <a:ext cx="479" cy="320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86" name="Rectangle 86"/>
            <p:cNvSpPr>
              <a:spLocks noChangeArrowheads="1"/>
            </p:cNvSpPr>
            <p:nvPr/>
          </p:nvSpPr>
          <p:spPr bwMode="auto">
            <a:xfrm>
              <a:off x="861" y="3475"/>
              <a:ext cx="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87" name="Rectangle 87"/>
            <p:cNvSpPr>
              <a:spLocks noChangeArrowheads="1"/>
            </p:cNvSpPr>
            <p:nvPr/>
          </p:nvSpPr>
          <p:spPr bwMode="auto">
            <a:xfrm>
              <a:off x="295" y="3385"/>
              <a:ext cx="435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9C087C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输出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9C087C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低电平</a:t>
              </a:r>
            </a:p>
          </p:txBody>
        </p:sp>
        <p:sp>
          <p:nvSpPr>
            <p:cNvPr id="460888" name="Rectangle 88"/>
            <p:cNvSpPr>
              <a:spLocks noChangeArrowheads="1"/>
            </p:cNvSpPr>
            <p:nvPr/>
          </p:nvSpPr>
          <p:spPr bwMode="auto">
            <a:xfrm>
              <a:off x="1266" y="3475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89" name="AutoShape 89"/>
            <p:cNvSpPr>
              <a:spLocks/>
            </p:cNvSpPr>
            <p:nvPr/>
          </p:nvSpPr>
          <p:spPr bwMode="auto">
            <a:xfrm>
              <a:off x="703" y="3430"/>
              <a:ext cx="91" cy="325"/>
            </a:xfrm>
            <a:prstGeom prst="leftBrace">
              <a:avLst>
                <a:gd name="adj1" fmla="val 29762"/>
                <a:gd name="adj2" fmla="val 50000"/>
              </a:avLst>
            </a:prstGeom>
            <a:noFill/>
            <a:ln w="25400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90" name="AutoShape 90"/>
            <p:cNvSpPr>
              <a:spLocks/>
            </p:cNvSpPr>
            <p:nvPr/>
          </p:nvSpPr>
          <p:spPr bwMode="auto">
            <a:xfrm>
              <a:off x="703" y="1933"/>
              <a:ext cx="91" cy="325"/>
            </a:xfrm>
            <a:prstGeom prst="leftBrace">
              <a:avLst>
                <a:gd name="adj1" fmla="val 29762"/>
                <a:gd name="adj2" fmla="val 50000"/>
              </a:avLst>
            </a:prstGeom>
            <a:noFill/>
            <a:ln w="25400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60891" name="Group 91"/>
          <p:cNvGrpSpPr>
            <a:grpSpLocks/>
          </p:cNvGrpSpPr>
          <p:nvPr/>
        </p:nvGrpSpPr>
        <p:grpSpPr bwMode="auto">
          <a:xfrm>
            <a:off x="3276600" y="2976563"/>
            <a:ext cx="2303463" cy="3479800"/>
            <a:chOff x="2064" y="1830"/>
            <a:chExt cx="1422" cy="2213"/>
          </a:xfrm>
        </p:grpSpPr>
        <p:sp>
          <p:nvSpPr>
            <p:cNvPr id="460892" name="Rectangle 92"/>
            <p:cNvSpPr>
              <a:spLocks noChangeArrowheads="1"/>
            </p:cNvSpPr>
            <p:nvPr/>
          </p:nvSpPr>
          <p:spPr bwMode="auto">
            <a:xfrm>
              <a:off x="2576" y="1940"/>
              <a:ext cx="528" cy="183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2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93" name="Rectangle 93"/>
            <p:cNvSpPr>
              <a:spLocks noChangeArrowheads="1"/>
            </p:cNvSpPr>
            <p:nvPr/>
          </p:nvSpPr>
          <p:spPr bwMode="auto">
            <a:xfrm>
              <a:off x="2588" y="1952"/>
              <a:ext cx="491" cy="541"/>
            </a:xfrm>
            <a:prstGeom prst="rect">
              <a:avLst/>
            </a:prstGeom>
            <a:blipFill dpi="0" rotWithShape="0">
              <a:blip r:embed="rId7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94" name="Rectangle 94"/>
            <p:cNvSpPr>
              <a:spLocks noChangeArrowheads="1"/>
            </p:cNvSpPr>
            <p:nvPr/>
          </p:nvSpPr>
          <p:spPr bwMode="auto">
            <a:xfrm>
              <a:off x="2637" y="2137"/>
              <a:ext cx="1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95" name="Rectangle 95"/>
            <p:cNvSpPr>
              <a:spLocks noChangeArrowheads="1"/>
            </p:cNvSpPr>
            <p:nvPr/>
          </p:nvSpPr>
          <p:spPr bwMode="auto">
            <a:xfrm>
              <a:off x="2064" y="2069"/>
              <a:ext cx="426" cy="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输入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高电平</a:t>
              </a:r>
            </a:p>
          </p:txBody>
        </p:sp>
        <p:sp>
          <p:nvSpPr>
            <p:cNvPr id="460896" name="Rectangle 96"/>
            <p:cNvSpPr>
              <a:spLocks noChangeArrowheads="1"/>
            </p:cNvSpPr>
            <p:nvPr/>
          </p:nvSpPr>
          <p:spPr bwMode="auto">
            <a:xfrm>
              <a:off x="2109" y="2517"/>
              <a:ext cx="455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97" name="Rectangle 97"/>
            <p:cNvSpPr>
              <a:spLocks noChangeArrowheads="1"/>
            </p:cNvSpPr>
            <p:nvPr/>
          </p:nvSpPr>
          <p:spPr bwMode="auto">
            <a:xfrm>
              <a:off x="2121" y="2493"/>
              <a:ext cx="9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98" name="Rectangle 98"/>
            <p:cNvSpPr>
              <a:spLocks noChangeArrowheads="1"/>
            </p:cNvSpPr>
            <p:nvPr/>
          </p:nvSpPr>
          <p:spPr bwMode="auto">
            <a:xfrm>
              <a:off x="2207" y="2567"/>
              <a:ext cx="11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IH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899" name="Rectangle 99"/>
            <p:cNvSpPr>
              <a:spLocks noChangeArrowheads="1"/>
            </p:cNvSpPr>
            <p:nvPr/>
          </p:nvSpPr>
          <p:spPr bwMode="auto">
            <a:xfrm>
              <a:off x="2318" y="2567"/>
              <a:ext cx="3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(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00" name="Rectangle 100"/>
            <p:cNvSpPr>
              <a:spLocks noChangeArrowheads="1"/>
            </p:cNvSpPr>
            <p:nvPr/>
          </p:nvSpPr>
          <p:spPr bwMode="auto">
            <a:xfrm>
              <a:off x="2355" y="2567"/>
              <a:ext cx="15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min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01" name="Rectangle 101"/>
            <p:cNvSpPr>
              <a:spLocks noChangeArrowheads="1"/>
            </p:cNvSpPr>
            <p:nvPr/>
          </p:nvSpPr>
          <p:spPr bwMode="auto">
            <a:xfrm>
              <a:off x="2502" y="2567"/>
              <a:ext cx="3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)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02" name="Rectangle 102"/>
            <p:cNvSpPr>
              <a:spLocks noChangeArrowheads="1"/>
            </p:cNvSpPr>
            <p:nvPr/>
          </p:nvSpPr>
          <p:spPr bwMode="auto">
            <a:xfrm>
              <a:off x="2539" y="2493"/>
              <a:ext cx="36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03" name="Rectangle 103"/>
            <p:cNvSpPr>
              <a:spLocks noChangeArrowheads="1"/>
            </p:cNvSpPr>
            <p:nvPr/>
          </p:nvSpPr>
          <p:spPr bwMode="auto">
            <a:xfrm>
              <a:off x="2121" y="2996"/>
              <a:ext cx="467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04" name="Rectangle 104"/>
            <p:cNvSpPr>
              <a:spLocks noChangeArrowheads="1"/>
            </p:cNvSpPr>
            <p:nvPr/>
          </p:nvSpPr>
          <p:spPr bwMode="auto">
            <a:xfrm>
              <a:off x="2134" y="2972"/>
              <a:ext cx="9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05" name="Rectangle 105"/>
            <p:cNvSpPr>
              <a:spLocks noChangeArrowheads="1"/>
            </p:cNvSpPr>
            <p:nvPr/>
          </p:nvSpPr>
          <p:spPr bwMode="auto">
            <a:xfrm>
              <a:off x="2220" y="3046"/>
              <a:ext cx="9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IL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06" name="Rectangle 106"/>
            <p:cNvSpPr>
              <a:spLocks noChangeArrowheads="1"/>
            </p:cNvSpPr>
            <p:nvPr/>
          </p:nvSpPr>
          <p:spPr bwMode="auto">
            <a:xfrm>
              <a:off x="2318" y="3046"/>
              <a:ext cx="3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(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07" name="Rectangle 107"/>
            <p:cNvSpPr>
              <a:spLocks noChangeArrowheads="1"/>
            </p:cNvSpPr>
            <p:nvPr/>
          </p:nvSpPr>
          <p:spPr bwMode="auto">
            <a:xfrm>
              <a:off x="2355" y="3046"/>
              <a:ext cx="17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max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08" name="Rectangle 108"/>
            <p:cNvSpPr>
              <a:spLocks noChangeArrowheads="1"/>
            </p:cNvSpPr>
            <p:nvPr/>
          </p:nvSpPr>
          <p:spPr bwMode="auto">
            <a:xfrm>
              <a:off x="2527" y="3046"/>
              <a:ext cx="3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)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09" name="Rectangle 109"/>
            <p:cNvSpPr>
              <a:spLocks noChangeArrowheads="1"/>
            </p:cNvSpPr>
            <p:nvPr/>
          </p:nvSpPr>
          <p:spPr bwMode="auto">
            <a:xfrm>
              <a:off x="2564" y="2972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10" name="Rectangle 110"/>
            <p:cNvSpPr>
              <a:spLocks noChangeArrowheads="1"/>
            </p:cNvSpPr>
            <p:nvPr/>
          </p:nvSpPr>
          <p:spPr bwMode="auto">
            <a:xfrm>
              <a:off x="2220" y="1866"/>
              <a:ext cx="368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11" name="Rectangle 111"/>
            <p:cNvSpPr>
              <a:spLocks noChangeArrowheads="1"/>
            </p:cNvSpPr>
            <p:nvPr/>
          </p:nvSpPr>
          <p:spPr bwMode="auto">
            <a:xfrm>
              <a:off x="2232" y="1842"/>
              <a:ext cx="80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+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12" name="Rectangle 112"/>
            <p:cNvSpPr>
              <a:spLocks noChangeArrowheads="1"/>
            </p:cNvSpPr>
            <p:nvPr/>
          </p:nvSpPr>
          <p:spPr bwMode="auto">
            <a:xfrm>
              <a:off x="2318" y="1842"/>
              <a:ext cx="9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13" name="Rectangle 113"/>
            <p:cNvSpPr>
              <a:spLocks noChangeArrowheads="1"/>
            </p:cNvSpPr>
            <p:nvPr/>
          </p:nvSpPr>
          <p:spPr bwMode="auto">
            <a:xfrm>
              <a:off x="2404" y="1916"/>
              <a:ext cx="13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DD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14" name="Rectangle 114"/>
            <p:cNvSpPr>
              <a:spLocks noChangeArrowheads="1"/>
            </p:cNvSpPr>
            <p:nvPr/>
          </p:nvSpPr>
          <p:spPr bwMode="auto">
            <a:xfrm>
              <a:off x="2551" y="1916"/>
              <a:ext cx="2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15" name="Rectangle 115"/>
            <p:cNvSpPr>
              <a:spLocks noChangeArrowheads="1"/>
            </p:cNvSpPr>
            <p:nvPr/>
          </p:nvSpPr>
          <p:spPr bwMode="auto">
            <a:xfrm>
              <a:off x="2379" y="3611"/>
              <a:ext cx="185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16" name="Rectangle 116"/>
            <p:cNvSpPr>
              <a:spLocks noChangeArrowheads="1"/>
            </p:cNvSpPr>
            <p:nvPr/>
          </p:nvSpPr>
          <p:spPr bwMode="auto">
            <a:xfrm>
              <a:off x="2428" y="3586"/>
              <a:ext cx="7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17" name="Rectangle 117"/>
            <p:cNvSpPr>
              <a:spLocks noChangeArrowheads="1"/>
            </p:cNvSpPr>
            <p:nvPr/>
          </p:nvSpPr>
          <p:spPr bwMode="auto">
            <a:xfrm>
              <a:off x="2502" y="3660"/>
              <a:ext cx="2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18" name="Line 118"/>
            <p:cNvSpPr>
              <a:spLocks noChangeShapeType="1"/>
            </p:cNvSpPr>
            <p:nvPr/>
          </p:nvSpPr>
          <p:spPr bwMode="auto">
            <a:xfrm>
              <a:off x="2118" y="2505"/>
              <a:ext cx="974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19" name="Line 119"/>
            <p:cNvSpPr>
              <a:spLocks noChangeShapeType="1"/>
            </p:cNvSpPr>
            <p:nvPr/>
          </p:nvSpPr>
          <p:spPr bwMode="auto">
            <a:xfrm>
              <a:off x="2163" y="3193"/>
              <a:ext cx="929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20" name="Rectangle 120"/>
            <p:cNvSpPr>
              <a:spLocks noChangeArrowheads="1"/>
            </p:cNvSpPr>
            <p:nvPr/>
          </p:nvSpPr>
          <p:spPr bwMode="auto">
            <a:xfrm>
              <a:off x="2342" y="3856"/>
              <a:ext cx="1081" cy="1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21" name="Rectangle 121"/>
            <p:cNvSpPr>
              <a:spLocks noChangeArrowheads="1"/>
            </p:cNvSpPr>
            <p:nvPr/>
          </p:nvSpPr>
          <p:spPr bwMode="auto">
            <a:xfrm>
              <a:off x="2478" y="3844"/>
              <a:ext cx="109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G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22" name="Rectangle 122"/>
            <p:cNvSpPr>
              <a:spLocks noChangeArrowheads="1"/>
            </p:cNvSpPr>
            <p:nvPr/>
          </p:nvSpPr>
          <p:spPr bwMode="auto">
            <a:xfrm>
              <a:off x="2588" y="3918"/>
              <a:ext cx="4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23" name="Rectangle 123"/>
            <p:cNvSpPr>
              <a:spLocks noChangeArrowheads="1"/>
            </p:cNvSpPr>
            <p:nvPr/>
          </p:nvSpPr>
          <p:spPr bwMode="auto">
            <a:xfrm>
              <a:off x="2662" y="3868"/>
              <a:ext cx="142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门</a:t>
              </a: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24" name="Rectangle 124"/>
            <p:cNvSpPr>
              <a:spLocks noChangeArrowheads="1"/>
            </p:cNvSpPr>
            <p:nvPr/>
          </p:nvSpPr>
          <p:spPr bwMode="auto">
            <a:xfrm>
              <a:off x="2846" y="3832"/>
              <a:ext cx="78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ook Antiqua" panose="0204060205030503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25" name="Rectangle 125"/>
            <p:cNvSpPr>
              <a:spLocks noChangeArrowheads="1"/>
            </p:cNvSpPr>
            <p:nvPr/>
          </p:nvSpPr>
          <p:spPr bwMode="auto">
            <a:xfrm>
              <a:off x="2920" y="391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26" name="Rectangle 126"/>
            <p:cNvSpPr>
              <a:spLocks noChangeArrowheads="1"/>
            </p:cNvSpPr>
            <p:nvPr/>
          </p:nvSpPr>
          <p:spPr bwMode="auto">
            <a:xfrm>
              <a:off x="2981" y="3868"/>
              <a:ext cx="28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范围</a:t>
              </a:r>
            </a:p>
          </p:txBody>
        </p:sp>
        <p:sp>
          <p:nvSpPr>
            <p:cNvPr id="460927" name="Rectangle 127"/>
            <p:cNvSpPr>
              <a:spLocks noChangeArrowheads="1"/>
            </p:cNvSpPr>
            <p:nvPr/>
          </p:nvSpPr>
          <p:spPr bwMode="auto">
            <a:xfrm>
              <a:off x="3276" y="3844"/>
              <a:ext cx="36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28" name="Freeform 128"/>
            <p:cNvSpPr>
              <a:spLocks/>
            </p:cNvSpPr>
            <p:nvPr/>
          </p:nvSpPr>
          <p:spPr bwMode="auto">
            <a:xfrm>
              <a:off x="3300" y="2001"/>
              <a:ext cx="37" cy="136"/>
            </a:xfrm>
            <a:custGeom>
              <a:avLst/>
              <a:gdLst>
                <a:gd name="T0" fmla="*/ 25 w 37"/>
                <a:gd name="T1" fmla="*/ 0 h 136"/>
                <a:gd name="T2" fmla="*/ 37 w 37"/>
                <a:gd name="T3" fmla="*/ 136 h 136"/>
                <a:gd name="T4" fmla="*/ 0 w 37"/>
                <a:gd name="T5" fmla="*/ 136 h 136"/>
                <a:gd name="T6" fmla="*/ 25 w 37"/>
                <a:gd name="T7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136">
                  <a:moveTo>
                    <a:pt x="25" y="0"/>
                  </a:moveTo>
                  <a:lnTo>
                    <a:pt x="37" y="136"/>
                  </a:lnTo>
                  <a:lnTo>
                    <a:pt x="0" y="136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29" name="Line 129"/>
            <p:cNvSpPr>
              <a:spLocks noChangeShapeType="1"/>
            </p:cNvSpPr>
            <p:nvPr/>
          </p:nvSpPr>
          <p:spPr bwMode="auto">
            <a:xfrm>
              <a:off x="3325" y="2124"/>
              <a:ext cx="1" cy="1573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30" name="Rectangle 130"/>
            <p:cNvSpPr>
              <a:spLocks noChangeArrowheads="1"/>
            </p:cNvSpPr>
            <p:nvPr/>
          </p:nvSpPr>
          <p:spPr bwMode="auto">
            <a:xfrm>
              <a:off x="3411" y="1916"/>
              <a:ext cx="1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31" name="Rectangle 131"/>
            <p:cNvSpPr>
              <a:spLocks noChangeArrowheads="1"/>
            </p:cNvSpPr>
            <p:nvPr/>
          </p:nvSpPr>
          <p:spPr bwMode="auto">
            <a:xfrm>
              <a:off x="3485" y="2001"/>
              <a:ext cx="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32" name="Rectangle 132"/>
            <p:cNvSpPr>
              <a:spLocks noChangeArrowheads="1"/>
            </p:cNvSpPr>
            <p:nvPr/>
          </p:nvSpPr>
          <p:spPr bwMode="auto">
            <a:xfrm>
              <a:off x="2588" y="3205"/>
              <a:ext cx="491" cy="541"/>
            </a:xfrm>
            <a:prstGeom prst="rect">
              <a:avLst/>
            </a:prstGeom>
            <a:blipFill dpi="0" rotWithShape="0">
              <a:blip r:embed="rId7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33" name="Rectangle 133"/>
            <p:cNvSpPr>
              <a:spLocks noChangeArrowheads="1"/>
            </p:cNvSpPr>
            <p:nvPr/>
          </p:nvSpPr>
          <p:spPr bwMode="auto">
            <a:xfrm>
              <a:off x="2625" y="3389"/>
              <a:ext cx="5" cy="181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34" name="Rectangle 134"/>
            <p:cNvSpPr>
              <a:spLocks noChangeArrowheads="1"/>
            </p:cNvSpPr>
            <p:nvPr/>
          </p:nvSpPr>
          <p:spPr bwMode="auto">
            <a:xfrm>
              <a:off x="2064" y="3294"/>
              <a:ext cx="426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输入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低电平</a:t>
              </a:r>
            </a:p>
          </p:txBody>
        </p:sp>
        <p:sp>
          <p:nvSpPr>
            <p:cNvPr id="460935" name="Rectangle 135"/>
            <p:cNvSpPr>
              <a:spLocks noChangeArrowheads="1"/>
            </p:cNvSpPr>
            <p:nvPr/>
          </p:nvSpPr>
          <p:spPr bwMode="auto">
            <a:xfrm>
              <a:off x="3030" y="3389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36" name="AutoShape 136"/>
            <p:cNvSpPr>
              <a:spLocks/>
            </p:cNvSpPr>
            <p:nvPr/>
          </p:nvSpPr>
          <p:spPr bwMode="auto">
            <a:xfrm>
              <a:off x="2471" y="1979"/>
              <a:ext cx="46" cy="536"/>
            </a:xfrm>
            <a:prstGeom prst="leftBrace">
              <a:avLst>
                <a:gd name="adj1" fmla="val 97101"/>
                <a:gd name="adj2" fmla="val 50000"/>
              </a:avLst>
            </a:prstGeom>
            <a:noFill/>
            <a:ln w="25400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37" name="AutoShape 137"/>
            <p:cNvSpPr>
              <a:spLocks/>
            </p:cNvSpPr>
            <p:nvPr/>
          </p:nvSpPr>
          <p:spPr bwMode="auto">
            <a:xfrm>
              <a:off x="2472" y="3203"/>
              <a:ext cx="46" cy="536"/>
            </a:xfrm>
            <a:prstGeom prst="leftBrace">
              <a:avLst>
                <a:gd name="adj1" fmla="val 97101"/>
                <a:gd name="adj2" fmla="val 50000"/>
              </a:avLst>
            </a:prstGeom>
            <a:noFill/>
            <a:ln w="25400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38" name="Rectangle 138"/>
            <p:cNvSpPr>
              <a:spLocks noChangeArrowheads="1"/>
            </p:cNvSpPr>
            <p:nvPr/>
          </p:nvSpPr>
          <p:spPr bwMode="auto">
            <a:xfrm>
              <a:off x="3141" y="1879"/>
              <a:ext cx="147" cy="1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39" name="Rectangle 139"/>
            <p:cNvSpPr>
              <a:spLocks noChangeArrowheads="1"/>
            </p:cNvSpPr>
            <p:nvPr/>
          </p:nvSpPr>
          <p:spPr bwMode="auto">
            <a:xfrm>
              <a:off x="3141" y="1830"/>
              <a:ext cx="87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ook Antiqua" panose="0204060205030503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40" name="Rectangle 140"/>
            <p:cNvSpPr>
              <a:spLocks noChangeArrowheads="1"/>
            </p:cNvSpPr>
            <p:nvPr/>
          </p:nvSpPr>
          <p:spPr bwMode="auto">
            <a:xfrm>
              <a:off x="3215" y="1916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0941" name="Rectangle 141"/>
            <p:cNvSpPr>
              <a:spLocks noChangeArrowheads="1"/>
            </p:cNvSpPr>
            <p:nvPr/>
          </p:nvSpPr>
          <p:spPr bwMode="auto">
            <a:xfrm>
              <a:off x="3288" y="1842"/>
              <a:ext cx="35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60943" name="Rectangle 14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460942" name="Object 142"/>
          <p:cNvGraphicFramePr>
            <a:graphicFrameLocks noChangeAspect="1"/>
          </p:cNvGraphicFramePr>
          <p:nvPr/>
        </p:nvGraphicFramePr>
        <p:xfrm>
          <a:off x="687388" y="1782763"/>
          <a:ext cx="4348162" cy="1208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9" name="图片" r:id="rId8" imgW="1866960" imgH="514440" progId="Word.Picture.8">
                  <p:embed/>
                </p:oleObj>
              </mc:Choice>
              <mc:Fallback>
                <p:oleObj name="图片" r:id="rId8" imgW="1866960" imgH="514440" progId="Word.Picture.8">
                  <p:embed/>
                  <p:pic>
                    <p:nvPicPr>
                      <p:cNvPr id="460942" name="Object 1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388" y="1782763"/>
                        <a:ext cx="4348162" cy="1208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5FF445E-45C2-4AEF-A56C-884BA388E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47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175935509"/>
      </p:ext>
    </p:extLst>
  </p:cSld>
  <p:clrMapOvr>
    <a:masterClrMapping/>
  </p:clrMapOvr>
  <p:transition>
    <p:wipe dir="r"/>
    <p:sndAc>
      <p:stSnd>
        <p:snd r:embed="rId5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0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60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60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460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6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460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46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03" grpId="0"/>
      <p:bldP spid="460839" grpId="0"/>
      <p:bldP spid="460840" grpId="0"/>
      <p:bldP spid="460841" grpId="0"/>
      <p:bldP spid="46084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1" name="Rectangle 3"/>
          <p:cNvSpPr>
            <a:spLocks noChangeArrowheads="1"/>
          </p:cNvSpPr>
          <p:nvPr/>
        </p:nvSpPr>
        <p:spPr bwMode="auto">
          <a:xfrm>
            <a:off x="468313" y="549275"/>
            <a:ext cx="4392612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1.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输入和输出的高、低电平</a:t>
            </a:r>
          </a:p>
        </p:txBody>
      </p:sp>
      <p:graphicFrame>
        <p:nvGraphicFramePr>
          <p:cNvPr id="468394" name="Object 426"/>
          <p:cNvGraphicFramePr>
            <a:graphicFrameLocks noChangeAspect="1"/>
          </p:cNvGraphicFramePr>
          <p:nvPr/>
        </p:nvGraphicFramePr>
        <p:xfrm>
          <a:off x="2808288" y="2276475"/>
          <a:ext cx="893762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99" name="公式" r:id="rId5" imgW="685800" imgH="419100" progId="Equation.3">
                  <p:embed/>
                </p:oleObj>
              </mc:Choice>
              <mc:Fallback>
                <p:oleObj name="公式" r:id="rId5" imgW="685800" imgH="419100" progId="Equation.3">
                  <p:embed/>
                  <p:pic>
                    <p:nvPicPr>
                      <p:cNvPr id="468394" name="Object 4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8288" y="2276475"/>
                        <a:ext cx="893762" cy="547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8393" name="Object 425"/>
          <p:cNvGraphicFramePr>
            <a:graphicFrameLocks noChangeAspect="1"/>
          </p:cNvGraphicFramePr>
          <p:nvPr/>
        </p:nvGraphicFramePr>
        <p:xfrm>
          <a:off x="3887788" y="2241550"/>
          <a:ext cx="1152525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00" name="公式" r:id="rId7" imgW="876300" imgH="419100" progId="Equation.3">
                  <p:embed/>
                </p:oleObj>
              </mc:Choice>
              <mc:Fallback>
                <p:oleObj name="公式" r:id="rId7" imgW="876300" imgH="419100" progId="Equation.3">
                  <p:embed/>
                  <p:pic>
                    <p:nvPicPr>
                      <p:cNvPr id="468393" name="Object 4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7788" y="2241550"/>
                        <a:ext cx="1152525" cy="595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8392" name="Object 424"/>
          <p:cNvGraphicFramePr>
            <a:graphicFrameLocks noChangeAspect="1"/>
          </p:cNvGraphicFramePr>
          <p:nvPr/>
        </p:nvGraphicFramePr>
        <p:xfrm>
          <a:off x="5076825" y="2241550"/>
          <a:ext cx="1116013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01" name="公式" r:id="rId9" imgW="876300" imgH="419100" progId="Equation.3">
                  <p:embed/>
                </p:oleObj>
              </mc:Choice>
              <mc:Fallback>
                <p:oleObj name="公式" r:id="rId9" imgW="876300" imgH="419100" progId="Equation.3">
                  <p:embed/>
                  <p:pic>
                    <p:nvPicPr>
                      <p:cNvPr id="468392" name="Object 4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2241550"/>
                        <a:ext cx="1116013" cy="588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8391" name="Object 423"/>
          <p:cNvGraphicFramePr>
            <a:graphicFrameLocks noChangeAspect="1"/>
          </p:cNvGraphicFramePr>
          <p:nvPr/>
        </p:nvGraphicFramePr>
        <p:xfrm>
          <a:off x="6443663" y="2260600"/>
          <a:ext cx="1189037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02" name="公式" r:id="rId11" imgW="800100" imgH="419100" progId="Equation.3">
                  <p:embed/>
                </p:oleObj>
              </mc:Choice>
              <mc:Fallback>
                <p:oleObj name="公式" r:id="rId11" imgW="800100" imgH="419100" progId="Equation.3">
                  <p:embed/>
                  <p:pic>
                    <p:nvPicPr>
                      <p:cNvPr id="468391" name="Object 4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3663" y="2260600"/>
                        <a:ext cx="1189037" cy="62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8390" name="Object 422"/>
          <p:cNvGraphicFramePr>
            <a:graphicFrameLocks noChangeAspect="1"/>
          </p:cNvGraphicFramePr>
          <p:nvPr/>
        </p:nvGraphicFramePr>
        <p:xfrm>
          <a:off x="7667625" y="2276475"/>
          <a:ext cx="1081088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03" name="公式" r:id="rId13" imgW="800100" imgH="419100" progId="Equation.3">
                  <p:embed/>
                </p:oleObj>
              </mc:Choice>
              <mc:Fallback>
                <p:oleObj name="公式" r:id="rId13" imgW="800100" imgH="419100" progId="Equation.3">
                  <p:embed/>
                  <p:pic>
                    <p:nvPicPr>
                      <p:cNvPr id="468390" name="Object 4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625" y="2276475"/>
                        <a:ext cx="1081088" cy="569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8396" name="Rectangle 428"/>
          <p:cNvSpPr>
            <a:spLocks noChangeArrowheads="1"/>
          </p:cNvSpPr>
          <p:nvPr/>
        </p:nvSpPr>
        <p:spPr bwMode="auto">
          <a:xfrm>
            <a:off x="2952750" y="1916113"/>
            <a:ext cx="635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4000</a:t>
            </a:r>
            <a:endParaRPr kumimoji="1" lang="en-US" altLang="zh-CN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8398" name="Rectangle 430"/>
          <p:cNvSpPr>
            <a:spLocks noChangeArrowheads="1"/>
          </p:cNvSpPr>
          <p:nvPr/>
        </p:nvSpPr>
        <p:spPr bwMode="auto">
          <a:xfrm>
            <a:off x="3960813" y="1916113"/>
            <a:ext cx="8096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74HC</a:t>
            </a:r>
            <a:endParaRPr kumimoji="1" lang="en-US" altLang="zh-CN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8400" name="Rectangle 432"/>
          <p:cNvSpPr>
            <a:spLocks noChangeArrowheads="1"/>
          </p:cNvSpPr>
          <p:nvPr/>
        </p:nvSpPr>
        <p:spPr bwMode="auto">
          <a:xfrm>
            <a:off x="5256213" y="1911350"/>
            <a:ext cx="8255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华康简宋"/>
                <a:cs typeface="Arial" panose="020B0604020202020204" pitchFamily="34" charset="0"/>
              </a:rPr>
              <a:t>74HCT</a:t>
            </a:r>
            <a:endParaRPr kumimoji="1" lang="en-US" altLang="zh-CN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康简宋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68402" name="Rectangle 434"/>
          <p:cNvSpPr>
            <a:spLocks noChangeArrowheads="1"/>
          </p:cNvSpPr>
          <p:nvPr/>
        </p:nvSpPr>
        <p:spPr bwMode="auto">
          <a:xfrm>
            <a:off x="6551613" y="1952625"/>
            <a:ext cx="81438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华康简宋"/>
                <a:cs typeface="Arial" panose="020B0604020202020204" pitchFamily="34" charset="0"/>
              </a:rPr>
              <a:t>74LVC</a:t>
            </a:r>
            <a:endParaRPr kumimoji="1" lang="en-US" altLang="zh-CN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康简宋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68404" name="Rectangle 436"/>
          <p:cNvSpPr>
            <a:spLocks noChangeArrowheads="1"/>
          </p:cNvSpPr>
          <p:nvPr/>
        </p:nvSpPr>
        <p:spPr bwMode="auto">
          <a:xfrm>
            <a:off x="7767638" y="1958975"/>
            <a:ext cx="8477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华康简宋"/>
                <a:cs typeface="Arial" panose="020B0604020202020204" pitchFamily="34" charset="0"/>
              </a:rPr>
              <a:t>74AUC</a:t>
            </a:r>
            <a:endParaRPr kumimoji="1" lang="en-US" altLang="zh-CN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康简宋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68682" name="Group 714"/>
          <p:cNvGraphicFramePr>
            <a:graphicFrameLocks noGrp="1"/>
          </p:cNvGraphicFramePr>
          <p:nvPr/>
        </p:nvGraphicFramePr>
        <p:xfrm>
          <a:off x="215900" y="1844675"/>
          <a:ext cx="8677275" cy="3869373"/>
        </p:xfrm>
        <a:graphic>
          <a:graphicData uri="http://schemas.openxmlformats.org/drawingml/2006/table">
            <a:tbl>
              <a:tblPr/>
              <a:tblGrid>
                <a:gridCol w="2554288">
                  <a:extLst>
                    <a:ext uri="{9D8B030D-6E8A-4147-A177-3AD203B41FA5}">
                      <a16:colId xmlns:a16="http://schemas.microsoft.com/office/drawing/2014/main" val="588360474"/>
                    </a:ext>
                  </a:extLst>
                </a:gridCol>
                <a:gridCol w="1154112">
                  <a:extLst>
                    <a:ext uri="{9D8B030D-6E8A-4147-A177-3AD203B41FA5}">
                      <a16:colId xmlns:a16="http://schemas.microsoft.com/office/drawing/2014/main" val="709270488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842599848"/>
                    </a:ext>
                  </a:extLst>
                </a:gridCol>
                <a:gridCol w="1223963">
                  <a:extLst>
                    <a:ext uri="{9D8B030D-6E8A-4147-A177-3AD203B41FA5}">
                      <a16:colId xmlns:a16="http://schemas.microsoft.com/office/drawing/2014/main" val="1834858910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1639289306"/>
                    </a:ext>
                  </a:extLst>
                </a:gridCol>
                <a:gridCol w="1169987">
                  <a:extLst>
                    <a:ext uri="{9D8B030D-6E8A-4147-A177-3AD203B41FA5}">
                      <a16:colId xmlns:a16="http://schemas.microsoft.com/office/drawing/2014/main" val="1097587401"/>
                    </a:ext>
                  </a:extLst>
                </a:gridCol>
              </a:tblGrid>
              <a:tr h="1028700">
                <a:tc>
                  <a:txBody>
                    <a:bodyPr/>
                    <a:lstStyle>
                      <a:lvl1pPr indent="269875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类型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2698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参数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/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单位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4714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90963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30651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16954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4714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90963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30651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16954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4714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90963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30651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16954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4714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90963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30651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16954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4714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90963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30651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16954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楷体_GB2312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1970113"/>
                  </a:ext>
                </a:extLst>
              </a:tr>
              <a:tr h="3921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V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IL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(max) 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/V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1.0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1.5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0.8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0.8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0.6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6835497"/>
                  </a:ext>
                </a:extLst>
              </a:tr>
              <a:tr h="3921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V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OL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(max) 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/V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0.05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0.1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0.1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0.2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0.2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463844"/>
                  </a:ext>
                </a:extLst>
              </a:tr>
              <a:tr h="3921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V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IH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(min) 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/V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4.0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3.5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2.0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2.0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1.2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7645994"/>
                  </a:ext>
                </a:extLst>
              </a:tr>
              <a:tr h="3921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V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OH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(min) 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/V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4.95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4.9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4.9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3.1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1.7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3082900"/>
                  </a:ext>
                </a:extLst>
              </a:tr>
              <a:tr h="62706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高电平噪声容限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(</a:t>
                      </a:r>
                      <a:r>
                        <a:rPr kumimoji="1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V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NH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/V)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Arial" panose="020B0604020202020204" pitchFamily="34" charset="0"/>
                        </a:rPr>
                        <a:t>0.95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Arial" panose="020B0604020202020204" pitchFamily="34" charset="0"/>
                        </a:rPr>
                        <a:t>1.4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2.9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1.1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0.5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7721777"/>
                  </a:ext>
                </a:extLst>
              </a:tr>
              <a:tr h="6286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低电平噪声容限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(</a:t>
                      </a:r>
                      <a:r>
                        <a:rPr kumimoji="1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V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NL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/V)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0.95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1.4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0.7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0.6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0.4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3872464"/>
                  </a:ext>
                </a:extLst>
              </a:tr>
            </a:tbl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83D161C-6B11-4410-8A11-6695030C1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818571"/>
      </p:ext>
    </p:extLst>
  </p:cSld>
  <p:clrMapOvr>
    <a:masterClrMapping/>
  </p:clrMapOvr>
  <p:transition>
    <p:wipe dir="r"/>
    <p:sndAc>
      <p:stSnd>
        <p:snd r:embed="rId4" name="PROJCTOR.WAV"/>
      </p:stSnd>
    </p:sndAc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Text Box 2"/>
          <p:cNvSpPr txBox="1">
            <a:spLocks noChangeArrowheads="1"/>
          </p:cNvSpPr>
          <p:nvPr/>
        </p:nvSpPr>
        <p:spPr bwMode="auto">
          <a:xfrm>
            <a:off x="0" y="2636838"/>
            <a:ext cx="50038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NH 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—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当前级门输出高电平的最小</a:t>
            </a:r>
          </a:p>
          <a:p>
            <a:pPr marL="0" marR="0" lvl="0" indent="0" algn="l" defTabSz="914400" rtl="0" eaLnBrk="1" fontAlgn="base" latinLnBrk="0" hangingPunct="1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值时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允许负向噪声电压的最大值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。</a:t>
            </a:r>
          </a:p>
        </p:txBody>
      </p:sp>
      <p:sp>
        <p:nvSpPr>
          <p:cNvPr id="462851" name="Text Box 3"/>
          <p:cNvSpPr txBox="1">
            <a:spLocks noChangeArrowheads="1"/>
          </p:cNvSpPr>
          <p:nvPr/>
        </p:nvSpPr>
        <p:spPr bwMode="auto">
          <a:xfrm>
            <a:off x="0" y="2355850"/>
            <a:ext cx="492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负载门输入高电平时的噪声容限：</a:t>
            </a:r>
          </a:p>
        </p:txBody>
      </p:sp>
      <p:sp>
        <p:nvSpPr>
          <p:cNvPr id="462852" name="Text Box 4"/>
          <p:cNvSpPr txBox="1">
            <a:spLocks noChangeArrowheads="1"/>
          </p:cNvSpPr>
          <p:nvPr/>
        </p:nvSpPr>
        <p:spPr bwMode="auto">
          <a:xfrm>
            <a:off x="0" y="4575175"/>
            <a:ext cx="5724525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NL 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—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当前级门输出低电平的最大</a:t>
            </a:r>
          </a:p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值时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允许正向噪声电压的最大值</a:t>
            </a:r>
          </a:p>
        </p:txBody>
      </p:sp>
      <p:sp>
        <p:nvSpPr>
          <p:cNvPr id="462853" name="Text Box 5"/>
          <p:cNvSpPr txBox="1">
            <a:spLocks noChangeArrowheads="1"/>
          </p:cNvSpPr>
          <p:nvPr/>
        </p:nvSpPr>
        <p:spPr bwMode="auto">
          <a:xfrm>
            <a:off x="179388" y="4221163"/>
            <a:ext cx="4927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负载门输入低电平时的噪声容限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：</a:t>
            </a:r>
          </a:p>
        </p:txBody>
      </p:sp>
      <p:sp>
        <p:nvSpPr>
          <p:cNvPr id="462854" name="Rectangle 6"/>
          <p:cNvSpPr>
            <a:spLocks noChangeArrowheads="1"/>
          </p:cNvSpPr>
          <p:nvPr/>
        </p:nvSpPr>
        <p:spPr bwMode="auto">
          <a:xfrm>
            <a:off x="323850" y="620713"/>
            <a:ext cx="2519363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2.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噪声容限</a:t>
            </a:r>
          </a:p>
        </p:txBody>
      </p:sp>
      <p:sp>
        <p:nvSpPr>
          <p:cNvPr id="462855" name="Rectangle 7"/>
          <p:cNvSpPr>
            <a:spLocks noChangeArrowheads="1"/>
          </p:cNvSpPr>
          <p:nvPr/>
        </p:nvSpPr>
        <p:spPr bwMode="auto">
          <a:xfrm>
            <a:off x="1042988" y="3860800"/>
            <a:ext cx="2987675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NH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OH(min)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－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IH(min)</a:t>
            </a:r>
            <a:endParaRPr kumimoji="1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2856" name="Rectangle 8"/>
          <p:cNvSpPr>
            <a:spLocks noChangeArrowheads="1"/>
          </p:cNvSpPr>
          <p:nvPr/>
        </p:nvSpPr>
        <p:spPr bwMode="auto">
          <a:xfrm>
            <a:off x="900113" y="5589588"/>
            <a:ext cx="3671887" cy="569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rPr>
              <a:t>   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NL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=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IL(max)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－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OL(max)</a:t>
            </a:r>
            <a:endParaRPr kumimoji="1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2857" name="Rectangle 9"/>
          <p:cNvSpPr>
            <a:spLocks noChangeArrowheads="1"/>
          </p:cNvSpPr>
          <p:nvPr/>
        </p:nvSpPr>
        <p:spPr bwMode="auto">
          <a:xfrm>
            <a:off x="0" y="981075"/>
            <a:ext cx="88931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Verdana" panose="020B0604030504040204" pitchFamily="34" charset="0"/>
                <a:ea typeface="楷体_GB2312" pitchFamily="49" charset="-122"/>
                <a:cs typeface="+mn-cs"/>
              </a:rPr>
              <a:t>在保证输出电平不变的条件下，输入电平允许波动的范围。它表示门电路的抗干扰能力</a:t>
            </a:r>
          </a:p>
        </p:txBody>
      </p:sp>
      <p:grpSp>
        <p:nvGrpSpPr>
          <p:cNvPr id="462920" name="Group 72"/>
          <p:cNvGrpSpPr>
            <a:grpSpLocks/>
          </p:cNvGrpSpPr>
          <p:nvPr/>
        </p:nvGrpSpPr>
        <p:grpSpPr bwMode="auto">
          <a:xfrm>
            <a:off x="5219700" y="1628775"/>
            <a:ext cx="3532188" cy="1071563"/>
            <a:chOff x="3288" y="1026"/>
            <a:chExt cx="2225" cy="675"/>
          </a:xfrm>
        </p:grpSpPr>
        <p:sp>
          <p:nvSpPr>
            <p:cNvPr id="462859" name="Rectangle 11"/>
            <p:cNvSpPr>
              <a:spLocks noChangeArrowheads="1"/>
            </p:cNvSpPr>
            <p:nvPr/>
          </p:nvSpPr>
          <p:spPr bwMode="auto">
            <a:xfrm>
              <a:off x="3356" y="1026"/>
              <a:ext cx="2157" cy="65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38100" algn="ctr">
              <a:solidFill>
                <a:srgbClr val="66CCFF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860" name="Rectangle 12"/>
            <p:cNvSpPr>
              <a:spLocks noChangeArrowheads="1"/>
            </p:cNvSpPr>
            <p:nvPr/>
          </p:nvSpPr>
          <p:spPr bwMode="auto">
            <a:xfrm>
              <a:off x="3288" y="1078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861" name="Line 13"/>
            <p:cNvSpPr>
              <a:spLocks noChangeShapeType="1"/>
            </p:cNvSpPr>
            <p:nvPr/>
          </p:nvSpPr>
          <p:spPr bwMode="auto">
            <a:xfrm>
              <a:off x="3684" y="1434"/>
              <a:ext cx="1" cy="14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862" name="Line 14"/>
            <p:cNvSpPr>
              <a:spLocks noChangeShapeType="1"/>
            </p:cNvSpPr>
            <p:nvPr/>
          </p:nvSpPr>
          <p:spPr bwMode="auto">
            <a:xfrm>
              <a:off x="3400" y="1367"/>
              <a:ext cx="200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863" name="Oval 15"/>
            <p:cNvSpPr>
              <a:spLocks noChangeArrowheads="1"/>
            </p:cNvSpPr>
            <p:nvPr/>
          </p:nvSpPr>
          <p:spPr bwMode="auto">
            <a:xfrm>
              <a:off x="3771" y="1332"/>
              <a:ext cx="68" cy="60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865" name="Rectangle 17"/>
            <p:cNvSpPr>
              <a:spLocks noChangeArrowheads="1"/>
            </p:cNvSpPr>
            <p:nvPr/>
          </p:nvSpPr>
          <p:spPr bwMode="auto">
            <a:xfrm>
              <a:off x="3626" y="1239"/>
              <a:ext cx="145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868" name="Rectangle 20"/>
            <p:cNvSpPr>
              <a:spLocks noChangeArrowheads="1"/>
            </p:cNvSpPr>
            <p:nvPr/>
          </p:nvSpPr>
          <p:spPr bwMode="auto">
            <a:xfrm>
              <a:off x="3607" y="1052"/>
              <a:ext cx="358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869" name="Rectangle 21"/>
            <p:cNvSpPr>
              <a:spLocks noChangeArrowheads="1"/>
            </p:cNvSpPr>
            <p:nvPr/>
          </p:nvSpPr>
          <p:spPr bwMode="auto">
            <a:xfrm>
              <a:off x="3492" y="1026"/>
              <a:ext cx="49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驱动门</a:t>
              </a: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870" name="Rectangle 22"/>
            <p:cNvSpPr>
              <a:spLocks noChangeArrowheads="1"/>
            </p:cNvSpPr>
            <p:nvPr/>
          </p:nvSpPr>
          <p:spPr bwMode="auto">
            <a:xfrm>
              <a:off x="3948" y="1052"/>
              <a:ext cx="26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3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871" name="Line 23"/>
            <p:cNvSpPr>
              <a:spLocks noChangeShapeType="1"/>
            </p:cNvSpPr>
            <p:nvPr/>
          </p:nvSpPr>
          <p:spPr bwMode="auto">
            <a:xfrm>
              <a:off x="3684" y="1580"/>
              <a:ext cx="1437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872" name="Freeform 24"/>
            <p:cNvSpPr>
              <a:spLocks/>
            </p:cNvSpPr>
            <p:nvPr/>
          </p:nvSpPr>
          <p:spPr bwMode="auto">
            <a:xfrm>
              <a:off x="4033" y="1375"/>
              <a:ext cx="9" cy="59"/>
            </a:xfrm>
            <a:custGeom>
              <a:avLst/>
              <a:gdLst>
                <a:gd name="T0" fmla="*/ 12 w 12"/>
                <a:gd name="T1" fmla="*/ 0 h 70"/>
                <a:gd name="T2" fmla="*/ 0 w 12"/>
                <a:gd name="T3" fmla="*/ 70 h 70"/>
                <a:gd name="T4" fmla="*/ 12 w 12"/>
                <a:gd name="T5" fmla="*/ 70 h 70"/>
                <a:gd name="T6" fmla="*/ 12 w 12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0">
                  <a:moveTo>
                    <a:pt x="12" y="0"/>
                  </a:moveTo>
                  <a:lnTo>
                    <a:pt x="0" y="70"/>
                  </a:lnTo>
                  <a:lnTo>
                    <a:pt x="12" y="7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873" name="Freeform 25"/>
            <p:cNvSpPr>
              <a:spLocks/>
            </p:cNvSpPr>
            <p:nvPr/>
          </p:nvSpPr>
          <p:spPr bwMode="auto">
            <a:xfrm>
              <a:off x="4033" y="1529"/>
              <a:ext cx="9" cy="59"/>
            </a:xfrm>
            <a:custGeom>
              <a:avLst/>
              <a:gdLst>
                <a:gd name="T0" fmla="*/ 12 w 12"/>
                <a:gd name="T1" fmla="*/ 70 h 70"/>
                <a:gd name="T2" fmla="*/ 0 w 12"/>
                <a:gd name="T3" fmla="*/ 0 h 70"/>
                <a:gd name="T4" fmla="*/ 12 w 12"/>
                <a:gd name="T5" fmla="*/ 0 h 70"/>
                <a:gd name="T6" fmla="*/ 12 w 12"/>
                <a:gd name="T7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0">
                  <a:moveTo>
                    <a:pt x="12" y="70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2" y="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874" name="Line 26"/>
            <p:cNvSpPr>
              <a:spLocks noChangeShapeType="1"/>
            </p:cNvSpPr>
            <p:nvPr/>
          </p:nvSpPr>
          <p:spPr bwMode="auto">
            <a:xfrm>
              <a:off x="4042" y="1426"/>
              <a:ext cx="1" cy="9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876" name="Rectangle 28"/>
            <p:cNvSpPr>
              <a:spLocks noChangeArrowheads="1"/>
            </p:cNvSpPr>
            <p:nvPr/>
          </p:nvSpPr>
          <p:spPr bwMode="auto">
            <a:xfrm>
              <a:off x="4105" y="1366"/>
              <a:ext cx="56" cy="125"/>
            </a:xfrm>
            <a:prstGeom prst="rect">
              <a:avLst/>
            </a:prstGeom>
            <a:solidFill>
              <a:srgbClr val="FF9966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3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Bookman Old Style" panose="020506040505050202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877" name="Rectangle 29"/>
            <p:cNvSpPr>
              <a:spLocks noChangeArrowheads="1"/>
            </p:cNvSpPr>
            <p:nvPr/>
          </p:nvSpPr>
          <p:spPr bwMode="auto">
            <a:xfrm>
              <a:off x="4150" y="1434"/>
              <a:ext cx="36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879" name="Line 31"/>
            <p:cNvSpPr>
              <a:spLocks noChangeShapeType="1"/>
            </p:cNvSpPr>
            <p:nvPr/>
          </p:nvSpPr>
          <p:spPr bwMode="auto">
            <a:xfrm>
              <a:off x="4877" y="1412"/>
              <a:ext cx="1" cy="273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880" name="Oval 32"/>
            <p:cNvSpPr>
              <a:spLocks noChangeArrowheads="1"/>
            </p:cNvSpPr>
            <p:nvPr/>
          </p:nvSpPr>
          <p:spPr bwMode="auto">
            <a:xfrm>
              <a:off x="4966" y="1332"/>
              <a:ext cx="58" cy="60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882" name="Rectangle 34"/>
            <p:cNvSpPr>
              <a:spLocks noChangeArrowheads="1"/>
            </p:cNvSpPr>
            <p:nvPr/>
          </p:nvSpPr>
          <p:spPr bwMode="auto">
            <a:xfrm>
              <a:off x="4810" y="1239"/>
              <a:ext cx="146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885" name="Rectangle 37"/>
            <p:cNvSpPr>
              <a:spLocks noChangeArrowheads="1"/>
            </p:cNvSpPr>
            <p:nvPr/>
          </p:nvSpPr>
          <p:spPr bwMode="auto">
            <a:xfrm>
              <a:off x="4800" y="1052"/>
              <a:ext cx="446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886" name="Rectangle 38"/>
            <p:cNvSpPr>
              <a:spLocks noChangeArrowheads="1"/>
            </p:cNvSpPr>
            <p:nvPr/>
          </p:nvSpPr>
          <p:spPr bwMode="auto">
            <a:xfrm>
              <a:off x="4821" y="1060"/>
              <a:ext cx="43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负载门</a:t>
              </a: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887" name="Rectangle 39"/>
            <p:cNvSpPr>
              <a:spLocks noChangeArrowheads="1"/>
            </p:cNvSpPr>
            <p:nvPr/>
          </p:nvSpPr>
          <p:spPr bwMode="auto">
            <a:xfrm>
              <a:off x="5182" y="1052"/>
              <a:ext cx="26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3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62888" name="Group 40"/>
            <p:cNvGrpSpPr>
              <a:grpSpLocks/>
            </p:cNvGrpSpPr>
            <p:nvPr/>
          </p:nvGrpSpPr>
          <p:grpSpPr bwMode="auto">
            <a:xfrm>
              <a:off x="4704" y="1162"/>
              <a:ext cx="9" cy="486"/>
              <a:chOff x="7118" y="504"/>
              <a:chExt cx="12" cy="571"/>
            </a:xfrm>
          </p:grpSpPr>
          <p:sp>
            <p:nvSpPr>
              <p:cNvPr id="462889" name="Freeform 41"/>
              <p:cNvSpPr>
                <a:spLocks/>
              </p:cNvSpPr>
              <p:nvPr/>
            </p:nvSpPr>
            <p:spPr bwMode="auto">
              <a:xfrm>
                <a:off x="7118" y="504"/>
                <a:ext cx="12" cy="40"/>
              </a:xfrm>
              <a:custGeom>
                <a:avLst/>
                <a:gdLst>
                  <a:gd name="T0" fmla="*/ 12 w 12"/>
                  <a:gd name="T1" fmla="*/ 0 h 40"/>
                  <a:gd name="T2" fmla="*/ 0 w 12"/>
                  <a:gd name="T3" fmla="*/ 0 h 40"/>
                  <a:gd name="T4" fmla="*/ 0 w 12"/>
                  <a:gd name="T5" fmla="*/ 0 h 40"/>
                  <a:gd name="T6" fmla="*/ 0 w 12"/>
                  <a:gd name="T7" fmla="*/ 40 h 40"/>
                  <a:gd name="T8" fmla="*/ 0 w 12"/>
                  <a:gd name="T9" fmla="*/ 40 h 40"/>
                  <a:gd name="T10" fmla="*/ 12 w 12"/>
                  <a:gd name="T11" fmla="*/ 40 h 40"/>
                  <a:gd name="T12" fmla="*/ 12 w 12"/>
                  <a:gd name="T1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40">
                    <a:moveTo>
                      <a:pt x="1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12" y="4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2890" name="Freeform 42"/>
              <p:cNvSpPr>
                <a:spLocks/>
              </p:cNvSpPr>
              <p:nvPr/>
            </p:nvSpPr>
            <p:spPr bwMode="auto">
              <a:xfrm>
                <a:off x="7118" y="564"/>
                <a:ext cx="12" cy="50"/>
              </a:xfrm>
              <a:custGeom>
                <a:avLst/>
                <a:gdLst>
                  <a:gd name="T0" fmla="*/ 12 w 12"/>
                  <a:gd name="T1" fmla="*/ 10 h 50"/>
                  <a:gd name="T2" fmla="*/ 0 w 12"/>
                  <a:gd name="T3" fmla="*/ 0 h 50"/>
                  <a:gd name="T4" fmla="*/ 0 w 12"/>
                  <a:gd name="T5" fmla="*/ 10 h 50"/>
                  <a:gd name="T6" fmla="*/ 0 w 12"/>
                  <a:gd name="T7" fmla="*/ 50 h 50"/>
                  <a:gd name="T8" fmla="*/ 0 w 12"/>
                  <a:gd name="T9" fmla="*/ 50 h 50"/>
                  <a:gd name="T10" fmla="*/ 12 w 12"/>
                  <a:gd name="T11" fmla="*/ 50 h 50"/>
                  <a:gd name="T12" fmla="*/ 12 w 12"/>
                  <a:gd name="T13" fmla="*/ 1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50">
                    <a:moveTo>
                      <a:pt x="12" y="1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2" y="50"/>
                    </a:lnTo>
                    <a:lnTo>
                      <a:pt x="12" y="1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2891" name="Freeform 43"/>
              <p:cNvSpPr>
                <a:spLocks/>
              </p:cNvSpPr>
              <p:nvPr/>
            </p:nvSpPr>
            <p:spPr bwMode="auto">
              <a:xfrm>
                <a:off x="7118" y="634"/>
                <a:ext cx="12" cy="50"/>
              </a:xfrm>
              <a:custGeom>
                <a:avLst/>
                <a:gdLst>
                  <a:gd name="T0" fmla="*/ 12 w 12"/>
                  <a:gd name="T1" fmla="*/ 10 h 50"/>
                  <a:gd name="T2" fmla="*/ 0 w 12"/>
                  <a:gd name="T3" fmla="*/ 0 h 50"/>
                  <a:gd name="T4" fmla="*/ 0 w 12"/>
                  <a:gd name="T5" fmla="*/ 10 h 50"/>
                  <a:gd name="T6" fmla="*/ 0 w 12"/>
                  <a:gd name="T7" fmla="*/ 50 h 50"/>
                  <a:gd name="T8" fmla="*/ 0 w 12"/>
                  <a:gd name="T9" fmla="*/ 50 h 50"/>
                  <a:gd name="T10" fmla="*/ 12 w 12"/>
                  <a:gd name="T11" fmla="*/ 50 h 50"/>
                  <a:gd name="T12" fmla="*/ 12 w 12"/>
                  <a:gd name="T13" fmla="*/ 1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50">
                    <a:moveTo>
                      <a:pt x="12" y="1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2" y="50"/>
                    </a:lnTo>
                    <a:lnTo>
                      <a:pt x="12" y="1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2892" name="Freeform 44"/>
              <p:cNvSpPr>
                <a:spLocks/>
              </p:cNvSpPr>
              <p:nvPr/>
            </p:nvSpPr>
            <p:spPr bwMode="auto">
              <a:xfrm>
                <a:off x="7118" y="704"/>
                <a:ext cx="12" cy="50"/>
              </a:xfrm>
              <a:custGeom>
                <a:avLst/>
                <a:gdLst>
                  <a:gd name="T0" fmla="*/ 12 w 12"/>
                  <a:gd name="T1" fmla="*/ 10 h 50"/>
                  <a:gd name="T2" fmla="*/ 0 w 12"/>
                  <a:gd name="T3" fmla="*/ 0 h 50"/>
                  <a:gd name="T4" fmla="*/ 0 w 12"/>
                  <a:gd name="T5" fmla="*/ 10 h 50"/>
                  <a:gd name="T6" fmla="*/ 0 w 12"/>
                  <a:gd name="T7" fmla="*/ 50 h 50"/>
                  <a:gd name="T8" fmla="*/ 0 w 12"/>
                  <a:gd name="T9" fmla="*/ 50 h 50"/>
                  <a:gd name="T10" fmla="*/ 12 w 12"/>
                  <a:gd name="T11" fmla="*/ 50 h 50"/>
                  <a:gd name="T12" fmla="*/ 12 w 12"/>
                  <a:gd name="T13" fmla="*/ 1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50">
                    <a:moveTo>
                      <a:pt x="12" y="1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2" y="50"/>
                    </a:lnTo>
                    <a:lnTo>
                      <a:pt x="12" y="1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2893" name="Freeform 45"/>
              <p:cNvSpPr>
                <a:spLocks/>
              </p:cNvSpPr>
              <p:nvPr/>
            </p:nvSpPr>
            <p:spPr bwMode="auto">
              <a:xfrm>
                <a:off x="7118" y="774"/>
                <a:ext cx="12" cy="50"/>
              </a:xfrm>
              <a:custGeom>
                <a:avLst/>
                <a:gdLst>
                  <a:gd name="T0" fmla="*/ 12 w 12"/>
                  <a:gd name="T1" fmla="*/ 10 h 50"/>
                  <a:gd name="T2" fmla="*/ 0 w 12"/>
                  <a:gd name="T3" fmla="*/ 0 h 50"/>
                  <a:gd name="T4" fmla="*/ 0 w 12"/>
                  <a:gd name="T5" fmla="*/ 10 h 50"/>
                  <a:gd name="T6" fmla="*/ 0 w 12"/>
                  <a:gd name="T7" fmla="*/ 50 h 50"/>
                  <a:gd name="T8" fmla="*/ 0 w 12"/>
                  <a:gd name="T9" fmla="*/ 50 h 50"/>
                  <a:gd name="T10" fmla="*/ 12 w 12"/>
                  <a:gd name="T11" fmla="*/ 50 h 50"/>
                  <a:gd name="T12" fmla="*/ 12 w 12"/>
                  <a:gd name="T13" fmla="*/ 1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50">
                    <a:moveTo>
                      <a:pt x="12" y="1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2" y="50"/>
                    </a:lnTo>
                    <a:lnTo>
                      <a:pt x="12" y="1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2894" name="Freeform 46"/>
              <p:cNvSpPr>
                <a:spLocks/>
              </p:cNvSpPr>
              <p:nvPr/>
            </p:nvSpPr>
            <p:spPr bwMode="auto">
              <a:xfrm>
                <a:off x="7118" y="844"/>
                <a:ext cx="12" cy="51"/>
              </a:xfrm>
              <a:custGeom>
                <a:avLst/>
                <a:gdLst>
                  <a:gd name="T0" fmla="*/ 12 w 12"/>
                  <a:gd name="T1" fmla="*/ 10 h 51"/>
                  <a:gd name="T2" fmla="*/ 0 w 12"/>
                  <a:gd name="T3" fmla="*/ 0 h 51"/>
                  <a:gd name="T4" fmla="*/ 0 w 12"/>
                  <a:gd name="T5" fmla="*/ 10 h 51"/>
                  <a:gd name="T6" fmla="*/ 0 w 12"/>
                  <a:gd name="T7" fmla="*/ 51 h 51"/>
                  <a:gd name="T8" fmla="*/ 0 w 12"/>
                  <a:gd name="T9" fmla="*/ 51 h 51"/>
                  <a:gd name="T10" fmla="*/ 12 w 12"/>
                  <a:gd name="T11" fmla="*/ 51 h 51"/>
                  <a:gd name="T12" fmla="*/ 12 w 12"/>
                  <a:gd name="T13" fmla="*/ 1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51">
                    <a:moveTo>
                      <a:pt x="12" y="1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12" y="51"/>
                    </a:lnTo>
                    <a:lnTo>
                      <a:pt x="12" y="1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2895" name="Freeform 47"/>
              <p:cNvSpPr>
                <a:spLocks/>
              </p:cNvSpPr>
              <p:nvPr/>
            </p:nvSpPr>
            <p:spPr bwMode="auto">
              <a:xfrm>
                <a:off x="7118" y="915"/>
                <a:ext cx="12" cy="50"/>
              </a:xfrm>
              <a:custGeom>
                <a:avLst/>
                <a:gdLst>
                  <a:gd name="T0" fmla="*/ 12 w 12"/>
                  <a:gd name="T1" fmla="*/ 10 h 50"/>
                  <a:gd name="T2" fmla="*/ 0 w 12"/>
                  <a:gd name="T3" fmla="*/ 0 h 50"/>
                  <a:gd name="T4" fmla="*/ 0 w 12"/>
                  <a:gd name="T5" fmla="*/ 10 h 50"/>
                  <a:gd name="T6" fmla="*/ 0 w 12"/>
                  <a:gd name="T7" fmla="*/ 50 h 50"/>
                  <a:gd name="T8" fmla="*/ 0 w 12"/>
                  <a:gd name="T9" fmla="*/ 50 h 50"/>
                  <a:gd name="T10" fmla="*/ 12 w 12"/>
                  <a:gd name="T11" fmla="*/ 50 h 50"/>
                  <a:gd name="T12" fmla="*/ 12 w 12"/>
                  <a:gd name="T13" fmla="*/ 1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50">
                    <a:moveTo>
                      <a:pt x="12" y="1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2" y="50"/>
                    </a:lnTo>
                    <a:lnTo>
                      <a:pt x="12" y="1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2896" name="Freeform 48"/>
              <p:cNvSpPr>
                <a:spLocks/>
              </p:cNvSpPr>
              <p:nvPr/>
            </p:nvSpPr>
            <p:spPr bwMode="auto">
              <a:xfrm>
                <a:off x="7118" y="985"/>
                <a:ext cx="12" cy="50"/>
              </a:xfrm>
              <a:custGeom>
                <a:avLst/>
                <a:gdLst>
                  <a:gd name="T0" fmla="*/ 12 w 12"/>
                  <a:gd name="T1" fmla="*/ 10 h 50"/>
                  <a:gd name="T2" fmla="*/ 0 w 12"/>
                  <a:gd name="T3" fmla="*/ 0 h 50"/>
                  <a:gd name="T4" fmla="*/ 0 w 12"/>
                  <a:gd name="T5" fmla="*/ 10 h 50"/>
                  <a:gd name="T6" fmla="*/ 0 w 12"/>
                  <a:gd name="T7" fmla="*/ 50 h 50"/>
                  <a:gd name="T8" fmla="*/ 0 w 12"/>
                  <a:gd name="T9" fmla="*/ 50 h 50"/>
                  <a:gd name="T10" fmla="*/ 12 w 12"/>
                  <a:gd name="T11" fmla="*/ 50 h 50"/>
                  <a:gd name="T12" fmla="*/ 12 w 12"/>
                  <a:gd name="T13" fmla="*/ 1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50">
                    <a:moveTo>
                      <a:pt x="12" y="1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2" y="50"/>
                    </a:lnTo>
                    <a:lnTo>
                      <a:pt x="12" y="1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2897" name="Freeform 49"/>
              <p:cNvSpPr>
                <a:spLocks/>
              </p:cNvSpPr>
              <p:nvPr/>
            </p:nvSpPr>
            <p:spPr bwMode="auto">
              <a:xfrm>
                <a:off x="7118" y="1055"/>
                <a:ext cx="12" cy="20"/>
              </a:xfrm>
              <a:custGeom>
                <a:avLst/>
                <a:gdLst>
                  <a:gd name="T0" fmla="*/ 12 w 12"/>
                  <a:gd name="T1" fmla="*/ 10 h 20"/>
                  <a:gd name="T2" fmla="*/ 0 w 12"/>
                  <a:gd name="T3" fmla="*/ 0 h 20"/>
                  <a:gd name="T4" fmla="*/ 0 w 12"/>
                  <a:gd name="T5" fmla="*/ 10 h 20"/>
                  <a:gd name="T6" fmla="*/ 0 w 12"/>
                  <a:gd name="T7" fmla="*/ 20 h 20"/>
                  <a:gd name="T8" fmla="*/ 0 w 12"/>
                  <a:gd name="T9" fmla="*/ 20 h 20"/>
                  <a:gd name="T10" fmla="*/ 12 w 12"/>
                  <a:gd name="T11" fmla="*/ 20 h 20"/>
                  <a:gd name="T12" fmla="*/ 12 w 12"/>
                  <a:gd name="T13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0">
                    <a:moveTo>
                      <a:pt x="12" y="1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12" y="20"/>
                    </a:lnTo>
                    <a:lnTo>
                      <a:pt x="12" y="1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62898" name="Freeform 50"/>
            <p:cNvSpPr>
              <a:spLocks/>
            </p:cNvSpPr>
            <p:nvPr/>
          </p:nvSpPr>
          <p:spPr bwMode="auto">
            <a:xfrm>
              <a:off x="4568" y="1375"/>
              <a:ext cx="9" cy="59"/>
            </a:xfrm>
            <a:custGeom>
              <a:avLst/>
              <a:gdLst>
                <a:gd name="T0" fmla="*/ 12 w 12"/>
                <a:gd name="T1" fmla="*/ 0 h 70"/>
                <a:gd name="T2" fmla="*/ 12 w 12"/>
                <a:gd name="T3" fmla="*/ 70 h 70"/>
                <a:gd name="T4" fmla="*/ 0 w 12"/>
                <a:gd name="T5" fmla="*/ 70 h 70"/>
                <a:gd name="T6" fmla="*/ 12 w 12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0">
                  <a:moveTo>
                    <a:pt x="12" y="0"/>
                  </a:moveTo>
                  <a:lnTo>
                    <a:pt x="12" y="70"/>
                  </a:lnTo>
                  <a:lnTo>
                    <a:pt x="0" y="7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899" name="Freeform 51"/>
            <p:cNvSpPr>
              <a:spLocks/>
            </p:cNvSpPr>
            <p:nvPr/>
          </p:nvSpPr>
          <p:spPr bwMode="auto">
            <a:xfrm>
              <a:off x="4568" y="1529"/>
              <a:ext cx="9" cy="59"/>
            </a:xfrm>
            <a:custGeom>
              <a:avLst/>
              <a:gdLst>
                <a:gd name="T0" fmla="*/ 12 w 12"/>
                <a:gd name="T1" fmla="*/ 70 h 70"/>
                <a:gd name="T2" fmla="*/ 12 w 12"/>
                <a:gd name="T3" fmla="*/ 0 h 70"/>
                <a:gd name="T4" fmla="*/ 0 w 12"/>
                <a:gd name="T5" fmla="*/ 0 h 70"/>
                <a:gd name="T6" fmla="*/ 12 w 12"/>
                <a:gd name="T7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0">
                  <a:moveTo>
                    <a:pt x="12" y="70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12" y="7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900" name="Line 52"/>
            <p:cNvSpPr>
              <a:spLocks noChangeShapeType="1"/>
            </p:cNvSpPr>
            <p:nvPr/>
          </p:nvSpPr>
          <p:spPr bwMode="auto">
            <a:xfrm>
              <a:off x="4577" y="1426"/>
              <a:ext cx="1" cy="9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901" name="Rectangle 53"/>
            <p:cNvSpPr>
              <a:spLocks noChangeArrowheads="1"/>
            </p:cNvSpPr>
            <p:nvPr/>
          </p:nvSpPr>
          <p:spPr bwMode="auto">
            <a:xfrm>
              <a:off x="4529" y="1418"/>
              <a:ext cx="116" cy="9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902" name="Rectangle 54"/>
            <p:cNvSpPr>
              <a:spLocks noChangeArrowheads="1"/>
            </p:cNvSpPr>
            <p:nvPr/>
          </p:nvSpPr>
          <p:spPr bwMode="auto">
            <a:xfrm>
              <a:off x="4581" y="1377"/>
              <a:ext cx="56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3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Bookman Old Style" panose="020506040505050202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903" name="Rectangle 55"/>
            <p:cNvSpPr>
              <a:spLocks noChangeArrowheads="1"/>
            </p:cNvSpPr>
            <p:nvPr/>
          </p:nvSpPr>
          <p:spPr bwMode="auto">
            <a:xfrm>
              <a:off x="4649" y="1434"/>
              <a:ext cx="28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904" name="Rectangle 56"/>
            <p:cNvSpPr>
              <a:spLocks noChangeArrowheads="1"/>
            </p:cNvSpPr>
            <p:nvPr/>
          </p:nvSpPr>
          <p:spPr bwMode="auto">
            <a:xfrm>
              <a:off x="4637" y="1409"/>
              <a:ext cx="26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3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905" name="Oval 57"/>
            <p:cNvSpPr>
              <a:spLocks noChangeArrowheads="1"/>
            </p:cNvSpPr>
            <p:nvPr/>
          </p:nvSpPr>
          <p:spPr bwMode="auto">
            <a:xfrm>
              <a:off x="4859" y="1562"/>
              <a:ext cx="48" cy="43"/>
            </a:xfrm>
            <a:prstGeom prst="ellipse">
              <a:avLst/>
            </a:prstGeom>
            <a:solidFill>
              <a:srgbClr val="000066">
                <a:alpha val="0"/>
              </a:srgbClr>
            </a:solidFill>
            <a:ln w="19050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906" name="Freeform 58"/>
            <p:cNvSpPr>
              <a:spLocks/>
            </p:cNvSpPr>
            <p:nvPr/>
          </p:nvSpPr>
          <p:spPr bwMode="auto">
            <a:xfrm>
              <a:off x="4228" y="1299"/>
              <a:ext cx="39" cy="68"/>
            </a:xfrm>
            <a:custGeom>
              <a:avLst/>
              <a:gdLst>
                <a:gd name="T0" fmla="*/ 0 w 49"/>
                <a:gd name="T1" fmla="*/ 80 h 80"/>
                <a:gd name="T2" fmla="*/ 24 w 49"/>
                <a:gd name="T3" fmla="*/ 0 h 80"/>
                <a:gd name="T4" fmla="*/ 49 w 49"/>
                <a:gd name="T5" fmla="*/ 10 h 80"/>
                <a:gd name="T6" fmla="*/ 0 w 49"/>
                <a:gd name="T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80">
                  <a:moveTo>
                    <a:pt x="0" y="80"/>
                  </a:moveTo>
                  <a:lnTo>
                    <a:pt x="24" y="0"/>
                  </a:lnTo>
                  <a:lnTo>
                    <a:pt x="49" y="1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907" name="Line 59"/>
            <p:cNvSpPr>
              <a:spLocks noChangeShapeType="1"/>
            </p:cNvSpPr>
            <p:nvPr/>
          </p:nvSpPr>
          <p:spPr bwMode="auto">
            <a:xfrm flipH="1">
              <a:off x="4228" y="1180"/>
              <a:ext cx="58" cy="9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908" name="Line 60"/>
            <p:cNvSpPr>
              <a:spLocks noChangeShapeType="1"/>
            </p:cNvSpPr>
            <p:nvPr/>
          </p:nvSpPr>
          <p:spPr bwMode="auto">
            <a:xfrm flipH="1">
              <a:off x="4228" y="1256"/>
              <a:ext cx="67" cy="1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909" name="Line 61"/>
            <p:cNvSpPr>
              <a:spLocks noChangeShapeType="1"/>
            </p:cNvSpPr>
            <p:nvPr/>
          </p:nvSpPr>
          <p:spPr bwMode="auto">
            <a:xfrm flipH="1">
              <a:off x="4257" y="1264"/>
              <a:ext cx="29" cy="4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910" name="Rectangle 62"/>
            <p:cNvSpPr>
              <a:spLocks noChangeArrowheads="1"/>
            </p:cNvSpPr>
            <p:nvPr/>
          </p:nvSpPr>
          <p:spPr bwMode="auto">
            <a:xfrm>
              <a:off x="4295" y="1120"/>
              <a:ext cx="214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911" name="Rectangle 63"/>
            <p:cNvSpPr>
              <a:spLocks noChangeArrowheads="1"/>
            </p:cNvSpPr>
            <p:nvPr/>
          </p:nvSpPr>
          <p:spPr bwMode="auto">
            <a:xfrm>
              <a:off x="4281" y="1129"/>
              <a:ext cx="29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噪声</a:t>
              </a: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912" name="Rectangle 64"/>
            <p:cNvSpPr>
              <a:spLocks noChangeArrowheads="1"/>
            </p:cNvSpPr>
            <p:nvPr/>
          </p:nvSpPr>
          <p:spPr bwMode="auto">
            <a:xfrm>
              <a:off x="4521" y="1120"/>
              <a:ext cx="26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3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913" name="Line 65"/>
            <p:cNvSpPr>
              <a:spLocks noChangeShapeType="1"/>
            </p:cNvSpPr>
            <p:nvPr/>
          </p:nvSpPr>
          <p:spPr bwMode="auto">
            <a:xfrm>
              <a:off x="4789" y="1683"/>
              <a:ext cx="178" cy="0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914" name="Oval 66"/>
            <p:cNvSpPr>
              <a:spLocks noChangeArrowheads="1"/>
            </p:cNvSpPr>
            <p:nvPr/>
          </p:nvSpPr>
          <p:spPr bwMode="auto">
            <a:xfrm>
              <a:off x="4861" y="1649"/>
              <a:ext cx="53" cy="52"/>
            </a:xfrm>
            <a:prstGeom prst="ellipse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915" name="Line 67"/>
            <p:cNvSpPr>
              <a:spLocks noChangeShapeType="1"/>
            </p:cNvSpPr>
            <p:nvPr/>
          </p:nvSpPr>
          <p:spPr bwMode="auto">
            <a:xfrm>
              <a:off x="3834" y="1366"/>
              <a:ext cx="939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916" name="Line 68"/>
            <p:cNvSpPr>
              <a:spLocks noChangeShapeType="1"/>
            </p:cNvSpPr>
            <p:nvPr/>
          </p:nvSpPr>
          <p:spPr bwMode="auto">
            <a:xfrm>
              <a:off x="5026" y="1366"/>
              <a:ext cx="272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918" name="AutoShape 70"/>
            <p:cNvSpPr>
              <a:spLocks noChangeArrowheads="1"/>
            </p:cNvSpPr>
            <p:nvPr/>
          </p:nvSpPr>
          <p:spPr bwMode="auto">
            <a:xfrm rot="5400000">
              <a:off x="3516" y="1252"/>
              <a:ext cx="272" cy="22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33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2919" name="AutoShape 71"/>
            <p:cNvSpPr>
              <a:spLocks noChangeArrowheads="1"/>
            </p:cNvSpPr>
            <p:nvPr/>
          </p:nvSpPr>
          <p:spPr bwMode="auto">
            <a:xfrm rot="5400000">
              <a:off x="4718" y="1252"/>
              <a:ext cx="272" cy="22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33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62922" name="Rectangle 74"/>
          <p:cNvSpPr>
            <a:spLocks noChangeArrowheads="1"/>
          </p:cNvSpPr>
          <p:nvPr/>
        </p:nvSpPr>
        <p:spPr bwMode="auto">
          <a:xfrm>
            <a:off x="0" y="2581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462921" name="Object 73"/>
          <p:cNvGraphicFramePr>
            <a:graphicFrameLocks noChangeAspect="1"/>
          </p:cNvGraphicFramePr>
          <p:nvPr/>
        </p:nvGraphicFramePr>
        <p:xfrm>
          <a:off x="4824413" y="3068638"/>
          <a:ext cx="4248150" cy="300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7" name="图片" r:id="rId4" imgW="2415540" imgH="1700784" progId="Word.Picture.8">
                  <p:embed/>
                </p:oleObj>
              </mc:Choice>
              <mc:Fallback>
                <p:oleObj name="图片" r:id="rId4" imgW="2415540" imgH="1700784" progId="Word.Picture.8">
                  <p:embed/>
                  <p:pic>
                    <p:nvPicPr>
                      <p:cNvPr id="462921" name="Object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4413" y="3068638"/>
                        <a:ext cx="4248150" cy="3000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1194238-2EA7-42B1-852D-4F80ACF002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0DE1AF-3B22-45C7-9B3F-92579C7815E6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55184901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2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62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62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62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62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62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62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62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62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462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850" grpId="0"/>
      <p:bldP spid="462851" grpId="0"/>
      <p:bldP spid="462852" grpId="0" build="p" autoUpdateAnimBg="0"/>
      <p:bldP spid="462853" grpId="0" build="p" autoUpdateAnimBg="0" advAuto="1000"/>
      <p:bldP spid="462855" grpId="0"/>
      <p:bldP spid="462856" grpId="0"/>
      <p:bldP spid="46285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Rectangle 2"/>
          <p:cNvSpPr>
            <a:spLocks noChangeArrowheads="1"/>
          </p:cNvSpPr>
          <p:nvPr/>
        </p:nvSpPr>
        <p:spPr bwMode="auto">
          <a:xfrm>
            <a:off x="5867400" y="1339850"/>
            <a:ext cx="3276600" cy="4105275"/>
          </a:xfrm>
          <a:prstGeom prst="rect">
            <a:avLst/>
          </a:prstGeom>
          <a:solidFill>
            <a:srgbClr val="FFFFFF">
              <a:alpha val="0"/>
            </a:srgbClr>
          </a:solidFill>
          <a:ln w="28575">
            <a:solidFill>
              <a:srgbClr val="00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464055" name="Group 183"/>
          <p:cNvGraphicFramePr>
            <a:graphicFrameLocks noGrp="1"/>
          </p:cNvGraphicFramePr>
          <p:nvPr/>
        </p:nvGraphicFramePr>
        <p:xfrm>
          <a:off x="144463" y="4437063"/>
          <a:ext cx="5651500" cy="1685300"/>
        </p:xfrm>
        <a:graphic>
          <a:graphicData uri="http://schemas.openxmlformats.org/drawingml/2006/table">
            <a:tbl>
              <a:tblPr/>
              <a:tblGrid>
                <a:gridCol w="1258887">
                  <a:extLst>
                    <a:ext uri="{9D8B030D-6E8A-4147-A177-3AD203B41FA5}">
                      <a16:colId xmlns:a16="http://schemas.microsoft.com/office/drawing/2014/main" val="1369956715"/>
                    </a:ext>
                  </a:extLst>
                </a:gridCol>
                <a:gridCol w="1174750">
                  <a:extLst>
                    <a:ext uri="{9D8B030D-6E8A-4147-A177-3AD203B41FA5}">
                      <a16:colId xmlns:a16="http://schemas.microsoft.com/office/drawing/2014/main" val="14579997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961629223"/>
                    </a:ext>
                  </a:extLst>
                </a:gridCol>
                <a:gridCol w="1174750">
                  <a:extLst>
                    <a:ext uri="{9D8B030D-6E8A-4147-A177-3AD203B41FA5}">
                      <a16:colId xmlns:a16="http://schemas.microsoft.com/office/drawing/2014/main" val="1689471448"/>
                    </a:ext>
                  </a:extLst>
                </a:gridCol>
                <a:gridCol w="1128713">
                  <a:extLst>
                    <a:ext uri="{9D8B030D-6E8A-4147-A177-3AD203B41FA5}">
                      <a16:colId xmlns:a16="http://schemas.microsoft.com/office/drawing/2014/main" val="1979775298"/>
                    </a:ext>
                  </a:extLst>
                </a:gridCol>
              </a:tblGrid>
              <a:tr h="228600">
                <a:tc>
                  <a:txBody>
                    <a:bodyPr/>
                    <a:lstStyle>
                      <a:lvl1pPr indent="269875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2698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anose="02020603050405020304" pitchFamily="18" charset="0"/>
                        </a:rPr>
                        <a:t>类型</a:t>
                      </a:r>
                    </a:p>
                    <a:p>
                      <a:pPr marL="0" marR="0" lvl="0" indent="26987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  <a:cs typeface="Times New Roman" panose="02020603050405020304" pitchFamily="18" charset="0"/>
                        </a:rPr>
                        <a:t>参数</a:t>
                      </a:r>
                    </a:p>
                  </a:txBody>
                  <a:tcPr marL="18000" marR="18000" marT="10800" marB="10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69875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74HC</a:t>
                      </a:r>
                    </a:p>
                    <a:p>
                      <a:pPr marL="0" marR="0" lvl="0" indent="2698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1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DD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=5V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74AHC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1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DD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=5V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74LVC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1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DD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=3.3V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74AUC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1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DD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=1.8V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3904860"/>
                  </a:ext>
                </a:extLst>
              </a:tr>
              <a:tr h="7493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kumimoji="1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PLH</a:t>
                      </a:r>
                      <a:r>
                        <a:rPr kumimoji="1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或</a:t>
                      </a:r>
                      <a:r>
                        <a:rPr kumimoji="1" lang="en-US" altLang="zh-CN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kumimoji="1" lang="en-US" altLang="zh-CN" sz="2000" b="1" i="0" u="none" strike="noStrike" cap="none" normalizeH="0" baseline="-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PHL</a:t>
                      </a: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(ns)</a:t>
                      </a:r>
                    </a:p>
                  </a:txBody>
                  <a:tcPr marL="18000" marR="18000" marT="10800" marB="10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3.8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0.8</a:t>
                      </a:r>
                    </a:p>
                  </a:txBody>
                  <a:tcPr marL="18000" marR="18000" marT="10800" marB="1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8256398"/>
                  </a:ext>
                </a:extLst>
              </a:tr>
            </a:tbl>
          </a:graphicData>
        </a:graphic>
      </p:graphicFrame>
      <p:sp>
        <p:nvSpPr>
          <p:cNvPr id="463895" name="Rectangle 23"/>
          <p:cNvSpPr>
            <a:spLocks noChangeArrowheads="1"/>
          </p:cNvSpPr>
          <p:nvPr/>
        </p:nvSpPr>
        <p:spPr bwMode="auto">
          <a:xfrm>
            <a:off x="611188" y="620713"/>
            <a:ext cx="2101850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3.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传输延迟时间</a:t>
            </a:r>
          </a:p>
        </p:txBody>
      </p:sp>
      <p:sp>
        <p:nvSpPr>
          <p:cNvPr id="463896" name="Rectangle 24"/>
          <p:cNvSpPr>
            <a:spLocks noChangeArrowheads="1"/>
          </p:cNvSpPr>
          <p:nvPr/>
        </p:nvSpPr>
        <p:spPr bwMode="auto">
          <a:xfrm>
            <a:off x="539750" y="1268413"/>
            <a:ext cx="5040313" cy="296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   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传输延迟时间是表征门电路开关速度的参数，它说明门电路在输入脉冲波形的作用下，其输出波形相对于输入波形延迟了多长的时间。</a:t>
            </a:r>
          </a:p>
          <a:p>
            <a:pPr marL="0" marR="0" lvl="0" indent="0" algn="l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    传输延迟时间与电源电压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DD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及负载电容大小有关。</a:t>
            </a:r>
          </a:p>
          <a:p>
            <a:pPr marL="0" marR="0" lvl="0" indent="0" algn="l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    表中为各个非门的参数。</a:t>
            </a:r>
          </a:p>
        </p:txBody>
      </p:sp>
      <p:sp>
        <p:nvSpPr>
          <p:cNvPr id="463897" name="Rectangle 25"/>
          <p:cNvSpPr>
            <a:spLocks noChangeArrowheads="1"/>
          </p:cNvSpPr>
          <p:nvPr/>
        </p:nvSpPr>
        <p:spPr bwMode="auto">
          <a:xfrm>
            <a:off x="6084888" y="1733550"/>
            <a:ext cx="2841625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CMOS</a:t>
            </a:r>
            <a:r>
              <a:rPr kumimoji="1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电路传输延迟时间</a:t>
            </a:r>
          </a:p>
        </p:txBody>
      </p:sp>
      <p:grpSp>
        <p:nvGrpSpPr>
          <p:cNvPr id="463898" name="Group 26"/>
          <p:cNvGrpSpPr>
            <a:grpSpLocks/>
          </p:cNvGrpSpPr>
          <p:nvPr/>
        </p:nvGrpSpPr>
        <p:grpSpPr bwMode="auto">
          <a:xfrm>
            <a:off x="5838825" y="2708275"/>
            <a:ext cx="3305175" cy="2913063"/>
            <a:chOff x="3470" y="1888"/>
            <a:chExt cx="1996" cy="1472"/>
          </a:xfrm>
        </p:grpSpPr>
        <p:sp>
          <p:nvSpPr>
            <p:cNvPr id="463899" name="AutoShape 27"/>
            <p:cNvSpPr>
              <a:spLocks noChangeAspect="1" noChangeArrowheads="1" noTextEdit="1"/>
            </p:cNvSpPr>
            <p:nvPr/>
          </p:nvSpPr>
          <p:spPr bwMode="auto">
            <a:xfrm>
              <a:off x="3470" y="1888"/>
              <a:ext cx="1996" cy="1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3900" name="Rectangle 28"/>
            <p:cNvSpPr>
              <a:spLocks noChangeArrowheads="1"/>
            </p:cNvSpPr>
            <p:nvPr/>
          </p:nvSpPr>
          <p:spPr bwMode="auto">
            <a:xfrm>
              <a:off x="3470" y="1915"/>
              <a:ext cx="3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3901" name="Rectangle 29"/>
            <p:cNvSpPr>
              <a:spLocks noChangeArrowheads="1"/>
            </p:cNvSpPr>
            <p:nvPr/>
          </p:nvSpPr>
          <p:spPr bwMode="auto">
            <a:xfrm>
              <a:off x="3497" y="2324"/>
              <a:ext cx="372" cy="1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3902" name="Rectangle 30"/>
            <p:cNvSpPr>
              <a:spLocks noChangeArrowheads="1"/>
            </p:cNvSpPr>
            <p:nvPr/>
          </p:nvSpPr>
          <p:spPr bwMode="auto">
            <a:xfrm>
              <a:off x="4023" y="1906"/>
              <a:ext cx="753" cy="1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3903" name="Freeform 31"/>
            <p:cNvSpPr>
              <a:spLocks/>
            </p:cNvSpPr>
            <p:nvPr/>
          </p:nvSpPr>
          <p:spPr bwMode="auto">
            <a:xfrm>
              <a:off x="4758" y="1906"/>
              <a:ext cx="182" cy="436"/>
            </a:xfrm>
            <a:custGeom>
              <a:avLst/>
              <a:gdLst>
                <a:gd name="T0" fmla="*/ 164 w 182"/>
                <a:gd name="T1" fmla="*/ 436 h 436"/>
                <a:gd name="T2" fmla="*/ 182 w 182"/>
                <a:gd name="T3" fmla="*/ 427 h 436"/>
                <a:gd name="T4" fmla="*/ 18 w 182"/>
                <a:gd name="T5" fmla="*/ 0 h 436"/>
                <a:gd name="T6" fmla="*/ 0 w 182"/>
                <a:gd name="T7" fmla="*/ 9 h 436"/>
                <a:gd name="T8" fmla="*/ 164 w 182"/>
                <a:gd name="T9" fmla="*/ 436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436">
                  <a:moveTo>
                    <a:pt x="164" y="436"/>
                  </a:moveTo>
                  <a:lnTo>
                    <a:pt x="182" y="427"/>
                  </a:lnTo>
                  <a:lnTo>
                    <a:pt x="18" y="0"/>
                  </a:lnTo>
                  <a:lnTo>
                    <a:pt x="0" y="9"/>
                  </a:lnTo>
                  <a:lnTo>
                    <a:pt x="164" y="4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3904" name="Freeform 32"/>
            <p:cNvSpPr>
              <a:spLocks/>
            </p:cNvSpPr>
            <p:nvPr/>
          </p:nvSpPr>
          <p:spPr bwMode="auto">
            <a:xfrm>
              <a:off x="3851" y="1906"/>
              <a:ext cx="182" cy="436"/>
            </a:xfrm>
            <a:custGeom>
              <a:avLst/>
              <a:gdLst>
                <a:gd name="T0" fmla="*/ 0 w 182"/>
                <a:gd name="T1" fmla="*/ 427 h 436"/>
                <a:gd name="T2" fmla="*/ 18 w 182"/>
                <a:gd name="T3" fmla="*/ 436 h 436"/>
                <a:gd name="T4" fmla="*/ 182 w 182"/>
                <a:gd name="T5" fmla="*/ 9 h 436"/>
                <a:gd name="T6" fmla="*/ 163 w 182"/>
                <a:gd name="T7" fmla="*/ 0 h 436"/>
                <a:gd name="T8" fmla="*/ 0 w 182"/>
                <a:gd name="T9" fmla="*/ 427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436">
                  <a:moveTo>
                    <a:pt x="0" y="427"/>
                  </a:moveTo>
                  <a:lnTo>
                    <a:pt x="18" y="436"/>
                  </a:lnTo>
                  <a:lnTo>
                    <a:pt x="182" y="9"/>
                  </a:lnTo>
                  <a:lnTo>
                    <a:pt x="163" y="0"/>
                  </a:lnTo>
                  <a:lnTo>
                    <a:pt x="0" y="4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3905" name="Rectangle 33"/>
            <p:cNvSpPr>
              <a:spLocks noChangeArrowheads="1"/>
            </p:cNvSpPr>
            <p:nvPr/>
          </p:nvSpPr>
          <p:spPr bwMode="auto">
            <a:xfrm>
              <a:off x="4922" y="2315"/>
              <a:ext cx="508" cy="1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3906" name="Rectangle 34"/>
            <p:cNvSpPr>
              <a:spLocks noChangeArrowheads="1"/>
            </p:cNvSpPr>
            <p:nvPr/>
          </p:nvSpPr>
          <p:spPr bwMode="auto">
            <a:xfrm>
              <a:off x="5158" y="2706"/>
              <a:ext cx="281" cy="1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3907" name="Rectangle 35"/>
            <p:cNvSpPr>
              <a:spLocks noChangeArrowheads="1"/>
            </p:cNvSpPr>
            <p:nvPr/>
          </p:nvSpPr>
          <p:spPr bwMode="auto">
            <a:xfrm>
              <a:off x="4268" y="3106"/>
              <a:ext cx="744" cy="1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3908" name="Freeform 36"/>
            <p:cNvSpPr>
              <a:spLocks/>
            </p:cNvSpPr>
            <p:nvPr/>
          </p:nvSpPr>
          <p:spPr bwMode="auto">
            <a:xfrm>
              <a:off x="4114" y="2715"/>
              <a:ext cx="173" cy="409"/>
            </a:xfrm>
            <a:custGeom>
              <a:avLst/>
              <a:gdLst>
                <a:gd name="T0" fmla="*/ 18 w 173"/>
                <a:gd name="T1" fmla="*/ 0 h 409"/>
                <a:gd name="T2" fmla="*/ 0 w 173"/>
                <a:gd name="T3" fmla="*/ 9 h 409"/>
                <a:gd name="T4" fmla="*/ 154 w 173"/>
                <a:gd name="T5" fmla="*/ 409 h 409"/>
                <a:gd name="T6" fmla="*/ 173 w 173"/>
                <a:gd name="T7" fmla="*/ 400 h 409"/>
                <a:gd name="T8" fmla="*/ 18 w 173"/>
                <a:gd name="T9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409">
                  <a:moveTo>
                    <a:pt x="18" y="0"/>
                  </a:moveTo>
                  <a:lnTo>
                    <a:pt x="0" y="9"/>
                  </a:lnTo>
                  <a:lnTo>
                    <a:pt x="154" y="409"/>
                  </a:lnTo>
                  <a:lnTo>
                    <a:pt x="173" y="40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3909" name="Freeform 37"/>
            <p:cNvSpPr>
              <a:spLocks/>
            </p:cNvSpPr>
            <p:nvPr/>
          </p:nvSpPr>
          <p:spPr bwMode="auto">
            <a:xfrm>
              <a:off x="5003" y="2706"/>
              <a:ext cx="173" cy="418"/>
            </a:xfrm>
            <a:custGeom>
              <a:avLst/>
              <a:gdLst>
                <a:gd name="T0" fmla="*/ 173 w 173"/>
                <a:gd name="T1" fmla="*/ 9 h 418"/>
                <a:gd name="T2" fmla="*/ 155 w 173"/>
                <a:gd name="T3" fmla="*/ 0 h 418"/>
                <a:gd name="T4" fmla="*/ 0 w 173"/>
                <a:gd name="T5" fmla="*/ 409 h 418"/>
                <a:gd name="T6" fmla="*/ 18 w 173"/>
                <a:gd name="T7" fmla="*/ 418 h 418"/>
                <a:gd name="T8" fmla="*/ 173 w 173"/>
                <a:gd name="T9" fmla="*/ 9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418">
                  <a:moveTo>
                    <a:pt x="173" y="9"/>
                  </a:moveTo>
                  <a:lnTo>
                    <a:pt x="155" y="0"/>
                  </a:lnTo>
                  <a:lnTo>
                    <a:pt x="0" y="409"/>
                  </a:lnTo>
                  <a:lnTo>
                    <a:pt x="18" y="418"/>
                  </a:lnTo>
                  <a:lnTo>
                    <a:pt x="173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3910" name="Rectangle 38"/>
            <p:cNvSpPr>
              <a:spLocks noChangeArrowheads="1"/>
            </p:cNvSpPr>
            <p:nvPr/>
          </p:nvSpPr>
          <p:spPr bwMode="auto">
            <a:xfrm>
              <a:off x="3488" y="2706"/>
              <a:ext cx="644" cy="1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63911" name="Group 39"/>
            <p:cNvGrpSpPr>
              <a:grpSpLocks/>
            </p:cNvGrpSpPr>
            <p:nvPr/>
          </p:nvGrpSpPr>
          <p:grpSpPr bwMode="auto">
            <a:xfrm>
              <a:off x="3951" y="2052"/>
              <a:ext cx="9" cy="581"/>
              <a:chOff x="3951" y="2052"/>
              <a:chExt cx="9" cy="581"/>
            </a:xfrm>
          </p:grpSpPr>
          <p:sp>
            <p:nvSpPr>
              <p:cNvPr id="463912" name="Freeform 40"/>
              <p:cNvSpPr>
                <a:spLocks/>
              </p:cNvSpPr>
              <p:nvPr/>
            </p:nvSpPr>
            <p:spPr bwMode="auto">
              <a:xfrm>
                <a:off x="3951" y="2597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13" name="Freeform 41"/>
              <p:cNvSpPr>
                <a:spLocks/>
              </p:cNvSpPr>
              <p:nvPr/>
            </p:nvSpPr>
            <p:spPr bwMode="auto">
              <a:xfrm>
                <a:off x="3951" y="2533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14" name="Freeform 42"/>
              <p:cNvSpPr>
                <a:spLocks/>
              </p:cNvSpPr>
              <p:nvPr/>
            </p:nvSpPr>
            <p:spPr bwMode="auto">
              <a:xfrm>
                <a:off x="3951" y="2470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15" name="Freeform 43"/>
              <p:cNvSpPr>
                <a:spLocks/>
              </p:cNvSpPr>
              <p:nvPr/>
            </p:nvSpPr>
            <p:spPr bwMode="auto">
              <a:xfrm>
                <a:off x="3951" y="2406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16" name="Freeform 44"/>
              <p:cNvSpPr>
                <a:spLocks/>
              </p:cNvSpPr>
              <p:nvPr/>
            </p:nvSpPr>
            <p:spPr bwMode="auto">
              <a:xfrm>
                <a:off x="3951" y="2342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17" name="Freeform 45"/>
              <p:cNvSpPr>
                <a:spLocks/>
              </p:cNvSpPr>
              <p:nvPr/>
            </p:nvSpPr>
            <p:spPr bwMode="auto">
              <a:xfrm>
                <a:off x="3951" y="2279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18" name="Freeform 46"/>
              <p:cNvSpPr>
                <a:spLocks/>
              </p:cNvSpPr>
              <p:nvPr/>
            </p:nvSpPr>
            <p:spPr bwMode="auto">
              <a:xfrm>
                <a:off x="3951" y="2215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19" name="Freeform 47"/>
              <p:cNvSpPr>
                <a:spLocks/>
              </p:cNvSpPr>
              <p:nvPr/>
            </p:nvSpPr>
            <p:spPr bwMode="auto">
              <a:xfrm>
                <a:off x="3951" y="2152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20" name="Freeform 48"/>
              <p:cNvSpPr>
                <a:spLocks/>
              </p:cNvSpPr>
              <p:nvPr/>
            </p:nvSpPr>
            <p:spPr bwMode="auto">
              <a:xfrm>
                <a:off x="3951" y="2088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21" name="Freeform 49"/>
              <p:cNvSpPr>
                <a:spLocks/>
              </p:cNvSpPr>
              <p:nvPr/>
            </p:nvSpPr>
            <p:spPr bwMode="auto">
              <a:xfrm>
                <a:off x="3951" y="2052"/>
                <a:ext cx="9" cy="9"/>
              </a:xfrm>
              <a:custGeom>
                <a:avLst/>
                <a:gdLst>
                  <a:gd name="T0" fmla="*/ 0 w 9"/>
                  <a:gd name="T1" fmla="*/ 9 h 9"/>
                  <a:gd name="T2" fmla="*/ 0 w 9"/>
                  <a:gd name="T3" fmla="*/ 9 h 9"/>
                  <a:gd name="T4" fmla="*/ 9 w 9"/>
                  <a:gd name="T5" fmla="*/ 9 h 9"/>
                  <a:gd name="T6" fmla="*/ 9 w 9"/>
                  <a:gd name="T7" fmla="*/ 0 h 9"/>
                  <a:gd name="T8" fmla="*/ 0 w 9"/>
                  <a:gd name="T9" fmla="*/ 0 h 9"/>
                  <a:gd name="T10" fmla="*/ 0 w 9"/>
                  <a:gd name="T11" fmla="*/ 0 h 9"/>
                  <a:gd name="T12" fmla="*/ 0 w 9"/>
                  <a:gd name="T13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9">
                    <a:moveTo>
                      <a:pt x="0" y="9"/>
                    </a:moveTo>
                    <a:lnTo>
                      <a:pt x="0" y="9"/>
                    </a:lnTo>
                    <a:lnTo>
                      <a:pt x="9" y="9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63922" name="Line 50"/>
            <p:cNvSpPr>
              <a:spLocks noChangeShapeType="1"/>
            </p:cNvSpPr>
            <p:nvPr/>
          </p:nvSpPr>
          <p:spPr bwMode="auto">
            <a:xfrm>
              <a:off x="3915" y="2124"/>
              <a:ext cx="6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63923" name="Group 51"/>
            <p:cNvGrpSpPr>
              <a:grpSpLocks/>
            </p:cNvGrpSpPr>
            <p:nvPr/>
          </p:nvGrpSpPr>
          <p:grpSpPr bwMode="auto">
            <a:xfrm>
              <a:off x="4205" y="2424"/>
              <a:ext cx="9" cy="545"/>
              <a:chOff x="4205" y="2424"/>
              <a:chExt cx="9" cy="545"/>
            </a:xfrm>
          </p:grpSpPr>
          <p:sp>
            <p:nvSpPr>
              <p:cNvPr id="463924" name="Freeform 52"/>
              <p:cNvSpPr>
                <a:spLocks/>
              </p:cNvSpPr>
              <p:nvPr/>
            </p:nvSpPr>
            <p:spPr bwMode="auto">
              <a:xfrm>
                <a:off x="4205" y="2933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25" name="Freeform 53"/>
              <p:cNvSpPr>
                <a:spLocks/>
              </p:cNvSpPr>
              <p:nvPr/>
            </p:nvSpPr>
            <p:spPr bwMode="auto">
              <a:xfrm>
                <a:off x="4205" y="2869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26" name="Freeform 54"/>
              <p:cNvSpPr>
                <a:spLocks/>
              </p:cNvSpPr>
              <p:nvPr/>
            </p:nvSpPr>
            <p:spPr bwMode="auto">
              <a:xfrm>
                <a:off x="4205" y="2806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27" name="Freeform 55"/>
              <p:cNvSpPr>
                <a:spLocks/>
              </p:cNvSpPr>
              <p:nvPr/>
            </p:nvSpPr>
            <p:spPr bwMode="auto">
              <a:xfrm>
                <a:off x="4205" y="2742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28" name="Freeform 56"/>
              <p:cNvSpPr>
                <a:spLocks/>
              </p:cNvSpPr>
              <p:nvPr/>
            </p:nvSpPr>
            <p:spPr bwMode="auto">
              <a:xfrm>
                <a:off x="4205" y="2679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29" name="Freeform 57"/>
              <p:cNvSpPr>
                <a:spLocks/>
              </p:cNvSpPr>
              <p:nvPr/>
            </p:nvSpPr>
            <p:spPr bwMode="auto">
              <a:xfrm>
                <a:off x="4205" y="2615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30" name="Freeform 58"/>
              <p:cNvSpPr>
                <a:spLocks/>
              </p:cNvSpPr>
              <p:nvPr/>
            </p:nvSpPr>
            <p:spPr bwMode="auto">
              <a:xfrm>
                <a:off x="4205" y="2551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31" name="Freeform 59"/>
              <p:cNvSpPr>
                <a:spLocks/>
              </p:cNvSpPr>
              <p:nvPr/>
            </p:nvSpPr>
            <p:spPr bwMode="auto">
              <a:xfrm>
                <a:off x="4205" y="2488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32" name="Freeform 60"/>
              <p:cNvSpPr>
                <a:spLocks/>
              </p:cNvSpPr>
              <p:nvPr/>
            </p:nvSpPr>
            <p:spPr bwMode="auto">
              <a:xfrm>
                <a:off x="4205" y="2424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63933" name="Line 61"/>
            <p:cNvSpPr>
              <a:spLocks noChangeShapeType="1"/>
            </p:cNvSpPr>
            <p:nvPr/>
          </p:nvSpPr>
          <p:spPr bwMode="auto">
            <a:xfrm>
              <a:off x="4187" y="2924"/>
              <a:ext cx="6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3934" name="Line 62"/>
            <p:cNvSpPr>
              <a:spLocks noChangeShapeType="1"/>
            </p:cNvSpPr>
            <p:nvPr/>
          </p:nvSpPr>
          <p:spPr bwMode="auto">
            <a:xfrm flipH="1">
              <a:off x="4023" y="2551"/>
              <a:ext cx="155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3935" name="Freeform 63"/>
            <p:cNvSpPr>
              <a:spLocks/>
            </p:cNvSpPr>
            <p:nvPr/>
          </p:nvSpPr>
          <p:spPr bwMode="auto">
            <a:xfrm>
              <a:off x="3951" y="2542"/>
              <a:ext cx="91" cy="18"/>
            </a:xfrm>
            <a:custGeom>
              <a:avLst/>
              <a:gdLst>
                <a:gd name="T0" fmla="*/ 91 w 91"/>
                <a:gd name="T1" fmla="*/ 18 h 18"/>
                <a:gd name="T2" fmla="*/ 91 w 91"/>
                <a:gd name="T3" fmla="*/ 0 h 18"/>
                <a:gd name="T4" fmla="*/ 0 w 91"/>
                <a:gd name="T5" fmla="*/ 9 h 18"/>
                <a:gd name="T6" fmla="*/ 91 w 91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18">
                  <a:moveTo>
                    <a:pt x="91" y="18"/>
                  </a:moveTo>
                  <a:lnTo>
                    <a:pt x="91" y="0"/>
                  </a:lnTo>
                  <a:lnTo>
                    <a:pt x="0" y="9"/>
                  </a:lnTo>
                  <a:lnTo>
                    <a:pt x="91" y="18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63936" name="Group 64"/>
            <p:cNvGrpSpPr>
              <a:grpSpLocks/>
            </p:cNvGrpSpPr>
            <p:nvPr/>
          </p:nvGrpSpPr>
          <p:grpSpPr bwMode="auto">
            <a:xfrm>
              <a:off x="4141" y="2724"/>
              <a:ext cx="9" cy="609"/>
              <a:chOff x="4141" y="2724"/>
              <a:chExt cx="9" cy="609"/>
            </a:xfrm>
          </p:grpSpPr>
          <p:sp>
            <p:nvSpPr>
              <p:cNvPr id="463937" name="Freeform 65"/>
              <p:cNvSpPr>
                <a:spLocks/>
              </p:cNvSpPr>
              <p:nvPr/>
            </p:nvSpPr>
            <p:spPr bwMode="auto">
              <a:xfrm>
                <a:off x="4141" y="3296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38" name="Freeform 66"/>
              <p:cNvSpPr>
                <a:spLocks/>
              </p:cNvSpPr>
              <p:nvPr/>
            </p:nvSpPr>
            <p:spPr bwMode="auto">
              <a:xfrm>
                <a:off x="4141" y="3233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39" name="Freeform 67"/>
              <p:cNvSpPr>
                <a:spLocks/>
              </p:cNvSpPr>
              <p:nvPr/>
            </p:nvSpPr>
            <p:spPr bwMode="auto">
              <a:xfrm>
                <a:off x="4141" y="3169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40" name="Freeform 68"/>
              <p:cNvSpPr>
                <a:spLocks/>
              </p:cNvSpPr>
              <p:nvPr/>
            </p:nvSpPr>
            <p:spPr bwMode="auto">
              <a:xfrm>
                <a:off x="4141" y="3106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41" name="Freeform 69"/>
              <p:cNvSpPr>
                <a:spLocks/>
              </p:cNvSpPr>
              <p:nvPr/>
            </p:nvSpPr>
            <p:spPr bwMode="auto">
              <a:xfrm>
                <a:off x="4141" y="3042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42" name="Freeform 70"/>
              <p:cNvSpPr>
                <a:spLocks/>
              </p:cNvSpPr>
              <p:nvPr/>
            </p:nvSpPr>
            <p:spPr bwMode="auto">
              <a:xfrm>
                <a:off x="4141" y="2978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43" name="Freeform 71"/>
              <p:cNvSpPr>
                <a:spLocks/>
              </p:cNvSpPr>
              <p:nvPr/>
            </p:nvSpPr>
            <p:spPr bwMode="auto">
              <a:xfrm>
                <a:off x="4141" y="2915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44" name="Freeform 72"/>
              <p:cNvSpPr>
                <a:spLocks/>
              </p:cNvSpPr>
              <p:nvPr/>
            </p:nvSpPr>
            <p:spPr bwMode="auto">
              <a:xfrm>
                <a:off x="4141" y="2851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45" name="Freeform 73"/>
              <p:cNvSpPr>
                <a:spLocks/>
              </p:cNvSpPr>
              <p:nvPr/>
            </p:nvSpPr>
            <p:spPr bwMode="auto">
              <a:xfrm>
                <a:off x="4141" y="2788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46" name="Freeform 74"/>
              <p:cNvSpPr>
                <a:spLocks/>
              </p:cNvSpPr>
              <p:nvPr/>
            </p:nvSpPr>
            <p:spPr bwMode="auto">
              <a:xfrm>
                <a:off x="4141" y="2724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63947" name="Line 75"/>
            <p:cNvSpPr>
              <a:spLocks noChangeShapeType="1"/>
            </p:cNvSpPr>
            <p:nvPr/>
          </p:nvSpPr>
          <p:spPr bwMode="auto">
            <a:xfrm>
              <a:off x="4105" y="2751"/>
              <a:ext cx="64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63948" name="Group 76"/>
            <p:cNvGrpSpPr>
              <a:grpSpLocks/>
            </p:cNvGrpSpPr>
            <p:nvPr/>
          </p:nvGrpSpPr>
          <p:grpSpPr bwMode="auto">
            <a:xfrm>
              <a:off x="4268" y="3051"/>
              <a:ext cx="9" cy="291"/>
              <a:chOff x="4268" y="3051"/>
              <a:chExt cx="9" cy="291"/>
            </a:xfrm>
          </p:grpSpPr>
          <p:sp>
            <p:nvSpPr>
              <p:cNvPr id="463949" name="Freeform 77"/>
              <p:cNvSpPr>
                <a:spLocks/>
              </p:cNvSpPr>
              <p:nvPr/>
            </p:nvSpPr>
            <p:spPr bwMode="auto">
              <a:xfrm>
                <a:off x="4268" y="3305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50" name="Freeform 78"/>
              <p:cNvSpPr>
                <a:spLocks/>
              </p:cNvSpPr>
              <p:nvPr/>
            </p:nvSpPr>
            <p:spPr bwMode="auto">
              <a:xfrm>
                <a:off x="4268" y="3242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51" name="Freeform 79"/>
              <p:cNvSpPr>
                <a:spLocks/>
              </p:cNvSpPr>
              <p:nvPr/>
            </p:nvSpPr>
            <p:spPr bwMode="auto">
              <a:xfrm>
                <a:off x="4268" y="3178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52" name="Freeform 80"/>
              <p:cNvSpPr>
                <a:spLocks/>
              </p:cNvSpPr>
              <p:nvPr/>
            </p:nvSpPr>
            <p:spPr bwMode="auto">
              <a:xfrm>
                <a:off x="4268" y="3115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53" name="Freeform 81"/>
              <p:cNvSpPr>
                <a:spLocks/>
              </p:cNvSpPr>
              <p:nvPr/>
            </p:nvSpPr>
            <p:spPr bwMode="auto">
              <a:xfrm>
                <a:off x="4268" y="3051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63954" name="Line 82"/>
            <p:cNvSpPr>
              <a:spLocks noChangeShapeType="1"/>
            </p:cNvSpPr>
            <p:nvPr/>
          </p:nvSpPr>
          <p:spPr bwMode="auto">
            <a:xfrm>
              <a:off x="4241" y="3087"/>
              <a:ext cx="7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3955" name="Freeform 83"/>
            <p:cNvSpPr>
              <a:spLocks/>
            </p:cNvSpPr>
            <p:nvPr/>
          </p:nvSpPr>
          <p:spPr bwMode="auto">
            <a:xfrm>
              <a:off x="4033" y="3242"/>
              <a:ext cx="99" cy="27"/>
            </a:xfrm>
            <a:custGeom>
              <a:avLst/>
              <a:gdLst>
                <a:gd name="T0" fmla="*/ 0 w 99"/>
                <a:gd name="T1" fmla="*/ 27 h 27"/>
                <a:gd name="T2" fmla="*/ 0 w 99"/>
                <a:gd name="T3" fmla="*/ 0 h 27"/>
                <a:gd name="T4" fmla="*/ 99 w 99"/>
                <a:gd name="T5" fmla="*/ 9 h 27"/>
                <a:gd name="T6" fmla="*/ 0 w 99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27">
                  <a:moveTo>
                    <a:pt x="0" y="27"/>
                  </a:moveTo>
                  <a:lnTo>
                    <a:pt x="0" y="0"/>
                  </a:lnTo>
                  <a:lnTo>
                    <a:pt x="99" y="9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3956" name="Line 84"/>
            <p:cNvSpPr>
              <a:spLocks noChangeShapeType="1"/>
            </p:cNvSpPr>
            <p:nvPr/>
          </p:nvSpPr>
          <p:spPr bwMode="auto">
            <a:xfrm>
              <a:off x="3969" y="3251"/>
              <a:ext cx="64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3957" name="Freeform 85"/>
            <p:cNvSpPr>
              <a:spLocks/>
            </p:cNvSpPr>
            <p:nvPr/>
          </p:nvSpPr>
          <p:spPr bwMode="auto">
            <a:xfrm>
              <a:off x="4268" y="3242"/>
              <a:ext cx="100" cy="27"/>
            </a:xfrm>
            <a:custGeom>
              <a:avLst/>
              <a:gdLst>
                <a:gd name="T0" fmla="*/ 100 w 100"/>
                <a:gd name="T1" fmla="*/ 27 h 27"/>
                <a:gd name="T2" fmla="*/ 100 w 100"/>
                <a:gd name="T3" fmla="*/ 0 h 27"/>
                <a:gd name="T4" fmla="*/ 0 w 100"/>
                <a:gd name="T5" fmla="*/ 9 h 27"/>
                <a:gd name="T6" fmla="*/ 100 w 100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27">
                  <a:moveTo>
                    <a:pt x="100" y="27"/>
                  </a:moveTo>
                  <a:lnTo>
                    <a:pt x="100" y="0"/>
                  </a:lnTo>
                  <a:lnTo>
                    <a:pt x="0" y="9"/>
                  </a:lnTo>
                  <a:lnTo>
                    <a:pt x="100" y="27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3958" name="Line 86"/>
            <p:cNvSpPr>
              <a:spLocks noChangeShapeType="1"/>
            </p:cNvSpPr>
            <p:nvPr/>
          </p:nvSpPr>
          <p:spPr bwMode="auto">
            <a:xfrm flipH="1">
              <a:off x="4368" y="3251"/>
              <a:ext cx="64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63959" name="Group 87"/>
            <p:cNvGrpSpPr>
              <a:grpSpLocks/>
            </p:cNvGrpSpPr>
            <p:nvPr/>
          </p:nvGrpSpPr>
          <p:grpSpPr bwMode="auto">
            <a:xfrm>
              <a:off x="4849" y="2088"/>
              <a:ext cx="9" cy="545"/>
              <a:chOff x="4849" y="2088"/>
              <a:chExt cx="9" cy="545"/>
            </a:xfrm>
          </p:grpSpPr>
          <p:sp>
            <p:nvSpPr>
              <p:cNvPr id="463960" name="Freeform 88"/>
              <p:cNvSpPr>
                <a:spLocks/>
              </p:cNvSpPr>
              <p:nvPr/>
            </p:nvSpPr>
            <p:spPr bwMode="auto">
              <a:xfrm>
                <a:off x="4849" y="2597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61" name="Freeform 89"/>
              <p:cNvSpPr>
                <a:spLocks/>
              </p:cNvSpPr>
              <p:nvPr/>
            </p:nvSpPr>
            <p:spPr bwMode="auto">
              <a:xfrm>
                <a:off x="4849" y="2533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62" name="Freeform 90"/>
              <p:cNvSpPr>
                <a:spLocks/>
              </p:cNvSpPr>
              <p:nvPr/>
            </p:nvSpPr>
            <p:spPr bwMode="auto">
              <a:xfrm>
                <a:off x="4849" y="2470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63" name="Freeform 91"/>
              <p:cNvSpPr>
                <a:spLocks/>
              </p:cNvSpPr>
              <p:nvPr/>
            </p:nvSpPr>
            <p:spPr bwMode="auto">
              <a:xfrm>
                <a:off x="4849" y="2406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64" name="Freeform 92"/>
              <p:cNvSpPr>
                <a:spLocks/>
              </p:cNvSpPr>
              <p:nvPr/>
            </p:nvSpPr>
            <p:spPr bwMode="auto">
              <a:xfrm>
                <a:off x="4849" y="2342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65" name="Freeform 93"/>
              <p:cNvSpPr>
                <a:spLocks/>
              </p:cNvSpPr>
              <p:nvPr/>
            </p:nvSpPr>
            <p:spPr bwMode="auto">
              <a:xfrm>
                <a:off x="4849" y="2279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66" name="Freeform 94"/>
              <p:cNvSpPr>
                <a:spLocks/>
              </p:cNvSpPr>
              <p:nvPr/>
            </p:nvSpPr>
            <p:spPr bwMode="auto">
              <a:xfrm>
                <a:off x="4849" y="2215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67" name="Freeform 95"/>
              <p:cNvSpPr>
                <a:spLocks/>
              </p:cNvSpPr>
              <p:nvPr/>
            </p:nvSpPr>
            <p:spPr bwMode="auto">
              <a:xfrm>
                <a:off x="4849" y="2152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68" name="Freeform 96"/>
              <p:cNvSpPr>
                <a:spLocks/>
              </p:cNvSpPr>
              <p:nvPr/>
            </p:nvSpPr>
            <p:spPr bwMode="auto">
              <a:xfrm>
                <a:off x="4849" y="2088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63969" name="Line 97"/>
            <p:cNvSpPr>
              <a:spLocks noChangeShapeType="1"/>
            </p:cNvSpPr>
            <p:nvPr/>
          </p:nvSpPr>
          <p:spPr bwMode="auto">
            <a:xfrm>
              <a:off x="4813" y="2124"/>
              <a:ext cx="72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63970" name="Group 98"/>
            <p:cNvGrpSpPr>
              <a:grpSpLocks/>
            </p:cNvGrpSpPr>
            <p:nvPr/>
          </p:nvGrpSpPr>
          <p:grpSpPr bwMode="auto">
            <a:xfrm>
              <a:off x="5094" y="2406"/>
              <a:ext cx="9" cy="527"/>
              <a:chOff x="5094" y="2406"/>
              <a:chExt cx="9" cy="527"/>
            </a:xfrm>
          </p:grpSpPr>
          <p:sp>
            <p:nvSpPr>
              <p:cNvPr id="463971" name="Freeform 99"/>
              <p:cNvSpPr>
                <a:spLocks/>
              </p:cNvSpPr>
              <p:nvPr/>
            </p:nvSpPr>
            <p:spPr bwMode="auto">
              <a:xfrm>
                <a:off x="5094" y="2897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72" name="Freeform 100"/>
              <p:cNvSpPr>
                <a:spLocks/>
              </p:cNvSpPr>
              <p:nvPr/>
            </p:nvSpPr>
            <p:spPr bwMode="auto">
              <a:xfrm>
                <a:off x="5094" y="2833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73" name="Freeform 101"/>
              <p:cNvSpPr>
                <a:spLocks/>
              </p:cNvSpPr>
              <p:nvPr/>
            </p:nvSpPr>
            <p:spPr bwMode="auto">
              <a:xfrm>
                <a:off x="5094" y="2769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74" name="Freeform 102"/>
              <p:cNvSpPr>
                <a:spLocks/>
              </p:cNvSpPr>
              <p:nvPr/>
            </p:nvSpPr>
            <p:spPr bwMode="auto">
              <a:xfrm>
                <a:off x="5094" y="2706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75" name="Freeform 103"/>
              <p:cNvSpPr>
                <a:spLocks/>
              </p:cNvSpPr>
              <p:nvPr/>
            </p:nvSpPr>
            <p:spPr bwMode="auto">
              <a:xfrm>
                <a:off x="5094" y="2642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76" name="Freeform 104"/>
              <p:cNvSpPr>
                <a:spLocks/>
              </p:cNvSpPr>
              <p:nvPr/>
            </p:nvSpPr>
            <p:spPr bwMode="auto">
              <a:xfrm>
                <a:off x="5094" y="2579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77" name="Freeform 105"/>
              <p:cNvSpPr>
                <a:spLocks/>
              </p:cNvSpPr>
              <p:nvPr/>
            </p:nvSpPr>
            <p:spPr bwMode="auto">
              <a:xfrm>
                <a:off x="5094" y="2515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78" name="Freeform 106"/>
              <p:cNvSpPr>
                <a:spLocks/>
              </p:cNvSpPr>
              <p:nvPr/>
            </p:nvSpPr>
            <p:spPr bwMode="auto">
              <a:xfrm>
                <a:off x="5094" y="2451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79" name="Freeform 107"/>
              <p:cNvSpPr>
                <a:spLocks/>
              </p:cNvSpPr>
              <p:nvPr/>
            </p:nvSpPr>
            <p:spPr bwMode="auto">
              <a:xfrm>
                <a:off x="5094" y="2406"/>
                <a:ext cx="9" cy="18"/>
              </a:xfrm>
              <a:custGeom>
                <a:avLst/>
                <a:gdLst>
                  <a:gd name="T0" fmla="*/ 0 w 9"/>
                  <a:gd name="T1" fmla="*/ 18 h 18"/>
                  <a:gd name="T2" fmla="*/ 0 w 9"/>
                  <a:gd name="T3" fmla="*/ 18 h 18"/>
                  <a:gd name="T4" fmla="*/ 9 w 9"/>
                  <a:gd name="T5" fmla="*/ 18 h 18"/>
                  <a:gd name="T6" fmla="*/ 9 w 9"/>
                  <a:gd name="T7" fmla="*/ 0 h 18"/>
                  <a:gd name="T8" fmla="*/ 0 w 9"/>
                  <a:gd name="T9" fmla="*/ 0 h 18"/>
                  <a:gd name="T10" fmla="*/ 0 w 9"/>
                  <a:gd name="T11" fmla="*/ 0 h 18"/>
                  <a:gd name="T12" fmla="*/ 0 w 9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8">
                    <a:moveTo>
                      <a:pt x="0" y="18"/>
                    </a:moveTo>
                    <a:lnTo>
                      <a:pt x="0" y="18"/>
                    </a:lnTo>
                    <a:lnTo>
                      <a:pt x="9" y="18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63980" name="Line 108"/>
            <p:cNvSpPr>
              <a:spLocks noChangeShapeType="1"/>
            </p:cNvSpPr>
            <p:nvPr/>
          </p:nvSpPr>
          <p:spPr bwMode="auto">
            <a:xfrm>
              <a:off x="5040" y="2906"/>
              <a:ext cx="81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3981" name="Freeform 109"/>
            <p:cNvSpPr>
              <a:spLocks/>
            </p:cNvSpPr>
            <p:nvPr/>
          </p:nvSpPr>
          <p:spPr bwMode="auto">
            <a:xfrm>
              <a:off x="5003" y="2533"/>
              <a:ext cx="91" cy="27"/>
            </a:xfrm>
            <a:custGeom>
              <a:avLst/>
              <a:gdLst>
                <a:gd name="T0" fmla="*/ 0 w 91"/>
                <a:gd name="T1" fmla="*/ 27 h 27"/>
                <a:gd name="T2" fmla="*/ 0 w 91"/>
                <a:gd name="T3" fmla="*/ 0 h 27"/>
                <a:gd name="T4" fmla="*/ 91 w 91"/>
                <a:gd name="T5" fmla="*/ 9 h 27"/>
                <a:gd name="T6" fmla="*/ 0 w 91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27">
                  <a:moveTo>
                    <a:pt x="0" y="27"/>
                  </a:moveTo>
                  <a:lnTo>
                    <a:pt x="0" y="0"/>
                  </a:lnTo>
                  <a:lnTo>
                    <a:pt x="91" y="9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3982" name="Line 110"/>
            <p:cNvSpPr>
              <a:spLocks noChangeShapeType="1"/>
            </p:cNvSpPr>
            <p:nvPr/>
          </p:nvSpPr>
          <p:spPr bwMode="auto">
            <a:xfrm flipH="1">
              <a:off x="4931" y="2551"/>
              <a:ext cx="109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3983" name="Freeform 111"/>
            <p:cNvSpPr>
              <a:spLocks/>
            </p:cNvSpPr>
            <p:nvPr/>
          </p:nvSpPr>
          <p:spPr bwMode="auto">
            <a:xfrm>
              <a:off x="4849" y="2533"/>
              <a:ext cx="91" cy="27"/>
            </a:xfrm>
            <a:custGeom>
              <a:avLst/>
              <a:gdLst>
                <a:gd name="T0" fmla="*/ 91 w 91"/>
                <a:gd name="T1" fmla="*/ 27 h 27"/>
                <a:gd name="T2" fmla="*/ 91 w 91"/>
                <a:gd name="T3" fmla="*/ 0 h 27"/>
                <a:gd name="T4" fmla="*/ 0 w 91"/>
                <a:gd name="T5" fmla="*/ 18 h 27"/>
                <a:gd name="T6" fmla="*/ 91 w 91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27">
                  <a:moveTo>
                    <a:pt x="91" y="27"/>
                  </a:moveTo>
                  <a:lnTo>
                    <a:pt x="91" y="0"/>
                  </a:lnTo>
                  <a:lnTo>
                    <a:pt x="0" y="18"/>
                  </a:lnTo>
                  <a:lnTo>
                    <a:pt x="91" y="27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63984" name="Group 112"/>
            <p:cNvGrpSpPr>
              <a:grpSpLocks/>
            </p:cNvGrpSpPr>
            <p:nvPr/>
          </p:nvGrpSpPr>
          <p:grpSpPr bwMode="auto">
            <a:xfrm>
              <a:off x="5031" y="3051"/>
              <a:ext cx="9" cy="291"/>
              <a:chOff x="5031" y="3051"/>
              <a:chExt cx="9" cy="291"/>
            </a:xfrm>
          </p:grpSpPr>
          <p:sp>
            <p:nvSpPr>
              <p:cNvPr id="463985" name="Freeform 113"/>
              <p:cNvSpPr>
                <a:spLocks/>
              </p:cNvSpPr>
              <p:nvPr/>
            </p:nvSpPr>
            <p:spPr bwMode="auto">
              <a:xfrm>
                <a:off x="5031" y="3305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86" name="Freeform 114"/>
              <p:cNvSpPr>
                <a:spLocks/>
              </p:cNvSpPr>
              <p:nvPr/>
            </p:nvSpPr>
            <p:spPr bwMode="auto">
              <a:xfrm>
                <a:off x="5031" y="3242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87" name="Freeform 115"/>
              <p:cNvSpPr>
                <a:spLocks/>
              </p:cNvSpPr>
              <p:nvPr/>
            </p:nvSpPr>
            <p:spPr bwMode="auto">
              <a:xfrm>
                <a:off x="5031" y="3178"/>
                <a:ext cx="9" cy="37"/>
              </a:xfrm>
              <a:custGeom>
                <a:avLst/>
                <a:gdLst>
                  <a:gd name="T0" fmla="*/ 0 w 9"/>
                  <a:gd name="T1" fmla="*/ 37 h 37"/>
                  <a:gd name="T2" fmla="*/ 0 w 9"/>
                  <a:gd name="T3" fmla="*/ 37 h 37"/>
                  <a:gd name="T4" fmla="*/ 9 w 9"/>
                  <a:gd name="T5" fmla="*/ 37 h 37"/>
                  <a:gd name="T6" fmla="*/ 9 w 9"/>
                  <a:gd name="T7" fmla="*/ 0 h 37"/>
                  <a:gd name="T8" fmla="*/ 0 w 9"/>
                  <a:gd name="T9" fmla="*/ 0 h 37"/>
                  <a:gd name="T10" fmla="*/ 0 w 9"/>
                  <a:gd name="T11" fmla="*/ 0 h 37"/>
                  <a:gd name="T12" fmla="*/ 0 w 9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7">
                    <a:moveTo>
                      <a:pt x="0" y="37"/>
                    </a:moveTo>
                    <a:lnTo>
                      <a:pt x="0" y="37"/>
                    </a:lnTo>
                    <a:lnTo>
                      <a:pt x="9" y="37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88" name="Freeform 116"/>
              <p:cNvSpPr>
                <a:spLocks/>
              </p:cNvSpPr>
              <p:nvPr/>
            </p:nvSpPr>
            <p:spPr bwMode="auto">
              <a:xfrm>
                <a:off x="5031" y="3115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89" name="Freeform 117"/>
              <p:cNvSpPr>
                <a:spLocks/>
              </p:cNvSpPr>
              <p:nvPr/>
            </p:nvSpPr>
            <p:spPr bwMode="auto">
              <a:xfrm>
                <a:off x="5031" y="3051"/>
                <a:ext cx="9" cy="36"/>
              </a:xfrm>
              <a:custGeom>
                <a:avLst/>
                <a:gdLst>
                  <a:gd name="T0" fmla="*/ 0 w 9"/>
                  <a:gd name="T1" fmla="*/ 36 h 36"/>
                  <a:gd name="T2" fmla="*/ 0 w 9"/>
                  <a:gd name="T3" fmla="*/ 36 h 36"/>
                  <a:gd name="T4" fmla="*/ 9 w 9"/>
                  <a:gd name="T5" fmla="*/ 36 h 36"/>
                  <a:gd name="T6" fmla="*/ 9 w 9"/>
                  <a:gd name="T7" fmla="*/ 0 h 36"/>
                  <a:gd name="T8" fmla="*/ 0 w 9"/>
                  <a:gd name="T9" fmla="*/ 0 h 36"/>
                  <a:gd name="T10" fmla="*/ 0 w 9"/>
                  <a:gd name="T11" fmla="*/ 0 h 36"/>
                  <a:gd name="T12" fmla="*/ 0 w 9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6">
                    <a:moveTo>
                      <a:pt x="0" y="36"/>
                    </a:moveTo>
                    <a:lnTo>
                      <a:pt x="0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63990" name="Line 118"/>
            <p:cNvSpPr>
              <a:spLocks noChangeShapeType="1"/>
            </p:cNvSpPr>
            <p:nvPr/>
          </p:nvSpPr>
          <p:spPr bwMode="auto">
            <a:xfrm>
              <a:off x="4976" y="3078"/>
              <a:ext cx="7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63991" name="Group 119"/>
            <p:cNvGrpSpPr>
              <a:grpSpLocks/>
            </p:cNvGrpSpPr>
            <p:nvPr/>
          </p:nvGrpSpPr>
          <p:grpSpPr bwMode="auto">
            <a:xfrm>
              <a:off x="5148" y="2733"/>
              <a:ext cx="10" cy="609"/>
              <a:chOff x="5148" y="2733"/>
              <a:chExt cx="10" cy="609"/>
            </a:xfrm>
          </p:grpSpPr>
          <p:sp>
            <p:nvSpPr>
              <p:cNvPr id="463992" name="Freeform 120"/>
              <p:cNvSpPr>
                <a:spLocks/>
              </p:cNvSpPr>
              <p:nvPr/>
            </p:nvSpPr>
            <p:spPr bwMode="auto">
              <a:xfrm>
                <a:off x="5148" y="3305"/>
                <a:ext cx="10" cy="37"/>
              </a:xfrm>
              <a:custGeom>
                <a:avLst/>
                <a:gdLst>
                  <a:gd name="T0" fmla="*/ 0 w 10"/>
                  <a:gd name="T1" fmla="*/ 37 h 37"/>
                  <a:gd name="T2" fmla="*/ 0 w 10"/>
                  <a:gd name="T3" fmla="*/ 37 h 37"/>
                  <a:gd name="T4" fmla="*/ 10 w 10"/>
                  <a:gd name="T5" fmla="*/ 37 h 37"/>
                  <a:gd name="T6" fmla="*/ 10 w 10"/>
                  <a:gd name="T7" fmla="*/ 0 h 37"/>
                  <a:gd name="T8" fmla="*/ 0 w 10"/>
                  <a:gd name="T9" fmla="*/ 0 h 37"/>
                  <a:gd name="T10" fmla="*/ 0 w 10"/>
                  <a:gd name="T11" fmla="*/ 0 h 37"/>
                  <a:gd name="T12" fmla="*/ 0 w 10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37">
                    <a:moveTo>
                      <a:pt x="0" y="37"/>
                    </a:moveTo>
                    <a:lnTo>
                      <a:pt x="0" y="37"/>
                    </a:lnTo>
                    <a:lnTo>
                      <a:pt x="10" y="37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93" name="Freeform 121"/>
              <p:cNvSpPr>
                <a:spLocks/>
              </p:cNvSpPr>
              <p:nvPr/>
            </p:nvSpPr>
            <p:spPr bwMode="auto">
              <a:xfrm>
                <a:off x="5148" y="3242"/>
                <a:ext cx="10" cy="36"/>
              </a:xfrm>
              <a:custGeom>
                <a:avLst/>
                <a:gdLst>
                  <a:gd name="T0" fmla="*/ 0 w 10"/>
                  <a:gd name="T1" fmla="*/ 36 h 36"/>
                  <a:gd name="T2" fmla="*/ 0 w 10"/>
                  <a:gd name="T3" fmla="*/ 36 h 36"/>
                  <a:gd name="T4" fmla="*/ 10 w 10"/>
                  <a:gd name="T5" fmla="*/ 36 h 36"/>
                  <a:gd name="T6" fmla="*/ 10 w 10"/>
                  <a:gd name="T7" fmla="*/ 0 h 36"/>
                  <a:gd name="T8" fmla="*/ 0 w 10"/>
                  <a:gd name="T9" fmla="*/ 0 h 36"/>
                  <a:gd name="T10" fmla="*/ 0 w 10"/>
                  <a:gd name="T11" fmla="*/ 0 h 36"/>
                  <a:gd name="T12" fmla="*/ 0 w 10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36">
                    <a:moveTo>
                      <a:pt x="0" y="36"/>
                    </a:moveTo>
                    <a:lnTo>
                      <a:pt x="0" y="36"/>
                    </a:lnTo>
                    <a:lnTo>
                      <a:pt x="10" y="36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94" name="Freeform 122"/>
              <p:cNvSpPr>
                <a:spLocks/>
              </p:cNvSpPr>
              <p:nvPr/>
            </p:nvSpPr>
            <p:spPr bwMode="auto">
              <a:xfrm>
                <a:off x="5148" y="3178"/>
                <a:ext cx="10" cy="37"/>
              </a:xfrm>
              <a:custGeom>
                <a:avLst/>
                <a:gdLst>
                  <a:gd name="T0" fmla="*/ 0 w 10"/>
                  <a:gd name="T1" fmla="*/ 37 h 37"/>
                  <a:gd name="T2" fmla="*/ 0 w 10"/>
                  <a:gd name="T3" fmla="*/ 37 h 37"/>
                  <a:gd name="T4" fmla="*/ 10 w 10"/>
                  <a:gd name="T5" fmla="*/ 37 h 37"/>
                  <a:gd name="T6" fmla="*/ 10 w 10"/>
                  <a:gd name="T7" fmla="*/ 0 h 37"/>
                  <a:gd name="T8" fmla="*/ 0 w 10"/>
                  <a:gd name="T9" fmla="*/ 0 h 37"/>
                  <a:gd name="T10" fmla="*/ 0 w 10"/>
                  <a:gd name="T11" fmla="*/ 0 h 37"/>
                  <a:gd name="T12" fmla="*/ 0 w 10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37">
                    <a:moveTo>
                      <a:pt x="0" y="37"/>
                    </a:moveTo>
                    <a:lnTo>
                      <a:pt x="0" y="37"/>
                    </a:lnTo>
                    <a:lnTo>
                      <a:pt x="10" y="37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95" name="Freeform 123"/>
              <p:cNvSpPr>
                <a:spLocks/>
              </p:cNvSpPr>
              <p:nvPr/>
            </p:nvSpPr>
            <p:spPr bwMode="auto">
              <a:xfrm>
                <a:off x="5148" y="3115"/>
                <a:ext cx="10" cy="36"/>
              </a:xfrm>
              <a:custGeom>
                <a:avLst/>
                <a:gdLst>
                  <a:gd name="T0" fmla="*/ 0 w 10"/>
                  <a:gd name="T1" fmla="*/ 36 h 36"/>
                  <a:gd name="T2" fmla="*/ 0 w 10"/>
                  <a:gd name="T3" fmla="*/ 36 h 36"/>
                  <a:gd name="T4" fmla="*/ 10 w 10"/>
                  <a:gd name="T5" fmla="*/ 36 h 36"/>
                  <a:gd name="T6" fmla="*/ 10 w 10"/>
                  <a:gd name="T7" fmla="*/ 0 h 36"/>
                  <a:gd name="T8" fmla="*/ 0 w 10"/>
                  <a:gd name="T9" fmla="*/ 0 h 36"/>
                  <a:gd name="T10" fmla="*/ 0 w 10"/>
                  <a:gd name="T11" fmla="*/ 0 h 36"/>
                  <a:gd name="T12" fmla="*/ 0 w 10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36">
                    <a:moveTo>
                      <a:pt x="0" y="36"/>
                    </a:moveTo>
                    <a:lnTo>
                      <a:pt x="0" y="36"/>
                    </a:lnTo>
                    <a:lnTo>
                      <a:pt x="10" y="36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96" name="Freeform 124"/>
              <p:cNvSpPr>
                <a:spLocks/>
              </p:cNvSpPr>
              <p:nvPr/>
            </p:nvSpPr>
            <p:spPr bwMode="auto">
              <a:xfrm>
                <a:off x="5148" y="3051"/>
                <a:ext cx="10" cy="36"/>
              </a:xfrm>
              <a:custGeom>
                <a:avLst/>
                <a:gdLst>
                  <a:gd name="T0" fmla="*/ 0 w 10"/>
                  <a:gd name="T1" fmla="*/ 36 h 36"/>
                  <a:gd name="T2" fmla="*/ 0 w 10"/>
                  <a:gd name="T3" fmla="*/ 36 h 36"/>
                  <a:gd name="T4" fmla="*/ 10 w 10"/>
                  <a:gd name="T5" fmla="*/ 36 h 36"/>
                  <a:gd name="T6" fmla="*/ 10 w 10"/>
                  <a:gd name="T7" fmla="*/ 0 h 36"/>
                  <a:gd name="T8" fmla="*/ 0 w 10"/>
                  <a:gd name="T9" fmla="*/ 0 h 36"/>
                  <a:gd name="T10" fmla="*/ 0 w 10"/>
                  <a:gd name="T11" fmla="*/ 0 h 36"/>
                  <a:gd name="T12" fmla="*/ 0 w 10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36">
                    <a:moveTo>
                      <a:pt x="0" y="36"/>
                    </a:moveTo>
                    <a:lnTo>
                      <a:pt x="0" y="36"/>
                    </a:lnTo>
                    <a:lnTo>
                      <a:pt x="10" y="36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97" name="Freeform 125"/>
              <p:cNvSpPr>
                <a:spLocks/>
              </p:cNvSpPr>
              <p:nvPr/>
            </p:nvSpPr>
            <p:spPr bwMode="auto">
              <a:xfrm>
                <a:off x="5148" y="2987"/>
                <a:ext cx="10" cy="37"/>
              </a:xfrm>
              <a:custGeom>
                <a:avLst/>
                <a:gdLst>
                  <a:gd name="T0" fmla="*/ 0 w 10"/>
                  <a:gd name="T1" fmla="*/ 37 h 37"/>
                  <a:gd name="T2" fmla="*/ 0 w 10"/>
                  <a:gd name="T3" fmla="*/ 37 h 37"/>
                  <a:gd name="T4" fmla="*/ 10 w 10"/>
                  <a:gd name="T5" fmla="*/ 37 h 37"/>
                  <a:gd name="T6" fmla="*/ 10 w 10"/>
                  <a:gd name="T7" fmla="*/ 0 h 37"/>
                  <a:gd name="T8" fmla="*/ 0 w 10"/>
                  <a:gd name="T9" fmla="*/ 0 h 37"/>
                  <a:gd name="T10" fmla="*/ 0 w 10"/>
                  <a:gd name="T11" fmla="*/ 0 h 37"/>
                  <a:gd name="T12" fmla="*/ 0 w 10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37">
                    <a:moveTo>
                      <a:pt x="0" y="37"/>
                    </a:moveTo>
                    <a:lnTo>
                      <a:pt x="0" y="37"/>
                    </a:lnTo>
                    <a:lnTo>
                      <a:pt x="10" y="37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98" name="Freeform 126"/>
              <p:cNvSpPr>
                <a:spLocks/>
              </p:cNvSpPr>
              <p:nvPr/>
            </p:nvSpPr>
            <p:spPr bwMode="auto">
              <a:xfrm>
                <a:off x="5148" y="2924"/>
                <a:ext cx="10" cy="36"/>
              </a:xfrm>
              <a:custGeom>
                <a:avLst/>
                <a:gdLst>
                  <a:gd name="T0" fmla="*/ 0 w 10"/>
                  <a:gd name="T1" fmla="*/ 36 h 36"/>
                  <a:gd name="T2" fmla="*/ 0 w 10"/>
                  <a:gd name="T3" fmla="*/ 36 h 36"/>
                  <a:gd name="T4" fmla="*/ 10 w 10"/>
                  <a:gd name="T5" fmla="*/ 36 h 36"/>
                  <a:gd name="T6" fmla="*/ 10 w 10"/>
                  <a:gd name="T7" fmla="*/ 0 h 36"/>
                  <a:gd name="T8" fmla="*/ 0 w 10"/>
                  <a:gd name="T9" fmla="*/ 0 h 36"/>
                  <a:gd name="T10" fmla="*/ 0 w 10"/>
                  <a:gd name="T11" fmla="*/ 0 h 36"/>
                  <a:gd name="T12" fmla="*/ 0 w 10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36">
                    <a:moveTo>
                      <a:pt x="0" y="36"/>
                    </a:moveTo>
                    <a:lnTo>
                      <a:pt x="0" y="36"/>
                    </a:lnTo>
                    <a:lnTo>
                      <a:pt x="10" y="36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3999" name="Freeform 127"/>
              <p:cNvSpPr>
                <a:spLocks/>
              </p:cNvSpPr>
              <p:nvPr/>
            </p:nvSpPr>
            <p:spPr bwMode="auto">
              <a:xfrm>
                <a:off x="5148" y="2860"/>
                <a:ext cx="10" cy="37"/>
              </a:xfrm>
              <a:custGeom>
                <a:avLst/>
                <a:gdLst>
                  <a:gd name="T0" fmla="*/ 0 w 10"/>
                  <a:gd name="T1" fmla="*/ 37 h 37"/>
                  <a:gd name="T2" fmla="*/ 0 w 10"/>
                  <a:gd name="T3" fmla="*/ 37 h 37"/>
                  <a:gd name="T4" fmla="*/ 10 w 10"/>
                  <a:gd name="T5" fmla="*/ 37 h 37"/>
                  <a:gd name="T6" fmla="*/ 10 w 10"/>
                  <a:gd name="T7" fmla="*/ 0 h 37"/>
                  <a:gd name="T8" fmla="*/ 0 w 10"/>
                  <a:gd name="T9" fmla="*/ 0 h 37"/>
                  <a:gd name="T10" fmla="*/ 0 w 10"/>
                  <a:gd name="T11" fmla="*/ 0 h 37"/>
                  <a:gd name="T12" fmla="*/ 0 w 10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37">
                    <a:moveTo>
                      <a:pt x="0" y="37"/>
                    </a:moveTo>
                    <a:lnTo>
                      <a:pt x="0" y="37"/>
                    </a:lnTo>
                    <a:lnTo>
                      <a:pt x="10" y="37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4000" name="Freeform 128"/>
              <p:cNvSpPr>
                <a:spLocks/>
              </p:cNvSpPr>
              <p:nvPr/>
            </p:nvSpPr>
            <p:spPr bwMode="auto">
              <a:xfrm>
                <a:off x="5148" y="2797"/>
                <a:ext cx="10" cy="36"/>
              </a:xfrm>
              <a:custGeom>
                <a:avLst/>
                <a:gdLst>
                  <a:gd name="T0" fmla="*/ 0 w 10"/>
                  <a:gd name="T1" fmla="*/ 36 h 36"/>
                  <a:gd name="T2" fmla="*/ 0 w 10"/>
                  <a:gd name="T3" fmla="*/ 36 h 36"/>
                  <a:gd name="T4" fmla="*/ 10 w 10"/>
                  <a:gd name="T5" fmla="*/ 36 h 36"/>
                  <a:gd name="T6" fmla="*/ 10 w 10"/>
                  <a:gd name="T7" fmla="*/ 0 h 36"/>
                  <a:gd name="T8" fmla="*/ 0 w 10"/>
                  <a:gd name="T9" fmla="*/ 0 h 36"/>
                  <a:gd name="T10" fmla="*/ 0 w 10"/>
                  <a:gd name="T11" fmla="*/ 0 h 36"/>
                  <a:gd name="T12" fmla="*/ 0 w 10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36">
                    <a:moveTo>
                      <a:pt x="0" y="36"/>
                    </a:moveTo>
                    <a:lnTo>
                      <a:pt x="0" y="36"/>
                    </a:lnTo>
                    <a:lnTo>
                      <a:pt x="10" y="36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4001" name="Freeform 129"/>
              <p:cNvSpPr>
                <a:spLocks/>
              </p:cNvSpPr>
              <p:nvPr/>
            </p:nvSpPr>
            <p:spPr bwMode="auto">
              <a:xfrm>
                <a:off x="5148" y="2733"/>
                <a:ext cx="10" cy="36"/>
              </a:xfrm>
              <a:custGeom>
                <a:avLst/>
                <a:gdLst>
                  <a:gd name="T0" fmla="*/ 0 w 10"/>
                  <a:gd name="T1" fmla="*/ 36 h 36"/>
                  <a:gd name="T2" fmla="*/ 0 w 10"/>
                  <a:gd name="T3" fmla="*/ 36 h 36"/>
                  <a:gd name="T4" fmla="*/ 10 w 10"/>
                  <a:gd name="T5" fmla="*/ 36 h 36"/>
                  <a:gd name="T6" fmla="*/ 10 w 10"/>
                  <a:gd name="T7" fmla="*/ 0 h 36"/>
                  <a:gd name="T8" fmla="*/ 0 w 10"/>
                  <a:gd name="T9" fmla="*/ 0 h 36"/>
                  <a:gd name="T10" fmla="*/ 0 w 10"/>
                  <a:gd name="T11" fmla="*/ 0 h 36"/>
                  <a:gd name="T12" fmla="*/ 0 w 10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36">
                    <a:moveTo>
                      <a:pt x="0" y="36"/>
                    </a:moveTo>
                    <a:lnTo>
                      <a:pt x="0" y="36"/>
                    </a:lnTo>
                    <a:lnTo>
                      <a:pt x="10" y="36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64002" name="Line 130"/>
            <p:cNvSpPr>
              <a:spLocks noChangeShapeType="1"/>
            </p:cNvSpPr>
            <p:nvPr/>
          </p:nvSpPr>
          <p:spPr bwMode="auto">
            <a:xfrm>
              <a:off x="5130" y="2760"/>
              <a:ext cx="7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03" name="Freeform 131"/>
            <p:cNvSpPr>
              <a:spLocks/>
            </p:cNvSpPr>
            <p:nvPr/>
          </p:nvSpPr>
          <p:spPr bwMode="auto">
            <a:xfrm>
              <a:off x="4922" y="3251"/>
              <a:ext cx="90" cy="27"/>
            </a:xfrm>
            <a:custGeom>
              <a:avLst/>
              <a:gdLst>
                <a:gd name="T0" fmla="*/ 0 w 90"/>
                <a:gd name="T1" fmla="*/ 27 h 27"/>
                <a:gd name="T2" fmla="*/ 0 w 90"/>
                <a:gd name="T3" fmla="*/ 0 h 27"/>
                <a:gd name="T4" fmla="*/ 90 w 90"/>
                <a:gd name="T5" fmla="*/ 18 h 27"/>
                <a:gd name="T6" fmla="*/ 0 w 90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27">
                  <a:moveTo>
                    <a:pt x="0" y="27"/>
                  </a:moveTo>
                  <a:lnTo>
                    <a:pt x="0" y="0"/>
                  </a:lnTo>
                  <a:lnTo>
                    <a:pt x="90" y="18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04" name="Line 132"/>
            <p:cNvSpPr>
              <a:spLocks noChangeShapeType="1"/>
            </p:cNvSpPr>
            <p:nvPr/>
          </p:nvSpPr>
          <p:spPr bwMode="auto">
            <a:xfrm>
              <a:off x="4849" y="3269"/>
              <a:ext cx="64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05" name="Freeform 133"/>
            <p:cNvSpPr>
              <a:spLocks/>
            </p:cNvSpPr>
            <p:nvPr/>
          </p:nvSpPr>
          <p:spPr bwMode="auto">
            <a:xfrm>
              <a:off x="5158" y="3251"/>
              <a:ext cx="90" cy="27"/>
            </a:xfrm>
            <a:custGeom>
              <a:avLst/>
              <a:gdLst>
                <a:gd name="T0" fmla="*/ 90 w 90"/>
                <a:gd name="T1" fmla="*/ 27 h 27"/>
                <a:gd name="T2" fmla="*/ 90 w 90"/>
                <a:gd name="T3" fmla="*/ 0 h 27"/>
                <a:gd name="T4" fmla="*/ 0 w 90"/>
                <a:gd name="T5" fmla="*/ 18 h 27"/>
                <a:gd name="T6" fmla="*/ 90 w 90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27">
                  <a:moveTo>
                    <a:pt x="90" y="27"/>
                  </a:moveTo>
                  <a:lnTo>
                    <a:pt x="90" y="0"/>
                  </a:lnTo>
                  <a:lnTo>
                    <a:pt x="0" y="18"/>
                  </a:lnTo>
                  <a:lnTo>
                    <a:pt x="90" y="27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06" name="Line 134"/>
            <p:cNvSpPr>
              <a:spLocks noChangeShapeType="1"/>
            </p:cNvSpPr>
            <p:nvPr/>
          </p:nvSpPr>
          <p:spPr bwMode="auto">
            <a:xfrm flipH="1">
              <a:off x="5248" y="3269"/>
              <a:ext cx="7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07" name="Rectangle 135"/>
            <p:cNvSpPr>
              <a:spLocks noChangeArrowheads="1"/>
            </p:cNvSpPr>
            <p:nvPr/>
          </p:nvSpPr>
          <p:spPr bwMode="auto">
            <a:xfrm>
              <a:off x="3933" y="2406"/>
              <a:ext cx="30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08" name="Rectangle 136"/>
            <p:cNvSpPr>
              <a:spLocks noChangeArrowheads="1"/>
            </p:cNvSpPr>
            <p:nvPr/>
          </p:nvSpPr>
          <p:spPr bwMode="auto">
            <a:xfrm>
              <a:off x="3969" y="2387"/>
              <a:ext cx="3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t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09" name="Rectangle 137"/>
            <p:cNvSpPr>
              <a:spLocks noChangeArrowheads="1"/>
            </p:cNvSpPr>
            <p:nvPr/>
          </p:nvSpPr>
          <p:spPr bwMode="auto">
            <a:xfrm>
              <a:off x="4023" y="2470"/>
              <a:ext cx="190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PHL</a:t>
              </a:r>
              <a:endPara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10" name="Rectangle 138"/>
            <p:cNvSpPr>
              <a:spLocks noChangeArrowheads="1"/>
            </p:cNvSpPr>
            <p:nvPr/>
          </p:nvSpPr>
          <p:spPr bwMode="auto">
            <a:xfrm>
              <a:off x="4160" y="2415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11" name="Rectangle 139"/>
            <p:cNvSpPr>
              <a:spLocks noChangeArrowheads="1"/>
            </p:cNvSpPr>
            <p:nvPr/>
          </p:nvSpPr>
          <p:spPr bwMode="auto">
            <a:xfrm>
              <a:off x="3506" y="2733"/>
              <a:ext cx="354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12" name="Rectangle 140"/>
            <p:cNvSpPr>
              <a:spLocks noChangeArrowheads="1"/>
            </p:cNvSpPr>
            <p:nvPr/>
          </p:nvSpPr>
          <p:spPr bwMode="auto">
            <a:xfrm>
              <a:off x="3570" y="2742"/>
              <a:ext cx="27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输出</a:t>
              </a: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13" name="Rectangle 141"/>
            <p:cNvSpPr>
              <a:spLocks noChangeArrowheads="1"/>
            </p:cNvSpPr>
            <p:nvPr/>
          </p:nvSpPr>
          <p:spPr bwMode="auto">
            <a:xfrm>
              <a:off x="3788" y="2724"/>
              <a:ext cx="3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14" name="Rectangle 142"/>
            <p:cNvSpPr>
              <a:spLocks noChangeArrowheads="1"/>
            </p:cNvSpPr>
            <p:nvPr/>
          </p:nvSpPr>
          <p:spPr bwMode="auto">
            <a:xfrm>
              <a:off x="3987" y="2088"/>
              <a:ext cx="245" cy="1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15" name="Rectangle 143"/>
            <p:cNvSpPr>
              <a:spLocks noChangeArrowheads="1"/>
            </p:cNvSpPr>
            <p:nvPr/>
          </p:nvSpPr>
          <p:spPr bwMode="auto">
            <a:xfrm>
              <a:off x="4005" y="2070"/>
              <a:ext cx="23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50</a:t>
              </a: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%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16" name="Rectangle 144"/>
            <p:cNvSpPr>
              <a:spLocks noChangeArrowheads="1"/>
            </p:cNvSpPr>
            <p:nvPr/>
          </p:nvSpPr>
          <p:spPr bwMode="auto">
            <a:xfrm>
              <a:off x="4205" y="2070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17" name="Rectangle 145"/>
            <p:cNvSpPr>
              <a:spLocks noChangeArrowheads="1"/>
            </p:cNvSpPr>
            <p:nvPr/>
          </p:nvSpPr>
          <p:spPr bwMode="auto">
            <a:xfrm>
              <a:off x="3887" y="2733"/>
              <a:ext cx="23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18" name="Rectangle 146"/>
            <p:cNvSpPr>
              <a:spLocks noChangeArrowheads="1"/>
            </p:cNvSpPr>
            <p:nvPr/>
          </p:nvSpPr>
          <p:spPr bwMode="auto">
            <a:xfrm>
              <a:off x="3905" y="2715"/>
              <a:ext cx="23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90</a:t>
              </a: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%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19" name="Rectangle 147"/>
            <p:cNvSpPr>
              <a:spLocks noChangeArrowheads="1"/>
            </p:cNvSpPr>
            <p:nvPr/>
          </p:nvSpPr>
          <p:spPr bwMode="auto">
            <a:xfrm>
              <a:off x="4105" y="2715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20" name="Rectangle 148"/>
            <p:cNvSpPr>
              <a:spLocks noChangeArrowheads="1"/>
            </p:cNvSpPr>
            <p:nvPr/>
          </p:nvSpPr>
          <p:spPr bwMode="auto">
            <a:xfrm>
              <a:off x="4277" y="2842"/>
              <a:ext cx="24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21" name="Rectangle 149"/>
            <p:cNvSpPr>
              <a:spLocks noChangeArrowheads="1"/>
            </p:cNvSpPr>
            <p:nvPr/>
          </p:nvSpPr>
          <p:spPr bwMode="auto">
            <a:xfrm>
              <a:off x="4296" y="2824"/>
              <a:ext cx="184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50%</a:t>
              </a:r>
              <a:endPara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22" name="Rectangle 150"/>
            <p:cNvSpPr>
              <a:spLocks noChangeArrowheads="1"/>
            </p:cNvSpPr>
            <p:nvPr/>
          </p:nvSpPr>
          <p:spPr bwMode="auto">
            <a:xfrm>
              <a:off x="4495" y="2824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23" name="Rectangle 151"/>
            <p:cNvSpPr>
              <a:spLocks noChangeArrowheads="1"/>
            </p:cNvSpPr>
            <p:nvPr/>
          </p:nvSpPr>
          <p:spPr bwMode="auto">
            <a:xfrm>
              <a:off x="4350" y="2987"/>
              <a:ext cx="22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24" name="Rectangle 152"/>
            <p:cNvSpPr>
              <a:spLocks noChangeArrowheads="1"/>
            </p:cNvSpPr>
            <p:nvPr/>
          </p:nvSpPr>
          <p:spPr bwMode="auto">
            <a:xfrm>
              <a:off x="4359" y="2997"/>
              <a:ext cx="184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10%</a:t>
              </a:r>
              <a:endPara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25" name="Rectangle 153"/>
            <p:cNvSpPr>
              <a:spLocks noChangeArrowheads="1"/>
            </p:cNvSpPr>
            <p:nvPr/>
          </p:nvSpPr>
          <p:spPr bwMode="auto">
            <a:xfrm>
              <a:off x="4559" y="2997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26" name="Rectangle 154"/>
            <p:cNvSpPr>
              <a:spLocks noChangeArrowheads="1"/>
            </p:cNvSpPr>
            <p:nvPr/>
          </p:nvSpPr>
          <p:spPr bwMode="auto">
            <a:xfrm>
              <a:off x="4822" y="2388"/>
              <a:ext cx="29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27" name="Rectangle 155"/>
            <p:cNvSpPr>
              <a:spLocks noChangeArrowheads="1"/>
            </p:cNvSpPr>
            <p:nvPr/>
          </p:nvSpPr>
          <p:spPr bwMode="auto">
            <a:xfrm>
              <a:off x="4876" y="2341"/>
              <a:ext cx="3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t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28" name="Rectangle 156"/>
            <p:cNvSpPr>
              <a:spLocks noChangeArrowheads="1"/>
            </p:cNvSpPr>
            <p:nvPr/>
          </p:nvSpPr>
          <p:spPr bwMode="auto">
            <a:xfrm>
              <a:off x="4903" y="2424"/>
              <a:ext cx="190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PLH</a:t>
              </a:r>
              <a:endPara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29" name="Rectangle 157"/>
            <p:cNvSpPr>
              <a:spLocks noChangeArrowheads="1"/>
            </p:cNvSpPr>
            <p:nvPr/>
          </p:nvSpPr>
          <p:spPr bwMode="auto">
            <a:xfrm>
              <a:off x="5040" y="2370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30" name="Rectangle 158"/>
            <p:cNvSpPr>
              <a:spLocks noChangeArrowheads="1"/>
            </p:cNvSpPr>
            <p:nvPr/>
          </p:nvSpPr>
          <p:spPr bwMode="auto">
            <a:xfrm>
              <a:off x="4060" y="3187"/>
              <a:ext cx="299" cy="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31" name="Rectangle 159"/>
            <p:cNvSpPr>
              <a:spLocks noChangeArrowheads="1"/>
            </p:cNvSpPr>
            <p:nvPr/>
          </p:nvSpPr>
          <p:spPr bwMode="auto">
            <a:xfrm>
              <a:off x="4169" y="3113"/>
              <a:ext cx="3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t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32" name="Rectangle 160"/>
            <p:cNvSpPr>
              <a:spLocks noChangeArrowheads="1"/>
            </p:cNvSpPr>
            <p:nvPr/>
          </p:nvSpPr>
          <p:spPr bwMode="auto">
            <a:xfrm>
              <a:off x="4196" y="3224"/>
              <a:ext cx="30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f</a:t>
              </a:r>
              <a:endPara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33" name="Rectangle 161"/>
            <p:cNvSpPr>
              <a:spLocks noChangeArrowheads="1"/>
            </p:cNvSpPr>
            <p:nvPr/>
          </p:nvSpPr>
          <p:spPr bwMode="auto">
            <a:xfrm>
              <a:off x="4223" y="3169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34" name="Rectangle 162"/>
            <p:cNvSpPr>
              <a:spLocks noChangeArrowheads="1"/>
            </p:cNvSpPr>
            <p:nvPr/>
          </p:nvSpPr>
          <p:spPr bwMode="auto">
            <a:xfrm>
              <a:off x="4940" y="3206"/>
              <a:ext cx="29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35" name="Rectangle 163"/>
            <p:cNvSpPr>
              <a:spLocks noChangeArrowheads="1"/>
            </p:cNvSpPr>
            <p:nvPr/>
          </p:nvSpPr>
          <p:spPr bwMode="auto">
            <a:xfrm>
              <a:off x="5049" y="3158"/>
              <a:ext cx="3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t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36" name="Rectangle 164"/>
            <p:cNvSpPr>
              <a:spLocks noChangeArrowheads="1"/>
            </p:cNvSpPr>
            <p:nvPr/>
          </p:nvSpPr>
          <p:spPr bwMode="auto">
            <a:xfrm>
              <a:off x="5076" y="3242"/>
              <a:ext cx="41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r</a:t>
              </a:r>
              <a:endPara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37" name="Rectangle 165"/>
            <p:cNvSpPr>
              <a:spLocks noChangeArrowheads="1"/>
            </p:cNvSpPr>
            <p:nvPr/>
          </p:nvSpPr>
          <p:spPr bwMode="auto">
            <a:xfrm>
              <a:off x="5103" y="3187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38" name="Rectangle 166"/>
            <p:cNvSpPr>
              <a:spLocks noChangeArrowheads="1"/>
            </p:cNvSpPr>
            <p:nvPr/>
          </p:nvSpPr>
          <p:spPr bwMode="auto">
            <a:xfrm>
              <a:off x="3506" y="2170"/>
              <a:ext cx="354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39" name="Rectangle 167"/>
            <p:cNvSpPr>
              <a:spLocks noChangeArrowheads="1"/>
            </p:cNvSpPr>
            <p:nvPr/>
          </p:nvSpPr>
          <p:spPr bwMode="auto">
            <a:xfrm>
              <a:off x="3570" y="2179"/>
              <a:ext cx="27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输入</a:t>
              </a: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40" name="Rectangle 168"/>
            <p:cNvSpPr>
              <a:spLocks noChangeArrowheads="1"/>
            </p:cNvSpPr>
            <p:nvPr/>
          </p:nvSpPr>
          <p:spPr bwMode="auto">
            <a:xfrm>
              <a:off x="3788" y="2161"/>
              <a:ext cx="3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41" name="Rectangle 169"/>
            <p:cNvSpPr>
              <a:spLocks noChangeArrowheads="1"/>
            </p:cNvSpPr>
            <p:nvPr/>
          </p:nvSpPr>
          <p:spPr bwMode="auto">
            <a:xfrm>
              <a:off x="4541" y="2088"/>
              <a:ext cx="245" cy="1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42" name="Rectangle 170"/>
            <p:cNvSpPr>
              <a:spLocks noChangeArrowheads="1"/>
            </p:cNvSpPr>
            <p:nvPr/>
          </p:nvSpPr>
          <p:spPr bwMode="auto">
            <a:xfrm>
              <a:off x="4559" y="2070"/>
              <a:ext cx="23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50</a:t>
              </a: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%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43" name="Rectangle 171"/>
            <p:cNvSpPr>
              <a:spLocks noChangeArrowheads="1"/>
            </p:cNvSpPr>
            <p:nvPr/>
          </p:nvSpPr>
          <p:spPr bwMode="auto">
            <a:xfrm>
              <a:off x="4758" y="2070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44" name="Rectangle 172"/>
            <p:cNvSpPr>
              <a:spLocks noChangeArrowheads="1"/>
            </p:cNvSpPr>
            <p:nvPr/>
          </p:nvSpPr>
          <p:spPr bwMode="auto">
            <a:xfrm>
              <a:off x="4776" y="2824"/>
              <a:ext cx="245" cy="1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45" name="Rectangle 173"/>
            <p:cNvSpPr>
              <a:spLocks noChangeArrowheads="1"/>
            </p:cNvSpPr>
            <p:nvPr/>
          </p:nvSpPr>
          <p:spPr bwMode="auto">
            <a:xfrm>
              <a:off x="4795" y="2806"/>
              <a:ext cx="184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50%</a:t>
              </a:r>
              <a:endPara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46" name="Rectangle 174"/>
            <p:cNvSpPr>
              <a:spLocks noChangeArrowheads="1"/>
            </p:cNvSpPr>
            <p:nvPr/>
          </p:nvSpPr>
          <p:spPr bwMode="auto">
            <a:xfrm>
              <a:off x="4994" y="2806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47" name="Rectangle 175"/>
            <p:cNvSpPr>
              <a:spLocks noChangeArrowheads="1"/>
            </p:cNvSpPr>
            <p:nvPr/>
          </p:nvSpPr>
          <p:spPr bwMode="auto">
            <a:xfrm>
              <a:off x="4740" y="2987"/>
              <a:ext cx="22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48" name="Rectangle 176"/>
            <p:cNvSpPr>
              <a:spLocks noChangeArrowheads="1"/>
            </p:cNvSpPr>
            <p:nvPr/>
          </p:nvSpPr>
          <p:spPr bwMode="auto">
            <a:xfrm>
              <a:off x="4749" y="2997"/>
              <a:ext cx="184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10%</a:t>
              </a:r>
              <a:endPara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49" name="Rectangle 177"/>
            <p:cNvSpPr>
              <a:spLocks noChangeArrowheads="1"/>
            </p:cNvSpPr>
            <p:nvPr/>
          </p:nvSpPr>
          <p:spPr bwMode="auto">
            <a:xfrm>
              <a:off x="4949" y="2997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50" name="Rectangle 178"/>
            <p:cNvSpPr>
              <a:spLocks noChangeArrowheads="1"/>
            </p:cNvSpPr>
            <p:nvPr/>
          </p:nvSpPr>
          <p:spPr bwMode="auto">
            <a:xfrm>
              <a:off x="5221" y="2724"/>
              <a:ext cx="218" cy="1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51" name="Rectangle 179"/>
            <p:cNvSpPr>
              <a:spLocks noChangeArrowheads="1"/>
            </p:cNvSpPr>
            <p:nvPr/>
          </p:nvSpPr>
          <p:spPr bwMode="auto">
            <a:xfrm>
              <a:off x="5230" y="2706"/>
              <a:ext cx="23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90</a:t>
              </a: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%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52" name="Rectangle 180"/>
            <p:cNvSpPr>
              <a:spLocks noChangeArrowheads="1"/>
            </p:cNvSpPr>
            <p:nvPr/>
          </p:nvSpPr>
          <p:spPr bwMode="auto">
            <a:xfrm>
              <a:off x="5430" y="2706"/>
              <a:ext cx="23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4053" name="Freeform 181"/>
            <p:cNvSpPr>
              <a:spLocks/>
            </p:cNvSpPr>
            <p:nvPr/>
          </p:nvSpPr>
          <p:spPr bwMode="auto">
            <a:xfrm>
              <a:off x="4105" y="2542"/>
              <a:ext cx="100" cy="18"/>
            </a:xfrm>
            <a:custGeom>
              <a:avLst/>
              <a:gdLst>
                <a:gd name="T0" fmla="*/ 0 w 100"/>
                <a:gd name="T1" fmla="*/ 18 h 18"/>
                <a:gd name="T2" fmla="*/ 0 w 100"/>
                <a:gd name="T3" fmla="*/ 0 h 18"/>
                <a:gd name="T4" fmla="*/ 100 w 100"/>
                <a:gd name="T5" fmla="*/ 9 h 18"/>
                <a:gd name="T6" fmla="*/ 0 w 100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8">
                  <a:moveTo>
                    <a:pt x="0" y="18"/>
                  </a:moveTo>
                  <a:lnTo>
                    <a:pt x="0" y="0"/>
                  </a:lnTo>
                  <a:lnTo>
                    <a:pt x="100" y="9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142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21EAB5F-C64E-41C8-AF65-E5CF219F6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50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6700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3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63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63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63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6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3896" grpId="0"/>
      <p:bldP spid="46389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98" name="Rectangle 2"/>
          <p:cNvSpPr>
            <a:spLocks noChangeArrowheads="1"/>
          </p:cNvSpPr>
          <p:nvPr/>
        </p:nvSpPr>
        <p:spPr bwMode="auto">
          <a:xfrm>
            <a:off x="1331913" y="550863"/>
            <a:ext cx="1109662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4.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功耗</a:t>
            </a:r>
          </a:p>
        </p:txBody>
      </p:sp>
      <p:sp>
        <p:nvSpPr>
          <p:cNvPr id="464899" name="Rectangle 3"/>
          <p:cNvSpPr>
            <a:spLocks noChangeArrowheads="1"/>
          </p:cNvSpPr>
          <p:nvPr/>
        </p:nvSpPr>
        <p:spPr bwMode="auto">
          <a:xfrm>
            <a:off x="647700" y="1196975"/>
            <a:ext cx="7992752" cy="108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静态功耗：指的是当电路没有状态转换时的功耗，即门电路空载时电源总电流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I</a:t>
            </a:r>
            <a:r>
              <a:rPr kumimoji="1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与电源电压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DD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的乘积。</a:t>
            </a:r>
          </a:p>
        </p:txBody>
      </p:sp>
      <p:sp>
        <p:nvSpPr>
          <p:cNvPr id="464900" name="Rectangle 4"/>
          <p:cNvSpPr>
            <a:spLocks noChangeArrowheads="1"/>
          </p:cNvSpPr>
          <p:nvPr/>
        </p:nvSpPr>
        <p:spPr bwMode="auto">
          <a:xfrm>
            <a:off x="1189038" y="3890963"/>
            <a:ext cx="21955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5.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延时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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功耗积</a:t>
            </a:r>
            <a:endParaRPr kumimoji="1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0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464901" name="Rectangle 5"/>
          <p:cNvSpPr>
            <a:spLocks noChangeArrowheads="1"/>
          </p:cNvSpPr>
          <p:nvPr/>
        </p:nvSpPr>
        <p:spPr bwMode="auto">
          <a:xfrm>
            <a:off x="719138" y="4398963"/>
            <a:ext cx="7993062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是速度功耗综合性的指标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.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延时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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功耗积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，用符号</a:t>
            </a:r>
            <a:r>
              <a:rPr kumimoji="1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DP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表示。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几种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CMOS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系列非门的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DP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见下页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。	</a:t>
            </a:r>
            <a:endParaRPr kumimoji="1" lang="zh-CN" altLang="en-US" sz="2400" b="1" i="0" u="none" strike="noStrike" kern="1200" cap="none" spc="0" normalizeH="0" baseline="-2500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  <a:sym typeface="Symbol" panose="05050102010706020507" pitchFamily="18" charset="2"/>
            </a:endParaRPr>
          </a:p>
        </p:txBody>
      </p:sp>
      <p:sp>
        <p:nvSpPr>
          <p:cNvPr id="464904" name="Rectangle 8"/>
          <p:cNvSpPr>
            <a:spLocks noChangeArrowheads="1"/>
          </p:cNvSpPr>
          <p:nvPr/>
        </p:nvSpPr>
        <p:spPr bwMode="auto">
          <a:xfrm>
            <a:off x="720725" y="2341563"/>
            <a:ext cx="8388350" cy="161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动态功耗：指的是电路在输出状态转换时的功耗，</a:t>
            </a:r>
          </a:p>
          <a:p>
            <a:pPr marL="0" marR="0" lvl="0" indent="0" algn="l" defTabSz="914400" rtl="0" eaLnBrk="1" fontAlgn="base" latinLnBrk="0" hangingPunct="1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对于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TTL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门电路来说，静态功耗是主要的。</a:t>
            </a:r>
          </a:p>
          <a:p>
            <a:pPr marL="0" marR="0" lvl="0" indent="0" algn="l" defTabSz="914400" rtl="0" eaLnBrk="1" fontAlgn="base" latinLnBrk="0" hangingPunct="1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电路的静态功耗非常低，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门电路有动态功耗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B45EA7A-B671-49EF-9792-4BCD71AE6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51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836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64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64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64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64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64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4898" grpId="0"/>
      <p:bldP spid="464899" grpId="0"/>
      <p:bldP spid="464900" grpId="0"/>
      <p:bldP spid="464901" grpId="0"/>
      <p:bldP spid="46490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279" name="Rectangle 103"/>
          <p:cNvSpPr>
            <a:spLocks noChangeArrowheads="1"/>
          </p:cNvSpPr>
          <p:nvPr/>
        </p:nvSpPr>
        <p:spPr bwMode="auto">
          <a:xfrm>
            <a:off x="1584325" y="1736725"/>
            <a:ext cx="61579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几种</a:t>
            </a:r>
            <a:r>
              <a:rPr kumimoji="1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CMOS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系列非门的</a:t>
            </a:r>
            <a:r>
              <a:rPr kumimoji="1" lang="en-US" altLang="zh-CN" sz="2400" b="0" i="1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DP</a:t>
            </a:r>
            <a:r>
              <a: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性能比较</a:t>
            </a: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434436" name="Group 260"/>
          <p:cNvGraphicFramePr>
            <a:graphicFrameLocks noGrp="1"/>
          </p:cNvGraphicFramePr>
          <p:nvPr/>
        </p:nvGraphicFramePr>
        <p:xfrm>
          <a:off x="250825" y="2457450"/>
          <a:ext cx="8677275" cy="3621723"/>
        </p:xfrm>
        <a:graphic>
          <a:graphicData uri="http://schemas.openxmlformats.org/drawingml/2006/table">
            <a:tbl>
              <a:tblPr/>
              <a:tblGrid>
                <a:gridCol w="2268538">
                  <a:extLst>
                    <a:ext uri="{9D8B030D-6E8A-4147-A177-3AD203B41FA5}">
                      <a16:colId xmlns:a16="http://schemas.microsoft.com/office/drawing/2014/main" val="2286861951"/>
                    </a:ext>
                  </a:extLst>
                </a:gridCol>
                <a:gridCol w="1512887">
                  <a:extLst>
                    <a:ext uri="{9D8B030D-6E8A-4147-A177-3AD203B41FA5}">
                      <a16:colId xmlns:a16="http://schemas.microsoft.com/office/drawing/2014/main" val="131297133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2322463842"/>
                    </a:ext>
                  </a:extLst>
                </a:gridCol>
                <a:gridCol w="1620838">
                  <a:extLst>
                    <a:ext uri="{9D8B030D-6E8A-4147-A177-3AD203B41FA5}">
                      <a16:colId xmlns:a16="http://schemas.microsoft.com/office/drawing/2014/main" val="294525515"/>
                    </a:ext>
                  </a:extLst>
                </a:gridCol>
                <a:gridCol w="1655762">
                  <a:extLst>
                    <a:ext uri="{9D8B030D-6E8A-4147-A177-3AD203B41FA5}">
                      <a16:colId xmlns:a16="http://schemas.microsoft.com/office/drawing/2014/main" val="2319269280"/>
                    </a:ext>
                  </a:extLst>
                </a:gridCol>
              </a:tblGrid>
              <a:tr h="1171575">
                <a:tc>
                  <a:txBody>
                    <a:bodyPr/>
                    <a:lstStyle>
                      <a:lvl1pPr indent="269875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系列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2698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参数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/</a:t>
                      </a: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单位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69875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74HC04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华康简宋"/>
                        <a:cs typeface="Times New Roman" panose="02020603050405020304" pitchFamily="18" charset="0"/>
                      </a:endParaRPr>
                    </a:p>
                    <a:p>
                      <a:pPr marL="0" marR="0" lvl="0" indent="2698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(</a:t>
                      </a:r>
                      <a:r>
                        <a:rPr kumimoji="1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V</a:t>
                      </a:r>
                      <a:r>
                        <a:rPr kumimoji="1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DD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=5V)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69875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74AHC04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2698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(</a:t>
                      </a:r>
                      <a:r>
                        <a:rPr kumimoji="1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V</a:t>
                      </a:r>
                      <a:r>
                        <a:rPr kumimoji="1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DD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=5V)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69875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74LVC04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2698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(</a:t>
                      </a:r>
                      <a:r>
                        <a:rPr kumimoji="1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V</a:t>
                      </a:r>
                      <a:r>
                        <a:rPr kumimoji="1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DD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=3.3V)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69875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74AUC04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2698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(</a:t>
                      </a:r>
                      <a:r>
                        <a:rPr kumimoji="1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V</a:t>
                      </a:r>
                      <a:r>
                        <a:rPr kumimoji="1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DD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=1.8V)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3356006"/>
                  </a:ext>
                </a:extLst>
              </a:tr>
              <a:tr h="4460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功耗电容</a:t>
                      </a:r>
                      <a:r>
                        <a:rPr kumimoji="1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C</a:t>
                      </a:r>
                      <a:r>
                        <a:rPr kumimoji="1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PD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/pF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21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12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8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17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475255"/>
                  </a:ext>
                </a:extLst>
              </a:tr>
              <a:tr h="5857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传输延迟时间</a:t>
                      </a:r>
                      <a:r>
                        <a:rPr kumimoji="1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t</a:t>
                      </a:r>
                      <a:r>
                        <a:rPr kumimoji="1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pd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/ns(C</a:t>
                      </a:r>
                      <a:r>
                        <a:rPr kumimoji="1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L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=15pF)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6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3.8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2.5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0.8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360002"/>
                  </a:ext>
                </a:extLst>
              </a:tr>
              <a:tr h="3429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450554"/>
                  </a:ext>
                </a:extLst>
              </a:tr>
              <a:tr h="1809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功耗</a:t>
                      </a:r>
                      <a:r>
                        <a:rPr kumimoji="1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P</a:t>
                      </a:r>
                      <a:r>
                        <a:rPr kumimoji="1" lang="en-US" altLang="zh-CN" sz="18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D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 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  <a:sym typeface="Symbol" panose="05050102010706020507" pitchFamily="18" charset="2"/>
                        </a:rPr>
                        <a:t>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mW(10MHz)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华康简宋"/>
                        <a:cs typeface="华康简宋"/>
                        <a:sym typeface="Symbol" panose="05050102010706020507" pitchFamily="18" charset="2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9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6.8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2.5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1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538416"/>
                  </a:ext>
                </a:extLst>
              </a:tr>
              <a:tr h="5715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延时功耗积</a:t>
                      </a:r>
                      <a:r>
                        <a:rPr kumimoji="1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DP</a:t>
                      </a: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/pJ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54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25.84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6.25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华康简宋"/>
                          <a:cs typeface="华康简宋"/>
                        </a:rPr>
                        <a:t>0.8</a:t>
                      </a:r>
                      <a:endParaRPr kumimoji="1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9382616"/>
                  </a:ext>
                </a:extLst>
              </a:tr>
            </a:tbl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1D8CE68-477D-454D-A4A0-9AB5FC9CA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7535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902" name="Rectangle 6"/>
          <p:cNvSpPr>
            <a:spLocks noChangeArrowheads="1"/>
          </p:cNvSpPr>
          <p:nvPr/>
        </p:nvSpPr>
        <p:spPr bwMode="auto">
          <a:xfrm>
            <a:off x="909577" y="1890606"/>
            <a:ext cx="5614988" cy="54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扇入数：取决于逻辑门的输入端的个数。</a:t>
            </a:r>
          </a:p>
        </p:txBody>
      </p:sp>
      <p:sp>
        <p:nvSpPr>
          <p:cNvPr id="464903" name="Rectangle 7"/>
          <p:cNvSpPr>
            <a:spLocks noChangeArrowheads="1"/>
          </p:cNvSpPr>
          <p:nvPr/>
        </p:nvSpPr>
        <p:spPr bwMode="auto">
          <a:xfrm>
            <a:off x="1007604" y="1232756"/>
            <a:ext cx="2335213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6. 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扇入与扇出数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755576" y="2672916"/>
            <a:ext cx="637270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扇出数：是指其在正常工作情况下，所能带同类门电路的最大数目。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5A7B9C4-6250-4528-89FC-DD565A131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772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64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64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4902" grpId="0"/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5" name="Rectangle 5"/>
          <p:cNvSpPr>
            <a:spLocks noChangeArrowheads="1"/>
          </p:cNvSpPr>
          <p:nvPr/>
        </p:nvSpPr>
        <p:spPr bwMode="auto">
          <a:xfrm>
            <a:off x="-3363913" y="3687763"/>
            <a:ext cx="113030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rPr>
              <a:t>	</a:t>
            </a:r>
            <a:r>
              <a:rPr kumimoji="1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华康简宋"/>
                <a:cs typeface="Times New Roman" panose="02020603050405020304" pitchFamily="18" charset="0"/>
              </a:rPr>
              <a:t> </a:t>
            </a:r>
            <a:endParaRPr kumimoji="1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康简宋"/>
              <a:cs typeface="Times New Roman" panose="02020603050405020304" pitchFamily="18" charset="0"/>
            </a:endParaRPr>
          </a:p>
        </p:txBody>
      </p:sp>
      <p:sp>
        <p:nvSpPr>
          <p:cNvPr id="465926" name="Rectangle 6"/>
          <p:cNvSpPr>
            <a:spLocks noChangeArrowheads="1"/>
          </p:cNvSpPr>
          <p:nvPr/>
        </p:nvSpPr>
        <p:spPr bwMode="auto">
          <a:xfrm>
            <a:off x="980281" y="556990"/>
            <a:ext cx="2487613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a)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带拉电流负载</a:t>
            </a:r>
          </a:p>
        </p:txBody>
      </p:sp>
      <p:sp>
        <p:nvSpPr>
          <p:cNvPr id="465927" name="Rectangle 7"/>
          <p:cNvSpPr>
            <a:spLocks noChangeArrowheads="1"/>
          </p:cNvSpPr>
          <p:nvPr/>
        </p:nvSpPr>
        <p:spPr bwMode="auto">
          <a:xfrm>
            <a:off x="411163" y="1250628"/>
            <a:ext cx="8460941" cy="1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当负载门的个数增加时，总的拉电流将增加，会引起输出高电压的降低。但不得低于输出高电平的下限值，这就限制了负载门的个数。	</a:t>
            </a:r>
          </a:p>
        </p:txBody>
      </p:sp>
      <p:sp>
        <p:nvSpPr>
          <p:cNvPr id="465928" name="Rectangle 8"/>
          <p:cNvSpPr>
            <a:spLocks noChangeArrowheads="1"/>
          </p:cNvSpPr>
          <p:nvPr/>
        </p:nvSpPr>
        <p:spPr bwMode="auto">
          <a:xfrm>
            <a:off x="4022725" y="2986088"/>
            <a:ext cx="10985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rPr>
              <a:t>	</a:t>
            </a:r>
            <a:endParaRPr kumimoji="1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康简宋"/>
              <a:cs typeface="Times New Roman" panose="02020603050405020304" pitchFamily="18" charset="0"/>
            </a:endParaRPr>
          </a:p>
        </p:txBody>
      </p:sp>
      <p:graphicFrame>
        <p:nvGraphicFramePr>
          <p:cNvPr id="465929" name="Object 9"/>
          <p:cNvGraphicFramePr>
            <a:graphicFrameLocks noChangeAspect="1"/>
          </p:cNvGraphicFramePr>
          <p:nvPr/>
        </p:nvGraphicFramePr>
        <p:xfrm>
          <a:off x="611187" y="3464720"/>
          <a:ext cx="32258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0" name="公式" r:id="rId4" imgW="1206360" imgH="380880" progId="Equation.3">
                  <p:embed/>
                </p:oleObj>
              </mc:Choice>
              <mc:Fallback>
                <p:oleObj name="公式" r:id="rId4" imgW="1206360" imgH="380880" progId="Equation.3">
                  <p:embed/>
                  <p:pic>
                    <p:nvPicPr>
                      <p:cNvPr id="46592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7" y="3464720"/>
                        <a:ext cx="3225800" cy="101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5930" name="Rectangle 10"/>
          <p:cNvSpPr>
            <a:spLocks noChangeArrowheads="1"/>
          </p:cNvSpPr>
          <p:nvPr/>
        </p:nvSpPr>
        <p:spPr bwMode="auto">
          <a:xfrm>
            <a:off x="4022725" y="3611563"/>
            <a:ext cx="21590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 </a:t>
            </a:r>
            <a:endParaRPr kumimoji="1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5931" name="Rectangle 11"/>
          <p:cNvSpPr>
            <a:spLocks noChangeArrowheads="1"/>
          </p:cNvSpPr>
          <p:nvPr/>
        </p:nvSpPr>
        <p:spPr bwMode="auto">
          <a:xfrm>
            <a:off x="423528" y="2768155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高电平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Times New Roman" panose="02020603050405020304" pitchFamily="18" charset="0"/>
              </a:rPr>
              <a:t>扇出数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Times New Roman" panose="02020603050405020304" pitchFamily="18" charset="0"/>
              </a:rPr>
              <a:t>:</a:t>
            </a:r>
          </a:p>
        </p:txBody>
      </p:sp>
      <p:grpSp>
        <p:nvGrpSpPr>
          <p:cNvPr id="465932" name="Group 12"/>
          <p:cNvGrpSpPr>
            <a:grpSpLocks/>
          </p:cNvGrpSpPr>
          <p:nvPr/>
        </p:nvGrpSpPr>
        <p:grpSpPr bwMode="auto">
          <a:xfrm>
            <a:off x="423528" y="4719640"/>
            <a:ext cx="5292725" cy="1106487"/>
            <a:chOff x="0" y="3203"/>
            <a:chExt cx="3334" cy="697"/>
          </a:xfrm>
        </p:grpSpPr>
        <p:sp>
          <p:nvSpPr>
            <p:cNvPr id="465933" name="Rectangle 13"/>
            <p:cNvSpPr>
              <a:spLocks noChangeArrowheads="1"/>
            </p:cNvSpPr>
            <p:nvPr/>
          </p:nvSpPr>
          <p:spPr bwMode="auto">
            <a:xfrm>
              <a:off x="0" y="3203"/>
              <a:ext cx="333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I</a:t>
              </a:r>
              <a:r>
                <a:rPr kumimoji="1" lang="en-US" altLang="zh-CN" sz="2400" b="1" i="0" u="none" strike="noStrike" kern="1200" cap="none" spc="0" normalizeH="0" baseline="-30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OH </a:t>
              </a: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Times New Roman" panose="02020603050405020304" pitchFamily="18" charset="0"/>
                </a:rPr>
                <a:t>:</a:t>
              </a: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Times New Roman" panose="02020603050405020304" pitchFamily="18" charset="0"/>
                </a:rPr>
                <a:t>驱动门的输出端为高电平电流</a:t>
              </a:r>
              <a:endPara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65934" name="Rectangle 14"/>
            <p:cNvSpPr>
              <a:spLocks noChangeArrowheads="1"/>
            </p:cNvSpPr>
            <p:nvPr/>
          </p:nvSpPr>
          <p:spPr bwMode="auto">
            <a:xfrm>
              <a:off x="0" y="3612"/>
              <a:ext cx="333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I</a:t>
              </a:r>
              <a:r>
                <a:rPr kumimoji="1" lang="en-US" altLang="zh-CN" sz="2400" b="1" i="0" u="none" strike="noStrike" kern="1200" cap="none" spc="0" normalizeH="0" baseline="-30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IH </a:t>
              </a: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Times New Roman" panose="02020603050405020304" pitchFamily="18" charset="0"/>
                </a:rPr>
                <a:t>:</a:t>
              </a: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Times New Roman" panose="02020603050405020304" pitchFamily="18" charset="0"/>
                </a:rPr>
                <a:t>负载门的输入电流之和</a:t>
              </a: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</p:grpSp>
      <p:sp>
        <p:nvSpPr>
          <p:cNvPr id="465936" name="Rectangle 16"/>
          <p:cNvSpPr>
            <a:spLocks noChangeArrowheads="1"/>
          </p:cNvSpPr>
          <p:nvPr/>
        </p:nvSpPr>
        <p:spPr bwMode="auto">
          <a:xfrm>
            <a:off x="0" y="2519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465935" name="Object 15"/>
          <p:cNvGraphicFramePr>
            <a:graphicFrameLocks noChangeAspect="1"/>
          </p:cNvGraphicFramePr>
          <p:nvPr/>
        </p:nvGraphicFramePr>
        <p:xfrm>
          <a:off x="5252604" y="2438405"/>
          <a:ext cx="3619500" cy="335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1" name="Picture" r:id="rId6" imgW="1590840" imgH="1486080" progId="Word.Picture.8">
                  <p:embed/>
                </p:oleObj>
              </mc:Choice>
              <mc:Fallback>
                <p:oleObj name="Picture" r:id="rId6" imgW="1590840" imgH="1486080" progId="Word.Picture.8">
                  <p:embed/>
                  <p:pic>
                    <p:nvPicPr>
                      <p:cNvPr id="465935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2604" y="2438405"/>
                        <a:ext cx="3619500" cy="33575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F018657-C389-44C1-B1EF-6B4D1544C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54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81032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65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5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65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65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65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65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26" grpId="0"/>
      <p:bldP spid="465927" grpId="0"/>
      <p:bldP spid="46593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Rectangle 2"/>
          <p:cNvSpPr>
            <a:spLocks noChangeArrowheads="1"/>
          </p:cNvSpPr>
          <p:nvPr/>
        </p:nvSpPr>
        <p:spPr bwMode="auto">
          <a:xfrm>
            <a:off x="827088" y="620713"/>
            <a:ext cx="2341562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(b)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带灌电流负载</a:t>
            </a:r>
          </a:p>
        </p:txBody>
      </p:sp>
      <p:graphicFrame>
        <p:nvGraphicFramePr>
          <p:cNvPr id="466948" name="Object 4"/>
          <p:cNvGraphicFramePr>
            <a:graphicFrameLocks noChangeAspect="1"/>
          </p:cNvGraphicFramePr>
          <p:nvPr/>
        </p:nvGraphicFramePr>
        <p:xfrm>
          <a:off x="971550" y="3429000"/>
          <a:ext cx="2892425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4" name="公式" r:id="rId4" imgW="1193760" imgH="380880" progId="Equation.3">
                  <p:embed/>
                </p:oleObj>
              </mc:Choice>
              <mc:Fallback>
                <p:oleObj name="公式" r:id="rId4" imgW="1193760" imgH="380880" progId="Equation.3">
                  <p:embed/>
                  <p:pic>
                    <p:nvPicPr>
                      <p:cNvPr id="46694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429000"/>
                        <a:ext cx="2892425" cy="912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6949" name="Rectangle 5"/>
          <p:cNvSpPr>
            <a:spLocks noChangeArrowheads="1"/>
          </p:cNvSpPr>
          <p:nvPr/>
        </p:nvSpPr>
        <p:spPr bwMode="auto">
          <a:xfrm>
            <a:off x="395288" y="1412875"/>
            <a:ext cx="8569325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当负载门的个数增加时，总的灌电流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</a:t>
            </a:r>
            <a:r>
              <a:rPr kumimoji="1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OL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将增加，同时也将引起输出低电压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V</a:t>
            </a:r>
            <a:r>
              <a:rPr kumimoji="1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OL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的升高。当输出为低电平，并且保证不超过输出低电平的上限值。</a:t>
            </a:r>
          </a:p>
        </p:txBody>
      </p:sp>
      <p:grpSp>
        <p:nvGrpSpPr>
          <p:cNvPr id="466950" name="Group 6"/>
          <p:cNvGrpSpPr>
            <a:grpSpLocks/>
          </p:cNvGrpSpPr>
          <p:nvPr/>
        </p:nvGrpSpPr>
        <p:grpSpPr bwMode="auto">
          <a:xfrm>
            <a:off x="323850" y="4941888"/>
            <a:ext cx="5670550" cy="1176337"/>
            <a:chOff x="204" y="3113"/>
            <a:chExt cx="3572" cy="741"/>
          </a:xfrm>
        </p:grpSpPr>
        <p:sp>
          <p:nvSpPr>
            <p:cNvPr id="466951" name="Rectangle 7"/>
            <p:cNvSpPr>
              <a:spLocks noChangeArrowheads="1"/>
            </p:cNvSpPr>
            <p:nvPr/>
          </p:nvSpPr>
          <p:spPr bwMode="auto">
            <a:xfrm>
              <a:off x="204" y="3113"/>
              <a:ext cx="35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I</a:t>
              </a:r>
              <a:r>
                <a:rPr kumimoji="1" lang="en-US" altLang="zh-CN" sz="2400" b="1" i="0" u="none" strike="noStrike" kern="1200" cap="none" spc="0" normalizeH="0" baseline="-30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OL</a:t>
              </a:r>
              <a:r>
                <a:rPr kumimoji="1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 </a:t>
              </a: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：驱动门的输出端为低电平电流	</a:t>
              </a:r>
            </a:p>
          </p:txBody>
        </p:sp>
        <p:sp>
          <p:nvSpPr>
            <p:cNvPr id="466952" name="Rectangle 8"/>
            <p:cNvSpPr>
              <a:spLocks noChangeArrowheads="1"/>
            </p:cNvSpPr>
            <p:nvPr/>
          </p:nvSpPr>
          <p:spPr bwMode="auto">
            <a:xfrm>
              <a:off x="247" y="3566"/>
              <a:ext cx="299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I</a:t>
              </a:r>
              <a:r>
                <a:rPr kumimoji="1" lang="en-US" altLang="zh-CN" sz="2400" b="1" i="0" u="none" strike="noStrike" kern="1200" cap="none" spc="0" normalizeH="0" baseline="-30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IL </a:t>
              </a:r>
              <a:r>
                <a:rPr kumimoji="1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：负载门输入端电流之和	</a:t>
              </a:r>
            </a:p>
          </p:txBody>
        </p:sp>
      </p:grpSp>
      <p:graphicFrame>
        <p:nvGraphicFramePr>
          <p:cNvPr id="466953" name="Object 9"/>
          <p:cNvGraphicFramePr>
            <a:graphicFrameLocks noChangeAspect="1"/>
          </p:cNvGraphicFramePr>
          <p:nvPr/>
        </p:nvGraphicFramePr>
        <p:xfrm>
          <a:off x="5435600" y="2816225"/>
          <a:ext cx="3421063" cy="314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5" name="Picture" r:id="rId6" imgW="1609560" imgH="1486080" progId="Word.Picture.8">
                  <p:embed/>
                </p:oleObj>
              </mc:Choice>
              <mc:Fallback>
                <p:oleObj name="Picture" r:id="rId6" imgW="1609560" imgH="1486080" progId="Word.Picture.8">
                  <p:embed/>
                  <p:pic>
                    <p:nvPicPr>
                      <p:cNvPr id="46695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2816225"/>
                        <a:ext cx="3421063" cy="31400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/>
              <p:cNvSpPr txBox="1"/>
              <p:nvPr/>
            </p:nvSpPr>
            <p:spPr>
              <a:xfrm>
                <a:off x="1501695" y="6362961"/>
                <a:ext cx="295837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𝑵</m:t>
                          </m:r>
                        </m:e>
                        <m:sub>
                          <m:r>
                            <a:rPr kumimoji="0" lang="en-US" altLang="zh-CN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𝐎</m:t>
                          </m:r>
                        </m:sub>
                      </m:sSub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𝒎𝒊𝒏</m:t>
                      </m:r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(</m:t>
                      </m:r>
                      <m:sSub>
                        <m:sSubPr>
                          <m:ctrlP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𝑵</m:t>
                          </m:r>
                        </m:e>
                        <m:sub>
                          <m:r>
                            <a:rPr kumimoji="0" lang="en-US" altLang="zh-CN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𝐎𝐋</m:t>
                          </m:r>
                        </m:sub>
                      </m:sSub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,</m:t>
                      </m:r>
                      <m:sSub>
                        <m:sSubPr>
                          <m:ctrlP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𝑵</m:t>
                          </m:r>
                        </m:e>
                        <m:sub>
                          <m:r>
                            <a:rPr kumimoji="0" lang="en-US" altLang="zh-CN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𝐎𝐇</m:t>
                          </m:r>
                        </m:sub>
                      </m:sSub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mc:Choice>
        <mc:Fallback xmlns=""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1695" y="6362961"/>
                <a:ext cx="2958374" cy="369332"/>
              </a:xfrm>
              <a:prstGeom prst="rect">
                <a:avLst/>
              </a:prstGeom>
              <a:blipFill>
                <a:blip r:embed="rId11"/>
                <a:stretch>
                  <a:fillRect l="-2881" r="-1852" b="-3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70FF20-8847-4476-AA60-5F2CAF8D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55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67190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66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6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66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66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66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6946" grpId="0"/>
      <p:bldP spid="466949" grpId="0"/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各种工艺集成电路延迟功耗分布示意</a:t>
            </a:r>
          </a:p>
        </p:txBody>
      </p:sp>
      <p:cxnSp>
        <p:nvCxnSpPr>
          <p:cNvPr id="7" name="直接箭头连接符 6"/>
          <p:cNvCxnSpPr/>
          <p:nvPr/>
        </p:nvCxnSpPr>
        <p:spPr bwMode="auto">
          <a:xfrm flipV="1">
            <a:off x="624003" y="1628775"/>
            <a:ext cx="0" cy="424859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直接箭头连接符 7"/>
          <p:cNvCxnSpPr/>
          <p:nvPr/>
        </p:nvCxnSpPr>
        <p:spPr bwMode="auto">
          <a:xfrm>
            <a:off x="611188" y="5885720"/>
            <a:ext cx="8001000" cy="1025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文本框 10"/>
          <p:cNvSpPr txBox="1"/>
          <p:nvPr/>
        </p:nvSpPr>
        <p:spPr>
          <a:xfrm>
            <a:off x="107380" y="1649863"/>
            <a:ext cx="612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P</a:t>
            </a:r>
            <a:r>
              <a:rPr kumimoji="0" lang="en-US" altLang="zh-CN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D</a:t>
            </a:r>
            <a:endParaRPr kumimoji="0" lang="zh-CN" altLang="en-US" sz="18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269249" y="5904330"/>
            <a:ext cx="612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t</a:t>
            </a:r>
            <a:r>
              <a:rPr kumimoji="0" lang="en-US" altLang="zh-CN" sz="18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PD</a:t>
            </a:r>
            <a:endParaRPr kumimoji="0" lang="zh-CN" altLang="en-US" sz="18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457785" y="2340581"/>
            <a:ext cx="461665" cy="34163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vert"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BiCMOS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：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0.0003~7.5-2.9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*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34124" y="2063663"/>
            <a:ext cx="100814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ECL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-&lt;2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804310" y="4945642"/>
            <a:ext cx="108015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CMOS(4k)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1-75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491850" y="3432056"/>
            <a:ext cx="100814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TTL(LS)</a:t>
            </a:r>
            <a:b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</a:b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2-10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355970" y="3583126"/>
            <a:ext cx="100814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NMOS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091440" y="3960813"/>
            <a:ext cx="100814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PMOS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469440" y="4190027"/>
            <a:ext cx="108015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CMOS(HC)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1.5-10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E7EA12E-FD69-4F20-A140-F89D23A5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6011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6" name="Rectangle 4"/>
          <p:cNvSpPr>
            <a:spLocks noChangeArrowheads="1"/>
          </p:cNvSpPr>
          <p:nvPr/>
        </p:nvSpPr>
        <p:spPr bwMode="auto">
          <a:xfrm>
            <a:off x="755650" y="476250"/>
            <a:ext cx="748982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3.4   </a:t>
            </a:r>
            <a:r>
              <a:rPr kumimoji="1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类</a:t>
            </a:r>
            <a:r>
              <a:rPr kumimoji="1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NMOS</a:t>
            </a:r>
            <a:r>
              <a:rPr kumimoji="1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和</a:t>
            </a:r>
            <a:r>
              <a:rPr kumimoji="1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BiCMOS</a:t>
            </a:r>
            <a:r>
              <a:rPr kumimoji="1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逻辑门电路</a:t>
            </a:r>
            <a:endParaRPr kumimoji="1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433157" name="Rectangle 5"/>
          <p:cNvSpPr>
            <a:spLocks noChangeArrowheads="1"/>
          </p:cNvSpPr>
          <p:nvPr/>
        </p:nvSpPr>
        <p:spPr bwMode="auto">
          <a:xfrm>
            <a:off x="1087438" y="1665288"/>
            <a:ext cx="4108450" cy="50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2" action="ppaction://hlinksldjump"/>
              </a:rPr>
              <a:t>3.4.1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2" action="ppaction://hlinksldjump"/>
              </a:rPr>
              <a:t>  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2" action="ppaction://hlinksldjump"/>
              </a:rPr>
              <a:t>类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2" action="ppaction://hlinksldjump"/>
              </a:rPr>
              <a:t>NMOS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2" action="ppaction://hlinksldjump"/>
              </a:rPr>
              <a:t>门电路</a:t>
            </a:r>
            <a:endParaRPr kumimoji="1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433160" name="Rectangle 8"/>
          <p:cNvSpPr>
            <a:spLocks noChangeArrowheads="1"/>
          </p:cNvSpPr>
          <p:nvPr/>
        </p:nvSpPr>
        <p:spPr bwMode="auto">
          <a:xfrm>
            <a:off x="1087438" y="2533650"/>
            <a:ext cx="4084637" cy="50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3" action="ppaction://hlinksldjump"/>
              </a:rPr>
              <a:t>3.4.2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3" action="ppaction://hlinksldjump"/>
              </a:rPr>
              <a:t>  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3" action="ppaction://hlinksldjump"/>
              </a:rPr>
              <a:t>BiCMOS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3" action="ppaction://hlinksldjump"/>
              </a:rPr>
              <a:t>门电路</a:t>
            </a:r>
            <a:endParaRPr kumimoji="1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47D6FA0-FB33-4A77-B668-F2AB1551C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24022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7" name="Text Box 7">
            <a:hlinkClick r:id="rId2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684213" y="1685925"/>
            <a:ext cx="7885112" cy="310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 typeface="Wingdings" panose="05000000000000000000" pitchFamily="2" charset="2"/>
              <a:buChar char="u"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集成电路分为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PMOS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、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NMOS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和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。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 typeface="Wingdings" panose="05000000000000000000" pitchFamily="2" charset="2"/>
              <a:buChar char="u"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NMOS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比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PMOS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速度快。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 typeface="Wingdings" panose="05000000000000000000" pitchFamily="2" charset="2"/>
              <a:buChar char="u"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有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静态功耗低、抗干扰能力强等诸多优点成为主流器件。但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电路增加一个输入端必须增加一个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PMOS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和一个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NMOS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管，在某些希望芯片面积小的应用，仍采用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NMOS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Pct val="80000"/>
              <a:buFont typeface="Wingdings" panose="05000000000000000000" pitchFamily="2" charset="2"/>
              <a:buChar char="u"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类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NMOS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电路可与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电路相匹配。</a:t>
            </a:r>
            <a:endParaRPr kumimoji="1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394269" name="Rectangle 29"/>
          <p:cNvSpPr>
            <a:spLocks noChangeArrowheads="1"/>
          </p:cNvSpPr>
          <p:nvPr/>
        </p:nvSpPr>
        <p:spPr bwMode="auto">
          <a:xfrm>
            <a:off x="827088" y="501650"/>
            <a:ext cx="4108450" cy="50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3.4.1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类</a:t>
            </a: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NMOS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门电路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7B7FC0D-9A69-49A0-9CD2-5144E6DBE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5478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Text Box 2">
            <a:hlinkClick r:id="rId4" action="ppaction://hlinkpres?slideindex=1&amp;slidetitle="/>
          </p:cNvPr>
          <p:cNvSpPr txBox="1">
            <a:spLocks noChangeArrowheads="1"/>
          </p:cNvSpPr>
          <p:nvPr/>
        </p:nvSpPr>
        <p:spPr bwMode="auto">
          <a:xfrm>
            <a:off x="614363" y="404813"/>
            <a:ext cx="7342187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1.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类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NMOS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反相器</a:t>
            </a:r>
          </a:p>
        </p:txBody>
      </p:sp>
      <p:sp>
        <p:nvSpPr>
          <p:cNvPr id="438314" name="Rectangle 42"/>
          <p:cNvSpPr>
            <a:spLocks noChangeArrowheads="1"/>
          </p:cNvSpPr>
          <p:nvPr/>
        </p:nvSpPr>
        <p:spPr bwMode="auto">
          <a:xfrm>
            <a:off x="0" y="26812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438313" name="Object 41"/>
          <p:cNvGraphicFramePr>
            <a:graphicFrameLocks noChangeAspect="1"/>
          </p:cNvGraphicFramePr>
          <p:nvPr/>
        </p:nvGraphicFramePr>
        <p:xfrm>
          <a:off x="5651500" y="1196975"/>
          <a:ext cx="2278063" cy="277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9" name="图片" r:id="rId5" imgW="1230640" imgH="1471795" progId="Word.Picture.8">
                  <p:embed/>
                </p:oleObj>
              </mc:Choice>
              <mc:Fallback>
                <p:oleObj name="图片" r:id="rId5" imgW="1230640" imgH="1471795" progId="Word.Picture.8">
                  <p:embed/>
                  <p:pic>
                    <p:nvPicPr>
                      <p:cNvPr id="438313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468"/>
                      <a:stretch>
                        <a:fillRect/>
                      </a:stretch>
                    </p:blipFill>
                    <p:spPr bwMode="auto">
                      <a:xfrm>
                        <a:off x="5651500" y="1196975"/>
                        <a:ext cx="2278063" cy="27733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8316" name="Rectangle 44"/>
          <p:cNvSpPr>
            <a:spLocks noChangeArrowheads="1"/>
          </p:cNvSpPr>
          <p:nvPr/>
        </p:nvSpPr>
        <p:spPr bwMode="auto">
          <a:xfrm>
            <a:off x="719138" y="4329113"/>
            <a:ext cx="8208962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当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=0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: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NMOS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管截止，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PMOS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管导通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,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输出高电平。</a:t>
            </a:r>
          </a:p>
        </p:txBody>
      </p:sp>
      <p:sp>
        <p:nvSpPr>
          <p:cNvPr id="438317" name="Rectangle 45"/>
          <p:cNvSpPr>
            <a:spLocks noChangeArrowheads="1"/>
          </p:cNvSpPr>
          <p:nvPr/>
        </p:nvSpPr>
        <p:spPr bwMode="auto">
          <a:xfrm>
            <a:off x="719138" y="5157788"/>
            <a:ext cx="7921625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10800" rIns="18000" bIns="10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当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DD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: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NMOS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管和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PMOS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管均导通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,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NMOS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管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比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PMOS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管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导通电阻小很多，输出低电平。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675BA03-FED8-467A-BE98-9B89A91F2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59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98672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38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38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8316" grpId="0"/>
      <p:bldP spid="43831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399" y="260350"/>
            <a:ext cx="7661275" cy="755650"/>
          </a:xfrm>
        </p:spPr>
        <p:txBody>
          <a:bodyPr/>
          <a:lstStyle/>
          <a:p>
            <a:r>
              <a:rPr kumimoji="1" lang="en-US" altLang="zh-CN" sz="2800" dirty="0">
                <a:solidFill>
                  <a:srgbClr val="000066"/>
                </a:solidFill>
              </a:rPr>
              <a:t>2.</a:t>
            </a:r>
            <a:r>
              <a:rPr kumimoji="1" lang="en-US" altLang="zh-CN" sz="3400" dirty="0">
                <a:solidFill>
                  <a:srgbClr val="000066"/>
                </a:solidFill>
              </a:rPr>
              <a:t> </a:t>
            </a:r>
            <a:r>
              <a:rPr kumimoji="1" lang="zh-CN" altLang="en-US" sz="2800" dirty="0">
                <a:solidFill>
                  <a:srgbClr val="000066"/>
                </a:solidFill>
                <a:latin typeface="Times New Roman" panose="02020603050405020304" pitchFamily="18" charset="0"/>
              </a:rPr>
              <a:t>类</a:t>
            </a:r>
            <a:r>
              <a:rPr kumimoji="1" lang="en-US" altLang="zh-CN" sz="2800" dirty="0">
                <a:solidFill>
                  <a:srgbClr val="000066"/>
                </a:solidFill>
                <a:latin typeface="Times New Roman" panose="02020603050405020304" pitchFamily="18" charset="0"/>
              </a:rPr>
              <a:t>NMOS</a:t>
            </a:r>
            <a:r>
              <a:rPr kumimoji="1" lang="zh-CN" altLang="en-US" sz="2800" dirty="0">
                <a:solidFill>
                  <a:srgbClr val="000066"/>
                </a:solidFill>
                <a:latin typeface="Times New Roman" panose="02020603050405020304" pitchFamily="18" charset="0"/>
              </a:rPr>
              <a:t>与非门和或非门</a:t>
            </a:r>
          </a:p>
        </p:txBody>
      </p:sp>
      <p:sp>
        <p:nvSpPr>
          <p:cNvPr id="439313" name="Rectangle 17"/>
          <p:cNvSpPr>
            <a:spLocks noChangeArrowheads="1"/>
          </p:cNvSpPr>
          <p:nvPr/>
        </p:nvSpPr>
        <p:spPr bwMode="auto">
          <a:xfrm>
            <a:off x="0" y="2595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439312" name="Object 16"/>
          <p:cNvGraphicFramePr>
            <a:graphicFrameLocks noChangeAspect="1"/>
          </p:cNvGraphicFramePr>
          <p:nvPr/>
        </p:nvGraphicFramePr>
        <p:xfrm>
          <a:off x="2016125" y="1449388"/>
          <a:ext cx="1970088" cy="273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0" name="图片" r:id="rId4" imgW="1199261" imgH="1635487" progId="Word.Picture.8">
                  <p:embed/>
                </p:oleObj>
              </mc:Choice>
              <mc:Fallback>
                <p:oleObj name="图片" r:id="rId4" imgW="1199261" imgH="1635487" progId="Word.Picture.8">
                  <p:embed/>
                  <p:pic>
                    <p:nvPicPr>
                      <p:cNvPr id="439312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981"/>
                      <a:stretch>
                        <a:fillRect/>
                      </a:stretch>
                    </p:blipFill>
                    <p:spPr bwMode="auto">
                      <a:xfrm>
                        <a:off x="2016125" y="1449388"/>
                        <a:ext cx="1970088" cy="27384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9315" name="Rectangle 19"/>
          <p:cNvSpPr>
            <a:spLocks noChangeArrowheads="1"/>
          </p:cNvSpPr>
          <p:nvPr/>
        </p:nvSpPr>
        <p:spPr bwMode="auto">
          <a:xfrm>
            <a:off x="0" y="2714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439314" name="Object 18"/>
          <p:cNvGraphicFramePr>
            <a:graphicFrameLocks noChangeAspect="1"/>
          </p:cNvGraphicFramePr>
          <p:nvPr/>
        </p:nvGraphicFramePr>
        <p:xfrm>
          <a:off x="4824413" y="1592263"/>
          <a:ext cx="2771775" cy="255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1" name="图片" r:id="rId6" imgW="1534974" imgH="1416030" progId="Word.Picture.8">
                  <p:embed/>
                </p:oleObj>
              </mc:Choice>
              <mc:Fallback>
                <p:oleObj name="图片" r:id="rId6" imgW="1534974" imgH="1416030" progId="Word.Picture.8">
                  <p:embed/>
                  <p:pic>
                    <p:nvPicPr>
                      <p:cNvPr id="439314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271"/>
                      <a:stretch>
                        <a:fillRect/>
                      </a:stretch>
                    </p:blipFill>
                    <p:spPr bwMode="auto">
                      <a:xfrm>
                        <a:off x="4824413" y="1592263"/>
                        <a:ext cx="2771775" cy="25527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9316" name="Object 20"/>
          <p:cNvGraphicFramePr>
            <a:graphicFrameLocks noGrp="1" noChangeAspect="1"/>
          </p:cNvGraphicFramePr>
          <p:nvPr>
            <p:ph idx="1"/>
          </p:nvPr>
        </p:nvGraphicFramePr>
        <p:xfrm>
          <a:off x="2195513" y="4868863"/>
          <a:ext cx="1281112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2" name="公式" r:id="rId8" imgW="571320" imgH="203040" progId="Equation.3">
                  <p:embed/>
                </p:oleObj>
              </mc:Choice>
              <mc:Fallback>
                <p:oleObj name="公式" r:id="rId8" imgW="571320" imgH="203040" progId="Equation.3">
                  <p:embed/>
                  <p:pic>
                    <p:nvPicPr>
                      <p:cNvPr id="439316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4868863"/>
                        <a:ext cx="1281112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99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9322" name="Object 26"/>
          <p:cNvGraphicFramePr>
            <a:graphicFrameLocks noChangeAspect="1"/>
          </p:cNvGraphicFramePr>
          <p:nvPr/>
        </p:nvGraphicFramePr>
        <p:xfrm>
          <a:off x="5867400" y="4905375"/>
          <a:ext cx="1368425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3" name="公式" r:id="rId10" imgW="571320" imgH="190440" progId="Equation.3">
                  <p:embed/>
                </p:oleObj>
              </mc:Choice>
              <mc:Fallback>
                <p:oleObj name="公式" r:id="rId10" imgW="571320" imgH="190440" progId="Equation.3">
                  <p:embed/>
                  <p:pic>
                    <p:nvPicPr>
                      <p:cNvPr id="439322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4905375"/>
                        <a:ext cx="1368425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9933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CA4A835-99EF-4E5A-B2D9-9F1C9D3E1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3976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02" name="Object 2"/>
          <p:cNvGraphicFramePr>
            <a:graphicFrameLocks noChangeAspect="1"/>
          </p:cNvGraphicFramePr>
          <p:nvPr/>
        </p:nvGraphicFramePr>
        <p:xfrm>
          <a:off x="5364163" y="1628775"/>
          <a:ext cx="3346450" cy="403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7" name="Image" r:id="rId5" imgW="10047619" imgH="12104762" progId="Photoshop.Image.8">
                  <p:embed/>
                </p:oleObj>
              </mc:Choice>
              <mc:Fallback>
                <p:oleObj name="Image" r:id="rId5" imgW="10047619" imgH="12104762" progId="Photoshop.Image.8">
                  <p:embed/>
                  <p:pic>
                    <p:nvPicPr>
                      <p:cNvPr id="46080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1628775"/>
                        <a:ext cx="3346450" cy="403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03" name="Rectangle 3"/>
          <p:cNvSpPr>
            <a:spLocks noChangeArrowheads="1"/>
          </p:cNvSpPr>
          <p:nvPr/>
        </p:nvSpPr>
        <p:spPr bwMode="auto">
          <a:xfrm>
            <a:off x="323850" y="1227138"/>
            <a:ext cx="4627563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特点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: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功耗低、速度快、驱动力强</a:t>
            </a: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04" name="Rectangle 4"/>
          <p:cNvSpPr>
            <a:spLocks noChangeArrowheads="1"/>
          </p:cNvSpPr>
          <p:nvPr/>
        </p:nvSpPr>
        <p:spPr bwMode="auto">
          <a:xfrm>
            <a:off x="269875" y="3795713"/>
            <a:ext cx="0" cy="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0805" name="Rectangle 5"/>
          <p:cNvSpPr>
            <a:spLocks noChangeArrowheads="1"/>
          </p:cNvSpPr>
          <p:nvPr/>
        </p:nvSpPr>
        <p:spPr bwMode="auto">
          <a:xfrm>
            <a:off x="827088" y="333375"/>
            <a:ext cx="40671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3.4.2  BiCMOS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门电路</a:t>
            </a:r>
          </a:p>
        </p:txBody>
      </p:sp>
      <p:sp>
        <p:nvSpPr>
          <p:cNvPr id="460806" name="Rectangle 6"/>
          <p:cNvSpPr>
            <a:spLocks noChangeArrowheads="1"/>
          </p:cNvSpPr>
          <p:nvPr/>
        </p:nvSpPr>
        <p:spPr bwMode="auto">
          <a:xfrm>
            <a:off x="611188" y="2211388"/>
            <a:ext cx="1843087" cy="457200"/>
          </a:xfrm>
          <a:prstGeom prst="rect">
            <a:avLst/>
          </a:prstGeom>
          <a:solidFill>
            <a:srgbClr val="FFFFCC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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I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为高电平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:</a:t>
            </a:r>
          </a:p>
        </p:txBody>
      </p:sp>
      <p:sp>
        <p:nvSpPr>
          <p:cNvPr id="460807" name="Rectangle 7"/>
          <p:cNvSpPr>
            <a:spLocks noChangeArrowheads="1"/>
          </p:cNvSpPr>
          <p:nvPr/>
        </p:nvSpPr>
        <p:spPr bwMode="auto">
          <a:xfrm>
            <a:off x="179388" y="2636838"/>
            <a:ext cx="4560887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M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N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、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M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1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和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T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2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导通，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M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P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、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M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2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和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T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1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截止，输出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O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为低电平。</a:t>
            </a:r>
          </a:p>
        </p:txBody>
      </p:sp>
      <p:sp>
        <p:nvSpPr>
          <p:cNvPr id="460808" name="Rectangle 8"/>
          <p:cNvSpPr>
            <a:spLocks noChangeArrowheads="1"/>
          </p:cNvSpPr>
          <p:nvPr/>
        </p:nvSpPr>
        <p:spPr bwMode="auto">
          <a:xfrm>
            <a:off x="611188" y="1731963"/>
            <a:ext cx="1563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工作原理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:</a:t>
            </a:r>
          </a:p>
        </p:txBody>
      </p:sp>
      <p:sp>
        <p:nvSpPr>
          <p:cNvPr id="460809" name="Rectangle 9"/>
          <p:cNvSpPr>
            <a:spLocks noChangeArrowheads="1"/>
          </p:cNvSpPr>
          <p:nvPr/>
        </p:nvSpPr>
        <p:spPr bwMode="auto">
          <a:xfrm>
            <a:off x="217488" y="3860800"/>
            <a:ext cx="4859337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M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1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的导通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,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迅速拉走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T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1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的基区存储电荷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;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M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2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截止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,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M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N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的输出电流全部作为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T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2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管的驱动电流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,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M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1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、</a:t>
            </a:r>
            <a:r>
              <a:rPr kumimoji="1" lang="zh-CN" altLang="en-US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M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2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加快输出状态的转换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86B8680-0891-4CF7-8D86-ECF84F8BB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61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706141782"/>
      </p:ext>
    </p:extLst>
  </p:cSld>
  <p:clrMapOvr>
    <a:masterClrMapping/>
  </p:clrMapOvr>
  <p:transition>
    <p:wipe dir="r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0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60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60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60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60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03" grpId="0" animBg="1"/>
      <p:bldP spid="460806" grpId="0" animBg="1"/>
      <p:bldP spid="460807" grpId="0"/>
      <p:bldP spid="460808" grpId="0"/>
      <p:bldP spid="46080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1826" name="Object 2"/>
          <p:cNvGraphicFramePr>
            <a:graphicFrameLocks noChangeAspect="1"/>
          </p:cNvGraphicFramePr>
          <p:nvPr/>
        </p:nvGraphicFramePr>
        <p:xfrm>
          <a:off x="5076825" y="1268413"/>
          <a:ext cx="3884613" cy="467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1" name="Image" r:id="rId5" imgW="10047619" imgH="12104762" progId="Photoshop.Image.8">
                  <p:embed/>
                </p:oleObj>
              </mc:Choice>
              <mc:Fallback>
                <p:oleObj name="Image" r:id="rId5" imgW="10047619" imgH="12104762" progId="Photoshop.Image.8">
                  <p:embed/>
                  <p:pic>
                    <p:nvPicPr>
                      <p:cNvPr id="4618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1268413"/>
                        <a:ext cx="3884613" cy="4679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1827" name="Rectangle 3"/>
          <p:cNvSpPr>
            <a:spLocks noChangeArrowheads="1"/>
          </p:cNvSpPr>
          <p:nvPr/>
        </p:nvSpPr>
        <p:spPr bwMode="auto">
          <a:xfrm>
            <a:off x="755650" y="1268413"/>
            <a:ext cx="1843088" cy="457200"/>
          </a:xfrm>
          <a:prstGeom prst="rect">
            <a:avLst/>
          </a:prstGeom>
          <a:solidFill>
            <a:srgbClr val="FFFFCC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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I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为低电平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:</a:t>
            </a:r>
          </a:p>
        </p:txBody>
      </p:sp>
      <p:sp>
        <p:nvSpPr>
          <p:cNvPr id="461828" name="Rectangle 4"/>
          <p:cNvSpPr>
            <a:spLocks noChangeArrowheads="1"/>
          </p:cNvSpPr>
          <p:nvPr/>
        </p:nvSpPr>
        <p:spPr bwMode="auto">
          <a:xfrm>
            <a:off x="323850" y="1954213"/>
            <a:ext cx="456088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M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P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、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M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2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和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T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1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导通，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M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N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、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M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1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和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T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截止，输出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O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为高电平。</a:t>
            </a:r>
          </a:p>
        </p:txBody>
      </p:sp>
      <p:sp>
        <p:nvSpPr>
          <p:cNvPr id="461829" name="Rectangle 5"/>
          <p:cNvSpPr>
            <a:spLocks noChangeArrowheads="1"/>
          </p:cNvSpPr>
          <p:nvPr/>
        </p:nvSpPr>
        <p:spPr bwMode="auto">
          <a:xfrm>
            <a:off x="250825" y="4437063"/>
            <a:ext cx="4860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T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2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基区的存储电荷通过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M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2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而消散。</a:t>
            </a:r>
          </a:p>
        </p:txBody>
      </p:sp>
      <p:sp>
        <p:nvSpPr>
          <p:cNvPr id="461830" name="Rectangle 6"/>
          <p:cNvSpPr>
            <a:spLocks noChangeArrowheads="1"/>
          </p:cNvSpPr>
          <p:nvPr/>
        </p:nvSpPr>
        <p:spPr bwMode="auto">
          <a:xfrm>
            <a:off x="177800" y="5049838"/>
            <a:ext cx="4826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M1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、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M2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加快输出状态的转换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电路的开关速度可得到改善</a:t>
            </a:r>
          </a:p>
        </p:txBody>
      </p:sp>
      <p:sp>
        <p:nvSpPr>
          <p:cNvPr id="461831" name="Rectangle 7"/>
          <p:cNvSpPr>
            <a:spLocks noChangeArrowheads="1"/>
          </p:cNvSpPr>
          <p:nvPr/>
        </p:nvSpPr>
        <p:spPr bwMode="auto">
          <a:xfrm>
            <a:off x="293688" y="3141663"/>
            <a:ext cx="4494212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M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1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截止，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M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P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的输出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电流全部作为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T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1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的驱动电流。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DA77A00-B253-4E2C-A345-A476509E2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62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353156939"/>
      </p:ext>
    </p:extLst>
  </p:cSld>
  <p:clrMapOvr>
    <a:masterClrMapping/>
  </p:clrMapOvr>
  <p:transition>
    <p:pull dir="d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1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61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61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61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61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827" grpId="0" animBg="1"/>
      <p:bldP spid="461828" grpId="0"/>
      <p:bldP spid="461829" grpId="0"/>
      <p:bldP spid="461830" grpId="0"/>
      <p:bldP spid="461831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4" name="Rectangle 4"/>
          <p:cNvSpPr>
            <a:spLocks noChangeArrowheads="1"/>
          </p:cNvSpPr>
          <p:nvPr/>
        </p:nvSpPr>
        <p:spPr bwMode="auto">
          <a:xfrm>
            <a:off x="755650" y="285750"/>
            <a:ext cx="55086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3.5  TTL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逻辑门电路</a:t>
            </a:r>
          </a:p>
        </p:txBody>
      </p:sp>
      <p:sp>
        <p:nvSpPr>
          <p:cNvPr id="414725" name="Rectangle 5"/>
          <p:cNvSpPr>
            <a:spLocks noChangeArrowheads="1"/>
          </p:cNvSpPr>
          <p:nvPr/>
        </p:nvSpPr>
        <p:spPr bwMode="auto">
          <a:xfrm>
            <a:off x="3708400" y="1671638"/>
            <a:ext cx="860425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4726" name="Rectangle 6"/>
          <p:cNvSpPr>
            <a:spLocks noChangeArrowheads="1"/>
          </p:cNvSpPr>
          <p:nvPr/>
        </p:nvSpPr>
        <p:spPr bwMode="auto">
          <a:xfrm>
            <a:off x="755650" y="1484313"/>
            <a:ext cx="51133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2" action="ppaction://hlinksldjump"/>
              </a:rPr>
              <a:t>3.5.1 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2" action="ppaction://hlinksldjump"/>
              </a:rPr>
              <a:t> 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2" action="ppaction://hlinksldjump"/>
              </a:rPr>
              <a:t>BJT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2" action="ppaction://hlinksldjump"/>
              </a:rPr>
              <a:t>的开关特性</a:t>
            </a:r>
            <a:endParaRPr kumimoji="0" lang="en-GB" altLang="zh-CN" sz="32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414730" name="Rectangle 10"/>
          <p:cNvSpPr>
            <a:spLocks noChangeArrowheads="1"/>
          </p:cNvSpPr>
          <p:nvPr/>
        </p:nvSpPr>
        <p:spPr bwMode="auto">
          <a:xfrm>
            <a:off x="755650" y="2349500"/>
            <a:ext cx="68405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3" action="ppaction://hlinksldjump"/>
              </a:rPr>
              <a:t>3.5.2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3" action="ppaction://hlinksldjump"/>
              </a:rPr>
              <a:t> 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3" action="ppaction://hlinksldjump"/>
              </a:rPr>
              <a:t>TTL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3" action="ppaction://hlinksldjump"/>
              </a:rPr>
              <a:t>反相器的基本电路</a:t>
            </a:r>
            <a:endParaRPr kumimoji="0" lang="en-GB" altLang="zh-CN" sz="32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414731" name="Rectangle 11"/>
          <p:cNvSpPr>
            <a:spLocks noChangeArrowheads="1"/>
          </p:cNvSpPr>
          <p:nvPr/>
        </p:nvSpPr>
        <p:spPr bwMode="auto">
          <a:xfrm>
            <a:off x="755650" y="3213100"/>
            <a:ext cx="73453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4" action="ppaction://hlinksldjump"/>
              </a:rPr>
              <a:t>3.5.3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4" action="ppaction://hlinksldjump"/>
              </a:rPr>
              <a:t> 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4" action="ppaction://hlinksldjump"/>
              </a:rPr>
              <a:t>改进型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4" action="ppaction://hlinksldjump"/>
              </a:rPr>
              <a:t>TTL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4" action="ppaction://hlinksldjump"/>
              </a:rPr>
              <a:t>门电路</a:t>
            </a:r>
            <a:endParaRPr kumimoji="0" lang="en-GB" altLang="zh-CN" sz="32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A7CD930-A882-4B58-BF4E-8CEDCFC2A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89330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62" name="Rectangle 18"/>
          <p:cNvSpPr>
            <a:spLocks noChangeArrowheads="1"/>
          </p:cNvSpPr>
          <p:nvPr/>
        </p:nvSpPr>
        <p:spPr bwMode="auto">
          <a:xfrm>
            <a:off x="900113" y="260350"/>
            <a:ext cx="55086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3.5  TTL</a:t>
            </a:r>
            <a:r>
              <a:rPr kumimoji="0" lang="zh-CN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逻辑门</a:t>
            </a:r>
          </a:p>
        </p:txBody>
      </p:sp>
      <p:sp>
        <p:nvSpPr>
          <p:cNvPr id="364686" name="Rectangle 142"/>
          <p:cNvSpPr>
            <a:spLocks noChangeArrowheads="1"/>
          </p:cNvSpPr>
          <p:nvPr/>
        </p:nvSpPr>
        <p:spPr bwMode="auto">
          <a:xfrm>
            <a:off x="3708400" y="1376363"/>
            <a:ext cx="630238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4696" name="Rectangle 152"/>
          <p:cNvSpPr>
            <a:spLocks noChangeArrowheads="1"/>
          </p:cNvSpPr>
          <p:nvPr/>
        </p:nvSpPr>
        <p:spPr bwMode="auto">
          <a:xfrm>
            <a:off x="755650" y="1196975"/>
            <a:ext cx="37449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3.5.1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BJT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的开关特性</a:t>
            </a:r>
            <a:endParaRPr kumimoji="0" lang="en-GB" altLang="zh-CN" sz="2800" b="1" i="0" u="none" strike="noStrike" kern="1200" cap="none" spc="0" normalizeH="0" baseline="0" noProof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graphicFrame>
        <p:nvGraphicFramePr>
          <p:cNvPr id="364701" name="Object 157"/>
          <p:cNvGraphicFramePr>
            <a:graphicFrameLocks noGrp="1" noChangeAspect="1"/>
          </p:cNvGraphicFramePr>
          <p:nvPr>
            <p:ph/>
          </p:nvPr>
        </p:nvGraphicFramePr>
        <p:xfrm>
          <a:off x="827088" y="1700213"/>
          <a:ext cx="7561262" cy="307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5" name="Image" r:id="rId5" imgW="4041314" imgH="1644121" progId="Photoshop.Image.8">
                  <p:embed/>
                </p:oleObj>
              </mc:Choice>
              <mc:Fallback>
                <p:oleObj name="Image" r:id="rId5" imgW="4041314" imgH="1644121" progId="Photoshop.Image.8">
                  <p:embed/>
                  <p:pic>
                    <p:nvPicPr>
                      <p:cNvPr id="364701" name="Object 1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700213"/>
                        <a:ext cx="7561262" cy="307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4703" name="Rectangle 159"/>
          <p:cNvSpPr>
            <a:spLocks noChangeArrowheads="1"/>
          </p:cNvSpPr>
          <p:nvPr/>
        </p:nvSpPr>
        <p:spPr bwMode="auto">
          <a:xfrm>
            <a:off x="1841500" y="4770438"/>
            <a:ext cx="713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</a:t>
            </a:r>
            <a:r>
              <a:rPr kumimoji="1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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0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kumimoji="1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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0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v</a:t>
            </a:r>
            <a:r>
              <a:rPr kumimoji="1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O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=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V</a:t>
            </a:r>
            <a:r>
              <a:rPr kumimoji="1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CE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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V</a:t>
            </a:r>
            <a:r>
              <a:rPr kumimoji="1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CC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极之间近似于开路。</a:t>
            </a:r>
          </a:p>
        </p:txBody>
      </p:sp>
      <p:sp>
        <p:nvSpPr>
          <p:cNvPr id="364706" name="Rectangle 162"/>
          <p:cNvSpPr>
            <a:spLocks noChangeArrowheads="1"/>
          </p:cNvSpPr>
          <p:nvPr/>
        </p:nvSpPr>
        <p:spPr bwMode="auto">
          <a:xfrm>
            <a:off x="508000" y="4768850"/>
            <a:ext cx="1333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I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=0V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时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:</a:t>
            </a:r>
          </a:p>
        </p:txBody>
      </p:sp>
      <p:sp>
        <p:nvSpPr>
          <p:cNvPr id="364708" name="Rectangle 164"/>
          <p:cNvSpPr>
            <a:spLocks noChangeArrowheads="1"/>
          </p:cNvSpPr>
          <p:nvPr/>
        </p:nvSpPr>
        <p:spPr bwMode="auto">
          <a:xfrm>
            <a:off x="1841500" y="5419725"/>
            <a:ext cx="6643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</a:t>
            </a:r>
            <a:r>
              <a:rPr kumimoji="1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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</a:t>
            </a:r>
            <a:r>
              <a:rPr kumimoji="1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BS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v</a:t>
            </a:r>
            <a:r>
              <a:rPr kumimoji="1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O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=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V</a:t>
            </a:r>
            <a:r>
              <a:rPr kumimoji="1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CE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0.2V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、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极之间近似于短路。</a:t>
            </a:r>
          </a:p>
        </p:txBody>
      </p:sp>
      <p:sp>
        <p:nvSpPr>
          <p:cNvPr id="364709" name="Rectangle 165"/>
          <p:cNvSpPr>
            <a:spLocks noChangeArrowheads="1"/>
          </p:cNvSpPr>
          <p:nvPr/>
        </p:nvSpPr>
        <p:spPr bwMode="auto">
          <a:xfrm>
            <a:off x="544513" y="5419725"/>
            <a:ext cx="1333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I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=5V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时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:</a:t>
            </a:r>
          </a:p>
        </p:txBody>
      </p:sp>
      <p:sp>
        <p:nvSpPr>
          <p:cNvPr id="364710" name="Rectangle 166"/>
          <p:cNvSpPr>
            <a:spLocks noChangeArrowheads="1"/>
          </p:cNvSpPr>
          <p:nvPr/>
        </p:nvSpPr>
        <p:spPr bwMode="auto">
          <a:xfrm>
            <a:off x="611188" y="6237288"/>
            <a:ext cx="46339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BJT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相当于受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v</a:t>
            </a:r>
            <a:r>
              <a:rPr kumimoji="1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控制的电子开关。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B581E48-D0A7-47CC-A2D0-6F5ECFDB3D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0DE1AF-3B22-45C7-9B3F-92579C7815E6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079645946"/>
      </p:ext>
    </p:extLst>
  </p:cSld>
  <p:clrMapOvr>
    <a:masterClrMapping/>
  </p:clrMapOvr>
  <p:transition>
    <p:wipe dir="r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64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64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64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64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64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703" grpId="0"/>
      <p:bldP spid="364706" grpId="0"/>
      <p:bldP spid="364708" grpId="0"/>
      <p:bldP spid="364709" grpId="0"/>
      <p:bldP spid="364710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40" name="Rectangle 4"/>
          <p:cNvSpPr>
            <a:spLocks noChangeArrowheads="1"/>
          </p:cNvSpPr>
          <p:nvPr/>
        </p:nvSpPr>
        <p:spPr bwMode="auto">
          <a:xfrm>
            <a:off x="0" y="2181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8341" name="Rectangle 5"/>
          <p:cNvSpPr>
            <a:spLocks noChangeArrowheads="1"/>
          </p:cNvSpPr>
          <p:nvPr/>
        </p:nvSpPr>
        <p:spPr bwMode="auto">
          <a:xfrm>
            <a:off x="611188" y="404813"/>
            <a:ext cx="6096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2.  BJT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的开关时间</a:t>
            </a:r>
          </a:p>
        </p:txBody>
      </p:sp>
      <p:sp>
        <p:nvSpPr>
          <p:cNvPr id="398342" name="Rectangle 6"/>
          <p:cNvSpPr>
            <a:spLocks noChangeArrowheads="1"/>
          </p:cNvSpPr>
          <p:nvPr/>
        </p:nvSpPr>
        <p:spPr bwMode="auto">
          <a:xfrm>
            <a:off x="728663" y="2997200"/>
            <a:ext cx="4117975" cy="126047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从截止到导通</a:t>
            </a:r>
          </a:p>
          <a:p>
            <a:pPr marL="0" marR="0" lvl="0" indent="0" algn="l" defTabSz="914400" rtl="0" eaLnBrk="1" fontAlgn="base" latinLnBrk="0" hangingPunct="1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开通时间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on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(=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+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r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)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398343" name="Rectangle 7"/>
          <p:cNvSpPr>
            <a:spLocks noChangeArrowheads="1"/>
          </p:cNvSpPr>
          <p:nvPr/>
        </p:nvSpPr>
        <p:spPr bwMode="auto">
          <a:xfrm>
            <a:off x="728663" y="4365625"/>
            <a:ext cx="3584575" cy="126047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从导通到截止</a:t>
            </a:r>
          </a:p>
          <a:p>
            <a:pPr marL="0" marR="0" lvl="0" indent="0" algn="l" defTabSz="914400" rtl="0" eaLnBrk="1" fontAlgn="base" latinLnBrk="0" hangingPunct="1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关闭时间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off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(= 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s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+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f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)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398344" name="Rectangle 8"/>
          <p:cNvSpPr>
            <a:spLocks noChangeArrowheads="1"/>
          </p:cNvSpPr>
          <p:nvPr/>
        </p:nvSpPr>
        <p:spPr bwMode="auto">
          <a:xfrm>
            <a:off x="584200" y="1341438"/>
            <a:ext cx="4779963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BJT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饱和与截止两种状态的相</a:t>
            </a:r>
          </a:p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互转换需要一定的时间才能完成。</a:t>
            </a:r>
          </a:p>
        </p:txBody>
      </p:sp>
      <p:graphicFrame>
        <p:nvGraphicFramePr>
          <p:cNvPr id="398346" name="Object 10"/>
          <p:cNvGraphicFramePr>
            <a:graphicFrameLocks noChangeAspect="1"/>
          </p:cNvGraphicFramePr>
          <p:nvPr/>
        </p:nvGraphicFramePr>
        <p:xfrm>
          <a:off x="5219700" y="1314450"/>
          <a:ext cx="3578225" cy="477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9" name="Image" r:id="rId4" imgW="2230952" imgH="2977524" progId="Photoshop.Image.8">
                  <p:embed/>
                </p:oleObj>
              </mc:Choice>
              <mc:Fallback>
                <p:oleObj name="Image" r:id="rId4" imgW="2230952" imgH="2977524" progId="Photoshop.Image.8">
                  <p:embed/>
                  <p:pic>
                    <p:nvPicPr>
                      <p:cNvPr id="39834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1314450"/>
                        <a:ext cx="3578225" cy="47783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4F958A1-32A7-41DF-8A86-733846584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65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14013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98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98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98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342" grpId="0" animBg="1" autoUpdateAnimBg="0"/>
      <p:bldP spid="398343" grpId="0" animBg="1" autoUpdateAnimBg="0"/>
      <p:bldP spid="398344" grpId="0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630" name="Rectangle 62"/>
          <p:cNvSpPr>
            <a:spLocks noChangeArrowheads="1"/>
          </p:cNvSpPr>
          <p:nvPr/>
        </p:nvSpPr>
        <p:spPr bwMode="auto">
          <a:xfrm>
            <a:off x="466725" y="2276475"/>
            <a:ext cx="4973638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	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L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的充、放电过程均需经历一定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的时间，必然会增加输出电压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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O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波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形的上升时间和下降时间，导致基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本的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BJT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反相器的开关速度不高。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365640" name="Rectangle 72"/>
          <p:cNvSpPr>
            <a:spLocks noChangeArrowheads="1"/>
          </p:cNvSpPr>
          <p:nvPr/>
        </p:nvSpPr>
        <p:spPr bwMode="auto">
          <a:xfrm>
            <a:off x="611188" y="476250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2.  BJT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的开关时间</a:t>
            </a:r>
          </a:p>
        </p:txBody>
      </p:sp>
      <p:sp>
        <p:nvSpPr>
          <p:cNvPr id="365642" name="Rectangle 74"/>
          <p:cNvSpPr>
            <a:spLocks noChangeArrowheads="1"/>
          </p:cNvSpPr>
          <p:nvPr/>
        </p:nvSpPr>
        <p:spPr bwMode="auto">
          <a:xfrm>
            <a:off x="827088" y="1412875"/>
            <a:ext cx="223202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若带电容负载</a:t>
            </a:r>
          </a:p>
        </p:txBody>
      </p:sp>
      <p:graphicFrame>
        <p:nvGraphicFramePr>
          <p:cNvPr id="365644" name="Object 76"/>
          <p:cNvGraphicFramePr>
            <a:graphicFrameLocks noChangeAspect="1"/>
          </p:cNvGraphicFramePr>
          <p:nvPr/>
        </p:nvGraphicFramePr>
        <p:xfrm>
          <a:off x="5364163" y="1268413"/>
          <a:ext cx="3779837" cy="349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3" name="Image" r:id="rId5" imgW="1682286" imgH="1554483" progId="Photoshop.Image.8">
                  <p:embed/>
                </p:oleObj>
              </mc:Choice>
              <mc:Fallback>
                <p:oleObj name="Image" r:id="rId5" imgW="1682286" imgH="1554483" progId="Photoshop.Image.8">
                  <p:embed/>
                  <p:pic>
                    <p:nvPicPr>
                      <p:cNvPr id="365644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1268413"/>
                        <a:ext cx="3779837" cy="349091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5645" name="Rectangle 77"/>
          <p:cNvSpPr>
            <a:spLocks noChangeArrowheads="1"/>
          </p:cNvSpPr>
          <p:nvPr/>
        </p:nvSpPr>
        <p:spPr bwMode="auto">
          <a:xfrm>
            <a:off x="684213" y="5084763"/>
            <a:ext cx="6691312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故需设计有较快开关速度的实用型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TTL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门电路。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3BE8ED3-3A13-4A4C-9A9D-1551394A3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66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86126032"/>
      </p:ext>
    </p:extLst>
  </p:cSld>
  <p:clrMapOvr>
    <a:masterClrMapping/>
  </p:clrMapOvr>
  <p:transition>
    <p:wipe dir="r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65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6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65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630" grpId="0"/>
      <p:bldP spid="365642" grpId="0"/>
      <p:bldP spid="365645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612" name="Rectangle 20"/>
          <p:cNvSpPr>
            <a:spLocks noChangeArrowheads="1"/>
          </p:cNvSpPr>
          <p:nvPr/>
        </p:nvSpPr>
        <p:spPr bwMode="auto">
          <a:xfrm>
            <a:off x="6121400" y="1643063"/>
            <a:ext cx="2771775" cy="3151187"/>
          </a:xfrm>
          <a:prstGeom prst="rect">
            <a:avLst/>
          </a:prstGeom>
          <a:solidFill>
            <a:srgbClr val="FFFFFF"/>
          </a:solidFill>
          <a:ln w="28575">
            <a:solidFill>
              <a:srgbClr val="99C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66CC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输出级</a:t>
            </a: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、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、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4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R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c4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构成推拉式的输出级。用于提高开关速度和带负载能力。</a:t>
            </a:r>
          </a:p>
        </p:txBody>
      </p:sp>
      <p:sp>
        <p:nvSpPr>
          <p:cNvPr id="366613" name="Rectangle 21"/>
          <p:cNvSpPr>
            <a:spLocks noChangeArrowheads="1"/>
          </p:cNvSpPr>
          <p:nvPr/>
        </p:nvSpPr>
        <p:spPr bwMode="auto">
          <a:xfrm>
            <a:off x="3671888" y="1844675"/>
            <a:ext cx="2087562" cy="4545013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CCFF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6614" name="Rectangle 22"/>
          <p:cNvSpPr>
            <a:spLocks noChangeArrowheads="1"/>
          </p:cNvSpPr>
          <p:nvPr/>
        </p:nvSpPr>
        <p:spPr bwMode="auto">
          <a:xfrm>
            <a:off x="6121400" y="2722563"/>
            <a:ext cx="2700338" cy="3443287"/>
          </a:xfrm>
          <a:prstGeom prst="rect">
            <a:avLst/>
          </a:prstGeom>
          <a:solidFill>
            <a:srgbClr val="FFFFFF"/>
          </a:solidFill>
          <a:ln w="28575" algn="ctr">
            <a:solidFill>
              <a:srgbClr val="99CCFF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99FF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中间级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和电阻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R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c2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、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R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e2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组成，从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的集电结和发射极同时输出两个相位相反的信号，作为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3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和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4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输出级的驱动信号；</a:t>
            </a:r>
          </a:p>
        </p:txBody>
      </p:sp>
      <p:sp>
        <p:nvSpPr>
          <p:cNvPr id="366615" name="Rectangle 23"/>
          <p:cNvSpPr>
            <a:spLocks noChangeArrowheads="1"/>
          </p:cNvSpPr>
          <p:nvPr/>
        </p:nvSpPr>
        <p:spPr bwMode="auto">
          <a:xfrm>
            <a:off x="36513" y="1844675"/>
            <a:ext cx="2428875" cy="4545013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6616" name="Rectangle 24"/>
          <p:cNvSpPr>
            <a:spLocks noChangeArrowheads="1"/>
          </p:cNvSpPr>
          <p:nvPr/>
        </p:nvSpPr>
        <p:spPr bwMode="auto">
          <a:xfrm>
            <a:off x="2455863" y="1844675"/>
            <a:ext cx="1260475" cy="4608513"/>
          </a:xfrm>
          <a:prstGeom prst="rect">
            <a:avLst/>
          </a:prstGeom>
          <a:solidFill>
            <a:srgbClr val="99CCFF"/>
          </a:solidFill>
          <a:ln w="25400" algn="ctr">
            <a:solidFill>
              <a:srgbClr val="CCECFF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66617" name="Group 25"/>
          <p:cNvGrpSpPr>
            <a:grpSpLocks/>
          </p:cNvGrpSpPr>
          <p:nvPr/>
        </p:nvGrpSpPr>
        <p:grpSpPr bwMode="auto">
          <a:xfrm>
            <a:off x="65088" y="1774825"/>
            <a:ext cx="5938837" cy="4052888"/>
            <a:chOff x="1119" y="625"/>
            <a:chExt cx="3741" cy="2553"/>
          </a:xfrm>
        </p:grpSpPr>
        <p:sp>
          <p:nvSpPr>
            <p:cNvPr id="366618" name="Rectangle 26"/>
            <p:cNvSpPr>
              <a:spLocks noChangeArrowheads="1"/>
            </p:cNvSpPr>
            <p:nvPr/>
          </p:nvSpPr>
          <p:spPr bwMode="auto">
            <a:xfrm>
              <a:off x="1139" y="625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19" name="Line 27"/>
            <p:cNvSpPr>
              <a:spLocks noChangeShapeType="1"/>
            </p:cNvSpPr>
            <p:nvPr/>
          </p:nvSpPr>
          <p:spPr bwMode="auto">
            <a:xfrm flipV="1">
              <a:off x="2113" y="832"/>
              <a:ext cx="1" cy="89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20" name="Line 28"/>
            <p:cNvSpPr>
              <a:spLocks noChangeShapeType="1"/>
            </p:cNvSpPr>
            <p:nvPr/>
          </p:nvSpPr>
          <p:spPr bwMode="auto">
            <a:xfrm flipV="1">
              <a:off x="2908" y="832"/>
              <a:ext cx="1" cy="90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21" name="Line 29"/>
            <p:cNvSpPr>
              <a:spLocks noChangeShapeType="1"/>
            </p:cNvSpPr>
            <p:nvPr/>
          </p:nvSpPr>
          <p:spPr bwMode="auto">
            <a:xfrm flipV="1">
              <a:off x="3752" y="832"/>
              <a:ext cx="1" cy="55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22" name="Rectangle 30"/>
            <p:cNvSpPr>
              <a:spLocks noChangeArrowheads="1"/>
            </p:cNvSpPr>
            <p:nvPr/>
          </p:nvSpPr>
          <p:spPr bwMode="auto">
            <a:xfrm>
              <a:off x="3653" y="2000"/>
              <a:ext cx="199" cy="1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66623" name="Group 31"/>
            <p:cNvGrpSpPr>
              <a:grpSpLocks/>
            </p:cNvGrpSpPr>
            <p:nvPr/>
          </p:nvGrpSpPr>
          <p:grpSpPr bwMode="auto">
            <a:xfrm>
              <a:off x="3640" y="1843"/>
              <a:ext cx="212" cy="167"/>
              <a:chOff x="3640" y="1843"/>
              <a:chExt cx="212" cy="167"/>
            </a:xfrm>
          </p:grpSpPr>
          <p:sp>
            <p:nvSpPr>
              <p:cNvPr id="366624" name="Freeform 32"/>
              <p:cNvSpPr>
                <a:spLocks/>
              </p:cNvSpPr>
              <p:nvPr/>
            </p:nvSpPr>
            <p:spPr bwMode="auto">
              <a:xfrm>
                <a:off x="3653" y="1852"/>
                <a:ext cx="186" cy="148"/>
              </a:xfrm>
              <a:custGeom>
                <a:avLst/>
                <a:gdLst>
                  <a:gd name="T0" fmla="*/ 99 w 186"/>
                  <a:gd name="T1" fmla="*/ 148 h 148"/>
                  <a:gd name="T2" fmla="*/ 186 w 186"/>
                  <a:gd name="T3" fmla="*/ 0 h 148"/>
                  <a:gd name="T4" fmla="*/ 0 w 186"/>
                  <a:gd name="T5" fmla="*/ 0 h 148"/>
                  <a:gd name="T6" fmla="*/ 99 w 186"/>
                  <a:gd name="T7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6" h="148">
                    <a:moveTo>
                      <a:pt x="99" y="148"/>
                    </a:moveTo>
                    <a:lnTo>
                      <a:pt x="186" y="0"/>
                    </a:lnTo>
                    <a:lnTo>
                      <a:pt x="0" y="0"/>
                    </a:lnTo>
                    <a:lnTo>
                      <a:pt x="99" y="1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66625" name="Freeform 33"/>
              <p:cNvSpPr>
                <a:spLocks noEditPoints="1"/>
              </p:cNvSpPr>
              <p:nvPr/>
            </p:nvSpPr>
            <p:spPr bwMode="auto">
              <a:xfrm>
                <a:off x="3640" y="1843"/>
                <a:ext cx="212" cy="167"/>
              </a:xfrm>
              <a:custGeom>
                <a:avLst/>
                <a:gdLst>
                  <a:gd name="T0" fmla="*/ 212 w 212"/>
                  <a:gd name="T1" fmla="*/ 19 h 167"/>
                  <a:gd name="T2" fmla="*/ 212 w 212"/>
                  <a:gd name="T3" fmla="*/ 0 h 167"/>
                  <a:gd name="T4" fmla="*/ 199 w 212"/>
                  <a:gd name="T5" fmla="*/ 0 h 167"/>
                  <a:gd name="T6" fmla="*/ 13 w 212"/>
                  <a:gd name="T7" fmla="*/ 0 h 167"/>
                  <a:gd name="T8" fmla="*/ 0 w 212"/>
                  <a:gd name="T9" fmla="*/ 0 h 167"/>
                  <a:gd name="T10" fmla="*/ 13 w 212"/>
                  <a:gd name="T11" fmla="*/ 19 h 167"/>
                  <a:gd name="T12" fmla="*/ 112 w 212"/>
                  <a:gd name="T13" fmla="*/ 167 h 167"/>
                  <a:gd name="T14" fmla="*/ 112 w 212"/>
                  <a:gd name="T15" fmla="*/ 167 h 167"/>
                  <a:gd name="T16" fmla="*/ 125 w 212"/>
                  <a:gd name="T17" fmla="*/ 167 h 167"/>
                  <a:gd name="T18" fmla="*/ 212 w 212"/>
                  <a:gd name="T19" fmla="*/ 19 h 167"/>
                  <a:gd name="T20" fmla="*/ 112 w 212"/>
                  <a:gd name="T21" fmla="*/ 157 h 167"/>
                  <a:gd name="T22" fmla="*/ 112 w 212"/>
                  <a:gd name="T23" fmla="*/ 157 h 167"/>
                  <a:gd name="T24" fmla="*/ 125 w 212"/>
                  <a:gd name="T25" fmla="*/ 157 h 167"/>
                  <a:gd name="T26" fmla="*/ 25 w 212"/>
                  <a:gd name="T27" fmla="*/ 9 h 167"/>
                  <a:gd name="T28" fmla="*/ 13 w 212"/>
                  <a:gd name="T29" fmla="*/ 9 h 167"/>
                  <a:gd name="T30" fmla="*/ 13 w 212"/>
                  <a:gd name="T31" fmla="*/ 19 h 167"/>
                  <a:gd name="T32" fmla="*/ 199 w 212"/>
                  <a:gd name="T33" fmla="*/ 19 h 167"/>
                  <a:gd name="T34" fmla="*/ 199 w 212"/>
                  <a:gd name="T35" fmla="*/ 9 h 167"/>
                  <a:gd name="T36" fmla="*/ 199 w 212"/>
                  <a:gd name="T37" fmla="*/ 9 h 167"/>
                  <a:gd name="T38" fmla="*/ 112 w 212"/>
                  <a:gd name="T39" fmla="*/ 15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2" h="167">
                    <a:moveTo>
                      <a:pt x="212" y="19"/>
                    </a:moveTo>
                    <a:lnTo>
                      <a:pt x="212" y="0"/>
                    </a:lnTo>
                    <a:lnTo>
                      <a:pt x="199" y="0"/>
                    </a:lnTo>
                    <a:lnTo>
                      <a:pt x="13" y="0"/>
                    </a:lnTo>
                    <a:lnTo>
                      <a:pt x="0" y="0"/>
                    </a:lnTo>
                    <a:lnTo>
                      <a:pt x="13" y="19"/>
                    </a:lnTo>
                    <a:lnTo>
                      <a:pt x="112" y="167"/>
                    </a:lnTo>
                    <a:lnTo>
                      <a:pt x="112" y="167"/>
                    </a:lnTo>
                    <a:lnTo>
                      <a:pt x="125" y="167"/>
                    </a:lnTo>
                    <a:lnTo>
                      <a:pt x="212" y="19"/>
                    </a:lnTo>
                    <a:close/>
                    <a:moveTo>
                      <a:pt x="112" y="157"/>
                    </a:moveTo>
                    <a:lnTo>
                      <a:pt x="112" y="157"/>
                    </a:lnTo>
                    <a:lnTo>
                      <a:pt x="125" y="157"/>
                    </a:lnTo>
                    <a:lnTo>
                      <a:pt x="25" y="9"/>
                    </a:lnTo>
                    <a:lnTo>
                      <a:pt x="13" y="9"/>
                    </a:lnTo>
                    <a:lnTo>
                      <a:pt x="13" y="19"/>
                    </a:lnTo>
                    <a:lnTo>
                      <a:pt x="199" y="19"/>
                    </a:lnTo>
                    <a:lnTo>
                      <a:pt x="199" y="9"/>
                    </a:lnTo>
                    <a:lnTo>
                      <a:pt x="199" y="9"/>
                    </a:lnTo>
                    <a:lnTo>
                      <a:pt x="112" y="15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66626" name="Line 34"/>
            <p:cNvSpPr>
              <a:spLocks noChangeShapeType="1"/>
            </p:cNvSpPr>
            <p:nvPr/>
          </p:nvSpPr>
          <p:spPr bwMode="auto">
            <a:xfrm>
              <a:off x="1119" y="1911"/>
              <a:ext cx="78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27" name="Rectangle 35"/>
            <p:cNvSpPr>
              <a:spLocks noChangeArrowheads="1"/>
            </p:cNvSpPr>
            <p:nvPr/>
          </p:nvSpPr>
          <p:spPr bwMode="auto">
            <a:xfrm>
              <a:off x="2050" y="1038"/>
              <a:ext cx="125" cy="265"/>
            </a:xfrm>
            <a:prstGeom prst="rect">
              <a:avLst/>
            </a:prstGeom>
            <a:solidFill>
              <a:srgbClr val="FFFFFF"/>
            </a:solidFill>
            <a:ln w="396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28" name="Line 36"/>
            <p:cNvSpPr>
              <a:spLocks noChangeShapeType="1"/>
            </p:cNvSpPr>
            <p:nvPr/>
          </p:nvSpPr>
          <p:spPr bwMode="auto">
            <a:xfrm>
              <a:off x="1207" y="856"/>
              <a:ext cx="3379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29" name="Oval 37"/>
            <p:cNvSpPr>
              <a:spLocks noChangeArrowheads="1"/>
            </p:cNvSpPr>
            <p:nvPr/>
          </p:nvSpPr>
          <p:spPr bwMode="auto">
            <a:xfrm>
              <a:off x="2075" y="832"/>
              <a:ext cx="75" cy="58"/>
            </a:xfrm>
            <a:prstGeom prst="ellipse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30" name="Line 38"/>
            <p:cNvSpPr>
              <a:spLocks noChangeShapeType="1"/>
            </p:cNvSpPr>
            <p:nvPr/>
          </p:nvSpPr>
          <p:spPr bwMode="auto">
            <a:xfrm>
              <a:off x="2895" y="1578"/>
              <a:ext cx="609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31" name="Line 39"/>
            <p:cNvSpPr>
              <a:spLocks noChangeShapeType="1"/>
            </p:cNvSpPr>
            <p:nvPr/>
          </p:nvSpPr>
          <p:spPr bwMode="auto">
            <a:xfrm>
              <a:off x="1268" y="2520"/>
              <a:ext cx="1" cy="24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32" name="Rectangle 40"/>
            <p:cNvSpPr>
              <a:spLocks noChangeArrowheads="1"/>
            </p:cNvSpPr>
            <p:nvPr/>
          </p:nvSpPr>
          <p:spPr bwMode="auto">
            <a:xfrm>
              <a:off x="1119" y="2756"/>
              <a:ext cx="286" cy="1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33" name="Oval 41"/>
            <p:cNvSpPr>
              <a:spLocks noChangeArrowheads="1"/>
            </p:cNvSpPr>
            <p:nvPr/>
          </p:nvSpPr>
          <p:spPr bwMode="auto">
            <a:xfrm>
              <a:off x="1231" y="2510"/>
              <a:ext cx="74" cy="59"/>
            </a:xfrm>
            <a:prstGeom prst="ellipse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34" name="Line 42"/>
            <p:cNvSpPr>
              <a:spLocks noChangeShapeType="1"/>
            </p:cNvSpPr>
            <p:nvPr/>
          </p:nvSpPr>
          <p:spPr bwMode="auto">
            <a:xfrm>
              <a:off x="2336" y="1911"/>
              <a:ext cx="31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35" name="Oval 43"/>
            <p:cNvSpPr>
              <a:spLocks noChangeArrowheads="1"/>
            </p:cNvSpPr>
            <p:nvPr/>
          </p:nvSpPr>
          <p:spPr bwMode="auto">
            <a:xfrm>
              <a:off x="2870" y="1548"/>
              <a:ext cx="75" cy="59"/>
            </a:xfrm>
            <a:prstGeom prst="ellipse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36" name="Rectangle 44"/>
            <p:cNvSpPr>
              <a:spLocks noChangeArrowheads="1"/>
            </p:cNvSpPr>
            <p:nvPr/>
          </p:nvSpPr>
          <p:spPr bwMode="auto">
            <a:xfrm>
              <a:off x="2845" y="1038"/>
              <a:ext cx="137" cy="265"/>
            </a:xfrm>
            <a:prstGeom prst="rect">
              <a:avLst/>
            </a:prstGeom>
            <a:solidFill>
              <a:srgbClr val="FFFFFF"/>
            </a:solidFill>
            <a:ln w="396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37" name="Line 45"/>
            <p:cNvSpPr>
              <a:spLocks noChangeShapeType="1"/>
            </p:cNvSpPr>
            <p:nvPr/>
          </p:nvSpPr>
          <p:spPr bwMode="auto">
            <a:xfrm flipV="1">
              <a:off x="2908" y="2078"/>
              <a:ext cx="1" cy="107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38" name="Line 46"/>
            <p:cNvSpPr>
              <a:spLocks noChangeShapeType="1"/>
            </p:cNvSpPr>
            <p:nvPr/>
          </p:nvSpPr>
          <p:spPr bwMode="auto">
            <a:xfrm>
              <a:off x="2895" y="2530"/>
              <a:ext cx="609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39" name="Oval 47"/>
            <p:cNvSpPr>
              <a:spLocks noChangeArrowheads="1"/>
            </p:cNvSpPr>
            <p:nvPr/>
          </p:nvSpPr>
          <p:spPr bwMode="auto">
            <a:xfrm>
              <a:off x="2870" y="2500"/>
              <a:ext cx="75" cy="59"/>
            </a:xfrm>
            <a:prstGeom prst="ellipse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40" name="Rectangle 48"/>
            <p:cNvSpPr>
              <a:spLocks noChangeArrowheads="1"/>
            </p:cNvSpPr>
            <p:nvPr/>
          </p:nvSpPr>
          <p:spPr bwMode="auto">
            <a:xfrm>
              <a:off x="2845" y="2746"/>
              <a:ext cx="125" cy="265"/>
            </a:xfrm>
            <a:prstGeom prst="rect">
              <a:avLst/>
            </a:prstGeom>
            <a:solidFill>
              <a:srgbClr val="FFFFFF"/>
            </a:solidFill>
            <a:ln w="396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41" name="Rectangle 49"/>
            <p:cNvSpPr>
              <a:spLocks noChangeArrowheads="1"/>
            </p:cNvSpPr>
            <p:nvPr/>
          </p:nvSpPr>
          <p:spPr bwMode="auto">
            <a:xfrm>
              <a:off x="2758" y="3158"/>
              <a:ext cx="286" cy="2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42" name="Oval 50"/>
            <p:cNvSpPr>
              <a:spLocks noChangeArrowheads="1"/>
            </p:cNvSpPr>
            <p:nvPr/>
          </p:nvSpPr>
          <p:spPr bwMode="auto">
            <a:xfrm>
              <a:off x="2870" y="832"/>
              <a:ext cx="75" cy="58"/>
            </a:xfrm>
            <a:prstGeom prst="ellipse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43" name="Rectangle 51"/>
            <p:cNvSpPr>
              <a:spLocks noChangeArrowheads="1"/>
            </p:cNvSpPr>
            <p:nvPr/>
          </p:nvSpPr>
          <p:spPr bwMode="auto">
            <a:xfrm>
              <a:off x="3690" y="1038"/>
              <a:ext cx="124" cy="265"/>
            </a:xfrm>
            <a:prstGeom prst="rect">
              <a:avLst/>
            </a:prstGeom>
            <a:solidFill>
              <a:srgbClr val="FFFFFF"/>
            </a:solidFill>
            <a:ln w="396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44" name="Line 52"/>
            <p:cNvSpPr>
              <a:spLocks noChangeShapeType="1"/>
            </p:cNvSpPr>
            <p:nvPr/>
          </p:nvSpPr>
          <p:spPr bwMode="auto">
            <a:xfrm flipV="1">
              <a:off x="3752" y="2687"/>
              <a:ext cx="1" cy="47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45" name="Oval 53"/>
            <p:cNvSpPr>
              <a:spLocks noChangeArrowheads="1"/>
            </p:cNvSpPr>
            <p:nvPr/>
          </p:nvSpPr>
          <p:spPr bwMode="auto">
            <a:xfrm>
              <a:off x="3715" y="822"/>
              <a:ext cx="62" cy="59"/>
            </a:xfrm>
            <a:prstGeom prst="ellipse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46" name="Line 54"/>
            <p:cNvSpPr>
              <a:spLocks noChangeShapeType="1"/>
            </p:cNvSpPr>
            <p:nvPr/>
          </p:nvSpPr>
          <p:spPr bwMode="auto">
            <a:xfrm flipV="1">
              <a:off x="3752" y="1735"/>
              <a:ext cx="1" cy="60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47" name="Rectangle 55"/>
            <p:cNvSpPr>
              <a:spLocks noChangeArrowheads="1"/>
            </p:cNvSpPr>
            <p:nvPr/>
          </p:nvSpPr>
          <p:spPr bwMode="auto">
            <a:xfrm>
              <a:off x="3603" y="3148"/>
              <a:ext cx="286" cy="2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48" name="Line 56"/>
            <p:cNvSpPr>
              <a:spLocks noChangeShapeType="1"/>
            </p:cNvSpPr>
            <p:nvPr/>
          </p:nvSpPr>
          <p:spPr bwMode="auto">
            <a:xfrm>
              <a:off x="3752" y="2167"/>
              <a:ext cx="73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49" name="Oval 57"/>
            <p:cNvSpPr>
              <a:spLocks noChangeArrowheads="1"/>
            </p:cNvSpPr>
            <p:nvPr/>
          </p:nvSpPr>
          <p:spPr bwMode="auto">
            <a:xfrm>
              <a:off x="3715" y="2137"/>
              <a:ext cx="74" cy="59"/>
            </a:xfrm>
            <a:prstGeom prst="ellipse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50" name="Line 58"/>
            <p:cNvSpPr>
              <a:spLocks noChangeShapeType="1"/>
            </p:cNvSpPr>
            <p:nvPr/>
          </p:nvSpPr>
          <p:spPr bwMode="auto">
            <a:xfrm flipV="1">
              <a:off x="4485" y="2157"/>
              <a:ext cx="1" cy="7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51" name="Rectangle 59"/>
            <p:cNvSpPr>
              <a:spLocks noChangeArrowheads="1"/>
            </p:cNvSpPr>
            <p:nvPr/>
          </p:nvSpPr>
          <p:spPr bwMode="auto">
            <a:xfrm>
              <a:off x="4423" y="2451"/>
              <a:ext cx="124" cy="265"/>
            </a:xfrm>
            <a:prstGeom prst="rect">
              <a:avLst/>
            </a:prstGeom>
            <a:solidFill>
              <a:srgbClr val="FFFFFF"/>
            </a:solidFill>
            <a:ln w="396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52" name="Rectangle 60"/>
            <p:cNvSpPr>
              <a:spLocks noChangeArrowheads="1"/>
            </p:cNvSpPr>
            <p:nvPr/>
          </p:nvSpPr>
          <p:spPr bwMode="auto">
            <a:xfrm>
              <a:off x="4336" y="2864"/>
              <a:ext cx="286" cy="1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53" name="Oval 61"/>
            <p:cNvSpPr>
              <a:spLocks noChangeArrowheads="1"/>
            </p:cNvSpPr>
            <p:nvPr/>
          </p:nvSpPr>
          <p:spPr bwMode="auto">
            <a:xfrm>
              <a:off x="1231" y="1892"/>
              <a:ext cx="62" cy="49"/>
            </a:xfrm>
            <a:prstGeom prst="ellipse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54" name="Rectangle 62"/>
            <p:cNvSpPr>
              <a:spLocks noChangeArrowheads="1"/>
            </p:cNvSpPr>
            <p:nvPr/>
          </p:nvSpPr>
          <p:spPr bwMode="auto">
            <a:xfrm>
              <a:off x="3491" y="1430"/>
              <a:ext cx="25" cy="2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55" name="Line 63"/>
            <p:cNvSpPr>
              <a:spLocks noChangeShapeType="1"/>
            </p:cNvSpPr>
            <p:nvPr/>
          </p:nvSpPr>
          <p:spPr bwMode="auto">
            <a:xfrm flipV="1">
              <a:off x="3504" y="1391"/>
              <a:ext cx="236" cy="10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56" name="Line 64"/>
            <p:cNvSpPr>
              <a:spLocks noChangeShapeType="1"/>
            </p:cNvSpPr>
            <p:nvPr/>
          </p:nvSpPr>
          <p:spPr bwMode="auto">
            <a:xfrm>
              <a:off x="3516" y="1627"/>
              <a:ext cx="87" cy="3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57" name="Freeform 65"/>
            <p:cNvSpPr>
              <a:spLocks/>
            </p:cNvSpPr>
            <p:nvPr/>
          </p:nvSpPr>
          <p:spPr bwMode="auto">
            <a:xfrm>
              <a:off x="3591" y="1646"/>
              <a:ext cx="174" cy="98"/>
            </a:xfrm>
            <a:custGeom>
              <a:avLst/>
              <a:gdLst>
                <a:gd name="T0" fmla="*/ 0 w 174"/>
                <a:gd name="T1" fmla="*/ 30 h 98"/>
                <a:gd name="T2" fmla="*/ 25 w 174"/>
                <a:gd name="T3" fmla="*/ 0 h 98"/>
                <a:gd name="T4" fmla="*/ 174 w 174"/>
                <a:gd name="T5" fmla="*/ 98 h 98"/>
                <a:gd name="T6" fmla="*/ 0 w 174"/>
                <a:gd name="T7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98">
                  <a:moveTo>
                    <a:pt x="0" y="30"/>
                  </a:moveTo>
                  <a:lnTo>
                    <a:pt x="25" y="0"/>
                  </a:lnTo>
                  <a:lnTo>
                    <a:pt x="174" y="98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000000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58" name="Rectangle 66"/>
            <p:cNvSpPr>
              <a:spLocks noChangeArrowheads="1"/>
            </p:cNvSpPr>
            <p:nvPr/>
          </p:nvSpPr>
          <p:spPr bwMode="auto">
            <a:xfrm>
              <a:off x="3752" y="1725"/>
              <a:ext cx="50" cy="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59" name="Rectangle 67"/>
            <p:cNvSpPr>
              <a:spLocks noChangeArrowheads="1"/>
            </p:cNvSpPr>
            <p:nvPr/>
          </p:nvSpPr>
          <p:spPr bwMode="auto">
            <a:xfrm>
              <a:off x="2647" y="1774"/>
              <a:ext cx="25" cy="2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60" name="Line 68"/>
            <p:cNvSpPr>
              <a:spLocks noChangeShapeType="1"/>
            </p:cNvSpPr>
            <p:nvPr/>
          </p:nvSpPr>
          <p:spPr bwMode="auto">
            <a:xfrm flipV="1">
              <a:off x="2659" y="1725"/>
              <a:ext cx="249" cy="1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61" name="Line 69"/>
            <p:cNvSpPr>
              <a:spLocks noChangeShapeType="1"/>
            </p:cNvSpPr>
            <p:nvPr/>
          </p:nvSpPr>
          <p:spPr bwMode="auto">
            <a:xfrm>
              <a:off x="2672" y="1970"/>
              <a:ext cx="86" cy="4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62" name="Freeform 70"/>
            <p:cNvSpPr>
              <a:spLocks/>
            </p:cNvSpPr>
            <p:nvPr/>
          </p:nvSpPr>
          <p:spPr bwMode="auto">
            <a:xfrm>
              <a:off x="2746" y="1990"/>
              <a:ext cx="174" cy="88"/>
            </a:xfrm>
            <a:custGeom>
              <a:avLst/>
              <a:gdLst>
                <a:gd name="T0" fmla="*/ 0 w 174"/>
                <a:gd name="T1" fmla="*/ 29 h 88"/>
                <a:gd name="T2" fmla="*/ 25 w 174"/>
                <a:gd name="T3" fmla="*/ 0 h 88"/>
                <a:gd name="T4" fmla="*/ 174 w 174"/>
                <a:gd name="T5" fmla="*/ 88 h 88"/>
                <a:gd name="T6" fmla="*/ 0 w 174"/>
                <a:gd name="T7" fmla="*/ 2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88">
                  <a:moveTo>
                    <a:pt x="0" y="29"/>
                  </a:moveTo>
                  <a:lnTo>
                    <a:pt x="25" y="0"/>
                  </a:lnTo>
                  <a:lnTo>
                    <a:pt x="174" y="88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000000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63" name="Rectangle 71"/>
            <p:cNvSpPr>
              <a:spLocks noChangeArrowheads="1"/>
            </p:cNvSpPr>
            <p:nvPr/>
          </p:nvSpPr>
          <p:spPr bwMode="auto">
            <a:xfrm>
              <a:off x="2908" y="2059"/>
              <a:ext cx="49" cy="3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64" name="Rectangle 72"/>
            <p:cNvSpPr>
              <a:spLocks noChangeArrowheads="1"/>
            </p:cNvSpPr>
            <p:nvPr/>
          </p:nvSpPr>
          <p:spPr bwMode="auto">
            <a:xfrm>
              <a:off x="3491" y="2383"/>
              <a:ext cx="25" cy="2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65" name="Line 73"/>
            <p:cNvSpPr>
              <a:spLocks noChangeShapeType="1"/>
            </p:cNvSpPr>
            <p:nvPr/>
          </p:nvSpPr>
          <p:spPr bwMode="auto">
            <a:xfrm flipV="1">
              <a:off x="3504" y="2343"/>
              <a:ext cx="248" cy="10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66" name="Line 74"/>
            <p:cNvSpPr>
              <a:spLocks noChangeShapeType="1"/>
            </p:cNvSpPr>
            <p:nvPr/>
          </p:nvSpPr>
          <p:spPr bwMode="auto">
            <a:xfrm>
              <a:off x="3516" y="2579"/>
              <a:ext cx="87" cy="3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67" name="Freeform 75"/>
            <p:cNvSpPr>
              <a:spLocks/>
            </p:cNvSpPr>
            <p:nvPr/>
          </p:nvSpPr>
          <p:spPr bwMode="auto">
            <a:xfrm>
              <a:off x="3591" y="2598"/>
              <a:ext cx="174" cy="99"/>
            </a:xfrm>
            <a:custGeom>
              <a:avLst/>
              <a:gdLst>
                <a:gd name="T0" fmla="*/ 0 w 174"/>
                <a:gd name="T1" fmla="*/ 40 h 99"/>
                <a:gd name="T2" fmla="*/ 25 w 174"/>
                <a:gd name="T3" fmla="*/ 0 h 99"/>
                <a:gd name="T4" fmla="*/ 174 w 174"/>
                <a:gd name="T5" fmla="*/ 99 h 99"/>
                <a:gd name="T6" fmla="*/ 0 w 174"/>
                <a:gd name="T7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99">
                  <a:moveTo>
                    <a:pt x="0" y="40"/>
                  </a:moveTo>
                  <a:lnTo>
                    <a:pt x="25" y="0"/>
                  </a:lnTo>
                  <a:lnTo>
                    <a:pt x="174" y="99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0000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68" name="Rectangle 76"/>
            <p:cNvSpPr>
              <a:spLocks noChangeArrowheads="1"/>
            </p:cNvSpPr>
            <p:nvPr/>
          </p:nvSpPr>
          <p:spPr bwMode="auto">
            <a:xfrm>
              <a:off x="3752" y="2677"/>
              <a:ext cx="50" cy="3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69" name="Rectangle 77"/>
            <p:cNvSpPr>
              <a:spLocks noChangeArrowheads="1"/>
            </p:cNvSpPr>
            <p:nvPr/>
          </p:nvSpPr>
          <p:spPr bwMode="auto">
            <a:xfrm>
              <a:off x="1951" y="1715"/>
              <a:ext cx="335" cy="2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70" name="Line 78"/>
            <p:cNvSpPr>
              <a:spLocks noChangeShapeType="1"/>
            </p:cNvSpPr>
            <p:nvPr/>
          </p:nvSpPr>
          <p:spPr bwMode="auto">
            <a:xfrm>
              <a:off x="2200" y="1725"/>
              <a:ext cx="136" cy="18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71" name="Line 79"/>
            <p:cNvSpPr>
              <a:spLocks noChangeShapeType="1"/>
            </p:cNvSpPr>
            <p:nvPr/>
          </p:nvSpPr>
          <p:spPr bwMode="auto">
            <a:xfrm flipH="1">
              <a:off x="1988" y="1735"/>
              <a:ext cx="50" cy="5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72" name="Freeform 80"/>
            <p:cNvSpPr>
              <a:spLocks/>
            </p:cNvSpPr>
            <p:nvPr/>
          </p:nvSpPr>
          <p:spPr bwMode="auto">
            <a:xfrm>
              <a:off x="1889" y="1794"/>
              <a:ext cx="124" cy="127"/>
            </a:xfrm>
            <a:custGeom>
              <a:avLst/>
              <a:gdLst>
                <a:gd name="T0" fmla="*/ 87 w 124"/>
                <a:gd name="T1" fmla="*/ 0 h 127"/>
                <a:gd name="T2" fmla="*/ 124 w 124"/>
                <a:gd name="T3" fmla="*/ 9 h 127"/>
                <a:gd name="T4" fmla="*/ 0 w 124"/>
                <a:gd name="T5" fmla="*/ 127 h 127"/>
                <a:gd name="T6" fmla="*/ 87 w 124"/>
                <a:gd name="T7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127">
                  <a:moveTo>
                    <a:pt x="87" y="0"/>
                  </a:moveTo>
                  <a:lnTo>
                    <a:pt x="124" y="9"/>
                  </a:lnTo>
                  <a:lnTo>
                    <a:pt x="0" y="127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000000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73" name="Rectangle 81"/>
            <p:cNvSpPr>
              <a:spLocks noChangeArrowheads="1"/>
            </p:cNvSpPr>
            <p:nvPr/>
          </p:nvSpPr>
          <p:spPr bwMode="auto">
            <a:xfrm>
              <a:off x="1877" y="1921"/>
              <a:ext cx="37" cy="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74" name="Rectangle 82"/>
            <p:cNvSpPr>
              <a:spLocks noChangeArrowheads="1"/>
            </p:cNvSpPr>
            <p:nvPr/>
          </p:nvSpPr>
          <p:spPr bwMode="auto">
            <a:xfrm>
              <a:off x="2187" y="1038"/>
              <a:ext cx="360" cy="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75" name="Rectangle 83"/>
            <p:cNvSpPr>
              <a:spLocks noChangeArrowheads="1"/>
            </p:cNvSpPr>
            <p:nvPr/>
          </p:nvSpPr>
          <p:spPr bwMode="auto">
            <a:xfrm>
              <a:off x="2227" y="998"/>
              <a:ext cx="8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R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76" name="Rectangle 84"/>
            <p:cNvSpPr>
              <a:spLocks noChangeArrowheads="1"/>
            </p:cNvSpPr>
            <p:nvPr/>
          </p:nvSpPr>
          <p:spPr bwMode="auto">
            <a:xfrm>
              <a:off x="2314" y="1057"/>
              <a:ext cx="8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b1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77" name="Rectangle 85"/>
            <p:cNvSpPr>
              <a:spLocks noChangeArrowheads="1"/>
            </p:cNvSpPr>
            <p:nvPr/>
          </p:nvSpPr>
          <p:spPr bwMode="auto">
            <a:xfrm>
              <a:off x="2407" y="1057"/>
              <a:ext cx="2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78" name="Rectangle 86"/>
            <p:cNvSpPr>
              <a:spLocks noChangeArrowheads="1"/>
            </p:cNvSpPr>
            <p:nvPr/>
          </p:nvSpPr>
          <p:spPr bwMode="auto">
            <a:xfrm>
              <a:off x="2232" y="1126"/>
              <a:ext cx="12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4k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79" name="Rectangle 87"/>
            <p:cNvSpPr>
              <a:spLocks noChangeArrowheads="1"/>
            </p:cNvSpPr>
            <p:nvPr/>
          </p:nvSpPr>
          <p:spPr bwMode="auto">
            <a:xfrm>
              <a:off x="2395" y="1126"/>
              <a:ext cx="92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ymbol" panose="05050102010706020507" pitchFamily="18" charset="2"/>
                  <a:ea typeface="宋体" panose="02010600030101010101" pitchFamily="2" charset="-122"/>
                  <a:cs typeface="+mn-cs"/>
                </a:rPr>
                <a:t>W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80" name="Rectangle 88"/>
            <p:cNvSpPr>
              <a:spLocks noChangeArrowheads="1"/>
            </p:cNvSpPr>
            <p:nvPr/>
          </p:nvSpPr>
          <p:spPr bwMode="auto">
            <a:xfrm>
              <a:off x="2494" y="1126"/>
              <a:ext cx="3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81" name="Rectangle 89"/>
            <p:cNvSpPr>
              <a:spLocks noChangeArrowheads="1"/>
            </p:cNvSpPr>
            <p:nvPr/>
          </p:nvSpPr>
          <p:spPr bwMode="auto">
            <a:xfrm>
              <a:off x="3007" y="1038"/>
              <a:ext cx="422" cy="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82" name="Rectangle 90"/>
            <p:cNvSpPr>
              <a:spLocks noChangeArrowheads="1"/>
            </p:cNvSpPr>
            <p:nvPr/>
          </p:nvSpPr>
          <p:spPr bwMode="auto">
            <a:xfrm>
              <a:off x="3047" y="998"/>
              <a:ext cx="8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R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83" name="Rectangle 91"/>
            <p:cNvSpPr>
              <a:spLocks noChangeArrowheads="1"/>
            </p:cNvSpPr>
            <p:nvPr/>
          </p:nvSpPr>
          <p:spPr bwMode="auto">
            <a:xfrm>
              <a:off x="3131" y="1057"/>
              <a:ext cx="36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84" name="Rectangle 92"/>
            <p:cNvSpPr>
              <a:spLocks noChangeArrowheads="1"/>
            </p:cNvSpPr>
            <p:nvPr/>
          </p:nvSpPr>
          <p:spPr bwMode="auto">
            <a:xfrm>
              <a:off x="3179" y="1057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85" name="Rectangle 93"/>
            <p:cNvSpPr>
              <a:spLocks noChangeArrowheads="1"/>
            </p:cNvSpPr>
            <p:nvPr/>
          </p:nvSpPr>
          <p:spPr bwMode="auto">
            <a:xfrm>
              <a:off x="3227" y="1057"/>
              <a:ext cx="2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86" name="Rectangle 94"/>
            <p:cNvSpPr>
              <a:spLocks noChangeArrowheads="1"/>
            </p:cNvSpPr>
            <p:nvPr/>
          </p:nvSpPr>
          <p:spPr bwMode="auto">
            <a:xfrm>
              <a:off x="3063" y="1126"/>
              <a:ext cx="21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1.6k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87" name="Rectangle 95"/>
            <p:cNvSpPr>
              <a:spLocks noChangeArrowheads="1"/>
            </p:cNvSpPr>
            <p:nvPr/>
          </p:nvSpPr>
          <p:spPr bwMode="auto">
            <a:xfrm>
              <a:off x="3327" y="1126"/>
              <a:ext cx="92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ymbol" panose="05050102010706020507" pitchFamily="18" charset="2"/>
                  <a:ea typeface="宋体" panose="02010600030101010101" pitchFamily="2" charset="-122"/>
                  <a:cs typeface="+mn-cs"/>
                </a:rPr>
                <a:t>W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88" name="Rectangle 96"/>
            <p:cNvSpPr>
              <a:spLocks noChangeArrowheads="1"/>
            </p:cNvSpPr>
            <p:nvPr/>
          </p:nvSpPr>
          <p:spPr bwMode="auto">
            <a:xfrm>
              <a:off x="3426" y="1126"/>
              <a:ext cx="3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89" name="Rectangle 97"/>
            <p:cNvSpPr>
              <a:spLocks noChangeArrowheads="1"/>
            </p:cNvSpPr>
            <p:nvPr/>
          </p:nvSpPr>
          <p:spPr bwMode="auto">
            <a:xfrm>
              <a:off x="3827" y="1038"/>
              <a:ext cx="434" cy="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90" name="Rectangle 98"/>
            <p:cNvSpPr>
              <a:spLocks noChangeArrowheads="1"/>
            </p:cNvSpPr>
            <p:nvPr/>
          </p:nvSpPr>
          <p:spPr bwMode="auto">
            <a:xfrm>
              <a:off x="3867" y="998"/>
              <a:ext cx="8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R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91" name="Rectangle 99"/>
            <p:cNvSpPr>
              <a:spLocks noChangeArrowheads="1"/>
            </p:cNvSpPr>
            <p:nvPr/>
          </p:nvSpPr>
          <p:spPr bwMode="auto">
            <a:xfrm>
              <a:off x="3951" y="1057"/>
              <a:ext cx="36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92" name="Rectangle 100"/>
            <p:cNvSpPr>
              <a:spLocks noChangeArrowheads="1"/>
            </p:cNvSpPr>
            <p:nvPr/>
          </p:nvSpPr>
          <p:spPr bwMode="auto">
            <a:xfrm>
              <a:off x="3999" y="1057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93" name="Rectangle 101"/>
            <p:cNvSpPr>
              <a:spLocks noChangeArrowheads="1"/>
            </p:cNvSpPr>
            <p:nvPr/>
          </p:nvSpPr>
          <p:spPr bwMode="auto">
            <a:xfrm>
              <a:off x="4046" y="1057"/>
              <a:ext cx="2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94" name="Rectangle 102"/>
            <p:cNvSpPr>
              <a:spLocks noChangeArrowheads="1"/>
            </p:cNvSpPr>
            <p:nvPr/>
          </p:nvSpPr>
          <p:spPr bwMode="auto">
            <a:xfrm>
              <a:off x="3880" y="1126"/>
              <a:ext cx="18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130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95" name="Rectangle 103"/>
            <p:cNvSpPr>
              <a:spLocks noChangeArrowheads="1"/>
            </p:cNvSpPr>
            <p:nvPr/>
          </p:nvSpPr>
          <p:spPr bwMode="auto">
            <a:xfrm>
              <a:off x="4109" y="1126"/>
              <a:ext cx="92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ymbol" panose="05050102010706020507" pitchFamily="18" charset="2"/>
                  <a:ea typeface="宋体" panose="02010600030101010101" pitchFamily="2" charset="-122"/>
                  <a:cs typeface="+mn-cs"/>
                </a:rPr>
                <a:t>W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96" name="Rectangle 104"/>
            <p:cNvSpPr>
              <a:spLocks noChangeArrowheads="1"/>
            </p:cNvSpPr>
            <p:nvPr/>
          </p:nvSpPr>
          <p:spPr bwMode="auto">
            <a:xfrm>
              <a:off x="4209" y="1126"/>
              <a:ext cx="3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97" name="Rectangle 105"/>
            <p:cNvSpPr>
              <a:spLocks noChangeArrowheads="1"/>
            </p:cNvSpPr>
            <p:nvPr/>
          </p:nvSpPr>
          <p:spPr bwMode="auto">
            <a:xfrm>
              <a:off x="3653" y="1489"/>
              <a:ext cx="199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98" name="Rectangle 106"/>
            <p:cNvSpPr>
              <a:spLocks noChangeArrowheads="1"/>
            </p:cNvSpPr>
            <p:nvPr/>
          </p:nvSpPr>
          <p:spPr bwMode="auto">
            <a:xfrm>
              <a:off x="3697" y="1470"/>
              <a:ext cx="7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T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699" name="Rectangle 107"/>
            <p:cNvSpPr>
              <a:spLocks noChangeArrowheads="1"/>
            </p:cNvSpPr>
            <p:nvPr/>
          </p:nvSpPr>
          <p:spPr bwMode="auto">
            <a:xfrm>
              <a:off x="3775" y="1529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4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00" name="Rectangle 108"/>
            <p:cNvSpPr>
              <a:spLocks noChangeArrowheads="1"/>
            </p:cNvSpPr>
            <p:nvPr/>
          </p:nvSpPr>
          <p:spPr bwMode="auto">
            <a:xfrm>
              <a:off x="3836" y="1470"/>
              <a:ext cx="3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01" name="Rectangle 109"/>
            <p:cNvSpPr>
              <a:spLocks noChangeArrowheads="1"/>
            </p:cNvSpPr>
            <p:nvPr/>
          </p:nvSpPr>
          <p:spPr bwMode="auto">
            <a:xfrm>
              <a:off x="3876" y="1872"/>
              <a:ext cx="187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02" name="Rectangle 110"/>
            <p:cNvSpPr>
              <a:spLocks noChangeArrowheads="1"/>
            </p:cNvSpPr>
            <p:nvPr/>
          </p:nvSpPr>
          <p:spPr bwMode="auto">
            <a:xfrm>
              <a:off x="3919" y="1852"/>
              <a:ext cx="87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03" name="Rectangle 111"/>
            <p:cNvSpPr>
              <a:spLocks noChangeArrowheads="1"/>
            </p:cNvSpPr>
            <p:nvPr/>
          </p:nvSpPr>
          <p:spPr bwMode="auto">
            <a:xfrm>
              <a:off x="4022" y="1852"/>
              <a:ext cx="3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04" name="Rectangle 112"/>
            <p:cNvSpPr>
              <a:spLocks noChangeArrowheads="1"/>
            </p:cNvSpPr>
            <p:nvPr/>
          </p:nvSpPr>
          <p:spPr bwMode="auto">
            <a:xfrm>
              <a:off x="2758" y="1823"/>
              <a:ext cx="199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05" name="Rectangle 113"/>
            <p:cNvSpPr>
              <a:spLocks noChangeArrowheads="1"/>
            </p:cNvSpPr>
            <p:nvPr/>
          </p:nvSpPr>
          <p:spPr bwMode="auto">
            <a:xfrm>
              <a:off x="2802" y="1803"/>
              <a:ext cx="7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T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06" name="Rectangle 114"/>
            <p:cNvSpPr>
              <a:spLocks noChangeArrowheads="1"/>
            </p:cNvSpPr>
            <p:nvPr/>
          </p:nvSpPr>
          <p:spPr bwMode="auto">
            <a:xfrm>
              <a:off x="2881" y="1862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2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07" name="Rectangle 115"/>
            <p:cNvSpPr>
              <a:spLocks noChangeArrowheads="1"/>
            </p:cNvSpPr>
            <p:nvPr/>
          </p:nvSpPr>
          <p:spPr bwMode="auto">
            <a:xfrm>
              <a:off x="2942" y="1803"/>
              <a:ext cx="3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08" name="Rectangle 116"/>
            <p:cNvSpPr>
              <a:spLocks noChangeArrowheads="1"/>
            </p:cNvSpPr>
            <p:nvPr/>
          </p:nvSpPr>
          <p:spPr bwMode="auto">
            <a:xfrm>
              <a:off x="2026" y="1784"/>
              <a:ext cx="198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09" name="Rectangle 117"/>
            <p:cNvSpPr>
              <a:spLocks noChangeArrowheads="1"/>
            </p:cNvSpPr>
            <p:nvPr/>
          </p:nvSpPr>
          <p:spPr bwMode="auto">
            <a:xfrm>
              <a:off x="2070" y="1764"/>
              <a:ext cx="7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T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10" name="Rectangle 118"/>
            <p:cNvSpPr>
              <a:spLocks noChangeArrowheads="1"/>
            </p:cNvSpPr>
            <p:nvPr/>
          </p:nvSpPr>
          <p:spPr bwMode="auto">
            <a:xfrm>
              <a:off x="2148" y="1823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11" name="Rectangle 119"/>
            <p:cNvSpPr>
              <a:spLocks noChangeArrowheads="1"/>
            </p:cNvSpPr>
            <p:nvPr/>
          </p:nvSpPr>
          <p:spPr bwMode="auto">
            <a:xfrm>
              <a:off x="2209" y="1764"/>
              <a:ext cx="3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12" name="Rectangle 120"/>
            <p:cNvSpPr>
              <a:spLocks noChangeArrowheads="1"/>
            </p:cNvSpPr>
            <p:nvPr/>
          </p:nvSpPr>
          <p:spPr bwMode="auto">
            <a:xfrm>
              <a:off x="1156" y="1960"/>
              <a:ext cx="186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13" name="Rectangle 121"/>
            <p:cNvSpPr>
              <a:spLocks noChangeArrowheads="1"/>
            </p:cNvSpPr>
            <p:nvPr/>
          </p:nvSpPr>
          <p:spPr bwMode="auto">
            <a:xfrm>
              <a:off x="1246" y="1941"/>
              <a:ext cx="68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+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14" name="Rectangle 122"/>
            <p:cNvSpPr>
              <a:spLocks noChangeArrowheads="1"/>
            </p:cNvSpPr>
            <p:nvPr/>
          </p:nvSpPr>
          <p:spPr bwMode="auto">
            <a:xfrm>
              <a:off x="1327" y="1941"/>
              <a:ext cx="3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15" name="Rectangle 123"/>
            <p:cNvSpPr>
              <a:spLocks noChangeArrowheads="1"/>
            </p:cNvSpPr>
            <p:nvPr/>
          </p:nvSpPr>
          <p:spPr bwMode="auto">
            <a:xfrm>
              <a:off x="1156" y="2363"/>
              <a:ext cx="186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16" name="Rectangle 124"/>
            <p:cNvSpPr>
              <a:spLocks noChangeArrowheads="1"/>
            </p:cNvSpPr>
            <p:nvPr/>
          </p:nvSpPr>
          <p:spPr bwMode="auto">
            <a:xfrm>
              <a:off x="1244" y="2343"/>
              <a:ext cx="6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–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17" name="Rectangle 125"/>
            <p:cNvSpPr>
              <a:spLocks noChangeArrowheads="1"/>
            </p:cNvSpPr>
            <p:nvPr/>
          </p:nvSpPr>
          <p:spPr bwMode="auto">
            <a:xfrm>
              <a:off x="1314" y="2343"/>
              <a:ext cx="3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18" name="Rectangle 126"/>
            <p:cNvSpPr>
              <a:spLocks noChangeArrowheads="1"/>
            </p:cNvSpPr>
            <p:nvPr/>
          </p:nvSpPr>
          <p:spPr bwMode="auto">
            <a:xfrm>
              <a:off x="1156" y="2157"/>
              <a:ext cx="186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19" name="Rectangle 127"/>
            <p:cNvSpPr>
              <a:spLocks noChangeArrowheads="1"/>
            </p:cNvSpPr>
            <p:nvPr/>
          </p:nvSpPr>
          <p:spPr bwMode="auto">
            <a:xfrm>
              <a:off x="1235" y="2137"/>
              <a:ext cx="5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20" name="Rectangle 128"/>
            <p:cNvSpPr>
              <a:spLocks noChangeArrowheads="1"/>
            </p:cNvSpPr>
            <p:nvPr/>
          </p:nvSpPr>
          <p:spPr bwMode="auto">
            <a:xfrm>
              <a:off x="1292" y="2196"/>
              <a:ext cx="27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21" name="Rectangle 129"/>
            <p:cNvSpPr>
              <a:spLocks noChangeArrowheads="1"/>
            </p:cNvSpPr>
            <p:nvPr/>
          </p:nvSpPr>
          <p:spPr bwMode="auto">
            <a:xfrm>
              <a:off x="1339" y="2137"/>
              <a:ext cx="3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22" name="Rectangle 130"/>
            <p:cNvSpPr>
              <a:spLocks noChangeArrowheads="1"/>
            </p:cNvSpPr>
            <p:nvPr/>
          </p:nvSpPr>
          <p:spPr bwMode="auto">
            <a:xfrm>
              <a:off x="3578" y="2451"/>
              <a:ext cx="199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23" name="Rectangle 131"/>
            <p:cNvSpPr>
              <a:spLocks noChangeArrowheads="1"/>
            </p:cNvSpPr>
            <p:nvPr/>
          </p:nvSpPr>
          <p:spPr bwMode="auto">
            <a:xfrm>
              <a:off x="3622" y="2432"/>
              <a:ext cx="7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T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24" name="Rectangle 132"/>
            <p:cNvSpPr>
              <a:spLocks noChangeArrowheads="1"/>
            </p:cNvSpPr>
            <p:nvPr/>
          </p:nvSpPr>
          <p:spPr bwMode="auto">
            <a:xfrm>
              <a:off x="3701" y="2490"/>
              <a:ext cx="4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3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25" name="Rectangle 133"/>
            <p:cNvSpPr>
              <a:spLocks noChangeArrowheads="1"/>
            </p:cNvSpPr>
            <p:nvPr/>
          </p:nvSpPr>
          <p:spPr bwMode="auto">
            <a:xfrm>
              <a:off x="3761" y="2432"/>
              <a:ext cx="3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26" name="Rectangle 134"/>
            <p:cNvSpPr>
              <a:spLocks noChangeArrowheads="1"/>
            </p:cNvSpPr>
            <p:nvPr/>
          </p:nvSpPr>
          <p:spPr bwMode="auto">
            <a:xfrm>
              <a:off x="4634" y="2265"/>
              <a:ext cx="186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27" name="Rectangle 135"/>
            <p:cNvSpPr>
              <a:spLocks noChangeArrowheads="1"/>
            </p:cNvSpPr>
            <p:nvPr/>
          </p:nvSpPr>
          <p:spPr bwMode="auto">
            <a:xfrm>
              <a:off x="4724" y="2245"/>
              <a:ext cx="68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+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28" name="Rectangle 136"/>
            <p:cNvSpPr>
              <a:spLocks noChangeArrowheads="1"/>
            </p:cNvSpPr>
            <p:nvPr/>
          </p:nvSpPr>
          <p:spPr bwMode="auto">
            <a:xfrm>
              <a:off x="4805" y="2245"/>
              <a:ext cx="3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29" name="Rectangle 137"/>
            <p:cNvSpPr>
              <a:spLocks noChangeArrowheads="1"/>
            </p:cNvSpPr>
            <p:nvPr/>
          </p:nvSpPr>
          <p:spPr bwMode="auto">
            <a:xfrm>
              <a:off x="4634" y="2667"/>
              <a:ext cx="186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30" name="Rectangle 138"/>
            <p:cNvSpPr>
              <a:spLocks noChangeArrowheads="1"/>
            </p:cNvSpPr>
            <p:nvPr/>
          </p:nvSpPr>
          <p:spPr bwMode="auto">
            <a:xfrm>
              <a:off x="4722" y="2648"/>
              <a:ext cx="6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–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31" name="Rectangle 139"/>
            <p:cNvSpPr>
              <a:spLocks noChangeArrowheads="1"/>
            </p:cNvSpPr>
            <p:nvPr/>
          </p:nvSpPr>
          <p:spPr bwMode="auto">
            <a:xfrm>
              <a:off x="4792" y="2648"/>
              <a:ext cx="3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32" name="Rectangle 140"/>
            <p:cNvSpPr>
              <a:spLocks noChangeArrowheads="1"/>
            </p:cNvSpPr>
            <p:nvPr/>
          </p:nvSpPr>
          <p:spPr bwMode="auto">
            <a:xfrm>
              <a:off x="4634" y="2461"/>
              <a:ext cx="186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33" name="Rectangle 141"/>
            <p:cNvSpPr>
              <a:spLocks noChangeArrowheads="1"/>
            </p:cNvSpPr>
            <p:nvPr/>
          </p:nvSpPr>
          <p:spPr bwMode="auto">
            <a:xfrm>
              <a:off x="4689" y="2441"/>
              <a:ext cx="5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34" name="Rectangle 142"/>
            <p:cNvSpPr>
              <a:spLocks noChangeArrowheads="1"/>
            </p:cNvSpPr>
            <p:nvPr/>
          </p:nvSpPr>
          <p:spPr bwMode="auto">
            <a:xfrm>
              <a:off x="4748" y="2500"/>
              <a:ext cx="5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35" name="Rectangle 143"/>
            <p:cNvSpPr>
              <a:spLocks noChangeArrowheads="1"/>
            </p:cNvSpPr>
            <p:nvPr/>
          </p:nvSpPr>
          <p:spPr bwMode="auto">
            <a:xfrm>
              <a:off x="4830" y="2441"/>
              <a:ext cx="3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36" name="Rectangle 144"/>
            <p:cNvSpPr>
              <a:spLocks noChangeArrowheads="1"/>
            </p:cNvSpPr>
            <p:nvPr/>
          </p:nvSpPr>
          <p:spPr bwMode="auto">
            <a:xfrm>
              <a:off x="4063" y="2520"/>
              <a:ext cx="360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37" name="Rectangle 145"/>
            <p:cNvSpPr>
              <a:spLocks noChangeArrowheads="1"/>
            </p:cNvSpPr>
            <p:nvPr/>
          </p:nvSpPr>
          <p:spPr bwMode="auto">
            <a:xfrm>
              <a:off x="4141" y="2540"/>
              <a:ext cx="24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负载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38" name="Rectangle 146"/>
            <p:cNvSpPr>
              <a:spLocks noChangeArrowheads="1"/>
            </p:cNvSpPr>
            <p:nvPr/>
          </p:nvSpPr>
          <p:spPr bwMode="auto">
            <a:xfrm>
              <a:off x="4407" y="2520"/>
              <a:ext cx="3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39" name="Rectangle 147"/>
            <p:cNvSpPr>
              <a:spLocks noChangeArrowheads="1"/>
            </p:cNvSpPr>
            <p:nvPr/>
          </p:nvSpPr>
          <p:spPr bwMode="auto">
            <a:xfrm>
              <a:off x="2982" y="2795"/>
              <a:ext cx="360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40" name="Rectangle 148"/>
            <p:cNvSpPr>
              <a:spLocks noChangeArrowheads="1"/>
            </p:cNvSpPr>
            <p:nvPr/>
          </p:nvSpPr>
          <p:spPr bwMode="auto">
            <a:xfrm>
              <a:off x="3022" y="2756"/>
              <a:ext cx="8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R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41" name="Rectangle 149"/>
            <p:cNvSpPr>
              <a:spLocks noChangeArrowheads="1"/>
            </p:cNvSpPr>
            <p:nvPr/>
          </p:nvSpPr>
          <p:spPr bwMode="auto">
            <a:xfrm>
              <a:off x="3111" y="2814"/>
              <a:ext cx="76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e2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42" name="Rectangle 150"/>
            <p:cNvSpPr>
              <a:spLocks noChangeArrowheads="1"/>
            </p:cNvSpPr>
            <p:nvPr/>
          </p:nvSpPr>
          <p:spPr bwMode="auto">
            <a:xfrm>
              <a:off x="3202" y="2814"/>
              <a:ext cx="2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43" name="Rectangle 151"/>
            <p:cNvSpPr>
              <a:spLocks noChangeArrowheads="1"/>
            </p:cNvSpPr>
            <p:nvPr/>
          </p:nvSpPr>
          <p:spPr bwMode="auto">
            <a:xfrm>
              <a:off x="3032" y="2883"/>
              <a:ext cx="147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1K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44" name="Rectangle 152"/>
            <p:cNvSpPr>
              <a:spLocks noChangeArrowheads="1"/>
            </p:cNvSpPr>
            <p:nvPr/>
          </p:nvSpPr>
          <p:spPr bwMode="auto">
            <a:xfrm>
              <a:off x="3227" y="2883"/>
              <a:ext cx="92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ymbol" panose="05050102010706020507" pitchFamily="18" charset="2"/>
                  <a:ea typeface="宋体" panose="02010600030101010101" pitchFamily="2" charset="-122"/>
                  <a:cs typeface="+mn-cs"/>
                </a:rPr>
                <a:t>W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45" name="Rectangle 153"/>
            <p:cNvSpPr>
              <a:spLocks noChangeArrowheads="1"/>
            </p:cNvSpPr>
            <p:nvPr/>
          </p:nvSpPr>
          <p:spPr bwMode="auto">
            <a:xfrm>
              <a:off x="3327" y="2883"/>
              <a:ext cx="3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46" name="Rectangle 154"/>
            <p:cNvSpPr>
              <a:spLocks noChangeArrowheads="1"/>
            </p:cNvSpPr>
            <p:nvPr/>
          </p:nvSpPr>
          <p:spPr bwMode="auto">
            <a:xfrm>
              <a:off x="4199" y="714"/>
              <a:ext cx="559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47" name="Rectangle 155"/>
            <p:cNvSpPr>
              <a:spLocks noChangeArrowheads="1"/>
            </p:cNvSpPr>
            <p:nvPr/>
          </p:nvSpPr>
          <p:spPr bwMode="auto">
            <a:xfrm>
              <a:off x="4237" y="694"/>
              <a:ext cx="7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48" name="Rectangle 156"/>
            <p:cNvSpPr>
              <a:spLocks noChangeArrowheads="1"/>
            </p:cNvSpPr>
            <p:nvPr/>
          </p:nvSpPr>
          <p:spPr bwMode="auto">
            <a:xfrm>
              <a:off x="4313" y="753"/>
              <a:ext cx="106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CC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49" name="Rectangle 157"/>
            <p:cNvSpPr>
              <a:spLocks noChangeArrowheads="1"/>
            </p:cNvSpPr>
            <p:nvPr/>
          </p:nvSpPr>
          <p:spPr bwMode="auto">
            <a:xfrm>
              <a:off x="4465" y="694"/>
              <a:ext cx="227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(5V)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750" name="Rectangle 158"/>
            <p:cNvSpPr>
              <a:spLocks noChangeArrowheads="1"/>
            </p:cNvSpPr>
            <p:nvPr/>
          </p:nvSpPr>
          <p:spPr bwMode="auto">
            <a:xfrm>
              <a:off x="4718" y="694"/>
              <a:ext cx="3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66751" name="Rectangle 159"/>
          <p:cNvSpPr>
            <a:spLocks noChangeArrowheads="1"/>
          </p:cNvSpPr>
          <p:nvPr/>
        </p:nvSpPr>
        <p:spPr bwMode="auto">
          <a:xfrm>
            <a:off x="1120775" y="6022975"/>
            <a:ext cx="966788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6752" name="Rectangle 160"/>
          <p:cNvSpPr>
            <a:spLocks noChangeArrowheads="1"/>
          </p:cNvSpPr>
          <p:nvPr/>
        </p:nvSpPr>
        <p:spPr bwMode="auto">
          <a:xfrm>
            <a:off x="946150" y="6042025"/>
            <a:ext cx="10048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输入级</a:t>
            </a:r>
          </a:p>
        </p:txBody>
      </p:sp>
      <p:sp>
        <p:nvSpPr>
          <p:cNvPr id="366753" name="Rectangle 161"/>
          <p:cNvSpPr>
            <a:spLocks noChangeArrowheads="1"/>
          </p:cNvSpPr>
          <p:nvPr/>
        </p:nvSpPr>
        <p:spPr bwMode="auto">
          <a:xfrm>
            <a:off x="1963738" y="6022975"/>
            <a:ext cx="1285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</a:p>
        </p:txBody>
      </p:sp>
      <p:sp>
        <p:nvSpPr>
          <p:cNvPr id="366754" name="Rectangle 162"/>
          <p:cNvSpPr>
            <a:spLocks noChangeArrowheads="1"/>
          </p:cNvSpPr>
          <p:nvPr/>
        </p:nvSpPr>
        <p:spPr bwMode="auto">
          <a:xfrm>
            <a:off x="2778125" y="6022975"/>
            <a:ext cx="96520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6755" name="Rectangle 163"/>
          <p:cNvSpPr>
            <a:spLocks noChangeArrowheads="1"/>
          </p:cNvSpPr>
          <p:nvPr/>
        </p:nvSpPr>
        <p:spPr bwMode="auto">
          <a:xfrm>
            <a:off x="2519363" y="6019800"/>
            <a:ext cx="1092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中间级</a:t>
            </a:r>
          </a:p>
        </p:txBody>
      </p:sp>
      <p:sp>
        <p:nvSpPr>
          <p:cNvPr id="366756" name="Rectangle 164"/>
          <p:cNvSpPr>
            <a:spLocks noChangeArrowheads="1"/>
          </p:cNvSpPr>
          <p:nvPr/>
        </p:nvSpPr>
        <p:spPr bwMode="auto">
          <a:xfrm>
            <a:off x="4433888" y="6022975"/>
            <a:ext cx="966787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6757" name="Rectangle 165"/>
          <p:cNvSpPr>
            <a:spLocks noChangeArrowheads="1"/>
          </p:cNvSpPr>
          <p:nvPr/>
        </p:nvSpPr>
        <p:spPr bwMode="auto">
          <a:xfrm>
            <a:off x="4359275" y="6042025"/>
            <a:ext cx="11414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输出级</a:t>
            </a:r>
          </a:p>
        </p:txBody>
      </p:sp>
      <p:sp>
        <p:nvSpPr>
          <p:cNvPr id="366758" name="Rectangle 166"/>
          <p:cNvSpPr>
            <a:spLocks noChangeArrowheads="1"/>
          </p:cNvSpPr>
          <p:nvPr/>
        </p:nvSpPr>
        <p:spPr bwMode="auto">
          <a:xfrm>
            <a:off x="5276850" y="6022975"/>
            <a:ext cx="128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</a:p>
        </p:txBody>
      </p:sp>
      <p:sp>
        <p:nvSpPr>
          <p:cNvPr id="366759" name="Text Box 167"/>
          <p:cNvSpPr txBox="1">
            <a:spLocks noChangeArrowheads="1"/>
          </p:cNvSpPr>
          <p:nvPr/>
        </p:nvSpPr>
        <p:spPr bwMode="auto">
          <a:xfrm>
            <a:off x="611188" y="549275"/>
            <a:ext cx="53721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3.5.2 TTL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反相器的基本电路</a:t>
            </a:r>
          </a:p>
        </p:txBody>
      </p:sp>
      <p:sp>
        <p:nvSpPr>
          <p:cNvPr id="366760" name="Text Box 168"/>
          <p:cNvSpPr txBox="1">
            <a:spLocks noChangeArrowheads="1"/>
          </p:cNvSpPr>
          <p:nvPr/>
        </p:nvSpPr>
        <p:spPr bwMode="auto">
          <a:xfrm>
            <a:off x="360363" y="1243013"/>
            <a:ext cx="3219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1. 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电路组成</a:t>
            </a:r>
          </a:p>
        </p:txBody>
      </p:sp>
      <p:sp>
        <p:nvSpPr>
          <p:cNvPr id="366761" name="Rectangle 169"/>
          <p:cNvSpPr>
            <a:spLocks noChangeArrowheads="1"/>
          </p:cNvSpPr>
          <p:nvPr/>
        </p:nvSpPr>
        <p:spPr bwMode="auto">
          <a:xfrm>
            <a:off x="6121400" y="2146300"/>
            <a:ext cx="2700338" cy="1544638"/>
          </a:xfrm>
          <a:prstGeom prst="rect">
            <a:avLst/>
          </a:prstGeom>
          <a:solidFill>
            <a:srgbClr val="FFFFFF"/>
          </a:solidFill>
          <a:ln w="28575" algn="ctr">
            <a:solidFill>
              <a:srgbClr val="99CCFF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输入级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和电阻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R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b1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组成。用于提高电路的开关速度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184090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8D681F2-E672-4907-B3B2-D2D9DD5FA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67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2662608"/>
      </p:ext>
    </p:extLst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67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66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66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3667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6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66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66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000"/>
                                        <p:tgtEl>
                                          <p:spTgt spid="3666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66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366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2000"/>
                                        <p:tgtEl>
                                          <p:spTgt spid="366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612" grpId="0" animBg="1"/>
      <p:bldP spid="366614" grpId="0" animBg="1"/>
      <p:bldP spid="366752" grpId="0" autoUpdateAnimBg="0"/>
      <p:bldP spid="366755" grpId="0" autoUpdateAnimBg="0"/>
      <p:bldP spid="366757" grpId="0" autoUpdateAnimBg="0"/>
      <p:bldP spid="366760" grpId="0" build="p" autoUpdateAnimBg="0"/>
      <p:bldP spid="366761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50" name="Rectangle 34"/>
          <p:cNvSpPr>
            <a:spLocks noChangeArrowheads="1"/>
          </p:cNvSpPr>
          <p:nvPr/>
        </p:nvSpPr>
        <p:spPr bwMode="auto">
          <a:xfrm>
            <a:off x="611188" y="476250"/>
            <a:ext cx="7885112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algn="l"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2. TTL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反相器的工作原理（逻辑关系、性能改善）</a:t>
            </a:r>
            <a:r>
              <a:rPr kumimoji="0" lang="zh-CN" altLang="en-US" sz="2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</a:p>
        </p:txBody>
      </p:sp>
      <p:sp>
        <p:nvSpPr>
          <p:cNvPr id="367651" name="Text Box 35"/>
          <p:cNvSpPr txBox="1">
            <a:spLocks noChangeArrowheads="1"/>
          </p:cNvSpPr>
          <p:nvPr/>
        </p:nvSpPr>
        <p:spPr bwMode="auto">
          <a:xfrm>
            <a:off x="34925" y="1243013"/>
            <a:ext cx="5832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）当输入为低电平（</a:t>
            </a:r>
            <a:r>
              <a:rPr kumimoji="0" lang="zh-CN" altLang="en-US" sz="2400" b="1" i="1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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I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= 0.2 V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）</a:t>
            </a:r>
          </a:p>
        </p:txBody>
      </p:sp>
      <p:sp>
        <p:nvSpPr>
          <p:cNvPr id="367655" name="AutoShape 39"/>
          <p:cNvSpPr>
            <a:spLocks noChangeArrowheads="1"/>
          </p:cNvSpPr>
          <p:nvPr/>
        </p:nvSpPr>
        <p:spPr bwMode="auto">
          <a:xfrm>
            <a:off x="6205538" y="655638"/>
            <a:ext cx="1304925" cy="153035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7693" name="Text Box 77"/>
          <p:cNvSpPr txBox="1">
            <a:spLocks noChangeArrowheads="1"/>
          </p:cNvSpPr>
          <p:nvPr/>
        </p:nvSpPr>
        <p:spPr bwMode="auto">
          <a:xfrm>
            <a:off x="5003800" y="1916113"/>
            <a:ext cx="3529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1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深度饱和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,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B1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=0.9V</a:t>
            </a:r>
            <a:endParaRPr kumimoji="1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graphicFrame>
        <p:nvGraphicFramePr>
          <p:cNvPr id="367694" name="Object 78"/>
          <p:cNvGraphicFramePr>
            <a:graphicFrameLocks noChangeAspect="1"/>
          </p:cNvGraphicFramePr>
          <p:nvPr/>
        </p:nvGraphicFramePr>
        <p:xfrm>
          <a:off x="5219700" y="4292600"/>
          <a:ext cx="3494088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36" name="公式" r:id="rId6" imgW="1346040" imgH="393480" progId="Equation.3">
                  <p:embed/>
                </p:oleObj>
              </mc:Choice>
              <mc:Fallback>
                <p:oleObj name="公式" r:id="rId6" imgW="1346040" imgH="393480" progId="Equation.3">
                  <p:embed/>
                  <p:pic>
                    <p:nvPicPr>
                      <p:cNvPr id="367694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4292600"/>
                        <a:ext cx="3494088" cy="1017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7695" name="Group 79"/>
          <p:cNvGrpSpPr>
            <a:grpSpLocks/>
          </p:cNvGrpSpPr>
          <p:nvPr/>
        </p:nvGrpSpPr>
        <p:grpSpPr bwMode="auto">
          <a:xfrm>
            <a:off x="468313" y="5445125"/>
            <a:ext cx="8497887" cy="1257300"/>
            <a:chOff x="204" y="3597"/>
            <a:chExt cx="5353" cy="792"/>
          </a:xfrm>
        </p:grpSpPr>
        <p:sp>
          <p:nvSpPr>
            <p:cNvPr id="367696" name="Rectangle 80"/>
            <p:cNvSpPr>
              <a:spLocks noChangeArrowheads="1"/>
            </p:cNvSpPr>
            <p:nvPr/>
          </p:nvSpPr>
          <p:spPr bwMode="auto">
            <a:xfrm>
              <a:off x="3950" y="4159"/>
              <a:ext cx="646" cy="230"/>
            </a:xfrm>
            <a:prstGeom prst="rect">
              <a:avLst/>
            </a:prstGeom>
            <a:noFill/>
            <a:ln w="19050">
              <a:solidFill>
                <a:srgbClr val="FFFF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en-GB" altLang="zh-CN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endParaRPr>
            </a:p>
          </p:txBody>
        </p:sp>
        <p:sp>
          <p:nvSpPr>
            <p:cNvPr id="367697" name="Rectangle 81"/>
            <p:cNvSpPr>
              <a:spLocks noChangeArrowheads="1"/>
            </p:cNvSpPr>
            <p:nvPr/>
          </p:nvSpPr>
          <p:spPr bwMode="auto">
            <a:xfrm>
              <a:off x="3329" y="4159"/>
              <a:ext cx="621" cy="230"/>
            </a:xfrm>
            <a:prstGeom prst="rect">
              <a:avLst/>
            </a:prstGeom>
            <a:noFill/>
            <a:ln w="19050">
              <a:solidFill>
                <a:srgbClr val="FFFF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en-GB" altLang="zh-CN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endParaRPr>
            </a:p>
          </p:txBody>
        </p:sp>
        <p:sp>
          <p:nvSpPr>
            <p:cNvPr id="367698" name="Rectangle 82"/>
            <p:cNvSpPr>
              <a:spLocks noChangeArrowheads="1"/>
            </p:cNvSpPr>
            <p:nvPr/>
          </p:nvSpPr>
          <p:spPr bwMode="auto">
            <a:xfrm>
              <a:off x="2695" y="4159"/>
              <a:ext cx="634" cy="230"/>
            </a:xfrm>
            <a:prstGeom prst="rect">
              <a:avLst/>
            </a:prstGeom>
            <a:noFill/>
            <a:ln w="19050">
              <a:solidFill>
                <a:srgbClr val="FFFF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en-GB" altLang="zh-CN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endParaRPr>
            </a:p>
          </p:txBody>
        </p:sp>
        <p:sp>
          <p:nvSpPr>
            <p:cNvPr id="367699" name="Rectangle 83"/>
            <p:cNvSpPr>
              <a:spLocks noChangeArrowheads="1"/>
            </p:cNvSpPr>
            <p:nvPr/>
          </p:nvSpPr>
          <p:spPr bwMode="auto">
            <a:xfrm>
              <a:off x="2063" y="4159"/>
              <a:ext cx="632" cy="230"/>
            </a:xfrm>
            <a:prstGeom prst="rect">
              <a:avLst/>
            </a:prstGeom>
            <a:noFill/>
            <a:ln w="19050">
              <a:solidFill>
                <a:srgbClr val="FFFF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en-GB" altLang="zh-CN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endParaRPr>
            </a:p>
          </p:txBody>
        </p:sp>
        <p:sp>
          <p:nvSpPr>
            <p:cNvPr id="367700" name="Rectangle 84"/>
            <p:cNvSpPr>
              <a:spLocks noChangeArrowheads="1"/>
            </p:cNvSpPr>
            <p:nvPr/>
          </p:nvSpPr>
          <p:spPr bwMode="auto">
            <a:xfrm>
              <a:off x="1858" y="4159"/>
              <a:ext cx="881" cy="230"/>
            </a:xfrm>
            <a:prstGeom prst="rect">
              <a:avLst/>
            </a:prstGeom>
            <a:noFill/>
            <a:ln w="19050">
              <a:solidFill>
                <a:srgbClr val="FFFF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en-GB" altLang="zh-CN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endParaRPr>
            </a:p>
          </p:txBody>
        </p:sp>
        <p:sp>
          <p:nvSpPr>
            <p:cNvPr id="367701" name="Rectangle 85"/>
            <p:cNvSpPr>
              <a:spLocks noChangeArrowheads="1"/>
            </p:cNvSpPr>
            <p:nvPr/>
          </p:nvSpPr>
          <p:spPr bwMode="auto">
            <a:xfrm>
              <a:off x="204" y="4159"/>
              <a:ext cx="1654" cy="230"/>
            </a:xfrm>
            <a:prstGeom prst="rect">
              <a:avLst/>
            </a:prstGeom>
            <a:noFill/>
            <a:ln w="19050">
              <a:solidFill>
                <a:srgbClr val="FFFF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en-GB" altLang="zh-CN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endParaRPr>
            </a:p>
          </p:txBody>
        </p:sp>
        <p:sp>
          <p:nvSpPr>
            <p:cNvPr id="367702" name="Rectangle 86"/>
            <p:cNvSpPr>
              <a:spLocks noChangeArrowheads="1"/>
            </p:cNvSpPr>
            <p:nvPr/>
          </p:nvSpPr>
          <p:spPr bwMode="auto">
            <a:xfrm>
              <a:off x="2744" y="3884"/>
              <a:ext cx="646" cy="239"/>
            </a:xfrm>
            <a:prstGeom prst="rect">
              <a:avLst/>
            </a:prstGeom>
            <a:noFill/>
            <a:ln w="19050">
              <a:solidFill>
                <a:srgbClr val="FFFF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截止</a:t>
              </a:r>
            </a:p>
          </p:txBody>
        </p:sp>
        <p:sp>
          <p:nvSpPr>
            <p:cNvPr id="367703" name="Rectangle 87"/>
            <p:cNvSpPr>
              <a:spLocks noChangeArrowheads="1"/>
            </p:cNvSpPr>
            <p:nvPr/>
          </p:nvSpPr>
          <p:spPr bwMode="auto">
            <a:xfrm>
              <a:off x="3329" y="3920"/>
              <a:ext cx="621" cy="239"/>
            </a:xfrm>
            <a:prstGeom prst="rect">
              <a:avLst/>
            </a:prstGeom>
            <a:noFill/>
            <a:ln w="19050">
              <a:solidFill>
                <a:srgbClr val="FFFF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导通</a:t>
              </a:r>
            </a:p>
          </p:txBody>
        </p:sp>
        <p:sp>
          <p:nvSpPr>
            <p:cNvPr id="367704" name="Rectangle 88"/>
            <p:cNvSpPr>
              <a:spLocks noChangeArrowheads="1"/>
            </p:cNvSpPr>
            <p:nvPr/>
          </p:nvSpPr>
          <p:spPr bwMode="auto">
            <a:xfrm>
              <a:off x="3969" y="3929"/>
              <a:ext cx="634" cy="239"/>
            </a:xfrm>
            <a:prstGeom prst="rect">
              <a:avLst/>
            </a:prstGeom>
            <a:noFill/>
            <a:ln w="19050">
              <a:solidFill>
                <a:srgbClr val="FFFF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导通</a:t>
              </a:r>
            </a:p>
          </p:txBody>
        </p:sp>
        <p:sp>
          <p:nvSpPr>
            <p:cNvPr id="367705" name="Rectangle 89"/>
            <p:cNvSpPr>
              <a:spLocks noChangeArrowheads="1"/>
            </p:cNvSpPr>
            <p:nvPr/>
          </p:nvSpPr>
          <p:spPr bwMode="auto">
            <a:xfrm>
              <a:off x="2063" y="3920"/>
              <a:ext cx="632" cy="239"/>
            </a:xfrm>
            <a:prstGeom prst="rect">
              <a:avLst/>
            </a:prstGeom>
            <a:noFill/>
            <a:ln w="19050">
              <a:solidFill>
                <a:srgbClr val="FFFF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截止</a:t>
              </a:r>
            </a:p>
          </p:txBody>
        </p:sp>
        <p:sp>
          <p:nvSpPr>
            <p:cNvPr id="367706" name="Rectangle 90"/>
            <p:cNvSpPr>
              <a:spLocks noChangeArrowheads="1"/>
            </p:cNvSpPr>
            <p:nvPr/>
          </p:nvSpPr>
          <p:spPr bwMode="auto">
            <a:xfrm>
              <a:off x="1338" y="3929"/>
              <a:ext cx="881" cy="239"/>
            </a:xfrm>
            <a:prstGeom prst="rect">
              <a:avLst/>
            </a:prstGeom>
            <a:noFill/>
            <a:ln w="19050">
              <a:solidFill>
                <a:srgbClr val="FFFF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饱和</a:t>
              </a:r>
            </a:p>
          </p:txBody>
        </p:sp>
        <p:sp>
          <p:nvSpPr>
            <p:cNvPr id="367707" name="Rectangle 91"/>
            <p:cNvSpPr>
              <a:spLocks noChangeArrowheads="1"/>
            </p:cNvSpPr>
            <p:nvPr/>
          </p:nvSpPr>
          <p:spPr bwMode="auto">
            <a:xfrm>
              <a:off x="204" y="3920"/>
              <a:ext cx="1654" cy="239"/>
            </a:xfrm>
            <a:prstGeom prst="rect">
              <a:avLst/>
            </a:prstGeom>
            <a:noFill/>
            <a:ln w="19050">
              <a:solidFill>
                <a:srgbClr val="FFFF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低电平</a:t>
              </a:r>
            </a:p>
          </p:txBody>
        </p:sp>
        <p:sp>
          <p:nvSpPr>
            <p:cNvPr id="367708" name="Rectangle 92"/>
            <p:cNvSpPr>
              <a:spLocks noChangeArrowheads="1"/>
            </p:cNvSpPr>
            <p:nvPr/>
          </p:nvSpPr>
          <p:spPr bwMode="auto">
            <a:xfrm>
              <a:off x="3950" y="3657"/>
              <a:ext cx="646" cy="263"/>
            </a:xfrm>
            <a:prstGeom prst="rect">
              <a:avLst/>
            </a:prstGeom>
            <a:noFill/>
            <a:ln w="19050">
              <a:solidFill>
                <a:srgbClr val="FFFF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zh-CN" sz="2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T</a:t>
              </a:r>
              <a:r>
                <a:rPr kumimoji="0" lang="en-US" altLang="zh-CN" sz="2200" b="0" i="0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4</a:t>
              </a:r>
            </a:p>
          </p:txBody>
        </p:sp>
        <p:sp>
          <p:nvSpPr>
            <p:cNvPr id="367709" name="Rectangle 93"/>
            <p:cNvSpPr>
              <a:spLocks noChangeArrowheads="1"/>
            </p:cNvSpPr>
            <p:nvPr/>
          </p:nvSpPr>
          <p:spPr bwMode="auto">
            <a:xfrm>
              <a:off x="3329" y="3657"/>
              <a:ext cx="621" cy="263"/>
            </a:xfrm>
            <a:prstGeom prst="rect">
              <a:avLst/>
            </a:prstGeom>
            <a:noFill/>
            <a:ln w="19050">
              <a:solidFill>
                <a:srgbClr val="FFFF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zh-CN" sz="2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D</a:t>
              </a:r>
              <a:r>
                <a:rPr kumimoji="0" lang="en-US" altLang="zh-CN" sz="2200" b="0" i="0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4</a:t>
              </a:r>
            </a:p>
          </p:txBody>
        </p:sp>
        <p:sp>
          <p:nvSpPr>
            <p:cNvPr id="367710" name="Rectangle 94"/>
            <p:cNvSpPr>
              <a:spLocks noChangeArrowheads="1"/>
            </p:cNvSpPr>
            <p:nvPr/>
          </p:nvSpPr>
          <p:spPr bwMode="auto">
            <a:xfrm>
              <a:off x="2695" y="3657"/>
              <a:ext cx="634" cy="263"/>
            </a:xfrm>
            <a:prstGeom prst="rect">
              <a:avLst/>
            </a:prstGeom>
            <a:noFill/>
            <a:ln w="19050">
              <a:solidFill>
                <a:srgbClr val="FFFF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zh-CN" sz="2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T</a:t>
              </a:r>
              <a:r>
                <a:rPr kumimoji="0" lang="en-US" altLang="zh-CN" sz="2200" b="0" i="0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3</a:t>
              </a:r>
            </a:p>
          </p:txBody>
        </p:sp>
        <p:sp>
          <p:nvSpPr>
            <p:cNvPr id="367711" name="Rectangle 95"/>
            <p:cNvSpPr>
              <a:spLocks noChangeArrowheads="1"/>
            </p:cNvSpPr>
            <p:nvPr/>
          </p:nvSpPr>
          <p:spPr bwMode="auto">
            <a:xfrm>
              <a:off x="2063" y="3657"/>
              <a:ext cx="632" cy="263"/>
            </a:xfrm>
            <a:prstGeom prst="rect">
              <a:avLst/>
            </a:prstGeom>
            <a:noFill/>
            <a:ln w="19050">
              <a:solidFill>
                <a:srgbClr val="FFFF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zh-CN" sz="2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T</a:t>
              </a:r>
              <a:r>
                <a:rPr kumimoji="0" lang="en-US" altLang="zh-CN" sz="2200" b="0" i="0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2</a:t>
              </a:r>
            </a:p>
          </p:txBody>
        </p:sp>
        <p:sp>
          <p:nvSpPr>
            <p:cNvPr id="367712" name="Rectangle 96"/>
            <p:cNvSpPr>
              <a:spLocks noChangeArrowheads="1"/>
            </p:cNvSpPr>
            <p:nvPr/>
          </p:nvSpPr>
          <p:spPr bwMode="auto">
            <a:xfrm>
              <a:off x="1292" y="3657"/>
              <a:ext cx="881" cy="263"/>
            </a:xfrm>
            <a:prstGeom prst="rect">
              <a:avLst/>
            </a:prstGeom>
            <a:noFill/>
            <a:ln w="19050">
              <a:solidFill>
                <a:srgbClr val="FFFF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zh-CN" sz="2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T</a:t>
              </a:r>
              <a:r>
                <a:rPr kumimoji="0" lang="en-US" altLang="zh-CN" sz="2200" b="0" i="0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1</a:t>
              </a:r>
              <a:endParaRPr kumimoji="0" lang="en-US" altLang="zh-CN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endParaRPr>
            </a:p>
          </p:txBody>
        </p:sp>
        <p:sp>
          <p:nvSpPr>
            <p:cNvPr id="367713" name="Rectangle 97"/>
            <p:cNvSpPr>
              <a:spLocks noChangeArrowheads="1"/>
            </p:cNvSpPr>
            <p:nvPr/>
          </p:nvSpPr>
          <p:spPr bwMode="auto">
            <a:xfrm>
              <a:off x="204" y="3657"/>
              <a:ext cx="1654" cy="263"/>
            </a:xfrm>
            <a:prstGeom prst="rect">
              <a:avLst/>
            </a:prstGeom>
            <a:noFill/>
            <a:ln w="19050">
              <a:solidFill>
                <a:srgbClr val="FFFF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输入</a:t>
              </a:r>
            </a:p>
          </p:txBody>
        </p:sp>
        <p:sp>
          <p:nvSpPr>
            <p:cNvPr id="367714" name="Line 98"/>
            <p:cNvSpPr>
              <a:spLocks noChangeShapeType="1"/>
            </p:cNvSpPr>
            <p:nvPr/>
          </p:nvSpPr>
          <p:spPr bwMode="auto">
            <a:xfrm>
              <a:off x="612" y="3657"/>
              <a:ext cx="4660" cy="0"/>
            </a:xfrm>
            <a:prstGeom prst="line">
              <a:avLst/>
            </a:prstGeom>
            <a:noFill/>
            <a:ln w="28575">
              <a:solidFill>
                <a:srgbClr val="FFFF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7715" name="Line 99"/>
            <p:cNvSpPr>
              <a:spLocks noChangeShapeType="1"/>
            </p:cNvSpPr>
            <p:nvPr/>
          </p:nvSpPr>
          <p:spPr bwMode="auto">
            <a:xfrm>
              <a:off x="521" y="3929"/>
              <a:ext cx="4751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7716" name="Line 100"/>
            <p:cNvSpPr>
              <a:spLocks noChangeShapeType="1"/>
            </p:cNvSpPr>
            <p:nvPr/>
          </p:nvSpPr>
          <p:spPr bwMode="auto">
            <a:xfrm>
              <a:off x="612" y="3657"/>
              <a:ext cx="4706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7717" name="Line 101"/>
            <p:cNvSpPr>
              <a:spLocks noChangeShapeType="1"/>
            </p:cNvSpPr>
            <p:nvPr/>
          </p:nvSpPr>
          <p:spPr bwMode="auto">
            <a:xfrm>
              <a:off x="204" y="3657"/>
              <a:ext cx="0" cy="263"/>
            </a:xfrm>
            <a:prstGeom prst="line">
              <a:avLst/>
            </a:prstGeom>
            <a:noFill/>
            <a:ln w="28575" cap="sq">
              <a:solidFill>
                <a:srgbClr val="FFFF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7718" name="Line 102"/>
            <p:cNvSpPr>
              <a:spLocks noChangeShapeType="1"/>
            </p:cNvSpPr>
            <p:nvPr/>
          </p:nvSpPr>
          <p:spPr bwMode="auto">
            <a:xfrm>
              <a:off x="4596" y="3657"/>
              <a:ext cx="0" cy="263"/>
            </a:xfrm>
            <a:prstGeom prst="line">
              <a:avLst/>
            </a:prstGeom>
            <a:noFill/>
            <a:ln w="28575" cap="sq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7719" name="Line 103"/>
            <p:cNvSpPr>
              <a:spLocks noChangeShapeType="1"/>
            </p:cNvSpPr>
            <p:nvPr/>
          </p:nvSpPr>
          <p:spPr bwMode="auto">
            <a:xfrm>
              <a:off x="204" y="3920"/>
              <a:ext cx="0" cy="239"/>
            </a:xfrm>
            <a:prstGeom prst="line">
              <a:avLst/>
            </a:prstGeom>
            <a:noFill/>
            <a:ln w="28575" cap="sq">
              <a:solidFill>
                <a:srgbClr val="FFFF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7720" name="Line 104"/>
            <p:cNvSpPr>
              <a:spLocks noChangeShapeType="1"/>
            </p:cNvSpPr>
            <p:nvPr/>
          </p:nvSpPr>
          <p:spPr bwMode="auto">
            <a:xfrm>
              <a:off x="4596" y="3920"/>
              <a:ext cx="0" cy="239"/>
            </a:xfrm>
            <a:prstGeom prst="line">
              <a:avLst/>
            </a:prstGeom>
            <a:noFill/>
            <a:ln w="28575" cap="sq">
              <a:solidFill>
                <a:srgbClr val="FFFF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7721" name="Line 105"/>
            <p:cNvSpPr>
              <a:spLocks noChangeShapeType="1"/>
            </p:cNvSpPr>
            <p:nvPr/>
          </p:nvSpPr>
          <p:spPr bwMode="auto">
            <a:xfrm>
              <a:off x="204" y="4159"/>
              <a:ext cx="0" cy="230"/>
            </a:xfrm>
            <a:prstGeom prst="line">
              <a:avLst/>
            </a:prstGeom>
            <a:noFill/>
            <a:ln w="28575" cap="sq">
              <a:solidFill>
                <a:srgbClr val="FFFF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7722" name="Line 106"/>
            <p:cNvSpPr>
              <a:spLocks noChangeShapeType="1"/>
            </p:cNvSpPr>
            <p:nvPr/>
          </p:nvSpPr>
          <p:spPr bwMode="auto">
            <a:xfrm>
              <a:off x="4596" y="4159"/>
              <a:ext cx="0" cy="230"/>
            </a:xfrm>
            <a:prstGeom prst="line">
              <a:avLst/>
            </a:prstGeom>
            <a:noFill/>
            <a:ln w="28575" cap="sq">
              <a:solidFill>
                <a:srgbClr val="FFFF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7723" name="Line 107"/>
            <p:cNvSpPr>
              <a:spLocks noChangeShapeType="1"/>
            </p:cNvSpPr>
            <p:nvPr/>
          </p:nvSpPr>
          <p:spPr bwMode="auto">
            <a:xfrm>
              <a:off x="1428" y="3657"/>
              <a:ext cx="0" cy="499"/>
            </a:xfrm>
            <a:prstGeom prst="line">
              <a:avLst/>
            </a:prstGeom>
            <a:noFill/>
            <a:ln w="9525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7724" name="Line 108"/>
            <p:cNvSpPr>
              <a:spLocks noChangeShapeType="1"/>
            </p:cNvSpPr>
            <p:nvPr/>
          </p:nvSpPr>
          <p:spPr bwMode="auto">
            <a:xfrm>
              <a:off x="1973" y="3657"/>
              <a:ext cx="0" cy="499"/>
            </a:xfrm>
            <a:prstGeom prst="line">
              <a:avLst/>
            </a:prstGeom>
            <a:noFill/>
            <a:ln w="9525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7725" name="Line 109"/>
            <p:cNvSpPr>
              <a:spLocks noChangeShapeType="1"/>
            </p:cNvSpPr>
            <p:nvPr/>
          </p:nvSpPr>
          <p:spPr bwMode="auto">
            <a:xfrm>
              <a:off x="2698" y="3657"/>
              <a:ext cx="0" cy="499"/>
            </a:xfrm>
            <a:prstGeom prst="line">
              <a:avLst/>
            </a:prstGeom>
            <a:noFill/>
            <a:ln w="9525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7726" name="Line 110"/>
            <p:cNvSpPr>
              <a:spLocks noChangeShapeType="1"/>
            </p:cNvSpPr>
            <p:nvPr/>
          </p:nvSpPr>
          <p:spPr bwMode="auto">
            <a:xfrm>
              <a:off x="3333" y="3657"/>
              <a:ext cx="0" cy="499"/>
            </a:xfrm>
            <a:prstGeom prst="line">
              <a:avLst/>
            </a:prstGeom>
            <a:noFill/>
            <a:ln w="9525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7727" name="Line 111"/>
            <p:cNvSpPr>
              <a:spLocks noChangeShapeType="1"/>
            </p:cNvSpPr>
            <p:nvPr/>
          </p:nvSpPr>
          <p:spPr bwMode="auto">
            <a:xfrm>
              <a:off x="3968" y="3657"/>
              <a:ext cx="0" cy="499"/>
            </a:xfrm>
            <a:prstGeom prst="line">
              <a:avLst/>
            </a:prstGeom>
            <a:noFill/>
            <a:ln w="9525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7728" name="Rectangle 112"/>
            <p:cNvSpPr>
              <a:spLocks noChangeArrowheads="1"/>
            </p:cNvSpPr>
            <p:nvPr/>
          </p:nvSpPr>
          <p:spPr bwMode="auto">
            <a:xfrm>
              <a:off x="4604" y="3929"/>
              <a:ext cx="953" cy="239"/>
            </a:xfrm>
            <a:prstGeom prst="rect">
              <a:avLst/>
            </a:prstGeom>
            <a:noFill/>
            <a:ln w="19050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2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高电平</a:t>
              </a:r>
            </a:p>
          </p:txBody>
        </p:sp>
        <p:sp>
          <p:nvSpPr>
            <p:cNvPr id="367729" name="Rectangle 113"/>
            <p:cNvSpPr>
              <a:spLocks noChangeArrowheads="1"/>
            </p:cNvSpPr>
            <p:nvPr/>
          </p:nvSpPr>
          <p:spPr bwMode="auto">
            <a:xfrm>
              <a:off x="4785" y="3597"/>
              <a:ext cx="508" cy="294"/>
            </a:xfrm>
            <a:prstGeom prst="rect">
              <a:avLst/>
            </a:prstGeom>
            <a:noFill/>
            <a:ln w="9525">
              <a:solidFill>
                <a:srgbClr val="FFFF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输出</a:t>
              </a:r>
            </a:p>
          </p:txBody>
        </p:sp>
        <p:sp>
          <p:nvSpPr>
            <p:cNvPr id="367730" name="Line 114"/>
            <p:cNvSpPr>
              <a:spLocks noChangeShapeType="1"/>
            </p:cNvSpPr>
            <p:nvPr/>
          </p:nvSpPr>
          <p:spPr bwMode="auto">
            <a:xfrm>
              <a:off x="4513" y="3657"/>
              <a:ext cx="0" cy="499"/>
            </a:xfrm>
            <a:prstGeom prst="line">
              <a:avLst/>
            </a:prstGeom>
            <a:noFill/>
            <a:ln w="9525">
              <a:solidFill>
                <a:srgbClr val="FFFF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67731" name="Text Box 115"/>
          <p:cNvSpPr txBox="1">
            <a:spLocks noChangeArrowheads="1"/>
          </p:cNvSpPr>
          <p:nvPr/>
        </p:nvSpPr>
        <p:spPr bwMode="auto">
          <a:xfrm>
            <a:off x="5148263" y="3573463"/>
            <a:ext cx="3816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、</a:t>
            </a:r>
            <a:r>
              <a:rPr kumimoji="1" lang="zh-CN" altLang="en-US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截止，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4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、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导通</a:t>
            </a:r>
          </a:p>
        </p:txBody>
      </p:sp>
      <p:graphicFrame>
        <p:nvGraphicFramePr>
          <p:cNvPr id="367732" name="Object 116"/>
          <p:cNvGraphicFramePr>
            <a:graphicFrameLocks noChangeAspect="1"/>
          </p:cNvGraphicFramePr>
          <p:nvPr/>
        </p:nvGraphicFramePr>
        <p:xfrm>
          <a:off x="179388" y="1844675"/>
          <a:ext cx="4319587" cy="361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37" name="Image" r:id="rId8" imgW="2230952" imgH="1865143" progId="Photoshop.Image.8">
                  <p:embed/>
                </p:oleObj>
              </mc:Choice>
              <mc:Fallback>
                <p:oleObj name="Image" r:id="rId8" imgW="2230952" imgH="1865143" progId="Photoshop.Image.8">
                  <p:embed/>
                  <p:pic>
                    <p:nvPicPr>
                      <p:cNvPr id="367732" name="Object 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844675"/>
                        <a:ext cx="4319587" cy="36131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7733" name="Text Box 117"/>
          <p:cNvSpPr txBox="1">
            <a:spLocks noChangeArrowheads="1"/>
          </p:cNvSpPr>
          <p:nvPr/>
        </p:nvSpPr>
        <p:spPr bwMode="auto">
          <a:xfrm>
            <a:off x="5076825" y="2565400"/>
            <a:ext cx="3816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要使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、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导通则要求，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B1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=2.1V</a:t>
            </a:r>
            <a:endParaRPr kumimoji="1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67868FE-05C8-434E-9B6F-E85E3FB40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68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06911719"/>
      </p:ext>
    </p:extLst>
  </p:cSld>
  <p:clrMapOvr>
    <a:masterClrMapping/>
  </p:clrMapOvr>
  <p:transition>
    <p:wipe dir="r"/>
    <p:sndAc>
      <p:stSnd>
        <p:snd r:embed="rId5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6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7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7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7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7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67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51" grpId="0" autoUpdateAnimBg="0"/>
      <p:bldP spid="367693" grpId="0"/>
      <p:bldP spid="367731" grpId="0"/>
      <p:bldP spid="36773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87" name="Rectangle 23"/>
          <p:cNvSpPr>
            <a:spLocks noChangeArrowheads="1"/>
          </p:cNvSpPr>
          <p:nvPr/>
        </p:nvSpPr>
        <p:spPr bwMode="auto">
          <a:xfrm>
            <a:off x="0" y="1849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9689" name="Text Box 25"/>
          <p:cNvSpPr txBox="1">
            <a:spLocks noChangeArrowheads="1"/>
          </p:cNvSpPr>
          <p:nvPr/>
        </p:nvSpPr>
        <p:spPr bwMode="auto">
          <a:xfrm>
            <a:off x="466725" y="1123950"/>
            <a:ext cx="5168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）当输入为高电平（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Symbol" panose="05050102010706020507" pitchFamily="18" charset="2"/>
              </a:rPr>
              <a:t>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I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= 3.6 V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） </a:t>
            </a:r>
          </a:p>
        </p:txBody>
      </p:sp>
      <p:sp>
        <p:nvSpPr>
          <p:cNvPr id="369694" name="AutoShape 30"/>
          <p:cNvSpPr>
            <a:spLocks noChangeArrowheads="1"/>
          </p:cNvSpPr>
          <p:nvPr/>
        </p:nvSpPr>
        <p:spPr bwMode="auto">
          <a:xfrm>
            <a:off x="6021388" y="2927350"/>
            <a:ext cx="1079500" cy="139541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9695" name="AutoShape 31"/>
          <p:cNvSpPr>
            <a:spLocks noChangeArrowheads="1"/>
          </p:cNvSpPr>
          <p:nvPr/>
        </p:nvSpPr>
        <p:spPr bwMode="auto">
          <a:xfrm>
            <a:off x="5976938" y="2657475"/>
            <a:ext cx="1304925" cy="153035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369796" name="Object 132"/>
          <p:cNvGraphicFramePr>
            <a:graphicFrameLocks noGrp="1" noChangeAspect="1"/>
          </p:cNvGraphicFramePr>
          <p:nvPr>
            <p:ph/>
          </p:nvPr>
        </p:nvGraphicFramePr>
        <p:xfrm>
          <a:off x="395288" y="1987550"/>
          <a:ext cx="4608512" cy="367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1" name="Image" r:id="rId4" imgW="2230952" imgH="1865143" progId="Photoshop.Image.8">
                  <p:embed/>
                </p:oleObj>
              </mc:Choice>
              <mc:Fallback>
                <p:oleObj name="Image" r:id="rId4" imgW="2230952" imgH="1865143" progId="Photoshop.Image.8">
                  <p:embed/>
                  <p:pic>
                    <p:nvPicPr>
                      <p:cNvPr id="369796" name="Object 1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987550"/>
                        <a:ext cx="4608512" cy="36734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9799" name="Rectangle 135"/>
          <p:cNvSpPr>
            <a:spLocks noChangeArrowheads="1"/>
          </p:cNvSpPr>
          <p:nvPr/>
        </p:nvSpPr>
        <p:spPr bwMode="auto">
          <a:xfrm>
            <a:off x="5580063" y="1865313"/>
            <a:ext cx="2401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、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饱和导通 </a:t>
            </a:r>
          </a:p>
        </p:txBody>
      </p:sp>
      <p:sp>
        <p:nvSpPr>
          <p:cNvPr id="369800" name="Rectangle 136"/>
          <p:cNvSpPr>
            <a:spLocks noChangeArrowheads="1"/>
          </p:cNvSpPr>
          <p:nvPr/>
        </p:nvSpPr>
        <p:spPr bwMode="auto">
          <a:xfrm>
            <a:off x="5580063" y="2852738"/>
            <a:ext cx="3117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1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: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倒置的放大状态。 </a:t>
            </a:r>
          </a:p>
        </p:txBody>
      </p:sp>
      <p:sp>
        <p:nvSpPr>
          <p:cNvPr id="369801" name="Rectangle 137"/>
          <p:cNvSpPr>
            <a:spLocks noChangeArrowheads="1"/>
          </p:cNvSpPr>
          <p:nvPr/>
        </p:nvSpPr>
        <p:spPr bwMode="auto">
          <a:xfrm>
            <a:off x="5292725" y="3716338"/>
            <a:ext cx="22050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4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和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D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截止。</a:t>
            </a:r>
          </a:p>
        </p:txBody>
      </p:sp>
      <p:sp>
        <p:nvSpPr>
          <p:cNvPr id="369802" name="Rectangle 138"/>
          <p:cNvSpPr>
            <a:spLocks noChangeArrowheads="1"/>
          </p:cNvSpPr>
          <p:nvPr/>
        </p:nvSpPr>
        <p:spPr bwMode="auto">
          <a:xfrm>
            <a:off x="5435600" y="4302125"/>
            <a:ext cx="2679700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使输出为低电平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.</a:t>
            </a:r>
          </a:p>
          <a:p>
            <a:pPr marL="0" marR="0" lvl="0" indent="0" algn="ctr" defTabSz="914400" rtl="0" eaLnBrk="1" fontAlgn="base" latinLnBrk="0" hangingPunct="1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O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=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C3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=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1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CES3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=0.2V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061EF6FF-A936-40B0-9218-EB58C03D6A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0DE1AF-3B22-45C7-9B3F-92579C7815E6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98313534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69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69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69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69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69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689" grpId="0" autoUpdateAnimBg="0"/>
      <p:bldP spid="369799" grpId="0"/>
      <p:bldP spid="369800" grpId="0"/>
      <p:bldP spid="369801" grpId="0"/>
      <p:bldP spid="36980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719" name="Rectangle 31"/>
          <p:cNvSpPr>
            <a:spLocks noChangeArrowheads="1"/>
          </p:cNvSpPr>
          <p:nvPr/>
        </p:nvSpPr>
        <p:spPr bwMode="auto">
          <a:xfrm>
            <a:off x="0" y="1849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0721" name="AutoShape 33"/>
          <p:cNvSpPr>
            <a:spLocks noChangeArrowheads="1"/>
          </p:cNvSpPr>
          <p:nvPr/>
        </p:nvSpPr>
        <p:spPr bwMode="auto">
          <a:xfrm>
            <a:off x="6021388" y="2330450"/>
            <a:ext cx="1079500" cy="139541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zh-CN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0722" name="AutoShape 34"/>
          <p:cNvSpPr>
            <a:spLocks noChangeArrowheads="1"/>
          </p:cNvSpPr>
          <p:nvPr/>
        </p:nvSpPr>
        <p:spPr bwMode="auto">
          <a:xfrm>
            <a:off x="5976938" y="2060575"/>
            <a:ext cx="1304925" cy="153035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370784" name="Group 96"/>
          <p:cNvGraphicFramePr>
            <a:graphicFrameLocks noGrp="1"/>
          </p:cNvGraphicFramePr>
          <p:nvPr/>
        </p:nvGraphicFramePr>
        <p:xfrm>
          <a:off x="5651500" y="2643188"/>
          <a:ext cx="3100388" cy="1433513"/>
        </p:xfrm>
        <a:graphic>
          <a:graphicData uri="http://schemas.openxmlformats.org/drawingml/2006/table">
            <a:tbl>
              <a:tblPr/>
              <a:tblGrid>
                <a:gridCol w="1550988">
                  <a:extLst>
                    <a:ext uri="{9D8B030D-6E8A-4147-A177-3AD203B41FA5}">
                      <a16:colId xmlns:a16="http://schemas.microsoft.com/office/drawing/2014/main" val="2757031617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648288243"/>
                    </a:ext>
                  </a:extLst>
                </a:gridCol>
              </a:tblGrid>
              <a:tr h="4460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输入</a:t>
                      </a:r>
                      <a:r>
                        <a:rPr kumimoji="0" lang="en-US" altLang="zh-CN" sz="22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A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楷体_GB2312" pitchFamily="49" charset="-122"/>
                          <a:ea typeface="楷体_GB2312" pitchFamily="49" charset="-122"/>
                        </a:rPr>
                        <a:t>输出</a:t>
                      </a:r>
                      <a:r>
                        <a:rPr kumimoji="0" lang="en-US" altLang="zh-CN" sz="2200" b="1" i="1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861191"/>
                  </a:ext>
                </a:extLst>
              </a:tr>
              <a:tr h="45085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anose="020B0606020202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anose="020B0606020202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014888"/>
                  </a:ext>
                </a:extLst>
              </a:tr>
              <a:tr h="5365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anose="020B0606020202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indent="142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indent="-476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indent="-650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indent="-1333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indent="-1333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 Narrow" panose="020B060602020203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888103"/>
                  </a:ext>
                </a:extLst>
              </a:tr>
            </a:tbl>
          </a:graphicData>
        </a:graphic>
      </p:graphicFrame>
      <p:sp>
        <p:nvSpPr>
          <p:cNvPr id="370737" name="Rectangle 49"/>
          <p:cNvSpPr>
            <a:spLocks noChangeArrowheads="1"/>
          </p:cNvSpPr>
          <p:nvPr/>
        </p:nvSpPr>
        <p:spPr bwMode="auto">
          <a:xfrm>
            <a:off x="6232525" y="2066925"/>
            <a:ext cx="1860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逻辑真值表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</a:p>
        </p:txBody>
      </p:sp>
      <p:grpSp>
        <p:nvGrpSpPr>
          <p:cNvPr id="370738" name="Group 50"/>
          <p:cNvGrpSpPr>
            <a:grpSpLocks/>
          </p:cNvGrpSpPr>
          <p:nvPr/>
        </p:nvGrpSpPr>
        <p:grpSpPr bwMode="auto">
          <a:xfrm>
            <a:off x="5435600" y="4149725"/>
            <a:ext cx="2946400" cy="822325"/>
            <a:chOff x="3904" y="1752"/>
            <a:chExt cx="1856" cy="518"/>
          </a:xfrm>
        </p:grpSpPr>
        <p:sp>
          <p:nvSpPr>
            <p:cNvPr id="370739" name="Rectangle 51"/>
            <p:cNvSpPr>
              <a:spLocks noChangeArrowheads="1"/>
            </p:cNvSpPr>
            <p:nvPr/>
          </p:nvSpPr>
          <p:spPr bwMode="auto">
            <a:xfrm>
              <a:off x="5668" y="1844"/>
              <a:ext cx="92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0740" name="Rectangle 52"/>
            <p:cNvSpPr>
              <a:spLocks noChangeArrowheads="1"/>
            </p:cNvSpPr>
            <p:nvPr/>
          </p:nvSpPr>
          <p:spPr bwMode="auto">
            <a:xfrm>
              <a:off x="3904" y="1752"/>
              <a:ext cx="1856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逻辑表达式   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+mn-cs"/>
                </a:rPr>
                <a:t>  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zh-CN" alt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L   =   A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 </a:t>
              </a:r>
            </a:p>
          </p:txBody>
        </p:sp>
        <p:sp>
          <p:nvSpPr>
            <p:cNvPr id="370741" name="Line 53"/>
            <p:cNvSpPr>
              <a:spLocks noChangeShapeType="1"/>
            </p:cNvSpPr>
            <p:nvPr/>
          </p:nvSpPr>
          <p:spPr bwMode="auto">
            <a:xfrm>
              <a:off x="5057" y="2024"/>
              <a:ext cx="158" cy="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70742" name="Group 54"/>
          <p:cNvGrpSpPr>
            <a:grpSpLocks/>
          </p:cNvGrpSpPr>
          <p:nvPr/>
        </p:nvGrpSpPr>
        <p:grpSpPr bwMode="auto">
          <a:xfrm>
            <a:off x="215900" y="5091113"/>
            <a:ext cx="8820150" cy="1096962"/>
            <a:chOff x="136" y="3207"/>
            <a:chExt cx="5556" cy="691"/>
          </a:xfrm>
        </p:grpSpPr>
        <p:sp>
          <p:nvSpPr>
            <p:cNvPr id="370743" name="Rectangle 55"/>
            <p:cNvSpPr>
              <a:spLocks noChangeArrowheads="1"/>
            </p:cNvSpPr>
            <p:nvPr/>
          </p:nvSpPr>
          <p:spPr bwMode="auto">
            <a:xfrm>
              <a:off x="2925" y="3702"/>
              <a:ext cx="61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饱和</a:t>
              </a:r>
            </a:p>
          </p:txBody>
        </p:sp>
        <p:sp>
          <p:nvSpPr>
            <p:cNvPr id="370744" name="Rectangle 56"/>
            <p:cNvSpPr>
              <a:spLocks noChangeArrowheads="1"/>
            </p:cNvSpPr>
            <p:nvPr/>
          </p:nvSpPr>
          <p:spPr bwMode="auto">
            <a:xfrm>
              <a:off x="2947" y="3521"/>
              <a:ext cx="61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截止</a:t>
              </a:r>
            </a:p>
          </p:txBody>
        </p:sp>
        <p:sp>
          <p:nvSpPr>
            <p:cNvPr id="370745" name="Rectangle 57"/>
            <p:cNvSpPr>
              <a:spLocks noChangeArrowheads="1"/>
            </p:cNvSpPr>
            <p:nvPr/>
          </p:nvSpPr>
          <p:spPr bwMode="auto">
            <a:xfrm>
              <a:off x="4270" y="3359"/>
              <a:ext cx="613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T</a:t>
              </a:r>
              <a:r>
                <a:rPr kumimoji="0" lang="en-US" altLang="zh-CN" sz="20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4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en-US" altLang="zh-CN" sz="20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370746" name="Rectangle 58"/>
            <p:cNvSpPr>
              <a:spLocks noChangeArrowheads="1"/>
            </p:cNvSpPr>
            <p:nvPr/>
          </p:nvSpPr>
          <p:spPr bwMode="auto">
            <a:xfrm>
              <a:off x="4883" y="3706"/>
              <a:ext cx="80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低电平</a:t>
              </a:r>
            </a:p>
          </p:txBody>
        </p:sp>
        <p:sp>
          <p:nvSpPr>
            <p:cNvPr id="370747" name="Rectangle 59"/>
            <p:cNvSpPr>
              <a:spLocks noChangeArrowheads="1"/>
            </p:cNvSpPr>
            <p:nvPr/>
          </p:nvSpPr>
          <p:spPr bwMode="auto">
            <a:xfrm>
              <a:off x="3658" y="3706"/>
              <a:ext cx="61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截止</a:t>
              </a:r>
            </a:p>
          </p:txBody>
        </p:sp>
        <p:sp>
          <p:nvSpPr>
            <p:cNvPr id="370748" name="Rectangle 60"/>
            <p:cNvSpPr>
              <a:spLocks noChangeArrowheads="1"/>
            </p:cNvSpPr>
            <p:nvPr/>
          </p:nvSpPr>
          <p:spPr bwMode="auto">
            <a:xfrm>
              <a:off x="4150" y="3702"/>
              <a:ext cx="78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截止</a:t>
              </a:r>
            </a:p>
          </p:txBody>
        </p:sp>
        <p:sp>
          <p:nvSpPr>
            <p:cNvPr id="370749" name="Rectangle 61"/>
            <p:cNvSpPr>
              <a:spLocks noChangeArrowheads="1"/>
            </p:cNvSpPr>
            <p:nvPr/>
          </p:nvSpPr>
          <p:spPr bwMode="auto">
            <a:xfrm>
              <a:off x="2170" y="3706"/>
              <a:ext cx="70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饱和</a:t>
              </a:r>
            </a:p>
          </p:txBody>
        </p:sp>
        <p:sp>
          <p:nvSpPr>
            <p:cNvPr id="370750" name="Rectangle 62"/>
            <p:cNvSpPr>
              <a:spLocks noChangeArrowheads="1"/>
            </p:cNvSpPr>
            <p:nvPr/>
          </p:nvSpPr>
          <p:spPr bwMode="auto">
            <a:xfrm>
              <a:off x="1382" y="3706"/>
              <a:ext cx="78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倒置工作</a:t>
              </a:r>
            </a:p>
          </p:txBody>
        </p:sp>
        <p:sp>
          <p:nvSpPr>
            <p:cNvPr id="370751" name="Rectangle 63"/>
            <p:cNvSpPr>
              <a:spLocks noChangeArrowheads="1"/>
            </p:cNvSpPr>
            <p:nvPr/>
          </p:nvSpPr>
          <p:spPr bwMode="auto">
            <a:xfrm>
              <a:off x="136" y="3706"/>
              <a:ext cx="124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高电平</a:t>
              </a:r>
            </a:p>
          </p:txBody>
        </p:sp>
        <p:sp>
          <p:nvSpPr>
            <p:cNvPr id="370752" name="Rectangle 64"/>
            <p:cNvSpPr>
              <a:spLocks noChangeArrowheads="1"/>
            </p:cNvSpPr>
            <p:nvPr/>
          </p:nvSpPr>
          <p:spPr bwMode="auto">
            <a:xfrm>
              <a:off x="4883" y="3514"/>
              <a:ext cx="80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高电平</a:t>
              </a:r>
            </a:p>
          </p:txBody>
        </p:sp>
        <p:sp>
          <p:nvSpPr>
            <p:cNvPr id="370753" name="Rectangle 65"/>
            <p:cNvSpPr>
              <a:spLocks noChangeArrowheads="1"/>
            </p:cNvSpPr>
            <p:nvPr/>
          </p:nvSpPr>
          <p:spPr bwMode="auto">
            <a:xfrm>
              <a:off x="3658" y="3514"/>
              <a:ext cx="61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导通</a:t>
              </a:r>
            </a:p>
          </p:txBody>
        </p:sp>
        <p:sp>
          <p:nvSpPr>
            <p:cNvPr id="370754" name="Rectangle 66"/>
            <p:cNvSpPr>
              <a:spLocks noChangeArrowheads="1"/>
            </p:cNvSpPr>
            <p:nvPr/>
          </p:nvSpPr>
          <p:spPr bwMode="auto">
            <a:xfrm>
              <a:off x="4150" y="3510"/>
              <a:ext cx="78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导通</a:t>
              </a:r>
            </a:p>
          </p:txBody>
        </p:sp>
        <p:sp>
          <p:nvSpPr>
            <p:cNvPr id="370755" name="Rectangle 67"/>
            <p:cNvSpPr>
              <a:spLocks noChangeArrowheads="1"/>
            </p:cNvSpPr>
            <p:nvPr/>
          </p:nvSpPr>
          <p:spPr bwMode="auto">
            <a:xfrm>
              <a:off x="2170" y="3514"/>
              <a:ext cx="70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截止</a:t>
              </a:r>
            </a:p>
          </p:txBody>
        </p:sp>
        <p:sp>
          <p:nvSpPr>
            <p:cNvPr id="370756" name="Rectangle 68"/>
            <p:cNvSpPr>
              <a:spLocks noChangeArrowheads="1"/>
            </p:cNvSpPr>
            <p:nvPr/>
          </p:nvSpPr>
          <p:spPr bwMode="auto">
            <a:xfrm>
              <a:off x="1382" y="3514"/>
              <a:ext cx="78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饱和</a:t>
              </a:r>
            </a:p>
          </p:txBody>
        </p:sp>
        <p:sp>
          <p:nvSpPr>
            <p:cNvPr id="370757" name="Rectangle 69"/>
            <p:cNvSpPr>
              <a:spLocks noChangeArrowheads="1"/>
            </p:cNvSpPr>
            <p:nvPr/>
          </p:nvSpPr>
          <p:spPr bwMode="auto">
            <a:xfrm>
              <a:off x="136" y="3514"/>
              <a:ext cx="124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低电平</a:t>
              </a:r>
            </a:p>
          </p:txBody>
        </p:sp>
        <p:sp>
          <p:nvSpPr>
            <p:cNvPr id="370758" name="Rectangle 70"/>
            <p:cNvSpPr>
              <a:spLocks noChangeArrowheads="1"/>
            </p:cNvSpPr>
            <p:nvPr/>
          </p:nvSpPr>
          <p:spPr bwMode="auto">
            <a:xfrm>
              <a:off x="4883" y="3316"/>
              <a:ext cx="80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输出</a:t>
              </a:r>
            </a:p>
          </p:txBody>
        </p:sp>
        <p:sp>
          <p:nvSpPr>
            <p:cNvPr id="370759" name="Rectangle 71"/>
            <p:cNvSpPr>
              <a:spLocks noChangeArrowheads="1"/>
            </p:cNvSpPr>
            <p:nvPr/>
          </p:nvSpPr>
          <p:spPr bwMode="auto">
            <a:xfrm>
              <a:off x="3658" y="3320"/>
              <a:ext cx="61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D</a:t>
              </a:r>
              <a:r>
                <a:rPr kumimoji="0" lang="en-US" altLang="zh-CN" sz="20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4</a:t>
              </a:r>
            </a:p>
          </p:txBody>
        </p:sp>
        <p:sp>
          <p:nvSpPr>
            <p:cNvPr id="370760" name="Rectangle 72"/>
            <p:cNvSpPr>
              <a:spLocks noChangeArrowheads="1"/>
            </p:cNvSpPr>
            <p:nvPr/>
          </p:nvSpPr>
          <p:spPr bwMode="auto">
            <a:xfrm>
              <a:off x="2871" y="3320"/>
              <a:ext cx="787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T</a:t>
              </a:r>
              <a:r>
                <a:rPr kumimoji="0" lang="en-US" altLang="zh-CN" sz="20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3</a:t>
              </a:r>
            </a:p>
          </p:txBody>
        </p:sp>
        <p:sp>
          <p:nvSpPr>
            <p:cNvPr id="370761" name="Rectangle 73"/>
            <p:cNvSpPr>
              <a:spLocks noChangeArrowheads="1"/>
            </p:cNvSpPr>
            <p:nvPr/>
          </p:nvSpPr>
          <p:spPr bwMode="auto">
            <a:xfrm>
              <a:off x="2170" y="3320"/>
              <a:ext cx="701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T</a:t>
              </a:r>
              <a:r>
                <a:rPr kumimoji="0" lang="en-US" altLang="zh-CN" sz="20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2</a:t>
              </a:r>
            </a:p>
          </p:txBody>
        </p:sp>
        <p:sp>
          <p:nvSpPr>
            <p:cNvPr id="370762" name="Rectangle 74"/>
            <p:cNvSpPr>
              <a:spLocks noChangeArrowheads="1"/>
            </p:cNvSpPr>
            <p:nvPr/>
          </p:nvSpPr>
          <p:spPr bwMode="auto">
            <a:xfrm>
              <a:off x="1382" y="3320"/>
              <a:ext cx="788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T</a:t>
              </a:r>
              <a:r>
                <a:rPr kumimoji="0" lang="en-US" altLang="zh-CN" sz="20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1</a:t>
              </a:r>
              <a:endPara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370763" name="Rectangle 75"/>
            <p:cNvSpPr>
              <a:spLocks noChangeArrowheads="1"/>
            </p:cNvSpPr>
            <p:nvPr/>
          </p:nvSpPr>
          <p:spPr bwMode="auto">
            <a:xfrm>
              <a:off x="136" y="3320"/>
              <a:ext cx="124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indent="142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indent="-4763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6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indent="-65088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indent="-13335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indent="-13335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0000"/>
                </a:buClr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输入</a:t>
              </a:r>
            </a:p>
          </p:txBody>
        </p:sp>
        <p:sp>
          <p:nvSpPr>
            <p:cNvPr id="370764" name="Line 76"/>
            <p:cNvSpPr>
              <a:spLocks noChangeShapeType="1"/>
            </p:cNvSpPr>
            <p:nvPr/>
          </p:nvSpPr>
          <p:spPr bwMode="auto">
            <a:xfrm>
              <a:off x="136" y="3207"/>
              <a:ext cx="555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0765" name="Line 77"/>
            <p:cNvSpPr>
              <a:spLocks noChangeShapeType="1"/>
            </p:cNvSpPr>
            <p:nvPr/>
          </p:nvSpPr>
          <p:spPr bwMode="auto">
            <a:xfrm>
              <a:off x="136" y="3514"/>
              <a:ext cx="55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0766" name="Line 78"/>
            <p:cNvSpPr>
              <a:spLocks noChangeShapeType="1"/>
            </p:cNvSpPr>
            <p:nvPr/>
          </p:nvSpPr>
          <p:spPr bwMode="auto">
            <a:xfrm>
              <a:off x="136" y="3706"/>
              <a:ext cx="55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0767" name="Line 79"/>
            <p:cNvSpPr>
              <a:spLocks noChangeShapeType="1"/>
            </p:cNvSpPr>
            <p:nvPr/>
          </p:nvSpPr>
          <p:spPr bwMode="auto">
            <a:xfrm>
              <a:off x="136" y="3898"/>
              <a:ext cx="555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0768" name="Line 80"/>
            <p:cNvSpPr>
              <a:spLocks noChangeShapeType="1"/>
            </p:cNvSpPr>
            <p:nvPr/>
          </p:nvSpPr>
          <p:spPr bwMode="auto">
            <a:xfrm>
              <a:off x="136" y="3207"/>
              <a:ext cx="0" cy="307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0769" name="Line 81"/>
            <p:cNvSpPr>
              <a:spLocks noChangeShapeType="1"/>
            </p:cNvSpPr>
            <p:nvPr/>
          </p:nvSpPr>
          <p:spPr bwMode="auto">
            <a:xfrm>
              <a:off x="1382" y="3207"/>
              <a:ext cx="0" cy="6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0770" name="Line 82"/>
            <p:cNvSpPr>
              <a:spLocks noChangeShapeType="1"/>
            </p:cNvSpPr>
            <p:nvPr/>
          </p:nvSpPr>
          <p:spPr bwMode="auto">
            <a:xfrm>
              <a:off x="2170" y="3207"/>
              <a:ext cx="0" cy="6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0771" name="Line 83"/>
            <p:cNvSpPr>
              <a:spLocks noChangeShapeType="1"/>
            </p:cNvSpPr>
            <p:nvPr/>
          </p:nvSpPr>
          <p:spPr bwMode="auto">
            <a:xfrm>
              <a:off x="2871" y="3207"/>
              <a:ext cx="0" cy="6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0772" name="Line 84"/>
            <p:cNvSpPr>
              <a:spLocks noChangeShapeType="1"/>
            </p:cNvSpPr>
            <p:nvPr/>
          </p:nvSpPr>
          <p:spPr bwMode="auto">
            <a:xfrm>
              <a:off x="3658" y="3207"/>
              <a:ext cx="0" cy="6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0773" name="Line 85"/>
            <p:cNvSpPr>
              <a:spLocks noChangeShapeType="1"/>
            </p:cNvSpPr>
            <p:nvPr/>
          </p:nvSpPr>
          <p:spPr bwMode="auto">
            <a:xfrm>
              <a:off x="4883" y="3207"/>
              <a:ext cx="0" cy="6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0774" name="Line 86"/>
            <p:cNvSpPr>
              <a:spLocks noChangeShapeType="1"/>
            </p:cNvSpPr>
            <p:nvPr/>
          </p:nvSpPr>
          <p:spPr bwMode="auto">
            <a:xfrm>
              <a:off x="5692" y="3207"/>
              <a:ext cx="0" cy="307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0775" name="Line 87"/>
            <p:cNvSpPr>
              <a:spLocks noChangeShapeType="1"/>
            </p:cNvSpPr>
            <p:nvPr/>
          </p:nvSpPr>
          <p:spPr bwMode="auto">
            <a:xfrm>
              <a:off x="136" y="3514"/>
              <a:ext cx="0" cy="192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0776" name="Line 88"/>
            <p:cNvSpPr>
              <a:spLocks noChangeShapeType="1"/>
            </p:cNvSpPr>
            <p:nvPr/>
          </p:nvSpPr>
          <p:spPr bwMode="auto">
            <a:xfrm>
              <a:off x="5692" y="3514"/>
              <a:ext cx="0" cy="192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0777" name="Line 89"/>
            <p:cNvSpPr>
              <a:spLocks noChangeShapeType="1"/>
            </p:cNvSpPr>
            <p:nvPr/>
          </p:nvSpPr>
          <p:spPr bwMode="auto">
            <a:xfrm>
              <a:off x="136" y="3706"/>
              <a:ext cx="0" cy="192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0778" name="Line 90"/>
            <p:cNvSpPr>
              <a:spLocks noChangeShapeType="1"/>
            </p:cNvSpPr>
            <p:nvPr/>
          </p:nvSpPr>
          <p:spPr bwMode="auto">
            <a:xfrm>
              <a:off x="5692" y="3706"/>
              <a:ext cx="0" cy="192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0779" name="Line 91"/>
            <p:cNvSpPr>
              <a:spLocks noChangeShapeType="1"/>
            </p:cNvSpPr>
            <p:nvPr/>
          </p:nvSpPr>
          <p:spPr bwMode="auto">
            <a:xfrm>
              <a:off x="4270" y="3207"/>
              <a:ext cx="0" cy="6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370780" name="Object 92"/>
          <p:cNvGraphicFramePr>
            <a:graphicFrameLocks noChangeAspect="1"/>
          </p:cNvGraphicFramePr>
          <p:nvPr/>
        </p:nvGraphicFramePr>
        <p:xfrm>
          <a:off x="323850" y="1268413"/>
          <a:ext cx="4608513" cy="367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5" name="Image" r:id="rId5" imgW="2230952" imgH="1865143" progId="Photoshop.Image.8">
                  <p:embed/>
                </p:oleObj>
              </mc:Choice>
              <mc:Fallback>
                <p:oleObj name="Image" r:id="rId5" imgW="2230952" imgH="1865143" progId="Photoshop.Image.8">
                  <p:embed/>
                  <p:pic>
                    <p:nvPicPr>
                      <p:cNvPr id="370780" name="Object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268413"/>
                        <a:ext cx="4608513" cy="36734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CC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DCE364A-9840-4799-A8CB-59EDD1AE1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70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685237479"/>
      </p:ext>
    </p:extLst>
  </p:cSld>
  <p:clrMapOvr>
    <a:masterClrMapping/>
  </p:clrMapOvr>
  <p:transition>
    <p:wipe dir="r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70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7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370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37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737" grpId="0" autoUpdateAnimBg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45" name="Rectangle 37"/>
          <p:cNvSpPr>
            <a:spLocks noChangeArrowheads="1"/>
          </p:cNvSpPr>
          <p:nvPr/>
        </p:nvSpPr>
        <p:spPr bwMode="auto">
          <a:xfrm>
            <a:off x="827088" y="1268413"/>
            <a:ext cx="8066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采用肖特基势垒二极管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SBD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限制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BJT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导通时的饱和深度。</a:t>
            </a:r>
            <a:endParaRPr kumimoji="1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375846" name="Rectangle 38"/>
          <p:cNvSpPr>
            <a:spLocks noChangeArrowheads="1"/>
          </p:cNvSpPr>
          <p:nvPr/>
        </p:nvSpPr>
        <p:spPr bwMode="auto">
          <a:xfrm>
            <a:off x="827088" y="1814513"/>
            <a:ext cx="79216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SBD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导通电压为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0.4V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。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使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BJT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的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、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e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间正偏电压钳位在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0.4V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，而不进入深度饱和。</a:t>
            </a:r>
          </a:p>
        </p:txBody>
      </p:sp>
      <p:sp>
        <p:nvSpPr>
          <p:cNvPr id="375926" name="Rectangle 118"/>
          <p:cNvSpPr>
            <a:spLocks noChangeArrowheads="1"/>
          </p:cNvSpPr>
          <p:nvPr/>
        </p:nvSpPr>
        <p:spPr bwMode="auto">
          <a:xfrm>
            <a:off x="684213" y="476250"/>
            <a:ext cx="77755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76176" bIns="76176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3.5.3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改进型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TTL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门电路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-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抗饱和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TTL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门电路</a:t>
            </a:r>
          </a:p>
        </p:txBody>
      </p:sp>
      <p:graphicFrame>
        <p:nvGraphicFramePr>
          <p:cNvPr id="375933" name="Object 125"/>
          <p:cNvGraphicFramePr>
            <a:graphicFrameLocks noChangeAspect="1"/>
          </p:cNvGraphicFramePr>
          <p:nvPr/>
        </p:nvGraphicFramePr>
        <p:xfrm>
          <a:off x="1331913" y="4508500"/>
          <a:ext cx="2452687" cy="154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8" name="图片" r:id="rId5" imgW="1447920" imgH="895320" progId="Word.Picture.8">
                  <p:embed/>
                </p:oleObj>
              </mc:Choice>
              <mc:Fallback>
                <p:oleObj name="图片" r:id="rId5" imgW="1447920" imgH="895320" progId="Word.Picture.8">
                  <p:embed/>
                  <p:pic>
                    <p:nvPicPr>
                      <p:cNvPr id="375933" name="Object 1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459"/>
                      <a:stretch>
                        <a:fillRect/>
                      </a:stretch>
                    </p:blipFill>
                    <p:spPr bwMode="auto">
                      <a:xfrm>
                        <a:off x="1331913" y="4508500"/>
                        <a:ext cx="2452687" cy="15478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5932" name="Object 124"/>
          <p:cNvGraphicFramePr>
            <a:graphicFrameLocks noChangeAspect="1"/>
          </p:cNvGraphicFramePr>
          <p:nvPr/>
        </p:nvGraphicFramePr>
        <p:xfrm>
          <a:off x="4500563" y="2636838"/>
          <a:ext cx="4643437" cy="390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9" name="图片" r:id="rId7" imgW="2805369" imgH="2307487" progId="Word.Picture.8">
                  <p:embed/>
                </p:oleObj>
              </mc:Choice>
              <mc:Fallback>
                <p:oleObj name="图片" r:id="rId7" imgW="2805369" imgH="2307487" progId="Word.Picture.8">
                  <p:embed/>
                  <p:pic>
                    <p:nvPicPr>
                      <p:cNvPr id="375932" name="Object 1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404"/>
                      <a:stretch>
                        <a:fillRect/>
                      </a:stretch>
                    </p:blipFill>
                    <p:spPr bwMode="auto">
                      <a:xfrm>
                        <a:off x="4500563" y="2636838"/>
                        <a:ext cx="4643437" cy="39020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5935" name="Rectangle 127"/>
          <p:cNvSpPr>
            <a:spLocks noChangeArrowheads="1"/>
          </p:cNvSpPr>
          <p:nvPr/>
        </p:nvSpPr>
        <p:spPr bwMode="auto">
          <a:xfrm>
            <a:off x="4154488" y="2759075"/>
            <a:ext cx="8350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            </a:t>
            </a:r>
            <a:endParaRPr kumimoji="1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康简宋" charset="-122"/>
              <a:cs typeface="Times New Roman" panose="02020603050405020304" pitchFamily="18" charset="0"/>
            </a:endParaRPr>
          </a:p>
        </p:txBody>
      </p:sp>
      <p:sp>
        <p:nvSpPr>
          <p:cNvPr id="375936" name="Rectangle 128"/>
          <p:cNvSpPr>
            <a:spLocks noChangeArrowheads="1"/>
          </p:cNvSpPr>
          <p:nvPr/>
        </p:nvSpPr>
        <p:spPr bwMode="auto">
          <a:xfrm>
            <a:off x="755650" y="2678113"/>
            <a:ext cx="3816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1.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肖特基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TTL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反相器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  电路如图所示。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D6CAAB3-3FCC-4DA4-A6E7-63F622B0A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306019"/>
      </p:ext>
    </p:extLst>
  </p:cSld>
  <p:clrMapOvr>
    <a:masterClrMapping/>
  </p:clrMapOvr>
  <p:transition>
    <p:wipe dir="r"/>
    <p:sndAc>
      <p:stSnd>
        <p:snd r:embed="rId4" name="PROJCTOR.WAV"/>
      </p:stSnd>
    </p:sndAc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8" name="Rectangle 4"/>
          <p:cNvSpPr>
            <a:spLocks noChangeArrowheads="1"/>
          </p:cNvSpPr>
          <p:nvPr/>
        </p:nvSpPr>
        <p:spPr bwMode="auto">
          <a:xfrm>
            <a:off x="611188" y="504825"/>
            <a:ext cx="77755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76176" bIns="76176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2.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其他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TTL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门电路</a:t>
            </a:r>
            <a:endParaRPr kumimoji="1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5751" name="Rectangle 7"/>
          <p:cNvSpPr>
            <a:spLocks noChangeArrowheads="1"/>
          </p:cNvSpPr>
          <p:nvPr/>
        </p:nvSpPr>
        <p:spPr bwMode="auto">
          <a:xfrm>
            <a:off x="0" y="15017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5752" name="Rectangle 8"/>
          <p:cNvSpPr>
            <a:spLocks noChangeArrowheads="1"/>
          </p:cNvSpPr>
          <p:nvPr/>
        </p:nvSpPr>
        <p:spPr bwMode="auto">
          <a:xfrm>
            <a:off x="4154488" y="2759075"/>
            <a:ext cx="8350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            </a:t>
            </a:r>
            <a:endParaRPr kumimoji="1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康简宋" charset="-122"/>
              <a:cs typeface="Times New Roman" panose="02020603050405020304" pitchFamily="18" charset="0"/>
            </a:endParaRPr>
          </a:p>
        </p:txBody>
      </p:sp>
      <p:sp>
        <p:nvSpPr>
          <p:cNvPr id="415753" name="Rectangle 9"/>
          <p:cNvSpPr>
            <a:spLocks noChangeArrowheads="1"/>
          </p:cNvSpPr>
          <p:nvPr/>
        </p:nvSpPr>
        <p:spPr bwMode="auto">
          <a:xfrm>
            <a:off x="1908175" y="5373688"/>
            <a:ext cx="1511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与非门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graphicFrame>
        <p:nvGraphicFramePr>
          <p:cNvPr id="415755" name="Object 11"/>
          <p:cNvGraphicFramePr>
            <a:graphicFrameLocks noChangeAspect="1"/>
          </p:cNvGraphicFramePr>
          <p:nvPr/>
        </p:nvGraphicFramePr>
        <p:xfrm>
          <a:off x="328613" y="1476375"/>
          <a:ext cx="4459287" cy="374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2" name="图片" r:id="rId5" imgW="2900589" imgH="2383589" progId="Word.Picture.8">
                  <p:embed/>
                </p:oleObj>
              </mc:Choice>
              <mc:Fallback>
                <p:oleObj name="图片" r:id="rId5" imgW="2900589" imgH="2383589" progId="Word.Picture.8">
                  <p:embed/>
                  <p:pic>
                    <p:nvPicPr>
                      <p:cNvPr id="41575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90"/>
                      <a:stretch>
                        <a:fillRect/>
                      </a:stretch>
                    </p:blipFill>
                    <p:spPr bwMode="auto">
                      <a:xfrm>
                        <a:off x="328613" y="1476375"/>
                        <a:ext cx="4459287" cy="37401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5754" name="Object 10"/>
          <p:cNvGraphicFramePr>
            <a:graphicFrameLocks noChangeAspect="1"/>
          </p:cNvGraphicFramePr>
          <p:nvPr/>
        </p:nvGraphicFramePr>
        <p:xfrm>
          <a:off x="4471988" y="1473200"/>
          <a:ext cx="4637087" cy="375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3" name="图片" r:id="rId7" imgW="3015285" imgH="2393282" progId="Word.Picture.8">
                  <p:embed/>
                </p:oleObj>
              </mc:Choice>
              <mc:Fallback>
                <p:oleObj name="图片" r:id="rId7" imgW="3015285" imgH="2393282" progId="Word.Picture.8">
                  <p:embed/>
                  <p:pic>
                    <p:nvPicPr>
                      <p:cNvPr id="41575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390"/>
                      <a:stretch>
                        <a:fillRect/>
                      </a:stretch>
                    </p:blipFill>
                    <p:spPr bwMode="auto">
                      <a:xfrm>
                        <a:off x="4471988" y="1473200"/>
                        <a:ext cx="4637087" cy="37560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5756" name="Rectangle 12"/>
          <p:cNvSpPr>
            <a:spLocks noChangeArrowheads="1"/>
          </p:cNvSpPr>
          <p:nvPr/>
        </p:nvSpPr>
        <p:spPr bwMode="auto">
          <a:xfrm>
            <a:off x="0" y="873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5757" name="Rectangle 13"/>
          <p:cNvSpPr>
            <a:spLocks noChangeArrowheads="1"/>
          </p:cNvSpPr>
          <p:nvPr/>
        </p:nvSpPr>
        <p:spPr bwMode="auto">
          <a:xfrm>
            <a:off x="0" y="3302000"/>
            <a:ext cx="2159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 </a:t>
            </a:r>
            <a:endParaRPr kumimoji="1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康简宋" charset="-122"/>
              <a:cs typeface="Times New Roman" panose="02020603050405020304" pitchFamily="18" charset="0"/>
            </a:endParaRPr>
          </a:p>
        </p:txBody>
      </p:sp>
      <p:sp>
        <p:nvSpPr>
          <p:cNvPr id="415758" name="Rectangle 14"/>
          <p:cNvSpPr>
            <a:spLocks noChangeArrowheads="1"/>
          </p:cNvSpPr>
          <p:nvPr/>
        </p:nvSpPr>
        <p:spPr bwMode="auto">
          <a:xfrm>
            <a:off x="6443663" y="5300663"/>
            <a:ext cx="1511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或非门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BF46508-42E8-4980-B7CF-61B6BF5A2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376277"/>
      </p:ext>
    </p:extLst>
  </p:cSld>
  <p:clrMapOvr>
    <a:masterClrMapping/>
  </p:clrMapOvr>
  <p:transition>
    <p:wipe dir="r"/>
    <p:sndAc>
      <p:stSnd>
        <p:snd r:embed="rId4" name="PROJCTOR.WAV"/>
      </p:stSnd>
    </p:sndAc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4" name="Rectangle 4"/>
          <p:cNvSpPr>
            <a:spLocks noChangeArrowheads="1"/>
          </p:cNvSpPr>
          <p:nvPr/>
        </p:nvSpPr>
        <p:spPr bwMode="auto">
          <a:xfrm>
            <a:off x="611188" y="2411413"/>
            <a:ext cx="5310187" cy="94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28528" bIns="228528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2" action="ppaction://hlinksldjump"/>
              </a:rPr>
              <a:t>3.7.1  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2" action="ppaction://hlinksldjump"/>
              </a:rPr>
              <a:t>正负逻辑问题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414726" name="Rectangle 6"/>
          <p:cNvSpPr>
            <a:spLocks noChangeArrowheads="1"/>
          </p:cNvSpPr>
          <p:nvPr/>
        </p:nvSpPr>
        <p:spPr bwMode="auto">
          <a:xfrm>
            <a:off x="612775" y="1136650"/>
            <a:ext cx="62642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28528" bIns="228528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3.7  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逻辑描述中的几个问题</a:t>
            </a:r>
          </a:p>
        </p:txBody>
      </p:sp>
      <p:sp>
        <p:nvSpPr>
          <p:cNvPr id="414727" name="Rectangle 7"/>
          <p:cNvSpPr>
            <a:spLocks noChangeArrowheads="1"/>
          </p:cNvSpPr>
          <p:nvPr/>
        </p:nvSpPr>
        <p:spPr bwMode="auto">
          <a:xfrm>
            <a:off x="611188" y="3348038"/>
            <a:ext cx="7632700" cy="94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28528" bIns="228528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3" action="ppaction://hlinksldjump"/>
              </a:rPr>
              <a:t>3.7.2  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3" action="ppaction://hlinksldjump"/>
              </a:rPr>
              <a:t>基本逻辑门的等效符号及其应用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F490B77-B917-4052-90C3-A81F169DE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99269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88" name="Rectangle 12"/>
          <p:cNvSpPr>
            <a:spLocks noChangeArrowheads="1"/>
          </p:cNvSpPr>
          <p:nvPr/>
        </p:nvSpPr>
        <p:spPr bwMode="auto">
          <a:xfrm>
            <a:off x="611188" y="908050"/>
            <a:ext cx="4608512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28528" bIns="228528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3.7.1 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正负逻辑问题</a:t>
            </a:r>
          </a:p>
        </p:txBody>
      </p:sp>
      <p:sp>
        <p:nvSpPr>
          <p:cNvPr id="382989" name="Rectangle 13"/>
          <p:cNvSpPr>
            <a:spLocks noChangeArrowheads="1"/>
          </p:cNvSpPr>
          <p:nvPr/>
        </p:nvSpPr>
        <p:spPr bwMode="auto">
          <a:xfrm>
            <a:off x="900113" y="1603375"/>
            <a:ext cx="3673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F1F73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1.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1F73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正负逻辑的规定</a:t>
            </a:r>
          </a:p>
        </p:txBody>
      </p:sp>
      <p:grpSp>
        <p:nvGrpSpPr>
          <p:cNvPr id="382990" name="Group 14"/>
          <p:cNvGrpSpPr>
            <a:grpSpLocks/>
          </p:cNvGrpSpPr>
          <p:nvPr/>
        </p:nvGrpSpPr>
        <p:grpSpPr bwMode="auto">
          <a:xfrm>
            <a:off x="1763713" y="3429000"/>
            <a:ext cx="1223962" cy="2808288"/>
            <a:chOff x="4241" y="819"/>
            <a:chExt cx="541" cy="1830"/>
          </a:xfrm>
        </p:grpSpPr>
        <p:sp>
          <p:nvSpPr>
            <p:cNvPr id="382991" name="Rectangle 15"/>
            <p:cNvSpPr>
              <a:spLocks noChangeArrowheads="1"/>
            </p:cNvSpPr>
            <p:nvPr/>
          </p:nvSpPr>
          <p:spPr bwMode="auto">
            <a:xfrm>
              <a:off x="4254" y="819"/>
              <a:ext cx="528" cy="183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2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2992" name="Rectangle 16"/>
            <p:cNvSpPr>
              <a:spLocks noChangeArrowheads="1"/>
            </p:cNvSpPr>
            <p:nvPr/>
          </p:nvSpPr>
          <p:spPr bwMode="auto">
            <a:xfrm>
              <a:off x="4266" y="831"/>
              <a:ext cx="491" cy="54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2993" name="Line 17"/>
            <p:cNvSpPr>
              <a:spLocks noChangeShapeType="1"/>
            </p:cNvSpPr>
            <p:nvPr/>
          </p:nvSpPr>
          <p:spPr bwMode="auto">
            <a:xfrm flipV="1">
              <a:off x="4241" y="1385"/>
              <a:ext cx="529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2994" name="Line 18"/>
            <p:cNvSpPr>
              <a:spLocks noChangeShapeType="1"/>
            </p:cNvSpPr>
            <p:nvPr/>
          </p:nvSpPr>
          <p:spPr bwMode="auto">
            <a:xfrm>
              <a:off x="4241" y="2069"/>
              <a:ext cx="529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2995" name="Rectangle 19"/>
            <p:cNvSpPr>
              <a:spLocks noChangeArrowheads="1"/>
            </p:cNvSpPr>
            <p:nvPr/>
          </p:nvSpPr>
          <p:spPr bwMode="auto">
            <a:xfrm>
              <a:off x="4266" y="2084"/>
              <a:ext cx="491" cy="54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2996" name="Rectangle 20"/>
            <p:cNvSpPr>
              <a:spLocks noChangeArrowheads="1"/>
            </p:cNvSpPr>
            <p:nvPr/>
          </p:nvSpPr>
          <p:spPr bwMode="auto">
            <a:xfrm>
              <a:off x="4708" y="2268"/>
              <a:ext cx="26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2997" name="Rectangle 21"/>
            <p:cNvSpPr>
              <a:spLocks noChangeArrowheads="1"/>
            </p:cNvSpPr>
            <p:nvPr/>
          </p:nvSpPr>
          <p:spPr bwMode="auto">
            <a:xfrm>
              <a:off x="4377" y="2205"/>
              <a:ext cx="158" cy="311"/>
            </a:xfrm>
            <a:prstGeom prst="rect">
              <a:avLst/>
            </a:prstGeom>
            <a:solidFill>
              <a:srgbClr val="FFFFCC"/>
            </a:solidFill>
            <a:ln w="19050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1F1F73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0</a:t>
              </a:r>
            </a:p>
          </p:txBody>
        </p:sp>
        <p:sp>
          <p:nvSpPr>
            <p:cNvPr id="382998" name="Rectangle 22"/>
            <p:cNvSpPr>
              <a:spLocks noChangeArrowheads="1"/>
            </p:cNvSpPr>
            <p:nvPr/>
          </p:nvSpPr>
          <p:spPr bwMode="auto">
            <a:xfrm>
              <a:off x="4412" y="981"/>
              <a:ext cx="158" cy="311"/>
            </a:xfrm>
            <a:prstGeom prst="rect">
              <a:avLst/>
            </a:prstGeom>
            <a:solidFill>
              <a:srgbClr val="FFFFCC"/>
            </a:solidFill>
            <a:ln w="19050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1F1F73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1</a:t>
              </a:r>
            </a:p>
          </p:txBody>
        </p:sp>
      </p:grpSp>
      <p:grpSp>
        <p:nvGrpSpPr>
          <p:cNvPr id="382999" name="Group 23"/>
          <p:cNvGrpSpPr>
            <a:grpSpLocks/>
          </p:cNvGrpSpPr>
          <p:nvPr/>
        </p:nvGrpSpPr>
        <p:grpSpPr bwMode="auto">
          <a:xfrm>
            <a:off x="4787900" y="3429000"/>
            <a:ext cx="1081088" cy="2808288"/>
            <a:chOff x="4241" y="819"/>
            <a:chExt cx="541" cy="1830"/>
          </a:xfrm>
        </p:grpSpPr>
        <p:sp>
          <p:nvSpPr>
            <p:cNvPr id="383000" name="Rectangle 24"/>
            <p:cNvSpPr>
              <a:spLocks noChangeArrowheads="1"/>
            </p:cNvSpPr>
            <p:nvPr/>
          </p:nvSpPr>
          <p:spPr bwMode="auto">
            <a:xfrm>
              <a:off x="4254" y="819"/>
              <a:ext cx="528" cy="183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2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3001" name="Rectangle 25"/>
            <p:cNvSpPr>
              <a:spLocks noChangeArrowheads="1"/>
            </p:cNvSpPr>
            <p:nvPr/>
          </p:nvSpPr>
          <p:spPr bwMode="auto">
            <a:xfrm>
              <a:off x="4266" y="831"/>
              <a:ext cx="491" cy="54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3002" name="Line 26"/>
            <p:cNvSpPr>
              <a:spLocks noChangeShapeType="1"/>
            </p:cNvSpPr>
            <p:nvPr/>
          </p:nvSpPr>
          <p:spPr bwMode="auto">
            <a:xfrm flipV="1">
              <a:off x="4241" y="1385"/>
              <a:ext cx="529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3003" name="Line 27"/>
            <p:cNvSpPr>
              <a:spLocks noChangeShapeType="1"/>
            </p:cNvSpPr>
            <p:nvPr/>
          </p:nvSpPr>
          <p:spPr bwMode="auto">
            <a:xfrm>
              <a:off x="4241" y="2069"/>
              <a:ext cx="529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3004" name="Rectangle 28"/>
            <p:cNvSpPr>
              <a:spLocks noChangeArrowheads="1"/>
            </p:cNvSpPr>
            <p:nvPr/>
          </p:nvSpPr>
          <p:spPr bwMode="auto">
            <a:xfrm>
              <a:off x="4266" y="2084"/>
              <a:ext cx="491" cy="54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3005" name="Rectangle 29"/>
            <p:cNvSpPr>
              <a:spLocks noChangeArrowheads="1"/>
            </p:cNvSpPr>
            <p:nvPr/>
          </p:nvSpPr>
          <p:spPr bwMode="auto">
            <a:xfrm>
              <a:off x="4708" y="2268"/>
              <a:ext cx="29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3006" name="Rectangle 30"/>
            <p:cNvSpPr>
              <a:spLocks noChangeArrowheads="1"/>
            </p:cNvSpPr>
            <p:nvPr/>
          </p:nvSpPr>
          <p:spPr bwMode="auto">
            <a:xfrm>
              <a:off x="4377" y="2205"/>
              <a:ext cx="179" cy="311"/>
            </a:xfrm>
            <a:prstGeom prst="rect">
              <a:avLst/>
            </a:prstGeom>
            <a:solidFill>
              <a:srgbClr val="FFFFCC"/>
            </a:solidFill>
            <a:ln w="19050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1F1F73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1</a:t>
              </a:r>
            </a:p>
          </p:txBody>
        </p:sp>
        <p:sp>
          <p:nvSpPr>
            <p:cNvPr id="383007" name="Rectangle 31"/>
            <p:cNvSpPr>
              <a:spLocks noChangeArrowheads="1"/>
            </p:cNvSpPr>
            <p:nvPr/>
          </p:nvSpPr>
          <p:spPr bwMode="auto">
            <a:xfrm>
              <a:off x="4412" y="981"/>
              <a:ext cx="179" cy="311"/>
            </a:xfrm>
            <a:prstGeom prst="rect">
              <a:avLst/>
            </a:prstGeom>
            <a:solidFill>
              <a:srgbClr val="FFFFCC"/>
            </a:solidFill>
            <a:ln w="19050">
              <a:solidFill>
                <a:srgbClr val="0000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1F1F73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0</a:t>
              </a:r>
            </a:p>
          </p:txBody>
        </p:sp>
      </p:grpSp>
      <p:sp>
        <p:nvSpPr>
          <p:cNvPr id="383008" name="Rectangle 32"/>
          <p:cNvSpPr>
            <a:spLocks noChangeArrowheads="1"/>
          </p:cNvSpPr>
          <p:nvPr/>
        </p:nvSpPr>
        <p:spPr bwMode="auto">
          <a:xfrm>
            <a:off x="1908175" y="4581525"/>
            <a:ext cx="1103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1F73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正逻辑</a:t>
            </a:r>
          </a:p>
        </p:txBody>
      </p:sp>
      <p:sp>
        <p:nvSpPr>
          <p:cNvPr id="383009" name="Rectangle 33"/>
          <p:cNvSpPr>
            <a:spLocks noChangeArrowheads="1"/>
          </p:cNvSpPr>
          <p:nvPr/>
        </p:nvSpPr>
        <p:spPr bwMode="auto">
          <a:xfrm>
            <a:off x="4787900" y="4508500"/>
            <a:ext cx="1103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1F73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负逻辑</a:t>
            </a:r>
          </a:p>
        </p:txBody>
      </p:sp>
      <p:sp>
        <p:nvSpPr>
          <p:cNvPr id="383010" name="Rectangle 34"/>
          <p:cNvSpPr>
            <a:spLocks noChangeArrowheads="1"/>
          </p:cNvSpPr>
          <p:nvPr/>
        </p:nvSpPr>
        <p:spPr bwMode="auto">
          <a:xfrm>
            <a:off x="612775" y="239713"/>
            <a:ext cx="6264275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28528" bIns="228528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3.7 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逻辑描述中的几个问题</a:t>
            </a:r>
          </a:p>
        </p:txBody>
      </p:sp>
      <p:sp>
        <p:nvSpPr>
          <p:cNvPr id="383011" name="Rectangle 35"/>
          <p:cNvSpPr>
            <a:spLocks noChangeArrowheads="1"/>
          </p:cNvSpPr>
          <p:nvPr/>
        </p:nvSpPr>
        <p:spPr bwMode="auto">
          <a:xfrm>
            <a:off x="611188" y="2035175"/>
            <a:ext cx="7962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正逻辑体制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: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将高电平用逻辑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1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表示，低电平用逻辑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0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表示</a:t>
            </a:r>
          </a:p>
        </p:txBody>
      </p:sp>
      <p:sp>
        <p:nvSpPr>
          <p:cNvPr id="383012" name="Rectangle 36"/>
          <p:cNvSpPr>
            <a:spLocks noChangeArrowheads="1"/>
          </p:cNvSpPr>
          <p:nvPr/>
        </p:nvSpPr>
        <p:spPr bwMode="auto">
          <a:xfrm>
            <a:off x="611188" y="2636838"/>
            <a:ext cx="7962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负逻辑体制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: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将高电平用逻辑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0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表示，低电平用逻辑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1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表示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A590254-B745-47D6-97B8-1E7216F68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3707948"/>
      </p:ext>
    </p:extLst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2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8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83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82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8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83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82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89" grpId="0"/>
      <p:bldP spid="383008" grpId="0"/>
      <p:bldP spid="383009" grpId="0"/>
      <p:bldP spid="383011" grpId="0"/>
      <p:bldP spid="38301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026" name="Group 26"/>
          <p:cNvGrpSpPr>
            <a:grpSpLocks/>
          </p:cNvGrpSpPr>
          <p:nvPr/>
        </p:nvGrpSpPr>
        <p:grpSpPr bwMode="auto">
          <a:xfrm>
            <a:off x="5392738" y="3141663"/>
            <a:ext cx="2847975" cy="3311525"/>
            <a:chOff x="4070" y="1680"/>
            <a:chExt cx="1898" cy="1540"/>
          </a:xfrm>
        </p:grpSpPr>
        <p:sp>
          <p:nvSpPr>
            <p:cNvPr id="384027" name="Rectangle 27"/>
            <p:cNvSpPr>
              <a:spLocks noChangeArrowheads="1"/>
            </p:cNvSpPr>
            <p:nvPr/>
          </p:nvSpPr>
          <p:spPr bwMode="auto">
            <a:xfrm>
              <a:off x="5926" y="1680"/>
              <a:ext cx="42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028" name="Rectangle 28"/>
            <p:cNvSpPr>
              <a:spLocks noChangeArrowheads="1"/>
            </p:cNvSpPr>
            <p:nvPr/>
          </p:nvSpPr>
          <p:spPr bwMode="auto">
            <a:xfrm>
              <a:off x="4328" y="2048"/>
              <a:ext cx="113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A</a:t>
              </a:r>
              <a:endPara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384029" name="Rectangle 29"/>
            <p:cNvSpPr>
              <a:spLocks noChangeArrowheads="1"/>
            </p:cNvSpPr>
            <p:nvPr/>
          </p:nvSpPr>
          <p:spPr bwMode="auto">
            <a:xfrm>
              <a:off x="4427" y="2048"/>
              <a:ext cx="42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  <a:endPara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384030" name="Rectangle 30"/>
            <p:cNvSpPr>
              <a:spLocks noChangeArrowheads="1"/>
            </p:cNvSpPr>
            <p:nvPr/>
          </p:nvSpPr>
          <p:spPr bwMode="auto">
            <a:xfrm>
              <a:off x="4921" y="2048"/>
              <a:ext cx="113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B</a:t>
              </a:r>
              <a:endPara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384031" name="Rectangle 31"/>
            <p:cNvSpPr>
              <a:spLocks noChangeArrowheads="1"/>
            </p:cNvSpPr>
            <p:nvPr/>
          </p:nvSpPr>
          <p:spPr bwMode="auto">
            <a:xfrm>
              <a:off x="5019" y="2048"/>
              <a:ext cx="42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  <a:endPara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384032" name="Rectangle 32"/>
            <p:cNvSpPr>
              <a:spLocks noChangeArrowheads="1"/>
            </p:cNvSpPr>
            <p:nvPr/>
          </p:nvSpPr>
          <p:spPr bwMode="auto">
            <a:xfrm>
              <a:off x="5553" y="2048"/>
              <a:ext cx="104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L</a:t>
              </a:r>
              <a:endPara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384033" name="Rectangle 33"/>
            <p:cNvSpPr>
              <a:spLocks noChangeArrowheads="1"/>
            </p:cNvSpPr>
            <p:nvPr/>
          </p:nvSpPr>
          <p:spPr bwMode="auto">
            <a:xfrm>
              <a:off x="5642" y="2048"/>
              <a:ext cx="42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  <a:endPara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384034" name="Rectangle 34"/>
            <p:cNvSpPr>
              <a:spLocks noChangeArrowheads="1"/>
            </p:cNvSpPr>
            <p:nvPr/>
          </p:nvSpPr>
          <p:spPr bwMode="auto">
            <a:xfrm>
              <a:off x="4070" y="1960"/>
              <a:ext cx="606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35" name="Line 35"/>
            <p:cNvSpPr>
              <a:spLocks noChangeShapeType="1"/>
            </p:cNvSpPr>
            <p:nvPr/>
          </p:nvSpPr>
          <p:spPr bwMode="auto">
            <a:xfrm>
              <a:off x="4070" y="1960"/>
              <a:ext cx="60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36" name="Rectangle 36"/>
            <p:cNvSpPr>
              <a:spLocks noChangeArrowheads="1"/>
            </p:cNvSpPr>
            <p:nvPr/>
          </p:nvSpPr>
          <p:spPr bwMode="auto">
            <a:xfrm>
              <a:off x="4676" y="1960"/>
              <a:ext cx="25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37" name="Line 37"/>
            <p:cNvSpPr>
              <a:spLocks noChangeShapeType="1"/>
            </p:cNvSpPr>
            <p:nvPr/>
          </p:nvSpPr>
          <p:spPr bwMode="auto">
            <a:xfrm>
              <a:off x="4676" y="1960"/>
              <a:ext cx="2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38" name="Line 38"/>
            <p:cNvSpPr>
              <a:spLocks noChangeShapeType="1"/>
            </p:cNvSpPr>
            <p:nvPr/>
          </p:nvSpPr>
          <p:spPr bwMode="auto">
            <a:xfrm>
              <a:off x="4676" y="1960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39" name="Rectangle 39"/>
            <p:cNvSpPr>
              <a:spLocks noChangeArrowheads="1"/>
            </p:cNvSpPr>
            <p:nvPr/>
          </p:nvSpPr>
          <p:spPr bwMode="auto">
            <a:xfrm>
              <a:off x="4701" y="1960"/>
              <a:ext cx="551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40" name="Line 40"/>
            <p:cNvSpPr>
              <a:spLocks noChangeShapeType="1"/>
            </p:cNvSpPr>
            <p:nvPr/>
          </p:nvSpPr>
          <p:spPr bwMode="auto">
            <a:xfrm>
              <a:off x="4701" y="1960"/>
              <a:ext cx="55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41" name="Rectangle 41"/>
            <p:cNvSpPr>
              <a:spLocks noChangeArrowheads="1"/>
            </p:cNvSpPr>
            <p:nvPr/>
          </p:nvSpPr>
          <p:spPr bwMode="auto">
            <a:xfrm>
              <a:off x="5252" y="1984"/>
              <a:ext cx="13" cy="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42" name="Line 42"/>
            <p:cNvSpPr>
              <a:spLocks noChangeShapeType="1"/>
            </p:cNvSpPr>
            <p:nvPr/>
          </p:nvSpPr>
          <p:spPr bwMode="auto">
            <a:xfrm>
              <a:off x="5252" y="1984"/>
              <a:ext cx="1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43" name="Rectangle 43"/>
            <p:cNvSpPr>
              <a:spLocks noChangeArrowheads="1"/>
            </p:cNvSpPr>
            <p:nvPr/>
          </p:nvSpPr>
          <p:spPr bwMode="auto">
            <a:xfrm>
              <a:off x="5252" y="1960"/>
              <a:ext cx="26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44" name="Line 44"/>
            <p:cNvSpPr>
              <a:spLocks noChangeShapeType="1"/>
            </p:cNvSpPr>
            <p:nvPr/>
          </p:nvSpPr>
          <p:spPr bwMode="auto">
            <a:xfrm>
              <a:off x="5252" y="1960"/>
              <a:ext cx="2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45" name="Line 45"/>
            <p:cNvSpPr>
              <a:spLocks noChangeShapeType="1"/>
            </p:cNvSpPr>
            <p:nvPr/>
          </p:nvSpPr>
          <p:spPr bwMode="auto">
            <a:xfrm>
              <a:off x="5252" y="1960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46" name="Rectangle 46"/>
            <p:cNvSpPr>
              <a:spLocks noChangeArrowheads="1"/>
            </p:cNvSpPr>
            <p:nvPr/>
          </p:nvSpPr>
          <p:spPr bwMode="auto">
            <a:xfrm>
              <a:off x="5278" y="1960"/>
              <a:ext cx="652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47" name="Line 47"/>
            <p:cNvSpPr>
              <a:spLocks noChangeShapeType="1"/>
            </p:cNvSpPr>
            <p:nvPr/>
          </p:nvSpPr>
          <p:spPr bwMode="auto">
            <a:xfrm>
              <a:off x="5278" y="1960"/>
              <a:ext cx="65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48" name="Rectangle 48"/>
            <p:cNvSpPr>
              <a:spLocks noChangeArrowheads="1"/>
            </p:cNvSpPr>
            <p:nvPr/>
          </p:nvSpPr>
          <p:spPr bwMode="auto">
            <a:xfrm>
              <a:off x="5252" y="1986"/>
              <a:ext cx="13" cy="25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49" name="Line 49"/>
            <p:cNvSpPr>
              <a:spLocks noChangeShapeType="1"/>
            </p:cNvSpPr>
            <p:nvPr/>
          </p:nvSpPr>
          <p:spPr bwMode="auto">
            <a:xfrm>
              <a:off x="5252" y="1986"/>
              <a:ext cx="1" cy="25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50" name="Rectangle 50"/>
            <p:cNvSpPr>
              <a:spLocks noChangeArrowheads="1"/>
            </p:cNvSpPr>
            <p:nvPr/>
          </p:nvSpPr>
          <p:spPr bwMode="auto">
            <a:xfrm>
              <a:off x="4337" y="2317"/>
              <a:ext cx="84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1</a:t>
              </a:r>
            </a:p>
          </p:txBody>
        </p:sp>
        <p:sp>
          <p:nvSpPr>
            <p:cNvPr id="384051" name="Rectangle 51"/>
            <p:cNvSpPr>
              <a:spLocks noChangeArrowheads="1"/>
            </p:cNvSpPr>
            <p:nvPr/>
          </p:nvSpPr>
          <p:spPr bwMode="auto">
            <a:xfrm>
              <a:off x="4418" y="2317"/>
              <a:ext cx="42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052" name="Rectangle 52"/>
            <p:cNvSpPr>
              <a:spLocks noChangeArrowheads="1"/>
            </p:cNvSpPr>
            <p:nvPr/>
          </p:nvSpPr>
          <p:spPr bwMode="auto">
            <a:xfrm>
              <a:off x="4930" y="2317"/>
              <a:ext cx="85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1</a:t>
              </a:r>
            </a:p>
          </p:txBody>
        </p:sp>
        <p:sp>
          <p:nvSpPr>
            <p:cNvPr id="384053" name="Rectangle 53"/>
            <p:cNvSpPr>
              <a:spLocks noChangeArrowheads="1"/>
            </p:cNvSpPr>
            <p:nvPr/>
          </p:nvSpPr>
          <p:spPr bwMode="auto">
            <a:xfrm>
              <a:off x="5011" y="2317"/>
              <a:ext cx="42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054" name="Rectangle 54"/>
            <p:cNvSpPr>
              <a:spLocks noChangeArrowheads="1"/>
            </p:cNvSpPr>
            <p:nvPr/>
          </p:nvSpPr>
          <p:spPr bwMode="auto">
            <a:xfrm>
              <a:off x="5558" y="2317"/>
              <a:ext cx="84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0</a:t>
              </a:r>
            </a:p>
          </p:txBody>
        </p:sp>
        <p:sp>
          <p:nvSpPr>
            <p:cNvPr id="384055" name="Rectangle 55"/>
            <p:cNvSpPr>
              <a:spLocks noChangeArrowheads="1"/>
            </p:cNvSpPr>
            <p:nvPr/>
          </p:nvSpPr>
          <p:spPr bwMode="auto">
            <a:xfrm>
              <a:off x="5638" y="2317"/>
              <a:ext cx="42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056" name="Rectangle 56"/>
            <p:cNvSpPr>
              <a:spLocks noChangeArrowheads="1"/>
            </p:cNvSpPr>
            <p:nvPr/>
          </p:nvSpPr>
          <p:spPr bwMode="auto">
            <a:xfrm>
              <a:off x="4070" y="2243"/>
              <a:ext cx="606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57" name="Line 57"/>
            <p:cNvSpPr>
              <a:spLocks noChangeShapeType="1"/>
            </p:cNvSpPr>
            <p:nvPr/>
          </p:nvSpPr>
          <p:spPr bwMode="auto">
            <a:xfrm>
              <a:off x="4070" y="2243"/>
              <a:ext cx="60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58" name="Rectangle 58"/>
            <p:cNvSpPr>
              <a:spLocks noChangeArrowheads="1"/>
            </p:cNvSpPr>
            <p:nvPr/>
          </p:nvSpPr>
          <p:spPr bwMode="auto">
            <a:xfrm>
              <a:off x="4676" y="2243"/>
              <a:ext cx="13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59" name="Line 59"/>
            <p:cNvSpPr>
              <a:spLocks noChangeShapeType="1"/>
            </p:cNvSpPr>
            <p:nvPr/>
          </p:nvSpPr>
          <p:spPr bwMode="auto">
            <a:xfrm>
              <a:off x="4676" y="2243"/>
              <a:ext cx="1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60" name="Line 60"/>
            <p:cNvSpPr>
              <a:spLocks noChangeShapeType="1"/>
            </p:cNvSpPr>
            <p:nvPr/>
          </p:nvSpPr>
          <p:spPr bwMode="auto">
            <a:xfrm>
              <a:off x="4676" y="2243"/>
              <a:ext cx="1" cy="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61" name="Rectangle 61"/>
            <p:cNvSpPr>
              <a:spLocks noChangeArrowheads="1"/>
            </p:cNvSpPr>
            <p:nvPr/>
          </p:nvSpPr>
          <p:spPr bwMode="auto">
            <a:xfrm>
              <a:off x="4689" y="2243"/>
              <a:ext cx="563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62" name="Line 62"/>
            <p:cNvSpPr>
              <a:spLocks noChangeShapeType="1"/>
            </p:cNvSpPr>
            <p:nvPr/>
          </p:nvSpPr>
          <p:spPr bwMode="auto">
            <a:xfrm>
              <a:off x="4689" y="2243"/>
              <a:ext cx="56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63" name="Rectangle 63"/>
            <p:cNvSpPr>
              <a:spLocks noChangeArrowheads="1"/>
            </p:cNvSpPr>
            <p:nvPr/>
          </p:nvSpPr>
          <p:spPr bwMode="auto">
            <a:xfrm>
              <a:off x="5252" y="2243"/>
              <a:ext cx="13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64" name="Line 64"/>
            <p:cNvSpPr>
              <a:spLocks noChangeShapeType="1"/>
            </p:cNvSpPr>
            <p:nvPr/>
          </p:nvSpPr>
          <p:spPr bwMode="auto">
            <a:xfrm>
              <a:off x="5252" y="2243"/>
              <a:ext cx="1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65" name="Line 65"/>
            <p:cNvSpPr>
              <a:spLocks noChangeShapeType="1"/>
            </p:cNvSpPr>
            <p:nvPr/>
          </p:nvSpPr>
          <p:spPr bwMode="auto">
            <a:xfrm>
              <a:off x="5252" y="2243"/>
              <a:ext cx="1" cy="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66" name="Rectangle 66"/>
            <p:cNvSpPr>
              <a:spLocks noChangeArrowheads="1"/>
            </p:cNvSpPr>
            <p:nvPr/>
          </p:nvSpPr>
          <p:spPr bwMode="auto">
            <a:xfrm>
              <a:off x="5265" y="2243"/>
              <a:ext cx="665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67" name="Line 67"/>
            <p:cNvSpPr>
              <a:spLocks noChangeShapeType="1"/>
            </p:cNvSpPr>
            <p:nvPr/>
          </p:nvSpPr>
          <p:spPr bwMode="auto">
            <a:xfrm>
              <a:off x="5265" y="2243"/>
              <a:ext cx="66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68" name="Rectangle 68"/>
            <p:cNvSpPr>
              <a:spLocks noChangeArrowheads="1"/>
            </p:cNvSpPr>
            <p:nvPr/>
          </p:nvSpPr>
          <p:spPr bwMode="auto">
            <a:xfrm>
              <a:off x="5252" y="2255"/>
              <a:ext cx="13" cy="23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69" name="Line 69"/>
            <p:cNvSpPr>
              <a:spLocks noChangeShapeType="1"/>
            </p:cNvSpPr>
            <p:nvPr/>
          </p:nvSpPr>
          <p:spPr bwMode="auto">
            <a:xfrm>
              <a:off x="5252" y="2255"/>
              <a:ext cx="1" cy="23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70" name="Rectangle 70"/>
            <p:cNvSpPr>
              <a:spLocks noChangeArrowheads="1"/>
            </p:cNvSpPr>
            <p:nvPr/>
          </p:nvSpPr>
          <p:spPr bwMode="auto">
            <a:xfrm>
              <a:off x="4337" y="2553"/>
              <a:ext cx="84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1</a:t>
              </a:r>
            </a:p>
          </p:txBody>
        </p:sp>
        <p:sp>
          <p:nvSpPr>
            <p:cNvPr id="384071" name="Rectangle 71"/>
            <p:cNvSpPr>
              <a:spLocks noChangeArrowheads="1"/>
            </p:cNvSpPr>
            <p:nvPr/>
          </p:nvSpPr>
          <p:spPr bwMode="auto">
            <a:xfrm>
              <a:off x="4418" y="2553"/>
              <a:ext cx="42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072" name="Rectangle 72"/>
            <p:cNvSpPr>
              <a:spLocks noChangeArrowheads="1"/>
            </p:cNvSpPr>
            <p:nvPr/>
          </p:nvSpPr>
          <p:spPr bwMode="auto">
            <a:xfrm>
              <a:off x="4930" y="2553"/>
              <a:ext cx="85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0</a:t>
              </a:r>
            </a:p>
          </p:txBody>
        </p:sp>
        <p:sp>
          <p:nvSpPr>
            <p:cNvPr id="384073" name="Rectangle 73"/>
            <p:cNvSpPr>
              <a:spLocks noChangeArrowheads="1"/>
            </p:cNvSpPr>
            <p:nvPr/>
          </p:nvSpPr>
          <p:spPr bwMode="auto">
            <a:xfrm>
              <a:off x="5011" y="2553"/>
              <a:ext cx="42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074" name="Rectangle 74"/>
            <p:cNvSpPr>
              <a:spLocks noChangeArrowheads="1"/>
            </p:cNvSpPr>
            <p:nvPr/>
          </p:nvSpPr>
          <p:spPr bwMode="auto">
            <a:xfrm>
              <a:off x="5558" y="2553"/>
              <a:ext cx="84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0</a:t>
              </a:r>
            </a:p>
          </p:txBody>
        </p:sp>
        <p:sp>
          <p:nvSpPr>
            <p:cNvPr id="384075" name="Rectangle 75"/>
            <p:cNvSpPr>
              <a:spLocks noChangeArrowheads="1"/>
            </p:cNvSpPr>
            <p:nvPr/>
          </p:nvSpPr>
          <p:spPr bwMode="auto">
            <a:xfrm>
              <a:off x="5638" y="2553"/>
              <a:ext cx="42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076" name="Rectangle 76"/>
            <p:cNvSpPr>
              <a:spLocks noChangeArrowheads="1"/>
            </p:cNvSpPr>
            <p:nvPr/>
          </p:nvSpPr>
          <p:spPr bwMode="auto">
            <a:xfrm>
              <a:off x="5252" y="2490"/>
              <a:ext cx="13" cy="23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77" name="Line 77"/>
            <p:cNvSpPr>
              <a:spLocks noChangeShapeType="1"/>
            </p:cNvSpPr>
            <p:nvPr/>
          </p:nvSpPr>
          <p:spPr bwMode="auto">
            <a:xfrm>
              <a:off x="5252" y="2490"/>
              <a:ext cx="1" cy="23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78" name="Rectangle 78"/>
            <p:cNvSpPr>
              <a:spLocks noChangeArrowheads="1"/>
            </p:cNvSpPr>
            <p:nvPr/>
          </p:nvSpPr>
          <p:spPr bwMode="auto">
            <a:xfrm>
              <a:off x="4337" y="2786"/>
              <a:ext cx="84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0</a:t>
              </a:r>
            </a:p>
          </p:txBody>
        </p:sp>
        <p:sp>
          <p:nvSpPr>
            <p:cNvPr id="384079" name="Rectangle 79"/>
            <p:cNvSpPr>
              <a:spLocks noChangeArrowheads="1"/>
            </p:cNvSpPr>
            <p:nvPr/>
          </p:nvSpPr>
          <p:spPr bwMode="auto">
            <a:xfrm>
              <a:off x="4418" y="2786"/>
              <a:ext cx="42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080" name="Rectangle 80"/>
            <p:cNvSpPr>
              <a:spLocks noChangeArrowheads="1"/>
            </p:cNvSpPr>
            <p:nvPr/>
          </p:nvSpPr>
          <p:spPr bwMode="auto">
            <a:xfrm>
              <a:off x="4930" y="2786"/>
              <a:ext cx="85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1</a:t>
              </a:r>
            </a:p>
          </p:txBody>
        </p:sp>
        <p:sp>
          <p:nvSpPr>
            <p:cNvPr id="384081" name="Rectangle 81"/>
            <p:cNvSpPr>
              <a:spLocks noChangeArrowheads="1"/>
            </p:cNvSpPr>
            <p:nvPr/>
          </p:nvSpPr>
          <p:spPr bwMode="auto">
            <a:xfrm>
              <a:off x="5011" y="2786"/>
              <a:ext cx="42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082" name="Rectangle 82"/>
            <p:cNvSpPr>
              <a:spLocks noChangeArrowheads="1"/>
            </p:cNvSpPr>
            <p:nvPr/>
          </p:nvSpPr>
          <p:spPr bwMode="auto">
            <a:xfrm>
              <a:off x="5558" y="2786"/>
              <a:ext cx="84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0</a:t>
              </a:r>
            </a:p>
          </p:txBody>
        </p:sp>
        <p:sp>
          <p:nvSpPr>
            <p:cNvPr id="384083" name="Rectangle 83"/>
            <p:cNvSpPr>
              <a:spLocks noChangeArrowheads="1"/>
            </p:cNvSpPr>
            <p:nvPr/>
          </p:nvSpPr>
          <p:spPr bwMode="auto">
            <a:xfrm>
              <a:off x="5638" y="2786"/>
              <a:ext cx="42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084" name="Rectangle 84"/>
            <p:cNvSpPr>
              <a:spLocks noChangeArrowheads="1"/>
            </p:cNvSpPr>
            <p:nvPr/>
          </p:nvSpPr>
          <p:spPr bwMode="auto">
            <a:xfrm>
              <a:off x="5252" y="2723"/>
              <a:ext cx="13" cy="23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85" name="Line 85"/>
            <p:cNvSpPr>
              <a:spLocks noChangeShapeType="1"/>
            </p:cNvSpPr>
            <p:nvPr/>
          </p:nvSpPr>
          <p:spPr bwMode="auto">
            <a:xfrm>
              <a:off x="5252" y="2723"/>
              <a:ext cx="1" cy="2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86" name="Rectangle 86"/>
            <p:cNvSpPr>
              <a:spLocks noChangeArrowheads="1"/>
            </p:cNvSpPr>
            <p:nvPr/>
          </p:nvSpPr>
          <p:spPr bwMode="auto">
            <a:xfrm>
              <a:off x="4337" y="3021"/>
              <a:ext cx="84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0</a:t>
              </a:r>
            </a:p>
          </p:txBody>
        </p:sp>
        <p:sp>
          <p:nvSpPr>
            <p:cNvPr id="384087" name="Rectangle 87"/>
            <p:cNvSpPr>
              <a:spLocks noChangeArrowheads="1"/>
            </p:cNvSpPr>
            <p:nvPr/>
          </p:nvSpPr>
          <p:spPr bwMode="auto">
            <a:xfrm>
              <a:off x="4418" y="3021"/>
              <a:ext cx="42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088" name="Rectangle 88"/>
            <p:cNvSpPr>
              <a:spLocks noChangeArrowheads="1"/>
            </p:cNvSpPr>
            <p:nvPr/>
          </p:nvSpPr>
          <p:spPr bwMode="auto">
            <a:xfrm>
              <a:off x="4930" y="3021"/>
              <a:ext cx="85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0</a:t>
              </a:r>
            </a:p>
          </p:txBody>
        </p:sp>
        <p:sp>
          <p:nvSpPr>
            <p:cNvPr id="384089" name="Rectangle 89"/>
            <p:cNvSpPr>
              <a:spLocks noChangeArrowheads="1"/>
            </p:cNvSpPr>
            <p:nvPr/>
          </p:nvSpPr>
          <p:spPr bwMode="auto">
            <a:xfrm>
              <a:off x="5011" y="3021"/>
              <a:ext cx="42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090" name="Rectangle 90"/>
            <p:cNvSpPr>
              <a:spLocks noChangeArrowheads="1"/>
            </p:cNvSpPr>
            <p:nvPr/>
          </p:nvSpPr>
          <p:spPr bwMode="auto">
            <a:xfrm>
              <a:off x="5558" y="3021"/>
              <a:ext cx="84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1</a:t>
              </a:r>
            </a:p>
          </p:txBody>
        </p:sp>
        <p:sp>
          <p:nvSpPr>
            <p:cNvPr id="384091" name="Rectangle 91"/>
            <p:cNvSpPr>
              <a:spLocks noChangeArrowheads="1"/>
            </p:cNvSpPr>
            <p:nvPr/>
          </p:nvSpPr>
          <p:spPr bwMode="auto">
            <a:xfrm>
              <a:off x="5638" y="3021"/>
              <a:ext cx="42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092" name="Rectangle 92"/>
            <p:cNvSpPr>
              <a:spLocks noChangeArrowheads="1"/>
            </p:cNvSpPr>
            <p:nvPr/>
          </p:nvSpPr>
          <p:spPr bwMode="auto">
            <a:xfrm>
              <a:off x="4070" y="3196"/>
              <a:ext cx="606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93" name="Line 93"/>
            <p:cNvSpPr>
              <a:spLocks noChangeShapeType="1"/>
            </p:cNvSpPr>
            <p:nvPr/>
          </p:nvSpPr>
          <p:spPr bwMode="auto">
            <a:xfrm>
              <a:off x="4070" y="3196"/>
              <a:ext cx="60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94" name="Rectangle 94"/>
            <p:cNvSpPr>
              <a:spLocks noChangeArrowheads="1"/>
            </p:cNvSpPr>
            <p:nvPr/>
          </p:nvSpPr>
          <p:spPr bwMode="auto">
            <a:xfrm>
              <a:off x="4676" y="3196"/>
              <a:ext cx="25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95" name="Line 95"/>
            <p:cNvSpPr>
              <a:spLocks noChangeShapeType="1"/>
            </p:cNvSpPr>
            <p:nvPr/>
          </p:nvSpPr>
          <p:spPr bwMode="auto">
            <a:xfrm>
              <a:off x="4676" y="3196"/>
              <a:ext cx="2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96" name="Line 96"/>
            <p:cNvSpPr>
              <a:spLocks noChangeShapeType="1"/>
            </p:cNvSpPr>
            <p:nvPr/>
          </p:nvSpPr>
          <p:spPr bwMode="auto">
            <a:xfrm>
              <a:off x="4676" y="3196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97" name="Rectangle 97"/>
            <p:cNvSpPr>
              <a:spLocks noChangeArrowheads="1"/>
            </p:cNvSpPr>
            <p:nvPr/>
          </p:nvSpPr>
          <p:spPr bwMode="auto">
            <a:xfrm>
              <a:off x="4701" y="3196"/>
              <a:ext cx="551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98" name="Line 98"/>
            <p:cNvSpPr>
              <a:spLocks noChangeShapeType="1"/>
            </p:cNvSpPr>
            <p:nvPr/>
          </p:nvSpPr>
          <p:spPr bwMode="auto">
            <a:xfrm>
              <a:off x="4649" y="3203"/>
              <a:ext cx="55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099" name="Rectangle 99"/>
            <p:cNvSpPr>
              <a:spLocks noChangeArrowheads="1"/>
            </p:cNvSpPr>
            <p:nvPr/>
          </p:nvSpPr>
          <p:spPr bwMode="auto">
            <a:xfrm>
              <a:off x="5252" y="2959"/>
              <a:ext cx="13" cy="23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00" name="Line 100"/>
            <p:cNvSpPr>
              <a:spLocks noChangeShapeType="1"/>
            </p:cNvSpPr>
            <p:nvPr/>
          </p:nvSpPr>
          <p:spPr bwMode="auto">
            <a:xfrm>
              <a:off x="5252" y="2959"/>
              <a:ext cx="1" cy="23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01" name="Rectangle 101"/>
            <p:cNvSpPr>
              <a:spLocks noChangeArrowheads="1"/>
            </p:cNvSpPr>
            <p:nvPr/>
          </p:nvSpPr>
          <p:spPr bwMode="auto">
            <a:xfrm>
              <a:off x="5252" y="3196"/>
              <a:ext cx="26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02" name="Line 102"/>
            <p:cNvSpPr>
              <a:spLocks noChangeShapeType="1"/>
            </p:cNvSpPr>
            <p:nvPr/>
          </p:nvSpPr>
          <p:spPr bwMode="auto">
            <a:xfrm>
              <a:off x="5252" y="3196"/>
              <a:ext cx="2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03" name="Line 103"/>
            <p:cNvSpPr>
              <a:spLocks noChangeShapeType="1"/>
            </p:cNvSpPr>
            <p:nvPr/>
          </p:nvSpPr>
          <p:spPr bwMode="auto">
            <a:xfrm>
              <a:off x="5252" y="3196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04" name="Rectangle 104"/>
            <p:cNvSpPr>
              <a:spLocks noChangeArrowheads="1"/>
            </p:cNvSpPr>
            <p:nvPr/>
          </p:nvSpPr>
          <p:spPr bwMode="auto">
            <a:xfrm>
              <a:off x="5278" y="3196"/>
              <a:ext cx="652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05" name="Line 105"/>
            <p:cNvSpPr>
              <a:spLocks noChangeShapeType="1"/>
            </p:cNvSpPr>
            <p:nvPr/>
          </p:nvSpPr>
          <p:spPr bwMode="auto">
            <a:xfrm>
              <a:off x="5278" y="3196"/>
              <a:ext cx="65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84106" name="Rectangle 106"/>
          <p:cNvSpPr>
            <a:spLocks noChangeArrowheads="1"/>
          </p:cNvSpPr>
          <p:nvPr/>
        </p:nvSpPr>
        <p:spPr bwMode="auto">
          <a:xfrm>
            <a:off x="7308850" y="188913"/>
            <a:ext cx="22320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___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与非门</a:t>
            </a:r>
          </a:p>
        </p:txBody>
      </p:sp>
      <p:grpSp>
        <p:nvGrpSpPr>
          <p:cNvPr id="384107" name="Group 107"/>
          <p:cNvGrpSpPr>
            <a:grpSpLocks/>
          </p:cNvGrpSpPr>
          <p:nvPr/>
        </p:nvGrpSpPr>
        <p:grpSpPr bwMode="auto">
          <a:xfrm>
            <a:off x="5318125" y="592138"/>
            <a:ext cx="2854325" cy="2620962"/>
            <a:chOff x="2806" y="1779"/>
            <a:chExt cx="1831" cy="1260"/>
          </a:xfrm>
        </p:grpSpPr>
        <p:sp>
          <p:nvSpPr>
            <p:cNvPr id="384108" name="Rectangle 108"/>
            <p:cNvSpPr>
              <a:spLocks noChangeArrowheads="1"/>
            </p:cNvSpPr>
            <p:nvPr/>
          </p:nvSpPr>
          <p:spPr bwMode="auto">
            <a:xfrm>
              <a:off x="3071" y="1867"/>
              <a:ext cx="109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A</a:t>
              </a:r>
              <a:endPara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384109" name="Rectangle 109"/>
            <p:cNvSpPr>
              <a:spLocks noChangeArrowheads="1"/>
            </p:cNvSpPr>
            <p:nvPr/>
          </p:nvSpPr>
          <p:spPr bwMode="auto">
            <a:xfrm>
              <a:off x="3169" y="1867"/>
              <a:ext cx="40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  <a:endPara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384110" name="Rectangle 110"/>
            <p:cNvSpPr>
              <a:spLocks noChangeArrowheads="1"/>
            </p:cNvSpPr>
            <p:nvPr/>
          </p:nvSpPr>
          <p:spPr bwMode="auto">
            <a:xfrm>
              <a:off x="3667" y="1867"/>
              <a:ext cx="108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B</a:t>
              </a:r>
              <a:endPara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384111" name="Rectangle 111"/>
            <p:cNvSpPr>
              <a:spLocks noChangeArrowheads="1"/>
            </p:cNvSpPr>
            <p:nvPr/>
          </p:nvSpPr>
          <p:spPr bwMode="auto">
            <a:xfrm>
              <a:off x="3764" y="1867"/>
              <a:ext cx="4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  <a:endPara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384112" name="Rectangle 112"/>
            <p:cNvSpPr>
              <a:spLocks noChangeArrowheads="1"/>
            </p:cNvSpPr>
            <p:nvPr/>
          </p:nvSpPr>
          <p:spPr bwMode="auto">
            <a:xfrm>
              <a:off x="4278" y="1867"/>
              <a:ext cx="99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L</a:t>
              </a:r>
              <a:endPara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384113" name="Rectangle 113"/>
            <p:cNvSpPr>
              <a:spLocks noChangeArrowheads="1"/>
            </p:cNvSpPr>
            <p:nvPr/>
          </p:nvSpPr>
          <p:spPr bwMode="auto">
            <a:xfrm>
              <a:off x="4368" y="1867"/>
              <a:ext cx="4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  <a:endPara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384114" name="Rectangle 114"/>
            <p:cNvSpPr>
              <a:spLocks noChangeArrowheads="1"/>
            </p:cNvSpPr>
            <p:nvPr/>
          </p:nvSpPr>
          <p:spPr bwMode="auto">
            <a:xfrm>
              <a:off x="2806" y="1779"/>
              <a:ext cx="619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15" name="Line 115"/>
            <p:cNvSpPr>
              <a:spLocks noChangeShapeType="1"/>
            </p:cNvSpPr>
            <p:nvPr/>
          </p:nvSpPr>
          <p:spPr bwMode="auto">
            <a:xfrm>
              <a:off x="2806" y="1779"/>
              <a:ext cx="61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16" name="Rectangle 116"/>
            <p:cNvSpPr>
              <a:spLocks noChangeArrowheads="1"/>
            </p:cNvSpPr>
            <p:nvPr/>
          </p:nvSpPr>
          <p:spPr bwMode="auto">
            <a:xfrm>
              <a:off x="3425" y="1779"/>
              <a:ext cx="26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17" name="Line 117"/>
            <p:cNvSpPr>
              <a:spLocks noChangeShapeType="1"/>
            </p:cNvSpPr>
            <p:nvPr/>
          </p:nvSpPr>
          <p:spPr bwMode="auto">
            <a:xfrm>
              <a:off x="3425" y="1779"/>
              <a:ext cx="2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18" name="Line 118"/>
            <p:cNvSpPr>
              <a:spLocks noChangeShapeType="1"/>
            </p:cNvSpPr>
            <p:nvPr/>
          </p:nvSpPr>
          <p:spPr bwMode="auto">
            <a:xfrm>
              <a:off x="3425" y="1779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19" name="Rectangle 119"/>
            <p:cNvSpPr>
              <a:spLocks noChangeArrowheads="1"/>
            </p:cNvSpPr>
            <p:nvPr/>
          </p:nvSpPr>
          <p:spPr bwMode="auto">
            <a:xfrm>
              <a:off x="3451" y="1779"/>
              <a:ext cx="546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20" name="Line 120"/>
            <p:cNvSpPr>
              <a:spLocks noChangeShapeType="1"/>
            </p:cNvSpPr>
            <p:nvPr/>
          </p:nvSpPr>
          <p:spPr bwMode="auto">
            <a:xfrm>
              <a:off x="3451" y="1779"/>
              <a:ext cx="54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21" name="Rectangle 121"/>
            <p:cNvSpPr>
              <a:spLocks noChangeArrowheads="1"/>
            </p:cNvSpPr>
            <p:nvPr/>
          </p:nvSpPr>
          <p:spPr bwMode="auto">
            <a:xfrm>
              <a:off x="3997" y="1803"/>
              <a:ext cx="13" cy="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22" name="Line 122"/>
            <p:cNvSpPr>
              <a:spLocks noChangeShapeType="1"/>
            </p:cNvSpPr>
            <p:nvPr/>
          </p:nvSpPr>
          <p:spPr bwMode="auto">
            <a:xfrm>
              <a:off x="3997" y="1803"/>
              <a:ext cx="1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23" name="Rectangle 123"/>
            <p:cNvSpPr>
              <a:spLocks noChangeArrowheads="1"/>
            </p:cNvSpPr>
            <p:nvPr/>
          </p:nvSpPr>
          <p:spPr bwMode="auto">
            <a:xfrm>
              <a:off x="3997" y="1779"/>
              <a:ext cx="25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24" name="Line 124"/>
            <p:cNvSpPr>
              <a:spLocks noChangeShapeType="1"/>
            </p:cNvSpPr>
            <p:nvPr/>
          </p:nvSpPr>
          <p:spPr bwMode="auto">
            <a:xfrm>
              <a:off x="3997" y="1779"/>
              <a:ext cx="2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25" name="Line 125"/>
            <p:cNvSpPr>
              <a:spLocks noChangeShapeType="1"/>
            </p:cNvSpPr>
            <p:nvPr/>
          </p:nvSpPr>
          <p:spPr bwMode="auto">
            <a:xfrm>
              <a:off x="3997" y="1779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26" name="Rectangle 126"/>
            <p:cNvSpPr>
              <a:spLocks noChangeArrowheads="1"/>
            </p:cNvSpPr>
            <p:nvPr/>
          </p:nvSpPr>
          <p:spPr bwMode="auto">
            <a:xfrm>
              <a:off x="4022" y="1779"/>
              <a:ext cx="615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27" name="Line 127"/>
            <p:cNvSpPr>
              <a:spLocks noChangeShapeType="1"/>
            </p:cNvSpPr>
            <p:nvPr/>
          </p:nvSpPr>
          <p:spPr bwMode="auto">
            <a:xfrm>
              <a:off x="4022" y="1779"/>
              <a:ext cx="6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28" name="Rectangle 128"/>
            <p:cNvSpPr>
              <a:spLocks noChangeArrowheads="1"/>
            </p:cNvSpPr>
            <p:nvPr/>
          </p:nvSpPr>
          <p:spPr bwMode="auto">
            <a:xfrm>
              <a:off x="3997" y="1805"/>
              <a:ext cx="13" cy="25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29" name="Line 129"/>
            <p:cNvSpPr>
              <a:spLocks noChangeShapeType="1"/>
            </p:cNvSpPr>
            <p:nvPr/>
          </p:nvSpPr>
          <p:spPr bwMode="auto">
            <a:xfrm>
              <a:off x="3997" y="1805"/>
              <a:ext cx="1" cy="25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30" name="Rectangle 130"/>
            <p:cNvSpPr>
              <a:spLocks noChangeArrowheads="1"/>
            </p:cNvSpPr>
            <p:nvPr/>
          </p:nvSpPr>
          <p:spPr bwMode="auto">
            <a:xfrm>
              <a:off x="3079" y="2136"/>
              <a:ext cx="81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0</a:t>
              </a:r>
            </a:p>
          </p:txBody>
        </p:sp>
        <p:sp>
          <p:nvSpPr>
            <p:cNvPr id="384131" name="Rectangle 131"/>
            <p:cNvSpPr>
              <a:spLocks noChangeArrowheads="1"/>
            </p:cNvSpPr>
            <p:nvPr/>
          </p:nvSpPr>
          <p:spPr bwMode="auto">
            <a:xfrm>
              <a:off x="3160" y="2136"/>
              <a:ext cx="41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132" name="Rectangle 132"/>
            <p:cNvSpPr>
              <a:spLocks noChangeArrowheads="1"/>
            </p:cNvSpPr>
            <p:nvPr/>
          </p:nvSpPr>
          <p:spPr bwMode="auto">
            <a:xfrm>
              <a:off x="3675" y="2136"/>
              <a:ext cx="81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0</a:t>
              </a:r>
            </a:p>
          </p:txBody>
        </p:sp>
        <p:sp>
          <p:nvSpPr>
            <p:cNvPr id="384133" name="Rectangle 133"/>
            <p:cNvSpPr>
              <a:spLocks noChangeArrowheads="1"/>
            </p:cNvSpPr>
            <p:nvPr/>
          </p:nvSpPr>
          <p:spPr bwMode="auto">
            <a:xfrm>
              <a:off x="3756" y="2136"/>
              <a:ext cx="41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134" name="Rectangle 134"/>
            <p:cNvSpPr>
              <a:spLocks noChangeArrowheads="1"/>
            </p:cNvSpPr>
            <p:nvPr/>
          </p:nvSpPr>
          <p:spPr bwMode="auto">
            <a:xfrm>
              <a:off x="4283" y="2136"/>
              <a:ext cx="81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1</a:t>
              </a:r>
            </a:p>
          </p:txBody>
        </p:sp>
        <p:sp>
          <p:nvSpPr>
            <p:cNvPr id="384135" name="Rectangle 135"/>
            <p:cNvSpPr>
              <a:spLocks noChangeArrowheads="1"/>
            </p:cNvSpPr>
            <p:nvPr/>
          </p:nvSpPr>
          <p:spPr bwMode="auto">
            <a:xfrm>
              <a:off x="4364" y="2136"/>
              <a:ext cx="41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136" name="Rectangle 136"/>
            <p:cNvSpPr>
              <a:spLocks noChangeArrowheads="1"/>
            </p:cNvSpPr>
            <p:nvPr/>
          </p:nvSpPr>
          <p:spPr bwMode="auto">
            <a:xfrm>
              <a:off x="2806" y="2062"/>
              <a:ext cx="619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37" name="Line 137"/>
            <p:cNvSpPr>
              <a:spLocks noChangeShapeType="1"/>
            </p:cNvSpPr>
            <p:nvPr/>
          </p:nvSpPr>
          <p:spPr bwMode="auto">
            <a:xfrm>
              <a:off x="2806" y="2062"/>
              <a:ext cx="61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38" name="Rectangle 138"/>
            <p:cNvSpPr>
              <a:spLocks noChangeArrowheads="1"/>
            </p:cNvSpPr>
            <p:nvPr/>
          </p:nvSpPr>
          <p:spPr bwMode="auto">
            <a:xfrm>
              <a:off x="3425" y="2062"/>
              <a:ext cx="13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39" name="Line 139"/>
            <p:cNvSpPr>
              <a:spLocks noChangeShapeType="1"/>
            </p:cNvSpPr>
            <p:nvPr/>
          </p:nvSpPr>
          <p:spPr bwMode="auto">
            <a:xfrm>
              <a:off x="3425" y="2062"/>
              <a:ext cx="1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40" name="Line 140"/>
            <p:cNvSpPr>
              <a:spLocks noChangeShapeType="1"/>
            </p:cNvSpPr>
            <p:nvPr/>
          </p:nvSpPr>
          <p:spPr bwMode="auto">
            <a:xfrm>
              <a:off x="3425" y="2062"/>
              <a:ext cx="1" cy="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41" name="Rectangle 141"/>
            <p:cNvSpPr>
              <a:spLocks noChangeArrowheads="1"/>
            </p:cNvSpPr>
            <p:nvPr/>
          </p:nvSpPr>
          <p:spPr bwMode="auto">
            <a:xfrm>
              <a:off x="3438" y="2062"/>
              <a:ext cx="559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42" name="Line 142"/>
            <p:cNvSpPr>
              <a:spLocks noChangeShapeType="1"/>
            </p:cNvSpPr>
            <p:nvPr/>
          </p:nvSpPr>
          <p:spPr bwMode="auto">
            <a:xfrm>
              <a:off x="3438" y="2062"/>
              <a:ext cx="55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43" name="Rectangle 143"/>
            <p:cNvSpPr>
              <a:spLocks noChangeArrowheads="1"/>
            </p:cNvSpPr>
            <p:nvPr/>
          </p:nvSpPr>
          <p:spPr bwMode="auto">
            <a:xfrm>
              <a:off x="3997" y="2062"/>
              <a:ext cx="13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44" name="Line 144"/>
            <p:cNvSpPr>
              <a:spLocks noChangeShapeType="1"/>
            </p:cNvSpPr>
            <p:nvPr/>
          </p:nvSpPr>
          <p:spPr bwMode="auto">
            <a:xfrm>
              <a:off x="3997" y="2062"/>
              <a:ext cx="1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45" name="Line 145"/>
            <p:cNvSpPr>
              <a:spLocks noChangeShapeType="1"/>
            </p:cNvSpPr>
            <p:nvPr/>
          </p:nvSpPr>
          <p:spPr bwMode="auto">
            <a:xfrm>
              <a:off x="3997" y="2062"/>
              <a:ext cx="1" cy="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46" name="Rectangle 146"/>
            <p:cNvSpPr>
              <a:spLocks noChangeArrowheads="1"/>
            </p:cNvSpPr>
            <p:nvPr/>
          </p:nvSpPr>
          <p:spPr bwMode="auto">
            <a:xfrm>
              <a:off x="4010" y="2062"/>
              <a:ext cx="627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47" name="Line 147"/>
            <p:cNvSpPr>
              <a:spLocks noChangeShapeType="1"/>
            </p:cNvSpPr>
            <p:nvPr/>
          </p:nvSpPr>
          <p:spPr bwMode="auto">
            <a:xfrm>
              <a:off x="4010" y="2062"/>
              <a:ext cx="62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48" name="Rectangle 148"/>
            <p:cNvSpPr>
              <a:spLocks noChangeArrowheads="1"/>
            </p:cNvSpPr>
            <p:nvPr/>
          </p:nvSpPr>
          <p:spPr bwMode="auto">
            <a:xfrm>
              <a:off x="3997" y="2074"/>
              <a:ext cx="13" cy="23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49" name="Line 149"/>
            <p:cNvSpPr>
              <a:spLocks noChangeShapeType="1"/>
            </p:cNvSpPr>
            <p:nvPr/>
          </p:nvSpPr>
          <p:spPr bwMode="auto">
            <a:xfrm>
              <a:off x="3997" y="2074"/>
              <a:ext cx="1" cy="23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50" name="Rectangle 150"/>
            <p:cNvSpPr>
              <a:spLocks noChangeArrowheads="1"/>
            </p:cNvSpPr>
            <p:nvPr/>
          </p:nvSpPr>
          <p:spPr bwMode="auto">
            <a:xfrm>
              <a:off x="3079" y="2372"/>
              <a:ext cx="81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0</a:t>
              </a:r>
            </a:p>
          </p:txBody>
        </p:sp>
        <p:sp>
          <p:nvSpPr>
            <p:cNvPr id="384151" name="Rectangle 151"/>
            <p:cNvSpPr>
              <a:spLocks noChangeArrowheads="1"/>
            </p:cNvSpPr>
            <p:nvPr/>
          </p:nvSpPr>
          <p:spPr bwMode="auto">
            <a:xfrm>
              <a:off x="3160" y="2372"/>
              <a:ext cx="41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152" name="Rectangle 152"/>
            <p:cNvSpPr>
              <a:spLocks noChangeArrowheads="1"/>
            </p:cNvSpPr>
            <p:nvPr/>
          </p:nvSpPr>
          <p:spPr bwMode="auto">
            <a:xfrm>
              <a:off x="3675" y="2372"/>
              <a:ext cx="81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1</a:t>
              </a:r>
            </a:p>
          </p:txBody>
        </p:sp>
        <p:sp>
          <p:nvSpPr>
            <p:cNvPr id="384153" name="Rectangle 153"/>
            <p:cNvSpPr>
              <a:spLocks noChangeArrowheads="1"/>
            </p:cNvSpPr>
            <p:nvPr/>
          </p:nvSpPr>
          <p:spPr bwMode="auto">
            <a:xfrm>
              <a:off x="3756" y="2372"/>
              <a:ext cx="41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154" name="Rectangle 154"/>
            <p:cNvSpPr>
              <a:spLocks noChangeArrowheads="1"/>
            </p:cNvSpPr>
            <p:nvPr/>
          </p:nvSpPr>
          <p:spPr bwMode="auto">
            <a:xfrm>
              <a:off x="4283" y="2372"/>
              <a:ext cx="81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1</a:t>
              </a:r>
            </a:p>
          </p:txBody>
        </p:sp>
        <p:sp>
          <p:nvSpPr>
            <p:cNvPr id="384155" name="Rectangle 155"/>
            <p:cNvSpPr>
              <a:spLocks noChangeArrowheads="1"/>
            </p:cNvSpPr>
            <p:nvPr/>
          </p:nvSpPr>
          <p:spPr bwMode="auto">
            <a:xfrm>
              <a:off x="4364" y="2372"/>
              <a:ext cx="41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156" name="Rectangle 156"/>
            <p:cNvSpPr>
              <a:spLocks noChangeArrowheads="1"/>
            </p:cNvSpPr>
            <p:nvPr/>
          </p:nvSpPr>
          <p:spPr bwMode="auto">
            <a:xfrm>
              <a:off x="3997" y="2309"/>
              <a:ext cx="13" cy="23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57" name="Line 157"/>
            <p:cNvSpPr>
              <a:spLocks noChangeShapeType="1"/>
            </p:cNvSpPr>
            <p:nvPr/>
          </p:nvSpPr>
          <p:spPr bwMode="auto">
            <a:xfrm>
              <a:off x="3997" y="2309"/>
              <a:ext cx="1" cy="23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58" name="Rectangle 158"/>
            <p:cNvSpPr>
              <a:spLocks noChangeArrowheads="1"/>
            </p:cNvSpPr>
            <p:nvPr/>
          </p:nvSpPr>
          <p:spPr bwMode="auto">
            <a:xfrm>
              <a:off x="3079" y="2605"/>
              <a:ext cx="8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1</a:t>
              </a:r>
            </a:p>
          </p:txBody>
        </p:sp>
        <p:sp>
          <p:nvSpPr>
            <p:cNvPr id="384159" name="Rectangle 159"/>
            <p:cNvSpPr>
              <a:spLocks noChangeArrowheads="1"/>
            </p:cNvSpPr>
            <p:nvPr/>
          </p:nvSpPr>
          <p:spPr bwMode="auto">
            <a:xfrm>
              <a:off x="3160" y="2605"/>
              <a:ext cx="4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160" name="Rectangle 160"/>
            <p:cNvSpPr>
              <a:spLocks noChangeArrowheads="1"/>
            </p:cNvSpPr>
            <p:nvPr/>
          </p:nvSpPr>
          <p:spPr bwMode="auto">
            <a:xfrm>
              <a:off x="3675" y="2605"/>
              <a:ext cx="8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0</a:t>
              </a:r>
            </a:p>
          </p:txBody>
        </p:sp>
        <p:sp>
          <p:nvSpPr>
            <p:cNvPr id="384161" name="Rectangle 161"/>
            <p:cNvSpPr>
              <a:spLocks noChangeArrowheads="1"/>
            </p:cNvSpPr>
            <p:nvPr/>
          </p:nvSpPr>
          <p:spPr bwMode="auto">
            <a:xfrm>
              <a:off x="3756" y="2605"/>
              <a:ext cx="4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162" name="Rectangle 162"/>
            <p:cNvSpPr>
              <a:spLocks noChangeArrowheads="1"/>
            </p:cNvSpPr>
            <p:nvPr/>
          </p:nvSpPr>
          <p:spPr bwMode="auto">
            <a:xfrm>
              <a:off x="4283" y="2605"/>
              <a:ext cx="8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1</a:t>
              </a:r>
            </a:p>
          </p:txBody>
        </p:sp>
        <p:sp>
          <p:nvSpPr>
            <p:cNvPr id="384163" name="Rectangle 163"/>
            <p:cNvSpPr>
              <a:spLocks noChangeArrowheads="1"/>
            </p:cNvSpPr>
            <p:nvPr/>
          </p:nvSpPr>
          <p:spPr bwMode="auto">
            <a:xfrm>
              <a:off x="4364" y="2605"/>
              <a:ext cx="4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164" name="Rectangle 164"/>
            <p:cNvSpPr>
              <a:spLocks noChangeArrowheads="1"/>
            </p:cNvSpPr>
            <p:nvPr/>
          </p:nvSpPr>
          <p:spPr bwMode="auto">
            <a:xfrm>
              <a:off x="3997" y="2542"/>
              <a:ext cx="13" cy="23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65" name="Line 165"/>
            <p:cNvSpPr>
              <a:spLocks noChangeShapeType="1"/>
            </p:cNvSpPr>
            <p:nvPr/>
          </p:nvSpPr>
          <p:spPr bwMode="auto">
            <a:xfrm>
              <a:off x="3997" y="2542"/>
              <a:ext cx="1" cy="23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66" name="Rectangle 166"/>
            <p:cNvSpPr>
              <a:spLocks noChangeArrowheads="1"/>
            </p:cNvSpPr>
            <p:nvPr/>
          </p:nvSpPr>
          <p:spPr bwMode="auto">
            <a:xfrm>
              <a:off x="3079" y="2840"/>
              <a:ext cx="8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1</a:t>
              </a:r>
            </a:p>
          </p:txBody>
        </p:sp>
        <p:sp>
          <p:nvSpPr>
            <p:cNvPr id="384167" name="Rectangle 167"/>
            <p:cNvSpPr>
              <a:spLocks noChangeArrowheads="1"/>
            </p:cNvSpPr>
            <p:nvPr/>
          </p:nvSpPr>
          <p:spPr bwMode="auto">
            <a:xfrm>
              <a:off x="3160" y="2840"/>
              <a:ext cx="4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168" name="Rectangle 168"/>
            <p:cNvSpPr>
              <a:spLocks noChangeArrowheads="1"/>
            </p:cNvSpPr>
            <p:nvPr/>
          </p:nvSpPr>
          <p:spPr bwMode="auto">
            <a:xfrm>
              <a:off x="3675" y="2840"/>
              <a:ext cx="8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1</a:t>
              </a:r>
            </a:p>
          </p:txBody>
        </p:sp>
        <p:sp>
          <p:nvSpPr>
            <p:cNvPr id="384169" name="Rectangle 169"/>
            <p:cNvSpPr>
              <a:spLocks noChangeArrowheads="1"/>
            </p:cNvSpPr>
            <p:nvPr/>
          </p:nvSpPr>
          <p:spPr bwMode="auto">
            <a:xfrm>
              <a:off x="3756" y="2840"/>
              <a:ext cx="4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170" name="Rectangle 170"/>
            <p:cNvSpPr>
              <a:spLocks noChangeArrowheads="1"/>
            </p:cNvSpPr>
            <p:nvPr/>
          </p:nvSpPr>
          <p:spPr bwMode="auto">
            <a:xfrm>
              <a:off x="4283" y="2840"/>
              <a:ext cx="8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0</a:t>
              </a:r>
            </a:p>
          </p:txBody>
        </p:sp>
        <p:sp>
          <p:nvSpPr>
            <p:cNvPr id="384171" name="Rectangle 171"/>
            <p:cNvSpPr>
              <a:spLocks noChangeArrowheads="1"/>
            </p:cNvSpPr>
            <p:nvPr/>
          </p:nvSpPr>
          <p:spPr bwMode="auto">
            <a:xfrm>
              <a:off x="4364" y="2840"/>
              <a:ext cx="4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 </a:t>
              </a:r>
            </a:p>
          </p:txBody>
        </p:sp>
        <p:sp>
          <p:nvSpPr>
            <p:cNvPr id="384172" name="Rectangle 172"/>
            <p:cNvSpPr>
              <a:spLocks noChangeArrowheads="1"/>
            </p:cNvSpPr>
            <p:nvPr/>
          </p:nvSpPr>
          <p:spPr bwMode="auto">
            <a:xfrm>
              <a:off x="2806" y="3015"/>
              <a:ext cx="619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73" name="Line 173"/>
            <p:cNvSpPr>
              <a:spLocks noChangeShapeType="1"/>
            </p:cNvSpPr>
            <p:nvPr/>
          </p:nvSpPr>
          <p:spPr bwMode="auto">
            <a:xfrm>
              <a:off x="2806" y="3015"/>
              <a:ext cx="61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74" name="Rectangle 174"/>
            <p:cNvSpPr>
              <a:spLocks noChangeArrowheads="1"/>
            </p:cNvSpPr>
            <p:nvPr/>
          </p:nvSpPr>
          <p:spPr bwMode="auto">
            <a:xfrm>
              <a:off x="3425" y="3015"/>
              <a:ext cx="26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75" name="Line 175"/>
            <p:cNvSpPr>
              <a:spLocks noChangeShapeType="1"/>
            </p:cNvSpPr>
            <p:nvPr/>
          </p:nvSpPr>
          <p:spPr bwMode="auto">
            <a:xfrm>
              <a:off x="3425" y="3015"/>
              <a:ext cx="2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76" name="Line 176"/>
            <p:cNvSpPr>
              <a:spLocks noChangeShapeType="1"/>
            </p:cNvSpPr>
            <p:nvPr/>
          </p:nvSpPr>
          <p:spPr bwMode="auto">
            <a:xfrm>
              <a:off x="3425" y="3015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77" name="Rectangle 177"/>
            <p:cNvSpPr>
              <a:spLocks noChangeArrowheads="1"/>
            </p:cNvSpPr>
            <p:nvPr/>
          </p:nvSpPr>
          <p:spPr bwMode="auto">
            <a:xfrm>
              <a:off x="3451" y="3015"/>
              <a:ext cx="546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78" name="Line 178"/>
            <p:cNvSpPr>
              <a:spLocks noChangeShapeType="1"/>
            </p:cNvSpPr>
            <p:nvPr/>
          </p:nvSpPr>
          <p:spPr bwMode="auto">
            <a:xfrm>
              <a:off x="3451" y="3015"/>
              <a:ext cx="54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79" name="Rectangle 179"/>
            <p:cNvSpPr>
              <a:spLocks noChangeArrowheads="1"/>
            </p:cNvSpPr>
            <p:nvPr/>
          </p:nvSpPr>
          <p:spPr bwMode="auto">
            <a:xfrm>
              <a:off x="3997" y="2778"/>
              <a:ext cx="13" cy="23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80" name="Line 180"/>
            <p:cNvSpPr>
              <a:spLocks noChangeShapeType="1"/>
            </p:cNvSpPr>
            <p:nvPr/>
          </p:nvSpPr>
          <p:spPr bwMode="auto">
            <a:xfrm>
              <a:off x="3997" y="2778"/>
              <a:ext cx="1" cy="23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81" name="Rectangle 181"/>
            <p:cNvSpPr>
              <a:spLocks noChangeArrowheads="1"/>
            </p:cNvSpPr>
            <p:nvPr/>
          </p:nvSpPr>
          <p:spPr bwMode="auto">
            <a:xfrm>
              <a:off x="3997" y="3015"/>
              <a:ext cx="25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82" name="Line 182"/>
            <p:cNvSpPr>
              <a:spLocks noChangeShapeType="1"/>
            </p:cNvSpPr>
            <p:nvPr/>
          </p:nvSpPr>
          <p:spPr bwMode="auto">
            <a:xfrm>
              <a:off x="3997" y="3015"/>
              <a:ext cx="2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83" name="Line 183"/>
            <p:cNvSpPr>
              <a:spLocks noChangeShapeType="1"/>
            </p:cNvSpPr>
            <p:nvPr/>
          </p:nvSpPr>
          <p:spPr bwMode="auto">
            <a:xfrm>
              <a:off x="3997" y="3015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84" name="Rectangle 184"/>
            <p:cNvSpPr>
              <a:spLocks noChangeArrowheads="1"/>
            </p:cNvSpPr>
            <p:nvPr/>
          </p:nvSpPr>
          <p:spPr bwMode="auto">
            <a:xfrm>
              <a:off x="4022" y="3015"/>
              <a:ext cx="615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85" name="Line 185"/>
            <p:cNvSpPr>
              <a:spLocks noChangeShapeType="1"/>
            </p:cNvSpPr>
            <p:nvPr/>
          </p:nvSpPr>
          <p:spPr bwMode="auto">
            <a:xfrm>
              <a:off x="4022" y="3015"/>
              <a:ext cx="61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84186" name="Group 186"/>
          <p:cNvGrpSpPr>
            <a:grpSpLocks/>
          </p:cNvGrpSpPr>
          <p:nvPr/>
        </p:nvGrpSpPr>
        <p:grpSpPr bwMode="auto">
          <a:xfrm>
            <a:off x="609600" y="796925"/>
            <a:ext cx="3946525" cy="3568700"/>
            <a:chOff x="18" y="1318"/>
            <a:chExt cx="2157" cy="1703"/>
          </a:xfrm>
        </p:grpSpPr>
        <p:sp>
          <p:nvSpPr>
            <p:cNvPr id="384187" name="Rectangle 187"/>
            <p:cNvSpPr>
              <a:spLocks noChangeArrowheads="1"/>
            </p:cNvSpPr>
            <p:nvPr/>
          </p:nvSpPr>
          <p:spPr bwMode="auto">
            <a:xfrm>
              <a:off x="18" y="1318"/>
              <a:ext cx="3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</a:p>
          </p:txBody>
        </p:sp>
        <p:sp>
          <p:nvSpPr>
            <p:cNvPr id="384188" name="Rectangle 188"/>
            <p:cNvSpPr>
              <a:spLocks noChangeArrowheads="1"/>
            </p:cNvSpPr>
            <p:nvPr/>
          </p:nvSpPr>
          <p:spPr bwMode="auto">
            <a:xfrm>
              <a:off x="431" y="1509"/>
              <a:ext cx="1537" cy="14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某电路输入与输出电平表</a:t>
              </a:r>
            </a:p>
          </p:txBody>
        </p:sp>
        <p:sp>
          <p:nvSpPr>
            <p:cNvPr id="384189" name="Rectangle 189"/>
            <p:cNvSpPr>
              <a:spLocks noChangeArrowheads="1"/>
            </p:cNvSpPr>
            <p:nvPr/>
          </p:nvSpPr>
          <p:spPr bwMode="auto">
            <a:xfrm>
              <a:off x="679" y="1871"/>
              <a:ext cx="9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</a:t>
              </a:r>
              <a:endPara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112E6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90" name="Rectangle 190"/>
            <p:cNvSpPr>
              <a:spLocks noChangeArrowheads="1"/>
            </p:cNvSpPr>
            <p:nvPr/>
          </p:nvSpPr>
          <p:spPr bwMode="auto">
            <a:xfrm>
              <a:off x="777" y="1871"/>
              <a:ext cx="3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</a:p>
          </p:txBody>
        </p:sp>
        <p:sp>
          <p:nvSpPr>
            <p:cNvPr id="384191" name="Rectangle 191"/>
            <p:cNvSpPr>
              <a:spLocks noChangeArrowheads="1"/>
            </p:cNvSpPr>
            <p:nvPr/>
          </p:nvSpPr>
          <p:spPr bwMode="auto">
            <a:xfrm>
              <a:off x="1212" y="1871"/>
              <a:ext cx="9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</a:t>
              </a:r>
              <a:endPara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112E6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92" name="Rectangle 192"/>
            <p:cNvSpPr>
              <a:spLocks noChangeArrowheads="1"/>
            </p:cNvSpPr>
            <p:nvPr/>
          </p:nvSpPr>
          <p:spPr bwMode="auto">
            <a:xfrm>
              <a:off x="1311" y="1871"/>
              <a:ext cx="3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</a:p>
          </p:txBody>
        </p:sp>
        <p:sp>
          <p:nvSpPr>
            <p:cNvPr id="384193" name="Rectangle 193"/>
            <p:cNvSpPr>
              <a:spLocks noChangeArrowheads="1"/>
            </p:cNvSpPr>
            <p:nvPr/>
          </p:nvSpPr>
          <p:spPr bwMode="auto">
            <a:xfrm>
              <a:off x="1808" y="1871"/>
              <a:ext cx="8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L</a:t>
              </a:r>
              <a:endPara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112E69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94" name="Rectangle 194"/>
            <p:cNvSpPr>
              <a:spLocks noChangeArrowheads="1"/>
            </p:cNvSpPr>
            <p:nvPr/>
          </p:nvSpPr>
          <p:spPr bwMode="auto">
            <a:xfrm>
              <a:off x="1896" y="1871"/>
              <a:ext cx="3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</a:p>
          </p:txBody>
        </p:sp>
        <p:sp>
          <p:nvSpPr>
            <p:cNvPr id="384195" name="Rectangle 195"/>
            <p:cNvSpPr>
              <a:spLocks noChangeArrowheads="1"/>
            </p:cNvSpPr>
            <p:nvPr/>
          </p:nvSpPr>
          <p:spPr bwMode="auto">
            <a:xfrm>
              <a:off x="457" y="1783"/>
              <a:ext cx="53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96" name="Line 196"/>
            <p:cNvSpPr>
              <a:spLocks noChangeShapeType="1"/>
            </p:cNvSpPr>
            <p:nvPr/>
          </p:nvSpPr>
          <p:spPr bwMode="auto">
            <a:xfrm>
              <a:off x="457" y="1783"/>
              <a:ext cx="53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97" name="Rectangle 197"/>
            <p:cNvSpPr>
              <a:spLocks noChangeArrowheads="1"/>
            </p:cNvSpPr>
            <p:nvPr/>
          </p:nvSpPr>
          <p:spPr bwMode="auto">
            <a:xfrm>
              <a:off x="991" y="1783"/>
              <a:ext cx="25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98" name="Line 198"/>
            <p:cNvSpPr>
              <a:spLocks noChangeShapeType="1"/>
            </p:cNvSpPr>
            <p:nvPr/>
          </p:nvSpPr>
          <p:spPr bwMode="auto">
            <a:xfrm>
              <a:off x="991" y="1783"/>
              <a:ext cx="2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199" name="Line 199"/>
            <p:cNvSpPr>
              <a:spLocks noChangeShapeType="1"/>
            </p:cNvSpPr>
            <p:nvPr/>
          </p:nvSpPr>
          <p:spPr bwMode="auto">
            <a:xfrm>
              <a:off x="991" y="1783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00" name="Rectangle 200"/>
            <p:cNvSpPr>
              <a:spLocks noChangeArrowheads="1"/>
            </p:cNvSpPr>
            <p:nvPr/>
          </p:nvSpPr>
          <p:spPr bwMode="auto">
            <a:xfrm>
              <a:off x="1016" y="1783"/>
              <a:ext cx="506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01" name="Line 201"/>
            <p:cNvSpPr>
              <a:spLocks noChangeShapeType="1"/>
            </p:cNvSpPr>
            <p:nvPr/>
          </p:nvSpPr>
          <p:spPr bwMode="auto">
            <a:xfrm>
              <a:off x="1016" y="1783"/>
              <a:ext cx="50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02" name="Rectangle 202"/>
            <p:cNvSpPr>
              <a:spLocks noChangeArrowheads="1"/>
            </p:cNvSpPr>
            <p:nvPr/>
          </p:nvSpPr>
          <p:spPr bwMode="auto">
            <a:xfrm>
              <a:off x="1522" y="1807"/>
              <a:ext cx="13" cy="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03" name="Line 203"/>
            <p:cNvSpPr>
              <a:spLocks noChangeShapeType="1"/>
            </p:cNvSpPr>
            <p:nvPr/>
          </p:nvSpPr>
          <p:spPr bwMode="auto">
            <a:xfrm>
              <a:off x="1522" y="1807"/>
              <a:ext cx="1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04" name="Rectangle 204"/>
            <p:cNvSpPr>
              <a:spLocks noChangeArrowheads="1"/>
            </p:cNvSpPr>
            <p:nvPr/>
          </p:nvSpPr>
          <p:spPr bwMode="auto">
            <a:xfrm>
              <a:off x="1522" y="1783"/>
              <a:ext cx="25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05" name="Line 205"/>
            <p:cNvSpPr>
              <a:spLocks noChangeShapeType="1"/>
            </p:cNvSpPr>
            <p:nvPr/>
          </p:nvSpPr>
          <p:spPr bwMode="auto">
            <a:xfrm>
              <a:off x="1522" y="1783"/>
              <a:ext cx="2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06" name="Line 206"/>
            <p:cNvSpPr>
              <a:spLocks noChangeShapeType="1"/>
            </p:cNvSpPr>
            <p:nvPr/>
          </p:nvSpPr>
          <p:spPr bwMode="auto">
            <a:xfrm>
              <a:off x="1522" y="1783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07" name="Rectangle 207"/>
            <p:cNvSpPr>
              <a:spLocks noChangeArrowheads="1"/>
            </p:cNvSpPr>
            <p:nvPr/>
          </p:nvSpPr>
          <p:spPr bwMode="auto">
            <a:xfrm>
              <a:off x="1547" y="1783"/>
              <a:ext cx="628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08" name="Line 208"/>
            <p:cNvSpPr>
              <a:spLocks noChangeShapeType="1"/>
            </p:cNvSpPr>
            <p:nvPr/>
          </p:nvSpPr>
          <p:spPr bwMode="auto">
            <a:xfrm>
              <a:off x="1547" y="1783"/>
              <a:ext cx="62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09" name="Rectangle 209"/>
            <p:cNvSpPr>
              <a:spLocks noChangeArrowheads="1"/>
            </p:cNvSpPr>
            <p:nvPr/>
          </p:nvSpPr>
          <p:spPr bwMode="auto">
            <a:xfrm>
              <a:off x="1522" y="1809"/>
              <a:ext cx="13" cy="23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10" name="Line 210"/>
            <p:cNvSpPr>
              <a:spLocks noChangeShapeType="1"/>
            </p:cNvSpPr>
            <p:nvPr/>
          </p:nvSpPr>
          <p:spPr bwMode="auto">
            <a:xfrm>
              <a:off x="1522" y="1809"/>
              <a:ext cx="1" cy="2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11" name="Rectangle 211"/>
            <p:cNvSpPr>
              <a:spLocks noChangeArrowheads="1"/>
            </p:cNvSpPr>
            <p:nvPr/>
          </p:nvSpPr>
          <p:spPr bwMode="auto">
            <a:xfrm>
              <a:off x="681" y="2118"/>
              <a:ext cx="9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L</a:t>
              </a:r>
            </a:p>
          </p:txBody>
        </p:sp>
        <p:sp>
          <p:nvSpPr>
            <p:cNvPr id="384212" name="Rectangle 212"/>
            <p:cNvSpPr>
              <a:spLocks noChangeArrowheads="1"/>
            </p:cNvSpPr>
            <p:nvPr/>
          </p:nvSpPr>
          <p:spPr bwMode="auto">
            <a:xfrm>
              <a:off x="777" y="2118"/>
              <a:ext cx="3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</a:p>
          </p:txBody>
        </p:sp>
        <p:sp>
          <p:nvSpPr>
            <p:cNvPr id="384213" name="Rectangle 213"/>
            <p:cNvSpPr>
              <a:spLocks noChangeArrowheads="1"/>
            </p:cNvSpPr>
            <p:nvPr/>
          </p:nvSpPr>
          <p:spPr bwMode="auto">
            <a:xfrm>
              <a:off x="1212" y="2118"/>
              <a:ext cx="9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L</a:t>
              </a:r>
            </a:p>
          </p:txBody>
        </p:sp>
        <p:sp>
          <p:nvSpPr>
            <p:cNvPr id="384214" name="Rectangle 214"/>
            <p:cNvSpPr>
              <a:spLocks noChangeArrowheads="1"/>
            </p:cNvSpPr>
            <p:nvPr/>
          </p:nvSpPr>
          <p:spPr bwMode="auto">
            <a:xfrm>
              <a:off x="1308" y="2118"/>
              <a:ext cx="3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</a:p>
          </p:txBody>
        </p:sp>
        <p:sp>
          <p:nvSpPr>
            <p:cNvPr id="384215" name="Rectangle 215"/>
            <p:cNvSpPr>
              <a:spLocks noChangeArrowheads="1"/>
            </p:cNvSpPr>
            <p:nvPr/>
          </p:nvSpPr>
          <p:spPr bwMode="auto">
            <a:xfrm>
              <a:off x="1795" y="2118"/>
              <a:ext cx="10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H</a:t>
              </a:r>
            </a:p>
          </p:txBody>
        </p:sp>
        <p:sp>
          <p:nvSpPr>
            <p:cNvPr id="384216" name="Rectangle 216"/>
            <p:cNvSpPr>
              <a:spLocks noChangeArrowheads="1"/>
            </p:cNvSpPr>
            <p:nvPr/>
          </p:nvSpPr>
          <p:spPr bwMode="auto">
            <a:xfrm>
              <a:off x="1909" y="2118"/>
              <a:ext cx="3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</a:p>
          </p:txBody>
        </p:sp>
        <p:sp>
          <p:nvSpPr>
            <p:cNvPr id="384217" name="Rectangle 217"/>
            <p:cNvSpPr>
              <a:spLocks noChangeArrowheads="1"/>
            </p:cNvSpPr>
            <p:nvPr/>
          </p:nvSpPr>
          <p:spPr bwMode="auto">
            <a:xfrm>
              <a:off x="457" y="2044"/>
              <a:ext cx="534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18" name="Line 218"/>
            <p:cNvSpPr>
              <a:spLocks noChangeShapeType="1"/>
            </p:cNvSpPr>
            <p:nvPr/>
          </p:nvSpPr>
          <p:spPr bwMode="auto">
            <a:xfrm>
              <a:off x="457" y="2044"/>
              <a:ext cx="53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19" name="Rectangle 219"/>
            <p:cNvSpPr>
              <a:spLocks noChangeArrowheads="1"/>
            </p:cNvSpPr>
            <p:nvPr/>
          </p:nvSpPr>
          <p:spPr bwMode="auto">
            <a:xfrm>
              <a:off x="991" y="2044"/>
              <a:ext cx="12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20" name="Line 220"/>
            <p:cNvSpPr>
              <a:spLocks noChangeShapeType="1"/>
            </p:cNvSpPr>
            <p:nvPr/>
          </p:nvSpPr>
          <p:spPr bwMode="auto">
            <a:xfrm>
              <a:off x="991" y="2044"/>
              <a:ext cx="1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21" name="Line 221"/>
            <p:cNvSpPr>
              <a:spLocks noChangeShapeType="1"/>
            </p:cNvSpPr>
            <p:nvPr/>
          </p:nvSpPr>
          <p:spPr bwMode="auto">
            <a:xfrm>
              <a:off x="991" y="2044"/>
              <a:ext cx="1" cy="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22" name="Rectangle 222"/>
            <p:cNvSpPr>
              <a:spLocks noChangeArrowheads="1"/>
            </p:cNvSpPr>
            <p:nvPr/>
          </p:nvSpPr>
          <p:spPr bwMode="auto">
            <a:xfrm>
              <a:off x="1003" y="2044"/>
              <a:ext cx="519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23" name="Line 223"/>
            <p:cNvSpPr>
              <a:spLocks noChangeShapeType="1"/>
            </p:cNvSpPr>
            <p:nvPr/>
          </p:nvSpPr>
          <p:spPr bwMode="auto">
            <a:xfrm>
              <a:off x="1003" y="2044"/>
              <a:ext cx="51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24" name="Rectangle 224"/>
            <p:cNvSpPr>
              <a:spLocks noChangeArrowheads="1"/>
            </p:cNvSpPr>
            <p:nvPr/>
          </p:nvSpPr>
          <p:spPr bwMode="auto">
            <a:xfrm>
              <a:off x="1522" y="2044"/>
              <a:ext cx="13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25" name="Line 225"/>
            <p:cNvSpPr>
              <a:spLocks noChangeShapeType="1"/>
            </p:cNvSpPr>
            <p:nvPr/>
          </p:nvSpPr>
          <p:spPr bwMode="auto">
            <a:xfrm>
              <a:off x="1522" y="2044"/>
              <a:ext cx="1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26" name="Line 226"/>
            <p:cNvSpPr>
              <a:spLocks noChangeShapeType="1"/>
            </p:cNvSpPr>
            <p:nvPr/>
          </p:nvSpPr>
          <p:spPr bwMode="auto">
            <a:xfrm>
              <a:off x="1522" y="2044"/>
              <a:ext cx="1" cy="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27" name="Rectangle 227"/>
            <p:cNvSpPr>
              <a:spLocks noChangeArrowheads="1"/>
            </p:cNvSpPr>
            <p:nvPr/>
          </p:nvSpPr>
          <p:spPr bwMode="auto">
            <a:xfrm>
              <a:off x="1535" y="2044"/>
              <a:ext cx="640" cy="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28" name="Line 228"/>
            <p:cNvSpPr>
              <a:spLocks noChangeShapeType="1"/>
            </p:cNvSpPr>
            <p:nvPr/>
          </p:nvSpPr>
          <p:spPr bwMode="auto">
            <a:xfrm>
              <a:off x="1535" y="2044"/>
              <a:ext cx="64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29" name="Rectangle 229"/>
            <p:cNvSpPr>
              <a:spLocks noChangeArrowheads="1"/>
            </p:cNvSpPr>
            <p:nvPr/>
          </p:nvSpPr>
          <p:spPr bwMode="auto">
            <a:xfrm>
              <a:off x="1522" y="2056"/>
              <a:ext cx="13" cy="23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30" name="Line 230"/>
            <p:cNvSpPr>
              <a:spLocks noChangeShapeType="1"/>
            </p:cNvSpPr>
            <p:nvPr/>
          </p:nvSpPr>
          <p:spPr bwMode="auto">
            <a:xfrm>
              <a:off x="1522" y="2056"/>
              <a:ext cx="1" cy="23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31" name="Rectangle 231"/>
            <p:cNvSpPr>
              <a:spLocks noChangeArrowheads="1"/>
            </p:cNvSpPr>
            <p:nvPr/>
          </p:nvSpPr>
          <p:spPr bwMode="auto">
            <a:xfrm>
              <a:off x="681" y="2353"/>
              <a:ext cx="9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L</a:t>
              </a:r>
            </a:p>
          </p:txBody>
        </p:sp>
        <p:sp>
          <p:nvSpPr>
            <p:cNvPr id="384232" name="Rectangle 232"/>
            <p:cNvSpPr>
              <a:spLocks noChangeArrowheads="1"/>
            </p:cNvSpPr>
            <p:nvPr/>
          </p:nvSpPr>
          <p:spPr bwMode="auto">
            <a:xfrm>
              <a:off x="777" y="2353"/>
              <a:ext cx="3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</a:p>
          </p:txBody>
        </p:sp>
        <p:sp>
          <p:nvSpPr>
            <p:cNvPr id="384233" name="Rectangle 233"/>
            <p:cNvSpPr>
              <a:spLocks noChangeArrowheads="1"/>
            </p:cNvSpPr>
            <p:nvPr/>
          </p:nvSpPr>
          <p:spPr bwMode="auto">
            <a:xfrm>
              <a:off x="1204" y="2353"/>
              <a:ext cx="10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H</a:t>
              </a:r>
            </a:p>
          </p:txBody>
        </p:sp>
        <p:sp>
          <p:nvSpPr>
            <p:cNvPr id="384234" name="Rectangle 234"/>
            <p:cNvSpPr>
              <a:spLocks noChangeArrowheads="1"/>
            </p:cNvSpPr>
            <p:nvPr/>
          </p:nvSpPr>
          <p:spPr bwMode="auto">
            <a:xfrm>
              <a:off x="1319" y="2353"/>
              <a:ext cx="34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</a:p>
          </p:txBody>
        </p:sp>
        <p:sp>
          <p:nvSpPr>
            <p:cNvPr id="384235" name="Rectangle 235"/>
            <p:cNvSpPr>
              <a:spLocks noChangeArrowheads="1"/>
            </p:cNvSpPr>
            <p:nvPr/>
          </p:nvSpPr>
          <p:spPr bwMode="auto">
            <a:xfrm>
              <a:off x="1795" y="2353"/>
              <a:ext cx="10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H</a:t>
              </a:r>
            </a:p>
          </p:txBody>
        </p:sp>
        <p:sp>
          <p:nvSpPr>
            <p:cNvPr id="384236" name="Rectangle 236"/>
            <p:cNvSpPr>
              <a:spLocks noChangeArrowheads="1"/>
            </p:cNvSpPr>
            <p:nvPr/>
          </p:nvSpPr>
          <p:spPr bwMode="auto">
            <a:xfrm>
              <a:off x="1909" y="2353"/>
              <a:ext cx="3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</a:p>
          </p:txBody>
        </p:sp>
        <p:sp>
          <p:nvSpPr>
            <p:cNvPr id="384237" name="Rectangle 237"/>
            <p:cNvSpPr>
              <a:spLocks noChangeArrowheads="1"/>
            </p:cNvSpPr>
            <p:nvPr/>
          </p:nvSpPr>
          <p:spPr bwMode="auto">
            <a:xfrm>
              <a:off x="1522" y="2291"/>
              <a:ext cx="13" cy="23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38" name="Line 238"/>
            <p:cNvSpPr>
              <a:spLocks noChangeShapeType="1"/>
            </p:cNvSpPr>
            <p:nvPr/>
          </p:nvSpPr>
          <p:spPr bwMode="auto">
            <a:xfrm>
              <a:off x="1522" y="2291"/>
              <a:ext cx="1" cy="23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39" name="Rectangle 239"/>
            <p:cNvSpPr>
              <a:spLocks noChangeArrowheads="1"/>
            </p:cNvSpPr>
            <p:nvPr/>
          </p:nvSpPr>
          <p:spPr bwMode="auto">
            <a:xfrm>
              <a:off x="670" y="2587"/>
              <a:ext cx="10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H</a:t>
              </a:r>
            </a:p>
          </p:txBody>
        </p:sp>
        <p:sp>
          <p:nvSpPr>
            <p:cNvPr id="384240" name="Rectangle 240"/>
            <p:cNvSpPr>
              <a:spLocks noChangeArrowheads="1"/>
            </p:cNvSpPr>
            <p:nvPr/>
          </p:nvSpPr>
          <p:spPr bwMode="auto">
            <a:xfrm>
              <a:off x="786" y="2587"/>
              <a:ext cx="3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</a:p>
          </p:txBody>
        </p:sp>
        <p:sp>
          <p:nvSpPr>
            <p:cNvPr id="384241" name="Rectangle 241"/>
            <p:cNvSpPr>
              <a:spLocks noChangeArrowheads="1"/>
            </p:cNvSpPr>
            <p:nvPr/>
          </p:nvSpPr>
          <p:spPr bwMode="auto">
            <a:xfrm>
              <a:off x="1212" y="2587"/>
              <a:ext cx="9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L</a:t>
              </a:r>
            </a:p>
          </p:txBody>
        </p:sp>
        <p:sp>
          <p:nvSpPr>
            <p:cNvPr id="384242" name="Rectangle 242"/>
            <p:cNvSpPr>
              <a:spLocks noChangeArrowheads="1"/>
            </p:cNvSpPr>
            <p:nvPr/>
          </p:nvSpPr>
          <p:spPr bwMode="auto">
            <a:xfrm>
              <a:off x="1308" y="2587"/>
              <a:ext cx="3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</a:p>
          </p:txBody>
        </p:sp>
        <p:sp>
          <p:nvSpPr>
            <p:cNvPr id="384243" name="Rectangle 243"/>
            <p:cNvSpPr>
              <a:spLocks noChangeArrowheads="1"/>
            </p:cNvSpPr>
            <p:nvPr/>
          </p:nvSpPr>
          <p:spPr bwMode="auto">
            <a:xfrm>
              <a:off x="1795" y="2587"/>
              <a:ext cx="10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H</a:t>
              </a:r>
            </a:p>
          </p:txBody>
        </p:sp>
        <p:sp>
          <p:nvSpPr>
            <p:cNvPr id="384244" name="Rectangle 244"/>
            <p:cNvSpPr>
              <a:spLocks noChangeArrowheads="1"/>
            </p:cNvSpPr>
            <p:nvPr/>
          </p:nvSpPr>
          <p:spPr bwMode="auto">
            <a:xfrm>
              <a:off x="1909" y="2587"/>
              <a:ext cx="3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</a:p>
          </p:txBody>
        </p:sp>
        <p:sp>
          <p:nvSpPr>
            <p:cNvPr id="384245" name="Rectangle 245"/>
            <p:cNvSpPr>
              <a:spLocks noChangeArrowheads="1"/>
            </p:cNvSpPr>
            <p:nvPr/>
          </p:nvSpPr>
          <p:spPr bwMode="auto">
            <a:xfrm>
              <a:off x="1522" y="2524"/>
              <a:ext cx="13" cy="23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46" name="Line 246"/>
            <p:cNvSpPr>
              <a:spLocks noChangeShapeType="1"/>
            </p:cNvSpPr>
            <p:nvPr/>
          </p:nvSpPr>
          <p:spPr bwMode="auto">
            <a:xfrm>
              <a:off x="1522" y="2524"/>
              <a:ext cx="1" cy="2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47" name="Rectangle 247"/>
            <p:cNvSpPr>
              <a:spLocks noChangeArrowheads="1"/>
            </p:cNvSpPr>
            <p:nvPr/>
          </p:nvSpPr>
          <p:spPr bwMode="auto">
            <a:xfrm>
              <a:off x="670" y="2822"/>
              <a:ext cx="10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H</a:t>
              </a:r>
            </a:p>
          </p:txBody>
        </p:sp>
        <p:sp>
          <p:nvSpPr>
            <p:cNvPr id="384248" name="Rectangle 248"/>
            <p:cNvSpPr>
              <a:spLocks noChangeArrowheads="1"/>
            </p:cNvSpPr>
            <p:nvPr/>
          </p:nvSpPr>
          <p:spPr bwMode="auto">
            <a:xfrm>
              <a:off x="786" y="2822"/>
              <a:ext cx="3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</a:p>
          </p:txBody>
        </p:sp>
        <p:sp>
          <p:nvSpPr>
            <p:cNvPr id="384249" name="Rectangle 249"/>
            <p:cNvSpPr>
              <a:spLocks noChangeArrowheads="1"/>
            </p:cNvSpPr>
            <p:nvPr/>
          </p:nvSpPr>
          <p:spPr bwMode="auto">
            <a:xfrm>
              <a:off x="1204" y="2822"/>
              <a:ext cx="10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H</a:t>
              </a:r>
            </a:p>
          </p:txBody>
        </p:sp>
        <p:sp>
          <p:nvSpPr>
            <p:cNvPr id="384250" name="Rectangle 250"/>
            <p:cNvSpPr>
              <a:spLocks noChangeArrowheads="1"/>
            </p:cNvSpPr>
            <p:nvPr/>
          </p:nvSpPr>
          <p:spPr bwMode="auto">
            <a:xfrm>
              <a:off x="1319" y="2822"/>
              <a:ext cx="34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</a:p>
          </p:txBody>
        </p:sp>
        <p:sp>
          <p:nvSpPr>
            <p:cNvPr id="384251" name="Rectangle 251"/>
            <p:cNvSpPr>
              <a:spLocks noChangeArrowheads="1"/>
            </p:cNvSpPr>
            <p:nvPr/>
          </p:nvSpPr>
          <p:spPr bwMode="auto">
            <a:xfrm>
              <a:off x="1805" y="2822"/>
              <a:ext cx="9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L</a:t>
              </a:r>
            </a:p>
          </p:txBody>
        </p:sp>
        <p:sp>
          <p:nvSpPr>
            <p:cNvPr id="384252" name="Rectangle 252"/>
            <p:cNvSpPr>
              <a:spLocks noChangeArrowheads="1"/>
            </p:cNvSpPr>
            <p:nvPr/>
          </p:nvSpPr>
          <p:spPr bwMode="auto">
            <a:xfrm>
              <a:off x="1902" y="2822"/>
              <a:ext cx="34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112E6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</a:p>
          </p:txBody>
        </p:sp>
        <p:sp>
          <p:nvSpPr>
            <p:cNvPr id="384253" name="Rectangle 253"/>
            <p:cNvSpPr>
              <a:spLocks noChangeArrowheads="1"/>
            </p:cNvSpPr>
            <p:nvPr/>
          </p:nvSpPr>
          <p:spPr bwMode="auto">
            <a:xfrm>
              <a:off x="457" y="2997"/>
              <a:ext cx="53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54" name="Line 254"/>
            <p:cNvSpPr>
              <a:spLocks noChangeShapeType="1"/>
            </p:cNvSpPr>
            <p:nvPr/>
          </p:nvSpPr>
          <p:spPr bwMode="auto">
            <a:xfrm>
              <a:off x="457" y="2997"/>
              <a:ext cx="53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55" name="Rectangle 255"/>
            <p:cNvSpPr>
              <a:spLocks noChangeArrowheads="1"/>
            </p:cNvSpPr>
            <p:nvPr/>
          </p:nvSpPr>
          <p:spPr bwMode="auto">
            <a:xfrm>
              <a:off x="991" y="2997"/>
              <a:ext cx="25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56" name="Line 256"/>
            <p:cNvSpPr>
              <a:spLocks noChangeShapeType="1"/>
            </p:cNvSpPr>
            <p:nvPr/>
          </p:nvSpPr>
          <p:spPr bwMode="auto">
            <a:xfrm>
              <a:off x="991" y="2997"/>
              <a:ext cx="2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57" name="Line 257"/>
            <p:cNvSpPr>
              <a:spLocks noChangeShapeType="1"/>
            </p:cNvSpPr>
            <p:nvPr/>
          </p:nvSpPr>
          <p:spPr bwMode="auto">
            <a:xfrm>
              <a:off x="991" y="2997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58" name="Rectangle 258"/>
            <p:cNvSpPr>
              <a:spLocks noChangeArrowheads="1"/>
            </p:cNvSpPr>
            <p:nvPr/>
          </p:nvSpPr>
          <p:spPr bwMode="auto">
            <a:xfrm>
              <a:off x="1016" y="2997"/>
              <a:ext cx="506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59" name="Line 259"/>
            <p:cNvSpPr>
              <a:spLocks noChangeShapeType="1"/>
            </p:cNvSpPr>
            <p:nvPr/>
          </p:nvSpPr>
          <p:spPr bwMode="auto">
            <a:xfrm>
              <a:off x="1016" y="2997"/>
              <a:ext cx="50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60" name="Rectangle 260"/>
            <p:cNvSpPr>
              <a:spLocks noChangeArrowheads="1"/>
            </p:cNvSpPr>
            <p:nvPr/>
          </p:nvSpPr>
          <p:spPr bwMode="auto">
            <a:xfrm>
              <a:off x="1522" y="2759"/>
              <a:ext cx="13" cy="2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61" name="Line 261"/>
            <p:cNvSpPr>
              <a:spLocks noChangeShapeType="1"/>
            </p:cNvSpPr>
            <p:nvPr/>
          </p:nvSpPr>
          <p:spPr bwMode="auto">
            <a:xfrm>
              <a:off x="1522" y="2759"/>
              <a:ext cx="1" cy="2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62" name="Rectangle 262"/>
            <p:cNvSpPr>
              <a:spLocks noChangeArrowheads="1"/>
            </p:cNvSpPr>
            <p:nvPr/>
          </p:nvSpPr>
          <p:spPr bwMode="auto">
            <a:xfrm>
              <a:off x="1522" y="2997"/>
              <a:ext cx="25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63" name="Line 263"/>
            <p:cNvSpPr>
              <a:spLocks noChangeShapeType="1"/>
            </p:cNvSpPr>
            <p:nvPr/>
          </p:nvSpPr>
          <p:spPr bwMode="auto">
            <a:xfrm>
              <a:off x="1522" y="2997"/>
              <a:ext cx="25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64" name="Line 264"/>
            <p:cNvSpPr>
              <a:spLocks noChangeShapeType="1"/>
            </p:cNvSpPr>
            <p:nvPr/>
          </p:nvSpPr>
          <p:spPr bwMode="auto">
            <a:xfrm>
              <a:off x="1522" y="2997"/>
              <a:ext cx="1" cy="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65" name="Rectangle 265"/>
            <p:cNvSpPr>
              <a:spLocks noChangeArrowheads="1"/>
            </p:cNvSpPr>
            <p:nvPr/>
          </p:nvSpPr>
          <p:spPr bwMode="auto">
            <a:xfrm>
              <a:off x="1547" y="2997"/>
              <a:ext cx="628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4266" name="Line 266"/>
            <p:cNvSpPr>
              <a:spLocks noChangeShapeType="1"/>
            </p:cNvSpPr>
            <p:nvPr/>
          </p:nvSpPr>
          <p:spPr bwMode="auto">
            <a:xfrm>
              <a:off x="1547" y="2997"/>
              <a:ext cx="62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84267" name="Rectangle 267"/>
          <p:cNvSpPr>
            <a:spLocks noChangeArrowheads="1"/>
          </p:cNvSpPr>
          <p:nvPr/>
        </p:nvSpPr>
        <p:spPr bwMode="auto">
          <a:xfrm>
            <a:off x="5508625" y="188913"/>
            <a:ext cx="16557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采用正逻辑</a:t>
            </a:r>
          </a:p>
        </p:txBody>
      </p:sp>
      <p:sp>
        <p:nvSpPr>
          <p:cNvPr id="384268" name="Rectangle 268"/>
          <p:cNvSpPr>
            <a:spLocks noChangeArrowheads="1"/>
          </p:cNvSpPr>
          <p:nvPr/>
        </p:nvSpPr>
        <p:spPr bwMode="auto">
          <a:xfrm>
            <a:off x="7235825" y="3284538"/>
            <a:ext cx="20891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或非门</a:t>
            </a:r>
          </a:p>
        </p:txBody>
      </p:sp>
      <p:sp>
        <p:nvSpPr>
          <p:cNvPr id="384269" name="Rectangle 269"/>
          <p:cNvSpPr>
            <a:spLocks noChangeArrowheads="1"/>
          </p:cNvSpPr>
          <p:nvPr/>
        </p:nvSpPr>
        <p:spPr bwMode="auto">
          <a:xfrm>
            <a:off x="5435600" y="3284538"/>
            <a:ext cx="16573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采用负逻辑</a:t>
            </a:r>
          </a:p>
        </p:txBody>
      </p:sp>
      <p:sp>
        <p:nvSpPr>
          <p:cNvPr id="384270" name="Rectangle 270"/>
          <p:cNvSpPr>
            <a:spLocks noChangeArrowheads="1"/>
          </p:cNvSpPr>
          <p:nvPr/>
        </p:nvSpPr>
        <p:spPr bwMode="auto">
          <a:xfrm>
            <a:off x="898525" y="4797425"/>
            <a:ext cx="3529013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9875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与非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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或非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  <a:sym typeface="Symbol" panose="05050102010706020507" pitchFamily="18" charset="2"/>
            </a:endParaRPr>
          </a:p>
        </p:txBody>
      </p:sp>
      <p:grpSp>
        <p:nvGrpSpPr>
          <p:cNvPr id="384271" name="Group 271"/>
          <p:cNvGrpSpPr>
            <a:grpSpLocks/>
          </p:cNvGrpSpPr>
          <p:nvPr/>
        </p:nvGrpSpPr>
        <p:grpSpPr bwMode="auto">
          <a:xfrm>
            <a:off x="1222375" y="4508500"/>
            <a:ext cx="2903538" cy="457200"/>
            <a:chOff x="204" y="2840"/>
            <a:chExt cx="1829" cy="288"/>
          </a:xfrm>
        </p:grpSpPr>
        <p:sp>
          <p:nvSpPr>
            <p:cNvPr id="384272" name="Rectangle 272"/>
            <p:cNvSpPr>
              <a:spLocks noChangeArrowheads="1"/>
            </p:cNvSpPr>
            <p:nvPr/>
          </p:nvSpPr>
          <p:spPr bwMode="auto">
            <a:xfrm>
              <a:off x="1338" y="2840"/>
              <a:ext cx="69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负逻辑</a:t>
              </a:r>
            </a:p>
          </p:txBody>
        </p:sp>
        <p:sp>
          <p:nvSpPr>
            <p:cNvPr id="384273" name="Rectangle 273"/>
            <p:cNvSpPr>
              <a:spLocks noChangeArrowheads="1"/>
            </p:cNvSpPr>
            <p:nvPr/>
          </p:nvSpPr>
          <p:spPr bwMode="auto">
            <a:xfrm>
              <a:off x="204" y="2840"/>
              <a:ext cx="88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  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楷体_GB2312" pitchFamily="49" charset="-122"/>
                  <a:ea typeface="楷体_GB2312" pitchFamily="49" charset="-122"/>
                  <a:cs typeface="+mn-cs"/>
                </a:rPr>
                <a:t>正逻辑</a:t>
              </a:r>
            </a:p>
          </p:txBody>
        </p:sp>
      </p:grpSp>
      <p:sp>
        <p:nvSpPr>
          <p:cNvPr id="384274" name="Rectangle 274"/>
          <p:cNvSpPr>
            <a:spLocks noChangeArrowheads="1"/>
          </p:cNvSpPr>
          <p:nvPr/>
        </p:nvSpPr>
        <p:spPr bwMode="auto">
          <a:xfrm>
            <a:off x="684213" y="620713"/>
            <a:ext cx="33131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F1F73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2.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F1F73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1F73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正负逻辑等效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变换</a:t>
            </a: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</a:p>
        </p:txBody>
      </p:sp>
      <p:sp>
        <p:nvSpPr>
          <p:cNvPr id="384275" name="Rectangle 275"/>
          <p:cNvSpPr>
            <a:spLocks noChangeArrowheads="1"/>
          </p:cNvSpPr>
          <p:nvPr/>
        </p:nvSpPr>
        <p:spPr bwMode="auto">
          <a:xfrm>
            <a:off x="862013" y="5229225"/>
            <a:ext cx="3529012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9875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与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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或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  <a:sym typeface="Symbol" panose="05050102010706020507" pitchFamily="18" charset="2"/>
            </a:endParaRPr>
          </a:p>
        </p:txBody>
      </p:sp>
      <p:sp>
        <p:nvSpPr>
          <p:cNvPr id="384276" name="Rectangle 276"/>
          <p:cNvSpPr>
            <a:spLocks noChangeArrowheads="1"/>
          </p:cNvSpPr>
          <p:nvPr/>
        </p:nvSpPr>
        <p:spPr bwMode="auto">
          <a:xfrm>
            <a:off x="917093" y="5682647"/>
            <a:ext cx="3529013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9875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非   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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sym typeface="Symbol" panose="05050102010706020507" pitchFamily="18" charset="2"/>
              </a:rPr>
              <a:t> 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非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  <a:sym typeface="Symbol" panose="05050102010706020507" pitchFamily="18" charset="2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763E189-F055-409F-B148-673FA62E9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75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6761056"/>
      </p:ext>
    </p:extLst>
  </p:cSld>
  <p:clrMapOvr>
    <a:masterClrMapping/>
  </p:clrMapOvr>
  <p:transition>
    <p:wipe dir="r"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4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84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8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8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84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84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84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84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0"/>
                                        <p:tgtEl>
                                          <p:spTgt spid="384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0"/>
                                        <p:tgtEl>
                                          <p:spTgt spid="38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0"/>
                                        <p:tgtEl>
                                          <p:spTgt spid="38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106" grpId="0"/>
      <p:bldP spid="384267" grpId="0"/>
      <p:bldP spid="384268" grpId="0"/>
      <p:bldP spid="384269" grpId="0"/>
      <p:bldP spid="384270" grpId="0"/>
      <p:bldP spid="384274" grpId="0"/>
      <p:bldP spid="384275" grpId="0"/>
      <p:bldP spid="384276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44" name="Rectangle 20"/>
          <p:cNvSpPr>
            <a:spLocks noChangeArrowheads="1"/>
          </p:cNvSpPr>
          <p:nvPr/>
        </p:nvSpPr>
        <p:spPr bwMode="auto">
          <a:xfrm>
            <a:off x="684213" y="549275"/>
            <a:ext cx="77041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3.7.2 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基本逻辑门电路的等效符号及其应用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385045" name="Rectangle 21"/>
          <p:cNvSpPr>
            <a:spLocks noChangeArrowheads="1"/>
          </p:cNvSpPr>
          <p:nvPr/>
        </p:nvSpPr>
        <p:spPr bwMode="auto">
          <a:xfrm>
            <a:off x="395288" y="3500438"/>
            <a:ext cx="5329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、  基本逻辑门电路的等效符号</a:t>
            </a:r>
          </a:p>
        </p:txBody>
      </p:sp>
      <p:graphicFrame>
        <p:nvGraphicFramePr>
          <p:cNvPr id="385046" name="Object 22"/>
          <p:cNvGraphicFramePr>
            <a:graphicFrameLocks noChangeAspect="1"/>
          </p:cNvGraphicFramePr>
          <p:nvPr/>
        </p:nvGraphicFramePr>
        <p:xfrm>
          <a:off x="5219700" y="3427413"/>
          <a:ext cx="1296988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83" name="公式" r:id="rId6" imgW="457200" imgH="190440" progId="Equation.3">
                  <p:embed/>
                </p:oleObj>
              </mc:Choice>
              <mc:Fallback>
                <p:oleObj name="公式" r:id="rId6" imgW="457200" imgH="190440" progId="Equation.3">
                  <p:embed/>
                  <p:pic>
                    <p:nvPicPr>
                      <p:cNvPr id="385046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3427413"/>
                        <a:ext cx="1296988" cy="531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5047" name="Object 23"/>
          <p:cNvGraphicFramePr>
            <a:graphicFrameLocks noChangeAspect="1"/>
          </p:cNvGraphicFramePr>
          <p:nvPr/>
        </p:nvGraphicFramePr>
        <p:xfrm>
          <a:off x="1116013" y="4506913"/>
          <a:ext cx="3095625" cy="1331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84" name="图片" r:id="rId8" imgW="1219320" imgH="486000" progId="Word.Picture.8">
                  <p:embed/>
                </p:oleObj>
              </mc:Choice>
              <mc:Fallback>
                <p:oleObj name="图片" r:id="rId8" imgW="1219320" imgH="486000" progId="Word.Picture.8">
                  <p:embed/>
                  <p:pic>
                    <p:nvPicPr>
                      <p:cNvPr id="385047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4506913"/>
                        <a:ext cx="3095625" cy="1331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5048" name="Rectangle 24"/>
          <p:cNvSpPr>
            <a:spLocks noChangeArrowheads="1"/>
          </p:cNvSpPr>
          <p:nvPr/>
        </p:nvSpPr>
        <p:spPr bwMode="auto">
          <a:xfrm>
            <a:off x="2484438" y="5876925"/>
            <a:ext cx="3240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6700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与非门及其等效符号</a:t>
            </a:r>
          </a:p>
        </p:txBody>
      </p:sp>
      <p:graphicFrame>
        <p:nvGraphicFramePr>
          <p:cNvPr id="385049" name="Object 25"/>
          <p:cNvGraphicFramePr>
            <a:graphicFrameLocks noChangeAspect="1"/>
          </p:cNvGraphicFramePr>
          <p:nvPr/>
        </p:nvGraphicFramePr>
        <p:xfrm>
          <a:off x="4284663" y="5156200"/>
          <a:ext cx="827087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85" name="图片" r:id="rId10" imgW="304920" imgH="124920" progId="Word.Picture.8">
                  <p:embed/>
                </p:oleObj>
              </mc:Choice>
              <mc:Fallback>
                <p:oleObj name="图片" r:id="rId10" imgW="304920" imgH="124920" progId="Word.Picture.8">
                  <p:embed/>
                  <p:pic>
                    <p:nvPicPr>
                      <p:cNvPr id="385049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5156200"/>
                        <a:ext cx="827087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5050" name="Object 26"/>
          <p:cNvGraphicFramePr>
            <a:graphicFrameLocks noChangeAspect="1"/>
          </p:cNvGraphicFramePr>
          <p:nvPr/>
        </p:nvGraphicFramePr>
        <p:xfrm>
          <a:off x="5365750" y="4408488"/>
          <a:ext cx="2806700" cy="1306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86" name="图片" r:id="rId12" imgW="1104840" imgH="477000" progId="Word.Picture.8">
                  <p:embed/>
                </p:oleObj>
              </mc:Choice>
              <mc:Fallback>
                <p:oleObj name="图片" r:id="rId12" imgW="1104840" imgH="477000" progId="Word.Picture.8">
                  <p:embed/>
                  <p:pic>
                    <p:nvPicPr>
                      <p:cNvPr id="38505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0" y="4408488"/>
                        <a:ext cx="2806700" cy="1306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5051" name="Rectangle 27"/>
          <p:cNvSpPr>
            <a:spLocks noChangeArrowheads="1"/>
          </p:cNvSpPr>
          <p:nvPr/>
        </p:nvSpPr>
        <p:spPr bwMode="auto">
          <a:xfrm>
            <a:off x="250825" y="1484313"/>
            <a:ext cx="856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Verdana" panose="020B0604030504040204" pitchFamily="34" charset="0"/>
                <a:ea typeface="楷体_GB2312" pitchFamily="49" charset="-122"/>
                <a:cs typeface="+mn-cs"/>
              </a:rPr>
              <a:t>系统输入信号中，有的是高电平有效，有的是低电平有效。</a:t>
            </a:r>
          </a:p>
        </p:txBody>
      </p:sp>
      <p:sp>
        <p:nvSpPr>
          <p:cNvPr id="385052" name="Rectangle 28"/>
          <p:cNvSpPr>
            <a:spLocks noChangeArrowheads="1"/>
          </p:cNvSpPr>
          <p:nvPr/>
        </p:nvSpPr>
        <p:spPr bwMode="auto">
          <a:xfrm>
            <a:off x="36513" y="2203450"/>
            <a:ext cx="885666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6700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低电平有效，输入端加小圆圈；高电平有效，输入端不加</a:t>
            </a:r>
          </a:p>
          <a:p>
            <a:pPr marL="0" marR="0" lvl="0" indent="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小圆圈。</a:t>
            </a:r>
          </a:p>
        </p:txBody>
      </p:sp>
      <p:graphicFrame>
        <p:nvGraphicFramePr>
          <p:cNvPr id="385053" name="Object 29"/>
          <p:cNvGraphicFramePr>
            <a:graphicFrameLocks noChangeAspect="1"/>
          </p:cNvGraphicFramePr>
          <p:nvPr/>
        </p:nvGraphicFramePr>
        <p:xfrm>
          <a:off x="6588125" y="3427413"/>
          <a:ext cx="1298575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87" name="公式" r:id="rId14" imgW="457200" imgH="190440" progId="Equation.3">
                  <p:embed/>
                </p:oleObj>
              </mc:Choice>
              <mc:Fallback>
                <p:oleObj name="公式" r:id="rId14" imgW="457200" imgH="190440" progId="Equation.3">
                  <p:embed/>
                  <p:pic>
                    <p:nvPicPr>
                      <p:cNvPr id="385053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25" y="3427413"/>
                        <a:ext cx="1298575" cy="531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209EA33-6D82-46D8-B6C4-731AFD02D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76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689279135"/>
      </p:ext>
    </p:extLst>
  </p:cSld>
  <p:clrMapOvr>
    <a:masterClrMapping/>
  </p:clrMapOvr>
  <p:transition>
    <p:wipe dir="r"/>
    <p:sndAc>
      <p:stSnd>
        <p:snd r:embed="rId5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5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85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85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85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5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85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85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85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85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45" grpId="0"/>
      <p:bldP spid="385048" grpId="0"/>
      <p:bldP spid="385051" grpId="0"/>
      <p:bldP spid="385052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7103" name="Object 31"/>
          <p:cNvGraphicFramePr>
            <a:graphicFrameLocks noChangeAspect="1"/>
          </p:cNvGraphicFramePr>
          <p:nvPr/>
        </p:nvGraphicFramePr>
        <p:xfrm>
          <a:off x="1835150" y="1989138"/>
          <a:ext cx="2830513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98" name="公式" r:id="rId5" imgW="965160" imgH="190440" progId="Equation.3">
                  <p:embed/>
                </p:oleObj>
              </mc:Choice>
              <mc:Fallback>
                <p:oleObj name="公式" r:id="rId5" imgW="965160" imgH="190440" progId="Equation.3">
                  <p:embed/>
                  <p:pic>
                    <p:nvPicPr>
                      <p:cNvPr id="387103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1989138"/>
                        <a:ext cx="2830513" cy="54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7104" name="Object 32"/>
          <p:cNvGraphicFramePr>
            <a:graphicFrameLocks noChangeAspect="1"/>
          </p:cNvGraphicFramePr>
          <p:nvPr/>
        </p:nvGraphicFramePr>
        <p:xfrm>
          <a:off x="969963" y="3714750"/>
          <a:ext cx="2940050" cy="1246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99" name="图片" r:id="rId7" imgW="1171800" imgH="486000" progId="Word.Picture.8">
                  <p:embed/>
                </p:oleObj>
              </mc:Choice>
              <mc:Fallback>
                <p:oleObj name="图片" r:id="rId7" imgW="1171800" imgH="486000" progId="Word.Picture.8">
                  <p:embed/>
                  <p:pic>
                    <p:nvPicPr>
                      <p:cNvPr id="387104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3" y="3714750"/>
                        <a:ext cx="2940050" cy="1246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7105" name="Rectangle 33"/>
          <p:cNvSpPr>
            <a:spLocks noChangeArrowheads="1"/>
          </p:cNvSpPr>
          <p:nvPr/>
        </p:nvSpPr>
        <p:spPr bwMode="auto">
          <a:xfrm>
            <a:off x="1757363" y="2924175"/>
            <a:ext cx="2941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或非门及其等效符号</a:t>
            </a:r>
          </a:p>
        </p:txBody>
      </p:sp>
      <p:graphicFrame>
        <p:nvGraphicFramePr>
          <p:cNvPr id="387106" name="Object 34"/>
          <p:cNvGraphicFramePr>
            <a:graphicFrameLocks noChangeAspect="1"/>
          </p:cNvGraphicFramePr>
          <p:nvPr/>
        </p:nvGraphicFramePr>
        <p:xfrm>
          <a:off x="4859338" y="3714750"/>
          <a:ext cx="2822575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00" name="图片" r:id="rId9" imgW="1124640" imgH="486000" progId="Word.Picture.8">
                  <p:embed/>
                </p:oleObj>
              </mc:Choice>
              <mc:Fallback>
                <p:oleObj name="图片" r:id="rId9" imgW="1124640" imgH="486000" progId="Word.Picture.8">
                  <p:embed/>
                  <p:pic>
                    <p:nvPicPr>
                      <p:cNvPr id="387106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3714750"/>
                        <a:ext cx="2822575" cy="124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7107" name="Object 35"/>
          <p:cNvGraphicFramePr>
            <a:graphicFrameLocks noChangeAspect="1"/>
          </p:cNvGraphicFramePr>
          <p:nvPr/>
        </p:nvGraphicFramePr>
        <p:xfrm>
          <a:off x="3924300" y="4149725"/>
          <a:ext cx="765175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01" name="图片" r:id="rId11" imgW="304920" imgH="124920" progId="Word.Picture.8">
                  <p:embed/>
                </p:oleObj>
              </mc:Choice>
              <mc:Fallback>
                <p:oleObj name="图片" r:id="rId11" imgW="304920" imgH="124920" progId="Word.Picture.8">
                  <p:embed/>
                  <p:pic>
                    <p:nvPicPr>
                      <p:cNvPr id="387107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4149725"/>
                        <a:ext cx="765175" cy="322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43BB611-CF75-4E56-8635-A249BFBD9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77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176091143"/>
      </p:ext>
    </p:extLst>
  </p:cSld>
  <p:clrMapOvr>
    <a:masterClrMapping/>
  </p:clrMapOvr>
  <p:transition>
    <p:wipe dir="r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7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87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7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8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105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8117" name="Object 21"/>
          <p:cNvGraphicFramePr>
            <a:graphicFrameLocks noChangeAspect="1"/>
          </p:cNvGraphicFramePr>
          <p:nvPr/>
        </p:nvGraphicFramePr>
        <p:xfrm>
          <a:off x="768350" y="2276475"/>
          <a:ext cx="7272338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22" name="图片" r:id="rId5" imgW="2915280" imgH="486000" progId="Word.Picture.8">
                  <p:embed/>
                </p:oleObj>
              </mc:Choice>
              <mc:Fallback>
                <p:oleObj name="图片" r:id="rId5" imgW="2915280" imgH="486000" progId="Word.Picture.8">
                  <p:embed/>
                  <p:pic>
                    <p:nvPicPr>
                      <p:cNvPr id="388117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350" y="2276475"/>
                        <a:ext cx="7272338" cy="1238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8118" name="Object 22"/>
          <p:cNvGraphicFramePr>
            <a:graphicFrameLocks noChangeAspect="1"/>
          </p:cNvGraphicFramePr>
          <p:nvPr/>
        </p:nvGraphicFramePr>
        <p:xfrm>
          <a:off x="587375" y="4797425"/>
          <a:ext cx="8305800" cy="132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23" name="图片" r:id="rId7" imgW="3115080" imgH="486000" progId="Word.Picture.8">
                  <p:embed/>
                </p:oleObj>
              </mc:Choice>
              <mc:Fallback>
                <p:oleObj name="图片" r:id="rId7" imgW="3115080" imgH="486000" progId="Word.Picture.8">
                  <p:embed/>
                  <p:pic>
                    <p:nvPicPr>
                      <p:cNvPr id="388118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375" y="4797425"/>
                        <a:ext cx="8305800" cy="1323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8119" name="Rectangle 23"/>
          <p:cNvSpPr>
            <a:spLocks noChangeArrowheads="1"/>
          </p:cNvSpPr>
          <p:nvPr/>
        </p:nvSpPr>
        <p:spPr bwMode="auto">
          <a:xfrm>
            <a:off x="0" y="2720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66700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388120" name="Object 24"/>
          <p:cNvGraphicFramePr>
            <a:graphicFrameLocks noChangeAspect="1"/>
          </p:cNvGraphicFramePr>
          <p:nvPr/>
        </p:nvGraphicFramePr>
        <p:xfrm>
          <a:off x="827088" y="1268413"/>
          <a:ext cx="2736850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24" name="公式" r:id="rId9" imgW="888840" imgH="215640" progId="Equation.3">
                  <p:embed/>
                </p:oleObj>
              </mc:Choice>
              <mc:Fallback>
                <p:oleObj name="公式" r:id="rId9" imgW="888840" imgH="215640" progId="Equation.3">
                  <p:embed/>
                  <p:pic>
                    <p:nvPicPr>
                      <p:cNvPr id="38812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268413"/>
                        <a:ext cx="2736850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8121" name="Object 25"/>
          <p:cNvGraphicFramePr>
            <a:graphicFrameLocks noChangeAspect="1"/>
          </p:cNvGraphicFramePr>
          <p:nvPr/>
        </p:nvGraphicFramePr>
        <p:xfrm>
          <a:off x="684213" y="3860800"/>
          <a:ext cx="2971800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25" name="公式" r:id="rId11" imgW="965160" imgH="215640" progId="Equation.3">
                  <p:embed/>
                </p:oleObj>
              </mc:Choice>
              <mc:Fallback>
                <p:oleObj name="公式" r:id="rId11" imgW="965160" imgH="215640" progId="Equation.3">
                  <p:embed/>
                  <p:pic>
                    <p:nvPicPr>
                      <p:cNvPr id="388121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3860800"/>
                        <a:ext cx="2971800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54BDB39-3D5C-4C8F-B85B-15D59F952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78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68664151"/>
      </p:ext>
    </p:extLst>
  </p:cSld>
  <p:clrMapOvr>
    <a:masterClrMapping/>
  </p:clrMapOvr>
  <p:transition>
    <p:wipe dir="r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8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8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88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8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4" name="Oval 24"/>
          <p:cNvSpPr>
            <a:spLocks noChangeArrowheads="1"/>
          </p:cNvSpPr>
          <p:nvPr/>
        </p:nvSpPr>
        <p:spPr bwMode="auto">
          <a:xfrm>
            <a:off x="7092950" y="2060575"/>
            <a:ext cx="1366838" cy="18002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389145" name="Object 25"/>
          <p:cNvGraphicFramePr>
            <a:graphicFrameLocks noChangeAspect="1"/>
          </p:cNvGraphicFramePr>
          <p:nvPr/>
        </p:nvGraphicFramePr>
        <p:xfrm>
          <a:off x="1763713" y="2276475"/>
          <a:ext cx="2879725" cy="184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46" name="图片" r:id="rId5" imgW="1438560" imgH="905400" progId="Word.Picture.8">
                  <p:embed/>
                </p:oleObj>
              </mc:Choice>
              <mc:Fallback>
                <p:oleObj name="图片" r:id="rId5" imgW="1438560" imgH="905400" progId="Word.Picture.8">
                  <p:embed/>
                  <p:pic>
                    <p:nvPicPr>
                      <p:cNvPr id="389145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2276475"/>
                        <a:ext cx="2879725" cy="1843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46" name="Object 26"/>
          <p:cNvGraphicFramePr>
            <a:graphicFrameLocks noChangeAspect="1"/>
          </p:cNvGraphicFramePr>
          <p:nvPr/>
        </p:nvGraphicFramePr>
        <p:xfrm>
          <a:off x="5289550" y="2060575"/>
          <a:ext cx="3032125" cy="189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47" name="图片" r:id="rId7" imgW="1467720" imgH="905400" progId="Word.Picture.8">
                  <p:embed/>
                </p:oleObj>
              </mc:Choice>
              <mc:Fallback>
                <p:oleObj name="图片" r:id="rId7" imgW="1467720" imgH="905400" progId="Word.Picture.8">
                  <p:embed/>
                  <p:pic>
                    <p:nvPicPr>
                      <p:cNvPr id="389146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9550" y="2060575"/>
                        <a:ext cx="3032125" cy="189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47" name="Object 27"/>
          <p:cNvGraphicFramePr>
            <a:graphicFrameLocks noChangeAspect="1"/>
          </p:cNvGraphicFramePr>
          <p:nvPr/>
        </p:nvGraphicFramePr>
        <p:xfrm>
          <a:off x="1763713" y="4437063"/>
          <a:ext cx="3024187" cy="193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48" name="图片" r:id="rId9" imgW="1438560" imgH="905400" progId="Word.Picture.8">
                  <p:embed/>
                </p:oleObj>
              </mc:Choice>
              <mc:Fallback>
                <p:oleObj name="图片" r:id="rId9" imgW="1438560" imgH="905400" progId="Word.Picture.8">
                  <p:embed/>
                  <p:pic>
                    <p:nvPicPr>
                      <p:cNvPr id="389147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4437063"/>
                        <a:ext cx="3024187" cy="193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48" name="Rectangle 28"/>
          <p:cNvSpPr>
            <a:spLocks noChangeArrowheads="1"/>
          </p:cNvSpPr>
          <p:nvPr/>
        </p:nvSpPr>
        <p:spPr bwMode="auto">
          <a:xfrm>
            <a:off x="0" y="1662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66700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67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9149" name="Rectangle 29"/>
          <p:cNvSpPr>
            <a:spLocks noChangeArrowheads="1"/>
          </p:cNvSpPr>
          <p:nvPr/>
        </p:nvSpPr>
        <p:spPr bwMode="auto">
          <a:xfrm>
            <a:off x="4400550" y="2509838"/>
            <a:ext cx="3429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     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华康简宋" charset="-122"/>
              <a:cs typeface="Times New Roman" panose="02020603050405020304" pitchFamily="18" charset="0"/>
            </a:endParaRPr>
          </a:p>
        </p:txBody>
      </p:sp>
      <p:sp>
        <p:nvSpPr>
          <p:cNvPr id="389150" name="Rectangle 30"/>
          <p:cNvSpPr>
            <a:spLocks noChangeArrowheads="1"/>
          </p:cNvSpPr>
          <p:nvPr/>
        </p:nvSpPr>
        <p:spPr bwMode="auto">
          <a:xfrm>
            <a:off x="4400550" y="3602038"/>
            <a:ext cx="3429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     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华康简宋" charset="-122"/>
              <a:cs typeface="Times New Roman" panose="02020603050405020304" pitchFamily="18" charset="0"/>
            </a:endParaRPr>
          </a:p>
        </p:txBody>
      </p:sp>
      <p:sp>
        <p:nvSpPr>
          <p:cNvPr id="389151" name="Rectangle 31"/>
          <p:cNvSpPr>
            <a:spLocks noChangeArrowheads="1"/>
          </p:cNvSpPr>
          <p:nvPr/>
        </p:nvSpPr>
        <p:spPr bwMode="auto">
          <a:xfrm>
            <a:off x="755650" y="620713"/>
            <a:ext cx="3476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indent="228600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  <a:ea typeface="楷体_GB2312" pitchFamily="49" charset="-122"/>
                <a:cs typeface="+mn-cs"/>
              </a:rPr>
              <a:t>逻辑门等效符号的应用</a:t>
            </a:r>
          </a:p>
        </p:txBody>
      </p:sp>
      <p:sp>
        <p:nvSpPr>
          <p:cNvPr id="389152" name="AutoShape 32"/>
          <p:cNvSpPr>
            <a:spLocks noChangeArrowheads="1"/>
          </p:cNvSpPr>
          <p:nvPr/>
        </p:nvSpPr>
        <p:spPr bwMode="auto">
          <a:xfrm>
            <a:off x="3860800" y="3644900"/>
            <a:ext cx="711200" cy="1344613"/>
          </a:xfrm>
          <a:prstGeom prst="downArrow">
            <a:avLst>
              <a:gd name="adj1" fmla="val 50000"/>
              <a:gd name="adj2" fmla="val 47266"/>
            </a:avLst>
          </a:prstGeom>
          <a:solidFill>
            <a:srgbClr val="78CEE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rial" panose="020B0604020202020204" pitchFamily="34" charset="0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rial" panose="020B0604020202020204" pitchFamily="34" charset="0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rial" panose="020B0604020202020204" pitchFamily="34" charset="0"/>
              <a:ea typeface="楷体_GB2312" pitchFamily="49" charset="-122"/>
              <a:cs typeface="+mn-cs"/>
            </a:endParaRPr>
          </a:p>
        </p:txBody>
      </p:sp>
      <p:sp>
        <p:nvSpPr>
          <p:cNvPr id="389153" name="Rectangle 33"/>
          <p:cNvSpPr>
            <a:spLocks noChangeArrowheads="1"/>
          </p:cNvSpPr>
          <p:nvPr/>
        </p:nvSpPr>
        <p:spPr bwMode="auto">
          <a:xfrm>
            <a:off x="755650" y="1196975"/>
            <a:ext cx="74977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Verdana" panose="020B0604030504040204" pitchFamily="34" charset="0"/>
                <a:ea typeface="楷体_GB2312" pitchFamily="49" charset="-122"/>
                <a:cs typeface="+mn-cs"/>
              </a:rPr>
              <a:t>利用逻辑门等效符号，可实现对逻辑电路进行变换，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Verdana" panose="020B0604030504040204" pitchFamily="34" charset="0"/>
                <a:ea typeface="楷体_GB2312" pitchFamily="49" charset="-122"/>
                <a:cs typeface="+mn-cs"/>
              </a:rPr>
              <a:t>以简化电路，能减少实现电路的门的种类。</a:t>
            </a:r>
          </a:p>
        </p:txBody>
      </p:sp>
      <p:sp>
        <p:nvSpPr>
          <p:cNvPr id="389154" name="AutoShape 34"/>
          <p:cNvSpPr>
            <a:spLocks noChangeArrowheads="1"/>
          </p:cNvSpPr>
          <p:nvPr/>
        </p:nvSpPr>
        <p:spPr bwMode="auto">
          <a:xfrm>
            <a:off x="7451725" y="3860800"/>
            <a:ext cx="711200" cy="1344613"/>
          </a:xfrm>
          <a:prstGeom prst="downArrow">
            <a:avLst>
              <a:gd name="adj1" fmla="val 50000"/>
              <a:gd name="adj2" fmla="val 47266"/>
            </a:avLst>
          </a:prstGeom>
          <a:solidFill>
            <a:srgbClr val="78CEE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rial" panose="020B0604020202020204" pitchFamily="34" charset="0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rial" panose="020B0604020202020204" pitchFamily="34" charset="0"/>
              <a:ea typeface="楷体_GB2312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rial" panose="020B0604020202020204" pitchFamily="34" charset="0"/>
              <a:ea typeface="楷体_GB2312" pitchFamily="49" charset="-122"/>
              <a:cs typeface="+mn-cs"/>
            </a:endParaRPr>
          </a:p>
        </p:txBody>
      </p:sp>
      <p:graphicFrame>
        <p:nvGraphicFramePr>
          <p:cNvPr id="389155" name="Object 35"/>
          <p:cNvGraphicFramePr>
            <a:graphicFrameLocks noChangeAspect="1"/>
          </p:cNvGraphicFramePr>
          <p:nvPr/>
        </p:nvGraphicFramePr>
        <p:xfrm>
          <a:off x="6084888" y="5083175"/>
          <a:ext cx="3070225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49" name="图片" r:id="rId11" imgW="1219320" imgH="486000" progId="Word.Picture.8">
                  <p:embed/>
                </p:oleObj>
              </mc:Choice>
              <mc:Fallback>
                <p:oleObj name="图片" r:id="rId11" imgW="1219320" imgH="486000" progId="Word.Picture.8">
                  <p:embed/>
                  <p:pic>
                    <p:nvPicPr>
                      <p:cNvPr id="389155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888" y="5083175"/>
                        <a:ext cx="3070225" cy="1285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10511AD-0790-408D-BF04-6C120131E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79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067705495"/>
      </p:ext>
    </p:extLst>
  </p:cSld>
  <p:clrMapOvr>
    <a:masterClrMapping/>
  </p:clrMapOvr>
  <p:transition>
    <p:wipe dir="r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9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89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89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89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8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8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89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89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2" grpId="0" animBg="1"/>
      <p:bldP spid="389153" grpId="0"/>
      <p:bldP spid="389154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61" name="Rectangle 17"/>
          <p:cNvSpPr>
            <a:spLocks noChangeArrowheads="1"/>
          </p:cNvSpPr>
          <p:nvPr/>
        </p:nvSpPr>
        <p:spPr bwMode="auto">
          <a:xfrm>
            <a:off x="1187450" y="4086225"/>
            <a:ext cx="1871663" cy="1512888"/>
          </a:xfrm>
          <a:prstGeom prst="rect">
            <a:avLst/>
          </a:prstGeom>
          <a:solidFill>
            <a:schemeClr val="bg1"/>
          </a:solidFill>
          <a:ln w="38100">
            <a:solidFill>
              <a:srgbClr val="000066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78CEEC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390162" name="Object 18"/>
          <p:cNvGraphicFramePr>
            <a:graphicFrameLocks noChangeAspect="1"/>
          </p:cNvGraphicFramePr>
          <p:nvPr/>
        </p:nvGraphicFramePr>
        <p:xfrm>
          <a:off x="468313" y="1998663"/>
          <a:ext cx="4516437" cy="3659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61" name="图片" r:id="rId5" imgW="2533680" imgH="2085840" progId="Word.Picture.8">
                  <p:embed/>
                </p:oleObj>
              </mc:Choice>
              <mc:Fallback>
                <p:oleObj name="图片" r:id="rId5" imgW="2533680" imgH="2085840" progId="Word.Picture.8">
                  <p:embed/>
                  <p:pic>
                    <p:nvPicPr>
                      <p:cNvPr id="390162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1454"/>
                      <a:stretch>
                        <a:fillRect/>
                      </a:stretch>
                    </p:blipFill>
                    <p:spPr bwMode="auto">
                      <a:xfrm>
                        <a:off x="468313" y="1998663"/>
                        <a:ext cx="4516437" cy="3659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0163" name="Rectangle 19"/>
          <p:cNvSpPr>
            <a:spLocks noChangeArrowheads="1"/>
          </p:cNvSpPr>
          <p:nvPr/>
        </p:nvSpPr>
        <p:spPr bwMode="auto">
          <a:xfrm>
            <a:off x="0" y="3175000"/>
            <a:ext cx="628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              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华康简宋" charset="-122"/>
              <a:cs typeface="Times New Roman" panose="02020603050405020304" pitchFamily="18" charset="0"/>
            </a:endParaRPr>
          </a:p>
        </p:txBody>
      </p:sp>
      <p:sp>
        <p:nvSpPr>
          <p:cNvPr id="390164" name="AutoShape 20"/>
          <p:cNvSpPr>
            <a:spLocks noChangeArrowheads="1"/>
          </p:cNvSpPr>
          <p:nvPr/>
        </p:nvSpPr>
        <p:spPr bwMode="auto">
          <a:xfrm>
            <a:off x="3059113" y="5741988"/>
            <a:ext cx="1593850" cy="495300"/>
          </a:xfrm>
          <a:prstGeom prst="wedgeRoundRectCallout">
            <a:avLst>
              <a:gd name="adj1" fmla="val -90440"/>
              <a:gd name="adj2" fmla="val -64102"/>
              <a:gd name="adj3" fmla="val 16667"/>
            </a:avLst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Verdana" panose="020B0604030504040204" pitchFamily="34" charset="0"/>
                <a:ea typeface="楷体_GB2312" pitchFamily="49" charset="-122"/>
                <a:cs typeface="+mn-cs"/>
              </a:rPr>
              <a:t>控制电路</a:t>
            </a:r>
          </a:p>
        </p:txBody>
      </p:sp>
      <p:grpSp>
        <p:nvGrpSpPr>
          <p:cNvPr id="390166" name="Group 22"/>
          <p:cNvGrpSpPr>
            <a:grpSpLocks/>
          </p:cNvGrpSpPr>
          <p:nvPr/>
        </p:nvGrpSpPr>
        <p:grpSpPr bwMode="auto">
          <a:xfrm>
            <a:off x="5148263" y="1989138"/>
            <a:ext cx="3240087" cy="565150"/>
            <a:chOff x="3618" y="1026"/>
            <a:chExt cx="1629" cy="356"/>
          </a:xfrm>
        </p:grpSpPr>
        <p:graphicFrame>
          <p:nvGraphicFramePr>
            <p:cNvPr id="390167" name="Object 23"/>
            <p:cNvGraphicFramePr>
              <a:graphicFrameLocks noChangeAspect="1"/>
            </p:cNvGraphicFramePr>
            <p:nvPr/>
          </p:nvGraphicFramePr>
          <p:xfrm>
            <a:off x="3618" y="1026"/>
            <a:ext cx="889" cy="3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9662" name="公式" r:id="rId7" imgW="507960" imgH="203040" progId="Equation.3">
                    <p:embed/>
                  </p:oleObj>
                </mc:Choice>
                <mc:Fallback>
                  <p:oleObj name="公式" r:id="rId7" imgW="507960" imgH="203040" progId="Equation.3">
                    <p:embed/>
                    <p:pic>
                      <p:nvPicPr>
                        <p:cNvPr id="390167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18" y="1026"/>
                          <a:ext cx="889" cy="3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0168" name="Object 24"/>
            <p:cNvGraphicFramePr>
              <a:graphicFrameLocks noChangeAspect="1"/>
            </p:cNvGraphicFramePr>
            <p:nvPr/>
          </p:nvGraphicFramePr>
          <p:xfrm>
            <a:off x="4513" y="1116"/>
            <a:ext cx="734" cy="2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9663" name="公式" r:id="rId9" imgW="419040" imgH="139680" progId="Equation.3">
                    <p:embed/>
                  </p:oleObj>
                </mc:Choice>
                <mc:Fallback>
                  <p:oleObj name="公式" r:id="rId9" imgW="419040" imgH="139680" progId="Equation.3">
                    <p:embed/>
                    <p:pic>
                      <p:nvPicPr>
                        <p:cNvPr id="390168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3" y="1116"/>
                          <a:ext cx="734" cy="2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90169" name="Rectangle 25"/>
          <p:cNvSpPr>
            <a:spLocks noChangeArrowheads="1"/>
          </p:cNvSpPr>
          <p:nvPr/>
        </p:nvSpPr>
        <p:spPr bwMode="auto">
          <a:xfrm>
            <a:off x="900113" y="1200150"/>
            <a:ext cx="4473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Verdana" panose="020B0604030504040204" pitchFamily="34" charset="0"/>
                <a:ea typeface="楷体_GB2312" pitchFamily="49" charset="-122"/>
                <a:cs typeface="+mn-cs"/>
              </a:rPr>
              <a:t>逻辑门等效符号强调低电平有效</a:t>
            </a:r>
          </a:p>
        </p:txBody>
      </p:sp>
      <p:grpSp>
        <p:nvGrpSpPr>
          <p:cNvPr id="390170" name="Group 26"/>
          <p:cNvGrpSpPr>
            <a:grpSpLocks/>
          </p:cNvGrpSpPr>
          <p:nvPr/>
        </p:nvGrpSpPr>
        <p:grpSpPr bwMode="auto">
          <a:xfrm>
            <a:off x="5292725" y="2997200"/>
            <a:ext cx="695325" cy="457200"/>
            <a:chOff x="3334" y="1661"/>
            <a:chExt cx="438" cy="288"/>
          </a:xfrm>
        </p:grpSpPr>
        <p:sp>
          <p:nvSpPr>
            <p:cNvPr id="390171" name="Rectangle 27"/>
            <p:cNvSpPr>
              <a:spLocks noChangeArrowheads="1"/>
            </p:cNvSpPr>
            <p:nvPr/>
          </p:nvSpPr>
          <p:spPr bwMode="auto">
            <a:xfrm>
              <a:off x="3334" y="1661"/>
              <a:ext cx="43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L=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0</a:t>
              </a:r>
            </a:p>
          </p:txBody>
        </p:sp>
        <p:sp>
          <p:nvSpPr>
            <p:cNvPr id="390172" name="Line 28"/>
            <p:cNvSpPr>
              <a:spLocks noChangeShapeType="1"/>
            </p:cNvSpPr>
            <p:nvPr/>
          </p:nvSpPr>
          <p:spPr bwMode="auto">
            <a:xfrm>
              <a:off x="3379" y="1706"/>
              <a:ext cx="1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90175" name="Group 31"/>
          <p:cNvGrpSpPr>
            <a:grpSpLocks/>
          </p:cNvGrpSpPr>
          <p:nvPr/>
        </p:nvGrpSpPr>
        <p:grpSpPr bwMode="auto">
          <a:xfrm>
            <a:off x="5364163" y="3716338"/>
            <a:ext cx="2830512" cy="519112"/>
            <a:chOff x="3379" y="2341"/>
            <a:chExt cx="1783" cy="327"/>
          </a:xfrm>
        </p:grpSpPr>
        <p:sp>
          <p:nvSpPr>
            <p:cNvPr id="390173" name="Rectangle 29"/>
            <p:cNvSpPr>
              <a:spLocks noChangeArrowheads="1"/>
            </p:cNvSpPr>
            <p:nvPr/>
          </p:nvSpPr>
          <p:spPr bwMode="auto">
            <a:xfrm>
              <a:off x="3379" y="2341"/>
              <a:ext cx="178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Verdana" panose="020B0604030504040204" pitchFamily="34" charset="0"/>
                  <a:ea typeface="楷体_GB2312" pitchFamily="49" charset="-122"/>
                  <a:cs typeface="+mn-cs"/>
                </a:rPr>
                <a:t>使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Verdana" panose="020B0604030504040204" pitchFamily="34" charset="0"/>
                  <a:ea typeface="楷体_GB2312" pitchFamily="49" charset="-122"/>
                  <a:cs typeface="+mn-cs"/>
                </a:rPr>
                <a:t>EN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Verdana" panose="020B0604030504040204" pitchFamily="34" charset="0"/>
                  <a:ea typeface="楷体_GB2312" pitchFamily="49" charset="-122"/>
                  <a:cs typeface="+mn-cs"/>
                </a:rPr>
                <a:t>为低</a:t>
              </a: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Verdana" panose="020B0604030504040204" pitchFamily="34" charset="0"/>
                  <a:ea typeface="楷体_GB2312" pitchFamily="49" charset="-122"/>
                  <a:cs typeface="+mn-cs"/>
                </a:rPr>
                <a:t>电平</a:t>
              </a:r>
            </a:p>
          </p:txBody>
        </p:sp>
        <p:sp>
          <p:nvSpPr>
            <p:cNvPr id="390174" name="Line 30"/>
            <p:cNvSpPr>
              <a:spLocks noChangeShapeType="1"/>
            </p:cNvSpPr>
            <p:nvPr/>
          </p:nvSpPr>
          <p:spPr bwMode="auto">
            <a:xfrm>
              <a:off x="3651" y="2341"/>
              <a:ext cx="2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90176" name="Rectangle 32"/>
          <p:cNvSpPr>
            <a:spLocks noChangeArrowheads="1"/>
          </p:cNvSpPr>
          <p:nvPr/>
        </p:nvSpPr>
        <p:spPr bwMode="auto">
          <a:xfrm>
            <a:off x="5435600" y="4508500"/>
            <a:ext cx="31416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Verdana" panose="020B0604030504040204" pitchFamily="34" charset="0"/>
                <a:ea typeface="楷体_GB2312" pitchFamily="49" charset="-122"/>
                <a:cs typeface="+mn-cs"/>
              </a:rPr>
              <a:t>G</a:t>
            </a:r>
            <a:r>
              <a:rPr kumimoji="0" lang="en-US" altLang="zh-CN" sz="2800" b="1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Verdana" panose="020B0604030504040204" pitchFamily="34" charset="0"/>
                <a:ea typeface="楷体_GB2312" pitchFamily="49" charset="-122"/>
                <a:cs typeface="+mn-cs"/>
              </a:rPr>
              <a:t>2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Verdana" panose="020B0604030504040204" pitchFamily="34" charset="0"/>
                <a:ea typeface="楷体_GB2312" pitchFamily="49" charset="-122"/>
                <a:cs typeface="+mn-cs"/>
              </a:rPr>
              <a:t>可用或门实现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B14873D-D421-4250-A3F3-F3E75A3B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80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276096499"/>
      </p:ext>
    </p:extLst>
  </p:cSld>
  <p:clrMapOvr>
    <a:masterClrMapping/>
  </p:clrMapOvr>
  <p:transition>
    <p:wipe dir="r"/>
    <p:sndAc>
      <p:stSnd>
        <p:snd r:embed="rId4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90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90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90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90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90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90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61" grpId="0" animBg="1"/>
      <p:bldP spid="390164" grpId="0" animBg="1"/>
      <p:bldP spid="390176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5508" name="Object 4"/>
          <p:cNvGraphicFramePr>
            <a:graphicFrameLocks noChangeAspect="1"/>
          </p:cNvGraphicFramePr>
          <p:nvPr/>
        </p:nvGraphicFramePr>
        <p:xfrm>
          <a:off x="1835150" y="1357313"/>
          <a:ext cx="1916113" cy="1128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85" name="图片" r:id="rId4" imgW="1066680" imgH="638280" progId="Word.Picture.8">
                  <p:embed/>
                </p:oleObj>
              </mc:Choice>
              <mc:Fallback>
                <p:oleObj name="图片" r:id="rId4" imgW="1066680" imgH="638280" progId="Word.Picture.8">
                  <p:embed/>
                  <p:pic>
                    <p:nvPicPr>
                      <p:cNvPr id="40550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1454"/>
                      <a:stretch>
                        <a:fillRect/>
                      </a:stretch>
                    </p:blipFill>
                    <p:spPr bwMode="auto">
                      <a:xfrm>
                        <a:off x="1835150" y="1357313"/>
                        <a:ext cx="1916113" cy="1128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5509" name="Object 5"/>
          <p:cNvGraphicFramePr>
            <a:graphicFrameLocks noChangeAspect="1"/>
          </p:cNvGraphicFramePr>
          <p:nvPr/>
        </p:nvGraphicFramePr>
        <p:xfrm>
          <a:off x="1835150" y="3086100"/>
          <a:ext cx="2070100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86" name="图片" r:id="rId6" imgW="1152360" imgH="657360" progId="Word.Picture.8">
                  <p:embed/>
                </p:oleObj>
              </mc:Choice>
              <mc:Fallback>
                <p:oleObj name="图片" r:id="rId6" imgW="1152360" imgH="657360" progId="Word.Picture.8">
                  <p:embed/>
                  <p:pic>
                    <p:nvPicPr>
                      <p:cNvPr id="40550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1454"/>
                      <a:stretch>
                        <a:fillRect/>
                      </a:stretch>
                    </p:blipFill>
                    <p:spPr bwMode="auto">
                      <a:xfrm>
                        <a:off x="1835150" y="3086100"/>
                        <a:ext cx="2070100" cy="1162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5510" name="Object 6"/>
          <p:cNvGraphicFramePr>
            <a:graphicFrameLocks noChangeAspect="1"/>
          </p:cNvGraphicFramePr>
          <p:nvPr/>
        </p:nvGraphicFramePr>
        <p:xfrm>
          <a:off x="1908175" y="4872038"/>
          <a:ext cx="1984375" cy="123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87" name="图片" r:id="rId8" imgW="1104840" imgH="695160" progId="Word.Picture.8">
                  <p:embed/>
                </p:oleObj>
              </mc:Choice>
              <mc:Fallback>
                <p:oleObj name="图片" r:id="rId8" imgW="1104840" imgH="695160" progId="Word.Picture.8">
                  <p:embed/>
                  <p:pic>
                    <p:nvPicPr>
                      <p:cNvPr id="40551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1454"/>
                      <a:stretch>
                        <a:fillRect/>
                      </a:stretch>
                    </p:blipFill>
                    <p:spPr bwMode="auto">
                      <a:xfrm>
                        <a:off x="1908175" y="4872038"/>
                        <a:ext cx="1984375" cy="1230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5511" name="Rectangle 7"/>
          <p:cNvSpPr>
            <a:spLocks noChangeArrowheads="1"/>
          </p:cNvSpPr>
          <p:nvPr/>
        </p:nvSpPr>
        <p:spPr bwMode="auto">
          <a:xfrm>
            <a:off x="755650" y="4221163"/>
            <a:ext cx="6305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Verdana" panose="020B0604030504040204" pitchFamily="34" charset="0"/>
                <a:ea typeface="楷体_GB2312" pitchFamily="49" charset="-122"/>
                <a:cs typeface="+mn-cs"/>
              </a:rPr>
              <a:t>如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RE</a:t>
            </a:r>
            <a:r>
              <a:rPr kumimoji="0" lang="zh-CN" altLang="en-US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、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AL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都要求高电平有效，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EN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高电平有效</a:t>
            </a:r>
            <a:endParaRPr kumimoji="0" lang="zh-CN" altLang="en-US" sz="2400" b="1" i="1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grpSp>
        <p:nvGrpSpPr>
          <p:cNvPr id="405512" name="Group 8"/>
          <p:cNvGrpSpPr>
            <a:grpSpLocks/>
          </p:cNvGrpSpPr>
          <p:nvPr/>
        </p:nvGrpSpPr>
        <p:grpSpPr bwMode="auto">
          <a:xfrm>
            <a:off x="755650" y="2492375"/>
            <a:ext cx="6305550" cy="457200"/>
            <a:chOff x="567" y="1933"/>
            <a:chExt cx="3972" cy="288"/>
          </a:xfrm>
        </p:grpSpPr>
        <p:sp>
          <p:nvSpPr>
            <p:cNvPr id="405513" name="Rectangle 9"/>
            <p:cNvSpPr>
              <a:spLocks noChangeArrowheads="1"/>
            </p:cNvSpPr>
            <p:nvPr/>
          </p:nvSpPr>
          <p:spPr bwMode="auto">
            <a:xfrm>
              <a:off x="567" y="1933"/>
              <a:ext cx="39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Verdana" panose="020B0604030504040204" pitchFamily="34" charset="0"/>
                  <a:ea typeface="楷体_GB2312" pitchFamily="49" charset="-122"/>
                  <a:cs typeface="+mn-cs"/>
                </a:rPr>
                <a:t>如</a:t>
              </a: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RE</a:t>
              </a:r>
              <a:r>
                <a:rPr kumimoji="0" lang="zh-CN" alt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、</a:t>
              </a: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AL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都要求低电平有效，</a:t>
              </a: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EN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高电平有效</a:t>
              </a:r>
              <a:endParaRPr kumimoji="0" lang="zh-CN" altLang="en-US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405514" name="Line 10"/>
            <p:cNvSpPr>
              <a:spLocks noChangeShapeType="1"/>
            </p:cNvSpPr>
            <p:nvPr/>
          </p:nvSpPr>
          <p:spPr bwMode="auto">
            <a:xfrm>
              <a:off x="884" y="1979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5515" name="Line 11"/>
            <p:cNvSpPr>
              <a:spLocks noChangeShapeType="1"/>
            </p:cNvSpPr>
            <p:nvPr/>
          </p:nvSpPr>
          <p:spPr bwMode="auto">
            <a:xfrm>
              <a:off x="1292" y="1979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05516" name="Group 12"/>
          <p:cNvGrpSpPr>
            <a:grpSpLocks/>
          </p:cNvGrpSpPr>
          <p:nvPr/>
        </p:nvGrpSpPr>
        <p:grpSpPr bwMode="auto">
          <a:xfrm>
            <a:off x="755650" y="620713"/>
            <a:ext cx="6305550" cy="457200"/>
            <a:chOff x="521" y="527"/>
            <a:chExt cx="3972" cy="288"/>
          </a:xfrm>
        </p:grpSpPr>
        <p:sp>
          <p:nvSpPr>
            <p:cNvPr id="405517" name="Rectangle 13"/>
            <p:cNvSpPr>
              <a:spLocks noChangeArrowheads="1"/>
            </p:cNvSpPr>
            <p:nvPr/>
          </p:nvSpPr>
          <p:spPr bwMode="auto">
            <a:xfrm>
              <a:off x="521" y="527"/>
              <a:ext cx="39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Verdana" panose="020B0604030504040204" pitchFamily="34" charset="0"/>
                  <a:ea typeface="楷体_GB2312" pitchFamily="49" charset="-122"/>
                  <a:cs typeface="+mn-cs"/>
                </a:rPr>
                <a:t>如</a:t>
              </a: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RE</a:t>
              </a:r>
              <a:r>
                <a:rPr kumimoji="0" lang="zh-CN" alt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、</a:t>
              </a: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AL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都要求高电平有效，</a:t>
              </a: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EN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低电平有效</a:t>
              </a:r>
              <a:endParaRPr kumimoji="0" lang="zh-CN" altLang="en-US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endParaRPr>
            </a:p>
          </p:txBody>
        </p:sp>
        <p:sp>
          <p:nvSpPr>
            <p:cNvPr id="405518" name="Line 14"/>
            <p:cNvSpPr>
              <a:spLocks noChangeShapeType="1"/>
            </p:cNvSpPr>
            <p:nvPr/>
          </p:nvSpPr>
          <p:spPr bwMode="auto">
            <a:xfrm>
              <a:off x="3243" y="572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859B867-EB82-440A-A0D5-34DF72BA2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81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4829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5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05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05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05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05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05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5511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8" name="Rectangle 4"/>
          <p:cNvSpPr>
            <a:spLocks noChangeArrowheads="1"/>
          </p:cNvSpPr>
          <p:nvPr/>
        </p:nvSpPr>
        <p:spPr bwMode="auto">
          <a:xfrm>
            <a:off x="539750" y="1219200"/>
            <a:ext cx="81724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28528" bIns="228528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3.8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逻辑门电路使用中的几个实际问题</a:t>
            </a:r>
          </a:p>
        </p:txBody>
      </p:sp>
      <p:sp>
        <p:nvSpPr>
          <p:cNvPr id="415749" name="Rectangle 5"/>
          <p:cNvSpPr>
            <a:spLocks noChangeArrowheads="1"/>
          </p:cNvSpPr>
          <p:nvPr/>
        </p:nvSpPr>
        <p:spPr bwMode="auto">
          <a:xfrm>
            <a:off x="539750" y="2341563"/>
            <a:ext cx="6696075" cy="94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28528" bIns="228528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2" action="ppaction://hlinksldjump"/>
              </a:rPr>
              <a:t>3.8.1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2" action="ppaction://hlinksldjump"/>
              </a:rPr>
              <a:t>  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2" action="ppaction://hlinksldjump"/>
              </a:rPr>
              <a:t>各种门电路之间的接口问题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415750" name="Rectangle 6"/>
          <p:cNvSpPr>
            <a:spLocks noChangeArrowheads="1"/>
          </p:cNvSpPr>
          <p:nvPr/>
        </p:nvSpPr>
        <p:spPr bwMode="auto">
          <a:xfrm>
            <a:off x="539750" y="3276600"/>
            <a:ext cx="6696075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28528" bIns="228528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3" action="ppaction://hlinksldjump"/>
              </a:rPr>
              <a:t>3.8.2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3" action="ppaction://hlinksldjump"/>
              </a:rPr>
              <a:t>  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3" action="ppaction://hlinksldjump"/>
              </a:rPr>
              <a:t>门电路带负载时的接口问题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415753" name="Rectangle 9"/>
          <p:cNvSpPr>
            <a:spLocks noChangeArrowheads="1"/>
          </p:cNvSpPr>
          <p:nvPr/>
        </p:nvSpPr>
        <p:spPr bwMode="auto">
          <a:xfrm>
            <a:off x="539750" y="4221163"/>
            <a:ext cx="6696075" cy="94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28528" bIns="228528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4" action="ppaction://hlinksldjump"/>
              </a:rPr>
              <a:t>3.8.3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4" action="ppaction://hlinksldjump"/>
              </a:rPr>
              <a:t>  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4" action="ppaction://hlinksldjump"/>
              </a:rPr>
              <a:t>抗干扰措施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415754" name="Rectangle 10"/>
          <p:cNvSpPr>
            <a:spLocks noChangeArrowheads="1"/>
          </p:cNvSpPr>
          <p:nvPr/>
        </p:nvSpPr>
        <p:spPr bwMode="auto">
          <a:xfrm>
            <a:off x="612775" y="5229225"/>
            <a:ext cx="6696075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28528" bIns="228528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hlinkClick r:id="rId5" action="ppaction://hlinksldjump"/>
              </a:rPr>
              <a:t>3.8.4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5" action="ppaction://hlinksldjump"/>
              </a:rPr>
              <a:t>  CMOS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  <a:hlinkClick r:id="rId5" action="ppaction://hlinksldjump"/>
              </a:rPr>
              <a:t>小逻辑和宽总线系列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197B3DF-20C5-473A-AEBB-39E19CE1C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04665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2" name="Rectangle 4"/>
          <p:cNvSpPr>
            <a:spLocks noChangeArrowheads="1"/>
          </p:cNvSpPr>
          <p:nvPr/>
        </p:nvSpPr>
        <p:spPr bwMode="auto">
          <a:xfrm>
            <a:off x="228600" y="4005263"/>
            <a:ext cx="89154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266700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6700" algn="just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Marlett" pitchFamily="2" charset="2"/>
              </a:rPr>
              <a:t>2)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驱动器件的输出电压必须处在负载器件所要求的输入电压范围，包括高、低电压值（属于电压兼容性的问题）。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  <a:sym typeface="Marlett" pitchFamily="2" charset="2"/>
            </a:endParaRPr>
          </a:p>
        </p:txBody>
      </p:sp>
      <p:sp>
        <p:nvSpPr>
          <p:cNvPr id="406533" name="Rectangle 5"/>
          <p:cNvSpPr>
            <a:spLocks noChangeArrowheads="1"/>
          </p:cNvSpPr>
          <p:nvPr/>
        </p:nvSpPr>
        <p:spPr bwMode="auto">
          <a:xfrm>
            <a:off x="466725" y="1196975"/>
            <a:ext cx="8291513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在数字电路或系统的设计中，往往将不同电源电压的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CMOS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系列（或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CMOS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和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TTL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）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两种器件混合使用，以满足综合要求。由于每种器件的电压和电流参数各不相同，因而在这两种器件连接时，要满足驱动器件和负载器件以下条件：</a:t>
            </a:r>
          </a:p>
        </p:txBody>
      </p:sp>
      <p:sp>
        <p:nvSpPr>
          <p:cNvPr id="406534" name="Rectangle 6"/>
          <p:cNvSpPr>
            <a:spLocks noChangeArrowheads="1"/>
          </p:cNvSpPr>
          <p:nvPr/>
        </p:nvSpPr>
        <p:spPr bwMode="auto">
          <a:xfrm>
            <a:off x="533400" y="5157788"/>
            <a:ext cx="86106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Marlett" pitchFamily="2" charset="2"/>
              </a:rPr>
              <a:t>3)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驱动器件必须对负载器件提供足够大的拉电流和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灌电流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（属于门电路的扇出数问题）；</a:t>
            </a:r>
          </a:p>
        </p:txBody>
      </p:sp>
      <p:sp>
        <p:nvSpPr>
          <p:cNvPr id="406536" name="Rectangle 8"/>
          <p:cNvSpPr>
            <a:spLocks noChangeArrowheads="1"/>
          </p:cNvSpPr>
          <p:nvPr/>
        </p:nvSpPr>
        <p:spPr bwMode="auto">
          <a:xfrm>
            <a:off x="684213" y="260350"/>
            <a:ext cx="6696075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28528" bIns="228528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3.8.1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各种门电路之间的接口问题</a:t>
            </a:r>
          </a:p>
        </p:txBody>
      </p:sp>
      <p:sp>
        <p:nvSpPr>
          <p:cNvPr id="406537" name="Rectangle 9"/>
          <p:cNvSpPr>
            <a:spLocks noChangeArrowheads="1"/>
          </p:cNvSpPr>
          <p:nvPr/>
        </p:nvSpPr>
        <p:spPr bwMode="auto">
          <a:xfrm>
            <a:off x="228600" y="3357563"/>
            <a:ext cx="8520113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266700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6700" algn="just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Marlett" pitchFamily="2" charset="2"/>
              </a:rPr>
              <a:t>1)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  <a:sym typeface="Marlett" pitchFamily="2" charset="2"/>
              </a:rPr>
              <a:t>门电路的输入或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输出电压必须处在手册规定的极值之内。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  <a:sym typeface="Marlett" pitchFamily="2" charset="2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79D338B-D079-43F4-B77C-D8F762C93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56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6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06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06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06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2" grpId="0" autoUpdateAnimBg="0"/>
      <p:bldP spid="406533" grpId="0" autoUpdateAnimBg="0"/>
      <p:bldP spid="406534" grpId="0" autoUpdateAnimBg="0"/>
      <p:bldP spid="406537" grpId="0" autoUpdateAnimBg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5" name="Rectangle 3"/>
          <p:cNvSpPr>
            <a:spLocks noChangeArrowheads="1"/>
          </p:cNvSpPr>
          <p:nvPr/>
        </p:nvSpPr>
        <p:spPr bwMode="auto">
          <a:xfrm>
            <a:off x="250825" y="1196975"/>
            <a:ext cx="8893175" cy="305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）输入电压极值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I(max)</a:t>
            </a:r>
            <a:r>
              <a: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I(min)</a:t>
            </a:r>
          </a:p>
          <a:p>
            <a:pPr marL="0" marR="0" lvl="0" indent="0" algn="l" defTabSz="914400" rtl="0" eaLnBrk="0" fontAlgn="base" latinLnBrk="0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有些逻辑门电路允许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超过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DD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，有些不允许。</a:t>
            </a:r>
          </a:p>
          <a:p>
            <a:pPr marL="0" marR="0" lvl="0" indent="0" algn="l" defTabSz="914400" rtl="0" eaLnBrk="0" fontAlgn="base" latinLnBrk="0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74HC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系列最大输入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en-US" altLang="zh-CN" sz="18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I(max)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=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DD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+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0.5V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被钳位，不能超过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DD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。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74AHC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系列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en-US" altLang="zh-CN" sz="18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I(max)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=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7V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,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采用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DD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=3.3V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时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,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允许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en-US" altLang="zh-CN" sz="18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&gt;3.3V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   两系列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I(min)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均为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0V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，考虑保护二极管作用，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I(min)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=-0.5V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。</a:t>
            </a:r>
            <a:endParaRPr kumimoji="0" lang="zh-CN" altLang="en-US" sz="2400" b="1" i="0" u="none" strike="noStrike" kern="1200" cap="none" spc="0" normalizeH="0" baseline="-25000" noProof="0">
              <a:ln>
                <a:noFill/>
              </a:ln>
              <a:solidFill>
                <a:srgbClr val="18409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  <p:sp>
        <p:nvSpPr>
          <p:cNvPr id="422917" name="Rectangle 5"/>
          <p:cNvSpPr>
            <a:spLocks noChangeArrowheads="1"/>
          </p:cNvSpPr>
          <p:nvPr/>
        </p:nvSpPr>
        <p:spPr bwMode="auto">
          <a:xfrm>
            <a:off x="684213" y="290513"/>
            <a:ext cx="7343775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28528" bIns="228528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1.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各种门电路输入或输出电压的极值</a:t>
            </a:r>
          </a:p>
        </p:txBody>
      </p:sp>
      <p:graphicFrame>
        <p:nvGraphicFramePr>
          <p:cNvPr id="422920" name="Object 8"/>
          <p:cNvGraphicFramePr>
            <a:graphicFrameLocks noChangeAspect="1"/>
          </p:cNvGraphicFramePr>
          <p:nvPr/>
        </p:nvGraphicFramePr>
        <p:xfrm>
          <a:off x="1835150" y="3987800"/>
          <a:ext cx="3025775" cy="241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0" name="图片" r:id="rId3" imgW="1962000" imgH="1552680" progId="Word.Picture.8">
                  <p:embed/>
                </p:oleObj>
              </mc:Choice>
              <mc:Fallback>
                <p:oleObj name="图片" r:id="rId3" imgW="1962000" imgH="1552680" progId="Word.Picture.8">
                  <p:embed/>
                  <p:pic>
                    <p:nvPicPr>
                      <p:cNvPr id="42292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667"/>
                      <a:stretch>
                        <a:fillRect/>
                      </a:stretch>
                    </p:blipFill>
                    <p:spPr bwMode="auto">
                      <a:xfrm>
                        <a:off x="1835150" y="3987800"/>
                        <a:ext cx="3025775" cy="24193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2919" name="Object 7"/>
          <p:cNvGraphicFramePr>
            <a:graphicFrameLocks noChangeAspect="1"/>
          </p:cNvGraphicFramePr>
          <p:nvPr/>
        </p:nvGraphicFramePr>
        <p:xfrm>
          <a:off x="4859338" y="3843338"/>
          <a:ext cx="3025775" cy="260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1" name="图片" r:id="rId5" imgW="1962000" imgH="1676520" progId="Word.Picture.8">
                  <p:embed/>
                </p:oleObj>
              </mc:Choice>
              <mc:Fallback>
                <p:oleObj name="图片" r:id="rId5" imgW="1962000" imgH="1676520" progId="Word.Picture.8">
                  <p:embed/>
                  <p:pic>
                    <p:nvPicPr>
                      <p:cNvPr id="42291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667"/>
                      <a:stretch>
                        <a:fillRect/>
                      </a:stretch>
                    </p:blipFill>
                    <p:spPr bwMode="auto">
                      <a:xfrm>
                        <a:off x="4859338" y="3843338"/>
                        <a:ext cx="3025775" cy="26098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BBB85FD-D2EB-4575-B4A5-8608A539F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79915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ChangeArrowheads="1"/>
          </p:cNvSpPr>
          <p:nvPr/>
        </p:nvSpPr>
        <p:spPr bwMode="auto">
          <a:xfrm>
            <a:off x="323850" y="1484313"/>
            <a:ext cx="8570913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）输出电压极值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O(max)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和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O(min)</a:t>
            </a:r>
          </a:p>
          <a:p>
            <a:pPr marL="0" marR="0" lvl="0" indent="0" algn="l" defTabSz="914400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有些逻辑门电路允许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O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超过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DD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，有些不允许。</a:t>
            </a:r>
          </a:p>
          <a:p>
            <a:pPr marL="0" marR="0" lvl="0" indent="0" algn="l" defTabSz="914400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74HC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和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AHC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系列最大输出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en-US" altLang="zh-CN" sz="1800" b="1" i="0" u="none" strike="noStrike" kern="1200" cap="none" spc="0" normalizeH="0" baseline="-2500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O(max)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=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DD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+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0.5V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，不能超过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DD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4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74LVC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系列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en-US" altLang="zh-CN" sz="1800" b="1" i="0" u="none" strike="noStrike" kern="1200" cap="none" spc="0" normalizeH="0" baseline="-2500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O(max)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=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6.5V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。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采用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DD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=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3.3V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时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,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允许</a:t>
            </a:r>
            <a:r>
              <a:rPr kumimoji="0" lang="en-US" altLang="zh-CN" sz="2400" b="1" i="1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en-US" altLang="zh-CN" sz="1800" b="1" i="0" u="none" strike="noStrike" kern="1200" cap="none" spc="0" normalizeH="0" baseline="-2500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O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&gt;3.3V,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只要小于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6.5V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即可。</a:t>
            </a:r>
          </a:p>
        </p:txBody>
      </p:sp>
      <p:sp>
        <p:nvSpPr>
          <p:cNvPr id="423939" name="Rectangle 3"/>
          <p:cNvSpPr>
            <a:spLocks noChangeArrowheads="1"/>
          </p:cNvSpPr>
          <p:nvPr/>
        </p:nvSpPr>
        <p:spPr bwMode="auto">
          <a:xfrm>
            <a:off x="684213" y="290513"/>
            <a:ext cx="7343775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28528" bIns="228528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1.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各种门电路输入或输出电压的极值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D0BA02A-EBDD-4483-A7CB-39DE940F2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077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723" name="Rectangle 171"/>
          <p:cNvSpPr>
            <a:spLocks noChangeArrowheads="1"/>
          </p:cNvSpPr>
          <p:nvPr/>
        </p:nvSpPr>
        <p:spPr bwMode="auto">
          <a:xfrm>
            <a:off x="827088" y="1196975"/>
            <a:ext cx="4284662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负载器件所要求的输入电压</a:t>
            </a:r>
          </a:p>
        </p:txBody>
      </p:sp>
      <p:sp>
        <p:nvSpPr>
          <p:cNvPr id="407726" name="Rectangle 174"/>
          <p:cNvSpPr>
            <a:spLocks noChangeArrowheads="1"/>
          </p:cNvSpPr>
          <p:nvPr/>
        </p:nvSpPr>
        <p:spPr bwMode="auto">
          <a:xfrm>
            <a:off x="5148263" y="2708275"/>
            <a:ext cx="2987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OH(min)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≥V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IH(min)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18409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7727" name="Rectangle 175"/>
          <p:cNvSpPr>
            <a:spLocks noChangeArrowheads="1"/>
          </p:cNvSpPr>
          <p:nvPr/>
        </p:nvSpPr>
        <p:spPr bwMode="auto">
          <a:xfrm>
            <a:off x="5219700" y="3860800"/>
            <a:ext cx="2592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3326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3326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OL(max)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3326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≤V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3326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IL(max)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13326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7739" name="Rectangle 187"/>
          <p:cNvSpPr>
            <a:spLocks noChangeArrowheads="1"/>
          </p:cNvSpPr>
          <p:nvPr/>
        </p:nvSpPr>
        <p:spPr bwMode="auto">
          <a:xfrm>
            <a:off x="684213" y="290513"/>
            <a:ext cx="7343775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28528" bIns="228528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2.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各种门电路电压兼容性和电流匹配性问题</a:t>
            </a:r>
          </a:p>
        </p:txBody>
      </p:sp>
      <p:grpSp>
        <p:nvGrpSpPr>
          <p:cNvPr id="407741" name="Group 189"/>
          <p:cNvGrpSpPr>
            <a:grpSpLocks/>
          </p:cNvGrpSpPr>
          <p:nvPr/>
        </p:nvGrpSpPr>
        <p:grpSpPr bwMode="auto">
          <a:xfrm>
            <a:off x="684213" y="1916113"/>
            <a:ext cx="3881437" cy="4005262"/>
            <a:chOff x="580" y="1123"/>
            <a:chExt cx="2445" cy="2523"/>
          </a:xfrm>
        </p:grpSpPr>
        <p:sp>
          <p:nvSpPr>
            <p:cNvPr id="407597" name="Rectangle 45"/>
            <p:cNvSpPr>
              <a:spLocks noChangeArrowheads="1"/>
            </p:cNvSpPr>
            <p:nvPr/>
          </p:nvSpPr>
          <p:spPr bwMode="auto">
            <a:xfrm>
              <a:off x="975" y="2183"/>
              <a:ext cx="382" cy="1454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2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598" name="Rectangle 46"/>
            <p:cNvSpPr>
              <a:spLocks noChangeArrowheads="1"/>
            </p:cNvSpPr>
            <p:nvPr/>
          </p:nvSpPr>
          <p:spPr bwMode="auto">
            <a:xfrm>
              <a:off x="984" y="2193"/>
              <a:ext cx="355" cy="254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599" name="Line 47"/>
            <p:cNvSpPr>
              <a:spLocks noChangeShapeType="1"/>
            </p:cNvSpPr>
            <p:nvPr/>
          </p:nvSpPr>
          <p:spPr bwMode="auto">
            <a:xfrm flipV="1">
              <a:off x="975" y="2435"/>
              <a:ext cx="750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00" name="Line 48"/>
            <p:cNvSpPr>
              <a:spLocks noChangeShapeType="1"/>
            </p:cNvSpPr>
            <p:nvPr/>
          </p:nvSpPr>
          <p:spPr bwMode="auto">
            <a:xfrm>
              <a:off x="975" y="3354"/>
              <a:ext cx="717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01" name="Rectangle 49"/>
            <p:cNvSpPr>
              <a:spLocks noChangeArrowheads="1"/>
            </p:cNvSpPr>
            <p:nvPr/>
          </p:nvSpPr>
          <p:spPr bwMode="auto">
            <a:xfrm>
              <a:off x="1002" y="2232"/>
              <a:ext cx="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07602" name="Group 50"/>
            <p:cNvGrpSpPr>
              <a:grpSpLocks/>
            </p:cNvGrpSpPr>
            <p:nvPr/>
          </p:nvGrpSpPr>
          <p:grpSpPr bwMode="auto">
            <a:xfrm>
              <a:off x="1366" y="2129"/>
              <a:ext cx="843" cy="357"/>
              <a:chOff x="4214" y="2286"/>
              <a:chExt cx="843" cy="357"/>
            </a:xfrm>
          </p:grpSpPr>
          <p:sp>
            <p:nvSpPr>
              <p:cNvPr id="407603" name="Rectangle 51"/>
              <p:cNvSpPr>
                <a:spLocks noChangeArrowheads="1"/>
              </p:cNvSpPr>
              <p:nvPr/>
            </p:nvSpPr>
            <p:spPr bwMode="auto">
              <a:xfrm>
                <a:off x="4757" y="2393"/>
                <a:ext cx="300" cy="12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7604" name="Rectangle 52"/>
              <p:cNvSpPr>
                <a:spLocks noChangeArrowheads="1"/>
              </p:cNvSpPr>
              <p:nvPr/>
            </p:nvSpPr>
            <p:spPr bwMode="auto">
              <a:xfrm>
                <a:off x="4214" y="2458"/>
                <a:ext cx="372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7605" name="Rectangle 53"/>
              <p:cNvSpPr>
                <a:spLocks noChangeArrowheads="1"/>
              </p:cNvSpPr>
              <p:nvPr/>
            </p:nvSpPr>
            <p:spPr bwMode="auto">
              <a:xfrm>
                <a:off x="4241" y="2286"/>
                <a:ext cx="107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</a:t>
                </a:r>
                <a:endPara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7606" name="Rectangle 54"/>
              <p:cNvSpPr>
                <a:spLocks noChangeArrowheads="1"/>
              </p:cNvSpPr>
              <p:nvPr/>
            </p:nvSpPr>
            <p:spPr bwMode="auto">
              <a:xfrm>
                <a:off x="4332" y="2341"/>
                <a:ext cx="224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OH</a:t>
                </a:r>
                <a:endPara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7607" name="Rectangle 55"/>
              <p:cNvSpPr>
                <a:spLocks noChangeArrowheads="1"/>
              </p:cNvSpPr>
              <p:nvPr/>
            </p:nvSpPr>
            <p:spPr bwMode="auto">
              <a:xfrm>
                <a:off x="4581" y="2344"/>
                <a:ext cx="5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(</a:t>
                </a:r>
                <a:endPara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7608" name="Rectangle 56"/>
              <p:cNvSpPr>
                <a:spLocks noChangeArrowheads="1"/>
              </p:cNvSpPr>
              <p:nvPr/>
            </p:nvSpPr>
            <p:spPr bwMode="auto">
              <a:xfrm>
                <a:off x="4609" y="2344"/>
                <a:ext cx="26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min</a:t>
                </a:r>
                <a:endPara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ahoma" panose="020B060403050404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7609" name="Rectangle 57"/>
              <p:cNvSpPr>
                <a:spLocks noChangeArrowheads="1"/>
              </p:cNvSpPr>
              <p:nvPr/>
            </p:nvSpPr>
            <p:spPr bwMode="auto">
              <a:xfrm>
                <a:off x="4873" y="2341"/>
                <a:ext cx="5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)</a:t>
                </a:r>
                <a:endPara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07610" name="Freeform 58"/>
            <p:cNvSpPr>
              <a:spLocks/>
            </p:cNvSpPr>
            <p:nvPr/>
          </p:nvSpPr>
          <p:spPr bwMode="auto">
            <a:xfrm>
              <a:off x="839" y="2141"/>
              <a:ext cx="28" cy="107"/>
            </a:xfrm>
            <a:custGeom>
              <a:avLst/>
              <a:gdLst>
                <a:gd name="T0" fmla="*/ 12 w 37"/>
                <a:gd name="T1" fmla="*/ 0 h 135"/>
                <a:gd name="T2" fmla="*/ 37 w 37"/>
                <a:gd name="T3" fmla="*/ 135 h 135"/>
                <a:gd name="T4" fmla="*/ 0 w 37"/>
                <a:gd name="T5" fmla="*/ 135 h 135"/>
                <a:gd name="T6" fmla="*/ 12 w 37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135">
                  <a:moveTo>
                    <a:pt x="12" y="0"/>
                  </a:moveTo>
                  <a:lnTo>
                    <a:pt x="37" y="135"/>
                  </a:lnTo>
                  <a:lnTo>
                    <a:pt x="0" y="1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11" name="Line 59"/>
            <p:cNvSpPr>
              <a:spLocks noChangeShapeType="1"/>
            </p:cNvSpPr>
            <p:nvPr/>
          </p:nvSpPr>
          <p:spPr bwMode="auto">
            <a:xfrm>
              <a:off x="866" y="2142"/>
              <a:ext cx="1" cy="1249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12" name="Rectangle 60"/>
            <p:cNvSpPr>
              <a:spLocks noChangeArrowheads="1"/>
            </p:cNvSpPr>
            <p:nvPr/>
          </p:nvSpPr>
          <p:spPr bwMode="auto">
            <a:xfrm>
              <a:off x="703" y="2073"/>
              <a:ext cx="109" cy="1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13" name="Rectangle 61"/>
            <p:cNvSpPr>
              <a:spLocks noChangeArrowheads="1"/>
            </p:cNvSpPr>
            <p:nvPr/>
          </p:nvSpPr>
          <p:spPr bwMode="auto">
            <a:xfrm>
              <a:off x="703" y="2034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ook Antiqua" panose="0204060205030503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14" name="Rectangle 62"/>
            <p:cNvSpPr>
              <a:spLocks noChangeArrowheads="1"/>
            </p:cNvSpPr>
            <p:nvPr/>
          </p:nvSpPr>
          <p:spPr bwMode="auto">
            <a:xfrm>
              <a:off x="758" y="2102"/>
              <a:ext cx="7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16" name="Rectangle 64"/>
            <p:cNvSpPr>
              <a:spLocks noChangeArrowheads="1"/>
            </p:cNvSpPr>
            <p:nvPr/>
          </p:nvSpPr>
          <p:spPr bwMode="auto">
            <a:xfrm>
              <a:off x="984" y="3363"/>
              <a:ext cx="355" cy="255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17" name="Rectangle 65"/>
            <p:cNvSpPr>
              <a:spLocks noChangeArrowheads="1"/>
            </p:cNvSpPr>
            <p:nvPr/>
          </p:nvSpPr>
          <p:spPr bwMode="auto">
            <a:xfrm>
              <a:off x="1002" y="3402"/>
              <a:ext cx="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18" name="Rectangle 66"/>
            <p:cNvSpPr>
              <a:spLocks noChangeArrowheads="1"/>
            </p:cNvSpPr>
            <p:nvPr/>
          </p:nvSpPr>
          <p:spPr bwMode="auto">
            <a:xfrm>
              <a:off x="2257" y="2125"/>
              <a:ext cx="391" cy="1454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2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19" name="Rectangle 67"/>
            <p:cNvSpPr>
              <a:spLocks noChangeArrowheads="1"/>
            </p:cNvSpPr>
            <p:nvPr/>
          </p:nvSpPr>
          <p:spPr bwMode="auto">
            <a:xfrm>
              <a:off x="2266" y="2135"/>
              <a:ext cx="364" cy="430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20" name="Rectangle 68"/>
            <p:cNvSpPr>
              <a:spLocks noChangeArrowheads="1"/>
            </p:cNvSpPr>
            <p:nvPr/>
          </p:nvSpPr>
          <p:spPr bwMode="auto">
            <a:xfrm>
              <a:off x="2302" y="2282"/>
              <a:ext cx="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21" name="Rectangle 69"/>
            <p:cNvSpPr>
              <a:spLocks noChangeArrowheads="1"/>
            </p:cNvSpPr>
            <p:nvPr/>
          </p:nvSpPr>
          <p:spPr bwMode="auto">
            <a:xfrm>
              <a:off x="2230" y="2565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22" name="Rectangle 70"/>
            <p:cNvSpPr>
              <a:spLocks noChangeArrowheads="1"/>
            </p:cNvSpPr>
            <p:nvPr/>
          </p:nvSpPr>
          <p:spPr bwMode="auto">
            <a:xfrm>
              <a:off x="2239" y="2106"/>
              <a:ext cx="2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23" name="Line 71"/>
            <p:cNvSpPr>
              <a:spLocks noChangeShapeType="1"/>
            </p:cNvSpPr>
            <p:nvPr/>
          </p:nvSpPr>
          <p:spPr bwMode="auto">
            <a:xfrm>
              <a:off x="1918" y="2574"/>
              <a:ext cx="72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24" name="Line 72"/>
            <p:cNvSpPr>
              <a:spLocks noChangeShapeType="1"/>
            </p:cNvSpPr>
            <p:nvPr/>
          </p:nvSpPr>
          <p:spPr bwMode="auto">
            <a:xfrm>
              <a:off x="1951" y="3121"/>
              <a:ext cx="68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25" name="Freeform 73"/>
            <p:cNvSpPr>
              <a:spLocks/>
            </p:cNvSpPr>
            <p:nvPr/>
          </p:nvSpPr>
          <p:spPr bwMode="auto">
            <a:xfrm>
              <a:off x="2793" y="2174"/>
              <a:ext cx="28" cy="108"/>
            </a:xfrm>
            <a:custGeom>
              <a:avLst/>
              <a:gdLst>
                <a:gd name="T0" fmla="*/ 25 w 37"/>
                <a:gd name="T1" fmla="*/ 0 h 136"/>
                <a:gd name="T2" fmla="*/ 37 w 37"/>
                <a:gd name="T3" fmla="*/ 136 h 136"/>
                <a:gd name="T4" fmla="*/ 0 w 37"/>
                <a:gd name="T5" fmla="*/ 136 h 136"/>
                <a:gd name="T6" fmla="*/ 25 w 37"/>
                <a:gd name="T7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136">
                  <a:moveTo>
                    <a:pt x="25" y="0"/>
                  </a:moveTo>
                  <a:lnTo>
                    <a:pt x="37" y="136"/>
                  </a:lnTo>
                  <a:lnTo>
                    <a:pt x="0" y="136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tx2"/>
            </a:solidFill>
            <a:ln w="19050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26" name="Line 74"/>
            <p:cNvSpPr>
              <a:spLocks noChangeShapeType="1"/>
            </p:cNvSpPr>
            <p:nvPr/>
          </p:nvSpPr>
          <p:spPr bwMode="auto">
            <a:xfrm>
              <a:off x="2812" y="2272"/>
              <a:ext cx="1" cy="1249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27" name="Rectangle 75"/>
            <p:cNvSpPr>
              <a:spLocks noChangeArrowheads="1"/>
            </p:cNvSpPr>
            <p:nvPr/>
          </p:nvSpPr>
          <p:spPr bwMode="auto">
            <a:xfrm>
              <a:off x="2266" y="3130"/>
              <a:ext cx="364" cy="430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07628" name="Group 76"/>
            <p:cNvGrpSpPr>
              <a:grpSpLocks/>
            </p:cNvGrpSpPr>
            <p:nvPr/>
          </p:nvGrpSpPr>
          <p:grpSpPr bwMode="auto">
            <a:xfrm>
              <a:off x="1302" y="3370"/>
              <a:ext cx="659" cy="276"/>
              <a:chOff x="4131" y="3537"/>
              <a:chExt cx="659" cy="276"/>
            </a:xfrm>
          </p:grpSpPr>
          <p:sp>
            <p:nvSpPr>
              <p:cNvPr id="407629" name="Rectangle 77"/>
              <p:cNvSpPr>
                <a:spLocks noChangeArrowheads="1"/>
              </p:cNvSpPr>
              <p:nvPr/>
            </p:nvSpPr>
            <p:spPr bwMode="auto">
              <a:xfrm>
                <a:off x="4204" y="3554"/>
                <a:ext cx="329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7630" name="Rectangle 78"/>
              <p:cNvSpPr>
                <a:spLocks noChangeArrowheads="1"/>
              </p:cNvSpPr>
              <p:nvPr/>
            </p:nvSpPr>
            <p:spPr bwMode="auto">
              <a:xfrm>
                <a:off x="4212" y="3537"/>
                <a:ext cx="9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</a:t>
                </a:r>
                <a:endPara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7631" name="Rectangle 79"/>
              <p:cNvSpPr>
                <a:spLocks noChangeArrowheads="1"/>
              </p:cNvSpPr>
              <p:nvPr/>
            </p:nvSpPr>
            <p:spPr bwMode="auto">
              <a:xfrm>
                <a:off x="4268" y="3590"/>
                <a:ext cx="208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OL</a:t>
                </a:r>
                <a:endPara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7632" name="Rectangle 80"/>
              <p:cNvSpPr>
                <a:spLocks noChangeArrowheads="1"/>
              </p:cNvSpPr>
              <p:nvPr/>
            </p:nvSpPr>
            <p:spPr bwMode="auto">
              <a:xfrm>
                <a:off x="4429" y="3590"/>
                <a:ext cx="48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(</a:t>
                </a:r>
                <a:endPara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7633" name="Rectangle 81"/>
              <p:cNvSpPr>
                <a:spLocks noChangeArrowheads="1"/>
              </p:cNvSpPr>
              <p:nvPr/>
            </p:nvSpPr>
            <p:spPr bwMode="auto">
              <a:xfrm>
                <a:off x="4462" y="3587"/>
                <a:ext cx="328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max</a:t>
                </a:r>
                <a:endPara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7634" name="Rectangle 82"/>
              <p:cNvSpPr>
                <a:spLocks noChangeArrowheads="1"/>
              </p:cNvSpPr>
              <p:nvPr/>
            </p:nvSpPr>
            <p:spPr bwMode="auto">
              <a:xfrm>
                <a:off x="4737" y="3590"/>
                <a:ext cx="48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)</a:t>
                </a:r>
                <a:endPara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7635" name="Rectangle 83"/>
              <p:cNvSpPr>
                <a:spLocks noChangeArrowheads="1"/>
              </p:cNvSpPr>
              <p:nvPr/>
            </p:nvSpPr>
            <p:spPr bwMode="auto">
              <a:xfrm>
                <a:off x="4196" y="3698"/>
                <a:ext cx="121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7636" name="Rectangle 84"/>
              <p:cNvSpPr>
                <a:spLocks noChangeArrowheads="1"/>
              </p:cNvSpPr>
              <p:nvPr/>
            </p:nvSpPr>
            <p:spPr bwMode="auto">
              <a:xfrm>
                <a:off x="4131" y="3590"/>
                <a:ext cx="3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 </a:t>
                </a:r>
                <a:endPara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07637" name="Rectangle 85"/>
            <p:cNvSpPr>
              <a:spLocks noChangeArrowheads="1"/>
            </p:cNvSpPr>
            <p:nvPr/>
          </p:nvSpPr>
          <p:spPr bwMode="auto">
            <a:xfrm>
              <a:off x="2593" y="3276"/>
              <a:ext cx="3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38" name="Rectangle 86"/>
            <p:cNvSpPr>
              <a:spLocks noChangeArrowheads="1"/>
            </p:cNvSpPr>
            <p:nvPr/>
          </p:nvSpPr>
          <p:spPr bwMode="auto">
            <a:xfrm>
              <a:off x="2676" y="2077"/>
              <a:ext cx="108" cy="1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39" name="Rectangle 87"/>
            <p:cNvSpPr>
              <a:spLocks noChangeArrowheads="1"/>
            </p:cNvSpPr>
            <p:nvPr/>
          </p:nvSpPr>
          <p:spPr bwMode="auto">
            <a:xfrm>
              <a:off x="2676" y="2038"/>
              <a:ext cx="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ook Antiqua" panose="0204060205030503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40" name="Rectangle 88"/>
            <p:cNvSpPr>
              <a:spLocks noChangeArrowheads="1"/>
            </p:cNvSpPr>
            <p:nvPr/>
          </p:nvSpPr>
          <p:spPr bwMode="auto">
            <a:xfrm>
              <a:off x="2730" y="2106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07642" name="Group 90"/>
            <p:cNvGrpSpPr>
              <a:grpSpLocks/>
            </p:cNvGrpSpPr>
            <p:nvPr/>
          </p:nvGrpSpPr>
          <p:grpSpPr bwMode="auto">
            <a:xfrm>
              <a:off x="1548" y="2537"/>
              <a:ext cx="843" cy="357"/>
              <a:chOff x="4214" y="2286"/>
              <a:chExt cx="843" cy="357"/>
            </a:xfrm>
          </p:grpSpPr>
          <p:sp>
            <p:nvSpPr>
              <p:cNvPr id="407643" name="Rectangle 91"/>
              <p:cNvSpPr>
                <a:spLocks noChangeArrowheads="1"/>
              </p:cNvSpPr>
              <p:nvPr/>
            </p:nvSpPr>
            <p:spPr bwMode="auto">
              <a:xfrm>
                <a:off x="4757" y="2393"/>
                <a:ext cx="300" cy="12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7644" name="Rectangle 92"/>
              <p:cNvSpPr>
                <a:spLocks noChangeArrowheads="1"/>
              </p:cNvSpPr>
              <p:nvPr/>
            </p:nvSpPr>
            <p:spPr bwMode="auto">
              <a:xfrm>
                <a:off x="4214" y="2458"/>
                <a:ext cx="372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7645" name="Rectangle 93"/>
              <p:cNvSpPr>
                <a:spLocks noChangeArrowheads="1"/>
              </p:cNvSpPr>
              <p:nvPr/>
            </p:nvSpPr>
            <p:spPr bwMode="auto">
              <a:xfrm>
                <a:off x="4241" y="2286"/>
                <a:ext cx="107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V</a:t>
                </a:r>
                <a:endPara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7646" name="Rectangle 94"/>
              <p:cNvSpPr>
                <a:spLocks noChangeArrowheads="1"/>
              </p:cNvSpPr>
              <p:nvPr/>
            </p:nvSpPr>
            <p:spPr bwMode="auto">
              <a:xfrm>
                <a:off x="4332" y="2341"/>
                <a:ext cx="168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IH</a:t>
                </a:r>
                <a:endPara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7647" name="Rectangle 95"/>
              <p:cNvSpPr>
                <a:spLocks noChangeArrowheads="1"/>
              </p:cNvSpPr>
              <p:nvPr/>
            </p:nvSpPr>
            <p:spPr bwMode="auto">
              <a:xfrm>
                <a:off x="4581" y="2344"/>
                <a:ext cx="5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(</a:t>
                </a:r>
                <a:endPara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7648" name="Rectangle 96"/>
              <p:cNvSpPr>
                <a:spLocks noChangeArrowheads="1"/>
              </p:cNvSpPr>
              <p:nvPr/>
            </p:nvSpPr>
            <p:spPr bwMode="auto">
              <a:xfrm>
                <a:off x="4609" y="2344"/>
                <a:ext cx="26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min</a:t>
                </a:r>
                <a:endPara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ahoma" panose="020B060403050404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7649" name="Rectangle 97"/>
              <p:cNvSpPr>
                <a:spLocks noChangeArrowheads="1"/>
              </p:cNvSpPr>
              <p:nvPr/>
            </p:nvSpPr>
            <p:spPr bwMode="auto">
              <a:xfrm>
                <a:off x="4873" y="2341"/>
                <a:ext cx="5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)</a:t>
                </a:r>
                <a:endPara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07650" name="Rectangle 98"/>
            <p:cNvSpPr>
              <a:spLocks noChangeArrowheads="1"/>
            </p:cNvSpPr>
            <p:nvPr/>
          </p:nvSpPr>
          <p:spPr bwMode="auto">
            <a:xfrm>
              <a:off x="1676" y="3078"/>
              <a:ext cx="372" cy="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51" name="Rectangle 99"/>
            <p:cNvSpPr>
              <a:spLocks noChangeArrowheads="1"/>
            </p:cNvSpPr>
            <p:nvPr/>
          </p:nvSpPr>
          <p:spPr bwMode="auto">
            <a:xfrm>
              <a:off x="1685" y="3059"/>
              <a:ext cx="9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V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52" name="Rectangle 100"/>
            <p:cNvSpPr>
              <a:spLocks noChangeArrowheads="1"/>
            </p:cNvSpPr>
            <p:nvPr/>
          </p:nvSpPr>
          <p:spPr bwMode="auto">
            <a:xfrm>
              <a:off x="1748" y="3117"/>
              <a:ext cx="15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IL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53" name="Rectangle 101"/>
            <p:cNvSpPr>
              <a:spLocks noChangeArrowheads="1"/>
            </p:cNvSpPr>
            <p:nvPr/>
          </p:nvSpPr>
          <p:spPr bwMode="auto">
            <a:xfrm>
              <a:off x="1930" y="3117"/>
              <a:ext cx="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(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54" name="Rectangle 102"/>
            <p:cNvSpPr>
              <a:spLocks noChangeArrowheads="1"/>
            </p:cNvSpPr>
            <p:nvPr/>
          </p:nvSpPr>
          <p:spPr bwMode="auto">
            <a:xfrm>
              <a:off x="1967" y="3114"/>
              <a:ext cx="37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max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55" name="Rectangle 103"/>
            <p:cNvSpPr>
              <a:spLocks noChangeArrowheads="1"/>
            </p:cNvSpPr>
            <p:nvPr/>
          </p:nvSpPr>
          <p:spPr bwMode="auto">
            <a:xfrm>
              <a:off x="2199" y="3117"/>
              <a:ext cx="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)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56" name="Rectangle 104"/>
            <p:cNvSpPr>
              <a:spLocks noChangeArrowheads="1"/>
            </p:cNvSpPr>
            <p:nvPr/>
          </p:nvSpPr>
          <p:spPr bwMode="auto">
            <a:xfrm>
              <a:off x="1666" y="3235"/>
              <a:ext cx="137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7657" name="Rectangle 105"/>
            <p:cNvSpPr>
              <a:spLocks noChangeArrowheads="1"/>
            </p:cNvSpPr>
            <p:nvPr/>
          </p:nvSpPr>
          <p:spPr bwMode="auto">
            <a:xfrm>
              <a:off x="1593" y="3117"/>
              <a:ext cx="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  <a:endPara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aphicFrame>
          <p:nvGraphicFramePr>
            <p:cNvPr id="407740" name="Object 188"/>
            <p:cNvGraphicFramePr>
              <a:graphicFrameLocks noChangeAspect="1"/>
            </p:cNvGraphicFramePr>
            <p:nvPr/>
          </p:nvGraphicFramePr>
          <p:xfrm>
            <a:off x="580" y="1123"/>
            <a:ext cx="2445" cy="7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715" name="图片" r:id="rId6" imgW="1666800" imgH="514440" progId="Word.Picture.8">
                    <p:embed/>
                  </p:oleObj>
                </mc:Choice>
                <mc:Fallback>
                  <p:oleObj name="图片" r:id="rId6" imgW="1666800" imgH="514440" progId="Word.Picture.8">
                    <p:embed/>
                    <p:pic>
                      <p:nvPicPr>
                        <p:cNvPr id="407740" name="Object 18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0" y="1123"/>
                          <a:ext cx="2445" cy="76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834903C-5AE9-42BE-B2F9-5D726E03C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86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46752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7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07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726" grpId="0"/>
      <p:bldP spid="407727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4" name="AutoShape 6"/>
          <p:cNvSpPr>
            <a:spLocks noChangeArrowheads="1"/>
          </p:cNvSpPr>
          <p:nvPr/>
        </p:nvSpPr>
        <p:spPr bwMode="auto">
          <a:xfrm>
            <a:off x="1547813" y="2492375"/>
            <a:ext cx="1676400" cy="538163"/>
          </a:xfrm>
          <a:prstGeom prst="wedgeEllipseCallout">
            <a:avLst>
              <a:gd name="adj1" fmla="val 90435"/>
              <a:gd name="adj2" fmla="val -194838"/>
            </a:avLst>
          </a:prstGeom>
          <a:solidFill>
            <a:srgbClr val="FFFFCC">
              <a:alpha val="0"/>
            </a:srgbClr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灌电流</a:t>
            </a:r>
          </a:p>
        </p:txBody>
      </p:sp>
      <p:grpSp>
        <p:nvGrpSpPr>
          <p:cNvPr id="421897" name="Group 9"/>
          <p:cNvGrpSpPr>
            <a:grpSpLocks/>
          </p:cNvGrpSpPr>
          <p:nvPr/>
        </p:nvGrpSpPr>
        <p:grpSpPr bwMode="auto">
          <a:xfrm>
            <a:off x="4835525" y="2960688"/>
            <a:ext cx="762000" cy="396875"/>
            <a:chOff x="3120" y="2918"/>
            <a:chExt cx="480" cy="250"/>
          </a:xfrm>
        </p:grpSpPr>
        <p:sp>
          <p:nvSpPr>
            <p:cNvPr id="421898" name="Line 10"/>
            <p:cNvSpPr>
              <a:spLocks noChangeShapeType="1"/>
            </p:cNvSpPr>
            <p:nvPr/>
          </p:nvSpPr>
          <p:spPr bwMode="auto">
            <a:xfrm flipH="1">
              <a:off x="3120" y="2928"/>
              <a:ext cx="316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1899" name="Text Box 11"/>
            <p:cNvSpPr txBox="1">
              <a:spLocks noChangeArrowheads="1"/>
            </p:cNvSpPr>
            <p:nvPr/>
          </p:nvSpPr>
          <p:spPr bwMode="auto">
            <a:xfrm>
              <a:off x="3168" y="2918"/>
              <a:ext cx="4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 type="none" w="sm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1" lang="en-US" altLang="zh-CN" sz="2000" b="1" i="0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IL</a:t>
              </a:r>
              <a:endParaRPr kumimoji="1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</p:txBody>
        </p:sp>
      </p:grpSp>
      <p:sp>
        <p:nvSpPr>
          <p:cNvPr id="421902" name="AutoShape 14"/>
          <p:cNvSpPr>
            <a:spLocks noChangeArrowheads="1"/>
          </p:cNvSpPr>
          <p:nvPr/>
        </p:nvSpPr>
        <p:spPr bwMode="auto">
          <a:xfrm>
            <a:off x="1042988" y="5086350"/>
            <a:ext cx="1676400" cy="466725"/>
          </a:xfrm>
          <a:prstGeom prst="wedgeEllipseCallout">
            <a:avLst>
              <a:gd name="adj1" fmla="val 108523"/>
              <a:gd name="adj2" fmla="val -164287"/>
            </a:avLst>
          </a:prstGeom>
          <a:solidFill>
            <a:srgbClr val="FFFFCC">
              <a:alpha val="0"/>
            </a:srgbClr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拉电流</a:t>
            </a:r>
          </a:p>
        </p:txBody>
      </p:sp>
      <p:grpSp>
        <p:nvGrpSpPr>
          <p:cNvPr id="421905" name="Group 17"/>
          <p:cNvGrpSpPr>
            <a:grpSpLocks/>
          </p:cNvGrpSpPr>
          <p:nvPr/>
        </p:nvGrpSpPr>
        <p:grpSpPr bwMode="auto">
          <a:xfrm>
            <a:off x="4764088" y="5878513"/>
            <a:ext cx="685800" cy="646112"/>
            <a:chOff x="2880" y="2750"/>
            <a:chExt cx="432" cy="407"/>
          </a:xfrm>
        </p:grpSpPr>
        <p:sp>
          <p:nvSpPr>
            <p:cNvPr id="421906" name="Rectangle 18"/>
            <p:cNvSpPr>
              <a:spLocks noChangeArrowheads="1"/>
            </p:cNvSpPr>
            <p:nvPr/>
          </p:nvSpPr>
          <p:spPr bwMode="auto">
            <a:xfrm>
              <a:off x="3107" y="2976"/>
              <a:ext cx="182" cy="18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1907" name="Line 19"/>
            <p:cNvSpPr>
              <a:spLocks noChangeShapeType="1"/>
            </p:cNvSpPr>
            <p:nvPr/>
          </p:nvSpPr>
          <p:spPr bwMode="auto">
            <a:xfrm>
              <a:off x="2880" y="2750"/>
              <a:ext cx="316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1908" name="Text Box 20"/>
            <p:cNvSpPr txBox="1">
              <a:spLocks noChangeArrowheads="1"/>
            </p:cNvSpPr>
            <p:nvPr/>
          </p:nvSpPr>
          <p:spPr bwMode="auto">
            <a:xfrm>
              <a:off x="2880" y="2750"/>
              <a:ext cx="4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 type="none" w="sm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1" lang="en-US" altLang="zh-CN" sz="2000" b="1" i="0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IH</a:t>
              </a:r>
              <a:endParaRPr kumimoji="1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</p:txBody>
        </p:sp>
      </p:grpSp>
      <p:sp>
        <p:nvSpPr>
          <p:cNvPr id="421974" name="Rectangle 86"/>
          <p:cNvSpPr>
            <a:spLocks noChangeArrowheads="1"/>
          </p:cNvSpPr>
          <p:nvPr/>
        </p:nvSpPr>
        <p:spPr bwMode="auto">
          <a:xfrm>
            <a:off x="1331913" y="404813"/>
            <a:ext cx="5670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ahoma" panose="020B0604030504040204" pitchFamily="34" charset="0"/>
                <a:ea typeface="楷体_GB2312" pitchFamily="49" charset="-122"/>
                <a:cs typeface="+mn-cs"/>
              </a:rPr>
              <a:t>对负载器件提供足够大的拉电流和灌电流</a:t>
            </a:r>
          </a:p>
        </p:txBody>
      </p:sp>
      <p:grpSp>
        <p:nvGrpSpPr>
          <p:cNvPr id="421987" name="Group 99"/>
          <p:cNvGrpSpPr>
            <a:grpSpLocks/>
          </p:cNvGrpSpPr>
          <p:nvPr/>
        </p:nvGrpSpPr>
        <p:grpSpPr bwMode="auto">
          <a:xfrm>
            <a:off x="2195513" y="6338888"/>
            <a:ext cx="4784725" cy="519112"/>
            <a:chOff x="1383" y="3993"/>
            <a:chExt cx="3014" cy="327"/>
          </a:xfrm>
        </p:grpSpPr>
        <p:grpSp>
          <p:nvGrpSpPr>
            <p:cNvPr id="421986" name="Group 98"/>
            <p:cNvGrpSpPr>
              <a:grpSpLocks/>
            </p:cNvGrpSpPr>
            <p:nvPr/>
          </p:nvGrpSpPr>
          <p:grpSpPr bwMode="auto">
            <a:xfrm>
              <a:off x="2020" y="4051"/>
              <a:ext cx="588" cy="240"/>
              <a:chOff x="2020" y="4051"/>
              <a:chExt cx="588" cy="240"/>
            </a:xfrm>
          </p:grpSpPr>
          <p:sp>
            <p:nvSpPr>
              <p:cNvPr id="421977" name="Line 89"/>
              <p:cNvSpPr>
                <a:spLocks noChangeShapeType="1"/>
              </p:cNvSpPr>
              <p:nvPr/>
            </p:nvSpPr>
            <p:spPr bwMode="auto">
              <a:xfrm>
                <a:off x="2020" y="4051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21978" name="Line 90"/>
              <p:cNvSpPr>
                <a:spLocks noChangeShapeType="1"/>
              </p:cNvSpPr>
              <p:nvPr/>
            </p:nvSpPr>
            <p:spPr bwMode="auto">
              <a:xfrm>
                <a:off x="2608" y="4051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21979" name="Rectangle 91"/>
            <p:cNvSpPr>
              <a:spLocks noChangeArrowheads="1"/>
            </p:cNvSpPr>
            <p:nvPr/>
          </p:nvSpPr>
          <p:spPr bwMode="auto">
            <a:xfrm>
              <a:off x="1565" y="3993"/>
              <a:ext cx="283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rgbClr val="18409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       </a:t>
              </a: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18409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I</a:t>
              </a:r>
              <a:r>
                <a:rPr kumimoji="0" lang="en-US" altLang="zh-CN" sz="2400" b="1" i="0" u="none" strike="noStrike" kern="1200" cap="none" spc="0" normalizeH="0" baseline="-30000" noProof="0">
                  <a:ln>
                    <a:noFill/>
                  </a:ln>
                  <a:solidFill>
                    <a:srgbClr val="18409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OH(max) 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184090"/>
                  </a:solidFill>
                  <a:effectLst/>
                  <a:uLnTx/>
                  <a:uFillTx/>
                  <a:latin typeface="宋体" panose="02010600030101010101" pitchFamily="2" charset="-122"/>
                  <a:ea typeface="黑体" panose="02010609060101010101" pitchFamily="49" charset="-122"/>
                  <a:cs typeface="+mn-cs"/>
                </a:rPr>
                <a:t>≥ </a:t>
              </a: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18409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I</a:t>
              </a:r>
              <a:r>
                <a:rPr kumimoji="0" lang="en-US" altLang="zh-CN" sz="2400" b="1" i="0" u="none" strike="noStrike" kern="1200" cap="none" spc="0" normalizeH="0" baseline="-30000" noProof="0">
                  <a:ln>
                    <a:noFill/>
                  </a:ln>
                  <a:solidFill>
                    <a:srgbClr val="18409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IH(total)</a:t>
              </a:r>
            </a:p>
          </p:txBody>
        </p:sp>
        <p:sp>
          <p:nvSpPr>
            <p:cNvPr id="421980" name="Rectangle 92"/>
            <p:cNvSpPr>
              <a:spLocks noChangeArrowheads="1"/>
            </p:cNvSpPr>
            <p:nvPr/>
          </p:nvSpPr>
          <p:spPr bwMode="auto">
            <a:xfrm>
              <a:off x="1383" y="3993"/>
              <a:ext cx="1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endParaRPr>
            </a:p>
          </p:txBody>
        </p:sp>
      </p:grpSp>
      <p:grpSp>
        <p:nvGrpSpPr>
          <p:cNvPr id="421981" name="Group 93"/>
          <p:cNvGrpSpPr>
            <a:grpSpLocks/>
          </p:cNvGrpSpPr>
          <p:nvPr/>
        </p:nvGrpSpPr>
        <p:grpSpPr bwMode="auto">
          <a:xfrm>
            <a:off x="2098675" y="3414713"/>
            <a:ext cx="3384550" cy="519112"/>
            <a:chOff x="2517" y="3993"/>
            <a:chExt cx="2132" cy="327"/>
          </a:xfrm>
        </p:grpSpPr>
        <p:grpSp>
          <p:nvGrpSpPr>
            <p:cNvPr id="421982" name="Group 94"/>
            <p:cNvGrpSpPr>
              <a:grpSpLocks/>
            </p:cNvGrpSpPr>
            <p:nvPr/>
          </p:nvGrpSpPr>
          <p:grpSpPr bwMode="auto">
            <a:xfrm>
              <a:off x="3742" y="4088"/>
              <a:ext cx="771" cy="232"/>
              <a:chOff x="3456" y="3792"/>
              <a:chExt cx="672" cy="240"/>
            </a:xfrm>
          </p:grpSpPr>
          <p:sp>
            <p:nvSpPr>
              <p:cNvPr id="421983" name="Line 95"/>
              <p:cNvSpPr>
                <a:spLocks noChangeShapeType="1"/>
              </p:cNvSpPr>
              <p:nvPr/>
            </p:nvSpPr>
            <p:spPr bwMode="auto">
              <a:xfrm>
                <a:off x="3456" y="3792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21984" name="Line 96"/>
              <p:cNvSpPr>
                <a:spLocks noChangeShapeType="1"/>
              </p:cNvSpPr>
              <p:nvPr/>
            </p:nvSpPr>
            <p:spPr bwMode="auto">
              <a:xfrm>
                <a:off x="4128" y="3792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21985" name="Rectangle 97"/>
            <p:cNvSpPr>
              <a:spLocks noChangeArrowheads="1"/>
            </p:cNvSpPr>
            <p:nvPr/>
          </p:nvSpPr>
          <p:spPr bwMode="auto">
            <a:xfrm>
              <a:off x="2517" y="3993"/>
              <a:ext cx="21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2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18409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I</a:t>
              </a:r>
              <a:r>
                <a:rPr kumimoji="0" lang="en-US" altLang="zh-CN" sz="2400" b="1" i="0" u="none" strike="noStrike" kern="1200" cap="none" spc="0" normalizeH="0" baseline="-30000" noProof="0">
                  <a:ln>
                    <a:noFill/>
                  </a:ln>
                  <a:solidFill>
                    <a:srgbClr val="18409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OL(max)     </a:t>
              </a: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184090"/>
                  </a:solidFill>
                  <a:effectLst/>
                  <a:uLnTx/>
                  <a:uFillTx/>
                  <a:latin typeface="宋体" panose="02010600030101010101" pitchFamily="2" charset="-122"/>
                  <a:ea typeface="黑体" panose="02010609060101010101" pitchFamily="49" charset="-122"/>
                  <a:cs typeface="+mn-cs"/>
                </a:rPr>
                <a:t>≥    </a:t>
              </a:r>
              <a:r>
                <a:rPr kumimoji="0" lang="en-US" altLang="zh-CN" sz="2400" b="1" i="1" u="none" strike="noStrike" kern="1200" cap="none" spc="0" normalizeH="0" baseline="0" noProof="0">
                  <a:ln>
                    <a:noFill/>
                  </a:ln>
                  <a:solidFill>
                    <a:srgbClr val="18409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I</a:t>
              </a:r>
              <a:r>
                <a:rPr kumimoji="0" lang="en-US" altLang="zh-CN" sz="2400" b="1" i="0" u="none" strike="noStrike" kern="1200" cap="none" spc="0" normalizeH="0" baseline="-30000" noProof="0">
                  <a:ln>
                    <a:noFill/>
                  </a:ln>
                  <a:solidFill>
                    <a:srgbClr val="18409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IL(total)</a:t>
              </a:r>
            </a:p>
          </p:txBody>
        </p:sp>
      </p:grpSp>
      <p:grpSp>
        <p:nvGrpSpPr>
          <p:cNvPr id="421992" name="Group 104"/>
          <p:cNvGrpSpPr>
            <a:grpSpLocks/>
          </p:cNvGrpSpPr>
          <p:nvPr/>
        </p:nvGrpSpPr>
        <p:grpSpPr bwMode="auto">
          <a:xfrm>
            <a:off x="2376488" y="1052513"/>
            <a:ext cx="4464050" cy="2473325"/>
            <a:chOff x="0" y="663"/>
            <a:chExt cx="2812" cy="1558"/>
          </a:xfrm>
        </p:grpSpPr>
        <p:sp>
          <p:nvSpPr>
            <p:cNvPr id="421910" name="Text Box 22"/>
            <p:cNvSpPr txBox="1">
              <a:spLocks noChangeArrowheads="1"/>
            </p:cNvSpPr>
            <p:nvPr/>
          </p:nvSpPr>
          <p:spPr bwMode="auto">
            <a:xfrm>
              <a:off x="121" y="779"/>
              <a:ext cx="344" cy="296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3366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421911" name="Text Box 23"/>
            <p:cNvSpPr txBox="1">
              <a:spLocks noChangeArrowheads="1"/>
            </p:cNvSpPr>
            <p:nvPr/>
          </p:nvSpPr>
          <p:spPr bwMode="auto">
            <a:xfrm>
              <a:off x="956" y="773"/>
              <a:ext cx="345" cy="296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3366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421914" name="AutoShape 26"/>
            <p:cNvSpPr>
              <a:spLocks noChangeArrowheads="1"/>
            </p:cNvSpPr>
            <p:nvPr/>
          </p:nvSpPr>
          <p:spPr bwMode="auto">
            <a:xfrm>
              <a:off x="2365" y="995"/>
              <a:ext cx="81" cy="78"/>
            </a:xfrm>
            <a:prstGeom prst="flowChartConnector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>
                      <a:alpha val="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1915" name="Line 27"/>
            <p:cNvSpPr>
              <a:spLocks noChangeShapeType="1"/>
            </p:cNvSpPr>
            <p:nvPr/>
          </p:nvSpPr>
          <p:spPr bwMode="auto">
            <a:xfrm>
              <a:off x="2446" y="1034"/>
              <a:ext cx="162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1917" name="AutoShape 29"/>
            <p:cNvSpPr>
              <a:spLocks noChangeArrowheads="1"/>
            </p:cNvSpPr>
            <p:nvPr/>
          </p:nvSpPr>
          <p:spPr bwMode="auto">
            <a:xfrm>
              <a:off x="2603" y="1006"/>
              <a:ext cx="58" cy="56"/>
            </a:xfrm>
            <a:prstGeom prst="flowChartConnector">
              <a:avLst/>
            </a:prstGeom>
            <a:noFill/>
            <a:ln w="1270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33CC">
                      <a:alpha val="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1918" name="Line 30"/>
            <p:cNvSpPr>
              <a:spLocks noChangeShapeType="1"/>
            </p:cNvSpPr>
            <p:nvPr/>
          </p:nvSpPr>
          <p:spPr bwMode="auto">
            <a:xfrm flipV="1">
              <a:off x="930" y="1034"/>
              <a:ext cx="1126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1919" name="Text Box 31"/>
            <p:cNvSpPr txBox="1">
              <a:spLocks noChangeArrowheads="1"/>
            </p:cNvSpPr>
            <p:nvPr/>
          </p:nvSpPr>
          <p:spPr bwMode="auto">
            <a:xfrm>
              <a:off x="2448" y="760"/>
              <a:ext cx="345" cy="296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3366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421923" name="AutoShape 35"/>
            <p:cNvSpPr>
              <a:spLocks noChangeArrowheads="1"/>
            </p:cNvSpPr>
            <p:nvPr/>
          </p:nvSpPr>
          <p:spPr bwMode="auto">
            <a:xfrm>
              <a:off x="849" y="993"/>
              <a:ext cx="81" cy="77"/>
            </a:xfrm>
            <a:prstGeom prst="flowChartConnector">
              <a:avLst/>
            </a:prstGeom>
            <a:noFill/>
            <a:ln w="1270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>
                      <a:alpha val="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1924" name="Line 36"/>
            <p:cNvSpPr>
              <a:spLocks noChangeShapeType="1"/>
            </p:cNvSpPr>
            <p:nvPr/>
          </p:nvSpPr>
          <p:spPr bwMode="auto">
            <a:xfrm flipH="1">
              <a:off x="302" y="1032"/>
              <a:ext cx="234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1926" name="AutoShape 38"/>
            <p:cNvSpPr>
              <a:spLocks noChangeArrowheads="1"/>
            </p:cNvSpPr>
            <p:nvPr/>
          </p:nvSpPr>
          <p:spPr bwMode="auto">
            <a:xfrm>
              <a:off x="243" y="1003"/>
              <a:ext cx="58" cy="56"/>
            </a:xfrm>
            <a:prstGeom prst="flowChartConnector">
              <a:avLst/>
            </a:prstGeom>
            <a:noFill/>
            <a:ln w="1270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33CC">
                      <a:alpha val="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21991" name="Group 103"/>
            <p:cNvGrpSpPr>
              <a:grpSpLocks/>
            </p:cNvGrpSpPr>
            <p:nvPr/>
          </p:nvGrpSpPr>
          <p:grpSpPr bwMode="auto">
            <a:xfrm>
              <a:off x="1497" y="992"/>
              <a:ext cx="850" cy="738"/>
              <a:chOff x="1497" y="992"/>
              <a:chExt cx="850" cy="738"/>
            </a:xfrm>
          </p:grpSpPr>
          <p:grpSp>
            <p:nvGrpSpPr>
              <p:cNvPr id="421928" name="Group 40"/>
              <p:cNvGrpSpPr>
                <a:grpSpLocks/>
              </p:cNvGrpSpPr>
              <p:nvPr/>
            </p:nvGrpSpPr>
            <p:grpSpPr bwMode="auto">
              <a:xfrm>
                <a:off x="1497" y="992"/>
                <a:ext cx="81" cy="738"/>
                <a:chOff x="2928" y="1920"/>
                <a:chExt cx="96" cy="917"/>
              </a:xfrm>
            </p:grpSpPr>
            <p:sp>
              <p:nvSpPr>
                <p:cNvPr id="421929" name="Line 41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2541" y="2403"/>
                  <a:ext cx="869" cy="0"/>
                </a:xfrm>
                <a:prstGeom prst="line">
                  <a:avLst/>
                </a:prstGeom>
                <a:noFill/>
                <a:ln w="28575">
                  <a:solidFill>
                    <a:srgbClr val="0033CC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21930" name="Oval 42"/>
                <p:cNvSpPr>
                  <a:spLocks noChangeArrowheads="1"/>
                </p:cNvSpPr>
                <p:nvPr/>
              </p:nvSpPr>
              <p:spPr bwMode="auto">
                <a:xfrm>
                  <a:off x="2928" y="1920"/>
                  <a:ext cx="96" cy="96"/>
                </a:xfrm>
                <a:prstGeom prst="ellipse">
                  <a:avLst/>
                </a:prstGeom>
                <a:solidFill>
                  <a:srgbClr val="000066">
                    <a:alpha val="0"/>
                  </a:srgbClr>
                </a:solidFill>
                <a:ln w="38100">
                  <a:solidFill>
                    <a:srgbClr val="000066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21931" name="Text Box 43"/>
              <p:cNvSpPr txBox="1">
                <a:spLocks noChangeArrowheads="1"/>
              </p:cNvSpPr>
              <p:nvPr/>
            </p:nvSpPr>
            <p:spPr bwMode="auto">
              <a:xfrm>
                <a:off x="2064" y="1224"/>
                <a:ext cx="283" cy="296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alpha val="0"/>
                      </a:scheme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_GB2312" pitchFamily="49" charset="-122"/>
                    <a:cs typeface="+mn-cs"/>
                  </a:rPr>
                  <a:t>…</a:t>
                </a:r>
              </a:p>
            </p:txBody>
          </p:sp>
        </p:grpSp>
        <p:sp>
          <p:nvSpPr>
            <p:cNvPr id="421935" name="AutoShape 47"/>
            <p:cNvSpPr>
              <a:spLocks noChangeArrowheads="1"/>
            </p:cNvSpPr>
            <p:nvPr/>
          </p:nvSpPr>
          <p:spPr bwMode="auto">
            <a:xfrm>
              <a:off x="2378" y="1694"/>
              <a:ext cx="82" cy="78"/>
            </a:xfrm>
            <a:prstGeom prst="flowChartConnector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>
                      <a:alpha val="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1936" name="Line 48"/>
            <p:cNvSpPr>
              <a:spLocks noChangeShapeType="1"/>
            </p:cNvSpPr>
            <p:nvPr/>
          </p:nvSpPr>
          <p:spPr bwMode="auto">
            <a:xfrm>
              <a:off x="2460" y="1733"/>
              <a:ext cx="164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1938" name="AutoShape 50"/>
            <p:cNvSpPr>
              <a:spLocks noChangeArrowheads="1"/>
            </p:cNvSpPr>
            <p:nvPr/>
          </p:nvSpPr>
          <p:spPr bwMode="auto">
            <a:xfrm>
              <a:off x="2619" y="1705"/>
              <a:ext cx="59" cy="56"/>
            </a:xfrm>
            <a:prstGeom prst="flowChartConnector">
              <a:avLst/>
            </a:prstGeom>
            <a:noFill/>
            <a:ln w="1270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33CC">
                      <a:alpha val="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1939" name="Line 51"/>
            <p:cNvSpPr>
              <a:spLocks noChangeShapeType="1"/>
            </p:cNvSpPr>
            <p:nvPr/>
          </p:nvSpPr>
          <p:spPr bwMode="auto">
            <a:xfrm flipV="1">
              <a:off x="1538" y="1733"/>
              <a:ext cx="526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1940" name="Text Box 52"/>
            <p:cNvSpPr txBox="1">
              <a:spLocks noChangeArrowheads="1"/>
            </p:cNvSpPr>
            <p:nvPr/>
          </p:nvSpPr>
          <p:spPr bwMode="auto">
            <a:xfrm>
              <a:off x="2031" y="1924"/>
              <a:ext cx="452" cy="297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n</a:t>
              </a: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个</a:t>
              </a:r>
            </a:p>
          </p:txBody>
        </p:sp>
        <p:sp>
          <p:nvSpPr>
            <p:cNvPr id="421941" name="AutoShape 53"/>
            <p:cNvSpPr>
              <a:spLocks noChangeArrowheads="1"/>
            </p:cNvSpPr>
            <p:nvPr/>
          </p:nvSpPr>
          <p:spPr bwMode="auto">
            <a:xfrm rot="-10800000">
              <a:off x="0" y="663"/>
              <a:ext cx="2812" cy="1461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1988" name="AutoShape 100"/>
            <p:cNvSpPr>
              <a:spLocks noChangeArrowheads="1"/>
            </p:cNvSpPr>
            <p:nvPr/>
          </p:nvSpPr>
          <p:spPr bwMode="auto">
            <a:xfrm rot="5400000" flipH="1">
              <a:off x="431" y="844"/>
              <a:ext cx="454" cy="36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1989" name="AutoShape 101"/>
            <p:cNvSpPr>
              <a:spLocks noChangeArrowheads="1"/>
            </p:cNvSpPr>
            <p:nvPr/>
          </p:nvSpPr>
          <p:spPr bwMode="auto">
            <a:xfrm rot="5400000" flipH="1">
              <a:off x="1928" y="844"/>
              <a:ext cx="454" cy="36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1990" name="AutoShape 102"/>
            <p:cNvSpPr>
              <a:spLocks noChangeArrowheads="1"/>
            </p:cNvSpPr>
            <p:nvPr/>
          </p:nvSpPr>
          <p:spPr bwMode="auto">
            <a:xfrm rot="5400000" flipH="1">
              <a:off x="1928" y="1570"/>
              <a:ext cx="454" cy="36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22018" name="Group 130"/>
          <p:cNvGrpSpPr>
            <a:grpSpLocks/>
          </p:cNvGrpSpPr>
          <p:nvPr/>
        </p:nvGrpSpPr>
        <p:grpSpPr bwMode="auto">
          <a:xfrm>
            <a:off x="2232025" y="4041775"/>
            <a:ext cx="4538663" cy="2419350"/>
            <a:chOff x="3470" y="2183"/>
            <a:chExt cx="2859" cy="1524"/>
          </a:xfrm>
        </p:grpSpPr>
        <p:sp>
          <p:nvSpPr>
            <p:cNvPr id="421973" name="AutoShape 85"/>
            <p:cNvSpPr>
              <a:spLocks noChangeArrowheads="1"/>
            </p:cNvSpPr>
            <p:nvPr/>
          </p:nvSpPr>
          <p:spPr bwMode="auto">
            <a:xfrm rot="-10800000">
              <a:off x="3470" y="2183"/>
              <a:ext cx="2859" cy="1417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rgbClr val="D6009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1994" name="Text Box 106"/>
            <p:cNvSpPr txBox="1">
              <a:spLocks noChangeArrowheads="1"/>
            </p:cNvSpPr>
            <p:nvPr/>
          </p:nvSpPr>
          <p:spPr bwMode="auto">
            <a:xfrm>
              <a:off x="3560" y="2265"/>
              <a:ext cx="344" cy="296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3366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421995" name="Text Box 107"/>
            <p:cNvSpPr txBox="1">
              <a:spLocks noChangeArrowheads="1"/>
            </p:cNvSpPr>
            <p:nvPr/>
          </p:nvSpPr>
          <p:spPr bwMode="auto">
            <a:xfrm>
              <a:off x="4395" y="2259"/>
              <a:ext cx="345" cy="296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3366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1</a:t>
              </a:r>
            </a:p>
          </p:txBody>
        </p:sp>
        <p:sp>
          <p:nvSpPr>
            <p:cNvPr id="421996" name="AutoShape 108"/>
            <p:cNvSpPr>
              <a:spLocks noChangeArrowheads="1"/>
            </p:cNvSpPr>
            <p:nvPr/>
          </p:nvSpPr>
          <p:spPr bwMode="auto">
            <a:xfrm>
              <a:off x="5804" y="2481"/>
              <a:ext cx="81" cy="78"/>
            </a:xfrm>
            <a:prstGeom prst="flowChartConnector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>
                      <a:alpha val="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1997" name="Line 109"/>
            <p:cNvSpPr>
              <a:spLocks noChangeShapeType="1"/>
            </p:cNvSpPr>
            <p:nvPr/>
          </p:nvSpPr>
          <p:spPr bwMode="auto">
            <a:xfrm>
              <a:off x="5885" y="2520"/>
              <a:ext cx="162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1998" name="AutoShape 110"/>
            <p:cNvSpPr>
              <a:spLocks noChangeArrowheads="1"/>
            </p:cNvSpPr>
            <p:nvPr/>
          </p:nvSpPr>
          <p:spPr bwMode="auto">
            <a:xfrm>
              <a:off x="6042" y="2492"/>
              <a:ext cx="58" cy="56"/>
            </a:xfrm>
            <a:prstGeom prst="flowChartConnector">
              <a:avLst/>
            </a:prstGeom>
            <a:noFill/>
            <a:ln w="1270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33CC">
                      <a:alpha val="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1999" name="Line 111"/>
            <p:cNvSpPr>
              <a:spLocks noChangeShapeType="1"/>
            </p:cNvSpPr>
            <p:nvPr/>
          </p:nvSpPr>
          <p:spPr bwMode="auto">
            <a:xfrm flipV="1">
              <a:off x="4369" y="2520"/>
              <a:ext cx="1126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2000" name="Text Box 112"/>
            <p:cNvSpPr txBox="1">
              <a:spLocks noChangeArrowheads="1"/>
            </p:cNvSpPr>
            <p:nvPr/>
          </p:nvSpPr>
          <p:spPr bwMode="auto">
            <a:xfrm>
              <a:off x="5887" y="2246"/>
              <a:ext cx="345" cy="296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3366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0</a:t>
              </a:r>
            </a:p>
          </p:txBody>
        </p:sp>
        <p:sp>
          <p:nvSpPr>
            <p:cNvPr id="422001" name="AutoShape 113"/>
            <p:cNvSpPr>
              <a:spLocks noChangeArrowheads="1"/>
            </p:cNvSpPr>
            <p:nvPr/>
          </p:nvSpPr>
          <p:spPr bwMode="auto">
            <a:xfrm>
              <a:off x="4288" y="2479"/>
              <a:ext cx="81" cy="77"/>
            </a:xfrm>
            <a:prstGeom prst="flowChartConnector">
              <a:avLst/>
            </a:prstGeom>
            <a:noFill/>
            <a:ln w="1270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>
                      <a:alpha val="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2002" name="Line 114"/>
            <p:cNvSpPr>
              <a:spLocks noChangeShapeType="1"/>
            </p:cNvSpPr>
            <p:nvPr/>
          </p:nvSpPr>
          <p:spPr bwMode="auto">
            <a:xfrm flipH="1">
              <a:off x="3741" y="2518"/>
              <a:ext cx="234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2003" name="AutoShape 115"/>
            <p:cNvSpPr>
              <a:spLocks noChangeArrowheads="1"/>
            </p:cNvSpPr>
            <p:nvPr/>
          </p:nvSpPr>
          <p:spPr bwMode="auto">
            <a:xfrm>
              <a:off x="3682" y="2489"/>
              <a:ext cx="58" cy="56"/>
            </a:xfrm>
            <a:prstGeom prst="flowChartConnector">
              <a:avLst/>
            </a:prstGeom>
            <a:noFill/>
            <a:ln w="1270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33CC">
                      <a:alpha val="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22004" name="Group 116"/>
            <p:cNvGrpSpPr>
              <a:grpSpLocks/>
            </p:cNvGrpSpPr>
            <p:nvPr/>
          </p:nvGrpSpPr>
          <p:grpSpPr bwMode="auto">
            <a:xfrm>
              <a:off x="4936" y="2478"/>
              <a:ext cx="850" cy="738"/>
              <a:chOff x="1497" y="992"/>
              <a:chExt cx="850" cy="738"/>
            </a:xfrm>
          </p:grpSpPr>
          <p:grpSp>
            <p:nvGrpSpPr>
              <p:cNvPr id="422005" name="Group 117"/>
              <p:cNvGrpSpPr>
                <a:grpSpLocks/>
              </p:cNvGrpSpPr>
              <p:nvPr/>
            </p:nvGrpSpPr>
            <p:grpSpPr bwMode="auto">
              <a:xfrm>
                <a:off x="1497" y="992"/>
                <a:ext cx="81" cy="738"/>
                <a:chOff x="2928" y="1920"/>
                <a:chExt cx="96" cy="917"/>
              </a:xfrm>
            </p:grpSpPr>
            <p:sp>
              <p:nvSpPr>
                <p:cNvPr id="422006" name="Line 118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2541" y="2403"/>
                  <a:ext cx="869" cy="0"/>
                </a:xfrm>
                <a:prstGeom prst="line">
                  <a:avLst/>
                </a:prstGeom>
                <a:noFill/>
                <a:ln w="28575">
                  <a:solidFill>
                    <a:srgbClr val="0033CC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22007" name="Oval 119"/>
                <p:cNvSpPr>
                  <a:spLocks noChangeArrowheads="1"/>
                </p:cNvSpPr>
                <p:nvPr/>
              </p:nvSpPr>
              <p:spPr bwMode="auto">
                <a:xfrm>
                  <a:off x="2928" y="1920"/>
                  <a:ext cx="96" cy="96"/>
                </a:xfrm>
                <a:prstGeom prst="ellipse">
                  <a:avLst/>
                </a:prstGeom>
                <a:solidFill>
                  <a:srgbClr val="000066">
                    <a:alpha val="0"/>
                  </a:srgbClr>
                </a:solidFill>
                <a:ln w="38100">
                  <a:solidFill>
                    <a:srgbClr val="000066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22008" name="Text Box 120"/>
              <p:cNvSpPr txBox="1">
                <a:spLocks noChangeArrowheads="1"/>
              </p:cNvSpPr>
              <p:nvPr/>
            </p:nvSpPr>
            <p:spPr bwMode="auto">
              <a:xfrm>
                <a:off x="2064" y="1224"/>
                <a:ext cx="283" cy="296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alpha val="0"/>
                      </a:scheme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_GB2312" pitchFamily="49" charset="-122"/>
                    <a:cs typeface="+mn-cs"/>
                  </a:rPr>
                  <a:t>…</a:t>
                </a:r>
              </a:p>
            </p:txBody>
          </p:sp>
        </p:grpSp>
        <p:sp>
          <p:nvSpPr>
            <p:cNvPr id="422009" name="AutoShape 121"/>
            <p:cNvSpPr>
              <a:spLocks noChangeArrowheads="1"/>
            </p:cNvSpPr>
            <p:nvPr/>
          </p:nvSpPr>
          <p:spPr bwMode="auto">
            <a:xfrm>
              <a:off x="5817" y="3180"/>
              <a:ext cx="82" cy="78"/>
            </a:xfrm>
            <a:prstGeom prst="flowChartConnector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>
                      <a:alpha val="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2010" name="Line 122"/>
            <p:cNvSpPr>
              <a:spLocks noChangeShapeType="1"/>
            </p:cNvSpPr>
            <p:nvPr/>
          </p:nvSpPr>
          <p:spPr bwMode="auto">
            <a:xfrm>
              <a:off x="5899" y="3219"/>
              <a:ext cx="164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2011" name="AutoShape 123"/>
            <p:cNvSpPr>
              <a:spLocks noChangeArrowheads="1"/>
            </p:cNvSpPr>
            <p:nvPr/>
          </p:nvSpPr>
          <p:spPr bwMode="auto">
            <a:xfrm>
              <a:off x="6058" y="3191"/>
              <a:ext cx="59" cy="56"/>
            </a:xfrm>
            <a:prstGeom prst="flowChartConnector">
              <a:avLst/>
            </a:prstGeom>
            <a:noFill/>
            <a:ln w="1270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33CC">
                      <a:alpha val="0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2012" name="Line 124"/>
            <p:cNvSpPr>
              <a:spLocks noChangeShapeType="1"/>
            </p:cNvSpPr>
            <p:nvPr/>
          </p:nvSpPr>
          <p:spPr bwMode="auto">
            <a:xfrm flipV="1">
              <a:off x="4977" y="3219"/>
              <a:ext cx="526" cy="0"/>
            </a:xfrm>
            <a:prstGeom prst="line">
              <a:avLst/>
            </a:prstGeom>
            <a:noFill/>
            <a:ln w="28575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2013" name="Text Box 125"/>
            <p:cNvSpPr txBox="1">
              <a:spLocks noChangeArrowheads="1"/>
            </p:cNvSpPr>
            <p:nvPr/>
          </p:nvSpPr>
          <p:spPr bwMode="auto">
            <a:xfrm>
              <a:off x="5470" y="3410"/>
              <a:ext cx="452" cy="297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n</a:t>
              </a: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rPr>
                <a:t>个</a:t>
              </a:r>
            </a:p>
          </p:txBody>
        </p:sp>
        <p:sp>
          <p:nvSpPr>
            <p:cNvPr id="422015" name="AutoShape 127"/>
            <p:cNvSpPr>
              <a:spLocks noChangeArrowheads="1"/>
            </p:cNvSpPr>
            <p:nvPr/>
          </p:nvSpPr>
          <p:spPr bwMode="auto">
            <a:xfrm rot="5400000" flipH="1">
              <a:off x="3870" y="2330"/>
              <a:ext cx="454" cy="36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2016" name="AutoShape 128"/>
            <p:cNvSpPr>
              <a:spLocks noChangeArrowheads="1"/>
            </p:cNvSpPr>
            <p:nvPr/>
          </p:nvSpPr>
          <p:spPr bwMode="auto">
            <a:xfrm rot="5400000" flipH="1">
              <a:off x="5367" y="2330"/>
              <a:ext cx="454" cy="36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2017" name="AutoShape 129"/>
            <p:cNvSpPr>
              <a:spLocks noChangeArrowheads="1"/>
            </p:cNvSpPr>
            <p:nvPr/>
          </p:nvSpPr>
          <p:spPr bwMode="auto">
            <a:xfrm rot="5400000" flipH="1">
              <a:off x="5367" y="3056"/>
              <a:ext cx="454" cy="36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22019" name="Group 131"/>
          <p:cNvGrpSpPr>
            <a:grpSpLocks/>
          </p:cNvGrpSpPr>
          <p:nvPr/>
        </p:nvGrpSpPr>
        <p:grpSpPr bwMode="auto">
          <a:xfrm>
            <a:off x="3600450" y="4724400"/>
            <a:ext cx="685800" cy="646113"/>
            <a:chOff x="2880" y="2750"/>
            <a:chExt cx="432" cy="407"/>
          </a:xfrm>
        </p:grpSpPr>
        <p:sp>
          <p:nvSpPr>
            <p:cNvPr id="422020" name="Rectangle 132"/>
            <p:cNvSpPr>
              <a:spLocks noChangeArrowheads="1"/>
            </p:cNvSpPr>
            <p:nvPr/>
          </p:nvSpPr>
          <p:spPr bwMode="auto">
            <a:xfrm>
              <a:off x="3107" y="2976"/>
              <a:ext cx="182" cy="18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2021" name="Line 133"/>
            <p:cNvSpPr>
              <a:spLocks noChangeShapeType="1"/>
            </p:cNvSpPr>
            <p:nvPr/>
          </p:nvSpPr>
          <p:spPr bwMode="auto">
            <a:xfrm>
              <a:off x="2880" y="2750"/>
              <a:ext cx="316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2022" name="Text Box 134"/>
            <p:cNvSpPr txBox="1">
              <a:spLocks noChangeArrowheads="1"/>
            </p:cNvSpPr>
            <p:nvPr/>
          </p:nvSpPr>
          <p:spPr bwMode="auto">
            <a:xfrm>
              <a:off x="2880" y="2750"/>
              <a:ext cx="4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 type="none" w="sm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1" lang="en-US" altLang="zh-CN" sz="2000" b="1" i="0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OH</a:t>
              </a:r>
              <a:endParaRPr kumimoji="1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</p:txBody>
        </p:sp>
      </p:grpSp>
      <p:grpSp>
        <p:nvGrpSpPr>
          <p:cNvPr id="422023" name="Group 135"/>
          <p:cNvGrpSpPr>
            <a:grpSpLocks/>
          </p:cNvGrpSpPr>
          <p:nvPr/>
        </p:nvGrpSpPr>
        <p:grpSpPr bwMode="auto">
          <a:xfrm>
            <a:off x="4751388" y="4652963"/>
            <a:ext cx="685800" cy="646112"/>
            <a:chOff x="2880" y="2750"/>
            <a:chExt cx="432" cy="407"/>
          </a:xfrm>
        </p:grpSpPr>
        <p:sp>
          <p:nvSpPr>
            <p:cNvPr id="422024" name="Rectangle 136"/>
            <p:cNvSpPr>
              <a:spLocks noChangeArrowheads="1"/>
            </p:cNvSpPr>
            <p:nvPr/>
          </p:nvSpPr>
          <p:spPr bwMode="auto">
            <a:xfrm>
              <a:off x="3107" y="2976"/>
              <a:ext cx="182" cy="18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2025" name="Line 137"/>
            <p:cNvSpPr>
              <a:spLocks noChangeShapeType="1"/>
            </p:cNvSpPr>
            <p:nvPr/>
          </p:nvSpPr>
          <p:spPr bwMode="auto">
            <a:xfrm>
              <a:off x="2880" y="2750"/>
              <a:ext cx="316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2026" name="Text Box 138"/>
            <p:cNvSpPr txBox="1">
              <a:spLocks noChangeArrowheads="1"/>
            </p:cNvSpPr>
            <p:nvPr/>
          </p:nvSpPr>
          <p:spPr bwMode="auto">
            <a:xfrm>
              <a:off x="2880" y="2750"/>
              <a:ext cx="4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 type="none" w="sm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1" lang="en-US" altLang="zh-CN" sz="2000" b="1" i="0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IH</a:t>
              </a:r>
              <a:endParaRPr kumimoji="1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</p:txBody>
        </p:sp>
      </p:grpSp>
      <p:grpSp>
        <p:nvGrpSpPr>
          <p:cNvPr id="422027" name="Group 139"/>
          <p:cNvGrpSpPr>
            <a:grpSpLocks/>
          </p:cNvGrpSpPr>
          <p:nvPr/>
        </p:nvGrpSpPr>
        <p:grpSpPr bwMode="auto">
          <a:xfrm>
            <a:off x="4824413" y="1881188"/>
            <a:ext cx="762000" cy="396875"/>
            <a:chOff x="3120" y="2918"/>
            <a:chExt cx="480" cy="250"/>
          </a:xfrm>
        </p:grpSpPr>
        <p:sp>
          <p:nvSpPr>
            <p:cNvPr id="422028" name="Line 140"/>
            <p:cNvSpPr>
              <a:spLocks noChangeShapeType="1"/>
            </p:cNvSpPr>
            <p:nvPr/>
          </p:nvSpPr>
          <p:spPr bwMode="auto">
            <a:xfrm flipH="1">
              <a:off x="3120" y="2928"/>
              <a:ext cx="316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2029" name="Text Box 141"/>
            <p:cNvSpPr txBox="1">
              <a:spLocks noChangeArrowheads="1"/>
            </p:cNvSpPr>
            <p:nvPr/>
          </p:nvSpPr>
          <p:spPr bwMode="auto">
            <a:xfrm>
              <a:off x="3168" y="2918"/>
              <a:ext cx="4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 type="none" w="sm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1" lang="en-US" altLang="zh-CN" sz="2000" b="1" i="0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IL</a:t>
              </a:r>
              <a:endParaRPr kumimoji="1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</p:txBody>
        </p:sp>
      </p:grpSp>
      <p:grpSp>
        <p:nvGrpSpPr>
          <p:cNvPr id="422030" name="Group 142"/>
          <p:cNvGrpSpPr>
            <a:grpSpLocks/>
          </p:cNvGrpSpPr>
          <p:nvPr/>
        </p:nvGrpSpPr>
        <p:grpSpPr bwMode="auto">
          <a:xfrm>
            <a:off x="3851275" y="1808163"/>
            <a:ext cx="762000" cy="396875"/>
            <a:chOff x="3120" y="2918"/>
            <a:chExt cx="480" cy="250"/>
          </a:xfrm>
        </p:grpSpPr>
        <p:sp>
          <p:nvSpPr>
            <p:cNvPr id="422031" name="Line 143"/>
            <p:cNvSpPr>
              <a:spLocks noChangeShapeType="1"/>
            </p:cNvSpPr>
            <p:nvPr/>
          </p:nvSpPr>
          <p:spPr bwMode="auto">
            <a:xfrm flipH="1">
              <a:off x="3120" y="2928"/>
              <a:ext cx="316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2032" name="Text Box 144"/>
            <p:cNvSpPr txBox="1">
              <a:spLocks noChangeArrowheads="1"/>
            </p:cNvSpPr>
            <p:nvPr/>
          </p:nvSpPr>
          <p:spPr bwMode="auto">
            <a:xfrm>
              <a:off x="3168" y="2918"/>
              <a:ext cx="4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tx1"/>
                  </a:solidFill>
                  <a:miter lim="800000"/>
                  <a:headEnd/>
                  <a:tailEnd type="none" w="sm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10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I</a:t>
              </a:r>
              <a:r>
                <a:rPr kumimoji="1" lang="en-US" altLang="zh-CN" sz="2000" b="1" i="0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OL</a:t>
              </a:r>
              <a:endParaRPr kumimoji="1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endParaRPr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CB89473-27E1-4881-A40F-403906AF9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87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610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21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21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422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22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421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421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22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22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21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421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42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1894" grpId="0" animBg="1" autoUpdateAnimBg="0"/>
      <p:bldP spid="421902" grpId="0" animBg="1" autoUpdateAnimBg="0"/>
      <p:bldP spid="421974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80" name="Rectangle 4"/>
          <p:cNvSpPr>
            <a:spLocks noChangeArrowheads="1"/>
          </p:cNvSpPr>
          <p:nvPr/>
        </p:nvSpPr>
        <p:spPr bwMode="auto">
          <a:xfrm>
            <a:off x="468027" y="3522342"/>
            <a:ext cx="6918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驱动电路必须能为负载电路提供足够的驱动电流</a:t>
            </a:r>
          </a:p>
        </p:txBody>
      </p:sp>
      <p:sp>
        <p:nvSpPr>
          <p:cNvPr id="408581" name="Rectangle 5"/>
          <p:cNvSpPr>
            <a:spLocks noChangeArrowheads="1"/>
          </p:cNvSpPr>
          <p:nvPr/>
        </p:nvSpPr>
        <p:spPr bwMode="auto">
          <a:xfrm>
            <a:off x="1590675" y="1880828"/>
            <a:ext cx="4556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驱动电路          负载电路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8582" name="Rectangle 6"/>
              <p:cNvSpPr>
                <a:spLocks noChangeArrowheads="1"/>
              </p:cNvSpPr>
              <p:nvPr/>
            </p:nvSpPr>
            <p:spPr bwMode="auto">
              <a:xfrm>
                <a:off x="1474788" y="2243531"/>
                <a:ext cx="5500687" cy="5647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tx2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8409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1</a:t>
                </a: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8409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、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𝑉</m:t>
                        </m:r>
                      </m:e>
                      <m:sub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𝑂𝐻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(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𝑚𝑖𝑛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)</m:t>
                        </m:r>
                      </m:sub>
                    </m:sSub>
                    <m:r>
                      <a:rPr kumimoji="0" lang="en-US" altLang="zh-CN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      </m:t>
                    </m:r>
                    <m:r>
                      <a:rPr kumimoji="0" lang="en-US" altLang="zh-CN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≥</m:t>
                    </m:r>
                    <m:r>
                      <a:rPr kumimoji="0" lang="en-US" altLang="zh-CN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       </m:t>
                    </m:r>
                    <m:sSub>
                      <m:sSubPr>
                        <m:ctrlP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𝑉</m:t>
                        </m:r>
                      </m:e>
                      <m:sub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𝐼𝐻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(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𝑚𝑖𝑛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)</m:t>
                        </m:r>
                      </m:sub>
                    </m:sSub>
                  </m:oMath>
                </a14:m>
                <a:endPara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mc:Choice>
        <mc:Fallback xmlns="">
          <p:sp>
            <p:nvSpPr>
              <p:cNvPr id="408582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74788" y="2243531"/>
                <a:ext cx="5500687" cy="564706"/>
              </a:xfrm>
              <a:prstGeom prst="rect">
                <a:avLst/>
              </a:prstGeom>
              <a:blipFill>
                <a:blip r:embed="rId5"/>
                <a:stretch>
                  <a:fillRect l="-2328" t="-13978" b="-2258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2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8583" name="Rectangle 7"/>
              <p:cNvSpPr>
                <a:spLocks noChangeArrowheads="1"/>
              </p:cNvSpPr>
              <p:nvPr/>
            </p:nvSpPr>
            <p:spPr bwMode="auto">
              <a:xfrm>
                <a:off x="1474788" y="2962669"/>
                <a:ext cx="5400675" cy="5647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tx2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8409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2</a:t>
                </a: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8409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、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𝑉</m:t>
                        </m:r>
                      </m:e>
                      <m:sub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𝑂</m:t>
                        </m:r>
                        <m:r>
                          <a:rPr kumimoji="0" lang="en-US" altLang="zh-CN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𝐿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(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𝑚𝑎𝑥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)</m:t>
                        </m:r>
                      </m:sub>
                    </m:sSub>
                    <m:r>
                      <a:rPr kumimoji="0" lang="en-US" altLang="zh-CN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      </m:t>
                    </m:r>
                    <m:r>
                      <a:rPr kumimoji="0" lang="en-US" altLang="zh-CN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        </m:t>
                    </m:r>
                    <m:sSub>
                      <m:sSubPr>
                        <m:ctrlP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𝑉</m:t>
                        </m:r>
                      </m:e>
                      <m:sub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𝐼</m:t>
                        </m:r>
                        <m:r>
                          <a:rPr kumimoji="0" lang="en-US" altLang="zh-CN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𝐿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(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𝑚𝑎𝑥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)</m:t>
                        </m:r>
                      </m:sub>
                    </m:sSub>
                  </m:oMath>
                </a14:m>
                <a:endParaRPr kumimoji="0" lang="en-US" altLang="zh-CN" sz="2800" b="1" i="0" u="none" strike="noStrike" kern="1200" cap="none" spc="0" normalizeH="0" baseline="-30000" noProof="0" dirty="0">
                  <a:ln>
                    <a:noFill/>
                  </a:ln>
                  <a:solidFill>
                    <a:srgbClr val="18409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endParaRPr>
              </a:p>
            </p:txBody>
          </p:sp>
        </mc:Choice>
        <mc:Fallback xmlns="">
          <p:sp>
            <p:nvSpPr>
              <p:cNvPr id="408583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74788" y="2962669"/>
                <a:ext cx="5400675" cy="564706"/>
              </a:xfrm>
              <a:prstGeom prst="rect">
                <a:avLst/>
              </a:prstGeom>
              <a:blipFill>
                <a:blip r:embed="rId6"/>
                <a:stretch>
                  <a:fillRect l="-2370" t="-13978" b="-2258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2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8588" name="Rectangle 12"/>
              <p:cNvSpPr>
                <a:spLocks noChangeArrowheads="1"/>
              </p:cNvSpPr>
              <p:nvPr/>
            </p:nvSpPr>
            <p:spPr bwMode="auto">
              <a:xfrm>
                <a:off x="1474788" y="4569371"/>
                <a:ext cx="5400675" cy="5955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tx2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8409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4</a:t>
                </a: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8409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、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𝐼</m:t>
                        </m:r>
                      </m:e>
                      <m:sub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𝑂𝐿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(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𝑚𝑎𝑥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)</m:t>
                        </m:r>
                      </m:sub>
                    </m:sSub>
                    <m:r>
                      <a:rPr kumimoji="0" lang="en-US" altLang="zh-CN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        </m:t>
                    </m:r>
                    <m:r>
                      <a:rPr kumimoji="0" lang="en-US" altLang="zh-CN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≥</m:t>
                    </m:r>
                    <m:r>
                      <a:rPr kumimoji="0" lang="en-US" altLang="zh-CN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      </m:t>
                    </m:r>
                    <m:d>
                      <m:dPr>
                        <m:begChr m:val="|"/>
                        <m:endChr m:val="|"/>
                        <m:ctrlP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altLang="zh-CN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altLang="zh-CN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𝐼</m:t>
                            </m:r>
                          </m:e>
                          <m:sub>
                            <m:r>
                              <a:rPr kumimoji="0" lang="en-US" altLang="zh-CN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𝐼</m:t>
                            </m:r>
                            <m:r>
                              <a:rPr kumimoji="0" lang="en-US" altLang="zh-CN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𝐿</m:t>
                            </m:r>
                            <m:r>
                              <a:rPr kumimoji="0" lang="en-US" altLang="zh-CN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(</m:t>
                            </m:r>
                            <m:r>
                              <a:rPr kumimoji="0" lang="en-US" altLang="zh-CN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𝑡𝑜𝑡𝑎𝑙</m:t>
                            </m:r>
                            <m:r>
                              <a:rPr kumimoji="0" lang="en-US" altLang="zh-CN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)</m:t>
                            </m:r>
                          </m:sub>
                        </m:sSub>
                      </m:e>
                    </m:d>
                  </m:oMath>
                </a14:m>
                <a:endParaRPr kumimoji="0" lang="en-US" altLang="zh-CN" sz="2800" b="1" i="0" u="none" strike="noStrike" kern="1200" cap="none" spc="0" normalizeH="0" baseline="-30000" noProof="0" dirty="0">
                  <a:ln>
                    <a:noFill/>
                  </a:ln>
                  <a:solidFill>
                    <a:srgbClr val="18409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endParaRPr>
              </a:p>
            </p:txBody>
          </p:sp>
        </mc:Choice>
        <mc:Fallback xmlns="">
          <p:sp>
            <p:nvSpPr>
              <p:cNvPr id="408588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74788" y="4569371"/>
                <a:ext cx="5400675" cy="595548"/>
              </a:xfrm>
              <a:prstGeom prst="rect">
                <a:avLst/>
              </a:prstGeom>
              <a:blipFill>
                <a:blip r:embed="rId7"/>
                <a:stretch>
                  <a:fillRect l="-2370" t="-11340" b="-2061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2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8589" name="Rectangle 13"/>
          <p:cNvSpPr>
            <a:spLocks noChangeArrowheads="1"/>
          </p:cNvSpPr>
          <p:nvPr/>
        </p:nvSpPr>
        <p:spPr bwMode="auto">
          <a:xfrm>
            <a:off x="488950" y="1252538"/>
            <a:ext cx="8150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驱动电路必须能为负载电路提供合乎相应标准的高、低电平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8595" name="Rectangle 19"/>
              <p:cNvSpPr>
                <a:spLocks noChangeArrowheads="1"/>
              </p:cNvSpPr>
              <p:nvPr/>
            </p:nvSpPr>
            <p:spPr bwMode="auto">
              <a:xfrm>
                <a:off x="1461134" y="4019730"/>
                <a:ext cx="4974952" cy="5955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tx2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8409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3</a:t>
                </a:r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8409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</a:rPr>
                  <a:t>、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kumimoji="0" lang="en-US" altLang="zh-CN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altLang="zh-CN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altLang="zh-CN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𝐼</m:t>
                            </m:r>
                          </m:e>
                          <m:sub>
                            <m:r>
                              <a:rPr kumimoji="0" lang="en-US" altLang="zh-CN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𝑂𝐻</m:t>
                            </m:r>
                            <m:r>
                              <a:rPr kumimoji="0" lang="en-US" altLang="zh-CN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(</m:t>
                            </m:r>
                            <m:r>
                              <a:rPr kumimoji="0" lang="en-US" altLang="zh-CN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𝑚𝑎𝑥</m:t>
                            </m:r>
                            <m:r>
                              <a:rPr kumimoji="0" lang="en-US" altLang="zh-CN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)</m:t>
                            </m:r>
                          </m:sub>
                        </m:sSub>
                      </m:e>
                    </m:d>
                    <m:r>
                      <a:rPr kumimoji="0" lang="en-US" altLang="zh-CN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    </m:t>
                    </m:r>
                    <m:r>
                      <a:rPr kumimoji="0" lang="en-US" altLang="zh-CN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≥</m:t>
                    </m:r>
                    <m:r>
                      <a:rPr kumimoji="0" lang="en-US" altLang="zh-CN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       </m:t>
                    </m:r>
                    <m:sSub>
                      <m:sSubPr>
                        <m:ctrlP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𝐼</m:t>
                        </m:r>
                      </m:e>
                      <m:sub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𝐼𝐻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(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𝑡𝑜𝑡𝑎𝑙</m:t>
                        </m:r>
                        <m:r>
                          <a:rPr kumimoji="0" lang="en-US" altLang="zh-C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)</m:t>
                        </m:r>
                      </m:sub>
                    </m:sSub>
                  </m:oMath>
                </a14:m>
                <a:endParaRPr kumimoji="0" lang="en-US" altLang="zh-CN" sz="2800" b="1" i="0" u="none" strike="noStrike" kern="1200" cap="none" spc="0" normalizeH="0" baseline="-30000" noProof="0" dirty="0">
                  <a:ln>
                    <a:noFill/>
                  </a:ln>
                  <a:solidFill>
                    <a:srgbClr val="18409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endParaRPr>
              </a:p>
            </p:txBody>
          </p:sp>
        </mc:Choice>
        <mc:Fallback xmlns="">
          <p:sp>
            <p:nvSpPr>
              <p:cNvPr id="408595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61134" y="4019730"/>
                <a:ext cx="4974952" cy="595548"/>
              </a:xfrm>
              <a:prstGeom prst="rect">
                <a:avLst/>
              </a:prstGeom>
              <a:blipFill>
                <a:blip r:embed="rId8"/>
                <a:stretch>
                  <a:fillRect l="-2574" t="-10204" b="-1938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2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488950" y="5268219"/>
            <a:ext cx="854754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根据约定，拉电流前置“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-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”号，灌电流前置“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+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”号。因此式中电流比较的是不考虑拉灌电流符号的绝对值。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BF65306-840C-4E01-B00A-9695A7D8C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88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1758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8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08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08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08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08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08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08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580" grpId="0" autoUpdateAnimBg="0"/>
      <p:bldP spid="408581" grpId="0"/>
      <p:bldP spid="408582" grpId="0"/>
      <p:bldP spid="408583" grpId="0" autoUpdateAnimBg="0"/>
      <p:bldP spid="408588" grpId="0"/>
      <p:bldP spid="408589" grpId="0" autoUpdateAnimBg="0"/>
      <p:bldP spid="408595" grpId="0"/>
      <p:bldP spid="20" grpId="0" autoUpdateAnimBg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71" name="Rectangle 11"/>
          <p:cNvSpPr>
            <a:spLocks noChangeArrowheads="1"/>
          </p:cNvSpPr>
          <p:nvPr/>
        </p:nvSpPr>
        <p:spPr bwMode="auto">
          <a:xfrm>
            <a:off x="539750" y="549275"/>
            <a:ext cx="7843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图中给出了各个系列在给定电源电压下四个逻辑电平参数</a:t>
            </a:r>
          </a:p>
        </p:txBody>
      </p:sp>
      <p:sp>
        <p:nvSpPr>
          <p:cNvPr id="424979" name="Rectangle 19"/>
          <p:cNvSpPr>
            <a:spLocks noChangeArrowheads="1"/>
          </p:cNvSpPr>
          <p:nvPr/>
        </p:nvSpPr>
        <p:spPr bwMode="auto">
          <a:xfrm>
            <a:off x="0" y="19954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424978" name="Object 18"/>
          <p:cNvGraphicFramePr>
            <a:graphicFrameLocks noChangeAspect="1"/>
          </p:cNvGraphicFramePr>
          <p:nvPr/>
        </p:nvGraphicFramePr>
        <p:xfrm>
          <a:off x="287524" y="1268760"/>
          <a:ext cx="8723313" cy="493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9" name="图片" r:id="rId4" imgW="5810400" imgH="2867040" progId="Word.Picture.8">
                  <p:embed/>
                </p:oleObj>
              </mc:Choice>
              <mc:Fallback>
                <p:oleObj name="图片" r:id="rId4" imgW="5810400" imgH="2867040" progId="Word.Picture.8">
                  <p:embed/>
                  <p:pic>
                    <p:nvPicPr>
                      <p:cNvPr id="424978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524" y="1268760"/>
                        <a:ext cx="8723313" cy="49355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90E16FD-D6B2-4AA9-8F42-72846D2EA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89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88944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24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71" grpId="0" autoUpdateAnimBg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4" name="Rectangle 4"/>
          <p:cNvSpPr>
            <a:spLocks noChangeArrowheads="1"/>
          </p:cNvSpPr>
          <p:nvPr/>
        </p:nvSpPr>
        <p:spPr bwMode="auto">
          <a:xfrm>
            <a:off x="792163" y="476250"/>
            <a:ext cx="5903912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、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5V CMOS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门驱动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3.3V CMOS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门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184090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409605" name="Rectangle 5"/>
          <p:cNvSpPr>
            <a:spLocks noChangeArrowheads="1"/>
          </p:cNvSpPr>
          <p:nvPr/>
        </p:nvSpPr>
        <p:spPr bwMode="auto">
          <a:xfrm>
            <a:off x="3708400" y="1196975"/>
            <a:ext cx="5111750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OH</a:t>
            </a:r>
            <a:r>
              <a:rPr kumimoji="0" lang="zh-CN" alt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min)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=4.4V      V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OL(max)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=0.5V</a:t>
            </a:r>
          </a:p>
        </p:txBody>
      </p:sp>
      <p:sp>
        <p:nvSpPr>
          <p:cNvPr id="409606" name="Rectangle 6"/>
          <p:cNvSpPr>
            <a:spLocks noChangeArrowheads="1"/>
          </p:cNvSpPr>
          <p:nvPr/>
        </p:nvSpPr>
        <p:spPr bwMode="auto">
          <a:xfrm>
            <a:off x="539750" y="2251075"/>
            <a:ext cx="8101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3.3V CMOS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门系列 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   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IH(min)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=  2V       V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IL(max )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=  0.8V</a:t>
            </a:r>
          </a:p>
        </p:txBody>
      </p:sp>
      <p:sp>
        <p:nvSpPr>
          <p:cNvPr id="409607" name="Rectangle 7"/>
          <p:cNvSpPr>
            <a:spLocks noChangeArrowheads="1"/>
          </p:cNvSpPr>
          <p:nvPr/>
        </p:nvSpPr>
        <p:spPr bwMode="auto">
          <a:xfrm>
            <a:off x="6156325" y="1676400"/>
            <a:ext cx="2879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I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OH</a:t>
            </a:r>
            <a:r>
              <a:rPr kumimoji="0" lang="zh-CN" alt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max)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=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 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20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A</a:t>
            </a:r>
          </a:p>
        </p:txBody>
      </p:sp>
      <p:sp>
        <p:nvSpPr>
          <p:cNvPr id="409608" name="Rectangle 8"/>
          <p:cNvSpPr>
            <a:spLocks noChangeArrowheads="1"/>
          </p:cNvSpPr>
          <p:nvPr/>
        </p:nvSpPr>
        <p:spPr bwMode="auto">
          <a:xfrm>
            <a:off x="3562350" y="2755900"/>
            <a:ext cx="3097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I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IH</a:t>
            </a:r>
            <a:r>
              <a:rPr kumimoji="0" lang="zh-CN" altLang="en-US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max)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=5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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A</a:t>
            </a:r>
          </a:p>
        </p:txBody>
      </p:sp>
      <p:sp>
        <p:nvSpPr>
          <p:cNvPr id="409609" name="Rectangle 9"/>
          <p:cNvSpPr>
            <a:spLocks noChangeArrowheads="1"/>
          </p:cNvSpPr>
          <p:nvPr/>
        </p:nvSpPr>
        <p:spPr bwMode="auto">
          <a:xfrm>
            <a:off x="771525" y="3670300"/>
            <a:ext cx="30384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3326F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30000" noProof="0" dirty="0">
                <a:ln>
                  <a:noFill/>
                </a:ln>
                <a:solidFill>
                  <a:srgbClr val="13326F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OH(min)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3326F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≥   V</a:t>
            </a:r>
            <a:r>
              <a:rPr kumimoji="0" lang="en-US" altLang="zh-CN" sz="2400" b="1" i="0" u="none" strike="noStrike" kern="1200" cap="none" spc="0" normalizeH="0" baseline="-30000" noProof="0" dirty="0">
                <a:ln>
                  <a:noFill/>
                </a:ln>
                <a:solidFill>
                  <a:srgbClr val="13326F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IH(min)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4.4V		 2V</a:t>
            </a:r>
            <a:endParaRPr kumimoji="0" lang="en-US" altLang="zh-CN" sz="2400" b="1" i="0" u="none" strike="noStrike" kern="1200" cap="none" spc="0" normalizeH="0" baseline="-30000" noProof="0" dirty="0">
              <a:ln>
                <a:noFill/>
              </a:ln>
              <a:solidFill>
                <a:srgbClr val="13326F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409610" name="Rectangle 10"/>
          <p:cNvSpPr>
            <a:spLocks noChangeArrowheads="1"/>
          </p:cNvSpPr>
          <p:nvPr/>
        </p:nvSpPr>
        <p:spPr bwMode="auto">
          <a:xfrm>
            <a:off x="4772025" y="3727450"/>
            <a:ext cx="30384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3326F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30000" noProof="0" dirty="0">
                <a:ln>
                  <a:noFill/>
                </a:ln>
                <a:solidFill>
                  <a:srgbClr val="13326F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OL(max)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3326F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≤   V</a:t>
            </a:r>
            <a:r>
              <a:rPr kumimoji="0" lang="en-US" altLang="zh-CN" sz="2400" b="1" i="0" u="none" strike="noStrike" kern="1200" cap="none" spc="0" normalizeH="0" baseline="-30000" noProof="0" dirty="0">
                <a:ln>
                  <a:noFill/>
                </a:ln>
                <a:solidFill>
                  <a:srgbClr val="13326F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IL(max)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0.5V		0.8V</a:t>
            </a:r>
            <a:endParaRPr kumimoji="0" lang="en-US" altLang="zh-CN" sz="2400" b="1" i="0" u="none" strike="noStrike" kern="1200" cap="none" spc="0" normalizeH="0" baseline="-30000" noProof="0" dirty="0">
              <a:ln>
                <a:noFill/>
              </a:ln>
              <a:solidFill>
                <a:srgbClr val="13326F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409611" name="Rectangle 11"/>
          <p:cNvSpPr>
            <a:spLocks noChangeArrowheads="1"/>
          </p:cNvSpPr>
          <p:nvPr/>
        </p:nvSpPr>
        <p:spPr bwMode="auto">
          <a:xfrm>
            <a:off x="1133475" y="4947621"/>
            <a:ext cx="23034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3326F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带拉电流负载</a:t>
            </a:r>
          </a:p>
        </p:txBody>
      </p:sp>
      <p:sp>
        <p:nvSpPr>
          <p:cNvPr id="409612" name="Rectangle 12"/>
          <p:cNvSpPr>
            <a:spLocks noChangeArrowheads="1"/>
          </p:cNvSpPr>
          <p:nvPr/>
        </p:nvSpPr>
        <p:spPr bwMode="auto">
          <a:xfrm>
            <a:off x="612775" y="3213100"/>
            <a:ext cx="2879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3326F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输出、输入电压</a:t>
            </a:r>
          </a:p>
        </p:txBody>
      </p:sp>
      <p:sp>
        <p:nvSpPr>
          <p:cNvPr id="409622" name="Rectangle 22"/>
          <p:cNvSpPr>
            <a:spLocks noChangeArrowheads="1"/>
          </p:cNvSpPr>
          <p:nvPr/>
        </p:nvSpPr>
        <p:spPr bwMode="auto">
          <a:xfrm>
            <a:off x="1152954" y="5818187"/>
            <a:ext cx="2012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" panose="020B0604020202020204" pitchFamily="34" charset="0"/>
                <a:ea typeface="楷体_GB2312" pitchFamily="49" charset="-122"/>
                <a:cs typeface="+mn-cs"/>
              </a:rPr>
              <a:t>带灌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Arial Narrow" panose="020B0606020202030204" pitchFamily="34" charset="0"/>
                <a:ea typeface="楷体_GB2312" pitchFamily="49" charset="-122"/>
                <a:cs typeface="+mn-cs"/>
              </a:rPr>
              <a:t>电流负载</a:t>
            </a:r>
          </a:p>
        </p:txBody>
      </p:sp>
      <p:sp>
        <p:nvSpPr>
          <p:cNvPr id="409624" name="Rectangle 24"/>
          <p:cNvSpPr>
            <a:spLocks noChangeArrowheads="1"/>
          </p:cNvSpPr>
          <p:nvPr/>
        </p:nvSpPr>
        <p:spPr bwMode="auto">
          <a:xfrm>
            <a:off x="358775" y="1268413"/>
            <a:ext cx="3743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已知：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5V CMOS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门系列</a:t>
            </a:r>
          </a:p>
        </p:txBody>
      </p:sp>
      <p:sp>
        <p:nvSpPr>
          <p:cNvPr id="409625" name="Rectangle 25"/>
          <p:cNvSpPr>
            <a:spLocks noChangeArrowheads="1"/>
          </p:cNvSpPr>
          <p:nvPr/>
        </p:nvSpPr>
        <p:spPr bwMode="auto">
          <a:xfrm>
            <a:off x="3708400" y="1701800"/>
            <a:ext cx="2879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I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OL</a:t>
            </a:r>
            <a:r>
              <a:rPr kumimoji="0" lang="zh-CN" altLang="en-US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max)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= 20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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A</a:t>
            </a:r>
          </a:p>
        </p:txBody>
      </p:sp>
      <p:sp>
        <p:nvSpPr>
          <p:cNvPr id="409628" name="Rectangle 28"/>
          <p:cNvSpPr>
            <a:spLocks noChangeArrowheads="1"/>
          </p:cNvSpPr>
          <p:nvPr/>
        </p:nvSpPr>
        <p:spPr bwMode="auto">
          <a:xfrm>
            <a:off x="5940425" y="2755900"/>
            <a:ext cx="3097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I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IL</a:t>
            </a:r>
            <a:r>
              <a:rPr kumimoji="0" lang="zh-CN" altLang="en-US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max)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=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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5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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A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630" name="Rectangle 30"/>
              <p:cNvSpPr>
                <a:spLocks noChangeArrowheads="1"/>
              </p:cNvSpPr>
              <p:nvPr/>
            </p:nvSpPr>
            <p:spPr bwMode="auto">
              <a:xfrm>
                <a:off x="4366418" y="4861896"/>
                <a:ext cx="2869878" cy="7788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tx2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kumimoji="0" lang="en-US" altLang="zh-C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altLang="zh-CN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𝐼</m:t>
                              </m:r>
                            </m:e>
                            <m:sub>
                              <m:r>
                                <a:rPr kumimoji="0" lang="en-US" altLang="zh-CN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𝑂𝐻</m:t>
                              </m:r>
                              <m:r>
                                <a:rPr kumimoji="0" lang="en-US" altLang="zh-CN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𝑚𝑎𝑥</m:t>
                              </m:r>
                              <m:r>
                                <a:rPr kumimoji="0" lang="en-US" altLang="zh-CN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b>
                          </m:sSub>
                        </m:e>
                      </m:d>
                      <m:r>
                        <a:rPr kumimoji="0" lang="en-US" altLang="zh-CN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≥</m:t>
                      </m:r>
                      <m:sSub>
                        <m:sSubPr>
                          <m:ctrlPr>
                            <a:rPr kumimoji="0" lang="en-US" altLang="zh-C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𝐼</m:t>
                          </m:r>
                        </m:e>
                        <m:sub>
                          <m:r>
                            <a:rPr kumimoji="0" lang="en-US" altLang="zh-C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𝐼𝐻</m:t>
                          </m:r>
                          <m:r>
                            <a:rPr kumimoji="0" lang="en-US" altLang="zh-C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r>
                            <a:rPr kumimoji="0" lang="en-US" altLang="zh-C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𝑡𝑜𝑡𝑎𝑙</m:t>
                          </m:r>
                          <m:r>
                            <a:rPr kumimoji="0" lang="en-US" altLang="zh-C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)</m:t>
                          </m:r>
                        </m:sub>
                      </m:sSub>
                    </m:oMath>
                  </m:oMathPara>
                </a14:m>
                <a:endParaRPr kumimoji="0" lang="en-US" altLang="zh-CN" sz="2400" b="1" i="0" u="none" strike="noStrike" kern="1200" cap="none" spc="0" normalizeH="0" baseline="-30000" noProof="0" dirty="0">
                  <a:ln>
                    <a:noFill/>
                  </a:ln>
                  <a:solidFill>
                    <a:srgbClr val="13326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3326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_GB2312" pitchFamily="49" charset="-122"/>
                    <a:cs typeface="+mn-cs"/>
                  </a:rPr>
                  <a:t>|-20|	    5*4</a:t>
                </a:r>
              </a:p>
            </p:txBody>
          </p:sp>
        </mc:Choice>
        <mc:Fallback xmlns="">
          <p:sp>
            <p:nvSpPr>
              <p:cNvPr id="409630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66418" y="4861896"/>
                <a:ext cx="2869878" cy="778868"/>
              </a:xfrm>
              <a:prstGeom prst="rect">
                <a:avLst/>
              </a:prstGeom>
              <a:blipFill>
                <a:blip r:embed="rId5"/>
                <a:stretch>
                  <a:fillRect b="-1417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2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9651" name="Rectangle 51"/>
              <p:cNvSpPr>
                <a:spLocks noChangeArrowheads="1"/>
              </p:cNvSpPr>
              <p:nvPr/>
            </p:nvSpPr>
            <p:spPr bwMode="auto">
              <a:xfrm>
                <a:off x="4391026" y="5722943"/>
                <a:ext cx="2845270" cy="7595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tx2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𝐼</m:t>
                          </m:r>
                        </m:e>
                        <m:sub>
                          <m:r>
                            <a:rPr kumimoji="0" lang="en-US" altLang="zh-C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𝑂𝐿</m:t>
                          </m:r>
                          <m:r>
                            <a:rPr kumimoji="0" lang="en-US" altLang="zh-C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r>
                            <a:rPr kumimoji="0" lang="en-US" altLang="zh-C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𝑚𝑎𝑥</m:t>
                          </m:r>
                          <m:r>
                            <a:rPr kumimoji="0" lang="en-US" altLang="zh-C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)</m:t>
                          </m:r>
                        </m:sub>
                      </m:sSub>
                      <m:r>
                        <a:rPr kumimoji="0" lang="en-US" altLang="zh-CN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≥</m:t>
                      </m:r>
                      <m:d>
                        <m:dPr>
                          <m:begChr m:val="|"/>
                          <m:endChr m:val="|"/>
                          <m:ctrlPr>
                            <a:rPr kumimoji="0" lang="en-US" altLang="zh-C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altLang="zh-CN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𝐼</m:t>
                              </m:r>
                            </m:e>
                            <m:sub>
                              <m:r>
                                <a:rPr kumimoji="0" lang="en-US" altLang="zh-CN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𝐼𝐿</m:t>
                              </m:r>
                              <m:r>
                                <a:rPr kumimoji="0" lang="en-US" altLang="zh-CN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altLang="zh-CN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𝑡𝑜𝑡𝑎𝑙</m:t>
                              </m:r>
                              <m:r>
                                <a:rPr kumimoji="0" lang="en-US" altLang="zh-CN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)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altLang="zh-CN" sz="2000" b="1" i="0" u="none" strike="noStrike" kern="1200" cap="none" spc="0" normalizeH="0" baseline="-30000" noProof="0" dirty="0">
                  <a:ln>
                    <a:noFill/>
                  </a:ln>
                  <a:solidFill>
                    <a:srgbClr val="13326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_GB2312" pitchFamily="49" charset="-122"/>
                  <a:cs typeface="+mn-cs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3326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_GB2312" pitchFamily="49" charset="-122"/>
                    <a:cs typeface="+mn-cs"/>
                  </a:rPr>
                  <a:t>20	    |-5*4|</a:t>
                </a:r>
              </a:p>
            </p:txBody>
          </p:sp>
        </mc:Choice>
        <mc:Fallback xmlns="">
          <p:sp>
            <p:nvSpPr>
              <p:cNvPr id="409651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91026" y="5722943"/>
                <a:ext cx="2845270" cy="759567"/>
              </a:xfrm>
              <a:prstGeom prst="rect">
                <a:avLst/>
              </a:prstGeom>
              <a:blipFill>
                <a:blip r:embed="rId6"/>
                <a:stretch>
                  <a:fillRect b="-1451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2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9659" name="Rectangle 59"/>
          <p:cNvSpPr>
            <a:spLocks noChangeArrowheads="1"/>
          </p:cNvSpPr>
          <p:nvPr/>
        </p:nvSpPr>
        <p:spPr bwMode="auto">
          <a:xfrm>
            <a:off x="611188" y="4400550"/>
            <a:ext cx="3348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3326F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当负载门个数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3326F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n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3326F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小于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3326F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≤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3326F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4</a:t>
            </a: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92645" y="5869933"/>
            <a:ext cx="609600" cy="60960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2350" y="3790950"/>
            <a:ext cx="609600" cy="60960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08928" y="4892268"/>
            <a:ext cx="609600" cy="609600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1626" y="3745008"/>
            <a:ext cx="609600" cy="609600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D6F1A9A-0BEC-4B0B-BCCE-B2C3153B9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90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723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9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09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09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09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09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09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09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09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09" grpId="0"/>
      <p:bldP spid="409610" grpId="0"/>
      <p:bldP spid="409611" grpId="0"/>
      <p:bldP spid="409612" grpId="0"/>
      <p:bldP spid="409622" grpId="0"/>
      <p:bldP spid="409630" grpId="0"/>
      <p:bldP spid="409651" grpId="0"/>
      <p:bldP spid="409659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6" name="Rectangle 4"/>
          <p:cNvSpPr>
            <a:spLocks noChangeArrowheads="1"/>
          </p:cNvSpPr>
          <p:nvPr/>
        </p:nvSpPr>
        <p:spPr bwMode="auto">
          <a:xfrm>
            <a:off x="971550" y="441325"/>
            <a:ext cx="55070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4.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3.3V CMOS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门驱动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5V CMOS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门</a:t>
            </a:r>
          </a:p>
        </p:txBody>
      </p:sp>
      <p:sp>
        <p:nvSpPr>
          <p:cNvPr id="412680" name="Rectangle 8"/>
          <p:cNvSpPr>
            <a:spLocks noChangeArrowheads="1"/>
          </p:cNvSpPr>
          <p:nvPr/>
        </p:nvSpPr>
        <p:spPr bwMode="auto">
          <a:xfrm>
            <a:off x="611188" y="3321050"/>
            <a:ext cx="7886700" cy="8223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式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、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、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4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、都能满足，但式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1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OH(min)   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≥V</a:t>
            </a:r>
            <a:r>
              <a:rPr kumimoji="0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IH(min)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不满足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采用外接上拉电阻。</a:t>
            </a:r>
          </a:p>
        </p:txBody>
      </p:sp>
      <p:sp>
        <p:nvSpPr>
          <p:cNvPr id="412681" name="Rectangle 9"/>
          <p:cNvSpPr>
            <a:spLocks noChangeArrowheads="1"/>
          </p:cNvSpPr>
          <p:nvPr/>
        </p:nvSpPr>
        <p:spPr bwMode="auto">
          <a:xfrm>
            <a:off x="395288" y="5589588"/>
            <a:ext cx="4645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（</a:t>
            </a:r>
            <a:r>
              <a:rPr kumimoji="0" lang="zh-CN" altLang="en-US" sz="20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  <a:r>
              <a:rPr kumimoji="0" lang="en-US" altLang="zh-CN" sz="20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I</a:t>
            </a:r>
            <a:r>
              <a:rPr kumimoji="0" lang="en-US" altLang="zh-CN" sz="20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O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：驱动门输出级截止管的漏电流）</a:t>
            </a:r>
          </a:p>
        </p:txBody>
      </p:sp>
      <p:graphicFrame>
        <p:nvGraphicFramePr>
          <p:cNvPr id="412684" name="Object 12"/>
          <p:cNvGraphicFramePr>
            <a:graphicFrameLocks noChangeAspect="1"/>
          </p:cNvGraphicFramePr>
          <p:nvPr/>
        </p:nvGraphicFramePr>
        <p:xfrm>
          <a:off x="576263" y="4689475"/>
          <a:ext cx="4392612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2" name="公式" r:id="rId4" imgW="1562040" imgH="190440" progId="Equation.3">
                  <p:embed/>
                </p:oleObj>
              </mc:Choice>
              <mc:Fallback>
                <p:oleObj name="公式" r:id="rId4" imgW="1562040" imgH="190440" progId="Equation.3">
                  <p:embed/>
                  <p:pic>
                    <p:nvPicPr>
                      <p:cNvPr id="412684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4689475"/>
                        <a:ext cx="4392612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2704" name="Rectangle 32"/>
          <p:cNvSpPr>
            <a:spLocks noChangeArrowheads="1"/>
          </p:cNvSpPr>
          <p:nvPr/>
        </p:nvSpPr>
        <p:spPr bwMode="auto">
          <a:xfrm>
            <a:off x="3995738" y="1208088"/>
            <a:ext cx="5111750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OH</a:t>
            </a:r>
            <a:r>
              <a:rPr kumimoji="0" lang="zh-CN" altLang="en-US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min)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=2.4V      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OL(max)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=0.4V</a:t>
            </a:r>
          </a:p>
        </p:txBody>
      </p:sp>
      <p:sp>
        <p:nvSpPr>
          <p:cNvPr id="412705" name="Rectangle 33"/>
          <p:cNvSpPr>
            <a:spLocks noChangeArrowheads="1"/>
          </p:cNvSpPr>
          <p:nvPr/>
        </p:nvSpPr>
        <p:spPr bwMode="auto">
          <a:xfrm>
            <a:off x="1006475" y="2143125"/>
            <a:ext cx="8101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5V CMOS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门系列 </a:t>
            </a: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Arial Narrow" panose="020B0606020202030204" pitchFamily="34" charset="0"/>
                <a:ea typeface="宋体" panose="02010600030101010101" pitchFamily="2" charset="-122"/>
                <a:cs typeface="+mn-cs"/>
              </a:rPr>
              <a:t>     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 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IH(min)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=3.5V       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IL(max )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=1.5V</a:t>
            </a:r>
          </a:p>
        </p:txBody>
      </p:sp>
      <p:sp>
        <p:nvSpPr>
          <p:cNvPr id="412706" name="Rectangle 34"/>
          <p:cNvSpPr>
            <a:spLocks noChangeArrowheads="1"/>
          </p:cNvSpPr>
          <p:nvPr/>
        </p:nvSpPr>
        <p:spPr bwMode="auto">
          <a:xfrm>
            <a:off x="6443663" y="1687513"/>
            <a:ext cx="2879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I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OH</a:t>
            </a:r>
            <a:r>
              <a:rPr kumimoji="0" lang="zh-CN" altLang="en-US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max)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=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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0.1mA</a:t>
            </a:r>
          </a:p>
        </p:txBody>
      </p:sp>
      <p:sp>
        <p:nvSpPr>
          <p:cNvPr id="412707" name="Rectangle 35"/>
          <p:cNvSpPr>
            <a:spLocks noChangeArrowheads="1"/>
          </p:cNvSpPr>
          <p:nvPr/>
        </p:nvSpPr>
        <p:spPr bwMode="auto">
          <a:xfrm>
            <a:off x="3849688" y="2647950"/>
            <a:ext cx="3097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I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IH</a:t>
            </a:r>
            <a:r>
              <a:rPr kumimoji="0" lang="zh-CN" altLang="en-US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max)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=5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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A</a:t>
            </a:r>
          </a:p>
        </p:txBody>
      </p:sp>
      <p:sp>
        <p:nvSpPr>
          <p:cNvPr id="412708" name="Rectangle 36"/>
          <p:cNvSpPr>
            <a:spLocks noChangeArrowheads="1"/>
          </p:cNvSpPr>
          <p:nvPr/>
        </p:nvSpPr>
        <p:spPr bwMode="auto">
          <a:xfrm>
            <a:off x="358775" y="1279525"/>
            <a:ext cx="3743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已知：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3.3V CMOS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门系列</a:t>
            </a:r>
          </a:p>
        </p:txBody>
      </p:sp>
      <p:sp>
        <p:nvSpPr>
          <p:cNvPr id="412709" name="Rectangle 37"/>
          <p:cNvSpPr>
            <a:spLocks noChangeArrowheads="1"/>
          </p:cNvSpPr>
          <p:nvPr/>
        </p:nvSpPr>
        <p:spPr bwMode="auto">
          <a:xfrm>
            <a:off x="3995738" y="1712913"/>
            <a:ext cx="2879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I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OL</a:t>
            </a:r>
            <a:r>
              <a:rPr kumimoji="0" lang="zh-CN" altLang="en-US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max)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= 0.1mA</a:t>
            </a:r>
          </a:p>
        </p:txBody>
      </p:sp>
      <p:sp>
        <p:nvSpPr>
          <p:cNvPr id="412710" name="Rectangle 38"/>
          <p:cNvSpPr>
            <a:spLocks noChangeArrowheads="1"/>
          </p:cNvSpPr>
          <p:nvPr/>
        </p:nvSpPr>
        <p:spPr bwMode="auto">
          <a:xfrm>
            <a:off x="6227763" y="2647950"/>
            <a:ext cx="3097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I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IL</a:t>
            </a:r>
            <a:r>
              <a:rPr kumimoji="0" lang="zh-CN" altLang="en-US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max)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=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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5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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A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，</a:t>
            </a:r>
          </a:p>
        </p:txBody>
      </p:sp>
      <p:sp>
        <p:nvSpPr>
          <p:cNvPr id="412712" name="Rectangle 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412711" name="Object 39"/>
          <p:cNvGraphicFramePr>
            <a:graphicFrameLocks noChangeAspect="1"/>
          </p:cNvGraphicFramePr>
          <p:nvPr/>
        </p:nvGraphicFramePr>
        <p:xfrm>
          <a:off x="5543550" y="3860800"/>
          <a:ext cx="3455988" cy="2592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73" name="图片" r:id="rId6" imgW="1937384" imgH="1459672" progId="Word.Picture.8">
                  <p:embed/>
                </p:oleObj>
              </mc:Choice>
              <mc:Fallback>
                <p:oleObj name="图片" r:id="rId6" imgW="1937384" imgH="1459672" progId="Word.Picture.8">
                  <p:embed/>
                  <p:pic>
                    <p:nvPicPr>
                      <p:cNvPr id="412711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3550" y="3860800"/>
                        <a:ext cx="3455988" cy="25923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584AF68-4B86-4B2C-BBA5-17642FBD8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91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17463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12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1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12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12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80" grpId="0" animBg="1"/>
      <p:bldP spid="412681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ChangeArrowheads="1"/>
          </p:cNvSpPr>
          <p:nvPr/>
        </p:nvSpPr>
        <p:spPr bwMode="auto">
          <a:xfrm>
            <a:off x="971550" y="441325"/>
            <a:ext cx="52689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5.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低电压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CMOS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电路之间的接口</a:t>
            </a:r>
          </a:p>
        </p:txBody>
      </p:sp>
      <p:sp>
        <p:nvSpPr>
          <p:cNvPr id="425994" name="Rectangle 10"/>
          <p:cNvSpPr>
            <a:spLocks noChangeArrowheads="1"/>
          </p:cNvSpPr>
          <p:nvPr/>
        </p:nvSpPr>
        <p:spPr bwMode="auto">
          <a:xfrm>
            <a:off x="792163" y="1557338"/>
            <a:ext cx="7993062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不同系列逻辑电路之间接口，通常采用专门的逻辑电平转换器，如图所示。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DDA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V</a:t>
            </a:r>
            <a:r>
              <a:rPr kumimoji="0" lang="en-US" altLang="zh-CN" sz="2400" b="1" i="0" u="none" strike="noStrike" kern="1200" cap="none" spc="0" normalizeH="0" baseline="-25000" noProof="0">
                <a:ln>
                  <a:noFill/>
                </a:ln>
                <a:solidFill>
                  <a:srgbClr val="18409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DDB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分别为两种系列逻辑电路的电源电压。</a:t>
            </a:r>
          </a:p>
        </p:txBody>
      </p:sp>
      <p:sp>
        <p:nvSpPr>
          <p:cNvPr id="42599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6000" name="Rectangle 16"/>
          <p:cNvSpPr>
            <a:spLocks noChangeArrowheads="1"/>
          </p:cNvSpPr>
          <p:nvPr/>
        </p:nvSpPr>
        <p:spPr bwMode="auto">
          <a:xfrm>
            <a:off x="0" y="2790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425999" name="Object 15"/>
          <p:cNvGraphicFramePr>
            <a:graphicFrameLocks noChangeAspect="1"/>
          </p:cNvGraphicFramePr>
          <p:nvPr/>
        </p:nvGraphicFramePr>
        <p:xfrm>
          <a:off x="2627313" y="3068638"/>
          <a:ext cx="4348162" cy="230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7" name="图片" r:id="rId3" imgW="2419200" imgH="1257480" progId="Word.Picture.8">
                  <p:embed/>
                </p:oleObj>
              </mc:Choice>
              <mc:Fallback>
                <p:oleObj name="图片" r:id="rId3" imgW="2419200" imgH="1257480" progId="Word.Picture.8">
                  <p:embed/>
                  <p:pic>
                    <p:nvPicPr>
                      <p:cNvPr id="425999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436"/>
                      <a:stretch>
                        <a:fillRect/>
                      </a:stretch>
                    </p:blipFill>
                    <p:spPr bwMode="auto">
                      <a:xfrm>
                        <a:off x="2627313" y="3068638"/>
                        <a:ext cx="4348162" cy="23066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93FCFAF-B457-41AF-9077-304DD1909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36441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2" name="Rectangle 4"/>
          <p:cNvSpPr>
            <a:spLocks noChangeArrowheads="1"/>
          </p:cNvSpPr>
          <p:nvPr/>
        </p:nvSpPr>
        <p:spPr bwMode="auto">
          <a:xfrm>
            <a:off x="323850" y="1217613"/>
            <a:ext cx="4165600" cy="41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1.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用门电路直接驱动显示器件</a:t>
            </a:r>
          </a:p>
        </p:txBody>
      </p:sp>
      <p:sp>
        <p:nvSpPr>
          <p:cNvPr id="416773" name="Rectangle 5"/>
          <p:cNvSpPr>
            <a:spLocks noChangeArrowheads="1"/>
          </p:cNvSpPr>
          <p:nvPr/>
        </p:nvSpPr>
        <p:spPr bwMode="auto">
          <a:xfrm>
            <a:off x="466725" y="404813"/>
            <a:ext cx="6157913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76176" bIns="76176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3.8.2  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门电路带负载时的接口电路</a:t>
            </a:r>
          </a:p>
        </p:txBody>
      </p:sp>
      <p:sp>
        <p:nvSpPr>
          <p:cNvPr id="416775" name="Rectangle 7"/>
          <p:cNvSpPr>
            <a:spLocks noChangeArrowheads="1"/>
          </p:cNvSpPr>
          <p:nvPr/>
        </p:nvSpPr>
        <p:spPr bwMode="auto">
          <a:xfrm>
            <a:off x="0" y="28670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416774" name="Object 6"/>
          <p:cNvGraphicFramePr>
            <a:graphicFrameLocks noChangeAspect="1"/>
          </p:cNvGraphicFramePr>
          <p:nvPr/>
        </p:nvGraphicFramePr>
        <p:xfrm>
          <a:off x="6659563" y="2060575"/>
          <a:ext cx="1960562" cy="195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8" name="图片" r:id="rId4" imgW="1019160" imgH="1009800" progId="Word.Picture.8">
                  <p:embed/>
                </p:oleObj>
              </mc:Choice>
              <mc:Fallback>
                <p:oleObj name="图片" r:id="rId4" imgW="1019160" imgH="1009800" progId="Word.Picture.8">
                  <p:embed/>
                  <p:pic>
                    <p:nvPicPr>
                      <p:cNvPr id="41677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2499"/>
                      <a:stretch>
                        <a:fillRect/>
                      </a:stretch>
                    </p:blipFill>
                    <p:spPr bwMode="auto">
                      <a:xfrm>
                        <a:off x="6659563" y="2060575"/>
                        <a:ext cx="1960562" cy="1957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6777" name="Object 9"/>
          <p:cNvGraphicFramePr>
            <a:graphicFrameLocks noChangeAspect="1"/>
          </p:cNvGraphicFramePr>
          <p:nvPr/>
        </p:nvGraphicFramePr>
        <p:xfrm>
          <a:off x="2146300" y="2492375"/>
          <a:ext cx="2114550" cy="99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9" name="公式" r:id="rId6" imgW="812520" imgH="380880" progId="Equation.3">
                  <p:embed/>
                </p:oleObj>
              </mc:Choice>
              <mc:Fallback>
                <p:oleObj name="公式" r:id="rId6" imgW="812520" imgH="380880" progId="Equation.3">
                  <p:embed/>
                  <p:pic>
                    <p:nvPicPr>
                      <p:cNvPr id="41677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6300" y="2492375"/>
                        <a:ext cx="2114550" cy="995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6776" name="Object 8"/>
          <p:cNvGraphicFramePr>
            <a:graphicFrameLocks noChangeAspect="1"/>
          </p:cNvGraphicFramePr>
          <p:nvPr/>
        </p:nvGraphicFramePr>
        <p:xfrm>
          <a:off x="2195513" y="4656138"/>
          <a:ext cx="2881312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40" name="公式" r:id="rId8" imgW="1143000" imgH="380880" progId="Equation.3">
                  <p:embed/>
                </p:oleObj>
              </mc:Choice>
              <mc:Fallback>
                <p:oleObj name="公式" r:id="rId8" imgW="1143000" imgH="380880" progId="Equation.3">
                  <p:embed/>
                  <p:pic>
                    <p:nvPicPr>
                      <p:cNvPr id="41677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4656138"/>
                        <a:ext cx="2881312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6778" name="Rectangle 10"/>
          <p:cNvSpPr>
            <a:spLocks noChangeArrowheads="1"/>
          </p:cNvSpPr>
          <p:nvPr/>
        </p:nvSpPr>
        <p:spPr bwMode="auto">
          <a:xfrm>
            <a:off x="250825" y="1628775"/>
            <a:ext cx="8604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门电路的输入为低电平，输出为高电平时，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LED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发光	</a:t>
            </a:r>
          </a:p>
        </p:txBody>
      </p:sp>
      <p:sp>
        <p:nvSpPr>
          <p:cNvPr id="416779" name="Rectangle 11"/>
          <p:cNvSpPr>
            <a:spLocks noChangeArrowheads="1"/>
          </p:cNvSpPr>
          <p:nvPr/>
        </p:nvSpPr>
        <p:spPr bwMode="auto">
          <a:xfrm>
            <a:off x="0" y="3789363"/>
            <a:ext cx="856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9875" algn="l"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  <a:tab pos="4914900" algn="r"/>
                <a:tab pos="5221288" algn="r"/>
              </a:tabLst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当输入信号为高电平，输出为低电平时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,LED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发光</a:t>
            </a:r>
          </a:p>
        </p:txBody>
      </p:sp>
      <p:sp>
        <p:nvSpPr>
          <p:cNvPr id="416780" name="Rectangle 12"/>
          <p:cNvSpPr>
            <a:spLocks noChangeArrowheads="1"/>
          </p:cNvSpPr>
          <p:nvPr/>
        </p:nvSpPr>
        <p:spPr bwMode="auto">
          <a:xfrm>
            <a:off x="-277813" y="4040188"/>
            <a:ext cx="260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</a:p>
        </p:txBody>
      </p:sp>
      <p:graphicFrame>
        <p:nvGraphicFramePr>
          <p:cNvPr id="416781" name="Object 13"/>
          <p:cNvGraphicFramePr>
            <a:graphicFrameLocks noChangeAspect="1"/>
          </p:cNvGraphicFramePr>
          <p:nvPr/>
        </p:nvGraphicFramePr>
        <p:xfrm>
          <a:off x="6227763" y="4149725"/>
          <a:ext cx="2128837" cy="217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41" name="图片" r:id="rId10" imgW="1085760" imgH="1104840" progId="Word.Picture.8">
                  <p:embed/>
                </p:oleObj>
              </mc:Choice>
              <mc:Fallback>
                <p:oleObj name="图片" r:id="rId10" imgW="1085760" imgH="1104840" progId="Word.Picture.8">
                  <p:embed/>
                  <p:pic>
                    <p:nvPicPr>
                      <p:cNvPr id="416781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2499"/>
                      <a:stretch>
                        <a:fillRect/>
                      </a:stretch>
                    </p:blipFill>
                    <p:spPr bwMode="auto">
                      <a:xfrm>
                        <a:off x="6227763" y="4149725"/>
                        <a:ext cx="2128837" cy="2179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5AB40D0-38F9-457D-B020-C848BCAB8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93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2448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16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6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16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16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16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16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16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72" grpId="0"/>
      <p:bldP spid="416778" grpId="0"/>
      <p:bldP spid="416779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7" name="Rectangle 5"/>
          <p:cNvSpPr>
            <a:spLocks noChangeArrowheads="1"/>
          </p:cNvSpPr>
          <p:nvPr/>
        </p:nvSpPr>
        <p:spPr bwMode="auto">
          <a:xfrm>
            <a:off x="466725" y="2420938"/>
            <a:ext cx="8137525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Arial" panose="020B0604020202020204" pitchFamily="34" charset="0"/>
              </a:rPr>
              <a:t>解：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LED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正常发光需要几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mA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的电流，并且导通时的压降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V</a:t>
            </a:r>
            <a:r>
              <a:rPr kumimoji="1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F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为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1.6V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。根据表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3.3.4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查得，当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V</a:t>
            </a:r>
            <a:r>
              <a:rPr kumimoji="1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CC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=5V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时，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V</a:t>
            </a:r>
            <a:r>
              <a:rPr kumimoji="1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OL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=0.1V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，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</a:t>
            </a:r>
            <a:r>
              <a:rPr kumimoji="1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OL(max)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=4mA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。因此</a:t>
            </a:r>
            <a:r>
              <a:rPr kumimoji="1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</a:t>
            </a:r>
            <a:r>
              <a:rPr kumimoji="1" lang="en-US" altLang="zh-CN" sz="2400" b="1" i="0" u="none" strike="noStrike" kern="1200" cap="none" spc="0" normalizeH="0" baseline="-30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D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取值不能超过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4mA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。限流电阻的最小值为</a:t>
            </a:r>
            <a:endParaRPr kumimoji="1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graphicFrame>
        <p:nvGraphicFramePr>
          <p:cNvPr id="417796" name="Object 4"/>
          <p:cNvGraphicFramePr>
            <a:graphicFrameLocks noChangeAspect="1"/>
          </p:cNvGraphicFramePr>
          <p:nvPr/>
        </p:nvGraphicFramePr>
        <p:xfrm>
          <a:off x="2484438" y="4508500"/>
          <a:ext cx="3744912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5" name="公式" r:id="rId4" imgW="1549080" imgH="342720" progId="Equation.3">
                  <p:embed/>
                </p:oleObj>
              </mc:Choice>
              <mc:Fallback>
                <p:oleObj name="公式" r:id="rId4" imgW="1549080" imgH="342720" progId="Equation.3">
                  <p:embed/>
                  <p:pic>
                    <p:nvPicPr>
                      <p:cNvPr id="41779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4508500"/>
                        <a:ext cx="3744912" cy="822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7798" name="Rectangle 6"/>
          <p:cNvSpPr>
            <a:spLocks noChangeArrowheads="1"/>
          </p:cNvSpPr>
          <p:nvPr/>
        </p:nvSpPr>
        <p:spPr bwMode="auto">
          <a:xfrm>
            <a:off x="395288" y="1268413"/>
            <a:ext cx="820896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Arial" panose="020B0604020202020204" pitchFamily="34" charset="0"/>
              </a:rPr>
              <a:t>例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Arial" panose="020B0604020202020204" pitchFamily="34" charset="0"/>
              </a:rPr>
              <a:t>3.8.2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试用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74HC04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六个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CMOS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反相器中的一个作为接口电路，使门电路的输入为高电平时，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LED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导通发光。</a:t>
            </a:r>
            <a:endParaRPr kumimoji="1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楷体_GB2312" pitchFamily="49" charset="-122"/>
              <a:cs typeface="+mn-cs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5C96D85-0CB1-43F0-AED6-DA6F9880F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94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75451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7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17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797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20" name="Rectangle 4"/>
          <p:cNvSpPr>
            <a:spLocks noChangeArrowheads="1"/>
          </p:cNvSpPr>
          <p:nvPr/>
        </p:nvSpPr>
        <p:spPr bwMode="auto">
          <a:xfrm>
            <a:off x="755650" y="431800"/>
            <a:ext cx="2790825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2.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机电性负载接口</a:t>
            </a:r>
          </a:p>
        </p:txBody>
      </p:sp>
      <p:graphicFrame>
        <p:nvGraphicFramePr>
          <p:cNvPr id="418828" name="Object 12"/>
          <p:cNvGraphicFramePr>
            <a:graphicFrameLocks noChangeAspect="1"/>
          </p:cNvGraphicFramePr>
          <p:nvPr/>
        </p:nvGraphicFramePr>
        <p:xfrm>
          <a:off x="3492500" y="3789363"/>
          <a:ext cx="3267075" cy="157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9" name="图片" r:id="rId4" imgW="2057400" imgH="990720" progId="Word.Picture.8">
                  <p:embed/>
                </p:oleObj>
              </mc:Choice>
              <mc:Fallback>
                <p:oleObj name="图片" r:id="rId4" imgW="2057400" imgH="990720" progId="Word.Picture.8">
                  <p:embed/>
                  <p:pic>
                    <p:nvPicPr>
                      <p:cNvPr id="41882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3789363"/>
                        <a:ext cx="3267075" cy="15732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8829" name="Rectangle 13"/>
          <p:cNvSpPr>
            <a:spLocks noChangeArrowheads="1"/>
          </p:cNvSpPr>
          <p:nvPr/>
        </p:nvSpPr>
        <p:spPr bwMode="auto">
          <a:xfrm>
            <a:off x="250825" y="1196975"/>
            <a:ext cx="8459788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76225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762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用各种数字电路来控制机电性系统的功能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,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而机电系统所需的工作电压和工作电流比较大。要使这些机电系统正常工作，必须扩大驱动电路的输出电流以提高带负载能力，而且必要时要实现电平转移。</a:t>
            </a:r>
          </a:p>
        </p:txBody>
      </p:sp>
      <p:sp>
        <p:nvSpPr>
          <p:cNvPr id="418830" name="Rectangle 14"/>
          <p:cNvSpPr>
            <a:spLocks noChangeArrowheads="1"/>
          </p:cNvSpPr>
          <p:nvPr/>
        </p:nvSpPr>
        <p:spPr bwMode="auto">
          <a:xfrm>
            <a:off x="-4597400" y="290195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8832" name="Rectangle 16"/>
          <p:cNvSpPr>
            <a:spLocks noChangeArrowheads="1"/>
          </p:cNvSpPr>
          <p:nvPr/>
        </p:nvSpPr>
        <p:spPr bwMode="auto">
          <a:xfrm>
            <a:off x="250825" y="2781300"/>
            <a:ext cx="7993063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76225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762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如果负载所需的电流不特别大，可以将两个反相器并联作为驱动电路，并联后总的最大负载电流略小于单个门最大负载电流的两倍。</a:t>
            </a:r>
          </a:p>
        </p:txBody>
      </p:sp>
      <p:sp>
        <p:nvSpPr>
          <p:cNvPr id="418833" name="Rectangle 17"/>
          <p:cNvSpPr>
            <a:spLocks noChangeArrowheads="1"/>
          </p:cNvSpPr>
          <p:nvPr/>
        </p:nvSpPr>
        <p:spPr bwMode="auto">
          <a:xfrm>
            <a:off x="466725" y="5445125"/>
            <a:ext cx="79930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76225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762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如果负载所需的电流比较大，则需要在数字电路的输出端与负载之间接入一个功率驱动器件。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CFFE2CE-7E95-480D-ABFB-04AFB4226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95</a:t>
            </a:fld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51276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8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18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18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18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29" grpId="0"/>
      <p:bldP spid="418832" grpId="0"/>
      <p:bldP spid="418833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/>
          <p:cNvSpPr>
            <a:spLocks noChangeArrowheads="1"/>
          </p:cNvSpPr>
          <p:nvPr/>
        </p:nvSpPr>
        <p:spPr bwMode="auto">
          <a:xfrm>
            <a:off x="582613" y="1217613"/>
            <a:ext cx="3629025" cy="41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1. 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多余输入端的处理措施</a:t>
            </a:r>
          </a:p>
        </p:txBody>
      </p:sp>
      <p:sp>
        <p:nvSpPr>
          <p:cNvPr id="427011" name="Rectangle 3"/>
          <p:cNvSpPr>
            <a:spLocks noChangeArrowheads="1"/>
          </p:cNvSpPr>
          <p:nvPr/>
        </p:nvSpPr>
        <p:spPr bwMode="auto">
          <a:xfrm>
            <a:off x="466725" y="404813"/>
            <a:ext cx="6157913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76176" bIns="76176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3.8.3  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抗干扰措施</a:t>
            </a:r>
          </a:p>
        </p:txBody>
      </p:sp>
      <p:sp>
        <p:nvSpPr>
          <p:cNvPr id="427016" name="Rectangle 8"/>
          <p:cNvSpPr>
            <a:spLocks noChangeArrowheads="1"/>
          </p:cNvSpPr>
          <p:nvPr/>
        </p:nvSpPr>
        <p:spPr bwMode="auto">
          <a:xfrm>
            <a:off x="755650" y="1665288"/>
            <a:ext cx="741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以不改变电路工作状态及稳定可靠为原则。</a:t>
            </a:r>
          </a:p>
        </p:txBody>
      </p:sp>
      <p:sp>
        <p:nvSpPr>
          <p:cNvPr id="427017" name="Rectangle 9"/>
          <p:cNvSpPr>
            <a:spLocks noChangeArrowheads="1"/>
          </p:cNvSpPr>
          <p:nvPr/>
        </p:nvSpPr>
        <p:spPr bwMode="auto">
          <a:xfrm>
            <a:off x="574675" y="2097088"/>
            <a:ext cx="85693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9875" algn="l"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  <a:tab pos="4914900" algn="r"/>
                <a:tab pos="5221288" algn="r"/>
              </a:tabLst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一是与其他输入端并接，二是直接接电源或地。与门、与非门输入端接电源。或门、或非门输入端接地。</a:t>
            </a:r>
          </a:p>
        </p:txBody>
      </p:sp>
      <p:sp>
        <p:nvSpPr>
          <p:cNvPr id="427018" name="Rectangle 10"/>
          <p:cNvSpPr>
            <a:spLocks noChangeArrowheads="1"/>
          </p:cNvSpPr>
          <p:nvPr/>
        </p:nvSpPr>
        <p:spPr bwMode="auto">
          <a:xfrm>
            <a:off x="-277813" y="4040188"/>
            <a:ext cx="260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</a:p>
        </p:txBody>
      </p:sp>
      <p:graphicFrame>
        <p:nvGraphicFramePr>
          <p:cNvPr id="427020" name="Object 12"/>
          <p:cNvGraphicFramePr>
            <a:graphicFrameLocks noChangeAspect="1"/>
          </p:cNvGraphicFramePr>
          <p:nvPr/>
        </p:nvGraphicFramePr>
        <p:xfrm>
          <a:off x="3203575" y="2889250"/>
          <a:ext cx="5616575" cy="169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83" name="图片" r:id="rId3" imgW="3482726" imgH="1025590" progId="Word.Picture.8">
                  <p:embed/>
                </p:oleObj>
              </mc:Choice>
              <mc:Fallback>
                <p:oleObj name="图片" r:id="rId3" imgW="3482726" imgH="1025590" progId="Word.Picture.8">
                  <p:embed/>
                  <p:pic>
                    <p:nvPicPr>
                      <p:cNvPr id="42702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1404"/>
                      <a:stretch>
                        <a:fillRect/>
                      </a:stretch>
                    </p:blipFill>
                    <p:spPr bwMode="auto">
                      <a:xfrm>
                        <a:off x="3203575" y="2889250"/>
                        <a:ext cx="5616575" cy="16922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7023" name="Rectangle 15"/>
          <p:cNvSpPr>
            <a:spLocks noChangeArrowheads="1"/>
          </p:cNvSpPr>
          <p:nvPr/>
        </p:nvSpPr>
        <p:spPr bwMode="auto">
          <a:xfrm>
            <a:off x="574675" y="4581525"/>
            <a:ext cx="856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9875" algn="l"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  <a:tab pos="4914900" algn="r"/>
                <a:tab pos="5221288" algn="r"/>
              </a:tabLst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在直流电源和地之间接去耦合滤波电容，滤除干扰信号。</a:t>
            </a:r>
          </a:p>
        </p:txBody>
      </p:sp>
      <p:sp>
        <p:nvSpPr>
          <p:cNvPr id="427024" name="Rectangle 16"/>
          <p:cNvSpPr>
            <a:spLocks noChangeArrowheads="1"/>
          </p:cNvSpPr>
          <p:nvPr/>
        </p:nvSpPr>
        <p:spPr bwMode="auto">
          <a:xfrm>
            <a:off x="539750" y="4113213"/>
            <a:ext cx="2709863" cy="41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2. 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去耦合滤波电容</a:t>
            </a:r>
          </a:p>
        </p:txBody>
      </p:sp>
      <p:sp>
        <p:nvSpPr>
          <p:cNvPr id="427025" name="Rectangle 17"/>
          <p:cNvSpPr>
            <a:spLocks noChangeArrowheads="1"/>
          </p:cNvSpPr>
          <p:nvPr/>
        </p:nvSpPr>
        <p:spPr bwMode="auto">
          <a:xfrm>
            <a:off x="574675" y="5589588"/>
            <a:ext cx="85693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9875" algn="l"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530350" algn="l"/>
                <a:tab pos="4914900" algn="r"/>
                <a:tab pos="5221288" algn="r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30350" algn="l"/>
                <a:tab pos="4914900" algn="r"/>
                <a:tab pos="5221288" algn="r"/>
              </a:tabLst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将电源地和信号地、模拟和数字地分开。印刷版的连线尽量短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,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以去除寄生干扰。</a:t>
            </a:r>
          </a:p>
        </p:txBody>
      </p:sp>
      <p:sp>
        <p:nvSpPr>
          <p:cNvPr id="427026" name="Rectangle 18"/>
          <p:cNvSpPr>
            <a:spLocks noChangeArrowheads="1"/>
          </p:cNvSpPr>
          <p:nvPr/>
        </p:nvSpPr>
        <p:spPr bwMode="auto">
          <a:xfrm>
            <a:off x="539750" y="5121275"/>
            <a:ext cx="2709863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  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接地和安装工艺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B72EBCD-1289-4398-9B6A-720DD67EB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90180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ChangeArrowheads="1"/>
          </p:cNvSpPr>
          <p:nvPr/>
        </p:nvSpPr>
        <p:spPr bwMode="auto">
          <a:xfrm>
            <a:off x="755650" y="5826125"/>
            <a:ext cx="3400425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传统封装的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输入与非门</a:t>
            </a:r>
          </a:p>
        </p:txBody>
      </p:sp>
      <p:sp>
        <p:nvSpPr>
          <p:cNvPr id="428035" name="Rectangle 3"/>
          <p:cNvSpPr>
            <a:spLocks noChangeArrowheads="1"/>
          </p:cNvSpPr>
          <p:nvPr/>
        </p:nvSpPr>
        <p:spPr bwMode="auto">
          <a:xfrm>
            <a:off x="466725" y="404813"/>
            <a:ext cx="6157913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76176" bIns="76176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3.8.4  </a:t>
            </a: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小尺寸逻辑和宽总线系列</a:t>
            </a:r>
          </a:p>
        </p:txBody>
      </p:sp>
      <p:sp>
        <p:nvSpPr>
          <p:cNvPr id="428036" name="Rectangle 4"/>
          <p:cNvSpPr>
            <a:spLocks noChangeArrowheads="1"/>
          </p:cNvSpPr>
          <p:nvPr/>
        </p:nvSpPr>
        <p:spPr bwMode="auto">
          <a:xfrm>
            <a:off x="647700" y="1773238"/>
            <a:ext cx="82454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相比传统逻辑器件，小尺寸逻辑芯片体积更小。它是作为大规模可编程逻辑器件的补充或接口。用来修改或完善大规模集成芯片之间连线或外围电路连线。</a:t>
            </a:r>
          </a:p>
        </p:txBody>
      </p:sp>
      <p:sp>
        <p:nvSpPr>
          <p:cNvPr id="428038" name="Rectangle 6"/>
          <p:cNvSpPr>
            <a:spLocks noChangeArrowheads="1"/>
          </p:cNvSpPr>
          <p:nvPr/>
        </p:nvSpPr>
        <p:spPr bwMode="auto">
          <a:xfrm>
            <a:off x="-277813" y="4040188"/>
            <a:ext cx="260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</a:p>
        </p:txBody>
      </p:sp>
      <p:sp>
        <p:nvSpPr>
          <p:cNvPr id="428041" name="Rectangle 9"/>
          <p:cNvSpPr>
            <a:spLocks noChangeArrowheads="1"/>
          </p:cNvSpPr>
          <p:nvPr/>
        </p:nvSpPr>
        <p:spPr bwMode="auto">
          <a:xfrm>
            <a:off x="4824413" y="5805488"/>
            <a:ext cx="4319587" cy="41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小尺寸逻辑封装的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输入与非门</a:t>
            </a:r>
          </a:p>
        </p:txBody>
      </p:sp>
      <p:graphicFrame>
        <p:nvGraphicFramePr>
          <p:cNvPr id="428045" name="Object 13"/>
          <p:cNvGraphicFramePr>
            <a:graphicFrameLocks noChangeAspect="1"/>
          </p:cNvGraphicFramePr>
          <p:nvPr/>
        </p:nvGraphicFramePr>
        <p:xfrm>
          <a:off x="827088" y="3017838"/>
          <a:ext cx="3290887" cy="273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16" name="图片" r:id="rId3" imgW="2076074" imgH="1717692" progId="Word.Picture.8">
                  <p:embed/>
                </p:oleObj>
              </mc:Choice>
              <mc:Fallback>
                <p:oleObj name="图片" r:id="rId3" imgW="2076074" imgH="1717692" progId="Word.Picture.8">
                  <p:embed/>
                  <p:pic>
                    <p:nvPicPr>
                      <p:cNvPr id="428045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3017838"/>
                        <a:ext cx="3290887" cy="27336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8044" name="Object 12"/>
          <p:cNvGraphicFramePr>
            <a:graphicFrameLocks noChangeAspect="1"/>
          </p:cNvGraphicFramePr>
          <p:nvPr/>
        </p:nvGraphicFramePr>
        <p:xfrm>
          <a:off x="4378325" y="3030538"/>
          <a:ext cx="4514850" cy="250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17" name="图片" r:id="rId5" imgW="2777025" imgH="1545153" progId="Word.Picture.8">
                  <p:embed/>
                </p:oleObj>
              </mc:Choice>
              <mc:Fallback>
                <p:oleObj name="图片" r:id="rId5" imgW="2777025" imgH="1545153" progId="Word.Picture.8">
                  <p:embed/>
                  <p:pic>
                    <p:nvPicPr>
                      <p:cNvPr id="428044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8325" y="3030538"/>
                        <a:ext cx="4514850" cy="25050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8047" name="Rectangle 15"/>
          <p:cNvSpPr>
            <a:spLocks noChangeArrowheads="1"/>
          </p:cNvSpPr>
          <p:nvPr/>
        </p:nvSpPr>
        <p:spPr bwMode="auto">
          <a:xfrm>
            <a:off x="0" y="1724025"/>
            <a:ext cx="374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      </a:t>
            </a:r>
            <a:endParaRPr kumimoji="1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康简宋" charset="-122"/>
              <a:cs typeface="Times New Roman" panose="02020603050405020304" pitchFamily="18" charset="0"/>
            </a:endParaRPr>
          </a:p>
        </p:txBody>
      </p:sp>
      <p:sp>
        <p:nvSpPr>
          <p:cNvPr id="428048" name="Rectangle 16"/>
          <p:cNvSpPr>
            <a:spLocks noChangeArrowheads="1"/>
          </p:cNvSpPr>
          <p:nvPr/>
        </p:nvSpPr>
        <p:spPr bwMode="auto">
          <a:xfrm>
            <a:off x="503238" y="1304925"/>
            <a:ext cx="2557462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1.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小尺寸逻辑电路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011273B-97E5-4EC8-A4AB-38926914A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62529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60" name="Rectangle 4"/>
          <p:cNvSpPr>
            <a:spLocks noChangeArrowheads="1"/>
          </p:cNvSpPr>
          <p:nvPr/>
        </p:nvSpPr>
        <p:spPr bwMode="auto">
          <a:xfrm>
            <a:off x="611188" y="1233488"/>
            <a:ext cx="82454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宽总线是指将多个相同的单元电路封装在一起，以减少体积、改善电路性能，满足计算机、信息传输等设备的总线传输需求。</a:t>
            </a:r>
          </a:p>
        </p:txBody>
      </p:sp>
      <p:sp>
        <p:nvSpPr>
          <p:cNvPr id="429061" name="Rectangle 5"/>
          <p:cNvSpPr>
            <a:spLocks noChangeArrowheads="1"/>
          </p:cNvSpPr>
          <p:nvPr/>
        </p:nvSpPr>
        <p:spPr bwMode="auto">
          <a:xfrm>
            <a:off x="-277813" y="4040188"/>
            <a:ext cx="260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</a:p>
        </p:txBody>
      </p:sp>
      <p:sp>
        <p:nvSpPr>
          <p:cNvPr id="429065" name="Rectangle 9"/>
          <p:cNvSpPr>
            <a:spLocks noChangeArrowheads="1"/>
          </p:cNvSpPr>
          <p:nvPr/>
        </p:nvSpPr>
        <p:spPr bwMode="auto">
          <a:xfrm>
            <a:off x="0" y="1724025"/>
            <a:ext cx="374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      </a:t>
            </a:r>
            <a:endParaRPr kumimoji="1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康简宋" charset="-122"/>
              <a:cs typeface="Times New Roman" panose="02020603050405020304" pitchFamily="18" charset="0"/>
            </a:endParaRPr>
          </a:p>
        </p:txBody>
      </p:sp>
      <p:sp>
        <p:nvSpPr>
          <p:cNvPr id="429066" name="Rectangle 10"/>
          <p:cNvSpPr>
            <a:spLocks noChangeArrowheads="1"/>
          </p:cNvSpPr>
          <p:nvPr/>
        </p:nvSpPr>
        <p:spPr bwMode="auto">
          <a:xfrm>
            <a:off x="539750" y="584200"/>
            <a:ext cx="1944688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2.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宽总线电路</a:t>
            </a:r>
          </a:p>
        </p:txBody>
      </p:sp>
      <p:graphicFrame>
        <p:nvGraphicFramePr>
          <p:cNvPr id="429213" name="Group 157"/>
          <p:cNvGraphicFramePr>
            <a:graphicFrameLocks noGrp="1"/>
          </p:cNvGraphicFramePr>
          <p:nvPr/>
        </p:nvGraphicFramePr>
        <p:xfrm>
          <a:off x="2051050" y="3933825"/>
          <a:ext cx="4751388" cy="1882458"/>
        </p:xfrm>
        <a:graphic>
          <a:graphicData uri="http://schemas.openxmlformats.org/drawingml/2006/table">
            <a:tbl>
              <a:tblPr/>
              <a:tblGrid>
                <a:gridCol w="1584325">
                  <a:extLst>
                    <a:ext uri="{9D8B030D-6E8A-4147-A177-3AD203B41FA5}">
                      <a16:colId xmlns:a16="http://schemas.microsoft.com/office/drawing/2014/main" val="1779984923"/>
                    </a:ext>
                  </a:extLst>
                </a:gridCol>
                <a:gridCol w="1490663">
                  <a:extLst>
                    <a:ext uri="{9D8B030D-6E8A-4147-A177-3AD203B41FA5}">
                      <a16:colId xmlns:a16="http://schemas.microsoft.com/office/drawing/2014/main" val="227893099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389569193"/>
                    </a:ext>
                  </a:extLst>
                </a:gridCol>
              </a:tblGrid>
              <a:tr h="6588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marL="47148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marL="909638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marL="1306513"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marL="1695450"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zh-CN" altLang="en-US" sz="2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 Narrow" panose="020B0606020202030204" pitchFamily="34" charset="0"/>
                          <a:ea typeface="楷体_GB2312" pitchFamily="49" charset="-122"/>
                        </a:rPr>
                        <a:t>使能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输入</a:t>
                      </a:r>
                      <a:r>
                        <a:rPr kumimoji="1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A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输出</a:t>
                      </a:r>
                      <a:r>
                        <a:rPr kumimoji="1" lang="en-US" altLang="zh-CN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6712046"/>
                  </a:ext>
                </a:extLst>
              </a:tr>
              <a:tr h="3063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L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H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L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2947407"/>
                  </a:ext>
                </a:extLst>
              </a:tr>
              <a:tr h="3063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L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L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H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9084663"/>
                  </a:ext>
                </a:extLst>
              </a:tr>
              <a:tr h="4921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H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×</a:t>
                      </a:r>
                      <a:endParaRPr kumimoji="1" lang="en-US" alt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6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4pPr>
                      <a:lvl5pPr algn="l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5pPr>
                      <a:lvl6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6pPr>
                      <a:lvl7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7pPr>
                      <a:lvl8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8pPr>
                      <a:lvl9pPr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tabLst>
                          <a:tab pos="5249863" algn="r"/>
                        </a:tabLst>
                        <a:defRPr sz="20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249863" algn="r"/>
                        </a:tabLst>
                      </a:pPr>
                      <a:r>
                        <a:rPr kumimoji="1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anose="02020603050405020304" pitchFamily="18" charset="0"/>
                          <a:ea typeface="华康简宋" charset="-122"/>
                          <a:cs typeface="Times New Roman" panose="02020603050405020304" pitchFamily="18" charset="0"/>
                        </a:rPr>
                        <a:t>高阻</a:t>
                      </a:r>
                      <a:endParaRPr kumimoji="1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3943499"/>
                  </a:ext>
                </a:extLst>
              </a:tr>
            </a:tbl>
          </a:graphicData>
        </a:graphic>
      </p:graphicFrame>
      <p:graphicFrame>
        <p:nvGraphicFramePr>
          <p:cNvPr id="429207" name="Object 151"/>
          <p:cNvGraphicFramePr>
            <a:graphicFrameLocks noChangeAspect="1"/>
          </p:cNvGraphicFramePr>
          <p:nvPr/>
        </p:nvGraphicFramePr>
        <p:xfrm>
          <a:off x="2951163" y="4070350"/>
          <a:ext cx="431800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1" name="公式" r:id="rId3" imgW="253800" imgH="215640" progId="Equation.3">
                  <p:embed/>
                </p:oleObj>
              </mc:Choice>
              <mc:Fallback>
                <p:oleObj name="公式" r:id="rId3" imgW="253800" imgH="215640" progId="Equation.3">
                  <p:embed/>
                  <p:pic>
                    <p:nvPicPr>
                      <p:cNvPr id="429207" name="Object 1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1163" y="4070350"/>
                        <a:ext cx="431800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9212" name="Rectangle 156"/>
          <p:cNvSpPr>
            <a:spLocks noChangeArrowheads="1"/>
          </p:cNvSpPr>
          <p:nvPr/>
        </p:nvSpPr>
        <p:spPr bwMode="auto">
          <a:xfrm>
            <a:off x="611188" y="2420938"/>
            <a:ext cx="799306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269875"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l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74AUC16240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内部有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16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个三态输出缓冲器，分成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4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组，如图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(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下一页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)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。使用时，可连成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16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位、两组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8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位或其他形式。</a:t>
            </a:r>
          </a:p>
        </p:txBody>
      </p:sp>
      <p:sp>
        <p:nvSpPr>
          <p:cNvPr id="429215" name="Rectangle 159"/>
          <p:cNvSpPr>
            <a:spLocks noChangeArrowheads="1"/>
          </p:cNvSpPr>
          <p:nvPr/>
        </p:nvSpPr>
        <p:spPr bwMode="auto">
          <a:xfrm>
            <a:off x="3311525" y="3429000"/>
            <a:ext cx="2832100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74AUC16240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功能表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334C480-9CB7-46E6-9450-9E72085CF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05804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3" name="Rectangle 3"/>
          <p:cNvSpPr>
            <a:spLocks noChangeArrowheads="1"/>
          </p:cNvSpPr>
          <p:nvPr/>
        </p:nvSpPr>
        <p:spPr bwMode="auto">
          <a:xfrm>
            <a:off x="-277813" y="4040188"/>
            <a:ext cx="260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</a:t>
            </a:r>
          </a:p>
        </p:txBody>
      </p:sp>
      <p:sp>
        <p:nvSpPr>
          <p:cNvPr id="430084" name="Rectangle 4"/>
          <p:cNvSpPr>
            <a:spLocks noChangeArrowheads="1"/>
          </p:cNvSpPr>
          <p:nvPr/>
        </p:nvSpPr>
        <p:spPr bwMode="auto">
          <a:xfrm>
            <a:off x="0" y="1724025"/>
            <a:ext cx="374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华康简宋" charset="-122"/>
                <a:cs typeface="Times New Roman" panose="02020603050405020304" pitchFamily="18" charset="0"/>
              </a:rPr>
              <a:t>      </a:t>
            </a:r>
            <a:endParaRPr kumimoji="1" lang="en-US" altLang="zh-CN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华康简宋" charset="-122"/>
              <a:cs typeface="Times New Roman" panose="02020603050405020304" pitchFamily="18" charset="0"/>
            </a:endParaRPr>
          </a:p>
        </p:txBody>
      </p:sp>
      <p:sp>
        <p:nvSpPr>
          <p:cNvPr id="430085" name="Rectangle 5"/>
          <p:cNvSpPr>
            <a:spLocks noChangeArrowheads="1"/>
          </p:cNvSpPr>
          <p:nvPr/>
        </p:nvSpPr>
        <p:spPr bwMode="auto">
          <a:xfrm>
            <a:off x="539750" y="584200"/>
            <a:ext cx="1944688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2.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宽总线电路</a:t>
            </a:r>
          </a:p>
        </p:txBody>
      </p:sp>
      <p:sp>
        <p:nvSpPr>
          <p:cNvPr id="430112" name="Rectangle 32"/>
          <p:cNvSpPr>
            <a:spLocks noChangeArrowheads="1"/>
          </p:cNvSpPr>
          <p:nvPr/>
        </p:nvSpPr>
        <p:spPr bwMode="auto">
          <a:xfrm>
            <a:off x="0" y="1433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430111" name="Object 31"/>
          <p:cNvGraphicFramePr>
            <a:graphicFrameLocks noChangeAspect="1"/>
          </p:cNvGraphicFramePr>
          <p:nvPr/>
        </p:nvGraphicFramePr>
        <p:xfrm>
          <a:off x="2159000" y="1049338"/>
          <a:ext cx="5508625" cy="509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5" name="图片" r:id="rId3" imgW="4406769" imgH="4026632" progId="Word.Picture.8">
                  <p:embed/>
                </p:oleObj>
              </mc:Choice>
              <mc:Fallback>
                <p:oleObj name="图片" r:id="rId3" imgW="4406769" imgH="4026632" progId="Word.Picture.8">
                  <p:embed/>
                  <p:pic>
                    <p:nvPicPr>
                      <p:cNvPr id="430111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2235"/>
                      <a:stretch>
                        <a:fillRect/>
                      </a:stretch>
                    </p:blipFill>
                    <p:spPr bwMode="auto">
                      <a:xfrm>
                        <a:off x="2159000" y="1049338"/>
                        <a:ext cx="5508625" cy="5099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13" name="Rectangle 33"/>
          <p:cNvSpPr>
            <a:spLocks noChangeArrowheads="1"/>
          </p:cNvSpPr>
          <p:nvPr/>
        </p:nvSpPr>
        <p:spPr bwMode="auto">
          <a:xfrm>
            <a:off x="3743325" y="584200"/>
            <a:ext cx="1912938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bIns="0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74AUC16240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A8ABC01-EC64-4448-815E-E92AC7BEA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60716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1"/>
          <p:cNvSpPr>
            <a:spLocks noChangeArrowheads="1"/>
          </p:cNvSpPr>
          <p:nvPr/>
        </p:nvSpPr>
        <p:spPr bwMode="auto">
          <a:xfrm>
            <a:off x="1198484" y="476250"/>
            <a:ext cx="707556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908050" indent="-436563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304925" indent="-395288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93863" indent="-3873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93913" indent="-398463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511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30083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655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922713" indent="-39846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3.9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VerilogHDL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楷体_GB2312" pitchFamily="49" charset="-122"/>
                <a:ea typeface="楷体_GB2312" pitchFamily="49" charset="-122"/>
                <a:cs typeface="+mn-cs"/>
              </a:rPr>
              <a:t>逻辑门</a:t>
            </a:r>
          </a:p>
        </p:txBody>
      </p:sp>
      <p:pic>
        <p:nvPicPr>
          <p:cNvPr id="4099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341438"/>
            <a:ext cx="7294562" cy="496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8588"/>
            <a:ext cx="720725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49682A1-05D8-4991-B5C6-7E7AA7F3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098636"/>
      </p:ext>
    </p:extLst>
  </p:cSld>
  <p:clrMapOvr>
    <a:masterClrMapping/>
  </p:clrMapOvr>
  <p:transition>
    <p:wipe dir="r"/>
    <p:sndAc>
      <p:stSnd>
        <p:snd r:embed="rId2" name="PROJCTOR.WAV"/>
      </p:stSnd>
    </p:sndAc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4|9.1|14.5|0.5|1.8|4.7|0.4|0.3|2.7|11.8|0.3|4.7|0.2|0.3|0.1|1.1|1.1|3.3|0.4|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8|3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21|13.8|0.4|0.6|1.8|1|32.6|24.6|1|3.7|4.2|12.5|2.4|7.8|1.4|1.6|8.9|3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27|4.6|4.6|7.8|1.4|1.1|29.8|0.4|5.8|0.9|1.3|2.2|5.8|12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1.7|1.4|48.4|5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7|1.3|0.8|1.3|0.8|1.7|0.8|0.8|0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1.2|31.1|4.1|18.5|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7.9|17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5.7|8.6|11.3|20.1|9.5|18.5|6|25.2|25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40.6|5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|8.6|1.7|6.3|0.5|1.1|9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8|0|18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6|11.1|5.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4.2|10.2|3.1|1.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2.8|14|6.1|10.6|4.3|10|3.6|1.4|5.6|5.5|7.9|10|7.4|2.2|3.7|0.8|9.2|0.1|4.4|0.5|0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12.8|10.8|15.9|15.7|34.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6.6|20.5|1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42.9|1.1|3.6|2|7.7|13.5|18.1|4.6|30.5|1.1|4.6|1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4|24.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2.9|0|6.6|5.9|1.5|1.8|1.6|0.1|147.5|14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8|14.3|1.1|0.5|71.8|1.5|0.7|4|9.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2|1.5|17|66.6|11.5|6.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7|19.3|31.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6.9|45.6|17.6|54.6|9.1|0.7|0.6|0.5|0.4|0.8|3.5|1.9|2.5|0.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35.3|0.9|15.7|5|31.5|0.9|1.9|0.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|5.3|40.9|19.8|15.5|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3|0.6|0.6|0.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0.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6|12.3|8.6|2.3|7.5|14.5|9.1|6.5|16.5|1.4|19.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4|5.8|15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3|0.9|25.2|1.7|17.6|13.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4|23.9|1.1|3.8|0.9|0.9|1.1|23.8|0.7|0.8|2.1|0.5|0.9|0.4|0.3|0.5|0.4|0.2|0.4|0.5|3.3|3|0.8|0.7|1.5|0.7|28.8|1.3|0.9|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6.6|0.9|0.6|0.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|1|1.6|1.7|10.6|24.6|0.9|9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4.2|31.1|13.4|2.2|9.7|27.9|6.6|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1.4|29.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.8|25|82.5|5.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6.7|6.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4.1|5.3|39.2|2.4|4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4.3|7.3|49.4|4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5|24.8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8.5|0.8|0.8|0.6|0.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5|0.5|0.6|0.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2.5|10.4|4.5|5.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17|19.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1|19.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|1.8|2.7|16|9.1|13.5|5|6.1|29.5|4.6|6.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7.3|24|23.8|23.6|54.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|3.3|57.8|8.9|4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5|0.7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9|2.7|2.4|0.8|0.6|1.1|0.9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61.8|30.8|1|14.6|0.9|0.7|22.5|2.3|10.1|1.9|6.6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40.3|27.6|17.5|4.7|8.5|1.1|1.6|1.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|0.7|0.5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1|2.8|3.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7.4|5.4|15.1|11|0.9|3.8|1.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|7.6|5.8|1.8|5.6|7.4|35.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6.5|11.1|11.6|2.3|10.8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5|29.6|0.7|0.5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12.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4|11.3|9.2|0.7|20.3|0.7|0.5|0.9|0.5|0.5|0.5|0.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4|3.9|2.5|0.9|0.5|1.3|1.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|1.1|19.8|0.9|13.3|0.9|7.1|8.7|2.6|3|3.1|2.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6|3.6|26.3|7.8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1|8.6|12.8|25.8|2|10.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2|117.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6.2|61.1|8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木活字">
  <a:themeElements>
    <a:clrScheme name="木活字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木活字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木活字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TM03090434[[fn=木材纹理]]</Template>
  <TotalTime>546</TotalTime>
  <Words>6653</Words>
  <Application>Microsoft Office PowerPoint</Application>
  <PresentationFormat>全屏显示(4:3)</PresentationFormat>
  <Paragraphs>1655</Paragraphs>
  <Slides>100</Slides>
  <Notes>12</Notes>
  <HiddenSlides>0</HiddenSlides>
  <MMClips>0</MMClips>
  <ScaleCrop>false</ScaleCrop>
  <HeadingPairs>
    <vt:vector size="8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5</vt:i4>
      </vt:variant>
      <vt:variant>
        <vt:lpstr>幻灯片标题</vt:lpstr>
      </vt:variant>
      <vt:variant>
        <vt:i4>100</vt:i4>
      </vt:variant>
    </vt:vector>
  </HeadingPairs>
  <TitlesOfParts>
    <vt:vector size="125" baseType="lpstr">
      <vt:lpstr></vt:lpstr>
      <vt:lpstr>等线</vt:lpstr>
      <vt:lpstr>方正姚体</vt:lpstr>
      <vt:lpstr>黑体</vt:lpstr>
      <vt:lpstr>楷体_GB2312</vt:lpstr>
      <vt:lpstr>宋体</vt:lpstr>
      <vt:lpstr>宋体-方正超大字符集</vt:lpstr>
      <vt:lpstr>Arial</vt:lpstr>
      <vt:lpstr>Arial Narrow</vt:lpstr>
      <vt:lpstr>Book Antiqua</vt:lpstr>
      <vt:lpstr>Bookman Old Style</vt:lpstr>
      <vt:lpstr>Cambria Math</vt:lpstr>
      <vt:lpstr>Rockwell</vt:lpstr>
      <vt:lpstr>Rockwell Condensed</vt:lpstr>
      <vt:lpstr>Symbol</vt:lpstr>
      <vt:lpstr>Tahoma</vt:lpstr>
      <vt:lpstr>Times New Roman</vt:lpstr>
      <vt:lpstr>Verdana</vt:lpstr>
      <vt:lpstr>Wingdings</vt:lpstr>
      <vt:lpstr>木活字</vt:lpstr>
      <vt:lpstr>BMP 图象</vt:lpstr>
      <vt:lpstr>Image</vt:lpstr>
      <vt:lpstr>图片</vt:lpstr>
      <vt:lpstr>Picture</vt:lpstr>
      <vt:lpstr>公式</vt:lpstr>
      <vt:lpstr>电子电路基础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3.1.2  二极管与门电路</vt:lpstr>
      <vt:lpstr>3.1.3  二极管或门电路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1. N沟道增强型MOS管的结构和开关工作原理</vt:lpstr>
      <vt:lpstr>1. N沟道增强型MOS管的结构和工作原理</vt:lpstr>
      <vt:lpstr>1. N沟道增强型MOS管的结构和工作原理</vt:lpstr>
      <vt:lpstr>2. N沟道增强型MOS管的输出特性和转移特性</vt:lpstr>
      <vt:lpstr>3. 其他类型的MOS管</vt:lpstr>
      <vt:lpstr>(2)  N沟道耗尽型MOS管</vt:lpstr>
      <vt:lpstr>4. MOS管开关电路</vt:lpstr>
      <vt:lpstr>PowerPoint 演示文稿</vt:lpstr>
      <vt:lpstr>5. MOS管开关电路的动态特性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3.3.2  三态输出门电路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各种工艺集成电路延迟功耗分布示意</vt:lpstr>
      <vt:lpstr>PowerPoint 演示文稿</vt:lpstr>
      <vt:lpstr>PowerPoint 演示文稿</vt:lpstr>
      <vt:lpstr>PowerPoint 演示文稿</vt:lpstr>
      <vt:lpstr>2. 类NMOS与非门和或非门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电子电路基础</dc:title>
  <dc:creator>Jeng Shawn</dc:creator>
  <cp:lastModifiedBy>njucn</cp:lastModifiedBy>
  <cp:revision>42</cp:revision>
  <dcterms:created xsi:type="dcterms:W3CDTF">2024-06-19T12:38:22Z</dcterms:created>
  <dcterms:modified xsi:type="dcterms:W3CDTF">2024-09-27T12:42:48Z</dcterms:modified>
</cp:coreProperties>
</file>