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52"/>
  </p:notesMasterIdLst>
  <p:sldIdLst>
    <p:sldId id="256" r:id="rId2"/>
    <p:sldId id="439" r:id="rId3"/>
    <p:sldId id="440" r:id="rId4"/>
    <p:sldId id="442" r:id="rId5"/>
    <p:sldId id="443" r:id="rId6"/>
    <p:sldId id="454" r:id="rId7"/>
    <p:sldId id="445" r:id="rId8"/>
    <p:sldId id="446" r:id="rId9"/>
    <p:sldId id="448" r:id="rId10"/>
    <p:sldId id="455" r:id="rId11"/>
    <p:sldId id="456" r:id="rId12"/>
    <p:sldId id="457" r:id="rId13"/>
    <p:sldId id="458" r:id="rId14"/>
    <p:sldId id="459" r:id="rId15"/>
    <p:sldId id="460" r:id="rId16"/>
    <p:sldId id="461" r:id="rId17"/>
    <p:sldId id="462" r:id="rId18"/>
    <p:sldId id="463" r:id="rId19"/>
    <p:sldId id="464" r:id="rId20"/>
    <p:sldId id="465"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478" r:id="rId34"/>
    <p:sldId id="479" r:id="rId35"/>
    <p:sldId id="480" r:id="rId36"/>
    <p:sldId id="481" r:id="rId37"/>
    <p:sldId id="482" r:id="rId38"/>
    <p:sldId id="483" r:id="rId39"/>
    <p:sldId id="484" r:id="rId40"/>
    <p:sldId id="485" r:id="rId41"/>
    <p:sldId id="486" r:id="rId42"/>
    <p:sldId id="487" r:id="rId43"/>
    <p:sldId id="488" r:id="rId44"/>
    <p:sldId id="490" r:id="rId45"/>
    <p:sldId id="491" r:id="rId46"/>
    <p:sldId id="492" r:id="rId47"/>
    <p:sldId id="493" r:id="rId48"/>
    <p:sldId id="538" r:id="rId49"/>
    <p:sldId id="494" r:id="rId50"/>
    <p:sldId id="495"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65" autoAdjust="0"/>
  </p:normalViewPr>
  <p:slideViewPr>
    <p:cSldViewPr snapToGrid="0">
      <p:cViewPr varScale="1">
        <p:scale>
          <a:sx n="89" d="100"/>
          <a:sy n="89" d="100"/>
        </p:scale>
        <p:origin x="102"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10" Type="http://schemas.openxmlformats.org/officeDocument/2006/relationships/image" Target="../media/image23.wmf"/><Relationship Id="rId4" Type="http://schemas.openxmlformats.org/officeDocument/2006/relationships/image" Target="../media/image17.wmf"/><Relationship Id="rId9"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image" Target="../media/image24.emf"/><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0" Type="http://schemas.openxmlformats.org/officeDocument/2006/relationships/image" Target="../media/image33.emf"/><Relationship Id="rId4" Type="http://schemas.openxmlformats.org/officeDocument/2006/relationships/image" Target="../media/image27.emf"/><Relationship Id="rId9"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image" Target="../media/image48.emf"/><Relationship Id="rId18" Type="http://schemas.openxmlformats.org/officeDocument/2006/relationships/image" Target="../media/image53.emf"/><Relationship Id="rId26" Type="http://schemas.openxmlformats.org/officeDocument/2006/relationships/image" Target="../media/image61.emf"/><Relationship Id="rId3" Type="http://schemas.openxmlformats.org/officeDocument/2006/relationships/image" Target="../media/image38.emf"/><Relationship Id="rId21" Type="http://schemas.openxmlformats.org/officeDocument/2006/relationships/image" Target="../media/image56.emf"/><Relationship Id="rId7" Type="http://schemas.openxmlformats.org/officeDocument/2006/relationships/image" Target="../media/image42.emf"/><Relationship Id="rId12" Type="http://schemas.openxmlformats.org/officeDocument/2006/relationships/image" Target="../media/image47.emf"/><Relationship Id="rId17" Type="http://schemas.openxmlformats.org/officeDocument/2006/relationships/image" Target="../media/image52.emf"/><Relationship Id="rId25" Type="http://schemas.openxmlformats.org/officeDocument/2006/relationships/image" Target="../media/image60.emf"/><Relationship Id="rId2" Type="http://schemas.openxmlformats.org/officeDocument/2006/relationships/image" Target="../media/image37.emf"/><Relationship Id="rId16" Type="http://schemas.openxmlformats.org/officeDocument/2006/relationships/image" Target="../media/image51.emf"/><Relationship Id="rId20" Type="http://schemas.openxmlformats.org/officeDocument/2006/relationships/image" Target="../media/image55.emf"/><Relationship Id="rId1" Type="http://schemas.openxmlformats.org/officeDocument/2006/relationships/image" Target="../media/image36.emf"/><Relationship Id="rId6" Type="http://schemas.openxmlformats.org/officeDocument/2006/relationships/image" Target="../media/image41.emf"/><Relationship Id="rId11" Type="http://schemas.openxmlformats.org/officeDocument/2006/relationships/image" Target="../media/image46.emf"/><Relationship Id="rId24" Type="http://schemas.openxmlformats.org/officeDocument/2006/relationships/image" Target="../media/image59.emf"/><Relationship Id="rId5" Type="http://schemas.openxmlformats.org/officeDocument/2006/relationships/image" Target="../media/image40.emf"/><Relationship Id="rId15" Type="http://schemas.openxmlformats.org/officeDocument/2006/relationships/image" Target="../media/image50.emf"/><Relationship Id="rId23" Type="http://schemas.openxmlformats.org/officeDocument/2006/relationships/image" Target="../media/image58.emf"/><Relationship Id="rId10" Type="http://schemas.openxmlformats.org/officeDocument/2006/relationships/image" Target="../media/image45.emf"/><Relationship Id="rId19" Type="http://schemas.openxmlformats.org/officeDocument/2006/relationships/image" Target="../media/image54.emf"/><Relationship Id="rId4" Type="http://schemas.openxmlformats.org/officeDocument/2006/relationships/image" Target="../media/image39.emf"/><Relationship Id="rId9" Type="http://schemas.openxmlformats.org/officeDocument/2006/relationships/image" Target="../media/image44.emf"/><Relationship Id="rId14" Type="http://schemas.openxmlformats.org/officeDocument/2006/relationships/image" Target="../media/image49.emf"/><Relationship Id="rId22" Type="http://schemas.openxmlformats.org/officeDocument/2006/relationships/image" Target="../media/image57.emf"/><Relationship Id="rId27" Type="http://schemas.openxmlformats.org/officeDocument/2006/relationships/image" Target="../media/image6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66.emf"/><Relationship Id="rId7" Type="http://schemas.openxmlformats.org/officeDocument/2006/relationships/image" Target="../media/image70.emf"/><Relationship Id="rId2" Type="http://schemas.openxmlformats.org/officeDocument/2006/relationships/image" Target="../media/image65.emf"/><Relationship Id="rId1" Type="http://schemas.openxmlformats.org/officeDocument/2006/relationships/image" Target="../media/image64.emf"/><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 Id="rId4" Type="http://schemas.openxmlformats.org/officeDocument/2006/relationships/image" Target="../media/image7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5" Type="http://schemas.openxmlformats.org/officeDocument/2006/relationships/image" Target="../media/image81.wmf"/><Relationship Id="rId4" Type="http://schemas.openxmlformats.org/officeDocument/2006/relationships/image" Target="../media/image8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image" Target="../media/image82.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92.emf"/><Relationship Id="rId13" Type="http://schemas.openxmlformats.org/officeDocument/2006/relationships/image" Target="../media/image97.emf"/><Relationship Id="rId3" Type="http://schemas.openxmlformats.org/officeDocument/2006/relationships/image" Target="../media/image87.emf"/><Relationship Id="rId7" Type="http://schemas.openxmlformats.org/officeDocument/2006/relationships/image" Target="../media/image91.emf"/><Relationship Id="rId12" Type="http://schemas.openxmlformats.org/officeDocument/2006/relationships/image" Target="../media/image96.emf"/><Relationship Id="rId2" Type="http://schemas.openxmlformats.org/officeDocument/2006/relationships/image" Target="../media/image86.emf"/><Relationship Id="rId1" Type="http://schemas.openxmlformats.org/officeDocument/2006/relationships/image" Target="../media/image85.emf"/><Relationship Id="rId6" Type="http://schemas.openxmlformats.org/officeDocument/2006/relationships/image" Target="../media/image90.emf"/><Relationship Id="rId11" Type="http://schemas.openxmlformats.org/officeDocument/2006/relationships/image" Target="../media/image95.emf"/><Relationship Id="rId5" Type="http://schemas.openxmlformats.org/officeDocument/2006/relationships/image" Target="../media/image89.emf"/><Relationship Id="rId10" Type="http://schemas.openxmlformats.org/officeDocument/2006/relationships/image" Target="../media/image94.emf"/><Relationship Id="rId4" Type="http://schemas.openxmlformats.org/officeDocument/2006/relationships/image" Target="../media/image88.emf"/><Relationship Id="rId9" Type="http://schemas.openxmlformats.org/officeDocument/2006/relationships/image" Target="../media/image93.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image" Target="../media/image100.wmf"/><Relationship Id="rId7" Type="http://schemas.openxmlformats.org/officeDocument/2006/relationships/image" Target="../media/image104.wmf"/><Relationship Id="rId2" Type="http://schemas.openxmlformats.org/officeDocument/2006/relationships/image" Target="../media/image99.wmf"/><Relationship Id="rId1" Type="http://schemas.openxmlformats.org/officeDocument/2006/relationships/image" Target="../media/image98.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 Id="rId9" Type="http://schemas.openxmlformats.org/officeDocument/2006/relationships/image" Target="../media/image10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11.emf"/><Relationship Id="rId7" Type="http://schemas.openxmlformats.org/officeDocument/2006/relationships/image" Target="../media/image115.wmf"/><Relationship Id="rId2" Type="http://schemas.openxmlformats.org/officeDocument/2006/relationships/image" Target="../media/image110.emf"/><Relationship Id="rId1" Type="http://schemas.openxmlformats.org/officeDocument/2006/relationships/image" Target="../media/image109.emf"/><Relationship Id="rId6" Type="http://schemas.openxmlformats.org/officeDocument/2006/relationships/image" Target="../media/image114.wmf"/><Relationship Id="rId5" Type="http://schemas.openxmlformats.org/officeDocument/2006/relationships/image" Target="../media/image113.wmf"/><Relationship Id="rId4" Type="http://schemas.openxmlformats.org/officeDocument/2006/relationships/image" Target="../media/image11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image" Target="../media/image116.emf"/><Relationship Id="rId6" Type="http://schemas.openxmlformats.org/officeDocument/2006/relationships/image" Target="../media/image121.emf"/><Relationship Id="rId5" Type="http://schemas.openxmlformats.org/officeDocument/2006/relationships/image" Target="../media/image120.emf"/><Relationship Id="rId4" Type="http://schemas.openxmlformats.org/officeDocument/2006/relationships/image" Target="../media/image11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 Id="rId5" Type="http://schemas.openxmlformats.org/officeDocument/2006/relationships/image" Target="../media/image130.wmf"/><Relationship Id="rId4" Type="http://schemas.openxmlformats.org/officeDocument/2006/relationships/image" Target="../media/image129.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138.emf"/><Relationship Id="rId3" Type="http://schemas.openxmlformats.org/officeDocument/2006/relationships/image" Target="../media/image133.emf"/><Relationship Id="rId7" Type="http://schemas.openxmlformats.org/officeDocument/2006/relationships/image" Target="../media/image137.emf"/><Relationship Id="rId2" Type="http://schemas.openxmlformats.org/officeDocument/2006/relationships/image" Target="../media/image132.emf"/><Relationship Id="rId1" Type="http://schemas.openxmlformats.org/officeDocument/2006/relationships/image" Target="../media/image131.wmf"/><Relationship Id="rId6" Type="http://schemas.openxmlformats.org/officeDocument/2006/relationships/image" Target="../media/image136.emf"/><Relationship Id="rId5" Type="http://schemas.openxmlformats.org/officeDocument/2006/relationships/image" Target="../media/image135.emf"/><Relationship Id="rId4" Type="http://schemas.openxmlformats.org/officeDocument/2006/relationships/image" Target="../media/image134.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wmf"/><Relationship Id="rId4" Type="http://schemas.openxmlformats.org/officeDocument/2006/relationships/image" Target="../media/image14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4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4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45.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2024/9/5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AA5FE1-D8EA-4A92-93AE-49EA0210BFF4}" type="slidenum">
              <a:rPr lang="en-US" altLang="zh-CN"/>
              <a:pPr/>
              <a:t>3</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B88EE-5D58-4F24-B6A2-FE3534DC25B7}" type="slidenum">
              <a:rPr lang="en-US" altLang="zh-CN"/>
              <a:pPr/>
              <a:t>8</a:t>
            </a:fld>
            <a:endParaRPr lang="en-US" altLang="zh-CN"/>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a:t>等效电路由三个基本元件构成</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B5BEE1-B001-4EAB-AD04-18EB6C490F3B}"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p:txBody>
          <a:bodyPr/>
          <a:lstStyle/>
          <a:p>
            <a:endParaRPr lang="zh-CN" altLang="en-US" dirty="0"/>
          </a:p>
        </p:txBody>
      </p:sp>
    </p:spTree>
    <p:extLst>
      <p:ext uri="{BB962C8B-B14F-4D97-AF65-F5344CB8AC3E}">
        <p14:creationId xmlns:p14="http://schemas.microsoft.com/office/powerpoint/2010/main" val="1141985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7FDCB5-7B53-4A0E-9F34-EE6AB487B3B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extLst>
      <p:ext uri="{BB962C8B-B14F-4D97-AF65-F5344CB8AC3E}">
        <p14:creationId xmlns:p14="http://schemas.microsoft.com/office/powerpoint/2010/main" val="3820004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8A7FC6-D187-4980-B508-0E2CF766B9E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r>
              <a:rPr lang="zh-CN" altLang="en-US"/>
              <a:t>此处说明电压电流等为什麽用相量形式</a:t>
            </a:r>
            <a:r>
              <a:rPr lang="en-US" altLang="zh-CN"/>
              <a:t>.</a:t>
            </a:r>
          </a:p>
        </p:txBody>
      </p:sp>
    </p:spTree>
    <p:extLst>
      <p:ext uri="{BB962C8B-B14F-4D97-AF65-F5344CB8AC3E}">
        <p14:creationId xmlns:p14="http://schemas.microsoft.com/office/powerpoint/2010/main" val="2938070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8A7FC6-D187-4980-B508-0E2CF766B9E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ltLang="zh-CN" dirty="0"/>
          </a:p>
        </p:txBody>
      </p:sp>
    </p:spTree>
    <p:extLst>
      <p:ext uri="{BB962C8B-B14F-4D97-AF65-F5344CB8AC3E}">
        <p14:creationId xmlns:p14="http://schemas.microsoft.com/office/powerpoint/2010/main" val="756312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8A7FC6-D187-4980-B508-0E2CF766B9E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ltLang="zh-CN" dirty="0"/>
          </a:p>
        </p:txBody>
      </p:sp>
    </p:spTree>
    <p:extLst>
      <p:ext uri="{BB962C8B-B14F-4D97-AF65-F5344CB8AC3E}">
        <p14:creationId xmlns:p14="http://schemas.microsoft.com/office/powerpoint/2010/main" val="3467065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8A7FC6-D187-4980-B508-0E2CF766B9E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ltLang="zh-CN" dirty="0"/>
          </a:p>
        </p:txBody>
      </p:sp>
    </p:spTree>
    <p:extLst>
      <p:ext uri="{BB962C8B-B14F-4D97-AF65-F5344CB8AC3E}">
        <p14:creationId xmlns:p14="http://schemas.microsoft.com/office/powerpoint/2010/main" val="1899214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36DFD8-F71A-4483-B9D8-C7A861E15C25}"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a:t>等效电路由三个基本元件构成</a:t>
            </a:r>
          </a:p>
        </p:txBody>
      </p:sp>
    </p:spTree>
    <p:extLst>
      <p:ext uri="{BB962C8B-B14F-4D97-AF65-F5344CB8AC3E}">
        <p14:creationId xmlns:p14="http://schemas.microsoft.com/office/powerpoint/2010/main" val="2781968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DC2F4D-95B6-49F7-B247-FCEB80AB6E46}"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r>
              <a:rPr lang="en-US" altLang="zh-CN"/>
              <a:t>        </a:t>
            </a:r>
            <a:r>
              <a:rPr lang="zh-CN" altLang="en-US"/>
              <a:t>放大电路存在电抗元件，如电容、电感。因此输入信号的频率不同，电路的输出响应也不同。</a:t>
            </a:r>
          </a:p>
        </p:txBody>
      </p:sp>
    </p:spTree>
    <p:extLst>
      <p:ext uri="{BB962C8B-B14F-4D97-AF65-F5344CB8AC3E}">
        <p14:creationId xmlns:p14="http://schemas.microsoft.com/office/powerpoint/2010/main" val="1997114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B3CA91-00E5-42BC-8F96-04AE44849E72}" type="slidenum">
              <a:rPr lang="zh-CN" altLang="en-US" smtClean="0"/>
              <a:t>44</a:t>
            </a:fld>
            <a:endParaRPr lang="zh-CN" altLang="en-US"/>
          </a:p>
        </p:txBody>
      </p:sp>
    </p:spTree>
    <p:extLst>
      <p:ext uri="{BB962C8B-B14F-4D97-AF65-F5344CB8AC3E}">
        <p14:creationId xmlns:p14="http://schemas.microsoft.com/office/powerpoint/2010/main" val="700449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5E8237-2CA1-4252-9558-EA9335C1936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a:t>等效电路由三个基本元件构成</a:t>
            </a:r>
          </a:p>
        </p:txBody>
      </p:sp>
    </p:spTree>
    <p:extLst>
      <p:ext uri="{BB962C8B-B14F-4D97-AF65-F5344CB8AC3E}">
        <p14:creationId xmlns:p14="http://schemas.microsoft.com/office/powerpoint/2010/main" val="1123377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B3CA91-00E5-42BC-8F96-04AE44849E72}" type="slidenum">
              <a:rPr lang="zh-CN" altLang="en-US" smtClean="0"/>
              <a:t>50</a:t>
            </a:fld>
            <a:endParaRPr lang="zh-CN" altLang="en-US"/>
          </a:p>
        </p:txBody>
      </p:sp>
    </p:spTree>
    <p:extLst>
      <p:ext uri="{BB962C8B-B14F-4D97-AF65-F5344CB8AC3E}">
        <p14:creationId xmlns:p14="http://schemas.microsoft.com/office/powerpoint/2010/main" val="321009167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9/5/2024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9/5/2024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9/5/2024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9/5/2024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9/5/2024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9/5/2024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9/5/2024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9/5/2024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9/5/2024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audio" Target="../media/audio1.wav"/><Relationship Id="rId9" Type="http://schemas.openxmlformats.org/officeDocument/2006/relationships/image" Target="../media/image6.wmf"/></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audio1.wav"/><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6.xml"/><Relationship Id="rId7" Type="http://schemas.openxmlformats.org/officeDocument/2006/relationships/image" Target="../media/image7.wmf"/><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audio" Target="../media/audio1.wav"/><Relationship Id="rId4" Type="http://schemas.openxmlformats.org/officeDocument/2006/relationships/notesSlide" Target="../notesSlides/notesSlide2.xml"/><Relationship Id="rId9" Type="http://schemas.openxmlformats.org/officeDocument/2006/relationships/image" Target="../media/image8.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6.xml"/><Relationship Id="rId7" Type="http://schemas.openxmlformats.org/officeDocument/2006/relationships/image" Target="../media/image17.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oleObject" Target="../embeddings/oleObject4.bin"/><Relationship Id="rId4" Type="http://schemas.openxmlformats.org/officeDocument/2006/relationships/audio" Target="../media/audio1.wav"/><Relationship Id="rId9"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slide" Target="slide11.xml"/><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slideLayout" Target="../slideLayouts/slideLayout6.xml"/><Relationship Id="rId7" Type="http://schemas.openxmlformats.org/officeDocument/2006/relationships/image" Target="../media/image11.wmf"/><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13.wmf"/><Relationship Id="rId5" Type="http://schemas.openxmlformats.org/officeDocument/2006/relationships/audio" Target="../media/audio1.wav"/><Relationship Id="rId10" Type="http://schemas.openxmlformats.org/officeDocument/2006/relationships/oleObject" Target="../embeddings/oleObject8.bin"/><Relationship Id="rId4" Type="http://schemas.openxmlformats.org/officeDocument/2006/relationships/notesSlide" Target="../notesSlides/notesSlide3.xml"/><Relationship Id="rId9" Type="http://schemas.openxmlformats.org/officeDocument/2006/relationships/image" Target="../media/image12.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8.wmf"/><Relationship Id="rId18" Type="http://schemas.openxmlformats.org/officeDocument/2006/relationships/oleObject" Target="../embeddings/oleObject16.bin"/><Relationship Id="rId3" Type="http://schemas.openxmlformats.org/officeDocument/2006/relationships/slideLayout" Target="../slideLayouts/slideLayout6.xml"/><Relationship Id="rId21" Type="http://schemas.openxmlformats.org/officeDocument/2006/relationships/image" Target="../media/image22.wmf"/><Relationship Id="rId7" Type="http://schemas.openxmlformats.org/officeDocument/2006/relationships/image" Target="../media/image15.wmf"/><Relationship Id="rId12" Type="http://schemas.openxmlformats.org/officeDocument/2006/relationships/oleObject" Target="../embeddings/oleObject13.bin"/><Relationship Id="rId17" Type="http://schemas.openxmlformats.org/officeDocument/2006/relationships/image" Target="../media/image20.wmf"/><Relationship Id="rId2" Type="http://schemas.openxmlformats.org/officeDocument/2006/relationships/tags" Target="../tags/tag8.xml"/><Relationship Id="rId16" Type="http://schemas.openxmlformats.org/officeDocument/2006/relationships/oleObject" Target="../embeddings/oleObject15.bin"/><Relationship Id="rId20" Type="http://schemas.openxmlformats.org/officeDocument/2006/relationships/oleObject" Target="../embeddings/oleObject17.bin"/><Relationship Id="rId1" Type="http://schemas.openxmlformats.org/officeDocument/2006/relationships/vmlDrawing" Target="../drawings/vmlDrawing5.vml"/><Relationship Id="rId6" Type="http://schemas.openxmlformats.org/officeDocument/2006/relationships/oleObject" Target="../embeddings/oleObject10.bin"/><Relationship Id="rId11" Type="http://schemas.openxmlformats.org/officeDocument/2006/relationships/image" Target="../media/image17.wmf"/><Relationship Id="rId5" Type="http://schemas.openxmlformats.org/officeDocument/2006/relationships/image" Target="../media/image14.wmf"/><Relationship Id="rId15" Type="http://schemas.openxmlformats.org/officeDocument/2006/relationships/image" Target="../media/image19.wmf"/><Relationship Id="rId23" Type="http://schemas.openxmlformats.org/officeDocument/2006/relationships/image" Target="../media/image23.wmf"/><Relationship Id="rId10" Type="http://schemas.openxmlformats.org/officeDocument/2006/relationships/oleObject" Target="../embeddings/oleObject12.bin"/><Relationship Id="rId19" Type="http://schemas.openxmlformats.org/officeDocument/2006/relationships/image" Target="../media/image21.wmf"/><Relationship Id="rId4" Type="http://schemas.openxmlformats.org/officeDocument/2006/relationships/oleObject" Target="../embeddings/oleObject9.bin"/><Relationship Id="rId9" Type="http://schemas.openxmlformats.org/officeDocument/2006/relationships/image" Target="../media/image16.wmf"/><Relationship Id="rId14" Type="http://schemas.openxmlformats.org/officeDocument/2006/relationships/oleObject" Target="../embeddings/oleObject14.bin"/><Relationship Id="rId22" Type="http://schemas.openxmlformats.org/officeDocument/2006/relationships/oleObject" Target="../embeddings/oleObject18.bin"/></Relationships>
</file>

<file path=ppt/slides/_rels/slide13.xml.rels><?xml version="1.0" encoding="UTF-8" standalone="yes"?>
<Relationships xmlns="http://schemas.openxmlformats.org/package/2006/relationships"><Relationship Id="rId8" Type="http://schemas.openxmlformats.org/officeDocument/2006/relationships/image" Target="../media/image25.emf"/><Relationship Id="rId13" Type="http://schemas.openxmlformats.org/officeDocument/2006/relationships/oleObject" Target="../embeddings/oleObject23.bin"/><Relationship Id="rId18" Type="http://schemas.openxmlformats.org/officeDocument/2006/relationships/image" Target="../media/image30.emf"/><Relationship Id="rId26" Type="http://schemas.openxmlformats.org/officeDocument/2006/relationships/image" Target="../media/image34.emf"/><Relationship Id="rId3" Type="http://schemas.openxmlformats.org/officeDocument/2006/relationships/slideLayout" Target="../slideLayouts/slideLayout6.xml"/><Relationship Id="rId21" Type="http://schemas.openxmlformats.org/officeDocument/2006/relationships/oleObject" Target="../embeddings/oleObject27.bin"/><Relationship Id="rId7" Type="http://schemas.openxmlformats.org/officeDocument/2006/relationships/oleObject" Target="../embeddings/oleObject20.bin"/><Relationship Id="rId12" Type="http://schemas.openxmlformats.org/officeDocument/2006/relationships/image" Target="../media/image27.emf"/><Relationship Id="rId17" Type="http://schemas.openxmlformats.org/officeDocument/2006/relationships/oleObject" Target="../embeddings/oleObject25.bin"/><Relationship Id="rId25" Type="http://schemas.openxmlformats.org/officeDocument/2006/relationships/oleObject" Target="../embeddings/oleObject29.bin"/><Relationship Id="rId2" Type="http://schemas.openxmlformats.org/officeDocument/2006/relationships/tags" Target="../tags/tag9.xml"/><Relationship Id="rId16" Type="http://schemas.openxmlformats.org/officeDocument/2006/relationships/image" Target="../media/image29.emf"/><Relationship Id="rId20" Type="http://schemas.openxmlformats.org/officeDocument/2006/relationships/image" Target="../media/image31.emf"/><Relationship Id="rId1" Type="http://schemas.openxmlformats.org/officeDocument/2006/relationships/vmlDrawing" Target="../drawings/vmlDrawing6.vml"/><Relationship Id="rId6" Type="http://schemas.openxmlformats.org/officeDocument/2006/relationships/image" Target="../media/image24.emf"/><Relationship Id="rId11" Type="http://schemas.openxmlformats.org/officeDocument/2006/relationships/oleObject" Target="../embeddings/oleObject22.bin"/><Relationship Id="rId24" Type="http://schemas.openxmlformats.org/officeDocument/2006/relationships/image" Target="../media/image33.emf"/><Relationship Id="rId5" Type="http://schemas.openxmlformats.org/officeDocument/2006/relationships/oleObject" Target="../embeddings/oleObject19.bin"/><Relationship Id="rId15" Type="http://schemas.openxmlformats.org/officeDocument/2006/relationships/oleObject" Target="../embeddings/oleObject24.bin"/><Relationship Id="rId23" Type="http://schemas.openxmlformats.org/officeDocument/2006/relationships/oleObject" Target="../embeddings/oleObject28.bin"/><Relationship Id="rId10" Type="http://schemas.openxmlformats.org/officeDocument/2006/relationships/image" Target="../media/image26.emf"/><Relationship Id="rId19" Type="http://schemas.openxmlformats.org/officeDocument/2006/relationships/oleObject" Target="../embeddings/oleObject26.bin"/><Relationship Id="rId4" Type="http://schemas.openxmlformats.org/officeDocument/2006/relationships/image" Target="../media/image35.jpeg"/><Relationship Id="rId9" Type="http://schemas.openxmlformats.org/officeDocument/2006/relationships/oleObject" Target="../embeddings/oleObject21.bin"/><Relationship Id="rId14" Type="http://schemas.openxmlformats.org/officeDocument/2006/relationships/image" Target="../media/image28.emf"/><Relationship Id="rId22" Type="http://schemas.openxmlformats.org/officeDocument/2006/relationships/image" Target="../media/image32.emf"/></Relationships>
</file>

<file path=ppt/slides/_rels/slide14.xml.rels><?xml version="1.0" encoding="UTF-8" standalone="yes"?>
<Relationships xmlns="http://schemas.openxmlformats.org/package/2006/relationships"><Relationship Id="rId13" Type="http://schemas.openxmlformats.org/officeDocument/2006/relationships/image" Target="../media/image39.emf"/><Relationship Id="rId18" Type="http://schemas.openxmlformats.org/officeDocument/2006/relationships/oleObject" Target="../embeddings/oleObject36.bin"/><Relationship Id="rId26" Type="http://schemas.openxmlformats.org/officeDocument/2006/relationships/oleObject" Target="../embeddings/oleObject40.bin"/><Relationship Id="rId39" Type="http://schemas.openxmlformats.org/officeDocument/2006/relationships/image" Target="../media/image52.emf"/><Relationship Id="rId21" Type="http://schemas.openxmlformats.org/officeDocument/2006/relationships/image" Target="../media/image43.emf"/><Relationship Id="rId34" Type="http://schemas.openxmlformats.org/officeDocument/2006/relationships/oleObject" Target="../embeddings/oleObject44.bin"/><Relationship Id="rId42" Type="http://schemas.openxmlformats.org/officeDocument/2006/relationships/oleObject" Target="../embeddings/oleObject48.bin"/><Relationship Id="rId47" Type="http://schemas.openxmlformats.org/officeDocument/2006/relationships/image" Target="../media/image56.emf"/><Relationship Id="rId50" Type="http://schemas.openxmlformats.org/officeDocument/2006/relationships/oleObject" Target="../embeddings/oleObject52.bin"/><Relationship Id="rId55" Type="http://schemas.openxmlformats.org/officeDocument/2006/relationships/image" Target="../media/image60.emf"/><Relationship Id="rId7" Type="http://schemas.openxmlformats.org/officeDocument/2006/relationships/image" Target="../media/image36.emf"/><Relationship Id="rId2" Type="http://schemas.openxmlformats.org/officeDocument/2006/relationships/tags" Target="../tags/tag10.xml"/><Relationship Id="rId16" Type="http://schemas.openxmlformats.org/officeDocument/2006/relationships/oleObject" Target="../embeddings/oleObject35.bin"/><Relationship Id="rId29" Type="http://schemas.openxmlformats.org/officeDocument/2006/relationships/image" Target="../media/image47.emf"/><Relationship Id="rId11" Type="http://schemas.openxmlformats.org/officeDocument/2006/relationships/image" Target="../media/image38.emf"/><Relationship Id="rId24" Type="http://schemas.openxmlformats.org/officeDocument/2006/relationships/oleObject" Target="../embeddings/oleObject39.bin"/><Relationship Id="rId32" Type="http://schemas.openxmlformats.org/officeDocument/2006/relationships/oleObject" Target="../embeddings/oleObject43.bin"/><Relationship Id="rId37" Type="http://schemas.openxmlformats.org/officeDocument/2006/relationships/image" Target="../media/image51.emf"/><Relationship Id="rId40" Type="http://schemas.openxmlformats.org/officeDocument/2006/relationships/oleObject" Target="../embeddings/oleObject47.bin"/><Relationship Id="rId45" Type="http://schemas.openxmlformats.org/officeDocument/2006/relationships/image" Target="../media/image55.emf"/><Relationship Id="rId53" Type="http://schemas.openxmlformats.org/officeDocument/2006/relationships/image" Target="../media/image59.emf"/><Relationship Id="rId58" Type="http://schemas.openxmlformats.org/officeDocument/2006/relationships/oleObject" Target="../embeddings/oleObject56.bin"/><Relationship Id="rId5" Type="http://schemas.openxmlformats.org/officeDocument/2006/relationships/audio" Target="../media/audio1.wav"/><Relationship Id="rId19" Type="http://schemas.openxmlformats.org/officeDocument/2006/relationships/image" Target="../media/image42.emf"/><Relationship Id="rId4" Type="http://schemas.openxmlformats.org/officeDocument/2006/relationships/notesSlide" Target="../notesSlides/notesSlide4.xml"/><Relationship Id="rId9" Type="http://schemas.openxmlformats.org/officeDocument/2006/relationships/image" Target="../media/image37.emf"/><Relationship Id="rId14" Type="http://schemas.openxmlformats.org/officeDocument/2006/relationships/oleObject" Target="../embeddings/oleObject34.bin"/><Relationship Id="rId22" Type="http://schemas.openxmlformats.org/officeDocument/2006/relationships/oleObject" Target="../embeddings/oleObject38.bin"/><Relationship Id="rId27" Type="http://schemas.openxmlformats.org/officeDocument/2006/relationships/image" Target="../media/image46.emf"/><Relationship Id="rId30" Type="http://schemas.openxmlformats.org/officeDocument/2006/relationships/oleObject" Target="../embeddings/oleObject42.bin"/><Relationship Id="rId35" Type="http://schemas.openxmlformats.org/officeDocument/2006/relationships/image" Target="../media/image50.emf"/><Relationship Id="rId43" Type="http://schemas.openxmlformats.org/officeDocument/2006/relationships/image" Target="../media/image54.emf"/><Relationship Id="rId48" Type="http://schemas.openxmlformats.org/officeDocument/2006/relationships/oleObject" Target="../embeddings/oleObject51.bin"/><Relationship Id="rId56" Type="http://schemas.openxmlformats.org/officeDocument/2006/relationships/oleObject" Target="../embeddings/oleObject55.bin"/><Relationship Id="rId8" Type="http://schemas.openxmlformats.org/officeDocument/2006/relationships/oleObject" Target="../embeddings/oleObject31.bin"/><Relationship Id="rId51" Type="http://schemas.openxmlformats.org/officeDocument/2006/relationships/image" Target="../media/image58.emf"/><Relationship Id="rId3" Type="http://schemas.openxmlformats.org/officeDocument/2006/relationships/slideLayout" Target="../slideLayouts/slideLayout6.xml"/><Relationship Id="rId12" Type="http://schemas.openxmlformats.org/officeDocument/2006/relationships/oleObject" Target="../embeddings/oleObject33.bin"/><Relationship Id="rId17" Type="http://schemas.openxmlformats.org/officeDocument/2006/relationships/image" Target="../media/image41.emf"/><Relationship Id="rId25" Type="http://schemas.openxmlformats.org/officeDocument/2006/relationships/image" Target="../media/image45.emf"/><Relationship Id="rId33" Type="http://schemas.openxmlformats.org/officeDocument/2006/relationships/image" Target="../media/image49.emf"/><Relationship Id="rId38" Type="http://schemas.openxmlformats.org/officeDocument/2006/relationships/oleObject" Target="../embeddings/oleObject46.bin"/><Relationship Id="rId46" Type="http://schemas.openxmlformats.org/officeDocument/2006/relationships/oleObject" Target="../embeddings/oleObject50.bin"/><Relationship Id="rId59" Type="http://schemas.openxmlformats.org/officeDocument/2006/relationships/image" Target="../media/image62.emf"/><Relationship Id="rId20" Type="http://schemas.openxmlformats.org/officeDocument/2006/relationships/oleObject" Target="../embeddings/oleObject37.bin"/><Relationship Id="rId41" Type="http://schemas.openxmlformats.org/officeDocument/2006/relationships/image" Target="../media/image53.emf"/><Relationship Id="rId54" Type="http://schemas.openxmlformats.org/officeDocument/2006/relationships/oleObject" Target="../embeddings/oleObject54.bin"/><Relationship Id="rId1" Type="http://schemas.openxmlformats.org/officeDocument/2006/relationships/vmlDrawing" Target="../drawings/vmlDrawing7.vml"/><Relationship Id="rId6" Type="http://schemas.openxmlformats.org/officeDocument/2006/relationships/oleObject" Target="../embeddings/oleObject30.bin"/><Relationship Id="rId15" Type="http://schemas.openxmlformats.org/officeDocument/2006/relationships/image" Target="../media/image40.emf"/><Relationship Id="rId23" Type="http://schemas.openxmlformats.org/officeDocument/2006/relationships/image" Target="../media/image44.emf"/><Relationship Id="rId28" Type="http://schemas.openxmlformats.org/officeDocument/2006/relationships/oleObject" Target="../embeddings/oleObject41.bin"/><Relationship Id="rId36" Type="http://schemas.openxmlformats.org/officeDocument/2006/relationships/oleObject" Target="../embeddings/oleObject45.bin"/><Relationship Id="rId49" Type="http://schemas.openxmlformats.org/officeDocument/2006/relationships/image" Target="../media/image57.emf"/><Relationship Id="rId57" Type="http://schemas.openxmlformats.org/officeDocument/2006/relationships/image" Target="../media/image61.emf"/><Relationship Id="rId10" Type="http://schemas.openxmlformats.org/officeDocument/2006/relationships/oleObject" Target="../embeddings/oleObject32.bin"/><Relationship Id="rId31" Type="http://schemas.openxmlformats.org/officeDocument/2006/relationships/image" Target="../media/image48.emf"/><Relationship Id="rId44" Type="http://schemas.openxmlformats.org/officeDocument/2006/relationships/oleObject" Target="../embeddings/oleObject49.bin"/><Relationship Id="rId52" Type="http://schemas.openxmlformats.org/officeDocument/2006/relationships/oleObject" Target="../embeddings/oleObject53.bin"/></Relationships>
</file>

<file path=ppt/slides/_rels/slide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6.xml"/><Relationship Id="rId7" Type="http://schemas.openxmlformats.org/officeDocument/2006/relationships/image" Target="../media/image68.png"/><Relationship Id="rId2" Type="http://schemas.openxmlformats.org/officeDocument/2006/relationships/tags" Target="../tags/tag11.xml"/><Relationship Id="rId1" Type="http://schemas.openxmlformats.org/officeDocument/2006/relationships/vmlDrawing" Target="../drawings/vmlDrawing8.vml"/><Relationship Id="rId6" Type="http://schemas.openxmlformats.org/officeDocument/2006/relationships/image" Target="../media/image63.emf"/><Relationship Id="rId5" Type="http://schemas.openxmlformats.org/officeDocument/2006/relationships/oleObject" Target="../embeddings/oleObject57.bin"/><Relationship Id="rId10" Type="http://schemas.openxmlformats.org/officeDocument/2006/relationships/image" Target="../media/image71.png"/><Relationship Id="rId4" Type="http://schemas.openxmlformats.org/officeDocument/2006/relationships/audio" Target="../media/audio1.wav"/><Relationship Id="rId9" Type="http://schemas.openxmlformats.org/officeDocument/2006/relationships/image" Target="../media/image70.png"/></Relationships>
</file>

<file path=ppt/slides/_rels/slide16.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oleObject" Target="../embeddings/oleObject62.bin"/><Relationship Id="rId18" Type="http://schemas.openxmlformats.org/officeDocument/2006/relationships/image" Target="../media/image70.emf"/><Relationship Id="rId3" Type="http://schemas.openxmlformats.org/officeDocument/2006/relationships/slideLayout" Target="../slideLayouts/slideLayout7.xml"/><Relationship Id="rId7" Type="http://schemas.openxmlformats.org/officeDocument/2006/relationships/oleObject" Target="../embeddings/oleObject59.bin"/><Relationship Id="rId12" Type="http://schemas.openxmlformats.org/officeDocument/2006/relationships/image" Target="../media/image67.emf"/><Relationship Id="rId17" Type="http://schemas.openxmlformats.org/officeDocument/2006/relationships/oleObject" Target="../embeddings/oleObject64.bin"/><Relationship Id="rId2" Type="http://schemas.openxmlformats.org/officeDocument/2006/relationships/tags" Target="../tags/tag12.xml"/><Relationship Id="rId16" Type="http://schemas.openxmlformats.org/officeDocument/2006/relationships/image" Target="../media/image69.emf"/><Relationship Id="rId20" Type="http://schemas.openxmlformats.org/officeDocument/2006/relationships/image" Target="../media/image71.emf"/><Relationship Id="rId1" Type="http://schemas.openxmlformats.org/officeDocument/2006/relationships/vmlDrawing" Target="../drawings/vmlDrawing9.vml"/><Relationship Id="rId6" Type="http://schemas.openxmlformats.org/officeDocument/2006/relationships/image" Target="../media/image64.emf"/><Relationship Id="rId11" Type="http://schemas.openxmlformats.org/officeDocument/2006/relationships/oleObject" Target="../embeddings/oleObject61.bin"/><Relationship Id="rId5" Type="http://schemas.openxmlformats.org/officeDocument/2006/relationships/oleObject" Target="../embeddings/oleObject58.bin"/><Relationship Id="rId15" Type="http://schemas.openxmlformats.org/officeDocument/2006/relationships/oleObject" Target="../embeddings/oleObject63.bin"/><Relationship Id="rId10" Type="http://schemas.openxmlformats.org/officeDocument/2006/relationships/image" Target="../media/image66.emf"/><Relationship Id="rId19" Type="http://schemas.openxmlformats.org/officeDocument/2006/relationships/oleObject" Target="../embeddings/oleObject65.bin"/><Relationship Id="rId4" Type="http://schemas.openxmlformats.org/officeDocument/2006/relationships/audio" Target="../media/audio1.wav"/><Relationship Id="rId9" Type="http://schemas.openxmlformats.org/officeDocument/2006/relationships/oleObject" Target="../embeddings/oleObject60.bin"/><Relationship Id="rId14" Type="http://schemas.openxmlformats.org/officeDocument/2006/relationships/image" Target="../media/image68.em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70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slideLayout" Target="../slideLayouts/slideLayout7.xml"/><Relationship Id="rId7" Type="http://schemas.openxmlformats.org/officeDocument/2006/relationships/oleObject" Target="../embeddings/oleObject67.bin"/><Relationship Id="rId12" Type="http://schemas.openxmlformats.org/officeDocument/2006/relationships/image" Target="../media/image75.wmf"/><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72.w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74.wmf"/><Relationship Id="rId4" Type="http://schemas.openxmlformats.org/officeDocument/2006/relationships/audio" Target="../media/audio1.wav"/><Relationship Id="rId9" Type="http://schemas.openxmlformats.org/officeDocument/2006/relationships/oleObject" Target="../embeddings/oleObject68.bin"/></Relationships>
</file>

<file path=ppt/slides/_rels/slide20.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slide" Target="slide22.xml"/><Relationship Id="rId4" Type="http://schemas.openxmlformats.org/officeDocument/2006/relationships/slide" Target="slide2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image" Target="../media/image76.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81.wmf"/><Relationship Id="rId3" Type="http://schemas.openxmlformats.org/officeDocument/2006/relationships/slideLayout" Target="../slideLayouts/slideLayout6.xml"/><Relationship Id="rId7" Type="http://schemas.openxmlformats.org/officeDocument/2006/relationships/image" Target="../media/image78.wmf"/><Relationship Id="rId12" Type="http://schemas.openxmlformats.org/officeDocument/2006/relationships/oleObject" Target="../embeddings/oleObject75.bin"/><Relationship Id="rId2" Type="http://schemas.openxmlformats.org/officeDocument/2006/relationships/tags" Target="../tags/tag16.xml"/><Relationship Id="rId1" Type="http://schemas.openxmlformats.org/officeDocument/2006/relationships/vmlDrawing" Target="../drawings/vmlDrawing12.vml"/><Relationship Id="rId6" Type="http://schemas.openxmlformats.org/officeDocument/2006/relationships/oleObject" Target="../embeddings/oleObject72.bin"/><Relationship Id="rId11" Type="http://schemas.openxmlformats.org/officeDocument/2006/relationships/image" Target="../media/image80.wmf"/><Relationship Id="rId5" Type="http://schemas.openxmlformats.org/officeDocument/2006/relationships/image" Target="../media/image77.w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79.wmf"/></Relationships>
</file>

<file path=ppt/slides/_rels/slide23.x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slideLayout" Target="../slideLayouts/slideLayout6.xml"/><Relationship Id="rId7" Type="http://schemas.openxmlformats.org/officeDocument/2006/relationships/oleObject" Target="../embeddings/oleObject77.bin"/><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image" Target="../media/image82.emf"/><Relationship Id="rId5" Type="http://schemas.openxmlformats.org/officeDocument/2006/relationships/oleObject" Target="../embeddings/oleObject76.bin"/><Relationship Id="rId10" Type="http://schemas.openxmlformats.org/officeDocument/2006/relationships/image" Target="../media/image84.emf"/><Relationship Id="rId4" Type="http://schemas.openxmlformats.org/officeDocument/2006/relationships/audio" Target="../media/audio1.wav"/><Relationship Id="rId9" Type="http://schemas.openxmlformats.org/officeDocument/2006/relationships/oleObject" Target="../embeddings/oleObject78.bin"/></Relationships>
</file>

<file path=ppt/slides/_rels/slide24.xml.rels><?xml version="1.0" encoding="UTF-8" standalone="yes"?>
<Relationships xmlns="http://schemas.openxmlformats.org/package/2006/relationships"><Relationship Id="rId8" Type="http://schemas.openxmlformats.org/officeDocument/2006/relationships/image" Target="../media/image86.emf"/><Relationship Id="rId13" Type="http://schemas.openxmlformats.org/officeDocument/2006/relationships/oleObject" Target="../embeddings/oleObject83.bin"/><Relationship Id="rId18" Type="http://schemas.openxmlformats.org/officeDocument/2006/relationships/image" Target="../media/image91.emf"/><Relationship Id="rId26" Type="http://schemas.openxmlformats.org/officeDocument/2006/relationships/image" Target="../media/image95.emf"/><Relationship Id="rId3" Type="http://schemas.openxmlformats.org/officeDocument/2006/relationships/slideLayout" Target="../slideLayouts/slideLayout7.xml"/><Relationship Id="rId21" Type="http://schemas.openxmlformats.org/officeDocument/2006/relationships/oleObject" Target="../embeddings/oleObject87.bin"/><Relationship Id="rId7" Type="http://schemas.openxmlformats.org/officeDocument/2006/relationships/oleObject" Target="../embeddings/oleObject80.bin"/><Relationship Id="rId12" Type="http://schemas.openxmlformats.org/officeDocument/2006/relationships/image" Target="../media/image88.emf"/><Relationship Id="rId17" Type="http://schemas.openxmlformats.org/officeDocument/2006/relationships/oleObject" Target="../embeddings/oleObject85.bin"/><Relationship Id="rId25" Type="http://schemas.openxmlformats.org/officeDocument/2006/relationships/oleObject" Target="../embeddings/oleObject89.bin"/><Relationship Id="rId2" Type="http://schemas.openxmlformats.org/officeDocument/2006/relationships/tags" Target="../tags/tag18.xml"/><Relationship Id="rId16" Type="http://schemas.openxmlformats.org/officeDocument/2006/relationships/image" Target="../media/image90.emf"/><Relationship Id="rId20" Type="http://schemas.openxmlformats.org/officeDocument/2006/relationships/image" Target="../media/image92.emf"/><Relationship Id="rId29" Type="http://schemas.openxmlformats.org/officeDocument/2006/relationships/oleObject" Target="../embeddings/oleObject91.bin"/><Relationship Id="rId1" Type="http://schemas.openxmlformats.org/officeDocument/2006/relationships/vmlDrawing" Target="../drawings/vmlDrawing14.vml"/><Relationship Id="rId6" Type="http://schemas.openxmlformats.org/officeDocument/2006/relationships/image" Target="../media/image85.emf"/><Relationship Id="rId11" Type="http://schemas.openxmlformats.org/officeDocument/2006/relationships/oleObject" Target="../embeddings/oleObject82.bin"/><Relationship Id="rId24" Type="http://schemas.openxmlformats.org/officeDocument/2006/relationships/image" Target="../media/image94.emf"/><Relationship Id="rId5" Type="http://schemas.openxmlformats.org/officeDocument/2006/relationships/oleObject" Target="../embeddings/oleObject79.bin"/><Relationship Id="rId15" Type="http://schemas.openxmlformats.org/officeDocument/2006/relationships/oleObject" Target="../embeddings/oleObject84.bin"/><Relationship Id="rId23" Type="http://schemas.openxmlformats.org/officeDocument/2006/relationships/oleObject" Target="../embeddings/oleObject88.bin"/><Relationship Id="rId28" Type="http://schemas.openxmlformats.org/officeDocument/2006/relationships/image" Target="../media/image96.emf"/><Relationship Id="rId10" Type="http://schemas.openxmlformats.org/officeDocument/2006/relationships/image" Target="../media/image87.emf"/><Relationship Id="rId19" Type="http://schemas.openxmlformats.org/officeDocument/2006/relationships/oleObject" Target="../embeddings/oleObject86.bin"/><Relationship Id="rId4" Type="http://schemas.openxmlformats.org/officeDocument/2006/relationships/audio" Target="../media/audio1.wav"/><Relationship Id="rId9" Type="http://schemas.openxmlformats.org/officeDocument/2006/relationships/oleObject" Target="../embeddings/oleObject81.bin"/><Relationship Id="rId14" Type="http://schemas.openxmlformats.org/officeDocument/2006/relationships/image" Target="../media/image89.emf"/><Relationship Id="rId22" Type="http://schemas.openxmlformats.org/officeDocument/2006/relationships/image" Target="../media/image93.emf"/><Relationship Id="rId27" Type="http://schemas.openxmlformats.org/officeDocument/2006/relationships/oleObject" Target="../embeddings/oleObject90.bin"/><Relationship Id="rId30" Type="http://schemas.openxmlformats.org/officeDocument/2006/relationships/image" Target="../media/image97.emf"/></Relationships>
</file>

<file path=ppt/slides/_rels/slide25.xml.rels><?xml version="1.0" encoding="UTF-8" standalone="yes"?>
<Relationships xmlns="http://schemas.openxmlformats.org/package/2006/relationships"><Relationship Id="rId8" Type="http://schemas.openxmlformats.org/officeDocument/2006/relationships/image" Target="../media/image99.wmf"/><Relationship Id="rId13" Type="http://schemas.openxmlformats.org/officeDocument/2006/relationships/oleObject" Target="../embeddings/oleObject96.bin"/><Relationship Id="rId18" Type="http://schemas.openxmlformats.org/officeDocument/2006/relationships/image" Target="../media/image104.wmf"/><Relationship Id="rId3" Type="http://schemas.openxmlformats.org/officeDocument/2006/relationships/slideLayout" Target="../slideLayouts/slideLayout6.xml"/><Relationship Id="rId21" Type="http://schemas.openxmlformats.org/officeDocument/2006/relationships/oleObject" Target="../embeddings/oleObject100.bin"/><Relationship Id="rId7" Type="http://schemas.openxmlformats.org/officeDocument/2006/relationships/oleObject" Target="../embeddings/oleObject93.bin"/><Relationship Id="rId12" Type="http://schemas.openxmlformats.org/officeDocument/2006/relationships/image" Target="../media/image101.wmf"/><Relationship Id="rId17" Type="http://schemas.openxmlformats.org/officeDocument/2006/relationships/oleObject" Target="../embeddings/oleObject98.bin"/><Relationship Id="rId2" Type="http://schemas.openxmlformats.org/officeDocument/2006/relationships/tags" Target="../tags/tag19.xml"/><Relationship Id="rId16" Type="http://schemas.openxmlformats.org/officeDocument/2006/relationships/image" Target="../media/image103.wmf"/><Relationship Id="rId20" Type="http://schemas.openxmlformats.org/officeDocument/2006/relationships/image" Target="../media/image105.wmf"/><Relationship Id="rId1" Type="http://schemas.openxmlformats.org/officeDocument/2006/relationships/vmlDrawing" Target="../drawings/vmlDrawing15.vml"/><Relationship Id="rId6" Type="http://schemas.openxmlformats.org/officeDocument/2006/relationships/image" Target="../media/image98.wmf"/><Relationship Id="rId11" Type="http://schemas.openxmlformats.org/officeDocument/2006/relationships/oleObject" Target="../embeddings/oleObject95.bin"/><Relationship Id="rId5" Type="http://schemas.openxmlformats.org/officeDocument/2006/relationships/oleObject" Target="../embeddings/oleObject92.bin"/><Relationship Id="rId15" Type="http://schemas.openxmlformats.org/officeDocument/2006/relationships/oleObject" Target="../embeddings/oleObject97.bin"/><Relationship Id="rId10" Type="http://schemas.openxmlformats.org/officeDocument/2006/relationships/image" Target="../media/image100.wmf"/><Relationship Id="rId19" Type="http://schemas.openxmlformats.org/officeDocument/2006/relationships/oleObject" Target="../embeddings/oleObject99.bin"/><Relationship Id="rId4" Type="http://schemas.openxmlformats.org/officeDocument/2006/relationships/audio" Target="../media/audio1.wav"/><Relationship Id="rId9" Type="http://schemas.openxmlformats.org/officeDocument/2006/relationships/oleObject" Target="../embeddings/oleObject94.bin"/><Relationship Id="rId14" Type="http://schemas.openxmlformats.org/officeDocument/2006/relationships/image" Target="../media/image102.wmf"/><Relationship Id="rId22" Type="http://schemas.openxmlformats.org/officeDocument/2006/relationships/image" Target="../media/image106.wmf"/></Relationships>
</file>

<file path=ppt/slides/_rels/slide26.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slide" Target="slide28.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8.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0.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notesSlide" Target="../notesSlides/notesSlide5.xml"/><Relationship Id="rId7" Type="http://schemas.openxmlformats.org/officeDocument/2006/relationships/image" Target="../media/image120.png"/><Relationship Id="rId12" Type="http://schemas.openxmlformats.org/officeDocument/2006/relationships/image" Target="../media/image170.png"/><Relationship Id="rId17" Type="http://schemas.openxmlformats.org/officeDocument/2006/relationships/image" Target="../media/image22.png"/><Relationship Id="rId2" Type="http://schemas.openxmlformats.org/officeDocument/2006/relationships/slideLayout" Target="../slideLayouts/slideLayout6.xml"/><Relationship Id="rId16" Type="http://schemas.openxmlformats.org/officeDocument/2006/relationships/image" Target="../media/image210.png"/><Relationship Id="rId1" Type="http://schemas.openxmlformats.org/officeDocument/2006/relationships/tags" Target="../tags/tag23.xml"/><Relationship Id="rId11" Type="http://schemas.openxmlformats.org/officeDocument/2006/relationships/image" Target="../media/image160.png"/><Relationship Id="rId15" Type="http://schemas.openxmlformats.org/officeDocument/2006/relationships/image" Target="../media/image20.png"/><Relationship Id="rId10" Type="http://schemas.openxmlformats.org/officeDocument/2006/relationships/image" Target="../media/image150.png"/><Relationship Id="rId4" Type="http://schemas.openxmlformats.org/officeDocument/2006/relationships/audio" Target="../media/audio1.wav"/><Relationship Id="rId9" Type="http://schemas.openxmlformats.org/officeDocument/2006/relationships/image" Target="../media/image140.png"/><Relationship Id="rId14"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70.png"/><Relationship Id="rId18" Type="http://schemas.openxmlformats.org/officeDocument/2006/relationships/image" Target="../media/image32.png"/><Relationship Id="rId3" Type="http://schemas.openxmlformats.org/officeDocument/2006/relationships/notesSlide" Target="../notesSlides/notesSlide6.xml"/><Relationship Id="rId21" Type="http://schemas.openxmlformats.org/officeDocument/2006/relationships/image" Target="../media/image35.png"/><Relationship Id="rId7" Type="http://schemas.openxmlformats.org/officeDocument/2006/relationships/image" Target="../media/image25.png"/><Relationship Id="rId12" Type="http://schemas.openxmlformats.org/officeDocument/2006/relationships/image" Target="../media/image260.png"/><Relationship Id="rId17" Type="http://schemas.openxmlformats.org/officeDocument/2006/relationships/image" Target="../media/image31.png"/><Relationship Id="rId2" Type="http://schemas.openxmlformats.org/officeDocument/2006/relationships/slideLayout" Target="../slideLayouts/slideLayout7.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tags" Target="../tags/tag24.xml"/><Relationship Id="rId11" Type="http://schemas.openxmlformats.org/officeDocument/2006/relationships/image" Target="../media/image250.png"/><Relationship Id="rId24" Type="http://schemas.openxmlformats.org/officeDocument/2006/relationships/image" Target="../media/image38.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8.png"/><Relationship Id="rId19" Type="http://schemas.openxmlformats.org/officeDocument/2006/relationships/image" Target="../media/image33.png"/><Relationship Id="rId4" Type="http://schemas.openxmlformats.org/officeDocument/2006/relationships/audio" Target="../media/audio1.wav"/><Relationship Id="rId9" Type="http://schemas.openxmlformats.org/officeDocument/2006/relationships/image" Target="../media/image27.png"/><Relationship Id="rId14" Type="http://schemas.openxmlformats.org/officeDocument/2006/relationships/image" Target="../media/image280.png"/><Relationship Id="rId22" Type="http://schemas.openxmlformats.org/officeDocument/2006/relationships/image" Target="../media/image36.png"/></Relationships>
</file>

<file path=ppt/slides/_rels/slide32.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 Type="http://schemas.openxmlformats.org/officeDocument/2006/relationships/notesSlide" Target="../notesSlides/notesSlide7.xml"/><Relationship Id="rId21" Type="http://schemas.openxmlformats.org/officeDocument/2006/relationships/image" Target="../media/image53.png"/><Relationship Id="rId34" Type="http://schemas.openxmlformats.org/officeDocument/2006/relationships/image" Target="../media/image66.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5.png"/><Relationship Id="rId38" Type="http://schemas.openxmlformats.org/officeDocument/2006/relationships/image" Target="../media/image700.png"/><Relationship Id="rId2" Type="http://schemas.openxmlformats.org/officeDocument/2006/relationships/slideLayout" Target="../slideLayouts/slideLayout7.xml"/><Relationship Id="rId16" Type="http://schemas.openxmlformats.org/officeDocument/2006/relationships/image" Target="../media/image48.png"/><Relationship Id="rId20" Type="http://schemas.openxmlformats.org/officeDocument/2006/relationships/image" Target="../media/image52.png"/><Relationship Id="rId29" Type="http://schemas.openxmlformats.org/officeDocument/2006/relationships/image" Target="../media/image61.png"/><Relationship Id="rId1" Type="http://schemas.openxmlformats.org/officeDocument/2006/relationships/tags" Target="../tags/tag25.xml"/><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64.png"/><Relationship Id="rId37" Type="http://schemas.openxmlformats.org/officeDocument/2006/relationships/image" Target="../media/image690.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80.png"/><Relationship Id="rId10" Type="http://schemas.openxmlformats.org/officeDocument/2006/relationships/image" Target="../media/image42.png"/><Relationship Id="rId19" Type="http://schemas.openxmlformats.org/officeDocument/2006/relationships/image" Target="../media/image51.png"/><Relationship Id="rId31" Type="http://schemas.openxmlformats.org/officeDocument/2006/relationships/image" Target="../media/image63.png"/><Relationship Id="rId4" Type="http://schemas.openxmlformats.org/officeDocument/2006/relationships/audio" Target="../media/audio1.wav"/><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7.png"/><Relationship Id="rId8"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26.xml"/><Relationship Id="rId4" Type="http://schemas.openxmlformats.org/officeDocument/2006/relationships/audio" Target="../media/audio1.wav"/></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02.bin"/><Relationship Id="rId3" Type="http://schemas.openxmlformats.org/officeDocument/2006/relationships/slideLayout" Target="../slideLayouts/slideLayout6.xml"/><Relationship Id="rId7" Type="http://schemas.openxmlformats.org/officeDocument/2006/relationships/image" Target="../media/image107.wmf"/><Relationship Id="rId2" Type="http://schemas.openxmlformats.org/officeDocument/2006/relationships/tags" Target="../tags/tag27.xml"/><Relationship Id="rId1" Type="http://schemas.openxmlformats.org/officeDocument/2006/relationships/vmlDrawing" Target="../drawings/vmlDrawing16.vml"/><Relationship Id="rId6" Type="http://schemas.openxmlformats.org/officeDocument/2006/relationships/oleObject" Target="../embeddings/oleObject101.bin"/><Relationship Id="rId5" Type="http://schemas.openxmlformats.org/officeDocument/2006/relationships/audio" Target="../media/audio1.wav"/><Relationship Id="rId4" Type="http://schemas.openxmlformats.org/officeDocument/2006/relationships/notesSlide" Target="../notesSlides/notesSlide9.xml"/><Relationship Id="rId9" Type="http://schemas.openxmlformats.org/officeDocument/2006/relationships/image" Target="../media/image108.wmf"/></Relationships>
</file>

<file path=ppt/slides/_rels/slide35.xml.rels><?xml version="1.0" encoding="UTF-8" standalone="yes"?>
<Relationships xmlns="http://schemas.openxmlformats.org/package/2006/relationships"><Relationship Id="rId8" Type="http://schemas.openxmlformats.org/officeDocument/2006/relationships/image" Target="../media/image110.emf"/><Relationship Id="rId13" Type="http://schemas.openxmlformats.org/officeDocument/2006/relationships/oleObject" Target="../embeddings/oleObject107.bin"/><Relationship Id="rId18" Type="http://schemas.openxmlformats.org/officeDocument/2006/relationships/image" Target="../media/image115.wmf"/><Relationship Id="rId3" Type="http://schemas.openxmlformats.org/officeDocument/2006/relationships/slideLayout" Target="../slideLayouts/slideLayout7.xml"/><Relationship Id="rId7" Type="http://schemas.openxmlformats.org/officeDocument/2006/relationships/oleObject" Target="../embeddings/oleObject104.bin"/><Relationship Id="rId12" Type="http://schemas.openxmlformats.org/officeDocument/2006/relationships/image" Target="../media/image112.wmf"/><Relationship Id="rId17" Type="http://schemas.openxmlformats.org/officeDocument/2006/relationships/oleObject" Target="../embeddings/oleObject109.bin"/><Relationship Id="rId2" Type="http://schemas.openxmlformats.org/officeDocument/2006/relationships/tags" Target="../tags/tag28.xml"/><Relationship Id="rId16" Type="http://schemas.openxmlformats.org/officeDocument/2006/relationships/image" Target="../media/image114.wmf"/><Relationship Id="rId1" Type="http://schemas.openxmlformats.org/officeDocument/2006/relationships/vmlDrawing" Target="../drawings/vmlDrawing17.vml"/><Relationship Id="rId6" Type="http://schemas.openxmlformats.org/officeDocument/2006/relationships/image" Target="../media/image109.emf"/><Relationship Id="rId11" Type="http://schemas.openxmlformats.org/officeDocument/2006/relationships/oleObject" Target="../embeddings/oleObject106.bin"/><Relationship Id="rId5" Type="http://schemas.openxmlformats.org/officeDocument/2006/relationships/oleObject" Target="../embeddings/oleObject103.bin"/><Relationship Id="rId15" Type="http://schemas.openxmlformats.org/officeDocument/2006/relationships/oleObject" Target="../embeddings/oleObject108.bin"/><Relationship Id="rId10" Type="http://schemas.openxmlformats.org/officeDocument/2006/relationships/image" Target="../media/image111.emf"/><Relationship Id="rId4" Type="http://schemas.openxmlformats.org/officeDocument/2006/relationships/audio" Target="../media/audio1.wav"/><Relationship Id="rId9" Type="http://schemas.openxmlformats.org/officeDocument/2006/relationships/oleObject" Target="../embeddings/oleObject105.bin"/><Relationship Id="rId14" Type="http://schemas.openxmlformats.org/officeDocument/2006/relationships/image" Target="../media/image113.wmf"/></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12.bin"/><Relationship Id="rId13" Type="http://schemas.openxmlformats.org/officeDocument/2006/relationships/image" Target="../media/image120.emf"/><Relationship Id="rId3" Type="http://schemas.openxmlformats.org/officeDocument/2006/relationships/slideLayout" Target="../slideLayouts/slideLayout2.xml"/><Relationship Id="rId7" Type="http://schemas.openxmlformats.org/officeDocument/2006/relationships/image" Target="../media/image117.emf"/><Relationship Id="rId12" Type="http://schemas.openxmlformats.org/officeDocument/2006/relationships/oleObject" Target="../embeddings/oleObject114.bin"/><Relationship Id="rId2" Type="http://schemas.openxmlformats.org/officeDocument/2006/relationships/tags" Target="../tags/tag29.xml"/><Relationship Id="rId1" Type="http://schemas.openxmlformats.org/officeDocument/2006/relationships/vmlDrawing" Target="../drawings/vmlDrawing18.vml"/><Relationship Id="rId6" Type="http://schemas.openxmlformats.org/officeDocument/2006/relationships/oleObject" Target="../embeddings/oleObject111.bin"/><Relationship Id="rId11" Type="http://schemas.openxmlformats.org/officeDocument/2006/relationships/image" Target="../media/image119.wmf"/><Relationship Id="rId5" Type="http://schemas.openxmlformats.org/officeDocument/2006/relationships/image" Target="../media/image116.emf"/><Relationship Id="rId15" Type="http://schemas.openxmlformats.org/officeDocument/2006/relationships/image" Target="../media/image121.emf"/><Relationship Id="rId10" Type="http://schemas.openxmlformats.org/officeDocument/2006/relationships/oleObject" Target="../embeddings/oleObject113.bin"/><Relationship Id="rId4" Type="http://schemas.openxmlformats.org/officeDocument/2006/relationships/oleObject" Target="../embeddings/oleObject110.bin"/><Relationship Id="rId9" Type="http://schemas.openxmlformats.org/officeDocument/2006/relationships/image" Target="../media/image118.emf"/><Relationship Id="rId14" Type="http://schemas.openxmlformats.org/officeDocument/2006/relationships/oleObject" Target="../embeddings/oleObject115.bin"/></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slideLayout" Target="../slideLayouts/slideLayout7.xml"/><Relationship Id="rId7" Type="http://schemas.openxmlformats.org/officeDocument/2006/relationships/oleObject" Target="../embeddings/oleObject117.bin"/><Relationship Id="rId12" Type="http://schemas.microsoft.com/office/2007/relationships/hdphoto" Target="../media/hdphoto4.wdp"/><Relationship Id="rId2" Type="http://schemas.openxmlformats.org/officeDocument/2006/relationships/tags" Target="../tags/tag31.xml"/><Relationship Id="rId1" Type="http://schemas.openxmlformats.org/officeDocument/2006/relationships/vmlDrawing" Target="../drawings/vmlDrawing19.vml"/><Relationship Id="rId6" Type="http://schemas.openxmlformats.org/officeDocument/2006/relationships/image" Target="../media/image122.wmf"/><Relationship Id="rId11" Type="http://schemas.openxmlformats.org/officeDocument/2006/relationships/image" Target="../media/image125.png"/><Relationship Id="rId5" Type="http://schemas.openxmlformats.org/officeDocument/2006/relationships/oleObject" Target="../embeddings/oleObject116.bin"/><Relationship Id="rId10" Type="http://schemas.microsoft.com/office/2007/relationships/hdphoto" Target="../media/hdphoto3.wdp"/><Relationship Id="rId4" Type="http://schemas.openxmlformats.org/officeDocument/2006/relationships/audio" Target="../media/audio1.wav"/><Relationship Id="rId9" Type="http://schemas.openxmlformats.org/officeDocument/2006/relationships/image" Target="../media/image124.png"/></Relationships>
</file>

<file path=ppt/slides/_rels/slide39.xml.rels><?xml version="1.0" encoding="UTF-8" standalone="yes"?>
<Relationships xmlns="http://schemas.openxmlformats.org/package/2006/relationships"><Relationship Id="rId8" Type="http://schemas.openxmlformats.org/officeDocument/2006/relationships/image" Target="../media/image127.wmf"/><Relationship Id="rId13" Type="http://schemas.openxmlformats.org/officeDocument/2006/relationships/oleObject" Target="../embeddings/oleObject122.bin"/><Relationship Id="rId3" Type="http://schemas.openxmlformats.org/officeDocument/2006/relationships/slideLayout" Target="../slideLayouts/slideLayout7.xml"/><Relationship Id="rId7" Type="http://schemas.openxmlformats.org/officeDocument/2006/relationships/oleObject" Target="../embeddings/oleObject119.bin"/><Relationship Id="rId12" Type="http://schemas.openxmlformats.org/officeDocument/2006/relationships/image" Target="../media/image129.wmf"/><Relationship Id="rId2" Type="http://schemas.openxmlformats.org/officeDocument/2006/relationships/tags" Target="../tags/tag32.xml"/><Relationship Id="rId1" Type="http://schemas.openxmlformats.org/officeDocument/2006/relationships/vmlDrawing" Target="../drawings/vmlDrawing20.vml"/><Relationship Id="rId6" Type="http://schemas.openxmlformats.org/officeDocument/2006/relationships/image" Target="../media/image126.wmf"/><Relationship Id="rId11" Type="http://schemas.openxmlformats.org/officeDocument/2006/relationships/oleObject" Target="../embeddings/oleObject121.bin"/><Relationship Id="rId5" Type="http://schemas.openxmlformats.org/officeDocument/2006/relationships/oleObject" Target="../embeddings/oleObject118.bin"/><Relationship Id="rId10" Type="http://schemas.openxmlformats.org/officeDocument/2006/relationships/image" Target="../media/image128.wmf"/><Relationship Id="rId4" Type="http://schemas.openxmlformats.org/officeDocument/2006/relationships/audio" Target="../media/audio1.wav"/><Relationship Id="rId9" Type="http://schemas.openxmlformats.org/officeDocument/2006/relationships/oleObject" Target="../embeddings/oleObject120.bin"/><Relationship Id="rId14" Type="http://schemas.openxmlformats.org/officeDocument/2006/relationships/image" Target="../media/image130.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24.bin"/><Relationship Id="rId13" Type="http://schemas.openxmlformats.org/officeDocument/2006/relationships/image" Target="../media/image134.emf"/><Relationship Id="rId18" Type="http://schemas.openxmlformats.org/officeDocument/2006/relationships/image" Target="../media/image136.emf"/><Relationship Id="rId3" Type="http://schemas.openxmlformats.org/officeDocument/2006/relationships/slideLayout" Target="../slideLayouts/slideLayout7.xml"/><Relationship Id="rId21" Type="http://schemas.openxmlformats.org/officeDocument/2006/relationships/oleObject" Target="../embeddings/oleObject131.bin"/><Relationship Id="rId7" Type="http://schemas.openxmlformats.org/officeDocument/2006/relationships/image" Target="../media/image131.wmf"/><Relationship Id="rId12" Type="http://schemas.openxmlformats.org/officeDocument/2006/relationships/oleObject" Target="../embeddings/oleObject126.bin"/><Relationship Id="rId17" Type="http://schemas.openxmlformats.org/officeDocument/2006/relationships/oleObject" Target="../embeddings/oleObject129.bin"/><Relationship Id="rId2" Type="http://schemas.openxmlformats.org/officeDocument/2006/relationships/tags" Target="../tags/tag33.xml"/><Relationship Id="rId16" Type="http://schemas.openxmlformats.org/officeDocument/2006/relationships/image" Target="../media/image135.emf"/><Relationship Id="rId20" Type="http://schemas.openxmlformats.org/officeDocument/2006/relationships/image" Target="../media/image137.emf"/><Relationship Id="rId1" Type="http://schemas.openxmlformats.org/officeDocument/2006/relationships/vmlDrawing" Target="../drawings/vmlDrawing21.vml"/><Relationship Id="rId6" Type="http://schemas.openxmlformats.org/officeDocument/2006/relationships/oleObject" Target="../embeddings/oleObject123.bin"/><Relationship Id="rId11" Type="http://schemas.openxmlformats.org/officeDocument/2006/relationships/image" Target="../media/image133.emf"/><Relationship Id="rId5" Type="http://schemas.openxmlformats.org/officeDocument/2006/relationships/audio" Target="../media/audio1.wav"/><Relationship Id="rId15" Type="http://schemas.openxmlformats.org/officeDocument/2006/relationships/oleObject" Target="../embeddings/oleObject128.bin"/><Relationship Id="rId10" Type="http://schemas.openxmlformats.org/officeDocument/2006/relationships/oleObject" Target="../embeddings/oleObject125.bin"/><Relationship Id="rId19" Type="http://schemas.openxmlformats.org/officeDocument/2006/relationships/oleObject" Target="../embeddings/oleObject130.bin"/><Relationship Id="rId4" Type="http://schemas.openxmlformats.org/officeDocument/2006/relationships/notesSlide" Target="../notesSlides/notesSlide10.xml"/><Relationship Id="rId9" Type="http://schemas.openxmlformats.org/officeDocument/2006/relationships/image" Target="../media/image132.emf"/><Relationship Id="rId14" Type="http://schemas.openxmlformats.org/officeDocument/2006/relationships/oleObject" Target="../embeddings/oleObject127.bin"/><Relationship Id="rId22" Type="http://schemas.openxmlformats.org/officeDocument/2006/relationships/image" Target="../media/image138.emf"/></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42.xml.rels><?xml version="1.0" encoding="UTF-8" standalone="yes"?>
<Relationships xmlns="http://schemas.openxmlformats.org/package/2006/relationships"><Relationship Id="rId8" Type="http://schemas.openxmlformats.org/officeDocument/2006/relationships/image" Target="../media/image140.wmf"/><Relationship Id="rId13" Type="http://schemas.openxmlformats.org/officeDocument/2006/relationships/hyperlink" Target="file:///O:\Documents\&#25945;&#23398;\&#30005;&#23376;&#30005;&#36335;&#22522;&#30784;\&#22312;&#29992;&#35838;&#20214;\&#26368;&#26032;&#33258;&#32534;\&#30005;&#23376;&#30005;&#36335;&#22522;&#30784;1-&#32490;&#35770;.pptx#-1,64,1.4.1&#20108;-&#21313;&#36827;&#21046;&#30721;" TargetMode="External"/><Relationship Id="rId3" Type="http://schemas.openxmlformats.org/officeDocument/2006/relationships/slideLayout" Target="../slideLayouts/slideLayout7.xml"/><Relationship Id="rId7" Type="http://schemas.openxmlformats.org/officeDocument/2006/relationships/oleObject" Target="../embeddings/oleObject133.bin"/><Relationship Id="rId12" Type="http://schemas.openxmlformats.org/officeDocument/2006/relationships/image" Target="../media/image142.wmf"/><Relationship Id="rId2" Type="http://schemas.openxmlformats.org/officeDocument/2006/relationships/tags" Target="../tags/tag35.xml"/><Relationship Id="rId1" Type="http://schemas.openxmlformats.org/officeDocument/2006/relationships/vmlDrawing" Target="../drawings/vmlDrawing22.vml"/><Relationship Id="rId6" Type="http://schemas.openxmlformats.org/officeDocument/2006/relationships/image" Target="../media/image139.wmf"/><Relationship Id="rId11" Type="http://schemas.openxmlformats.org/officeDocument/2006/relationships/oleObject" Target="../embeddings/oleObject135.bin"/><Relationship Id="rId5" Type="http://schemas.openxmlformats.org/officeDocument/2006/relationships/oleObject" Target="../embeddings/oleObject132.bin"/><Relationship Id="rId10" Type="http://schemas.openxmlformats.org/officeDocument/2006/relationships/image" Target="../media/image141.wmf"/><Relationship Id="rId4" Type="http://schemas.openxmlformats.org/officeDocument/2006/relationships/audio" Target="../media/audio1.wav"/><Relationship Id="rId9" Type="http://schemas.openxmlformats.org/officeDocument/2006/relationships/oleObject" Target="../embeddings/oleObject134.bin"/></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43.emf"/><Relationship Id="rId3" Type="http://schemas.openxmlformats.org/officeDocument/2006/relationships/slideLayout" Target="../slideLayouts/slideLayout6.xml"/><Relationship Id="rId7" Type="http://schemas.openxmlformats.org/officeDocument/2006/relationships/oleObject" Target="../embeddings/oleObject136.bin"/><Relationship Id="rId2" Type="http://schemas.openxmlformats.org/officeDocument/2006/relationships/tags" Target="../tags/tag36.xml"/><Relationship Id="rId1" Type="http://schemas.openxmlformats.org/officeDocument/2006/relationships/vmlDrawing" Target="../drawings/vmlDrawing23.vml"/><Relationship Id="rId6" Type="http://schemas.openxmlformats.org/officeDocument/2006/relationships/image" Target="../media/image144.jpe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45.wmf"/><Relationship Id="rId2" Type="http://schemas.openxmlformats.org/officeDocument/2006/relationships/tags" Target="../tags/tag37.xml"/><Relationship Id="rId1" Type="http://schemas.openxmlformats.org/officeDocument/2006/relationships/vmlDrawing" Target="../drawings/vmlDrawing24.vml"/><Relationship Id="rId6" Type="http://schemas.openxmlformats.org/officeDocument/2006/relationships/oleObject" Target="../embeddings/oleObject137.bin"/><Relationship Id="rId5" Type="http://schemas.openxmlformats.org/officeDocument/2006/relationships/image" Target="../media/image144.jpeg"/><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8.xml"/><Relationship Id="rId1" Type="http://schemas.openxmlformats.org/officeDocument/2006/relationships/vmlDrawing" Target="../drawings/vmlDrawing25.vml"/><Relationship Id="rId6" Type="http://schemas.openxmlformats.org/officeDocument/2006/relationships/image" Target="../media/image145.wmf"/><Relationship Id="rId5" Type="http://schemas.openxmlformats.org/officeDocument/2006/relationships/oleObject" Target="../embeddings/oleObject138.bin"/><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46.wmf"/><Relationship Id="rId2" Type="http://schemas.openxmlformats.org/officeDocument/2006/relationships/tags" Target="../tags/tag39.xml"/><Relationship Id="rId1" Type="http://schemas.openxmlformats.org/officeDocument/2006/relationships/vmlDrawing" Target="../drawings/vmlDrawing26.vml"/><Relationship Id="rId6" Type="http://schemas.openxmlformats.org/officeDocument/2006/relationships/oleObject" Target="../embeddings/oleObject139.bin"/><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6.xml"/><Relationship Id="rId1" Type="http://schemas.openxmlformats.org/officeDocument/2006/relationships/tags" Target="../tags/tag40.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r>
              <a:rPr lang="zh-CN" altLang="en-US" dirty="0"/>
              <a:t>逻辑与</a:t>
            </a:r>
            <a:r>
              <a:rPr lang="en-US" altLang="zh-CN" dirty="0"/>
              <a:t>HDL</a:t>
            </a:r>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12" name="Rectangle 20"/>
          <p:cNvSpPr>
            <a:spLocks noChangeArrowheads="1"/>
          </p:cNvSpPr>
          <p:nvPr/>
        </p:nvSpPr>
        <p:spPr bwMode="auto">
          <a:xfrm>
            <a:off x="755650" y="2028285"/>
            <a:ext cx="756126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dirty="0">
                <a:solidFill>
                  <a:srgbClr val="000066"/>
                </a:solidFill>
                <a:latin typeface="+mn-ea"/>
              </a:rPr>
              <a:t> </a:t>
            </a:r>
            <a:r>
              <a:rPr lang="en-US" altLang="zh-CN" sz="3200" dirty="0">
                <a:solidFill>
                  <a:srgbClr val="000066"/>
                </a:solidFill>
                <a:latin typeface="+mn-ea"/>
                <a:hlinkClick r:id="rId3" action="ppaction://hlinksldjump"/>
              </a:rPr>
              <a:t>2.1.1  </a:t>
            </a:r>
            <a:r>
              <a:rPr lang="zh-CN" altLang="en-US" sz="3200" dirty="0">
                <a:solidFill>
                  <a:srgbClr val="000066"/>
                </a:solidFill>
                <a:latin typeface="+mn-ea"/>
                <a:hlinkClick r:id="rId3" action="ppaction://hlinksldjump"/>
              </a:rPr>
              <a:t>逻辑代数的基本定律和恒等式</a:t>
            </a:r>
            <a:endParaRPr lang="zh-CN" altLang="en-US" sz="3200" dirty="0">
              <a:solidFill>
                <a:srgbClr val="000066"/>
              </a:solidFill>
              <a:latin typeface="+mn-ea"/>
            </a:endParaRPr>
          </a:p>
        </p:txBody>
      </p:sp>
      <p:sp>
        <p:nvSpPr>
          <p:cNvPr id="366613" name="Rectangle 21"/>
          <p:cNvSpPr>
            <a:spLocks noChangeArrowheads="1"/>
          </p:cNvSpPr>
          <p:nvPr/>
        </p:nvSpPr>
        <p:spPr bwMode="auto">
          <a:xfrm>
            <a:off x="910161" y="719940"/>
            <a:ext cx="6721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600" dirty="0">
                <a:solidFill>
                  <a:srgbClr val="CC0000"/>
                </a:solidFill>
                <a:latin typeface="+mn-ea"/>
              </a:rPr>
              <a:t>2.1  </a:t>
            </a:r>
            <a:r>
              <a:rPr lang="zh-CN" altLang="en-US" sz="3600" dirty="0">
                <a:solidFill>
                  <a:srgbClr val="CC0000"/>
                </a:solidFill>
                <a:latin typeface="+mn-ea"/>
              </a:rPr>
              <a:t>逻辑代数的基本定理和规则</a:t>
            </a:r>
          </a:p>
        </p:txBody>
      </p:sp>
      <p:sp>
        <p:nvSpPr>
          <p:cNvPr id="366615" name="Rectangle 23"/>
          <p:cNvSpPr>
            <a:spLocks noChangeArrowheads="1"/>
          </p:cNvSpPr>
          <p:nvPr/>
        </p:nvSpPr>
        <p:spPr bwMode="auto">
          <a:xfrm>
            <a:off x="791368" y="3139281"/>
            <a:ext cx="75612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dirty="0">
                <a:solidFill>
                  <a:srgbClr val="000066"/>
                </a:solidFill>
                <a:latin typeface="+mn-ea"/>
                <a:hlinkClick r:id="rId4" action="ppaction://hlinksldjump"/>
              </a:rPr>
              <a:t>2.1.2  </a:t>
            </a:r>
            <a:r>
              <a:rPr lang="zh-CN" altLang="en-US" sz="3200" dirty="0">
                <a:solidFill>
                  <a:srgbClr val="000066"/>
                </a:solidFill>
                <a:latin typeface="+mn-ea"/>
                <a:hlinkClick r:id="rId4" action="ppaction://hlinksldjump"/>
              </a:rPr>
              <a:t>逻辑代数的基本规则</a:t>
            </a:r>
            <a:endParaRPr lang="zh-CN" altLang="en-US" sz="3200" dirty="0">
              <a:solidFill>
                <a:srgbClr val="000066"/>
              </a:solidFill>
              <a:latin typeface="+mn-ea"/>
            </a:endParaRPr>
          </a:p>
        </p:txBody>
      </p:sp>
    </p:spTree>
  </p:cSld>
  <p:clrMapOvr>
    <a:masterClrMapping/>
  </p:clrMapOvr>
  <p:transition>
    <p:wipe dir="r"/>
    <p:sndAc>
      <p:stSnd>
        <p:snd r:embed="rId2" name="PROJCTOR.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036F98-4652-441B-B82F-1C1998FB2E9B}"/>
              </a:ext>
            </a:extLst>
          </p:cNvPr>
          <p:cNvSpPr>
            <a:spLocks noGrp="1"/>
          </p:cNvSpPr>
          <p:nvPr>
            <p:ph type="title"/>
          </p:nvPr>
        </p:nvSpPr>
        <p:spPr>
          <a:xfrm>
            <a:off x="685800" y="484632"/>
            <a:ext cx="7772400" cy="1047918"/>
          </a:xfrm>
        </p:spPr>
        <p:txBody>
          <a:bodyPr>
            <a:normAutofit/>
          </a:bodyPr>
          <a:lstStyle/>
          <a:p>
            <a:r>
              <a:rPr kumimoji="1" lang="en-US" altLang="zh-CN" sz="4400" dirty="0">
                <a:solidFill>
                  <a:srgbClr val="CC0000"/>
                </a:solidFill>
                <a:latin typeface="+mn-ea"/>
              </a:rPr>
              <a:t>2.1</a:t>
            </a:r>
            <a:r>
              <a:rPr kumimoji="1" lang="en-US" altLang="zh-CN" sz="4800" dirty="0">
                <a:solidFill>
                  <a:srgbClr val="CC0000"/>
                </a:solidFill>
                <a:latin typeface="+mn-ea"/>
              </a:rPr>
              <a:t>  </a:t>
            </a:r>
            <a:r>
              <a:rPr kumimoji="1" lang="zh-CN" altLang="en-US" sz="4000" dirty="0">
                <a:solidFill>
                  <a:srgbClr val="CC0000"/>
                </a:solidFill>
                <a:latin typeface="+mn-ea"/>
              </a:rPr>
              <a:t>逻辑代数的基本定理和规则</a:t>
            </a:r>
            <a:endParaRPr lang="zh-CN" altLang="en-US" sz="4000" dirty="0"/>
          </a:p>
        </p:txBody>
      </p:sp>
      <p:sp>
        <p:nvSpPr>
          <p:cNvPr id="3" name="内容占位符 2">
            <a:extLst>
              <a:ext uri="{FF2B5EF4-FFF2-40B4-BE49-F238E27FC236}">
                <a16:creationId xmlns:a16="http://schemas.microsoft.com/office/drawing/2014/main" id="{D30C7A79-EB96-479C-8E05-620E67D8B4BF}"/>
              </a:ext>
            </a:extLst>
          </p:cNvPr>
          <p:cNvSpPr>
            <a:spLocks noGrp="1"/>
          </p:cNvSpPr>
          <p:nvPr>
            <p:ph idx="1"/>
          </p:nvPr>
        </p:nvSpPr>
        <p:spPr/>
        <p:txBody>
          <a:bodyPr/>
          <a:lstStyle/>
          <a:p>
            <a:r>
              <a:rPr lang="en-US" altLang="zh-CN" dirty="0">
                <a:solidFill>
                  <a:srgbClr val="000066"/>
                </a:solidFill>
                <a:latin typeface="+mn-ea"/>
              </a:rPr>
              <a:t> </a:t>
            </a:r>
            <a:r>
              <a:rPr lang="zh-CN" altLang="en-US" dirty="0">
                <a:solidFill>
                  <a:srgbClr val="000066"/>
                </a:solidFill>
                <a:latin typeface="+mn-ea"/>
              </a:rPr>
              <a:t>逻辑代数</a:t>
            </a:r>
            <a:r>
              <a:rPr kumimoji="1" lang="zh-CN" altLang="en-US" dirty="0">
                <a:solidFill>
                  <a:srgbClr val="000066"/>
                </a:solidFill>
                <a:latin typeface="+mn-ea"/>
              </a:rPr>
              <a:t>又称布尔代数</a:t>
            </a:r>
            <a:r>
              <a:rPr kumimoji="1" lang="zh-CN" altLang="en-US" dirty="0">
                <a:solidFill>
                  <a:srgbClr val="000099"/>
                </a:solidFill>
                <a:latin typeface="+mn-ea"/>
              </a:rPr>
              <a:t>。</a:t>
            </a:r>
            <a:r>
              <a:rPr lang="zh-CN" altLang="en-US" dirty="0">
                <a:solidFill>
                  <a:srgbClr val="000066"/>
                </a:solidFill>
                <a:latin typeface="+mn-ea"/>
              </a:rPr>
              <a:t>它是分析和设计现代数字逻辑电路不可缺少的数学工具。逻辑代数有一系列的定律、定理和规则，用于对表达式进行处理，以完成对逻辑电路的化简、变换、分析和设计。</a:t>
            </a:r>
            <a:endParaRPr lang="en-US" altLang="zh-CN" dirty="0">
              <a:solidFill>
                <a:srgbClr val="000066"/>
              </a:solidFill>
              <a:latin typeface="+mn-ea"/>
            </a:endParaRPr>
          </a:p>
          <a:p>
            <a:r>
              <a:rPr kumimoji="1" lang="en-US" altLang="zh-CN" dirty="0">
                <a:solidFill>
                  <a:srgbClr val="000066"/>
                </a:solidFill>
                <a:latin typeface="+mn-ea"/>
              </a:rPr>
              <a:t> </a:t>
            </a:r>
            <a:r>
              <a:rPr kumimoji="1" lang="zh-CN" altLang="en-US" dirty="0">
                <a:solidFill>
                  <a:srgbClr val="000066"/>
                </a:solidFill>
                <a:latin typeface="+mn-ea"/>
              </a:rPr>
              <a:t>逻辑关系指的是事件产生的条件和结果之间的因果关系。在数字电路中往往是将事情的条件作为输入信号，而结果用输出信号表示。条件和结果的两种对立状态分别用逻辑“</a:t>
            </a:r>
            <a:r>
              <a:rPr kumimoji="1" lang="en-US" altLang="zh-CN" dirty="0">
                <a:solidFill>
                  <a:srgbClr val="000066"/>
                </a:solidFill>
                <a:latin typeface="+mn-ea"/>
              </a:rPr>
              <a:t>1” </a:t>
            </a:r>
            <a:r>
              <a:rPr kumimoji="1" lang="zh-CN" altLang="en-US" dirty="0">
                <a:solidFill>
                  <a:srgbClr val="000066"/>
                </a:solidFill>
                <a:latin typeface="+mn-ea"/>
              </a:rPr>
              <a:t>和“</a:t>
            </a:r>
            <a:r>
              <a:rPr kumimoji="1" lang="en-US" altLang="zh-CN" dirty="0">
                <a:solidFill>
                  <a:srgbClr val="000066"/>
                </a:solidFill>
                <a:latin typeface="+mn-ea"/>
              </a:rPr>
              <a:t>0”</a:t>
            </a:r>
            <a:r>
              <a:rPr kumimoji="1" lang="zh-CN" altLang="en-US" dirty="0">
                <a:solidFill>
                  <a:srgbClr val="000066"/>
                </a:solidFill>
                <a:latin typeface="+mn-ea"/>
              </a:rPr>
              <a:t>表示。</a:t>
            </a:r>
          </a:p>
          <a:p>
            <a:endParaRPr lang="zh-CN" altLang="en-US" dirty="0"/>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19" name="Text Box 31"/>
          <p:cNvSpPr txBox="1">
            <a:spLocks noChangeArrowheads="1"/>
          </p:cNvSpPr>
          <p:nvPr/>
        </p:nvSpPr>
        <p:spPr bwMode="auto">
          <a:xfrm>
            <a:off x="179388" y="1268413"/>
            <a:ext cx="68405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dirty="0">
                <a:solidFill>
                  <a:schemeClr val="accent2"/>
                </a:solidFill>
                <a:latin typeface="+mn-ea"/>
              </a:rPr>
              <a:t>1</a:t>
            </a:r>
            <a:r>
              <a:rPr kumimoji="1" lang="zh-CN" altLang="en-US" dirty="0">
                <a:solidFill>
                  <a:schemeClr val="accent2"/>
                </a:solidFill>
                <a:latin typeface="+mn-ea"/>
              </a:rPr>
              <a:t>、</a:t>
            </a:r>
            <a:r>
              <a:rPr kumimoji="1" lang="zh-CN" altLang="en-US" dirty="0">
                <a:solidFill>
                  <a:srgbClr val="CC0000"/>
                </a:solidFill>
                <a:latin typeface="+mn-ea"/>
              </a:rPr>
              <a:t>基本公式</a:t>
            </a:r>
          </a:p>
        </p:txBody>
      </p:sp>
      <p:grpSp>
        <p:nvGrpSpPr>
          <p:cNvPr id="370720" name="Group 32"/>
          <p:cNvGrpSpPr>
            <a:grpSpLocks/>
          </p:cNvGrpSpPr>
          <p:nvPr/>
        </p:nvGrpSpPr>
        <p:grpSpPr bwMode="auto">
          <a:xfrm>
            <a:off x="611188" y="3660780"/>
            <a:ext cx="5389562" cy="401638"/>
            <a:chOff x="528" y="2759"/>
            <a:chExt cx="3395" cy="253"/>
          </a:xfrm>
        </p:grpSpPr>
        <p:sp>
          <p:nvSpPr>
            <p:cNvPr id="370721" name="Text Box 33"/>
            <p:cNvSpPr txBox="1">
              <a:spLocks noChangeArrowheads="1"/>
            </p:cNvSpPr>
            <p:nvPr/>
          </p:nvSpPr>
          <p:spPr bwMode="auto">
            <a:xfrm>
              <a:off x="528" y="2759"/>
              <a:ext cx="8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zh-CN" altLang="en-US">
                  <a:solidFill>
                    <a:srgbClr val="000066"/>
                  </a:solidFill>
                  <a:latin typeface="+mn-ea"/>
                </a:rPr>
                <a:t>交换律：</a:t>
              </a:r>
            </a:p>
          </p:txBody>
        </p:sp>
        <p:sp>
          <p:nvSpPr>
            <p:cNvPr id="370722" name="Text Box 34"/>
            <p:cNvSpPr txBox="1">
              <a:spLocks noChangeArrowheads="1"/>
            </p:cNvSpPr>
            <p:nvPr/>
          </p:nvSpPr>
          <p:spPr bwMode="auto">
            <a:xfrm>
              <a:off x="1247" y="2779"/>
              <a:ext cx="1296"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B</a:t>
              </a:r>
              <a:r>
                <a:rPr kumimoji="1" lang="en-US" altLang="zh-CN">
                  <a:solidFill>
                    <a:srgbClr val="000066"/>
                  </a:solidFill>
                  <a:latin typeface="+mn-ea"/>
                </a:rPr>
                <a:t> = </a:t>
              </a:r>
              <a:r>
                <a:rPr kumimoji="1" lang="en-US" altLang="zh-CN" i="1">
                  <a:solidFill>
                    <a:srgbClr val="000066"/>
                  </a:solidFill>
                  <a:latin typeface="+mn-ea"/>
                </a:rPr>
                <a:t>B + A</a:t>
              </a:r>
            </a:p>
          </p:txBody>
        </p:sp>
        <p:sp>
          <p:nvSpPr>
            <p:cNvPr id="370723" name="Text Box 35"/>
            <p:cNvSpPr txBox="1">
              <a:spLocks noChangeArrowheads="1"/>
            </p:cNvSpPr>
            <p:nvPr/>
          </p:nvSpPr>
          <p:spPr bwMode="auto">
            <a:xfrm>
              <a:off x="2627" y="2779"/>
              <a:ext cx="1296"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B</a:t>
              </a:r>
              <a:r>
                <a:rPr kumimoji="1" lang="en-US" altLang="zh-CN">
                  <a:solidFill>
                    <a:srgbClr val="000066"/>
                  </a:solidFill>
                  <a:latin typeface="+mn-ea"/>
                </a:rPr>
                <a:t> = </a:t>
              </a:r>
              <a:r>
                <a:rPr kumimoji="1" lang="en-US" altLang="zh-CN" i="1">
                  <a:solidFill>
                    <a:srgbClr val="000066"/>
                  </a:solidFill>
                  <a:latin typeface="+mn-ea"/>
                </a:rPr>
                <a:t>B </a:t>
              </a:r>
              <a:r>
                <a:rPr kumimoji="1" lang="en-US" altLang="zh-CN">
                  <a:solidFill>
                    <a:srgbClr val="000066"/>
                  </a:solidFill>
                  <a:latin typeface="+mn-ea"/>
                </a:rPr>
                <a:t>·</a:t>
              </a:r>
              <a:r>
                <a:rPr kumimoji="1" lang="en-US" altLang="zh-CN" i="1">
                  <a:solidFill>
                    <a:srgbClr val="000066"/>
                  </a:solidFill>
                  <a:latin typeface="+mn-ea"/>
                </a:rPr>
                <a:t> A</a:t>
              </a:r>
            </a:p>
          </p:txBody>
        </p:sp>
      </p:grpSp>
      <p:grpSp>
        <p:nvGrpSpPr>
          <p:cNvPr id="370724" name="Group 36"/>
          <p:cNvGrpSpPr>
            <a:grpSpLocks/>
          </p:cNvGrpSpPr>
          <p:nvPr/>
        </p:nvGrpSpPr>
        <p:grpSpPr bwMode="auto">
          <a:xfrm>
            <a:off x="611188" y="4581531"/>
            <a:ext cx="7885112" cy="395288"/>
            <a:chOff x="521" y="3187"/>
            <a:chExt cx="4967" cy="249"/>
          </a:xfrm>
        </p:grpSpPr>
        <p:sp>
          <p:nvSpPr>
            <p:cNvPr id="370725" name="Text Box 37"/>
            <p:cNvSpPr txBox="1">
              <a:spLocks noChangeArrowheads="1"/>
            </p:cNvSpPr>
            <p:nvPr/>
          </p:nvSpPr>
          <p:spPr bwMode="auto">
            <a:xfrm>
              <a:off x="521" y="3187"/>
              <a:ext cx="8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zh-CN" altLang="en-US" dirty="0">
                  <a:solidFill>
                    <a:srgbClr val="000066"/>
                  </a:solidFill>
                  <a:latin typeface="+mn-ea"/>
                </a:rPr>
                <a:t>结合律：</a:t>
              </a:r>
            </a:p>
          </p:txBody>
        </p:sp>
        <p:sp>
          <p:nvSpPr>
            <p:cNvPr id="370726" name="Text Box 38"/>
            <p:cNvSpPr txBox="1">
              <a:spLocks noChangeArrowheads="1"/>
            </p:cNvSpPr>
            <p:nvPr/>
          </p:nvSpPr>
          <p:spPr bwMode="auto">
            <a:xfrm>
              <a:off x="1292" y="3203"/>
              <a:ext cx="20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B</a:t>
              </a:r>
              <a:r>
                <a:rPr kumimoji="1" lang="en-US" altLang="zh-CN" dirty="0">
                  <a:solidFill>
                    <a:srgbClr val="000066"/>
                  </a:solidFill>
                  <a:latin typeface="+mn-ea"/>
                </a:rPr>
                <a:t> + </a:t>
              </a:r>
              <a:r>
                <a:rPr kumimoji="1" lang="en-US" altLang="zh-CN" i="1" dirty="0">
                  <a:solidFill>
                    <a:srgbClr val="000066"/>
                  </a:solidFill>
                  <a:latin typeface="+mn-ea"/>
                </a:rPr>
                <a:t>C</a:t>
              </a:r>
              <a:r>
                <a:rPr kumimoji="1" lang="en-US" altLang="zh-CN" dirty="0">
                  <a:solidFill>
                    <a:srgbClr val="000066"/>
                  </a:solidFill>
                  <a:latin typeface="+mn-ea"/>
                </a:rPr>
                <a:t> = (</a:t>
              </a: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B </a:t>
              </a:r>
              <a:r>
                <a:rPr kumimoji="1" lang="en-US" altLang="zh-CN" dirty="0">
                  <a:solidFill>
                    <a:srgbClr val="000066"/>
                  </a:solidFill>
                  <a:latin typeface="+mn-ea"/>
                </a:rPr>
                <a:t>) + </a:t>
              </a:r>
              <a:r>
                <a:rPr kumimoji="1" lang="en-US" altLang="zh-CN" i="1" dirty="0">
                  <a:solidFill>
                    <a:srgbClr val="000066"/>
                  </a:solidFill>
                  <a:latin typeface="+mn-ea"/>
                </a:rPr>
                <a:t>C</a:t>
              </a:r>
              <a:r>
                <a:rPr kumimoji="1" lang="en-US" altLang="zh-CN" dirty="0">
                  <a:solidFill>
                    <a:srgbClr val="000066"/>
                  </a:solidFill>
                  <a:latin typeface="+mn-ea"/>
                </a:rPr>
                <a:t> </a:t>
              </a:r>
            </a:p>
          </p:txBody>
        </p:sp>
        <p:sp>
          <p:nvSpPr>
            <p:cNvPr id="370727" name="Text Box 39"/>
            <p:cNvSpPr txBox="1">
              <a:spLocks noChangeArrowheads="1"/>
            </p:cNvSpPr>
            <p:nvPr/>
          </p:nvSpPr>
          <p:spPr bwMode="auto">
            <a:xfrm>
              <a:off x="3424" y="3203"/>
              <a:ext cx="20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B</a:t>
              </a:r>
              <a:r>
                <a:rPr kumimoji="1" lang="en-US" altLang="zh-CN">
                  <a:solidFill>
                    <a:srgbClr val="000066"/>
                  </a:solidFill>
                  <a:latin typeface="+mn-ea"/>
                </a:rPr>
                <a:t> · </a:t>
              </a:r>
              <a:r>
                <a:rPr kumimoji="1" lang="en-US" altLang="zh-CN" i="1">
                  <a:solidFill>
                    <a:srgbClr val="000066"/>
                  </a:solidFill>
                  <a:latin typeface="+mn-ea"/>
                </a:rPr>
                <a:t>C</a:t>
              </a:r>
              <a:r>
                <a:rPr kumimoji="1" lang="en-US" altLang="zh-CN">
                  <a:solidFill>
                    <a:srgbClr val="000066"/>
                  </a:solidFill>
                  <a:latin typeface="+mn-ea"/>
                </a:rPr>
                <a:t> = (</a:t>
              </a: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B</a:t>
              </a:r>
              <a:r>
                <a:rPr kumimoji="1" lang="en-US" altLang="zh-CN">
                  <a:solidFill>
                    <a:srgbClr val="000066"/>
                  </a:solidFill>
                  <a:latin typeface="+mn-ea"/>
                </a:rPr>
                <a:t>) · </a:t>
              </a:r>
              <a:r>
                <a:rPr kumimoji="1" lang="en-US" altLang="zh-CN" i="1">
                  <a:solidFill>
                    <a:srgbClr val="000066"/>
                  </a:solidFill>
                  <a:latin typeface="+mn-ea"/>
                </a:rPr>
                <a:t>C</a:t>
              </a:r>
              <a:r>
                <a:rPr kumimoji="1" lang="en-US" altLang="zh-CN">
                  <a:solidFill>
                    <a:srgbClr val="000066"/>
                  </a:solidFill>
                  <a:latin typeface="+mn-ea"/>
                </a:rPr>
                <a:t> </a:t>
              </a:r>
            </a:p>
          </p:txBody>
        </p:sp>
      </p:grpSp>
      <p:grpSp>
        <p:nvGrpSpPr>
          <p:cNvPr id="370728" name="Group 40"/>
          <p:cNvGrpSpPr>
            <a:grpSpLocks/>
          </p:cNvGrpSpPr>
          <p:nvPr/>
        </p:nvGrpSpPr>
        <p:grpSpPr bwMode="auto">
          <a:xfrm>
            <a:off x="0" y="5518152"/>
            <a:ext cx="8569325" cy="369888"/>
            <a:chOff x="476" y="1071"/>
            <a:chExt cx="5398" cy="233"/>
          </a:xfrm>
        </p:grpSpPr>
        <p:sp>
          <p:nvSpPr>
            <p:cNvPr id="370729" name="Text Box 41"/>
            <p:cNvSpPr txBox="1">
              <a:spLocks noChangeArrowheads="1"/>
            </p:cNvSpPr>
            <p:nvPr/>
          </p:nvSpPr>
          <p:spPr bwMode="auto">
            <a:xfrm>
              <a:off x="476" y="1071"/>
              <a:ext cx="872"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rIns="0">
              <a:spAutoFit/>
            </a:bodyPr>
            <a:lstStyle/>
            <a:p>
              <a:pPr algn="l">
                <a:spcBef>
                  <a:spcPct val="50000"/>
                </a:spcBef>
              </a:pPr>
              <a:r>
                <a:rPr kumimoji="1" lang="zh-CN" altLang="en-US" dirty="0">
                  <a:solidFill>
                    <a:srgbClr val="CC3300"/>
                  </a:solidFill>
                  <a:latin typeface="+mn-ea"/>
                </a:rPr>
                <a:t>　　</a:t>
              </a:r>
              <a:r>
                <a:rPr kumimoji="1" lang="zh-CN" altLang="en-US" dirty="0">
                  <a:solidFill>
                    <a:srgbClr val="000066"/>
                  </a:solidFill>
                  <a:latin typeface="+mn-ea"/>
                </a:rPr>
                <a:t>分配律：</a:t>
              </a:r>
            </a:p>
          </p:txBody>
        </p:sp>
        <p:sp>
          <p:nvSpPr>
            <p:cNvPr id="370730" name="Text Box 42"/>
            <p:cNvSpPr txBox="1">
              <a:spLocks noChangeArrowheads="1"/>
            </p:cNvSpPr>
            <p:nvPr/>
          </p:nvSpPr>
          <p:spPr bwMode="auto">
            <a:xfrm>
              <a:off x="3570" y="1071"/>
              <a:ext cx="230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BC</a:t>
              </a:r>
              <a:r>
                <a:rPr kumimoji="1" lang="en-US" altLang="zh-CN" dirty="0">
                  <a:solidFill>
                    <a:srgbClr val="000066"/>
                  </a:solidFill>
                  <a:latin typeface="+mn-ea"/>
                </a:rPr>
                <a:t> = ( </a:t>
              </a: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B </a:t>
              </a:r>
              <a:r>
                <a:rPr kumimoji="1" lang="en-US" altLang="zh-CN" dirty="0">
                  <a:solidFill>
                    <a:srgbClr val="000066"/>
                  </a:solidFill>
                  <a:latin typeface="+mn-ea"/>
                </a:rPr>
                <a:t>)( </a:t>
              </a: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C </a:t>
              </a:r>
              <a:r>
                <a:rPr kumimoji="1" lang="en-US" altLang="zh-CN" dirty="0">
                  <a:solidFill>
                    <a:srgbClr val="000066"/>
                  </a:solidFill>
                  <a:latin typeface="+mn-ea"/>
                </a:rPr>
                <a:t>)</a:t>
              </a:r>
            </a:p>
          </p:txBody>
        </p:sp>
        <p:sp>
          <p:nvSpPr>
            <p:cNvPr id="370731" name="Text Box 43"/>
            <p:cNvSpPr txBox="1">
              <a:spLocks noChangeArrowheads="1"/>
            </p:cNvSpPr>
            <p:nvPr/>
          </p:nvSpPr>
          <p:spPr bwMode="auto">
            <a:xfrm>
              <a:off x="1574" y="1071"/>
              <a:ext cx="20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B</a:t>
              </a:r>
              <a:r>
                <a:rPr kumimoji="1" lang="en-US" altLang="zh-CN" dirty="0">
                  <a:solidFill>
                    <a:srgbClr val="000066"/>
                  </a:solidFill>
                  <a:latin typeface="+mn-ea"/>
                </a:rPr>
                <a:t> + </a:t>
              </a:r>
              <a:r>
                <a:rPr kumimoji="1" lang="en-US" altLang="zh-CN" i="1" dirty="0">
                  <a:solidFill>
                    <a:srgbClr val="000066"/>
                  </a:solidFill>
                  <a:latin typeface="+mn-ea"/>
                </a:rPr>
                <a:t>C </a:t>
              </a:r>
              <a:r>
                <a:rPr kumimoji="1" lang="en-US" altLang="zh-CN" dirty="0">
                  <a:solidFill>
                    <a:srgbClr val="000066"/>
                  </a:solidFill>
                  <a:latin typeface="+mn-ea"/>
                </a:rPr>
                <a:t>) = </a:t>
              </a:r>
              <a:r>
                <a:rPr kumimoji="1" lang="en-US" altLang="zh-CN" i="1" dirty="0">
                  <a:solidFill>
                    <a:srgbClr val="000066"/>
                  </a:solidFill>
                  <a:latin typeface="+mn-ea"/>
                </a:rPr>
                <a:t>AB</a:t>
              </a:r>
              <a:r>
                <a:rPr kumimoji="1" lang="en-US" altLang="zh-CN" dirty="0">
                  <a:solidFill>
                    <a:srgbClr val="000066"/>
                  </a:solidFill>
                  <a:latin typeface="+mn-ea"/>
                </a:rPr>
                <a:t> + </a:t>
              </a:r>
              <a:r>
                <a:rPr kumimoji="1" lang="en-US" altLang="zh-CN" i="1" dirty="0">
                  <a:solidFill>
                    <a:srgbClr val="000066"/>
                  </a:solidFill>
                  <a:latin typeface="+mn-ea"/>
                </a:rPr>
                <a:t>AC</a:t>
              </a:r>
              <a:r>
                <a:rPr kumimoji="1" lang="en-US" altLang="zh-CN" dirty="0">
                  <a:solidFill>
                    <a:srgbClr val="000066"/>
                  </a:solidFill>
                  <a:latin typeface="+mn-ea"/>
                </a:rPr>
                <a:t> </a:t>
              </a:r>
            </a:p>
          </p:txBody>
        </p:sp>
      </p:grpSp>
      <p:grpSp>
        <p:nvGrpSpPr>
          <p:cNvPr id="370732" name="Group 44"/>
          <p:cNvGrpSpPr>
            <a:grpSpLocks/>
          </p:cNvGrpSpPr>
          <p:nvPr/>
        </p:nvGrpSpPr>
        <p:grpSpPr bwMode="auto">
          <a:xfrm>
            <a:off x="539750" y="1989141"/>
            <a:ext cx="7212013" cy="369888"/>
            <a:chOff x="340" y="1298"/>
            <a:chExt cx="4543" cy="233"/>
          </a:xfrm>
        </p:grpSpPr>
        <p:grpSp>
          <p:nvGrpSpPr>
            <p:cNvPr id="370733" name="Group 45"/>
            <p:cNvGrpSpPr>
              <a:grpSpLocks/>
            </p:cNvGrpSpPr>
            <p:nvPr/>
          </p:nvGrpSpPr>
          <p:grpSpPr bwMode="auto">
            <a:xfrm>
              <a:off x="1066" y="1298"/>
              <a:ext cx="3817" cy="233"/>
              <a:chOff x="1247" y="1298"/>
              <a:chExt cx="3817" cy="233"/>
            </a:xfrm>
          </p:grpSpPr>
          <p:sp>
            <p:nvSpPr>
              <p:cNvPr id="370734" name="Text Box 46"/>
              <p:cNvSpPr txBox="1">
                <a:spLocks noChangeArrowheads="1"/>
              </p:cNvSpPr>
              <p:nvPr/>
            </p:nvSpPr>
            <p:spPr bwMode="auto">
              <a:xfrm>
                <a:off x="3197" y="1298"/>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1 = </a:t>
                </a:r>
                <a:r>
                  <a:rPr kumimoji="1" lang="en-US" altLang="zh-CN" i="1">
                    <a:solidFill>
                      <a:srgbClr val="000066"/>
                    </a:solidFill>
                    <a:latin typeface="+mn-ea"/>
                  </a:rPr>
                  <a:t>A</a:t>
                </a:r>
              </a:p>
            </p:txBody>
          </p:sp>
          <p:sp>
            <p:nvSpPr>
              <p:cNvPr id="370735" name="Text Box 47"/>
              <p:cNvSpPr txBox="1">
                <a:spLocks noChangeArrowheads="1"/>
              </p:cNvSpPr>
              <p:nvPr/>
            </p:nvSpPr>
            <p:spPr bwMode="auto">
              <a:xfrm>
                <a:off x="4104" y="1298"/>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0 = 0</a:t>
                </a:r>
              </a:p>
            </p:txBody>
          </p:sp>
          <p:sp>
            <p:nvSpPr>
              <p:cNvPr id="370736" name="Text Box 48"/>
              <p:cNvSpPr txBox="1">
                <a:spLocks noChangeArrowheads="1"/>
              </p:cNvSpPr>
              <p:nvPr/>
            </p:nvSpPr>
            <p:spPr bwMode="auto">
              <a:xfrm>
                <a:off x="1247" y="1298"/>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+ 0 = </a:t>
                </a:r>
                <a:r>
                  <a:rPr kumimoji="1" lang="en-US" altLang="zh-CN" i="1">
                    <a:solidFill>
                      <a:srgbClr val="000066"/>
                    </a:solidFill>
                    <a:latin typeface="+mn-ea"/>
                  </a:rPr>
                  <a:t>A</a:t>
                </a:r>
              </a:p>
            </p:txBody>
          </p:sp>
          <p:sp>
            <p:nvSpPr>
              <p:cNvPr id="370737" name="Text Box 49"/>
              <p:cNvSpPr txBox="1">
                <a:spLocks noChangeArrowheads="1"/>
              </p:cNvSpPr>
              <p:nvPr/>
            </p:nvSpPr>
            <p:spPr bwMode="auto">
              <a:xfrm>
                <a:off x="2290" y="1298"/>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+ 1 = 1</a:t>
                </a:r>
              </a:p>
            </p:txBody>
          </p:sp>
        </p:grpSp>
        <p:sp>
          <p:nvSpPr>
            <p:cNvPr id="370738" name="Text Box 50"/>
            <p:cNvSpPr txBox="1">
              <a:spLocks noChangeArrowheads="1"/>
            </p:cNvSpPr>
            <p:nvPr/>
          </p:nvSpPr>
          <p:spPr bwMode="auto">
            <a:xfrm>
              <a:off x="340" y="1298"/>
              <a:ext cx="113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66"/>
                  </a:solidFill>
                  <a:latin typeface="+mn-ea"/>
                </a:rPr>
                <a:t>0</a:t>
              </a:r>
              <a:r>
                <a:rPr kumimoji="1" lang="zh-CN" altLang="en-US">
                  <a:solidFill>
                    <a:srgbClr val="000066"/>
                  </a:solidFill>
                  <a:latin typeface="+mn-ea"/>
                </a:rPr>
                <a:t>、</a:t>
              </a:r>
              <a:r>
                <a:rPr kumimoji="1" lang="en-US" altLang="zh-CN">
                  <a:solidFill>
                    <a:srgbClr val="000066"/>
                  </a:solidFill>
                  <a:latin typeface="+mn-ea"/>
                </a:rPr>
                <a:t>1</a:t>
              </a:r>
              <a:r>
                <a:rPr kumimoji="1" lang="zh-CN" altLang="en-US">
                  <a:solidFill>
                    <a:srgbClr val="000066"/>
                  </a:solidFill>
                  <a:latin typeface="+mn-ea"/>
                </a:rPr>
                <a:t>律：</a:t>
              </a:r>
            </a:p>
          </p:txBody>
        </p:sp>
      </p:grpSp>
      <p:grpSp>
        <p:nvGrpSpPr>
          <p:cNvPr id="370739" name="Group 51"/>
          <p:cNvGrpSpPr>
            <a:grpSpLocks/>
          </p:cNvGrpSpPr>
          <p:nvPr/>
        </p:nvGrpSpPr>
        <p:grpSpPr bwMode="auto">
          <a:xfrm>
            <a:off x="539750" y="2828930"/>
            <a:ext cx="4464050" cy="369888"/>
            <a:chOff x="612" y="2099"/>
            <a:chExt cx="2812" cy="233"/>
          </a:xfrm>
        </p:grpSpPr>
        <p:sp>
          <p:nvSpPr>
            <p:cNvPr id="370740" name="Text Box 52"/>
            <p:cNvSpPr txBox="1">
              <a:spLocks noChangeArrowheads="1"/>
            </p:cNvSpPr>
            <p:nvPr/>
          </p:nvSpPr>
          <p:spPr bwMode="auto">
            <a:xfrm>
              <a:off x="2464" y="2099"/>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A</a:t>
              </a:r>
              <a:r>
                <a:rPr kumimoji="1" lang="en-US" altLang="zh-CN">
                  <a:solidFill>
                    <a:srgbClr val="000066"/>
                  </a:solidFill>
                  <a:latin typeface="+mn-ea"/>
                </a:rPr>
                <a:t> = 0</a:t>
              </a:r>
            </a:p>
          </p:txBody>
        </p:sp>
        <p:sp>
          <p:nvSpPr>
            <p:cNvPr id="370741" name="Line 53"/>
            <p:cNvSpPr>
              <a:spLocks noChangeShapeType="1"/>
            </p:cNvSpPr>
            <p:nvPr/>
          </p:nvSpPr>
          <p:spPr bwMode="auto">
            <a:xfrm>
              <a:off x="2800" y="2167"/>
              <a:ext cx="1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370742" name="Text Box 54"/>
            <p:cNvSpPr txBox="1">
              <a:spLocks noChangeArrowheads="1"/>
            </p:cNvSpPr>
            <p:nvPr/>
          </p:nvSpPr>
          <p:spPr bwMode="auto">
            <a:xfrm>
              <a:off x="1312" y="2099"/>
              <a:ext cx="96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solidFill>
                    <a:srgbClr val="000066"/>
                  </a:solidFill>
                  <a:latin typeface="+mn-ea"/>
                </a:rPr>
                <a:t>A</a:t>
              </a:r>
              <a:r>
                <a:rPr kumimoji="1" lang="en-US" altLang="zh-CN">
                  <a:solidFill>
                    <a:srgbClr val="000066"/>
                  </a:solidFill>
                  <a:latin typeface="+mn-ea"/>
                </a:rPr>
                <a:t> + </a:t>
              </a:r>
              <a:r>
                <a:rPr kumimoji="1" lang="en-US" altLang="zh-CN" i="1">
                  <a:solidFill>
                    <a:srgbClr val="000066"/>
                  </a:solidFill>
                  <a:latin typeface="+mn-ea"/>
                </a:rPr>
                <a:t>A</a:t>
              </a:r>
              <a:r>
                <a:rPr kumimoji="1" lang="en-US" altLang="zh-CN">
                  <a:solidFill>
                    <a:srgbClr val="000066"/>
                  </a:solidFill>
                  <a:latin typeface="+mn-ea"/>
                </a:rPr>
                <a:t> = 1</a:t>
              </a:r>
            </a:p>
          </p:txBody>
        </p:sp>
        <p:sp>
          <p:nvSpPr>
            <p:cNvPr id="370743" name="Line 55"/>
            <p:cNvSpPr>
              <a:spLocks noChangeShapeType="1"/>
            </p:cNvSpPr>
            <p:nvPr/>
          </p:nvSpPr>
          <p:spPr bwMode="auto">
            <a:xfrm>
              <a:off x="1581" y="2167"/>
              <a:ext cx="1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370744" name="Rectangle 56"/>
            <p:cNvSpPr>
              <a:spLocks noChangeArrowheads="1"/>
            </p:cNvSpPr>
            <p:nvPr/>
          </p:nvSpPr>
          <p:spPr bwMode="auto">
            <a:xfrm>
              <a:off x="612" y="2099"/>
              <a:ext cx="69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a:solidFill>
                    <a:srgbClr val="000066"/>
                  </a:solidFill>
                  <a:latin typeface="+mn-ea"/>
                </a:rPr>
                <a:t>互补律：</a:t>
              </a:r>
            </a:p>
          </p:txBody>
        </p:sp>
      </p:grpSp>
      <p:sp>
        <p:nvSpPr>
          <p:cNvPr id="370745" name="Text Box 57"/>
          <p:cNvSpPr txBox="1">
            <a:spLocks noChangeArrowheads="1"/>
          </p:cNvSpPr>
          <p:nvPr/>
        </p:nvSpPr>
        <p:spPr bwMode="auto">
          <a:xfrm>
            <a:off x="179388" y="404813"/>
            <a:ext cx="6840537"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dirty="0">
                <a:solidFill>
                  <a:schemeClr val="accent2"/>
                </a:solidFill>
                <a:latin typeface="+mn-ea"/>
              </a:rPr>
              <a:t>　</a:t>
            </a:r>
            <a:r>
              <a:rPr kumimoji="1" lang="zh-CN" altLang="en-US" sz="2800" dirty="0">
                <a:solidFill>
                  <a:srgbClr val="CC0000"/>
                </a:solidFill>
                <a:latin typeface="+mn-ea"/>
              </a:rPr>
              <a:t>　</a:t>
            </a:r>
            <a:r>
              <a:rPr kumimoji="1" lang="en-US" altLang="zh-CN" sz="2800" dirty="0">
                <a:solidFill>
                  <a:srgbClr val="CC0000"/>
                </a:solidFill>
                <a:latin typeface="+mn-ea"/>
              </a:rPr>
              <a:t>2.1.1</a:t>
            </a:r>
            <a:r>
              <a:rPr kumimoji="1" lang="zh-CN" altLang="en-US" sz="2800" dirty="0">
                <a:solidFill>
                  <a:srgbClr val="CC0000"/>
                </a:solidFill>
                <a:latin typeface="+mn-ea"/>
              </a:rPr>
              <a:t>　逻辑代数的基本定律和恒等式</a:t>
            </a:r>
          </a:p>
        </p:txBody>
      </p:sp>
      <p:grpSp>
        <p:nvGrpSpPr>
          <p:cNvPr id="34" name="Group 4"/>
          <p:cNvGrpSpPr>
            <a:grpSpLocks/>
          </p:cNvGrpSpPr>
          <p:nvPr/>
        </p:nvGrpSpPr>
        <p:grpSpPr bwMode="auto">
          <a:xfrm>
            <a:off x="6805712" y="114148"/>
            <a:ext cx="1944480" cy="1638105"/>
            <a:chOff x="376" y="2538"/>
            <a:chExt cx="1448" cy="1502"/>
          </a:xfrm>
        </p:grpSpPr>
        <p:sp>
          <p:nvSpPr>
            <p:cNvPr id="35" name="Text Box 5"/>
            <p:cNvSpPr txBox="1">
              <a:spLocks noChangeArrowheads="1"/>
            </p:cNvSpPr>
            <p:nvPr/>
          </p:nvSpPr>
          <p:spPr bwMode="auto">
            <a:xfrm>
              <a:off x="376" y="2538"/>
              <a:ext cx="1440"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r>
                <a:rPr kumimoji="1" lang="zh-CN" altLang="en-US" sz="2000" dirty="0">
                  <a:solidFill>
                    <a:srgbClr val="000066"/>
                  </a:solidFill>
                  <a:latin typeface="+mn-ea"/>
                </a:rPr>
                <a:t>与逻辑真值表</a:t>
              </a:r>
            </a:p>
          </p:txBody>
        </p:sp>
        <p:sp>
          <p:nvSpPr>
            <p:cNvPr id="36"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37"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38"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39"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0" name="Text Box 10"/>
            <p:cNvSpPr txBox="1">
              <a:spLocks noChangeArrowheads="1"/>
            </p:cNvSpPr>
            <p:nvPr/>
          </p:nvSpPr>
          <p:spPr bwMode="auto">
            <a:xfrm>
              <a:off x="579" y="286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99"/>
                  </a:solidFill>
                  <a:latin typeface="+mn-ea"/>
                </a:rPr>
                <a:t>A</a:t>
              </a:r>
              <a:endParaRPr kumimoji="1" lang="en-US" altLang="zh-CN" sz="2000" i="1" baseline="-25000">
                <a:solidFill>
                  <a:srgbClr val="000099"/>
                </a:solidFill>
                <a:latin typeface="+mn-ea"/>
              </a:endParaRPr>
            </a:p>
          </p:txBody>
        </p:sp>
        <p:sp>
          <p:nvSpPr>
            <p:cNvPr id="41" name="Text Box 11"/>
            <p:cNvSpPr txBox="1">
              <a:spLocks noChangeArrowheads="1"/>
            </p:cNvSpPr>
            <p:nvPr/>
          </p:nvSpPr>
          <p:spPr bwMode="auto">
            <a:xfrm>
              <a:off x="888" y="286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99"/>
                  </a:solidFill>
                  <a:latin typeface="+mn-ea"/>
                </a:rPr>
                <a:t>B</a:t>
              </a:r>
              <a:endParaRPr kumimoji="1" lang="en-US" altLang="zh-CN" sz="2000" i="1" baseline="-25000">
                <a:solidFill>
                  <a:srgbClr val="000099"/>
                </a:solidFill>
                <a:latin typeface="+mn-ea"/>
              </a:endParaRPr>
            </a:p>
          </p:txBody>
        </p:sp>
        <p:sp>
          <p:nvSpPr>
            <p:cNvPr id="42" name="Text Box 12"/>
            <p:cNvSpPr txBox="1">
              <a:spLocks noChangeArrowheads="1"/>
            </p:cNvSpPr>
            <p:nvPr/>
          </p:nvSpPr>
          <p:spPr bwMode="auto">
            <a:xfrm>
              <a:off x="1308" y="286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99"/>
                  </a:solidFill>
                  <a:latin typeface="+mn-ea"/>
                </a:rPr>
                <a:t>L</a:t>
              </a:r>
              <a:endParaRPr kumimoji="1" lang="en-US" altLang="zh-CN" sz="2000" i="1" baseline="-25000">
                <a:solidFill>
                  <a:srgbClr val="000099"/>
                </a:solidFill>
                <a:latin typeface="+mn-ea"/>
              </a:endParaRPr>
            </a:p>
          </p:txBody>
        </p:sp>
        <p:sp>
          <p:nvSpPr>
            <p:cNvPr id="43" name="Text Box 13"/>
            <p:cNvSpPr txBox="1">
              <a:spLocks noChangeArrowheads="1"/>
            </p:cNvSpPr>
            <p:nvPr/>
          </p:nvSpPr>
          <p:spPr bwMode="auto">
            <a:xfrm>
              <a:off x="579" y="310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44" name="Text Box 14"/>
            <p:cNvSpPr txBox="1">
              <a:spLocks noChangeArrowheads="1"/>
            </p:cNvSpPr>
            <p:nvPr/>
          </p:nvSpPr>
          <p:spPr bwMode="auto">
            <a:xfrm>
              <a:off x="888" y="310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45" name="Text Box 15"/>
            <p:cNvSpPr txBox="1">
              <a:spLocks noChangeArrowheads="1"/>
            </p:cNvSpPr>
            <p:nvPr/>
          </p:nvSpPr>
          <p:spPr bwMode="auto">
            <a:xfrm>
              <a:off x="888" y="3326"/>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1</a:t>
              </a:r>
              <a:endParaRPr kumimoji="1" lang="en-US" altLang="zh-CN" sz="2000" baseline="-25000">
                <a:latin typeface="+mn-ea"/>
              </a:endParaRPr>
            </a:p>
          </p:txBody>
        </p:sp>
        <p:sp>
          <p:nvSpPr>
            <p:cNvPr id="46" name="Text Box 16"/>
            <p:cNvSpPr txBox="1">
              <a:spLocks noChangeArrowheads="1"/>
            </p:cNvSpPr>
            <p:nvPr/>
          </p:nvSpPr>
          <p:spPr bwMode="auto">
            <a:xfrm>
              <a:off x="888" y="3553"/>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47" name="Text Box 17"/>
            <p:cNvSpPr txBox="1">
              <a:spLocks noChangeArrowheads="1"/>
            </p:cNvSpPr>
            <p:nvPr/>
          </p:nvSpPr>
          <p:spPr bwMode="auto">
            <a:xfrm>
              <a:off x="888" y="3786"/>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1</a:t>
              </a:r>
              <a:endParaRPr kumimoji="1" lang="en-US" altLang="zh-CN" sz="2000" baseline="-25000">
                <a:latin typeface="+mn-ea"/>
              </a:endParaRPr>
            </a:p>
          </p:txBody>
        </p:sp>
        <p:sp>
          <p:nvSpPr>
            <p:cNvPr id="48" name="Text Box 18"/>
            <p:cNvSpPr txBox="1">
              <a:spLocks noChangeArrowheads="1"/>
            </p:cNvSpPr>
            <p:nvPr/>
          </p:nvSpPr>
          <p:spPr bwMode="auto">
            <a:xfrm>
              <a:off x="579" y="3332"/>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49" name="Text Box 19"/>
            <p:cNvSpPr txBox="1">
              <a:spLocks noChangeArrowheads="1"/>
            </p:cNvSpPr>
            <p:nvPr/>
          </p:nvSpPr>
          <p:spPr bwMode="auto">
            <a:xfrm>
              <a:off x="579" y="3559"/>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1</a:t>
              </a:r>
              <a:endParaRPr kumimoji="1" lang="en-US" altLang="zh-CN" sz="2000" baseline="-25000">
                <a:latin typeface="+mn-ea"/>
              </a:endParaRPr>
            </a:p>
          </p:txBody>
        </p:sp>
        <p:sp>
          <p:nvSpPr>
            <p:cNvPr id="50" name="Text Box 20"/>
            <p:cNvSpPr txBox="1">
              <a:spLocks noChangeArrowheads="1"/>
            </p:cNvSpPr>
            <p:nvPr/>
          </p:nvSpPr>
          <p:spPr bwMode="auto">
            <a:xfrm>
              <a:off x="580" y="3786"/>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1</a:t>
              </a:r>
              <a:endParaRPr kumimoji="1" lang="en-US" altLang="zh-CN" sz="2000" baseline="-25000">
                <a:latin typeface="+mn-ea"/>
              </a:endParaRPr>
            </a:p>
          </p:txBody>
        </p:sp>
        <p:sp>
          <p:nvSpPr>
            <p:cNvPr id="51" name="Text Box 21"/>
            <p:cNvSpPr txBox="1">
              <a:spLocks noChangeArrowheads="1"/>
            </p:cNvSpPr>
            <p:nvPr/>
          </p:nvSpPr>
          <p:spPr bwMode="auto">
            <a:xfrm>
              <a:off x="1309" y="3105"/>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52" name="Text Box 22"/>
            <p:cNvSpPr txBox="1">
              <a:spLocks noChangeArrowheads="1"/>
            </p:cNvSpPr>
            <p:nvPr/>
          </p:nvSpPr>
          <p:spPr bwMode="auto">
            <a:xfrm>
              <a:off x="1309" y="3326"/>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53" name="Text Box 23"/>
            <p:cNvSpPr txBox="1">
              <a:spLocks noChangeArrowheads="1"/>
            </p:cNvSpPr>
            <p:nvPr/>
          </p:nvSpPr>
          <p:spPr bwMode="auto">
            <a:xfrm>
              <a:off x="1309" y="3553"/>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0</a:t>
              </a:r>
              <a:endParaRPr kumimoji="1" lang="en-US" altLang="zh-CN" sz="2000" baseline="-25000">
                <a:latin typeface="+mn-ea"/>
              </a:endParaRPr>
            </a:p>
          </p:txBody>
        </p:sp>
        <p:sp>
          <p:nvSpPr>
            <p:cNvPr id="54" name="Text Box 24"/>
            <p:cNvSpPr txBox="1">
              <a:spLocks noChangeArrowheads="1"/>
            </p:cNvSpPr>
            <p:nvPr/>
          </p:nvSpPr>
          <p:spPr bwMode="auto">
            <a:xfrm>
              <a:off x="1309" y="3786"/>
              <a:ext cx="121"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latin typeface="+mn-ea"/>
                </a:rPr>
                <a:t>1</a:t>
              </a:r>
              <a:endParaRPr kumimoji="1" lang="en-US" altLang="zh-CN" sz="2000" baseline="-25000">
                <a:latin typeface="+mn-ea"/>
              </a:endParaRPr>
            </a:p>
          </p:txBody>
        </p:sp>
      </p:grpSp>
      <p:grpSp>
        <p:nvGrpSpPr>
          <p:cNvPr id="55" name="Group 4"/>
          <p:cNvGrpSpPr>
            <a:grpSpLocks/>
          </p:cNvGrpSpPr>
          <p:nvPr/>
        </p:nvGrpSpPr>
        <p:grpSpPr bwMode="auto">
          <a:xfrm>
            <a:off x="6759575" y="2511040"/>
            <a:ext cx="1935163" cy="1597135"/>
            <a:chOff x="376" y="2512"/>
            <a:chExt cx="1448" cy="1541"/>
          </a:xfrm>
        </p:grpSpPr>
        <p:sp>
          <p:nvSpPr>
            <p:cNvPr id="56" name="Text Box 5"/>
            <p:cNvSpPr txBox="1">
              <a:spLocks noChangeArrowheads="1"/>
            </p:cNvSpPr>
            <p:nvPr/>
          </p:nvSpPr>
          <p:spPr bwMode="auto">
            <a:xfrm>
              <a:off x="376" y="2512"/>
              <a:ext cx="1440"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r>
                <a:rPr kumimoji="1" lang="en-US" altLang="zh-CN" sz="2000" dirty="0">
                  <a:solidFill>
                    <a:srgbClr val="000066"/>
                  </a:solidFill>
                  <a:latin typeface="+mn-ea"/>
                </a:rPr>
                <a:t>  </a:t>
              </a:r>
              <a:r>
                <a:rPr kumimoji="1" lang="zh-CN" altLang="en-US" sz="2000" dirty="0">
                  <a:solidFill>
                    <a:srgbClr val="000066"/>
                  </a:solidFill>
                  <a:latin typeface="+mn-ea"/>
                </a:rPr>
                <a:t>或逻辑真值表</a:t>
              </a:r>
            </a:p>
          </p:txBody>
        </p:sp>
        <p:sp>
          <p:nvSpPr>
            <p:cNvPr id="57"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58"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59"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0"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61" name="Text Box 10"/>
            <p:cNvSpPr txBox="1">
              <a:spLocks noChangeArrowheads="1"/>
            </p:cNvSpPr>
            <p:nvPr/>
          </p:nvSpPr>
          <p:spPr bwMode="auto">
            <a:xfrm>
              <a:off x="579" y="286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66"/>
                  </a:solidFill>
                  <a:latin typeface="+mn-ea"/>
                </a:rPr>
                <a:t>A</a:t>
              </a:r>
              <a:endParaRPr kumimoji="1" lang="en-US" altLang="zh-CN" sz="2000" i="1" baseline="-25000">
                <a:solidFill>
                  <a:srgbClr val="000066"/>
                </a:solidFill>
                <a:latin typeface="+mn-ea"/>
              </a:endParaRPr>
            </a:p>
          </p:txBody>
        </p:sp>
        <p:sp>
          <p:nvSpPr>
            <p:cNvPr id="62" name="Text Box 11"/>
            <p:cNvSpPr txBox="1">
              <a:spLocks noChangeArrowheads="1"/>
            </p:cNvSpPr>
            <p:nvPr/>
          </p:nvSpPr>
          <p:spPr bwMode="auto">
            <a:xfrm>
              <a:off x="888" y="286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66"/>
                  </a:solidFill>
                  <a:latin typeface="+mn-ea"/>
                </a:rPr>
                <a:t>B</a:t>
              </a:r>
              <a:endParaRPr kumimoji="1" lang="en-US" altLang="zh-CN" sz="2000" i="1" baseline="-25000">
                <a:solidFill>
                  <a:srgbClr val="000066"/>
                </a:solidFill>
                <a:latin typeface="+mn-ea"/>
              </a:endParaRPr>
            </a:p>
          </p:txBody>
        </p:sp>
        <p:sp>
          <p:nvSpPr>
            <p:cNvPr id="63" name="Text Box 12"/>
            <p:cNvSpPr txBox="1">
              <a:spLocks noChangeArrowheads="1"/>
            </p:cNvSpPr>
            <p:nvPr/>
          </p:nvSpPr>
          <p:spPr bwMode="auto">
            <a:xfrm>
              <a:off x="1308" y="286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i="1">
                  <a:solidFill>
                    <a:srgbClr val="000066"/>
                  </a:solidFill>
                  <a:latin typeface="+mn-ea"/>
                </a:rPr>
                <a:t>L</a:t>
              </a:r>
              <a:endParaRPr kumimoji="1" lang="en-US" altLang="zh-CN" sz="2000" i="1" baseline="-25000">
                <a:solidFill>
                  <a:srgbClr val="000066"/>
                </a:solidFill>
                <a:latin typeface="+mn-ea"/>
              </a:endParaRPr>
            </a:p>
          </p:txBody>
        </p:sp>
        <p:sp>
          <p:nvSpPr>
            <p:cNvPr id="64" name="Text Box 13"/>
            <p:cNvSpPr txBox="1">
              <a:spLocks noChangeArrowheads="1"/>
            </p:cNvSpPr>
            <p:nvPr/>
          </p:nvSpPr>
          <p:spPr bwMode="auto">
            <a:xfrm>
              <a:off x="579" y="310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0</a:t>
              </a:r>
              <a:endParaRPr kumimoji="1" lang="en-US" altLang="zh-CN" sz="2000" baseline="-25000">
                <a:solidFill>
                  <a:srgbClr val="000066"/>
                </a:solidFill>
                <a:latin typeface="+mn-ea"/>
              </a:endParaRPr>
            </a:p>
          </p:txBody>
        </p:sp>
        <p:sp>
          <p:nvSpPr>
            <p:cNvPr id="65" name="Text Box 14"/>
            <p:cNvSpPr txBox="1">
              <a:spLocks noChangeArrowheads="1"/>
            </p:cNvSpPr>
            <p:nvPr/>
          </p:nvSpPr>
          <p:spPr bwMode="auto">
            <a:xfrm>
              <a:off x="888" y="310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0</a:t>
              </a:r>
              <a:endParaRPr kumimoji="1" lang="en-US" altLang="zh-CN" sz="2000" baseline="-25000">
                <a:solidFill>
                  <a:srgbClr val="000066"/>
                </a:solidFill>
                <a:latin typeface="+mn-ea"/>
              </a:endParaRPr>
            </a:p>
          </p:txBody>
        </p:sp>
        <p:sp>
          <p:nvSpPr>
            <p:cNvPr id="66" name="Text Box 15"/>
            <p:cNvSpPr txBox="1">
              <a:spLocks noChangeArrowheads="1"/>
            </p:cNvSpPr>
            <p:nvPr/>
          </p:nvSpPr>
          <p:spPr bwMode="auto">
            <a:xfrm>
              <a:off x="888" y="3326"/>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67" name="Text Box 16"/>
            <p:cNvSpPr txBox="1">
              <a:spLocks noChangeArrowheads="1"/>
            </p:cNvSpPr>
            <p:nvPr/>
          </p:nvSpPr>
          <p:spPr bwMode="auto">
            <a:xfrm>
              <a:off x="888" y="3553"/>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0</a:t>
              </a:r>
              <a:endParaRPr kumimoji="1" lang="en-US" altLang="zh-CN" sz="2000" baseline="-25000">
                <a:solidFill>
                  <a:srgbClr val="000066"/>
                </a:solidFill>
                <a:latin typeface="+mn-ea"/>
              </a:endParaRPr>
            </a:p>
          </p:txBody>
        </p:sp>
        <p:sp>
          <p:nvSpPr>
            <p:cNvPr id="68" name="Text Box 17"/>
            <p:cNvSpPr txBox="1">
              <a:spLocks noChangeArrowheads="1"/>
            </p:cNvSpPr>
            <p:nvPr/>
          </p:nvSpPr>
          <p:spPr bwMode="auto">
            <a:xfrm>
              <a:off x="888" y="3786"/>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69" name="Text Box 18"/>
            <p:cNvSpPr txBox="1">
              <a:spLocks noChangeArrowheads="1"/>
            </p:cNvSpPr>
            <p:nvPr/>
          </p:nvSpPr>
          <p:spPr bwMode="auto">
            <a:xfrm>
              <a:off x="579" y="3332"/>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0</a:t>
              </a:r>
              <a:endParaRPr kumimoji="1" lang="en-US" altLang="zh-CN" sz="2000" baseline="-25000">
                <a:solidFill>
                  <a:srgbClr val="000066"/>
                </a:solidFill>
                <a:latin typeface="+mn-ea"/>
              </a:endParaRPr>
            </a:p>
          </p:txBody>
        </p:sp>
        <p:sp>
          <p:nvSpPr>
            <p:cNvPr id="70" name="Text Box 19"/>
            <p:cNvSpPr txBox="1">
              <a:spLocks noChangeArrowheads="1"/>
            </p:cNvSpPr>
            <p:nvPr/>
          </p:nvSpPr>
          <p:spPr bwMode="auto">
            <a:xfrm>
              <a:off x="579" y="3559"/>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71" name="Text Box 20"/>
            <p:cNvSpPr txBox="1">
              <a:spLocks noChangeArrowheads="1"/>
            </p:cNvSpPr>
            <p:nvPr/>
          </p:nvSpPr>
          <p:spPr bwMode="auto">
            <a:xfrm>
              <a:off x="580" y="3786"/>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72" name="Text Box 21"/>
            <p:cNvSpPr txBox="1">
              <a:spLocks noChangeArrowheads="1"/>
            </p:cNvSpPr>
            <p:nvPr/>
          </p:nvSpPr>
          <p:spPr bwMode="auto">
            <a:xfrm>
              <a:off x="1309" y="3105"/>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0</a:t>
              </a:r>
              <a:endParaRPr kumimoji="1" lang="en-US" altLang="zh-CN" sz="2000" baseline="-25000">
                <a:solidFill>
                  <a:srgbClr val="000066"/>
                </a:solidFill>
                <a:latin typeface="+mn-ea"/>
              </a:endParaRPr>
            </a:p>
          </p:txBody>
        </p:sp>
        <p:sp>
          <p:nvSpPr>
            <p:cNvPr id="73" name="Text Box 22"/>
            <p:cNvSpPr txBox="1">
              <a:spLocks noChangeArrowheads="1"/>
            </p:cNvSpPr>
            <p:nvPr/>
          </p:nvSpPr>
          <p:spPr bwMode="auto">
            <a:xfrm>
              <a:off x="1309" y="3326"/>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74" name="Text Box 23"/>
            <p:cNvSpPr txBox="1">
              <a:spLocks noChangeArrowheads="1"/>
            </p:cNvSpPr>
            <p:nvPr/>
          </p:nvSpPr>
          <p:spPr bwMode="auto">
            <a:xfrm>
              <a:off x="1309" y="3553"/>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sp>
          <p:nvSpPr>
            <p:cNvPr id="75" name="Text Box 24"/>
            <p:cNvSpPr txBox="1">
              <a:spLocks noChangeArrowheads="1"/>
            </p:cNvSpPr>
            <p:nvPr/>
          </p:nvSpPr>
          <p:spPr bwMode="auto">
            <a:xfrm>
              <a:off x="1309" y="3786"/>
              <a:ext cx="121"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2000">
                  <a:solidFill>
                    <a:srgbClr val="000066"/>
                  </a:solidFill>
                  <a:latin typeface="+mn-ea"/>
                </a:rPr>
                <a:t>1</a:t>
              </a:r>
              <a:endParaRPr kumimoji="1" lang="en-US" altLang="zh-CN" sz="2000" baseline="-25000">
                <a:solidFill>
                  <a:srgbClr val="000066"/>
                </a:solidFill>
                <a:latin typeface="+mn-ea"/>
              </a:endParaRPr>
            </a:p>
          </p:txBody>
        </p:sp>
      </p:grpSp>
    </p:spTree>
    <p:custDataLst>
      <p:tags r:id="rId1"/>
    </p:custData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70732"/>
                                        </p:tgtEl>
                                        <p:attrNameLst>
                                          <p:attrName>style.visibility</p:attrName>
                                        </p:attrNameLst>
                                      </p:cBhvr>
                                      <p:to>
                                        <p:strVal val="visible"/>
                                      </p:to>
                                    </p:set>
                                    <p:animEffect transition="in" filter="strips(downRight)">
                                      <p:cBhvr>
                                        <p:cTn id="7" dur="500"/>
                                        <p:tgtEl>
                                          <p:spTgt spid="3707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up)">
                                      <p:cBhvr>
                                        <p:cTn id="12" dur="30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3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70739"/>
                                        </p:tgtEl>
                                        <p:attrNameLst>
                                          <p:attrName>style.visibility</p:attrName>
                                        </p:attrNameLst>
                                      </p:cBhvr>
                                      <p:to>
                                        <p:strVal val="visible"/>
                                      </p:to>
                                    </p:set>
                                    <p:animEffect transition="in" filter="strips(downRight)">
                                      <p:cBhvr>
                                        <p:cTn id="22" dur="500"/>
                                        <p:tgtEl>
                                          <p:spTgt spid="3707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0720"/>
                                        </p:tgtEl>
                                        <p:attrNameLst>
                                          <p:attrName>style.visibility</p:attrName>
                                        </p:attrNameLst>
                                      </p:cBhvr>
                                      <p:to>
                                        <p:strVal val="visible"/>
                                      </p:to>
                                    </p:set>
                                    <p:animEffect transition="in" filter="strips(downRight)">
                                      <p:cBhvr>
                                        <p:cTn id="27" dur="500"/>
                                        <p:tgtEl>
                                          <p:spTgt spid="3707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70724"/>
                                        </p:tgtEl>
                                        <p:attrNameLst>
                                          <p:attrName>style.visibility</p:attrName>
                                        </p:attrNameLst>
                                      </p:cBhvr>
                                      <p:to>
                                        <p:strVal val="visible"/>
                                      </p:to>
                                    </p:set>
                                    <p:animEffect transition="in" filter="strips(downRight)">
                                      <p:cBhvr>
                                        <p:cTn id="32" dur="500"/>
                                        <p:tgtEl>
                                          <p:spTgt spid="3707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70728"/>
                                        </p:tgtEl>
                                        <p:attrNameLst>
                                          <p:attrName>style.visibility</p:attrName>
                                        </p:attrNameLst>
                                      </p:cBhvr>
                                      <p:to>
                                        <p:strVal val="visible"/>
                                      </p:to>
                                    </p:set>
                                    <p:animEffect transition="in" filter="strips(downRight)">
                                      <p:cBhvr>
                                        <p:cTn id="37" dur="500"/>
                                        <p:tgtEl>
                                          <p:spTgt spid="3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289E297B-CD2C-47D9-8D50-27A8A9D5C6EC}"/>
              </a:ext>
            </a:extLst>
          </p:cNvPr>
          <p:cNvGrpSpPr/>
          <p:nvPr/>
        </p:nvGrpSpPr>
        <p:grpSpPr>
          <a:xfrm>
            <a:off x="327343" y="911768"/>
            <a:ext cx="6525633" cy="720725"/>
            <a:chOff x="869954" y="1958183"/>
            <a:chExt cx="7632700" cy="720725"/>
          </a:xfrm>
        </p:grpSpPr>
        <p:sp>
          <p:nvSpPr>
            <p:cNvPr id="371758" name="Rectangle 46"/>
            <p:cNvSpPr>
              <a:spLocks noChangeArrowheads="1"/>
            </p:cNvSpPr>
            <p:nvPr/>
          </p:nvSpPr>
          <p:spPr bwMode="auto">
            <a:xfrm>
              <a:off x="869954" y="1958183"/>
              <a:ext cx="7632700" cy="720725"/>
            </a:xfrm>
            <a:prstGeom prst="rect">
              <a:avLst/>
            </a:prstGeom>
            <a:solidFill>
              <a:srgbClr val="FFFFFF">
                <a:alpha val="999"/>
              </a:srgbClr>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mc:AlternateContent xmlns:mc="http://schemas.openxmlformats.org/markup-compatibility/2006" xmlns:a14="http://schemas.microsoft.com/office/drawing/2010/main">
          <mc:Choice Requires="a14">
            <p:sp>
              <p:nvSpPr>
                <p:cNvPr id="371725" name="Text Box 13"/>
                <p:cNvSpPr txBox="1">
                  <a:spLocks noChangeArrowheads="1"/>
                </p:cNvSpPr>
                <p:nvPr/>
              </p:nvSpPr>
              <p:spPr bwMode="auto">
                <a:xfrm>
                  <a:off x="973141" y="2133602"/>
                  <a:ext cx="6904767" cy="369909"/>
                </a:xfrm>
                <a:prstGeom prst="rect">
                  <a:avLst/>
                </a:prstGeom>
                <a:noFill/>
                <a:ln>
                  <a:noFill/>
                </a:ln>
                <a:effectLst/>
                <a:extLst>
                  <a:ext uri="{909E8E84-426E-40DD-AFC4-6F175D3DCCD1}">
                    <a14:hiddenFill>
                      <a:solidFill>
                        <a:srgbClr val="FFFFFF"/>
                      </a:solidFill>
                    </a14:hiddenFill>
                  </a:ext>
                  <a:ext uri="{91240B29-F687-4F45-9708-019B960494DF}">
                    <a14:hiddenLine w="190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0" rIns="0">
                  <a:spAutoFit/>
                </a:bodyPr>
                <a:lstStyle/>
                <a:p>
                  <a:pPr>
                    <a:spcBef>
                      <a:spcPct val="50000"/>
                    </a:spcBef>
                  </a:pPr>
                  <a:r>
                    <a:rPr kumimoji="1" lang="zh-CN" altLang="en-US" dirty="0">
                      <a:solidFill>
                        <a:schemeClr val="accent2"/>
                      </a:solidFill>
                      <a:latin typeface="+mn-ea"/>
                    </a:rPr>
                    <a:t>反演律</a:t>
                  </a:r>
                  <a:r>
                    <a:rPr kumimoji="1" lang="en-US" altLang="zh-CN" dirty="0">
                      <a:solidFill>
                        <a:schemeClr val="accent2"/>
                      </a:solidFill>
                      <a:latin typeface="+mn-ea"/>
                    </a:rPr>
                    <a:t>(</a:t>
                  </a:r>
                  <a:r>
                    <a:rPr kumimoji="1" lang="zh-CN" altLang="en-US" dirty="0">
                      <a:solidFill>
                        <a:schemeClr val="accent2"/>
                      </a:solidFill>
                      <a:latin typeface="+mn-ea"/>
                    </a:rPr>
                    <a:t>摩根定理</a:t>
                  </a:r>
                  <a:r>
                    <a:rPr kumimoji="1" lang="en-US" altLang="zh-CN" dirty="0">
                      <a:solidFill>
                        <a:schemeClr val="accent2"/>
                      </a:solidFill>
                      <a:latin typeface="+mn-ea"/>
                    </a:rPr>
                    <a:t>)</a:t>
                  </a:r>
                  <a:r>
                    <a:rPr kumimoji="1" lang="zh-CN" altLang="en-US" dirty="0">
                      <a:solidFill>
                        <a:schemeClr val="accent2"/>
                      </a:solidFill>
                      <a:latin typeface="+mn-ea"/>
                    </a:rPr>
                    <a:t>：      </a:t>
                  </a:r>
                  <a:r>
                    <a:rPr lang="en-US" altLang="zh-CN" dirty="0"/>
                    <a:t> </a:t>
                  </a:r>
                  <a14:m>
                    <m:oMath xmlns:m="http://schemas.openxmlformats.org/officeDocument/2006/math">
                      <m:acc>
                        <m:accPr>
                          <m:chr m:val="̅"/>
                          <m:ctrlPr>
                            <a:rPr lang="en-US" altLang="zh-CN" i="1" smtClean="0">
                              <a:latin typeface="Cambria Math" panose="02040503050406030204" pitchFamily="18" charset="0"/>
                            </a:rPr>
                          </m:ctrlPr>
                        </m:accPr>
                        <m:e>
                          <m:r>
                            <a:rPr lang="en-US" altLang="zh-CN" i="1">
                              <a:latin typeface="Cambria Math" panose="02040503050406030204" pitchFamily="18" charset="0"/>
                            </a:rPr>
                            <m:t>𝐴</m:t>
                          </m:r>
                          <m:r>
                            <a:rPr lang="en-US" altLang="zh-CN" b="0" i="1" smtClean="0">
                              <a:latin typeface="Cambria Math" panose="02040503050406030204" pitchFamily="18" charset="0"/>
                            </a:rPr>
                            <m:t>+</m:t>
                          </m:r>
                          <m:r>
                            <a:rPr lang="en-US" altLang="zh-CN" i="1">
                              <a:latin typeface="Cambria Math" panose="02040503050406030204" pitchFamily="18" charset="0"/>
                            </a:rPr>
                            <m:t>𝐵</m:t>
                          </m:r>
                        </m:e>
                      </m:acc>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e>
                      </m:acc>
                      <m:r>
                        <a:rPr lang="en-US" altLang="zh-CN" i="1">
                          <a:latin typeface="Cambria Math" panose="02040503050406030204" pitchFamily="18" charset="0"/>
                          <a:ea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𝐵</m:t>
                          </m:r>
                        </m:e>
                      </m:acc>
                    </m:oMath>
                  </a14:m>
                  <a:r>
                    <a:rPr kumimoji="1" lang="zh-CN" altLang="en-US" dirty="0">
                      <a:solidFill>
                        <a:schemeClr val="accent2"/>
                      </a:solidFill>
                      <a:latin typeface="+mn-ea"/>
                    </a:rPr>
                    <a:t>           </a:t>
                  </a:r>
                  <a14:m>
                    <m:oMath xmlns:m="http://schemas.openxmlformats.org/officeDocument/2006/math">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rPr>
                            <m:t>𝐵</m:t>
                          </m:r>
                        </m:e>
                      </m:acc>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e>
                      </m:acc>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𝐵</m:t>
                          </m:r>
                        </m:e>
                      </m:acc>
                    </m:oMath>
                  </a14:m>
                  <a:endParaRPr kumimoji="1" lang="zh-CN" altLang="en-US" dirty="0">
                    <a:solidFill>
                      <a:schemeClr val="accent2"/>
                    </a:solidFill>
                    <a:latin typeface="+mn-ea"/>
                  </a:endParaRPr>
                </a:p>
              </p:txBody>
            </p:sp>
          </mc:Choice>
          <mc:Fallback xmlns="">
            <p:sp>
              <p:nvSpPr>
                <p:cNvPr id="371725" name="Text Box 13"/>
                <p:cNvSpPr txBox="1">
                  <a:spLocks noRot="1" noChangeAspect="1" noMove="1" noResize="1" noEditPoints="1" noAdjustHandles="1" noChangeArrowheads="1" noChangeShapeType="1" noTextEdit="1"/>
                </p:cNvSpPr>
                <p:nvPr/>
              </p:nvSpPr>
              <p:spPr bwMode="auto">
                <a:xfrm>
                  <a:off x="973141" y="2133602"/>
                  <a:ext cx="6904767" cy="369909"/>
                </a:xfrm>
                <a:prstGeom prst="rect">
                  <a:avLst/>
                </a:prstGeom>
                <a:blipFill>
                  <a:blip r:embed="rId5"/>
                  <a:stretch>
                    <a:fillRect l="-2374" t="-13115" r="-2064" b="-19672"/>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grpSp>
        <p:nvGrpSpPr>
          <p:cNvPr id="371726" name="Group 14"/>
          <p:cNvGrpSpPr>
            <a:grpSpLocks/>
          </p:cNvGrpSpPr>
          <p:nvPr/>
        </p:nvGrpSpPr>
        <p:grpSpPr bwMode="auto">
          <a:xfrm>
            <a:off x="5959185" y="-3103406"/>
            <a:ext cx="992188" cy="0"/>
            <a:chOff x="3580" y="2796"/>
            <a:chExt cx="625" cy="0"/>
          </a:xfrm>
        </p:grpSpPr>
        <p:sp>
          <p:nvSpPr>
            <p:cNvPr id="371728" name="Line 16"/>
            <p:cNvSpPr>
              <a:spLocks noChangeShapeType="1"/>
            </p:cNvSpPr>
            <p:nvPr/>
          </p:nvSpPr>
          <p:spPr bwMode="auto">
            <a:xfrm>
              <a:off x="3580" y="2796"/>
              <a:ext cx="21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endParaRPr lang="zh-CN" altLang="en-US">
                <a:latin typeface="+mn-ea"/>
              </a:endParaRPr>
            </a:p>
          </p:txBody>
        </p:sp>
        <p:sp>
          <p:nvSpPr>
            <p:cNvPr id="371729" name="Line 17"/>
            <p:cNvSpPr>
              <a:spLocks noChangeShapeType="1"/>
            </p:cNvSpPr>
            <p:nvPr/>
          </p:nvSpPr>
          <p:spPr bwMode="auto">
            <a:xfrm>
              <a:off x="3839" y="2796"/>
              <a:ext cx="1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endParaRPr lang="zh-CN" altLang="en-US">
                <a:latin typeface="+mn-ea"/>
              </a:endParaRPr>
            </a:p>
          </p:txBody>
        </p:sp>
        <p:sp>
          <p:nvSpPr>
            <p:cNvPr id="371730" name="Line 18"/>
            <p:cNvSpPr>
              <a:spLocks noChangeShapeType="1"/>
            </p:cNvSpPr>
            <p:nvPr/>
          </p:nvSpPr>
          <p:spPr bwMode="auto">
            <a:xfrm>
              <a:off x="4061" y="2796"/>
              <a:ext cx="14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endParaRPr lang="zh-CN" altLang="en-US">
                <a:latin typeface="+mn-ea"/>
              </a:endParaRPr>
            </a:p>
          </p:txBody>
        </p:sp>
      </p:grpSp>
      <p:grpSp>
        <p:nvGrpSpPr>
          <p:cNvPr id="371720" name="Group 8"/>
          <p:cNvGrpSpPr>
            <a:grpSpLocks/>
          </p:cNvGrpSpPr>
          <p:nvPr/>
        </p:nvGrpSpPr>
        <p:grpSpPr bwMode="auto">
          <a:xfrm>
            <a:off x="822029" y="286293"/>
            <a:ext cx="4549775" cy="376238"/>
            <a:chOff x="521" y="1071"/>
            <a:chExt cx="2866" cy="237"/>
          </a:xfrm>
        </p:grpSpPr>
        <p:sp>
          <p:nvSpPr>
            <p:cNvPr id="371721" name="Text Box 9"/>
            <p:cNvSpPr txBox="1">
              <a:spLocks noChangeArrowheads="1"/>
            </p:cNvSpPr>
            <p:nvPr/>
          </p:nvSpPr>
          <p:spPr bwMode="auto">
            <a:xfrm>
              <a:off x="521" y="1072"/>
              <a:ext cx="8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zh-CN" altLang="en-US" dirty="0">
                  <a:solidFill>
                    <a:srgbClr val="003366"/>
                  </a:solidFill>
                  <a:latin typeface="+mn-ea"/>
                </a:rPr>
                <a:t>重叠律：</a:t>
              </a:r>
            </a:p>
          </p:txBody>
        </p:sp>
        <p:sp>
          <p:nvSpPr>
            <p:cNvPr id="371722" name="Text Box 10"/>
            <p:cNvSpPr txBox="1">
              <a:spLocks noChangeArrowheads="1"/>
            </p:cNvSpPr>
            <p:nvPr/>
          </p:nvSpPr>
          <p:spPr bwMode="auto">
            <a:xfrm>
              <a:off x="1439" y="1075"/>
              <a:ext cx="1008"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A</a:t>
              </a:r>
            </a:p>
          </p:txBody>
        </p:sp>
        <p:sp>
          <p:nvSpPr>
            <p:cNvPr id="371723" name="Text Box 11"/>
            <p:cNvSpPr txBox="1">
              <a:spLocks noChangeArrowheads="1"/>
            </p:cNvSpPr>
            <p:nvPr/>
          </p:nvSpPr>
          <p:spPr bwMode="auto">
            <a:xfrm>
              <a:off x="2379" y="1071"/>
              <a:ext cx="1008"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gn="l">
                <a:spcBef>
                  <a:spcPct val="50000"/>
                </a:spcBef>
              </a:pPr>
              <a:r>
                <a:rPr kumimoji="1" lang="en-US" altLang="zh-CN" i="1" dirty="0">
                  <a:solidFill>
                    <a:srgbClr val="000066"/>
                  </a:solidFill>
                  <a:latin typeface="+mn-ea"/>
                </a:rPr>
                <a:t>A</a:t>
              </a:r>
              <a:r>
                <a:rPr kumimoji="1" lang="en-US" altLang="zh-CN" dirty="0">
                  <a:solidFill>
                    <a:srgbClr val="000066"/>
                  </a:solidFill>
                  <a:latin typeface="+mn-ea"/>
                </a:rPr>
                <a:t> ·</a:t>
              </a:r>
              <a:r>
                <a:rPr kumimoji="1" lang="en-US" altLang="zh-CN" i="1" dirty="0">
                  <a:solidFill>
                    <a:srgbClr val="000066"/>
                  </a:solidFill>
                  <a:latin typeface="+mn-ea"/>
                </a:rPr>
                <a:t>A</a:t>
              </a:r>
              <a:r>
                <a:rPr kumimoji="1" lang="en-US" altLang="zh-CN" dirty="0">
                  <a:solidFill>
                    <a:srgbClr val="000066"/>
                  </a:solidFill>
                  <a:latin typeface="+mn-ea"/>
                </a:rPr>
                <a:t> = </a:t>
              </a:r>
              <a:r>
                <a:rPr kumimoji="1" lang="en-US" altLang="zh-CN" i="1" dirty="0">
                  <a:solidFill>
                    <a:srgbClr val="000066"/>
                  </a:solidFill>
                  <a:latin typeface="+mn-ea"/>
                </a:rPr>
                <a:t>A</a:t>
              </a:r>
            </a:p>
          </p:txBody>
        </p:sp>
      </p:grpSp>
      <mc:AlternateContent xmlns:mc="http://schemas.openxmlformats.org/markup-compatibility/2006" xmlns:a14="http://schemas.microsoft.com/office/drawing/2010/main">
        <mc:Choice Requires="a14">
          <p:sp>
            <p:nvSpPr>
              <p:cNvPr id="371745" name="Rectangle 33"/>
              <p:cNvSpPr>
                <a:spLocks noChangeArrowheads="1"/>
              </p:cNvSpPr>
              <p:nvPr/>
            </p:nvSpPr>
            <p:spPr bwMode="auto">
              <a:xfrm>
                <a:off x="327344" y="1932548"/>
                <a:ext cx="4385334" cy="92390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nchor="ctr">
                <a:spAutoFit/>
              </a:bodyPr>
              <a:lstStyle/>
              <a:p>
                <a:pPr algn="l"/>
                <a:r>
                  <a:rPr lang="zh-CN" altLang="en-US" dirty="0">
                    <a:solidFill>
                      <a:srgbClr val="003366"/>
                    </a:solidFill>
                    <a:latin typeface="+mn-ea"/>
                  </a:rPr>
                  <a:t>吸收律</a:t>
                </a:r>
                <a:endParaRPr lang="en-US" altLang="zh-CN" dirty="0">
                  <a:solidFill>
                    <a:srgbClr val="003366"/>
                  </a:solidFill>
                  <a:latin typeface="+mn-ea"/>
                </a:endParaRPr>
              </a:p>
              <a:p>
                <a:pPr algn="r"/>
                <a14:m>
                  <m:oMath xmlns:m="http://schemas.openxmlformats.org/officeDocument/2006/math">
                    <m:r>
                      <a:rPr lang="en-US" altLang="zh-CN" i="1">
                        <a:latin typeface="Cambria Math" panose="02040503050406030204" pitchFamily="18" charset="0"/>
                      </a:rPr>
                      <m:t>𝐴</m:t>
                    </m:r>
                    <m:r>
                      <a:rPr lang="en-US" altLang="zh-CN" b="0" i="1" smtClean="0">
                        <a:latin typeface="Cambria Math" panose="02040503050406030204" pitchFamily="18" charset="0"/>
                      </a:rPr>
                      <m:t>+</m:t>
                    </m:r>
                    <m:r>
                      <a:rPr lang="en-US" altLang="zh-CN" i="1">
                        <a:latin typeface="Cambria Math" panose="02040503050406030204" pitchFamily="18" charset="0"/>
                      </a:rPr>
                      <m:t>𝐴</m:t>
                    </m:r>
                    <m:r>
                      <a:rPr lang="en-US" altLang="zh-CN" i="1" smtClean="0">
                        <a:latin typeface="Cambria Math" panose="02040503050406030204" pitchFamily="18" charset="0"/>
                        <a:ea typeface="Cambria Math" panose="02040503050406030204" pitchFamily="18" charset="0"/>
                      </a:rPr>
                      <m:t>∙</m:t>
                    </m:r>
                    <m:r>
                      <a:rPr lang="en-US" altLang="zh-CN" i="1">
                        <a:latin typeface="Cambria Math" panose="02040503050406030204" pitchFamily="18" charset="0"/>
                      </a:rPr>
                      <m:t>𝐵</m:t>
                    </m:r>
                    <m:r>
                      <a:rPr lang="en-US" altLang="zh-CN" b="0" i="1" smtClean="0">
                        <a:latin typeface="Cambria Math" panose="02040503050406030204" pitchFamily="18" charset="0"/>
                      </a:rPr>
                      <m:t>=</m:t>
                    </m:r>
                    <m:r>
                      <a:rPr lang="en-US" altLang="zh-CN" i="1">
                        <a:latin typeface="Cambria Math" panose="02040503050406030204" pitchFamily="18" charset="0"/>
                      </a:rPr>
                      <m:t>𝐴</m:t>
                    </m:r>
                  </m:oMath>
                </a14:m>
                <a:r>
                  <a:rPr lang="en-US" altLang="zh-CN" sz="1800" b="0" dirty="0">
                    <a:latin typeface="+mn-ea"/>
                  </a:rPr>
                  <a:t>	          </a:t>
                </a:r>
                <a:r>
                  <a:rPr lang="en-US" altLang="zh-CN" dirty="0"/>
                  <a:t>    </a:t>
                </a:r>
                <a14:m>
                  <m:oMath xmlns:m="http://schemas.openxmlformats.org/officeDocument/2006/math">
                    <m:r>
                      <a:rPr lang="en-US" altLang="zh-CN" i="1">
                        <a:latin typeface="Cambria Math" panose="02040503050406030204" pitchFamily="18" charset="0"/>
                      </a:rPr>
                      <m:t>𝐴</m:t>
                    </m:r>
                    <m:r>
                      <a:rPr lang="en-US" altLang="zh-CN" i="1" smtClean="0">
                        <a:latin typeface="Cambria Math" panose="02040503050406030204" pitchFamily="18" charset="0"/>
                        <a:ea typeface="Cambria Math" panose="02040503050406030204" pitchFamily="18" charset="0"/>
                      </a:rPr>
                      <m:t>∙</m:t>
                    </m:r>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𝐴</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𝐵</m:t>
                        </m:r>
                      </m:e>
                    </m:d>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𝐴</m:t>
                    </m:r>
                  </m:oMath>
                </a14:m>
                <a:r>
                  <a:rPr lang="en-US" altLang="zh-CN" sz="1800" b="0" dirty="0">
                    <a:latin typeface="+mn-ea"/>
                  </a:rPr>
                  <a:t>      </a:t>
                </a:r>
              </a:p>
              <a:p>
                <a:pPr algn="r"/>
                <a14:m>
                  <m:oMath xmlns:m="http://schemas.openxmlformats.org/officeDocument/2006/math">
                    <m:r>
                      <a:rPr lang="en-US" altLang="zh-CN" b="0" i="1" smtClean="0">
                        <a:latin typeface="Cambria Math" panose="02040503050406030204" pitchFamily="18" charset="0"/>
                      </a:rPr>
                      <m:t>𝐴</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𝐴</m:t>
                        </m:r>
                      </m:e>
                    </m:acc>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rPr>
                      <m:t>𝐵</m:t>
                    </m:r>
                    <m:r>
                      <a:rPr lang="en-US" altLang="zh-CN" b="0" i="1" smtClean="0">
                        <a:latin typeface="Cambria Math" panose="02040503050406030204" pitchFamily="18" charset="0"/>
                      </a:rPr>
                      <m:t>=</m:t>
                    </m:r>
                    <m:r>
                      <a:rPr lang="en-US" altLang="zh-CN" i="1">
                        <a:latin typeface="Cambria Math" panose="02040503050406030204" pitchFamily="18" charset="0"/>
                      </a:rPr>
                      <m:t>𝐴</m:t>
                    </m:r>
                    <m:r>
                      <a:rPr lang="en-US" altLang="zh-CN" i="1">
                        <a:latin typeface="Cambria Math" panose="02040503050406030204" pitchFamily="18" charset="0"/>
                      </a:rPr>
                      <m:t>+</m:t>
                    </m:r>
                    <m:r>
                      <a:rPr lang="en-US" altLang="zh-CN" i="1">
                        <a:latin typeface="Cambria Math" panose="02040503050406030204" pitchFamily="18" charset="0"/>
                      </a:rPr>
                      <m:t>𝐵</m:t>
                    </m:r>
                  </m:oMath>
                </a14:m>
                <a:r>
                  <a:rPr lang="zh-CN" altLang="en-US" sz="1800" b="0" dirty="0">
                    <a:latin typeface="+mn-ea"/>
                  </a:rPr>
                  <a:t>            </a:t>
                </a:r>
                <a14:m>
                  <m:oMath xmlns:m="http://schemas.openxmlformats.org/officeDocument/2006/math">
                    <m:r>
                      <a:rPr lang="en-US" altLang="zh-CN" i="1">
                        <a:latin typeface="Cambria Math" panose="02040503050406030204" pitchFamily="18" charset="0"/>
                      </a:rPr>
                      <m:t>𝐴</m:t>
                    </m:r>
                    <m:r>
                      <a:rPr lang="zh-CN" altLang="en-US" i="1">
                        <a:latin typeface="Cambria Math" panose="02040503050406030204" pitchFamily="18" charset="0"/>
                      </a:rPr>
                      <m:t>∙</m:t>
                    </m:r>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e>
                    </m:acc>
                    <m:r>
                      <a:rPr lang="en-US" altLang="zh-CN" i="1">
                        <a:latin typeface="Cambria Math" panose="02040503050406030204" pitchFamily="18" charset="0"/>
                        <a:ea typeface="Cambria Math" panose="02040503050406030204" pitchFamily="18" charset="0"/>
                      </a:rPr>
                      <m:t>+</m:t>
                    </m:r>
                    <m:r>
                      <a:rPr lang="en-US" altLang="zh-CN" i="1">
                        <a:latin typeface="Cambria Math" panose="02040503050406030204" pitchFamily="18" charset="0"/>
                      </a:rPr>
                      <m:t>𝐵</m:t>
                    </m:r>
                    <m:r>
                      <a:rPr lang="en-US" altLang="zh-CN" i="1">
                        <a:latin typeface="Cambria Math" panose="02040503050406030204" pitchFamily="18" charset="0"/>
                      </a:rPr>
                      <m:t>)=</m:t>
                    </m:r>
                    <m:r>
                      <a:rPr lang="en-US" altLang="zh-CN" i="1">
                        <a:latin typeface="Cambria Math" panose="02040503050406030204" pitchFamily="18" charset="0"/>
                      </a:rPr>
                      <m:t>𝐴𝐵</m:t>
                    </m:r>
                  </m:oMath>
                </a14:m>
                <a:endParaRPr lang="zh-CN" altLang="en-US" sz="1800" b="0" dirty="0">
                  <a:latin typeface="+mn-ea"/>
                </a:endParaRPr>
              </a:p>
            </p:txBody>
          </p:sp>
        </mc:Choice>
        <mc:Fallback xmlns="">
          <p:sp>
            <p:nvSpPr>
              <p:cNvPr id="371745" name="Rectangle 33"/>
              <p:cNvSpPr>
                <a:spLocks noRot="1" noChangeAspect="1" noMove="1" noResize="1" noEditPoints="1" noAdjustHandles="1" noChangeArrowheads="1" noChangeShapeType="1" noTextEdit="1"/>
              </p:cNvSpPr>
              <p:nvPr/>
            </p:nvSpPr>
            <p:spPr bwMode="auto">
              <a:xfrm>
                <a:off x="327344" y="1932548"/>
                <a:ext cx="4385334" cy="923907"/>
              </a:xfrm>
              <a:prstGeom prst="rect">
                <a:avLst/>
              </a:prstGeom>
              <a:blipFill>
                <a:blip r:embed="rId6"/>
                <a:stretch>
                  <a:fillRect l="-1252" t="-3947" b="-592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1747" name="Rectangle 35"/>
              <p:cNvSpPr>
                <a:spLocks noChangeArrowheads="1"/>
              </p:cNvSpPr>
              <p:nvPr/>
            </p:nvSpPr>
            <p:spPr bwMode="auto">
              <a:xfrm>
                <a:off x="319446" y="3076324"/>
                <a:ext cx="3841031" cy="9239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nchor="ctr">
                <a:spAutoFit/>
              </a:bodyPr>
              <a:lstStyle/>
              <a:p>
                <a:pPr algn="l"/>
                <a:r>
                  <a:rPr lang="zh-CN" altLang="en-US" dirty="0">
                    <a:solidFill>
                      <a:srgbClr val="003366"/>
                    </a:solidFill>
                    <a:latin typeface="+mn-ea"/>
                  </a:rPr>
                  <a:t>其它常用恒等式</a:t>
                </a:r>
                <a:endParaRPr lang="en-US" altLang="zh-CN" dirty="0">
                  <a:solidFill>
                    <a:srgbClr val="003366"/>
                  </a:solidFill>
                  <a:latin typeface="+mn-ea"/>
                </a:endParaRPr>
              </a:p>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𝐴𝐵</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𝐴</m:t>
                          </m:r>
                        </m:e>
                      </m:acc>
                      <m:r>
                        <a:rPr lang="en-US" altLang="zh-CN" b="0" i="1" smtClean="0">
                          <a:latin typeface="Cambria Math" panose="02040503050406030204" pitchFamily="18" charset="0"/>
                        </a:rPr>
                        <m:t>𝐶</m:t>
                      </m:r>
                      <m:r>
                        <a:rPr lang="en-US" altLang="zh-CN" b="0" i="1" smtClean="0">
                          <a:latin typeface="Cambria Math" panose="02040503050406030204" pitchFamily="18" charset="0"/>
                        </a:rPr>
                        <m:t>+</m:t>
                      </m:r>
                      <m:r>
                        <a:rPr lang="en-US" altLang="zh-CN" b="0" i="1" smtClean="0">
                          <a:latin typeface="Cambria Math" panose="02040503050406030204" pitchFamily="18" charset="0"/>
                        </a:rPr>
                        <m:t>𝐵𝐶</m:t>
                      </m:r>
                      <m:r>
                        <a:rPr lang="en-US" altLang="zh-CN" b="0" i="1" smtClean="0">
                          <a:latin typeface="Cambria Math" panose="02040503050406030204" pitchFamily="18" charset="0"/>
                        </a:rPr>
                        <m:t>=</m:t>
                      </m:r>
                      <m:r>
                        <a:rPr lang="en-US" altLang="zh-CN" i="1">
                          <a:latin typeface="Cambria Math" panose="02040503050406030204" pitchFamily="18" charset="0"/>
                        </a:rPr>
                        <m:t>𝐴𝐵</m:t>
                      </m:r>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e>
                      </m:acc>
                      <m:r>
                        <a:rPr lang="en-US" altLang="zh-CN" i="1">
                          <a:latin typeface="Cambria Math" panose="02040503050406030204" pitchFamily="18" charset="0"/>
                        </a:rPr>
                        <m:t>𝐶</m:t>
                      </m:r>
                    </m:oMath>
                  </m:oMathPara>
                </a14:m>
                <a:endParaRPr lang="zh-CN" altLang="en-US" dirty="0"/>
              </a:p>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𝐴𝐵</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𝐴</m:t>
                          </m:r>
                        </m:e>
                      </m:acc>
                      <m:r>
                        <a:rPr lang="en-US" altLang="zh-CN" b="0" i="1" smtClean="0">
                          <a:latin typeface="Cambria Math" panose="02040503050406030204" pitchFamily="18" charset="0"/>
                        </a:rPr>
                        <m:t>𝐶</m:t>
                      </m:r>
                      <m:r>
                        <a:rPr lang="en-US" altLang="zh-CN" b="0" i="1" smtClean="0">
                          <a:latin typeface="Cambria Math" panose="02040503050406030204" pitchFamily="18" charset="0"/>
                        </a:rPr>
                        <m:t>+</m:t>
                      </m:r>
                      <m:r>
                        <a:rPr lang="en-US" altLang="zh-CN" b="0" i="1" smtClean="0">
                          <a:latin typeface="Cambria Math" panose="02040503050406030204" pitchFamily="18" charset="0"/>
                        </a:rPr>
                        <m:t>𝐵𝐶𝐷</m:t>
                      </m:r>
                      <m:r>
                        <a:rPr lang="en-US" altLang="zh-CN" b="0" i="1" smtClean="0">
                          <a:latin typeface="Cambria Math" panose="02040503050406030204" pitchFamily="18" charset="0"/>
                        </a:rPr>
                        <m:t>=</m:t>
                      </m:r>
                      <m:r>
                        <a:rPr lang="en-US" altLang="zh-CN" i="1">
                          <a:latin typeface="Cambria Math" panose="02040503050406030204" pitchFamily="18" charset="0"/>
                        </a:rPr>
                        <m:t>𝐴𝐵</m:t>
                      </m:r>
                      <m:r>
                        <a:rPr lang="en-US" altLang="zh-CN" i="1">
                          <a:latin typeface="Cambria Math" panose="02040503050406030204" pitchFamily="18" charset="0"/>
                        </a:rPr>
                        <m:t>+</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𝐴</m:t>
                          </m:r>
                        </m:e>
                      </m:acc>
                      <m:r>
                        <a:rPr lang="en-US" altLang="zh-CN" i="1">
                          <a:latin typeface="Cambria Math" panose="02040503050406030204" pitchFamily="18" charset="0"/>
                        </a:rPr>
                        <m:t>𝐶</m:t>
                      </m:r>
                    </m:oMath>
                  </m:oMathPara>
                </a14:m>
                <a:endParaRPr lang="zh-CN" altLang="en-US" sz="1800" b="0" dirty="0">
                  <a:latin typeface="+mn-ea"/>
                </a:endParaRPr>
              </a:p>
            </p:txBody>
          </p:sp>
        </mc:Choice>
        <mc:Fallback xmlns="">
          <p:sp>
            <p:nvSpPr>
              <p:cNvPr id="371747" name="Rectangle 35"/>
              <p:cNvSpPr>
                <a:spLocks noRot="1" noChangeAspect="1" noMove="1" noResize="1" noEditPoints="1" noAdjustHandles="1" noChangeArrowheads="1" noChangeShapeType="1" noTextEdit="1"/>
              </p:cNvSpPr>
              <p:nvPr/>
            </p:nvSpPr>
            <p:spPr bwMode="auto">
              <a:xfrm>
                <a:off x="319446" y="3076324"/>
                <a:ext cx="3841031" cy="923925"/>
              </a:xfrm>
              <a:prstGeom prst="rect">
                <a:avLst/>
              </a:prstGeom>
              <a:blipFill>
                <a:blip r:embed="rId7"/>
                <a:stretch>
                  <a:fillRect l="-1270" t="-397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45" name="Rectangle 27">
            <a:extLst>
              <a:ext uri="{FF2B5EF4-FFF2-40B4-BE49-F238E27FC236}">
                <a16:creationId xmlns:a16="http://schemas.microsoft.com/office/drawing/2014/main" id="{D932AA2C-A14D-4BE6-BA54-1B56D30CC263}"/>
              </a:ext>
            </a:extLst>
          </p:cNvPr>
          <p:cNvSpPr>
            <a:spLocks noChangeArrowheads="1"/>
          </p:cNvSpPr>
          <p:nvPr/>
        </p:nvSpPr>
        <p:spPr bwMode="auto">
          <a:xfrm>
            <a:off x="5114314" y="1980156"/>
            <a:ext cx="6019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zh-CN" altLang="en-US" sz="2400" dirty="0">
                <a:solidFill>
                  <a:schemeClr val="accent2"/>
                </a:solidFill>
                <a:latin typeface="+mn-ea"/>
                <a:ea typeface="+mn-ea"/>
              </a:rPr>
              <a:t>基本公式的证明</a:t>
            </a:r>
          </a:p>
        </p:txBody>
      </p:sp>
      <p:sp>
        <p:nvSpPr>
          <p:cNvPr id="46" name="Rectangle 33">
            <a:extLst>
              <a:ext uri="{FF2B5EF4-FFF2-40B4-BE49-F238E27FC236}">
                <a16:creationId xmlns:a16="http://schemas.microsoft.com/office/drawing/2014/main" id="{F717B9A0-291A-4528-AD9C-203CF1D7BB7B}"/>
              </a:ext>
            </a:extLst>
          </p:cNvPr>
          <p:cNvSpPr>
            <a:spLocks noChangeArrowheads="1"/>
          </p:cNvSpPr>
          <p:nvPr/>
        </p:nvSpPr>
        <p:spPr bwMode="auto">
          <a:xfrm>
            <a:off x="4404083" y="3378143"/>
            <a:ext cx="47799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dirty="0">
                <a:solidFill>
                  <a:srgbClr val="000099"/>
                </a:solidFill>
                <a:latin typeface="+mn-ea"/>
                <a:ea typeface="+mn-ea"/>
              </a:rPr>
              <a:t>列出等式、右边的函数值的真值表</a:t>
            </a:r>
          </a:p>
        </p:txBody>
      </p:sp>
      <p:sp>
        <p:nvSpPr>
          <p:cNvPr id="47" name="Rectangle 34">
            <a:extLst>
              <a:ext uri="{FF2B5EF4-FFF2-40B4-BE49-F238E27FC236}">
                <a16:creationId xmlns:a16="http://schemas.microsoft.com/office/drawing/2014/main" id="{F6284B17-62E8-4F0B-AFB6-F8FAACBB4D16}"/>
              </a:ext>
            </a:extLst>
          </p:cNvPr>
          <p:cNvSpPr>
            <a:spLocks noChangeArrowheads="1"/>
          </p:cNvSpPr>
          <p:nvPr/>
        </p:nvSpPr>
        <p:spPr bwMode="auto">
          <a:xfrm>
            <a:off x="7447797" y="2172005"/>
            <a:ext cx="1723549"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zh-CN" dirty="0">
                <a:solidFill>
                  <a:srgbClr val="000099"/>
                </a:solidFill>
                <a:latin typeface="+mn-ea"/>
              </a:rPr>
              <a:t>(</a:t>
            </a:r>
            <a:r>
              <a:rPr lang="zh-CN" altLang="en-US" dirty="0">
                <a:solidFill>
                  <a:srgbClr val="000099"/>
                </a:solidFill>
                <a:latin typeface="+mn-ea"/>
              </a:rPr>
              <a:t>真值表证明法</a:t>
            </a:r>
            <a:r>
              <a:rPr lang="en-US" altLang="zh-CN" dirty="0">
                <a:solidFill>
                  <a:srgbClr val="000099"/>
                </a:solidFill>
                <a:latin typeface="+mn-ea"/>
              </a:rPr>
              <a:t>)</a:t>
            </a:r>
          </a:p>
        </p:txBody>
      </p:sp>
      <p:grpSp>
        <p:nvGrpSpPr>
          <p:cNvPr id="48" name="Group 94">
            <a:extLst>
              <a:ext uri="{FF2B5EF4-FFF2-40B4-BE49-F238E27FC236}">
                <a16:creationId xmlns:a16="http://schemas.microsoft.com/office/drawing/2014/main" id="{E562C649-58B5-4F8A-B869-52B4C1EEB4EE}"/>
              </a:ext>
            </a:extLst>
          </p:cNvPr>
          <p:cNvGrpSpPr>
            <a:grpSpLocks/>
          </p:cNvGrpSpPr>
          <p:nvPr/>
        </p:nvGrpSpPr>
        <p:grpSpPr bwMode="auto">
          <a:xfrm>
            <a:off x="7015997" y="4137162"/>
            <a:ext cx="863600" cy="2501900"/>
            <a:chOff x="2928" y="336"/>
            <a:chExt cx="480" cy="1440"/>
          </a:xfrm>
        </p:grpSpPr>
        <p:sp>
          <p:nvSpPr>
            <p:cNvPr id="49" name="Line 95">
              <a:extLst>
                <a:ext uri="{FF2B5EF4-FFF2-40B4-BE49-F238E27FC236}">
                  <a16:creationId xmlns:a16="http://schemas.microsoft.com/office/drawing/2014/main" id="{6F2FC202-AD16-471D-9F9A-5489F0074042}"/>
                </a:ext>
              </a:extLst>
            </p:cNvPr>
            <p:cNvSpPr>
              <a:spLocks noChangeShapeType="1"/>
            </p:cNvSpPr>
            <p:nvPr/>
          </p:nvSpPr>
          <p:spPr bwMode="auto">
            <a:xfrm>
              <a:off x="2928" y="336"/>
              <a:ext cx="0" cy="144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ea"/>
              </a:endParaRPr>
            </a:p>
          </p:txBody>
        </p:sp>
        <p:sp>
          <p:nvSpPr>
            <p:cNvPr id="50" name="Line 96">
              <a:extLst>
                <a:ext uri="{FF2B5EF4-FFF2-40B4-BE49-F238E27FC236}">
                  <a16:creationId xmlns:a16="http://schemas.microsoft.com/office/drawing/2014/main" id="{B2AF175E-0634-4D39-BA59-81300F0C736E}"/>
                </a:ext>
              </a:extLst>
            </p:cNvPr>
            <p:cNvSpPr>
              <a:spLocks noChangeShapeType="1"/>
            </p:cNvSpPr>
            <p:nvPr/>
          </p:nvSpPr>
          <p:spPr bwMode="auto">
            <a:xfrm>
              <a:off x="3408" y="336"/>
              <a:ext cx="0" cy="144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ea"/>
              </a:endParaRPr>
            </a:p>
          </p:txBody>
        </p:sp>
      </p:grpSp>
      <p:grpSp>
        <p:nvGrpSpPr>
          <p:cNvPr id="51" name="Group 97">
            <a:extLst>
              <a:ext uri="{FF2B5EF4-FFF2-40B4-BE49-F238E27FC236}">
                <a16:creationId xmlns:a16="http://schemas.microsoft.com/office/drawing/2014/main" id="{FCE47C1A-A2C8-443C-921A-56FBA5CC67C1}"/>
              </a:ext>
            </a:extLst>
          </p:cNvPr>
          <p:cNvGrpSpPr>
            <a:grpSpLocks/>
          </p:cNvGrpSpPr>
          <p:nvPr/>
        </p:nvGrpSpPr>
        <p:grpSpPr bwMode="auto">
          <a:xfrm>
            <a:off x="8045470" y="4127637"/>
            <a:ext cx="863600" cy="2520950"/>
            <a:chOff x="4154" y="624"/>
            <a:chExt cx="576" cy="1440"/>
          </a:xfrm>
        </p:grpSpPr>
        <p:sp>
          <p:nvSpPr>
            <p:cNvPr id="52" name="Line 98">
              <a:extLst>
                <a:ext uri="{FF2B5EF4-FFF2-40B4-BE49-F238E27FC236}">
                  <a16:creationId xmlns:a16="http://schemas.microsoft.com/office/drawing/2014/main" id="{190E53A3-E99A-40C6-AD27-43734A527EC2}"/>
                </a:ext>
              </a:extLst>
            </p:cNvPr>
            <p:cNvSpPr>
              <a:spLocks noChangeShapeType="1"/>
            </p:cNvSpPr>
            <p:nvPr/>
          </p:nvSpPr>
          <p:spPr bwMode="auto">
            <a:xfrm>
              <a:off x="4730" y="624"/>
              <a:ext cx="0" cy="1440"/>
            </a:xfrm>
            <a:prstGeom prst="line">
              <a:avLst/>
            </a:prstGeom>
            <a:noFill/>
            <a:ln w="381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ea"/>
              </a:endParaRPr>
            </a:p>
          </p:txBody>
        </p:sp>
        <p:sp>
          <p:nvSpPr>
            <p:cNvPr id="53" name="Line 99">
              <a:extLst>
                <a:ext uri="{FF2B5EF4-FFF2-40B4-BE49-F238E27FC236}">
                  <a16:creationId xmlns:a16="http://schemas.microsoft.com/office/drawing/2014/main" id="{546061BE-E516-4962-AF9B-C4A16EEF2471}"/>
                </a:ext>
              </a:extLst>
            </p:cNvPr>
            <p:cNvSpPr>
              <a:spLocks noChangeShapeType="1"/>
            </p:cNvSpPr>
            <p:nvPr/>
          </p:nvSpPr>
          <p:spPr bwMode="auto">
            <a:xfrm>
              <a:off x="4154" y="624"/>
              <a:ext cx="0" cy="1440"/>
            </a:xfrm>
            <a:prstGeom prst="line">
              <a:avLst/>
            </a:prstGeom>
            <a:noFill/>
            <a:ln w="381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mn-ea"/>
              </a:endParaRPr>
            </a:p>
          </p:txBody>
        </p:sp>
      </p:grpSp>
      <p:grpSp>
        <p:nvGrpSpPr>
          <p:cNvPr id="54" name="Group 108">
            <a:extLst>
              <a:ext uri="{FF2B5EF4-FFF2-40B4-BE49-F238E27FC236}">
                <a16:creationId xmlns:a16="http://schemas.microsoft.com/office/drawing/2014/main" id="{D95FDAB0-9AA0-46E7-B1E9-A781D7AB1CC6}"/>
              </a:ext>
            </a:extLst>
          </p:cNvPr>
          <p:cNvGrpSpPr>
            <a:grpSpLocks/>
          </p:cNvGrpSpPr>
          <p:nvPr/>
        </p:nvGrpSpPr>
        <p:grpSpPr bwMode="auto">
          <a:xfrm>
            <a:off x="3628861" y="4094266"/>
            <a:ext cx="5437187" cy="2616200"/>
            <a:chOff x="1133" y="2115"/>
            <a:chExt cx="3425" cy="1648"/>
          </a:xfrm>
        </p:grpSpPr>
        <p:sp>
          <p:nvSpPr>
            <p:cNvPr id="55" name="Rectangle 37">
              <a:extLst>
                <a:ext uri="{FF2B5EF4-FFF2-40B4-BE49-F238E27FC236}">
                  <a16:creationId xmlns:a16="http://schemas.microsoft.com/office/drawing/2014/main" id="{DD6EE2ED-E32C-45C0-B181-7E523FBD1433}"/>
                </a:ext>
              </a:extLst>
            </p:cNvPr>
            <p:cNvSpPr>
              <a:spLocks noChangeArrowheads="1"/>
            </p:cNvSpPr>
            <p:nvPr/>
          </p:nvSpPr>
          <p:spPr bwMode="auto">
            <a:xfrm>
              <a:off x="3826" y="3454"/>
              <a:ext cx="70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a:t>
              </a:r>
            </a:p>
          </p:txBody>
        </p:sp>
        <p:sp>
          <p:nvSpPr>
            <p:cNvPr id="56" name="Rectangle 39">
              <a:extLst>
                <a:ext uri="{FF2B5EF4-FFF2-40B4-BE49-F238E27FC236}">
                  <a16:creationId xmlns:a16="http://schemas.microsoft.com/office/drawing/2014/main" id="{56AE3B68-A91E-48B5-BF8C-6B2E80EAE77F}"/>
                </a:ext>
              </a:extLst>
            </p:cNvPr>
            <p:cNvSpPr>
              <a:spLocks noChangeArrowheads="1"/>
            </p:cNvSpPr>
            <p:nvPr/>
          </p:nvSpPr>
          <p:spPr bwMode="auto">
            <a:xfrm>
              <a:off x="2503" y="3454"/>
              <a:ext cx="81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0099"/>
                  </a:solidFill>
                  <a:latin typeface="+mn-ea"/>
                  <a:ea typeface="+mn-ea"/>
                </a:rPr>
                <a:t>0</a:t>
              </a:r>
            </a:p>
          </p:txBody>
        </p:sp>
        <p:sp>
          <p:nvSpPr>
            <p:cNvPr id="57" name="Rectangle 40">
              <a:extLst>
                <a:ext uri="{FF2B5EF4-FFF2-40B4-BE49-F238E27FC236}">
                  <a16:creationId xmlns:a16="http://schemas.microsoft.com/office/drawing/2014/main" id="{35442ADF-149D-4D32-BDB9-4913A22E1F5A}"/>
                </a:ext>
              </a:extLst>
            </p:cNvPr>
            <p:cNvSpPr>
              <a:spLocks noChangeArrowheads="1"/>
            </p:cNvSpPr>
            <p:nvPr/>
          </p:nvSpPr>
          <p:spPr bwMode="auto">
            <a:xfrm>
              <a:off x="1870" y="3454"/>
              <a:ext cx="633"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    </a:t>
              </a:r>
            </a:p>
          </p:txBody>
        </p:sp>
        <p:sp>
          <p:nvSpPr>
            <p:cNvPr id="58" name="Rectangle 41">
              <a:extLst>
                <a:ext uri="{FF2B5EF4-FFF2-40B4-BE49-F238E27FC236}">
                  <a16:creationId xmlns:a16="http://schemas.microsoft.com/office/drawing/2014/main" id="{75FF010E-7D37-4CB2-A774-759F45BB5DF8}"/>
                </a:ext>
              </a:extLst>
            </p:cNvPr>
            <p:cNvSpPr>
              <a:spLocks noChangeArrowheads="1"/>
            </p:cNvSpPr>
            <p:nvPr/>
          </p:nvSpPr>
          <p:spPr bwMode="auto">
            <a:xfrm>
              <a:off x="1133" y="3454"/>
              <a:ext cx="737"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1     1</a:t>
              </a:r>
            </a:p>
          </p:txBody>
        </p:sp>
        <p:sp>
          <p:nvSpPr>
            <p:cNvPr id="59" name="Rectangle 43">
              <a:extLst>
                <a:ext uri="{FF2B5EF4-FFF2-40B4-BE49-F238E27FC236}">
                  <a16:creationId xmlns:a16="http://schemas.microsoft.com/office/drawing/2014/main" id="{238397CC-F7A8-449E-828A-CEA1BE720CD2}"/>
                </a:ext>
              </a:extLst>
            </p:cNvPr>
            <p:cNvSpPr>
              <a:spLocks noChangeArrowheads="1"/>
            </p:cNvSpPr>
            <p:nvPr/>
          </p:nvSpPr>
          <p:spPr bwMode="auto">
            <a:xfrm>
              <a:off x="3826" y="3167"/>
              <a:ext cx="70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a:t>
              </a:r>
            </a:p>
          </p:txBody>
        </p:sp>
        <p:sp>
          <p:nvSpPr>
            <p:cNvPr id="60" name="Rectangle 45">
              <a:extLst>
                <a:ext uri="{FF2B5EF4-FFF2-40B4-BE49-F238E27FC236}">
                  <a16:creationId xmlns:a16="http://schemas.microsoft.com/office/drawing/2014/main" id="{20956FC0-37BE-4AFA-A1B5-D1F5CB9CE2AB}"/>
                </a:ext>
              </a:extLst>
            </p:cNvPr>
            <p:cNvSpPr>
              <a:spLocks noChangeArrowheads="1"/>
            </p:cNvSpPr>
            <p:nvPr/>
          </p:nvSpPr>
          <p:spPr bwMode="auto">
            <a:xfrm>
              <a:off x="2503" y="3167"/>
              <a:ext cx="81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0099"/>
                  </a:solidFill>
                  <a:latin typeface="+mn-ea"/>
                  <a:ea typeface="+mn-ea"/>
                </a:rPr>
                <a:t>0</a:t>
              </a:r>
            </a:p>
          </p:txBody>
        </p:sp>
        <p:sp>
          <p:nvSpPr>
            <p:cNvPr id="61" name="Rectangle 46">
              <a:extLst>
                <a:ext uri="{FF2B5EF4-FFF2-40B4-BE49-F238E27FC236}">
                  <a16:creationId xmlns:a16="http://schemas.microsoft.com/office/drawing/2014/main" id="{26C94C8D-95CA-4CD0-878F-BB4582BCA0A8}"/>
                </a:ext>
              </a:extLst>
            </p:cNvPr>
            <p:cNvSpPr>
              <a:spLocks noChangeArrowheads="1"/>
            </p:cNvSpPr>
            <p:nvPr/>
          </p:nvSpPr>
          <p:spPr bwMode="auto">
            <a:xfrm>
              <a:off x="1870" y="3167"/>
              <a:ext cx="633"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     </a:t>
              </a:r>
            </a:p>
          </p:txBody>
        </p:sp>
        <p:sp>
          <p:nvSpPr>
            <p:cNvPr id="62" name="Rectangle 47">
              <a:extLst>
                <a:ext uri="{FF2B5EF4-FFF2-40B4-BE49-F238E27FC236}">
                  <a16:creationId xmlns:a16="http://schemas.microsoft.com/office/drawing/2014/main" id="{41D2D479-20C2-4172-84F0-E8087E6D97D1}"/>
                </a:ext>
              </a:extLst>
            </p:cNvPr>
            <p:cNvSpPr>
              <a:spLocks noChangeArrowheads="1"/>
            </p:cNvSpPr>
            <p:nvPr/>
          </p:nvSpPr>
          <p:spPr bwMode="auto">
            <a:xfrm>
              <a:off x="1133" y="3167"/>
              <a:ext cx="737"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1     0</a:t>
              </a:r>
            </a:p>
          </p:txBody>
        </p:sp>
        <p:sp>
          <p:nvSpPr>
            <p:cNvPr id="63" name="Rectangle 49">
              <a:extLst>
                <a:ext uri="{FF2B5EF4-FFF2-40B4-BE49-F238E27FC236}">
                  <a16:creationId xmlns:a16="http://schemas.microsoft.com/office/drawing/2014/main" id="{6CA1CEDB-260C-4C27-8651-83EEB27FE4E7}"/>
                </a:ext>
              </a:extLst>
            </p:cNvPr>
            <p:cNvSpPr>
              <a:spLocks noChangeArrowheads="1"/>
            </p:cNvSpPr>
            <p:nvPr/>
          </p:nvSpPr>
          <p:spPr bwMode="auto">
            <a:xfrm>
              <a:off x="3826" y="2877"/>
              <a:ext cx="709"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a:t>
              </a:r>
            </a:p>
          </p:txBody>
        </p:sp>
        <p:sp>
          <p:nvSpPr>
            <p:cNvPr id="64" name="Rectangle 51">
              <a:extLst>
                <a:ext uri="{FF2B5EF4-FFF2-40B4-BE49-F238E27FC236}">
                  <a16:creationId xmlns:a16="http://schemas.microsoft.com/office/drawing/2014/main" id="{3E4BE303-B683-4E07-8F33-1716515DD2A7}"/>
                </a:ext>
              </a:extLst>
            </p:cNvPr>
            <p:cNvSpPr>
              <a:spLocks noChangeArrowheads="1"/>
            </p:cNvSpPr>
            <p:nvPr/>
          </p:nvSpPr>
          <p:spPr bwMode="auto">
            <a:xfrm>
              <a:off x="2503" y="2877"/>
              <a:ext cx="816"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0099"/>
                  </a:solidFill>
                  <a:latin typeface="+mn-ea"/>
                  <a:ea typeface="+mn-ea"/>
                </a:rPr>
                <a:t>1</a:t>
              </a:r>
            </a:p>
          </p:txBody>
        </p:sp>
        <p:sp>
          <p:nvSpPr>
            <p:cNvPr id="65" name="Rectangle 52">
              <a:extLst>
                <a:ext uri="{FF2B5EF4-FFF2-40B4-BE49-F238E27FC236}">
                  <a16:creationId xmlns:a16="http://schemas.microsoft.com/office/drawing/2014/main" id="{4E29B775-BC7F-4717-93A6-526D55532B66}"/>
                </a:ext>
              </a:extLst>
            </p:cNvPr>
            <p:cNvSpPr>
              <a:spLocks noChangeArrowheads="1"/>
            </p:cNvSpPr>
            <p:nvPr/>
          </p:nvSpPr>
          <p:spPr bwMode="auto">
            <a:xfrm>
              <a:off x="1870" y="2877"/>
              <a:ext cx="633"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     </a:t>
              </a:r>
            </a:p>
          </p:txBody>
        </p:sp>
        <p:sp>
          <p:nvSpPr>
            <p:cNvPr id="66" name="Rectangle 53">
              <a:extLst>
                <a:ext uri="{FF2B5EF4-FFF2-40B4-BE49-F238E27FC236}">
                  <a16:creationId xmlns:a16="http://schemas.microsoft.com/office/drawing/2014/main" id="{38FAF910-7C73-4C4D-AE47-5CE3F3F71B7A}"/>
                </a:ext>
              </a:extLst>
            </p:cNvPr>
            <p:cNvSpPr>
              <a:spLocks noChangeArrowheads="1"/>
            </p:cNvSpPr>
            <p:nvPr/>
          </p:nvSpPr>
          <p:spPr bwMode="auto">
            <a:xfrm>
              <a:off x="1133" y="2877"/>
              <a:ext cx="737"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0     1</a:t>
              </a:r>
            </a:p>
          </p:txBody>
        </p:sp>
        <p:sp>
          <p:nvSpPr>
            <p:cNvPr id="67" name="Rectangle 55">
              <a:extLst>
                <a:ext uri="{FF2B5EF4-FFF2-40B4-BE49-F238E27FC236}">
                  <a16:creationId xmlns:a16="http://schemas.microsoft.com/office/drawing/2014/main" id="{857BA950-6534-490B-9DA8-A8EDD6D79EC2}"/>
                </a:ext>
              </a:extLst>
            </p:cNvPr>
            <p:cNvSpPr>
              <a:spLocks noChangeArrowheads="1"/>
            </p:cNvSpPr>
            <p:nvPr/>
          </p:nvSpPr>
          <p:spPr bwMode="auto">
            <a:xfrm>
              <a:off x="3826" y="2544"/>
              <a:ext cx="709"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a:t>
              </a:r>
            </a:p>
          </p:txBody>
        </p:sp>
        <p:sp>
          <p:nvSpPr>
            <p:cNvPr id="68" name="Rectangle 56">
              <a:extLst>
                <a:ext uri="{FF2B5EF4-FFF2-40B4-BE49-F238E27FC236}">
                  <a16:creationId xmlns:a16="http://schemas.microsoft.com/office/drawing/2014/main" id="{848EC909-E661-488C-A565-34AC18D75305}"/>
                </a:ext>
              </a:extLst>
            </p:cNvPr>
            <p:cNvSpPr>
              <a:spLocks noChangeArrowheads="1"/>
            </p:cNvSpPr>
            <p:nvPr/>
          </p:nvSpPr>
          <p:spPr bwMode="auto">
            <a:xfrm>
              <a:off x="3203" y="2544"/>
              <a:ext cx="720"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0+0=0</a:t>
              </a:r>
            </a:p>
          </p:txBody>
        </p:sp>
        <p:sp>
          <p:nvSpPr>
            <p:cNvPr id="69" name="Rectangle 57">
              <a:extLst>
                <a:ext uri="{FF2B5EF4-FFF2-40B4-BE49-F238E27FC236}">
                  <a16:creationId xmlns:a16="http://schemas.microsoft.com/office/drawing/2014/main" id="{B005C979-86A5-4BBA-8114-6DE2A11CC5E2}"/>
                </a:ext>
              </a:extLst>
            </p:cNvPr>
            <p:cNvSpPr>
              <a:spLocks noChangeArrowheads="1"/>
            </p:cNvSpPr>
            <p:nvPr/>
          </p:nvSpPr>
          <p:spPr bwMode="auto">
            <a:xfrm>
              <a:off x="2503" y="2544"/>
              <a:ext cx="816"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0099"/>
                  </a:solidFill>
                  <a:latin typeface="+mn-ea"/>
                  <a:ea typeface="+mn-ea"/>
                </a:rPr>
                <a:t>0</a:t>
              </a:r>
            </a:p>
          </p:txBody>
        </p:sp>
        <p:sp>
          <p:nvSpPr>
            <p:cNvPr id="70" name="Rectangle 58">
              <a:extLst>
                <a:ext uri="{FF2B5EF4-FFF2-40B4-BE49-F238E27FC236}">
                  <a16:creationId xmlns:a16="http://schemas.microsoft.com/office/drawing/2014/main" id="{ED733EF1-8E74-4A3F-AA16-62A405FD2E12}"/>
                </a:ext>
              </a:extLst>
            </p:cNvPr>
            <p:cNvSpPr>
              <a:spLocks noChangeArrowheads="1"/>
            </p:cNvSpPr>
            <p:nvPr/>
          </p:nvSpPr>
          <p:spPr bwMode="auto">
            <a:xfrm>
              <a:off x="1870" y="2544"/>
              <a:ext cx="633"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     </a:t>
              </a:r>
            </a:p>
          </p:txBody>
        </p:sp>
        <p:sp>
          <p:nvSpPr>
            <p:cNvPr id="71" name="Rectangle 59">
              <a:extLst>
                <a:ext uri="{FF2B5EF4-FFF2-40B4-BE49-F238E27FC236}">
                  <a16:creationId xmlns:a16="http://schemas.microsoft.com/office/drawing/2014/main" id="{07BDC610-AC0A-4030-A3AF-D9BB552437C5}"/>
                </a:ext>
              </a:extLst>
            </p:cNvPr>
            <p:cNvSpPr>
              <a:spLocks noChangeArrowheads="1"/>
            </p:cNvSpPr>
            <p:nvPr/>
          </p:nvSpPr>
          <p:spPr bwMode="auto">
            <a:xfrm>
              <a:off x="1133" y="2544"/>
              <a:ext cx="737"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0     0</a:t>
              </a:r>
            </a:p>
          </p:txBody>
        </p:sp>
        <p:sp>
          <p:nvSpPr>
            <p:cNvPr id="72" name="Rectangle 60">
              <a:extLst>
                <a:ext uri="{FF2B5EF4-FFF2-40B4-BE49-F238E27FC236}">
                  <a16:creationId xmlns:a16="http://schemas.microsoft.com/office/drawing/2014/main" id="{64E36EF3-6FE2-4737-9253-F618DECFAD77}"/>
                </a:ext>
              </a:extLst>
            </p:cNvPr>
            <p:cNvSpPr>
              <a:spLocks noChangeArrowheads="1"/>
            </p:cNvSpPr>
            <p:nvPr/>
          </p:nvSpPr>
          <p:spPr bwMode="auto">
            <a:xfrm>
              <a:off x="3242" y="2160"/>
              <a:ext cx="681"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200">
                  <a:solidFill>
                    <a:srgbClr val="000099"/>
                  </a:solidFill>
                  <a:latin typeface="+mn-ea"/>
                  <a:ea typeface="+mn-ea"/>
                </a:rPr>
                <a:t>A+AB</a:t>
              </a:r>
            </a:p>
          </p:txBody>
        </p:sp>
        <p:sp>
          <p:nvSpPr>
            <p:cNvPr id="73" name="Rectangle 61">
              <a:extLst>
                <a:ext uri="{FF2B5EF4-FFF2-40B4-BE49-F238E27FC236}">
                  <a16:creationId xmlns:a16="http://schemas.microsoft.com/office/drawing/2014/main" id="{9983A784-88BC-49B1-B146-7FACE54145EC}"/>
                </a:ext>
              </a:extLst>
            </p:cNvPr>
            <p:cNvSpPr>
              <a:spLocks noChangeArrowheads="1"/>
            </p:cNvSpPr>
            <p:nvPr/>
          </p:nvSpPr>
          <p:spPr bwMode="auto">
            <a:xfrm>
              <a:off x="3826" y="2147"/>
              <a:ext cx="709"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endParaRPr lang="en-GB" altLang="zh-CN" sz="2200">
                <a:solidFill>
                  <a:srgbClr val="000099"/>
                </a:solidFill>
                <a:latin typeface="+mn-ea"/>
                <a:ea typeface="+mn-ea"/>
              </a:endParaRPr>
            </a:p>
          </p:txBody>
        </p:sp>
        <p:sp>
          <p:nvSpPr>
            <p:cNvPr id="74" name="Rectangle 63">
              <a:extLst>
                <a:ext uri="{FF2B5EF4-FFF2-40B4-BE49-F238E27FC236}">
                  <a16:creationId xmlns:a16="http://schemas.microsoft.com/office/drawing/2014/main" id="{A5B600A2-1B5A-4345-ACC5-689E70E9C83D}"/>
                </a:ext>
              </a:extLst>
            </p:cNvPr>
            <p:cNvSpPr>
              <a:spLocks noChangeArrowheads="1"/>
            </p:cNvSpPr>
            <p:nvPr/>
          </p:nvSpPr>
          <p:spPr bwMode="auto">
            <a:xfrm>
              <a:off x="2503" y="2147"/>
              <a:ext cx="816"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3399"/>
                  </a:solidFill>
                  <a:latin typeface="+mn-ea"/>
                  <a:ea typeface="+mn-ea"/>
                </a:rPr>
                <a:t>A</a:t>
              </a:r>
              <a:r>
                <a:rPr lang="en-US" altLang="zh-CN">
                  <a:latin typeface="+mn-ea"/>
                  <a:ea typeface="+mn-ea"/>
                </a:rPr>
                <a:t>· </a:t>
              </a:r>
              <a:r>
                <a:rPr lang="en-US" altLang="zh-CN" sz="2200">
                  <a:solidFill>
                    <a:srgbClr val="003399"/>
                  </a:solidFill>
                  <a:latin typeface="+mn-ea"/>
                  <a:ea typeface="+mn-ea"/>
                </a:rPr>
                <a:t>B</a:t>
              </a:r>
            </a:p>
          </p:txBody>
        </p:sp>
        <p:sp>
          <p:nvSpPr>
            <p:cNvPr id="75" name="Rectangle 64">
              <a:extLst>
                <a:ext uri="{FF2B5EF4-FFF2-40B4-BE49-F238E27FC236}">
                  <a16:creationId xmlns:a16="http://schemas.microsoft.com/office/drawing/2014/main" id="{624A617A-C0E1-4FDD-8A97-3F2C4CCEC2AE}"/>
                </a:ext>
              </a:extLst>
            </p:cNvPr>
            <p:cNvSpPr>
              <a:spLocks noChangeArrowheads="1"/>
            </p:cNvSpPr>
            <p:nvPr/>
          </p:nvSpPr>
          <p:spPr bwMode="auto">
            <a:xfrm>
              <a:off x="1870" y="2147"/>
              <a:ext cx="633"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buFont typeface="Wingdings" panose="05000000000000000000" pitchFamily="2" charset="2"/>
                <a:buNone/>
              </a:pPr>
              <a:r>
                <a:rPr lang="en-US" altLang="zh-CN" sz="2200">
                  <a:solidFill>
                    <a:srgbClr val="000099"/>
                  </a:solidFill>
                  <a:latin typeface="+mn-ea"/>
                  <a:ea typeface="+mn-ea"/>
                </a:rPr>
                <a:t>A</a:t>
              </a:r>
            </a:p>
          </p:txBody>
        </p:sp>
        <p:sp>
          <p:nvSpPr>
            <p:cNvPr id="76" name="Rectangle 65">
              <a:extLst>
                <a:ext uri="{FF2B5EF4-FFF2-40B4-BE49-F238E27FC236}">
                  <a16:creationId xmlns:a16="http://schemas.microsoft.com/office/drawing/2014/main" id="{32DDBD1C-1E3B-4B44-A42E-FF5116F25F3C}"/>
                </a:ext>
              </a:extLst>
            </p:cNvPr>
            <p:cNvSpPr>
              <a:spLocks noChangeArrowheads="1"/>
            </p:cNvSpPr>
            <p:nvPr/>
          </p:nvSpPr>
          <p:spPr bwMode="auto">
            <a:xfrm>
              <a:off x="1133" y="2147"/>
              <a:ext cx="737"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 A     B</a:t>
              </a:r>
              <a:endParaRPr lang="en-US" altLang="zh-CN" sz="2200" i="1">
                <a:solidFill>
                  <a:srgbClr val="000099"/>
                </a:solidFill>
                <a:latin typeface="+mn-ea"/>
                <a:ea typeface="+mn-ea"/>
                <a:cs typeface="Times New Roman" panose="02020603050405020304" pitchFamily="18" charset="0"/>
              </a:endParaRPr>
            </a:p>
          </p:txBody>
        </p:sp>
        <p:sp>
          <p:nvSpPr>
            <p:cNvPr id="77" name="Line 66">
              <a:extLst>
                <a:ext uri="{FF2B5EF4-FFF2-40B4-BE49-F238E27FC236}">
                  <a16:creationId xmlns:a16="http://schemas.microsoft.com/office/drawing/2014/main" id="{69AB358E-73EB-4E9B-9A12-CBC1E4736348}"/>
                </a:ext>
              </a:extLst>
            </p:cNvPr>
            <p:cNvSpPr>
              <a:spLocks noChangeShapeType="1"/>
            </p:cNvSpPr>
            <p:nvPr/>
          </p:nvSpPr>
          <p:spPr bwMode="auto">
            <a:xfrm>
              <a:off x="1133" y="2147"/>
              <a:ext cx="3379"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78" name="Line 67">
              <a:extLst>
                <a:ext uri="{FF2B5EF4-FFF2-40B4-BE49-F238E27FC236}">
                  <a16:creationId xmlns:a16="http://schemas.microsoft.com/office/drawing/2014/main" id="{6A082592-12BB-43D2-971F-F6EB2252A2EB}"/>
                </a:ext>
              </a:extLst>
            </p:cNvPr>
            <p:cNvSpPr>
              <a:spLocks noChangeShapeType="1"/>
            </p:cNvSpPr>
            <p:nvPr/>
          </p:nvSpPr>
          <p:spPr bwMode="auto">
            <a:xfrm>
              <a:off x="1133" y="3741"/>
              <a:ext cx="3379"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79" name="Line 68">
              <a:extLst>
                <a:ext uri="{FF2B5EF4-FFF2-40B4-BE49-F238E27FC236}">
                  <a16:creationId xmlns:a16="http://schemas.microsoft.com/office/drawing/2014/main" id="{91D54A09-D1CC-40ED-A8B0-8C5E8D93013C}"/>
                </a:ext>
              </a:extLst>
            </p:cNvPr>
            <p:cNvSpPr>
              <a:spLocks noChangeShapeType="1"/>
            </p:cNvSpPr>
            <p:nvPr/>
          </p:nvSpPr>
          <p:spPr bwMode="auto">
            <a:xfrm>
              <a:off x="1133" y="2147"/>
              <a:ext cx="0" cy="1594"/>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0" name="Line 69">
              <a:extLst>
                <a:ext uri="{FF2B5EF4-FFF2-40B4-BE49-F238E27FC236}">
                  <a16:creationId xmlns:a16="http://schemas.microsoft.com/office/drawing/2014/main" id="{DE04B884-7797-4C68-95CE-6E8ACDE1C2EF}"/>
                </a:ext>
              </a:extLst>
            </p:cNvPr>
            <p:cNvSpPr>
              <a:spLocks noChangeShapeType="1"/>
            </p:cNvSpPr>
            <p:nvPr/>
          </p:nvSpPr>
          <p:spPr bwMode="auto">
            <a:xfrm>
              <a:off x="4512" y="2147"/>
              <a:ext cx="0" cy="1594"/>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1" name="Line 70">
              <a:extLst>
                <a:ext uri="{FF2B5EF4-FFF2-40B4-BE49-F238E27FC236}">
                  <a16:creationId xmlns:a16="http://schemas.microsoft.com/office/drawing/2014/main" id="{3377A6B7-9F2E-45A6-A714-72952E334088}"/>
                </a:ext>
              </a:extLst>
            </p:cNvPr>
            <p:cNvSpPr>
              <a:spLocks noChangeShapeType="1"/>
            </p:cNvSpPr>
            <p:nvPr/>
          </p:nvSpPr>
          <p:spPr bwMode="auto">
            <a:xfrm>
              <a:off x="1133" y="2544"/>
              <a:ext cx="3334"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82" name="Line 71">
              <a:extLst>
                <a:ext uri="{FF2B5EF4-FFF2-40B4-BE49-F238E27FC236}">
                  <a16:creationId xmlns:a16="http://schemas.microsoft.com/office/drawing/2014/main" id="{A92061DD-7E98-4A5C-BFDC-AC12F62B6F0D}"/>
                </a:ext>
              </a:extLst>
            </p:cNvPr>
            <p:cNvSpPr>
              <a:spLocks noChangeShapeType="1"/>
            </p:cNvSpPr>
            <p:nvPr/>
          </p:nvSpPr>
          <p:spPr bwMode="auto">
            <a:xfrm>
              <a:off x="1870" y="2147"/>
              <a:ext cx="0" cy="1594"/>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3" name="Line 72">
              <a:extLst>
                <a:ext uri="{FF2B5EF4-FFF2-40B4-BE49-F238E27FC236}">
                  <a16:creationId xmlns:a16="http://schemas.microsoft.com/office/drawing/2014/main" id="{9E849A30-A344-4299-AAAE-CB768486947E}"/>
                </a:ext>
              </a:extLst>
            </p:cNvPr>
            <p:cNvSpPr>
              <a:spLocks noChangeShapeType="1"/>
            </p:cNvSpPr>
            <p:nvPr/>
          </p:nvSpPr>
          <p:spPr bwMode="auto">
            <a:xfrm>
              <a:off x="2503" y="2147"/>
              <a:ext cx="0" cy="1594"/>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4" name="Line 73">
              <a:extLst>
                <a:ext uri="{FF2B5EF4-FFF2-40B4-BE49-F238E27FC236}">
                  <a16:creationId xmlns:a16="http://schemas.microsoft.com/office/drawing/2014/main" id="{F29A3A48-68A1-4097-BC50-AFC0CBDA3D49}"/>
                </a:ext>
              </a:extLst>
            </p:cNvPr>
            <p:cNvSpPr>
              <a:spLocks noChangeShapeType="1"/>
            </p:cNvSpPr>
            <p:nvPr/>
          </p:nvSpPr>
          <p:spPr bwMode="auto">
            <a:xfrm>
              <a:off x="3197" y="2147"/>
              <a:ext cx="0" cy="1594"/>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5" name="Line 74">
              <a:extLst>
                <a:ext uri="{FF2B5EF4-FFF2-40B4-BE49-F238E27FC236}">
                  <a16:creationId xmlns:a16="http://schemas.microsoft.com/office/drawing/2014/main" id="{3D09EF7D-F804-434D-9780-C494CDED1350}"/>
                </a:ext>
              </a:extLst>
            </p:cNvPr>
            <p:cNvSpPr>
              <a:spLocks noChangeShapeType="1"/>
            </p:cNvSpPr>
            <p:nvPr/>
          </p:nvSpPr>
          <p:spPr bwMode="auto">
            <a:xfrm>
              <a:off x="3877" y="2147"/>
              <a:ext cx="0" cy="1594"/>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latin typeface="+mn-ea"/>
              </a:endParaRPr>
            </a:p>
          </p:txBody>
        </p:sp>
        <p:sp>
          <p:nvSpPr>
            <p:cNvPr id="86" name="Line 76">
              <a:extLst>
                <a:ext uri="{FF2B5EF4-FFF2-40B4-BE49-F238E27FC236}">
                  <a16:creationId xmlns:a16="http://schemas.microsoft.com/office/drawing/2014/main" id="{7BB2B0E8-B38E-4F88-8470-A8E9AD7F3931}"/>
                </a:ext>
              </a:extLst>
            </p:cNvPr>
            <p:cNvSpPr>
              <a:spLocks noChangeShapeType="1"/>
            </p:cNvSpPr>
            <p:nvPr/>
          </p:nvSpPr>
          <p:spPr bwMode="auto">
            <a:xfrm>
              <a:off x="1133" y="2877"/>
              <a:ext cx="3379"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87" name="Line 77">
              <a:extLst>
                <a:ext uri="{FF2B5EF4-FFF2-40B4-BE49-F238E27FC236}">
                  <a16:creationId xmlns:a16="http://schemas.microsoft.com/office/drawing/2014/main" id="{6D2F2614-BAD1-4F38-A86F-5391394F588A}"/>
                </a:ext>
              </a:extLst>
            </p:cNvPr>
            <p:cNvSpPr>
              <a:spLocks noChangeShapeType="1"/>
            </p:cNvSpPr>
            <p:nvPr/>
          </p:nvSpPr>
          <p:spPr bwMode="auto">
            <a:xfrm>
              <a:off x="1133" y="3167"/>
              <a:ext cx="3379"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88" name="Line 78">
              <a:extLst>
                <a:ext uri="{FF2B5EF4-FFF2-40B4-BE49-F238E27FC236}">
                  <a16:creationId xmlns:a16="http://schemas.microsoft.com/office/drawing/2014/main" id="{4A03DFBA-BB73-4734-AA44-D1C8303CCD73}"/>
                </a:ext>
              </a:extLst>
            </p:cNvPr>
            <p:cNvSpPr>
              <a:spLocks noChangeShapeType="1"/>
            </p:cNvSpPr>
            <p:nvPr/>
          </p:nvSpPr>
          <p:spPr bwMode="auto">
            <a:xfrm>
              <a:off x="1133" y="3454"/>
              <a:ext cx="3379"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89" name="Line 79">
              <a:extLst>
                <a:ext uri="{FF2B5EF4-FFF2-40B4-BE49-F238E27FC236}">
                  <a16:creationId xmlns:a16="http://schemas.microsoft.com/office/drawing/2014/main" id="{E3F8481A-029E-4B3D-91C1-ABFF646EF8D1}"/>
                </a:ext>
              </a:extLst>
            </p:cNvPr>
            <p:cNvSpPr>
              <a:spLocks noChangeShapeType="1"/>
            </p:cNvSpPr>
            <p:nvPr/>
          </p:nvSpPr>
          <p:spPr bwMode="auto">
            <a:xfrm>
              <a:off x="2632" y="2232"/>
              <a:ext cx="176" cy="0"/>
            </a:xfrm>
            <a:prstGeom prst="line">
              <a:avLst/>
            </a:prstGeom>
            <a:noFill/>
            <a:ln w="28575">
              <a:solidFill>
                <a:srgbClr val="00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90" name="Line 81">
              <a:extLst>
                <a:ext uri="{FF2B5EF4-FFF2-40B4-BE49-F238E27FC236}">
                  <a16:creationId xmlns:a16="http://schemas.microsoft.com/office/drawing/2014/main" id="{09CF430C-668D-4D09-AAC4-D55DD2AB2843}"/>
                </a:ext>
              </a:extLst>
            </p:cNvPr>
            <p:cNvSpPr>
              <a:spLocks noChangeShapeType="1"/>
            </p:cNvSpPr>
            <p:nvPr/>
          </p:nvSpPr>
          <p:spPr bwMode="auto">
            <a:xfrm>
              <a:off x="3473" y="2251"/>
              <a:ext cx="113" cy="0"/>
            </a:xfrm>
            <a:prstGeom prst="line">
              <a:avLst/>
            </a:prstGeom>
            <a:noFill/>
            <a:ln w="28575">
              <a:solidFill>
                <a:srgbClr val="00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91" name="Line 90">
              <a:extLst>
                <a:ext uri="{FF2B5EF4-FFF2-40B4-BE49-F238E27FC236}">
                  <a16:creationId xmlns:a16="http://schemas.microsoft.com/office/drawing/2014/main" id="{2FFDF27D-01DD-429E-B123-639A0AC9B9AD}"/>
                </a:ext>
              </a:extLst>
            </p:cNvPr>
            <p:cNvSpPr>
              <a:spLocks noChangeShapeType="1"/>
            </p:cNvSpPr>
            <p:nvPr/>
          </p:nvSpPr>
          <p:spPr bwMode="auto">
            <a:xfrm>
              <a:off x="2154" y="2251"/>
              <a:ext cx="113" cy="0"/>
            </a:xfrm>
            <a:prstGeom prst="line">
              <a:avLst/>
            </a:prstGeom>
            <a:noFill/>
            <a:ln w="28575">
              <a:solidFill>
                <a:srgbClr val="00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latin typeface="+mn-ea"/>
              </a:endParaRPr>
            </a:p>
          </p:txBody>
        </p:sp>
        <p:sp>
          <p:nvSpPr>
            <p:cNvPr id="92" name="Rectangle 100">
              <a:extLst>
                <a:ext uri="{FF2B5EF4-FFF2-40B4-BE49-F238E27FC236}">
                  <a16:creationId xmlns:a16="http://schemas.microsoft.com/office/drawing/2014/main" id="{6323EAAD-B714-436E-A067-D8C825909E0B}"/>
                </a:ext>
              </a:extLst>
            </p:cNvPr>
            <p:cNvSpPr>
              <a:spLocks noChangeArrowheads="1"/>
            </p:cNvSpPr>
            <p:nvPr/>
          </p:nvSpPr>
          <p:spPr bwMode="auto">
            <a:xfrm>
              <a:off x="3197" y="2840"/>
              <a:ext cx="720"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0+1=1</a:t>
              </a:r>
            </a:p>
          </p:txBody>
        </p:sp>
        <p:sp>
          <p:nvSpPr>
            <p:cNvPr id="93" name="Rectangle 102">
              <a:extLst>
                <a:ext uri="{FF2B5EF4-FFF2-40B4-BE49-F238E27FC236}">
                  <a16:creationId xmlns:a16="http://schemas.microsoft.com/office/drawing/2014/main" id="{4B686169-C439-4FC7-BA90-AE7267398A76}"/>
                </a:ext>
              </a:extLst>
            </p:cNvPr>
            <p:cNvSpPr>
              <a:spLocks noChangeArrowheads="1"/>
            </p:cNvSpPr>
            <p:nvPr/>
          </p:nvSpPr>
          <p:spPr bwMode="auto">
            <a:xfrm>
              <a:off x="3198" y="3113"/>
              <a:ext cx="720"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1+0=1</a:t>
              </a:r>
            </a:p>
          </p:txBody>
        </p:sp>
        <p:sp>
          <p:nvSpPr>
            <p:cNvPr id="94" name="Rectangle 103">
              <a:extLst>
                <a:ext uri="{FF2B5EF4-FFF2-40B4-BE49-F238E27FC236}">
                  <a16:creationId xmlns:a16="http://schemas.microsoft.com/office/drawing/2014/main" id="{50004F38-6801-44B3-909D-D5A59ACE71BE}"/>
                </a:ext>
              </a:extLst>
            </p:cNvPr>
            <p:cNvSpPr>
              <a:spLocks noChangeArrowheads="1"/>
            </p:cNvSpPr>
            <p:nvPr/>
          </p:nvSpPr>
          <p:spPr bwMode="auto">
            <a:xfrm>
              <a:off x="3198" y="3430"/>
              <a:ext cx="720"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tabLst>
                  <a:tab pos="1169988" algn="l"/>
                  <a:tab pos="43926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tabLst>
                  <a:tab pos="1169988" algn="l"/>
                  <a:tab pos="4392613" algn="r"/>
                </a:tabLst>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tabLst>
                  <a:tab pos="1169988" algn="l"/>
                  <a:tab pos="43926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tabLst>
                  <a:tab pos="1169988" algn="l"/>
                  <a:tab pos="4392613"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a:solidFill>
                    <a:srgbClr val="000099"/>
                  </a:solidFill>
                  <a:latin typeface="+mn-ea"/>
                  <a:ea typeface="+mn-ea"/>
                  <a:cs typeface="Times New Roman" panose="02020603050405020304" pitchFamily="18" charset="0"/>
                </a:rPr>
                <a:t>1+0=1</a:t>
              </a:r>
            </a:p>
          </p:txBody>
        </p:sp>
        <p:sp>
          <p:nvSpPr>
            <p:cNvPr id="95" name="Rectangle 104">
              <a:extLst>
                <a:ext uri="{FF2B5EF4-FFF2-40B4-BE49-F238E27FC236}">
                  <a16:creationId xmlns:a16="http://schemas.microsoft.com/office/drawing/2014/main" id="{A417545A-D409-4404-9EF4-7207F93AEBD2}"/>
                </a:ext>
              </a:extLst>
            </p:cNvPr>
            <p:cNvSpPr>
              <a:spLocks noChangeArrowheads="1"/>
            </p:cNvSpPr>
            <p:nvPr/>
          </p:nvSpPr>
          <p:spPr bwMode="auto">
            <a:xfrm>
              <a:off x="3877" y="2115"/>
              <a:ext cx="681"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200">
                  <a:solidFill>
                    <a:srgbClr val="000099"/>
                  </a:solidFill>
                  <a:latin typeface="+mn-ea"/>
                  <a:ea typeface="+mn-ea"/>
                </a:rPr>
                <a:t>A+B</a:t>
              </a:r>
            </a:p>
          </p:txBody>
        </p:sp>
      </p:grpSp>
      <p:grpSp>
        <p:nvGrpSpPr>
          <p:cNvPr id="96" name="Group 107">
            <a:extLst>
              <a:ext uri="{FF2B5EF4-FFF2-40B4-BE49-F238E27FC236}">
                <a16:creationId xmlns:a16="http://schemas.microsoft.com/office/drawing/2014/main" id="{F5104323-3BEB-4D63-9FD7-D05E514DAAB8}"/>
              </a:ext>
            </a:extLst>
          </p:cNvPr>
          <p:cNvGrpSpPr>
            <a:grpSpLocks/>
          </p:cNvGrpSpPr>
          <p:nvPr/>
        </p:nvGrpSpPr>
        <p:grpSpPr bwMode="auto">
          <a:xfrm>
            <a:off x="4983522" y="2735806"/>
            <a:ext cx="3943350" cy="539750"/>
            <a:chOff x="1014" y="1325"/>
            <a:chExt cx="2484" cy="340"/>
          </a:xfrm>
        </p:grpSpPr>
        <p:sp>
          <p:nvSpPr>
            <p:cNvPr id="97" name="Rectangle 29">
              <a:extLst>
                <a:ext uri="{FF2B5EF4-FFF2-40B4-BE49-F238E27FC236}">
                  <a16:creationId xmlns:a16="http://schemas.microsoft.com/office/drawing/2014/main" id="{908D4E3F-47CB-4F8E-956C-BCE46F5D1D5A}"/>
                </a:ext>
              </a:extLst>
            </p:cNvPr>
            <p:cNvSpPr>
              <a:spLocks noChangeArrowheads="1"/>
            </p:cNvSpPr>
            <p:nvPr/>
          </p:nvSpPr>
          <p:spPr bwMode="auto">
            <a:xfrm>
              <a:off x="1014" y="1391"/>
              <a:ext cx="62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dirty="0">
                  <a:solidFill>
                    <a:srgbClr val="000099"/>
                  </a:solidFill>
                  <a:latin typeface="+mn-ea"/>
                </a:rPr>
                <a:t>例  证明</a:t>
              </a:r>
            </a:p>
          </p:txBody>
        </p:sp>
        <p:graphicFrame>
          <p:nvGraphicFramePr>
            <p:cNvPr id="98" name="Object 105">
              <a:extLst>
                <a:ext uri="{FF2B5EF4-FFF2-40B4-BE49-F238E27FC236}">
                  <a16:creationId xmlns:a16="http://schemas.microsoft.com/office/drawing/2014/main" id="{0A672851-E112-48ED-9071-6982875C5E3D}"/>
                </a:ext>
              </a:extLst>
            </p:cNvPr>
            <p:cNvGraphicFramePr>
              <a:graphicFrameLocks noChangeAspect="1"/>
            </p:cNvGraphicFramePr>
            <p:nvPr>
              <p:extLst>
                <p:ext uri="{D42A27DB-BD31-4B8C-83A1-F6EECF244321}">
                  <p14:modId xmlns:p14="http://schemas.microsoft.com/office/powerpoint/2010/main" val="2959310973"/>
                </p:ext>
              </p:extLst>
            </p:nvPr>
          </p:nvGraphicFramePr>
          <p:xfrm>
            <a:off x="1616" y="1325"/>
            <a:ext cx="1882" cy="340"/>
          </p:xfrm>
          <a:graphic>
            <a:graphicData uri="http://schemas.openxmlformats.org/presentationml/2006/ole">
              <mc:AlternateContent xmlns:mc="http://schemas.openxmlformats.org/markup-compatibility/2006">
                <mc:Choice xmlns:v="urn:schemas-microsoft-com:vml" Requires="v">
                  <p:oleObj spid="_x0000_s12308" name="公式" r:id="rId8" imgW="1054080" imgH="190440" progId="Equation.3">
                    <p:embed/>
                  </p:oleObj>
                </mc:Choice>
                <mc:Fallback>
                  <p:oleObj name="公式" r:id="rId8" imgW="1054080" imgH="190440" progId="Equation.3">
                    <p:embed/>
                    <p:pic>
                      <p:nvPicPr>
                        <p:cNvPr id="372841" name="Object 10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6" y="1325"/>
                          <a:ext cx="1882" cy="3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ustDataLst>
      <p:tags r:id="rId2"/>
    </p:custData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71720"/>
                                        </p:tgtEl>
                                        <p:attrNameLst>
                                          <p:attrName>style.visibility</p:attrName>
                                        </p:attrNameLst>
                                      </p:cBhvr>
                                      <p:to>
                                        <p:strVal val="visible"/>
                                      </p:to>
                                    </p:set>
                                    <p:animEffect transition="in" filter="strips(downRight)">
                                      <p:cBhvr>
                                        <p:cTn id="7" dur="500"/>
                                        <p:tgtEl>
                                          <p:spTgt spid="3717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7174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7174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strips(downRight)">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strips(downRight)">
                                      <p:cBhvr>
                                        <p:cTn id="29" dur="500"/>
                                        <p:tgtEl>
                                          <p:spTgt spid="4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96"/>
                                        </p:tgtEl>
                                        <p:attrNameLst>
                                          <p:attrName>style.visibility</p:attrName>
                                        </p:attrNameLst>
                                      </p:cBhvr>
                                      <p:to>
                                        <p:strVal val="visible"/>
                                      </p:to>
                                    </p:set>
                                    <p:animEffect transition="in" filter="wipe(left)">
                                      <p:cBhvr>
                                        <p:cTn id="34" dur="500"/>
                                        <p:tgtEl>
                                          <p:spTgt spid="96"/>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trips(downRight)">
                                      <p:cBhvr>
                                        <p:cTn id="39" dur="500"/>
                                        <p:tgtEl>
                                          <p:spTgt spid="4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up)">
                                      <p:cBhvr>
                                        <p:cTn id="49" dur="500"/>
                                        <p:tgtEl>
                                          <p:spTgt spid="4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45" grpId="0"/>
      <p:bldP spid="371747" grpId="0"/>
      <p:bldP spid="45" grpId="0" autoUpdateAnimBg="0"/>
      <p:bldP spid="46" grpId="0" autoUpdateAnimBg="0"/>
      <p:bldP spid="4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8" name="Rectangle 6"/>
          <p:cNvSpPr>
            <a:spLocks noChangeArrowheads="1"/>
          </p:cNvSpPr>
          <p:nvPr/>
        </p:nvSpPr>
        <p:spPr bwMode="auto">
          <a:xfrm>
            <a:off x="396875" y="2932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2439" name="Rectangle 7"/>
          <p:cNvSpPr>
            <a:spLocks noChangeArrowheads="1"/>
          </p:cNvSpPr>
          <p:nvPr/>
        </p:nvSpPr>
        <p:spPr bwMode="auto">
          <a:xfrm>
            <a:off x="396875" y="2932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2440" name="Rectangle 8"/>
          <p:cNvSpPr>
            <a:spLocks noChangeArrowheads="1"/>
          </p:cNvSpPr>
          <p:nvPr/>
        </p:nvSpPr>
        <p:spPr bwMode="auto">
          <a:xfrm>
            <a:off x="396875" y="292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02526" name="Group 94"/>
          <p:cNvGrpSpPr>
            <a:grpSpLocks/>
          </p:cNvGrpSpPr>
          <p:nvPr/>
        </p:nvGrpSpPr>
        <p:grpSpPr bwMode="auto">
          <a:xfrm>
            <a:off x="611188" y="1052514"/>
            <a:ext cx="7964487" cy="630238"/>
            <a:chOff x="385" y="663"/>
            <a:chExt cx="5017" cy="397"/>
          </a:xfrm>
        </p:grpSpPr>
        <p:sp>
          <p:nvSpPr>
            <p:cNvPr id="402473" name="Rectangle 41"/>
            <p:cNvSpPr>
              <a:spLocks noChangeArrowheads="1"/>
            </p:cNvSpPr>
            <p:nvPr/>
          </p:nvSpPr>
          <p:spPr bwMode="auto">
            <a:xfrm>
              <a:off x="385" y="663"/>
              <a:ext cx="5017" cy="3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nSpc>
                  <a:spcPct val="150000"/>
                </a:lnSpc>
              </a:pPr>
              <a:r>
                <a:rPr kumimoji="0" lang="zh-CN" altLang="en-US" sz="2800" dirty="0">
                  <a:solidFill>
                    <a:srgbClr val="000066"/>
                  </a:solidFill>
                  <a:latin typeface="+mn-ea"/>
                  <a:ea typeface="+mn-ea"/>
                </a:rPr>
                <a:t>例：试化简下列逻辑函数</a:t>
              </a:r>
              <a:r>
                <a:rPr kumimoji="0" lang="en-US" altLang="zh-CN" sz="2800" i="1" dirty="0">
                  <a:solidFill>
                    <a:srgbClr val="000066"/>
                  </a:solidFill>
                  <a:latin typeface="+mn-ea"/>
                  <a:ea typeface="+mn-ea"/>
                </a:rPr>
                <a:t>L</a:t>
              </a:r>
              <a:r>
                <a:rPr kumimoji="0" lang="en-US" altLang="zh-CN" sz="2800" dirty="0">
                  <a:solidFill>
                    <a:srgbClr val="000066"/>
                  </a:solidFill>
                  <a:latin typeface="+mn-ea"/>
                  <a:ea typeface="+mn-ea"/>
                </a:rPr>
                <a:t>=(</a:t>
              </a:r>
              <a:r>
                <a:rPr kumimoji="0" lang="en-US" altLang="zh-CN" sz="2800" i="1" dirty="0">
                  <a:solidFill>
                    <a:srgbClr val="000066"/>
                  </a:solidFill>
                  <a:latin typeface="+mn-ea"/>
                  <a:ea typeface="+mn-ea"/>
                </a:rPr>
                <a:t>A + B</a:t>
              </a:r>
              <a:r>
                <a:rPr kumimoji="0" lang="en-US" altLang="zh-CN" sz="2800" dirty="0">
                  <a:solidFill>
                    <a:srgbClr val="000066"/>
                  </a:solidFill>
                  <a:latin typeface="+mn-ea"/>
                  <a:ea typeface="+mn-ea"/>
                </a:rPr>
                <a:t>)(</a:t>
              </a:r>
              <a:r>
                <a:rPr kumimoji="0" lang="en-US" altLang="zh-CN" sz="2800" i="1" dirty="0">
                  <a:solidFill>
                    <a:srgbClr val="000066"/>
                  </a:solidFill>
                  <a:latin typeface="+mn-ea"/>
                  <a:ea typeface="+mn-ea"/>
                </a:rPr>
                <a:t>A + B</a:t>
              </a:r>
              <a:r>
                <a:rPr kumimoji="0" lang="en-US" altLang="zh-CN" sz="2800" dirty="0">
                  <a:solidFill>
                    <a:srgbClr val="000066"/>
                  </a:solidFill>
                  <a:latin typeface="+mn-ea"/>
                  <a:ea typeface="+mn-ea"/>
                </a:rPr>
                <a:t>)</a:t>
              </a:r>
            </a:p>
          </p:txBody>
        </p:sp>
        <p:sp>
          <p:nvSpPr>
            <p:cNvPr id="402480" name="Line 48"/>
            <p:cNvSpPr>
              <a:spLocks noChangeShapeType="1"/>
            </p:cNvSpPr>
            <p:nvPr/>
          </p:nvSpPr>
          <p:spPr bwMode="auto">
            <a:xfrm>
              <a:off x="3855" y="799"/>
              <a:ext cx="13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02488" name="Rectangle 56"/>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mc:AlternateContent xmlns:mc="http://schemas.openxmlformats.org/markup-compatibility/2006" xmlns:a14="http://schemas.microsoft.com/office/drawing/2010/main">
        <mc:Choice Requires="a14">
          <p:sp>
            <p:nvSpPr>
              <p:cNvPr id="3" name="矩形 2"/>
              <p:cNvSpPr/>
              <p:nvPr/>
            </p:nvSpPr>
            <p:spPr>
              <a:xfrm>
                <a:off x="1428599" y="1704289"/>
                <a:ext cx="4835619" cy="80118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𝐿</m:t>
                      </m:r>
                      <m:groupChr>
                        <m:groupChrPr>
                          <m:chr m:val="⇒"/>
                          <m:vertJc m:val="bot"/>
                          <m:ctrlPr>
                            <a:rPr lang="en-US" altLang="zh-CN" sz="2800" b="0" i="1" smtClean="0">
                              <a:latin typeface="Cambria Math" panose="02040503050406030204" pitchFamily="18" charset="0"/>
                            </a:rPr>
                          </m:ctrlPr>
                        </m:groupChrPr>
                        <m:e>
                          <m:r>
                            <m:rPr>
                              <m:brk m:alnAt="2"/>
                            </m:rPr>
                            <a:rPr lang="zh-CN" altLang="en-US" sz="2800" b="0" i="1">
                              <a:latin typeface="Cambria Math" panose="02040503050406030204" pitchFamily="18" charset="0"/>
                            </a:rPr>
                            <m:t>分</m:t>
                          </m:r>
                          <m:r>
                            <a:rPr lang="zh-CN" altLang="en-US" sz="2800" b="0" i="1">
                              <a:latin typeface="Cambria Math" panose="02040503050406030204" pitchFamily="18" charset="0"/>
                            </a:rPr>
                            <m:t>配律</m:t>
                          </m:r>
                        </m:e>
                      </m:groupChr>
                      <m:r>
                        <a:rPr lang="zh-CN" altLang="en-US" sz="2800" b="0" i="1">
                          <a:latin typeface="Cambria Math" panose="02040503050406030204" pitchFamily="18" charset="0"/>
                        </a:rPr>
                        <m:t>𝐴</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b="0">
                          <a:latin typeface="Cambria Math" panose="02040503050406030204" pitchFamily="18" charset="0"/>
                        </a:rPr>
                        <m:t>+</m:t>
                      </m:r>
                      <m:r>
                        <a:rPr lang="zh-CN" altLang="en-US" sz="2800" b="0" i="1">
                          <a:latin typeface="Cambria Math" panose="02040503050406030204" pitchFamily="18" charset="0"/>
                        </a:rPr>
                        <m:t>𝐴𝐵</m:t>
                      </m:r>
                      <m:r>
                        <a:rPr lang="zh-CN" altLang="en-US" sz="2800" b="0">
                          <a:latin typeface="Cambria Math" panose="02040503050406030204" pitchFamily="18" charset="0"/>
                        </a:rPr>
                        <m:t>+</m:t>
                      </m:r>
                      <m:r>
                        <a:rPr lang="zh-CN" altLang="en-US" sz="2800" b="0" i="1">
                          <a:latin typeface="Cambria Math" panose="02040503050406030204" pitchFamily="18" charset="0"/>
                        </a:rPr>
                        <m:t>𝐵</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b="0">
                          <a:latin typeface="Cambria Math" panose="02040503050406030204" pitchFamily="18" charset="0"/>
                        </a:rPr>
                        <m:t>+</m:t>
                      </m:r>
                      <m:r>
                        <a:rPr lang="zh-CN" altLang="en-US" sz="2800" b="0" i="1">
                          <a:latin typeface="Cambria Math" panose="02040503050406030204" pitchFamily="18" charset="0"/>
                        </a:rPr>
                        <m:t>𝐵𝐵</m:t>
                      </m:r>
                    </m:oMath>
                  </m:oMathPara>
                </a14:m>
                <a:endParaRPr lang="zh-CN" altLang="en-US" sz="2800" b="0" dirty="0"/>
              </a:p>
            </p:txBody>
          </p:sp>
        </mc:Choice>
        <mc:Fallback xmlns="">
          <p:sp>
            <p:nvSpPr>
              <p:cNvPr id="3" name="矩形 2"/>
              <p:cNvSpPr>
                <a:spLocks noRot="1" noChangeAspect="1" noMove="1" noResize="1" noEditPoints="1" noAdjustHandles="1" noChangeArrowheads="1" noChangeShapeType="1" noTextEdit="1"/>
              </p:cNvSpPr>
              <p:nvPr/>
            </p:nvSpPr>
            <p:spPr>
              <a:xfrm>
                <a:off x="1428599" y="1704289"/>
                <a:ext cx="4835619" cy="801181"/>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矩形 3"/>
              <p:cNvSpPr/>
              <p:nvPr/>
            </p:nvSpPr>
            <p:spPr>
              <a:xfrm>
                <a:off x="1648724" y="2526619"/>
                <a:ext cx="4615494" cy="7155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vertJc m:val="bot"/>
                          <m:ctrlPr>
                            <a:rPr lang="zh-CN" altLang="en-US" sz="2800" i="1" smtClean="0">
                              <a:latin typeface="Cambria Math" panose="02040503050406030204" pitchFamily="18" charset="0"/>
                            </a:rPr>
                          </m:ctrlPr>
                        </m:groupChrPr>
                        <m:e>
                          <m:r>
                            <a:rPr lang="zh-CN" altLang="en-US" sz="2800" i="1">
                              <a:latin typeface="Cambria Math" panose="02040503050406030204" pitchFamily="18" charset="0"/>
                            </a:rPr>
                            <m:t>𝐴</m:t>
                          </m:r>
                          <m:r>
                            <a:rPr lang="zh-CN" altLang="en-US" sz="2800">
                              <a:latin typeface="Cambria Math" panose="02040503050406030204" pitchFamily="18" charset="0"/>
                            </a:rPr>
                            <m:t>⋅</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a:latin typeface="Cambria Math" panose="02040503050406030204" pitchFamily="18" charset="0"/>
                            </a:rPr>
                            <m:t>=0,</m:t>
                          </m:r>
                          <m:r>
                            <a:rPr lang="zh-CN" altLang="en-US" sz="2800" i="1">
                              <a:latin typeface="Cambria Math" panose="02040503050406030204" pitchFamily="18" charset="0"/>
                            </a:rPr>
                            <m:t>𝐴</m:t>
                          </m:r>
                          <m:r>
                            <a:rPr lang="zh-CN" altLang="en-US" sz="2800">
                              <a:latin typeface="Cambria Math" panose="02040503050406030204" pitchFamily="18" charset="0"/>
                            </a:rPr>
                            <m:t>⋅</m:t>
                          </m:r>
                          <m:r>
                            <a:rPr lang="zh-CN" altLang="en-US" sz="2800" i="1">
                              <a:latin typeface="Cambria Math" panose="02040503050406030204" pitchFamily="18" charset="0"/>
                            </a:rPr>
                            <m:t>𝐴</m:t>
                          </m:r>
                          <m:r>
                            <a:rPr lang="zh-CN" altLang="en-US" sz="2800">
                              <a:latin typeface="Cambria Math" panose="02040503050406030204" pitchFamily="18" charset="0"/>
                            </a:rPr>
                            <m:t>=</m:t>
                          </m:r>
                          <m:r>
                            <a:rPr lang="zh-CN" altLang="en-US" sz="2800" i="1">
                              <a:latin typeface="Cambria Math" panose="02040503050406030204" pitchFamily="18" charset="0"/>
                            </a:rPr>
                            <m:t>𝐴</m:t>
                          </m:r>
                        </m:e>
                      </m:groupChr>
                      <m:r>
                        <a:rPr lang="zh-CN" altLang="en-US" sz="2800">
                          <a:latin typeface="Cambria Math" panose="02040503050406030204" pitchFamily="18" charset="0"/>
                        </a:rPr>
                        <m:t>0+</m:t>
                      </m:r>
                      <m:r>
                        <a:rPr lang="zh-CN" altLang="en-US" sz="2800" i="1">
                          <a:latin typeface="Cambria Math" panose="02040503050406030204" pitchFamily="18" charset="0"/>
                        </a:rPr>
                        <m:t>𝐴𝐵</m:t>
                      </m:r>
                      <m:r>
                        <a:rPr lang="zh-CN" altLang="en-US" sz="2800">
                          <a:latin typeface="Cambria Math" panose="02040503050406030204" pitchFamily="18" charset="0"/>
                        </a:rPr>
                        <m:t>+</m:t>
                      </m:r>
                      <m:r>
                        <a:rPr lang="zh-CN" altLang="en-US" sz="2800" i="1">
                          <a:latin typeface="Cambria Math" panose="02040503050406030204" pitchFamily="18" charset="0"/>
                        </a:rPr>
                        <m:t>𝐵</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a:latin typeface="Cambria Math" panose="02040503050406030204" pitchFamily="18" charset="0"/>
                        </a:rPr>
                        <m:t>+</m:t>
                      </m:r>
                      <m:r>
                        <a:rPr lang="zh-CN" altLang="en-US" sz="2800" i="1">
                          <a:latin typeface="Cambria Math" panose="02040503050406030204" pitchFamily="18" charset="0"/>
                        </a:rPr>
                        <m:t>𝐵</m:t>
                      </m:r>
                    </m:oMath>
                  </m:oMathPara>
                </a14:m>
                <a:endParaRPr lang="zh-CN" altLang="en-US" sz="2800" dirty="0"/>
              </a:p>
            </p:txBody>
          </p:sp>
        </mc:Choice>
        <mc:Fallback xmlns="">
          <p:sp>
            <p:nvSpPr>
              <p:cNvPr id="4" name="矩形 3"/>
              <p:cNvSpPr>
                <a:spLocks noRot="1" noChangeAspect="1" noMove="1" noResize="1" noEditPoints="1" noAdjustHandles="1" noChangeArrowheads="1" noChangeShapeType="1" noTextEdit="1"/>
              </p:cNvSpPr>
              <p:nvPr/>
            </p:nvSpPr>
            <p:spPr>
              <a:xfrm>
                <a:off x="1648724" y="2526619"/>
                <a:ext cx="4615494" cy="715517"/>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矩形 4"/>
              <p:cNvSpPr/>
              <p:nvPr/>
            </p:nvSpPr>
            <p:spPr>
              <a:xfrm>
                <a:off x="1629243" y="3347583"/>
                <a:ext cx="3339632" cy="6733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vertJc m:val="bot"/>
                          <m:ctrlPr>
                            <a:rPr lang="zh-CN" altLang="en-US" sz="2800" i="1" smtClean="0">
                              <a:latin typeface="Cambria Math" panose="02040503050406030204" pitchFamily="18" charset="0"/>
                            </a:rPr>
                          </m:ctrlPr>
                        </m:groupChrPr>
                        <m:e>
                          <m:r>
                            <a:rPr lang="zh-CN" altLang="en-US" sz="2800" i="1">
                              <a:latin typeface="Cambria Math" panose="02040503050406030204" pitchFamily="18" charset="0"/>
                            </a:rPr>
                            <m:t>𝐴</m:t>
                          </m:r>
                          <m:r>
                            <a:rPr lang="zh-CN" altLang="en-US" sz="2800">
                              <a:latin typeface="Cambria Math" panose="02040503050406030204" pitchFamily="18" charset="0"/>
                            </a:rPr>
                            <m:t>+0=</m:t>
                          </m:r>
                          <m:r>
                            <a:rPr lang="zh-CN" altLang="en-US" sz="2800" i="1">
                              <a:latin typeface="Cambria Math" panose="02040503050406030204" pitchFamily="18" charset="0"/>
                            </a:rPr>
                            <m:t>𝐴</m:t>
                          </m:r>
                          <m:r>
                            <m:rPr>
                              <m:nor/>
                            </m:rPr>
                            <a:rPr lang="zh-CN" altLang="en-US" sz="2800" dirty="0"/>
                            <m:t> </m:t>
                          </m:r>
                        </m:e>
                      </m:groupChr>
                      <m:r>
                        <a:rPr lang="zh-CN" altLang="en-US" sz="2800" i="1">
                          <a:latin typeface="Cambria Math" panose="02040503050406030204" pitchFamily="18" charset="0"/>
                        </a:rPr>
                        <m:t>𝐴𝐵</m:t>
                      </m:r>
                      <m:r>
                        <a:rPr lang="zh-CN" altLang="en-US" sz="2800">
                          <a:latin typeface="Cambria Math" panose="02040503050406030204" pitchFamily="18" charset="0"/>
                        </a:rPr>
                        <m:t>+</m:t>
                      </m:r>
                      <m:r>
                        <a:rPr lang="zh-CN" altLang="en-US" sz="2800" i="1">
                          <a:latin typeface="Cambria Math" panose="02040503050406030204" pitchFamily="18" charset="0"/>
                        </a:rPr>
                        <m:t>𝐵</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a:latin typeface="Cambria Math" panose="02040503050406030204" pitchFamily="18" charset="0"/>
                        </a:rPr>
                        <m:t>+</m:t>
                      </m:r>
                      <m:r>
                        <a:rPr lang="zh-CN" altLang="en-US" sz="2800" i="1">
                          <a:latin typeface="Cambria Math" panose="02040503050406030204" pitchFamily="18" charset="0"/>
                        </a:rPr>
                        <m:t>𝐵</m:t>
                      </m:r>
                    </m:oMath>
                  </m:oMathPara>
                </a14:m>
                <a:endParaRPr lang="zh-CN" altLang="en-US" sz="2800" dirty="0"/>
              </a:p>
            </p:txBody>
          </p:sp>
        </mc:Choice>
        <mc:Fallback xmlns="">
          <p:sp>
            <p:nvSpPr>
              <p:cNvPr id="5" name="矩形 4"/>
              <p:cNvSpPr>
                <a:spLocks noRot="1" noChangeAspect="1" noMove="1" noResize="1" noEditPoints="1" noAdjustHandles="1" noChangeArrowheads="1" noChangeShapeType="1" noTextEdit="1"/>
              </p:cNvSpPr>
              <p:nvPr/>
            </p:nvSpPr>
            <p:spPr>
              <a:xfrm>
                <a:off x="1629243" y="3347583"/>
                <a:ext cx="3339632" cy="673389"/>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1629243" y="4044448"/>
                <a:ext cx="4407745" cy="69012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vertJc m:val="bot"/>
                          <m:ctrlPr>
                            <a:rPr lang="zh-CN" altLang="en-US" sz="2800" i="1" smtClean="0">
                              <a:latin typeface="Cambria Math" panose="02040503050406030204" pitchFamily="18" charset="0"/>
                            </a:rPr>
                          </m:ctrlPr>
                        </m:groupChrPr>
                        <m:e>
                          <m:r>
                            <a:rPr lang="zh-CN" altLang="en-US" sz="2800" i="1">
                              <a:latin typeface="Cambria Math" panose="02040503050406030204" pitchFamily="18" charset="0"/>
                            </a:rPr>
                            <m:t>𝐴𝐵</m:t>
                          </m:r>
                          <m:r>
                            <a:rPr lang="zh-CN" altLang="en-US" sz="2800">
                              <a:latin typeface="Cambria Math" panose="02040503050406030204" pitchFamily="18" charset="0"/>
                            </a:rPr>
                            <m:t>+</m:t>
                          </m:r>
                          <m:r>
                            <a:rPr lang="zh-CN" altLang="en-US" sz="2800" i="1">
                              <a:latin typeface="Cambria Math" panose="02040503050406030204" pitchFamily="18" charset="0"/>
                            </a:rPr>
                            <m:t>𝐴𝐶</m:t>
                          </m:r>
                          <m:r>
                            <a:rPr lang="zh-CN" altLang="en-US" sz="2800">
                              <a:latin typeface="Cambria Math" panose="02040503050406030204" pitchFamily="18" charset="0"/>
                            </a:rPr>
                            <m:t>=</m:t>
                          </m:r>
                          <m:r>
                            <a:rPr lang="zh-CN" altLang="en-US" sz="2800" i="1">
                              <a:latin typeface="Cambria Math" panose="02040503050406030204" pitchFamily="18" charset="0"/>
                            </a:rPr>
                            <m:t>𝐴</m:t>
                          </m:r>
                          <m:r>
                            <a:rPr lang="zh-CN" altLang="en-US" sz="2800">
                              <a:latin typeface="Cambria Math" panose="02040503050406030204" pitchFamily="18" charset="0"/>
                            </a:rPr>
                            <m:t>(</m:t>
                          </m:r>
                          <m:r>
                            <a:rPr lang="zh-CN" altLang="en-US" sz="2800" i="1">
                              <a:latin typeface="Cambria Math" panose="02040503050406030204" pitchFamily="18" charset="0"/>
                            </a:rPr>
                            <m:t>𝐵</m:t>
                          </m:r>
                          <m:r>
                            <a:rPr lang="zh-CN" altLang="en-US" sz="2800">
                              <a:latin typeface="Cambria Math" panose="02040503050406030204" pitchFamily="18" charset="0"/>
                            </a:rPr>
                            <m:t>+</m:t>
                          </m:r>
                          <m:r>
                            <a:rPr lang="zh-CN" altLang="en-US" sz="2800" i="1">
                              <a:latin typeface="Cambria Math" panose="02040503050406030204" pitchFamily="18" charset="0"/>
                            </a:rPr>
                            <m:t>𝐶</m:t>
                          </m:r>
                          <m:r>
                            <a:rPr lang="zh-CN" altLang="en-US" sz="2800">
                              <a:latin typeface="Cambria Math" panose="02040503050406030204" pitchFamily="18" charset="0"/>
                            </a:rPr>
                            <m:t>)</m:t>
                          </m:r>
                        </m:e>
                      </m:groupChr>
                      <m:r>
                        <a:rPr lang="zh-CN" altLang="en-US" sz="2800" i="1">
                          <a:latin typeface="Cambria Math" panose="02040503050406030204" pitchFamily="18" charset="0"/>
                        </a:rPr>
                        <m:t>𝐵</m:t>
                      </m:r>
                      <m:r>
                        <a:rPr lang="zh-CN" altLang="en-US" sz="2800">
                          <a:latin typeface="Cambria Math" panose="02040503050406030204" pitchFamily="18" charset="0"/>
                        </a:rPr>
                        <m:t>(</m:t>
                      </m:r>
                      <m:r>
                        <a:rPr lang="zh-CN" altLang="en-US" sz="2800" i="1">
                          <a:latin typeface="Cambria Math" panose="02040503050406030204" pitchFamily="18" charset="0"/>
                        </a:rPr>
                        <m:t>𝐴</m:t>
                      </m:r>
                      <m:r>
                        <a:rPr lang="zh-CN" altLang="en-US" sz="2800">
                          <a:latin typeface="Cambria Math" panose="02040503050406030204" pitchFamily="18" charset="0"/>
                        </a:rPr>
                        <m:t>+</m:t>
                      </m:r>
                      <m:acc>
                        <m:accPr>
                          <m:chr m:val="̅"/>
                          <m:ctrlPr>
                            <a:rPr lang="zh-CN" altLang="en-US" sz="2800" b="0" i="1">
                              <a:latin typeface="Cambria Math" panose="02040503050406030204" pitchFamily="18" charset="0"/>
                            </a:rPr>
                          </m:ctrlPr>
                        </m:accPr>
                        <m:e>
                          <m:r>
                            <a:rPr lang="en-US" altLang="zh-CN" sz="2800" b="0" i="1">
                              <a:latin typeface="Cambria Math" panose="02040503050406030204" pitchFamily="18" charset="0"/>
                            </a:rPr>
                            <m:t>𝐴</m:t>
                          </m:r>
                        </m:e>
                      </m:acc>
                      <m:r>
                        <a:rPr lang="zh-CN" altLang="en-US" sz="2800">
                          <a:latin typeface="Cambria Math" panose="02040503050406030204" pitchFamily="18" charset="0"/>
                        </a:rPr>
                        <m:t>+1)</m:t>
                      </m:r>
                    </m:oMath>
                  </m:oMathPara>
                </a14:m>
                <a:endParaRPr lang="zh-CN" altLang="en-US" sz="2800" dirty="0"/>
              </a:p>
            </p:txBody>
          </p:sp>
        </mc:Choice>
        <mc:Fallback xmlns="">
          <p:sp>
            <p:nvSpPr>
              <p:cNvPr id="6" name="矩形 5"/>
              <p:cNvSpPr>
                <a:spLocks noRot="1" noChangeAspect="1" noMove="1" noResize="1" noEditPoints="1" noAdjustHandles="1" noChangeArrowheads="1" noChangeShapeType="1" noTextEdit="1"/>
              </p:cNvSpPr>
              <p:nvPr/>
            </p:nvSpPr>
            <p:spPr>
              <a:xfrm>
                <a:off x="1629243" y="4044448"/>
                <a:ext cx="4407745" cy="690125"/>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p:cNvSpPr/>
              <p:nvPr/>
            </p:nvSpPr>
            <p:spPr>
              <a:xfrm>
                <a:off x="1648724" y="4758049"/>
                <a:ext cx="1892569" cy="6733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vertJc m:val="bot"/>
                          <m:ctrlPr>
                            <a:rPr lang="zh-CN" altLang="en-US" sz="2800" i="1" smtClean="0">
                              <a:latin typeface="Cambria Math" panose="02040503050406030204" pitchFamily="18" charset="0"/>
                            </a:rPr>
                          </m:ctrlPr>
                        </m:groupChrPr>
                        <m:e>
                          <m:r>
                            <a:rPr lang="zh-CN" altLang="en-US" sz="2800" i="1">
                              <a:latin typeface="Cambria Math" panose="02040503050406030204" pitchFamily="18" charset="0"/>
                            </a:rPr>
                            <m:t>𝐴</m:t>
                          </m:r>
                          <m:r>
                            <a:rPr lang="zh-CN" altLang="en-US" sz="2800">
                              <a:latin typeface="Cambria Math" panose="02040503050406030204" pitchFamily="18" charset="0"/>
                            </a:rPr>
                            <m:t>+1=1</m:t>
                          </m:r>
                        </m:e>
                      </m:groupChr>
                      <m:r>
                        <a:rPr lang="zh-CN" altLang="en-US" sz="2800" i="1">
                          <a:latin typeface="Cambria Math" panose="02040503050406030204" pitchFamily="18" charset="0"/>
                        </a:rPr>
                        <m:t>𝐵</m:t>
                      </m:r>
                      <m:r>
                        <a:rPr lang="zh-CN" altLang="en-US" sz="2800">
                          <a:latin typeface="Cambria Math" panose="02040503050406030204" pitchFamily="18" charset="0"/>
                        </a:rPr>
                        <m:t>⋅1</m:t>
                      </m:r>
                    </m:oMath>
                  </m:oMathPara>
                </a14:m>
                <a:endParaRPr lang="zh-CN" altLang="en-US" sz="2800" dirty="0"/>
              </a:p>
            </p:txBody>
          </p:sp>
        </mc:Choice>
        <mc:Fallback xmlns="">
          <p:sp>
            <p:nvSpPr>
              <p:cNvPr id="7" name="矩形 6"/>
              <p:cNvSpPr>
                <a:spLocks noRot="1" noChangeAspect="1" noMove="1" noResize="1" noEditPoints="1" noAdjustHandles="1" noChangeArrowheads="1" noChangeShapeType="1" noTextEdit="1"/>
              </p:cNvSpPr>
              <p:nvPr/>
            </p:nvSpPr>
            <p:spPr>
              <a:xfrm>
                <a:off x="1648724" y="4758049"/>
                <a:ext cx="1892569" cy="673389"/>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1655074" y="5450032"/>
                <a:ext cx="1339661" cy="6733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groupChr>
                        <m:groupChrPr>
                          <m:chr m:val="⇒"/>
                          <m:vertJc m:val="bot"/>
                          <m:ctrlPr>
                            <a:rPr lang="zh-CN" altLang="en-US" sz="2800" i="1" smtClean="0">
                              <a:latin typeface="Cambria Math" panose="02040503050406030204" pitchFamily="18" charset="0"/>
                            </a:rPr>
                          </m:ctrlPr>
                        </m:groupChrPr>
                        <m:e>
                          <m:r>
                            <a:rPr lang="zh-CN" altLang="en-US" sz="2800" i="1">
                              <a:latin typeface="Cambria Math" panose="02040503050406030204" pitchFamily="18" charset="0"/>
                            </a:rPr>
                            <m:t>𝐴</m:t>
                          </m:r>
                          <m:r>
                            <a:rPr lang="zh-CN" altLang="en-US" sz="2800">
                              <a:latin typeface="Cambria Math" panose="02040503050406030204" pitchFamily="18" charset="0"/>
                            </a:rPr>
                            <m:t>⋅1=</m:t>
                          </m:r>
                          <m:r>
                            <a:rPr lang="zh-CN" altLang="en-US" sz="2800" i="1">
                              <a:latin typeface="Cambria Math" panose="02040503050406030204" pitchFamily="18" charset="0"/>
                            </a:rPr>
                            <m:t>𝐴</m:t>
                          </m:r>
                        </m:e>
                      </m:groupChr>
                      <m:r>
                        <a:rPr lang="zh-CN" altLang="en-US" sz="2800" i="1">
                          <a:latin typeface="Cambria Math" panose="02040503050406030204" pitchFamily="18" charset="0"/>
                        </a:rPr>
                        <m:t>𝐵</m:t>
                      </m:r>
                    </m:oMath>
                  </m:oMathPara>
                </a14:m>
                <a:endParaRPr lang="zh-CN" altLang="en-US" sz="2800" dirty="0"/>
              </a:p>
            </p:txBody>
          </p:sp>
        </mc:Choice>
        <mc:Fallback xmlns="">
          <p:sp>
            <p:nvSpPr>
              <p:cNvPr id="8" name="矩形 7"/>
              <p:cNvSpPr>
                <a:spLocks noRot="1" noChangeAspect="1" noMove="1" noResize="1" noEditPoints="1" noAdjustHandles="1" noChangeArrowheads="1" noChangeShapeType="1" noTextEdit="1"/>
              </p:cNvSpPr>
              <p:nvPr/>
            </p:nvSpPr>
            <p:spPr>
              <a:xfrm>
                <a:off x="1655074" y="5450032"/>
                <a:ext cx="1339661" cy="673389"/>
              </a:xfrm>
              <a:prstGeom prst="rect">
                <a:avLst/>
              </a:prstGeom>
              <a:blipFill>
                <a:blip r:embed="rId9"/>
                <a:stretch>
                  <a:fillRect/>
                </a:stretch>
              </a:blipFill>
            </p:spPr>
            <p:txBody>
              <a:bodyPr/>
              <a:lstStyle/>
              <a:p>
                <a:r>
                  <a:rPr lang="zh-CN" altLang="en-US">
                    <a:noFill/>
                  </a:rPr>
                  <a:t> </a:t>
                </a:r>
              </a:p>
            </p:txBody>
          </p:sp>
        </mc:Fallback>
      </mc:AlternateContent>
      <p:sp>
        <p:nvSpPr>
          <p:cNvPr id="15" name="Rectangle 35">
            <a:extLst>
              <a:ext uri="{FF2B5EF4-FFF2-40B4-BE49-F238E27FC236}">
                <a16:creationId xmlns:a16="http://schemas.microsoft.com/office/drawing/2014/main" id="{B24D5AD1-1AC3-4C00-8178-DD74A94FA133}"/>
              </a:ext>
            </a:extLst>
          </p:cNvPr>
          <p:cNvSpPr>
            <a:spLocks noChangeArrowheads="1"/>
          </p:cNvSpPr>
          <p:nvPr/>
        </p:nvSpPr>
        <p:spPr bwMode="auto">
          <a:xfrm>
            <a:off x="956421" y="208647"/>
            <a:ext cx="57799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l"/>
            <a:r>
              <a:rPr lang="zh-CN" altLang="en-US" dirty="0">
                <a:solidFill>
                  <a:srgbClr val="003366"/>
                </a:solidFill>
                <a:latin typeface="+mn-ea"/>
              </a:rPr>
              <a:t>常用公式的目的：</a:t>
            </a:r>
            <a:endParaRPr lang="en-US" altLang="zh-CN" dirty="0">
              <a:solidFill>
                <a:srgbClr val="003366"/>
              </a:solidFill>
              <a:latin typeface="+mn-ea"/>
            </a:endParaRPr>
          </a:p>
          <a:p>
            <a:pPr algn="l"/>
            <a:r>
              <a:rPr lang="zh-CN" altLang="en-US" dirty="0">
                <a:solidFill>
                  <a:srgbClr val="003366"/>
                </a:solidFill>
                <a:latin typeface="+mn-ea"/>
              </a:rPr>
              <a:t>逻辑式变换，达成简化或特定结构逻辑式</a:t>
            </a:r>
            <a:endParaRPr lang="zh-CN" altLang="en-US" sz="1800" b="0" dirty="0">
              <a:latin typeface="+mn-ea"/>
            </a:endParaRPr>
          </a:p>
        </p:txBody>
      </p:sp>
    </p:spTree>
    <p:custDataLst>
      <p:tags r:id="rId1"/>
    </p:custDataLst>
  </p:cSld>
  <p:clrMapOvr>
    <a:masterClrMapping/>
  </p:clrMapOvr>
  <p:transition>
    <p:wipe dir="d"/>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02526"/>
                                        </p:tgtEl>
                                        <p:attrNameLst>
                                          <p:attrName>style.visibility</p:attrName>
                                        </p:attrNameLst>
                                      </p:cBhvr>
                                      <p:to>
                                        <p:strVal val="visible"/>
                                      </p:to>
                                    </p:set>
                                    <p:animEffect transition="in" filter="wipe(left)">
                                      <p:cBhvr>
                                        <p:cTn id="11" dur="500"/>
                                        <p:tgtEl>
                                          <p:spTgt spid="4025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97" name="Rectangle 13"/>
          <p:cNvSpPr>
            <a:spLocks noChangeArrowheads="1"/>
          </p:cNvSpPr>
          <p:nvPr/>
        </p:nvSpPr>
        <p:spPr bwMode="auto">
          <a:xfrm>
            <a:off x="971550" y="549275"/>
            <a:ext cx="7170738"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endParaRPr lang="zh-CN" altLang="en-US" sz="2500" dirty="0">
              <a:solidFill>
                <a:srgbClr val="000066"/>
              </a:solidFill>
              <a:latin typeface="+mn-ea"/>
              <a:ea typeface="+mn-ea"/>
            </a:endParaRPr>
          </a:p>
        </p:txBody>
      </p:sp>
      <p:sp>
        <p:nvSpPr>
          <p:cNvPr id="374799" name="Rectangle 15"/>
          <p:cNvSpPr>
            <a:spLocks noChangeArrowheads="1"/>
          </p:cNvSpPr>
          <p:nvPr/>
        </p:nvSpPr>
        <p:spPr bwMode="auto">
          <a:xfrm>
            <a:off x="671007" y="1177119"/>
            <a:ext cx="1877437" cy="6923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3429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gn="ctr">
              <a:lnSpc>
                <a:spcPct val="200000"/>
              </a:lnSpc>
              <a:buFontTx/>
              <a:buAutoNum type="arabicPeriod"/>
            </a:pPr>
            <a:r>
              <a:rPr kumimoji="0" lang="zh-CN" altLang="en-US" dirty="0">
                <a:solidFill>
                  <a:schemeClr val="accent2"/>
                </a:solidFill>
                <a:latin typeface="+mn-ea"/>
                <a:ea typeface="+mn-ea"/>
              </a:rPr>
              <a:t>代入规则</a:t>
            </a:r>
            <a:r>
              <a:rPr kumimoji="0" lang="zh-CN" altLang="en-US" sz="1800" dirty="0">
                <a:solidFill>
                  <a:srgbClr val="000066"/>
                </a:solidFill>
                <a:latin typeface="+mn-ea"/>
                <a:ea typeface="+mn-ea"/>
              </a:rPr>
              <a:t>  </a:t>
            </a:r>
          </a:p>
        </p:txBody>
      </p:sp>
      <p:sp>
        <p:nvSpPr>
          <p:cNvPr id="374800" name="Rectangle 16"/>
          <p:cNvSpPr>
            <a:spLocks noChangeArrowheads="1"/>
          </p:cNvSpPr>
          <p:nvPr/>
        </p:nvSpPr>
        <p:spPr bwMode="auto">
          <a:xfrm>
            <a:off x="617538" y="1333525"/>
            <a:ext cx="8229600" cy="1516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276225"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a:lnSpc>
                <a:spcPct val="130000"/>
              </a:lnSpc>
            </a:pPr>
            <a:r>
              <a:rPr kumimoji="0" lang="en-US" altLang="zh-CN" dirty="0">
                <a:solidFill>
                  <a:srgbClr val="000066"/>
                </a:solidFill>
                <a:latin typeface="+mn-ea"/>
                <a:ea typeface="+mn-ea"/>
              </a:rPr>
              <a:t>		       </a:t>
            </a:r>
            <a:r>
              <a:rPr kumimoji="0" lang="zh-CN" altLang="en-US" dirty="0">
                <a:solidFill>
                  <a:srgbClr val="000066"/>
                </a:solidFill>
                <a:latin typeface="+mn-ea"/>
                <a:ea typeface="+mn-ea"/>
              </a:rPr>
              <a:t>： 在包含变量</a:t>
            </a:r>
            <a:r>
              <a:rPr kumimoji="0" lang="en-US" altLang="zh-CN" i="1" dirty="0">
                <a:solidFill>
                  <a:srgbClr val="000066"/>
                </a:solidFill>
                <a:latin typeface="+mn-ea"/>
                <a:ea typeface="+mn-ea"/>
              </a:rPr>
              <a:t>A</a:t>
            </a:r>
            <a:r>
              <a:rPr kumimoji="0" lang="zh-CN" altLang="en-US" dirty="0">
                <a:solidFill>
                  <a:srgbClr val="000066"/>
                </a:solidFill>
                <a:latin typeface="+mn-ea"/>
                <a:ea typeface="+mn-ea"/>
              </a:rPr>
              <a:t>逻辑等式中，如果用另一个函数式代入式中所有</a:t>
            </a:r>
            <a:r>
              <a:rPr kumimoji="0" lang="en-US" altLang="zh-CN" i="1" dirty="0">
                <a:solidFill>
                  <a:srgbClr val="000066"/>
                </a:solidFill>
                <a:latin typeface="+mn-ea"/>
                <a:ea typeface="+mn-ea"/>
              </a:rPr>
              <a:t>A</a:t>
            </a:r>
            <a:r>
              <a:rPr kumimoji="0" lang="zh-CN" altLang="en-US" dirty="0">
                <a:solidFill>
                  <a:srgbClr val="000066"/>
                </a:solidFill>
                <a:latin typeface="+mn-ea"/>
                <a:ea typeface="+mn-ea"/>
              </a:rPr>
              <a:t>的位置，则等式仍然成立。这一规则称为代入规则。</a:t>
            </a:r>
          </a:p>
        </p:txBody>
      </p:sp>
      <p:sp>
        <p:nvSpPr>
          <p:cNvPr id="374801" name="Rectangle 17"/>
          <p:cNvSpPr>
            <a:spLocks noChangeArrowheads="1"/>
          </p:cNvSpPr>
          <p:nvPr/>
        </p:nvSpPr>
        <p:spPr bwMode="auto">
          <a:xfrm>
            <a:off x="617538" y="3170238"/>
            <a:ext cx="7964487" cy="5538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nSpc>
                <a:spcPct val="150000"/>
              </a:lnSpc>
            </a:pPr>
            <a:r>
              <a:rPr kumimoji="0" lang="zh-CN" altLang="en-US">
                <a:solidFill>
                  <a:srgbClr val="000066"/>
                </a:solidFill>
                <a:latin typeface="+mn-ea"/>
                <a:ea typeface="+mn-ea"/>
              </a:rPr>
              <a:t>例：</a:t>
            </a:r>
            <a:r>
              <a:rPr kumimoji="0" lang="en-US" altLang="zh-CN" i="1">
                <a:solidFill>
                  <a:srgbClr val="000066"/>
                </a:solidFill>
                <a:latin typeface="+mn-ea"/>
                <a:ea typeface="+mn-ea"/>
              </a:rPr>
              <a:t>B (A + C) = BA+BC</a:t>
            </a:r>
            <a:r>
              <a:rPr kumimoji="0" lang="zh-CN" altLang="en-US">
                <a:solidFill>
                  <a:srgbClr val="000066"/>
                </a:solidFill>
                <a:latin typeface="+mn-ea"/>
                <a:ea typeface="+mn-ea"/>
              </a:rPr>
              <a:t>，</a:t>
            </a:r>
          </a:p>
        </p:txBody>
      </p:sp>
      <p:sp>
        <p:nvSpPr>
          <p:cNvPr id="374802" name="Rectangle 18"/>
          <p:cNvSpPr>
            <a:spLocks noChangeArrowheads="1"/>
          </p:cNvSpPr>
          <p:nvPr/>
        </p:nvSpPr>
        <p:spPr bwMode="auto">
          <a:xfrm>
            <a:off x="827088" y="3860800"/>
            <a:ext cx="7964487" cy="5538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nSpc>
                <a:spcPct val="150000"/>
              </a:lnSpc>
            </a:pPr>
            <a:r>
              <a:rPr kumimoji="0" lang="zh-CN" altLang="en-US" dirty="0">
                <a:solidFill>
                  <a:srgbClr val="000066"/>
                </a:solidFill>
                <a:latin typeface="+mn-ea"/>
                <a:ea typeface="+mn-ea"/>
              </a:rPr>
              <a:t>用</a:t>
            </a:r>
            <a:r>
              <a:rPr kumimoji="0" lang="en-US" altLang="zh-CN" i="1" dirty="0">
                <a:solidFill>
                  <a:srgbClr val="000066"/>
                </a:solidFill>
                <a:latin typeface="+mn-ea"/>
                <a:ea typeface="+mn-ea"/>
              </a:rPr>
              <a:t>A+D</a:t>
            </a:r>
            <a:r>
              <a:rPr kumimoji="0" lang="zh-CN" altLang="en-US" dirty="0">
                <a:solidFill>
                  <a:srgbClr val="000066"/>
                </a:solidFill>
                <a:latin typeface="+mn-ea"/>
                <a:ea typeface="+mn-ea"/>
              </a:rPr>
              <a:t>代替</a:t>
            </a:r>
            <a:r>
              <a:rPr kumimoji="0" lang="en-US" altLang="zh-CN" i="1" dirty="0">
                <a:solidFill>
                  <a:srgbClr val="000066"/>
                </a:solidFill>
                <a:latin typeface="+mn-ea"/>
                <a:ea typeface="+mn-ea"/>
              </a:rPr>
              <a:t>A</a:t>
            </a:r>
            <a:r>
              <a:rPr kumimoji="0" lang="zh-CN" altLang="en-US" i="1" dirty="0">
                <a:solidFill>
                  <a:srgbClr val="000066"/>
                </a:solidFill>
                <a:latin typeface="+mn-ea"/>
                <a:ea typeface="+mn-ea"/>
              </a:rPr>
              <a:t>，</a:t>
            </a:r>
            <a:r>
              <a:rPr kumimoji="0" lang="zh-CN" altLang="en-US" dirty="0">
                <a:solidFill>
                  <a:srgbClr val="000066"/>
                </a:solidFill>
                <a:latin typeface="+mn-ea"/>
                <a:ea typeface="+mn-ea"/>
              </a:rPr>
              <a:t>得</a:t>
            </a:r>
          </a:p>
        </p:txBody>
      </p:sp>
      <p:sp>
        <p:nvSpPr>
          <p:cNvPr id="374803" name="Rectangle 19"/>
          <p:cNvSpPr>
            <a:spLocks noChangeArrowheads="1"/>
          </p:cNvSpPr>
          <p:nvPr/>
        </p:nvSpPr>
        <p:spPr bwMode="auto">
          <a:xfrm>
            <a:off x="855663" y="4508500"/>
            <a:ext cx="7964487" cy="5538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a:lnSpc>
                <a:spcPct val="150000"/>
              </a:lnSpc>
            </a:pPr>
            <a:r>
              <a:rPr kumimoji="0" lang="en-US" altLang="zh-CN" i="1">
                <a:solidFill>
                  <a:srgbClr val="000066"/>
                </a:solidFill>
                <a:latin typeface="+mn-ea"/>
                <a:ea typeface="+mn-ea"/>
              </a:rPr>
              <a:t>B </a:t>
            </a:r>
            <a:r>
              <a:rPr kumimoji="0" lang="en-US" altLang="zh-CN">
                <a:solidFill>
                  <a:srgbClr val="000066"/>
                </a:solidFill>
                <a:latin typeface="+mn-ea"/>
                <a:ea typeface="+mn-ea"/>
              </a:rPr>
              <a:t>[(</a:t>
            </a:r>
            <a:r>
              <a:rPr kumimoji="0" lang="en-US" altLang="zh-CN" i="1">
                <a:solidFill>
                  <a:srgbClr val="000066"/>
                </a:solidFill>
                <a:latin typeface="+mn-ea"/>
                <a:ea typeface="+mn-ea"/>
              </a:rPr>
              <a:t>A +D</a:t>
            </a:r>
            <a:r>
              <a:rPr kumimoji="0" lang="en-US" altLang="zh-CN">
                <a:solidFill>
                  <a:srgbClr val="000066"/>
                </a:solidFill>
                <a:latin typeface="+mn-ea"/>
                <a:ea typeface="+mn-ea"/>
              </a:rPr>
              <a:t>)</a:t>
            </a:r>
            <a:r>
              <a:rPr kumimoji="0" lang="en-US" altLang="zh-CN" i="1">
                <a:solidFill>
                  <a:srgbClr val="000066"/>
                </a:solidFill>
                <a:latin typeface="+mn-ea"/>
                <a:ea typeface="+mn-ea"/>
              </a:rPr>
              <a:t> +C </a:t>
            </a:r>
            <a:r>
              <a:rPr kumimoji="0" lang="en-US" altLang="zh-CN">
                <a:solidFill>
                  <a:srgbClr val="000066"/>
                </a:solidFill>
                <a:latin typeface="+mn-ea"/>
                <a:ea typeface="+mn-ea"/>
              </a:rPr>
              <a:t>] </a:t>
            </a:r>
            <a:r>
              <a:rPr kumimoji="0" lang="en-US" altLang="zh-CN" i="1">
                <a:solidFill>
                  <a:srgbClr val="000066"/>
                </a:solidFill>
                <a:latin typeface="+mn-ea"/>
                <a:ea typeface="+mn-ea"/>
              </a:rPr>
              <a:t>= B(A +D) + BC = BA + BD + BC</a:t>
            </a:r>
          </a:p>
        </p:txBody>
      </p:sp>
      <p:sp>
        <p:nvSpPr>
          <p:cNvPr id="374804" name="Rectangle 20"/>
          <p:cNvSpPr>
            <a:spLocks noChangeArrowheads="1"/>
          </p:cNvSpPr>
          <p:nvPr/>
        </p:nvSpPr>
        <p:spPr bwMode="auto">
          <a:xfrm>
            <a:off x="755650" y="5516563"/>
            <a:ext cx="69557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dirty="0">
                <a:solidFill>
                  <a:srgbClr val="000066"/>
                </a:solidFill>
                <a:latin typeface="+mn-ea"/>
              </a:rPr>
              <a:t>代入规则可以扩展所有基本公式或定律的应用范围</a:t>
            </a:r>
          </a:p>
        </p:txBody>
      </p:sp>
      <p:sp>
        <p:nvSpPr>
          <p:cNvPr id="2" name="标题 1">
            <a:extLst>
              <a:ext uri="{FF2B5EF4-FFF2-40B4-BE49-F238E27FC236}">
                <a16:creationId xmlns:a16="http://schemas.microsoft.com/office/drawing/2014/main" id="{4E0D4E30-7D17-4426-B930-6B2E9F0EA03B}"/>
              </a:ext>
            </a:extLst>
          </p:cNvPr>
          <p:cNvSpPr>
            <a:spLocks noGrp="1"/>
          </p:cNvSpPr>
          <p:nvPr>
            <p:ph type="title"/>
          </p:nvPr>
        </p:nvSpPr>
        <p:spPr>
          <a:xfrm>
            <a:off x="685800" y="484632"/>
            <a:ext cx="7772400" cy="893087"/>
          </a:xfrm>
        </p:spPr>
        <p:txBody>
          <a:bodyPr/>
          <a:lstStyle/>
          <a:p>
            <a:r>
              <a:rPr lang="en-US" altLang="zh-CN" sz="4400" b="0" dirty="0">
                <a:solidFill>
                  <a:schemeClr val="accent2"/>
                </a:solidFill>
                <a:latin typeface="+mn-ea"/>
                <a:ea typeface="+mn-ea"/>
              </a:rPr>
              <a:t> </a:t>
            </a:r>
            <a:r>
              <a:rPr lang="en-US" altLang="zh-CN" sz="4400" dirty="0">
                <a:solidFill>
                  <a:schemeClr val="accent2"/>
                </a:solidFill>
                <a:latin typeface="+mn-ea"/>
                <a:ea typeface="+mn-ea"/>
              </a:rPr>
              <a:t>2.1.2  </a:t>
            </a:r>
            <a:r>
              <a:rPr lang="zh-CN" altLang="en-US" sz="4400" dirty="0">
                <a:solidFill>
                  <a:schemeClr val="accent2"/>
                </a:solidFill>
                <a:latin typeface="+mn-ea"/>
                <a:ea typeface="+mn-ea"/>
              </a:rPr>
              <a:t>逻辑代数的基本规则</a:t>
            </a:r>
            <a:r>
              <a:rPr lang="zh-CN" altLang="en-US" sz="4400" dirty="0">
                <a:solidFill>
                  <a:srgbClr val="000066"/>
                </a:solidFill>
                <a:latin typeface="+mn-ea"/>
                <a:ea typeface="+mn-ea"/>
              </a:rPr>
              <a:t> </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74799"/>
                                        </p:tgtEl>
                                        <p:attrNameLst>
                                          <p:attrName>style.visibility</p:attrName>
                                        </p:attrNameLst>
                                      </p:cBhvr>
                                      <p:to>
                                        <p:strVal val="visible"/>
                                      </p:to>
                                    </p:set>
                                    <p:animEffect transition="in" filter="strips(downLeft)">
                                      <p:cBhvr>
                                        <p:cTn id="7" dur="500"/>
                                        <p:tgtEl>
                                          <p:spTgt spid="3747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4800"/>
                                        </p:tgtEl>
                                        <p:attrNameLst>
                                          <p:attrName>style.visibility</p:attrName>
                                        </p:attrNameLst>
                                      </p:cBhvr>
                                      <p:to>
                                        <p:strVal val="visible"/>
                                      </p:to>
                                    </p:set>
                                    <p:animEffect transition="in" filter="strips(downRight)">
                                      <p:cBhvr>
                                        <p:cTn id="12" dur="500"/>
                                        <p:tgtEl>
                                          <p:spTgt spid="3748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4801"/>
                                        </p:tgtEl>
                                        <p:attrNameLst>
                                          <p:attrName>style.visibility</p:attrName>
                                        </p:attrNameLst>
                                      </p:cBhvr>
                                      <p:to>
                                        <p:strVal val="visible"/>
                                      </p:to>
                                    </p:set>
                                    <p:animEffect transition="in" filter="strips(downRight)">
                                      <p:cBhvr>
                                        <p:cTn id="17" dur="500"/>
                                        <p:tgtEl>
                                          <p:spTgt spid="3748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4802"/>
                                        </p:tgtEl>
                                        <p:attrNameLst>
                                          <p:attrName>style.visibility</p:attrName>
                                        </p:attrNameLst>
                                      </p:cBhvr>
                                      <p:to>
                                        <p:strVal val="visible"/>
                                      </p:to>
                                    </p:set>
                                    <p:animEffect transition="in" filter="strips(downRight)">
                                      <p:cBhvr>
                                        <p:cTn id="22" dur="500"/>
                                        <p:tgtEl>
                                          <p:spTgt spid="37480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4803"/>
                                        </p:tgtEl>
                                        <p:attrNameLst>
                                          <p:attrName>style.visibility</p:attrName>
                                        </p:attrNameLst>
                                      </p:cBhvr>
                                      <p:to>
                                        <p:strVal val="visible"/>
                                      </p:to>
                                    </p:set>
                                    <p:animEffect transition="in" filter="strips(downRight)">
                                      <p:cBhvr>
                                        <p:cTn id="27" dur="500"/>
                                        <p:tgtEl>
                                          <p:spTgt spid="3748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4804"/>
                                        </p:tgtEl>
                                        <p:attrNameLst>
                                          <p:attrName>style.visibility</p:attrName>
                                        </p:attrNameLst>
                                      </p:cBhvr>
                                      <p:to>
                                        <p:strVal val="visible"/>
                                      </p:to>
                                    </p:set>
                                    <p:animEffect transition="in" filter="strips(downRight)">
                                      <p:cBhvr>
                                        <p:cTn id="32" dur="500"/>
                                        <p:tgtEl>
                                          <p:spTgt spid="374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9" grpId="0" autoUpdateAnimBg="0"/>
      <p:bldP spid="374800" grpId="0" autoUpdateAnimBg="0"/>
      <p:bldP spid="374801" grpId="0" autoUpdateAnimBg="0"/>
      <p:bldP spid="374802" grpId="0" autoUpdateAnimBg="0"/>
      <p:bldP spid="374803" grpId="0" autoUpdateAnimBg="0"/>
      <p:bldP spid="37480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45" name="Rectangle 37"/>
          <p:cNvSpPr>
            <a:spLocks noChangeArrowheads="1"/>
          </p:cNvSpPr>
          <p:nvPr/>
        </p:nvSpPr>
        <p:spPr bwMode="auto">
          <a:xfrm>
            <a:off x="539750" y="1123950"/>
            <a:ext cx="8064500" cy="28670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a:lnSpc>
                <a:spcPct val="190000"/>
              </a:lnSpc>
            </a:pPr>
            <a:r>
              <a:rPr lang="zh-CN" altLang="en-US" sz="2400" dirty="0">
                <a:solidFill>
                  <a:srgbClr val="000066"/>
                </a:solidFill>
                <a:latin typeface="+mn-ea"/>
                <a:ea typeface="+mn-ea"/>
              </a:rPr>
              <a:t>对于任意一个逻辑表达式</a:t>
            </a:r>
            <a:r>
              <a:rPr lang="en-US" altLang="zh-CN" sz="2400" i="1" dirty="0">
                <a:solidFill>
                  <a:srgbClr val="000066"/>
                </a:solidFill>
                <a:latin typeface="+mn-ea"/>
                <a:ea typeface="+mn-ea"/>
              </a:rPr>
              <a:t>L</a:t>
            </a:r>
            <a:r>
              <a:rPr lang="zh-CN" altLang="en-US" sz="2400" dirty="0">
                <a:solidFill>
                  <a:srgbClr val="000066"/>
                </a:solidFill>
                <a:latin typeface="+mn-ea"/>
                <a:ea typeface="+mn-ea"/>
              </a:rPr>
              <a:t>，若将其中所有的与（</a:t>
            </a:r>
            <a:r>
              <a:rPr lang="en-US" altLang="zh-CN" sz="2400" dirty="0">
                <a:solidFill>
                  <a:srgbClr val="000066"/>
                </a:solidFill>
                <a:latin typeface="+mn-ea"/>
                <a:ea typeface="+mn-ea"/>
              </a:rPr>
              <a:t>• </a:t>
            </a:r>
            <a:r>
              <a:rPr lang="zh-CN" altLang="en-US" sz="2400" dirty="0">
                <a:solidFill>
                  <a:srgbClr val="000066"/>
                </a:solidFill>
                <a:latin typeface="+mn-ea"/>
                <a:ea typeface="+mn-ea"/>
              </a:rPr>
              <a:t>）换成或（</a:t>
            </a:r>
            <a:r>
              <a:rPr lang="en-US" altLang="zh-CN" sz="2400" dirty="0">
                <a:solidFill>
                  <a:srgbClr val="000066"/>
                </a:solidFill>
                <a:latin typeface="+mn-ea"/>
                <a:ea typeface="+mn-ea"/>
              </a:rPr>
              <a:t>+</a:t>
            </a:r>
            <a:r>
              <a:rPr lang="zh-CN" altLang="en-US" sz="2400" dirty="0">
                <a:solidFill>
                  <a:srgbClr val="000066"/>
                </a:solidFill>
                <a:latin typeface="+mn-ea"/>
                <a:ea typeface="+mn-ea"/>
              </a:rPr>
              <a:t>），或（</a:t>
            </a:r>
            <a:r>
              <a:rPr lang="en-US" altLang="zh-CN" sz="2400" dirty="0">
                <a:solidFill>
                  <a:srgbClr val="000066"/>
                </a:solidFill>
                <a:latin typeface="+mn-ea"/>
                <a:ea typeface="+mn-ea"/>
              </a:rPr>
              <a:t>+</a:t>
            </a:r>
            <a:r>
              <a:rPr lang="zh-CN" altLang="en-US" sz="2400" dirty="0">
                <a:solidFill>
                  <a:srgbClr val="000066"/>
                </a:solidFill>
                <a:latin typeface="+mn-ea"/>
                <a:ea typeface="+mn-ea"/>
              </a:rPr>
              <a:t>）换成与（</a:t>
            </a:r>
            <a:r>
              <a:rPr lang="en-US" altLang="zh-CN" sz="2400" dirty="0">
                <a:solidFill>
                  <a:srgbClr val="000066"/>
                </a:solidFill>
                <a:latin typeface="+mn-ea"/>
                <a:ea typeface="+mn-ea"/>
              </a:rPr>
              <a:t>•</a:t>
            </a:r>
            <a:r>
              <a:rPr lang="zh-CN" altLang="en-US" sz="2400" dirty="0">
                <a:solidFill>
                  <a:srgbClr val="000066"/>
                </a:solidFill>
                <a:latin typeface="+mn-ea"/>
                <a:ea typeface="+mn-ea"/>
              </a:rPr>
              <a:t>）；原变量换为反变量，反变量换为原变量；将</a:t>
            </a:r>
            <a:r>
              <a:rPr lang="en-US" altLang="zh-CN" sz="2400" dirty="0">
                <a:solidFill>
                  <a:srgbClr val="000066"/>
                </a:solidFill>
                <a:latin typeface="+mn-ea"/>
                <a:ea typeface="+mn-ea"/>
              </a:rPr>
              <a:t>1</a:t>
            </a:r>
            <a:r>
              <a:rPr lang="zh-CN" altLang="en-US" sz="2400" dirty="0">
                <a:solidFill>
                  <a:srgbClr val="000066"/>
                </a:solidFill>
                <a:latin typeface="+mn-ea"/>
                <a:ea typeface="+mn-ea"/>
              </a:rPr>
              <a:t>换成</a:t>
            </a:r>
            <a:r>
              <a:rPr lang="en-US" altLang="zh-CN" sz="2400" dirty="0">
                <a:solidFill>
                  <a:srgbClr val="000066"/>
                </a:solidFill>
                <a:latin typeface="+mn-ea"/>
                <a:ea typeface="+mn-ea"/>
              </a:rPr>
              <a:t>0</a:t>
            </a:r>
            <a:r>
              <a:rPr lang="zh-CN" altLang="en-US" sz="2400" dirty="0">
                <a:solidFill>
                  <a:srgbClr val="000066"/>
                </a:solidFill>
                <a:latin typeface="+mn-ea"/>
                <a:ea typeface="+mn-ea"/>
              </a:rPr>
              <a:t>，</a:t>
            </a:r>
            <a:r>
              <a:rPr lang="en-US" altLang="zh-CN" sz="2400" dirty="0">
                <a:solidFill>
                  <a:srgbClr val="000066"/>
                </a:solidFill>
                <a:latin typeface="+mn-ea"/>
                <a:ea typeface="+mn-ea"/>
              </a:rPr>
              <a:t>0</a:t>
            </a:r>
            <a:r>
              <a:rPr lang="zh-CN" altLang="en-US" sz="2400" dirty="0">
                <a:solidFill>
                  <a:srgbClr val="000066"/>
                </a:solidFill>
                <a:latin typeface="+mn-ea"/>
                <a:ea typeface="+mn-ea"/>
              </a:rPr>
              <a:t>换成</a:t>
            </a:r>
            <a:r>
              <a:rPr lang="en-US" altLang="zh-CN" sz="2400" dirty="0">
                <a:solidFill>
                  <a:srgbClr val="000066"/>
                </a:solidFill>
                <a:latin typeface="+mn-ea"/>
                <a:ea typeface="+mn-ea"/>
              </a:rPr>
              <a:t>1</a:t>
            </a:r>
            <a:r>
              <a:rPr lang="zh-CN" altLang="en-US" sz="2400" dirty="0">
                <a:solidFill>
                  <a:srgbClr val="000066"/>
                </a:solidFill>
                <a:latin typeface="+mn-ea"/>
                <a:ea typeface="+mn-ea"/>
              </a:rPr>
              <a:t>；则得到的结果就是原函数的反函数。</a:t>
            </a:r>
          </a:p>
        </p:txBody>
      </p:sp>
      <p:graphicFrame>
        <p:nvGraphicFramePr>
          <p:cNvPr id="375847" name="Object 39"/>
          <p:cNvGraphicFramePr>
            <a:graphicFrameLocks noChangeAspect="1"/>
          </p:cNvGraphicFramePr>
          <p:nvPr>
            <p:extLst>
              <p:ext uri="{D42A27DB-BD31-4B8C-83A1-F6EECF244321}">
                <p14:modId xmlns:p14="http://schemas.microsoft.com/office/powerpoint/2010/main" val="3613246401"/>
              </p:ext>
            </p:extLst>
          </p:nvPr>
        </p:nvGraphicFramePr>
        <p:xfrm>
          <a:off x="1547813" y="5575300"/>
          <a:ext cx="5837237" cy="565150"/>
        </p:xfrm>
        <a:graphic>
          <a:graphicData uri="http://schemas.openxmlformats.org/presentationml/2006/ole">
            <mc:AlternateContent xmlns:mc="http://schemas.openxmlformats.org/markup-compatibility/2006">
              <mc:Choice xmlns:v="urn:schemas-microsoft-com:vml" Requires="v">
                <p:oleObj spid="_x0000_s14364" name="公式" r:id="rId6" imgW="2197080" imgH="215640" progId="Equation.3">
                  <p:embed/>
                </p:oleObj>
              </mc:Choice>
              <mc:Fallback>
                <p:oleObj name="公式" r:id="rId6" imgW="2197080" imgH="215640" progId="Equation.3">
                  <p:embed/>
                  <p:pic>
                    <p:nvPicPr>
                      <p:cNvPr id="375847" name="Object 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813" y="5575300"/>
                        <a:ext cx="5837237"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75854" name="Group 46"/>
          <p:cNvGrpSpPr>
            <a:grpSpLocks/>
          </p:cNvGrpSpPr>
          <p:nvPr/>
        </p:nvGrpSpPr>
        <p:grpSpPr bwMode="auto">
          <a:xfrm>
            <a:off x="323850" y="4148142"/>
            <a:ext cx="5910263" cy="461963"/>
            <a:chOff x="340" y="2839"/>
            <a:chExt cx="3723" cy="291"/>
          </a:xfrm>
        </p:grpSpPr>
        <p:graphicFrame>
          <p:nvGraphicFramePr>
            <p:cNvPr id="375849" name="Object 41"/>
            <p:cNvGraphicFramePr>
              <a:graphicFrameLocks noChangeAspect="1"/>
            </p:cNvGraphicFramePr>
            <p:nvPr>
              <p:extLst>
                <p:ext uri="{D42A27DB-BD31-4B8C-83A1-F6EECF244321}">
                  <p14:modId xmlns:p14="http://schemas.microsoft.com/office/powerpoint/2010/main" val="854318519"/>
                </p:ext>
              </p:extLst>
            </p:nvPr>
          </p:nvGraphicFramePr>
          <p:xfrm>
            <a:off x="1369" y="2848"/>
            <a:ext cx="1361" cy="273"/>
          </p:xfrm>
          <a:graphic>
            <a:graphicData uri="http://schemas.openxmlformats.org/presentationml/2006/ole">
              <mc:AlternateContent xmlns:mc="http://schemas.openxmlformats.org/markup-compatibility/2006">
                <mc:Choice xmlns:v="urn:schemas-microsoft-com:vml" Requires="v">
                  <p:oleObj spid="_x0000_s14365" name="公式" r:id="rId8" imgW="952200" imgH="190440" progId="Equation.3">
                    <p:embed/>
                  </p:oleObj>
                </mc:Choice>
                <mc:Fallback>
                  <p:oleObj name="公式" r:id="rId8" imgW="952200" imgH="190440" progId="Equation.3">
                    <p:embed/>
                    <p:pic>
                      <p:nvPicPr>
                        <p:cNvPr id="375849" name="Object 4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9" y="2848"/>
                          <a:ext cx="1361" cy="2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5850" name="Rectangle 42"/>
            <p:cNvSpPr>
              <a:spLocks noChangeArrowheads="1"/>
            </p:cNvSpPr>
            <p:nvPr/>
          </p:nvSpPr>
          <p:spPr bwMode="auto">
            <a:xfrm>
              <a:off x="340" y="2839"/>
              <a:ext cx="113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sz="2400" dirty="0">
                  <a:solidFill>
                    <a:srgbClr val="000066"/>
                  </a:solidFill>
                  <a:latin typeface="+mn-ea"/>
                  <a:cs typeface="Times New Roman" panose="02020603050405020304" pitchFamily="18" charset="0"/>
                </a:rPr>
                <a:t>例</a:t>
              </a:r>
              <a:r>
                <a:rPr kumimoji="1" lang="en-US" altLang="zh-CN" sz="2400" dirty="0">
                  <a:solidFill>
                    <a:srgbClr val="000066"/>
                  </a:solidFill>
                  <a:latin typeface="+mn-ea"/>
                  <a:cs typeface="Times New Roman" panose="02020603050405020304" pitchFamily="18" charset="0"/>
                </a:rPr>
                <a:t>2.1.1 </a:t>
              </a:r>
              <a:r>
                <a:rPr kumimoji="1" lang="zh-CN" altLang="en-US" sz="2400" dirty="0">
                  <a:solidFill>
                    <a:srgbClr val="000066"/>
                  </a:solidFill>
                  <a:latin typeface="+mn-ea"/>
                  <a:cs typeface="Times New Roman" panose="02020603050405020304" pitchFamily="18" charset="0"/>
                </a:rPr>
                <a:t>试求</a:t>
              </a:r>
            </a:p>
          </p:txBody>
        </p:sp>
        <p:sp>
          <p:nvSpPr>
            <p:cNvPr id="375851" name="Rectangle 43"/>
            <p:cNvSpPr>
              <a:spLocks noChangeArrowheads="1"/>
            </p:cNvSpPr>
            <p:nvPr/>
          </p:nvSpPr>
          <p:spPr bwMode="auto">
            <a:xfrm>
              <a:off x="2880" y="2839"/>
              <a:ext cx="118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dirty="0">
                  <a:solidFill>
                    <a:srgbClr val="000066"/>
                  </a:solidFill>
                  <a:latin typeface="+mn-ea"/>
                  <a:cs typeface="Times New Roman" panose="02020603050405020304" pitchFamily="18" charset="0"/>
                </a:rPr>
                <a:t>      </a:t>
              </a:r>
              <a:r>
                <a:rPr kumimoji="1" lang="zh-CN" altLang="en-US" sz="2400" dirty="0">
                  <a:solidFill>
                    <a:srgbClr val="000066"/>
                  </a:solidFill>
                  <a:latin typeface="+mn-ea"/>
                  <a:cs typeface="Times New Roman" panose="02020603050405020304" pitchFamily="18" charset="0"/>
                </a:rPr>
                <a:t>的非函数</a:t>
              </a:r>
              <a:endParaRPr kumimoji="1" lang="zh-CN" altLang="en-US" sz="2400" b="0" dirty="0">
                <a:solidFill>
                  <a:srgbClr val="000066"/>
                </a:solidFill>
                <a:latin typeface="+mn-ea"/>
                <a:cs typeface="Times New Roman" panose="02020603050405020304" pitchFamily="18" charset="0"/>
              </a:endParaRPr>
            </a:p>
          </p:txBody>
        </p:sp>
      </p:grpSp>
      <p:sp>
        <p:nvSpPr>
          <p:cNvPr id="375852" name="Rectangle 44"/>
          <p:cNvSpPr>
            <a:spLocks noChangeArrowheads="1"/>
          </p:cNvSpPr>
          <p:nvPr/>
        </p:nvSpPr>
        <p:spPr bwMode="auto">
          <a:xfrm>
            <a:off x="684213" y="4941888"/>
            <a:ext cx="4438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76225"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r>
              <a:rPr lang="zh-CN" altLang="en-US" dirty="0">
                <a:solidFill>
                  <a:srgbClr val="000066"/>
                </a:solidFill>
                <a:latin typeface="+mn-ea"/>
                <a:ea typeface="+mn-ea"/>
                <a:cs typeface="Times New Roman" panose="02020603050405020304" pitchFamily="18" charset="0"/>
              </a:rPr>
              <a:t>解：按照反演规则，得</a:t>
            </a:r>
            <a:r>
              <a:rPr lang="zh-CN" altLang="en-US" b="0" dirty="0">
                <a:solidFill>
                  <a:srgbClr val="000066"/>
                </a:solidFill>
                <a:latin typeface="+mn-ea"/>
                <a:ea typeface="+mn-ea"/>
                <a:cs typeface="Times New Roman" panose="02020603050405020304" pitchFamily="18" charset="0"/>
              </a:rPr>
              <a:t>            </a:t>
            </a:r>
          </a:p>
        </p:txBody>
      </p:sp>
      <p:sp>
        <p:nvSpPr>
          <p:cNvPr id="375853" name="Rectangle 45"/>
          <p:cNvSpPr>
            <a:spLocks noChangeArrowheads="1"/>
          </p:cNvSpPr>
          <p:nvPr/>
        </p:nvSpPr>
        <p:spPr bwMode="auto">
          <a:xfrm>
            <a:off x="3405188" y="4039672"/>
            <a:ext cx="2423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b="0">
                <a:latin typeface="+mn-ea"/>
              </a:rPr>
              <a:t> </a:t>
            </a:r>
          </a:p>
        </p:txBody>
      </p:sp>
      <p:sp>
        <p:nvSpPr>
          <p:cNvPr id="2" name="标题 1">
            <a:extLst>
              <a:ext uri="{FF2B5EF4-FFF2-40B4-BE49-F238E27FC236}">
                <a16:creationId xmlns:a16="http://schemas.microsoft.com/office/drawing/2014/main" id="{9822D729-BC3B-4285-92D8-D58643589D6A}"/>
              </a:ext>
            </a:extLst>
          </p:cNvPr>
          <p:cNvSpPr>
            <a:spLocks noGrp="1"/>
          </p:cNvSpPr>
          <p:nvPr>
            <p:ph type="title"/>
          </p:nvPr>
        </p:nvSpPr>
        <p:spPr>
          <a:xfrm>
            <a:off x="685800" y="484632"/>
            <a:ext cx="7772400" cy="974280"/>
          </a:xfrm>
        </p:spPr>
        <p:txBody>
          <a:bodyPr/>
          <a:lstStyle/>
          <a:p>
            <a:r>
              <a:rPr lang="en-US" altLang="zh-CN" dirty="0">
                <a:solidFill>
                  <a:schemeClr val="accent2"/>
                </a:solidFill>
                <a:latin typeface="+mn-ea"/>
              </a:rPr>
              <a:t>2. </a:t>
            </a:r>
            <a:r>
              <a:rPr lang="zh-CN" altLang="en-US" dirty="0">
                <a:solidFill>
                  <a:schemeClr val="accent2"/>
                </a:solidFill>
                <a:latin typeface="+mn-ea"/>
              </a:rPr>
              <a:t>反演规则：</a:t>
            </a:r>
            <a:endParaRPr lang="zh-CN" altLang="en-US" dirty="0"/>
          </a:p>
        </p:txBody>
      </p:sp>
    </p:spTree>
    <p:custDataLst>
      <p:tags r:id="rId2"/>
    </p:custData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5845"/>
                                        </p:tgtEl>
                                        <p:attrNameLst>
                                          <p:attrName>style.visibility</p:attrName>
                                        </p:attrNameLst>
                                      </p:cBhvr>
                                      <p:to>
                                        <p:strVal val="visible"/>
                                      </p:to>
                                    </p:set>
                                    <p:animEffect transition="in" filter="wipe(up)">
                                      <p:cBhvr>
                                        <p:cTn id="7" dur="500"/>
                                        <p:tgtEl>
                                          <p:spTgt spid="3758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5854"/>
                                        </p:tgtEl>
                                        <p:attrNameLst>
                                          <p:attrName>style.visibility</p:attrName>
                                        </p:attrNameLst>
                                      </p:cBhvr>
                                      <p:to>
                                        <p:strVal val="visible"/>
                                      </p:to>
                                    </p:set>
                                    <p:animEffect transition="in" filter="strips(downRight)">
                                      <p:cBhvr>
                                        <p:cTn id="12" dur="500"/>
                                        <p:tgtEl>
                                          <p:spTgt spid="3758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5852"/>
                                        </p:tgtEl>
                                        <p:attrNameLst>
                                          <p:attrName>style.visibility</p:attrName>
                                        </p:attrNameLst>
                                      </p:cBhvr>
                                      <p:to>
                                        <p:strVal val="visible"/>
                                      </p:to>
                                    </p:set>
                                    <p:animEffect transition="in" filter="strips(downRight)">
                                      <p:cBhvr>
                                        <p:cTn id="17" dur="500"/>
                                        <p:tgtEl>
                                          <p:spTgt spid="3758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5847"/>
                                        </p:tgtEl>
                                        <p:attrNameLst>
                                          <p:attrName>style.visibility</p:attrName>
                                        </p:attrNameLst>
                                      </p:cBhvr>
                                      <p:to>
                                        <p:strVal val="visible"/>
                                      </p:to>
                                    </p:set>
                                    <p:animEffect transition="in" filter="strips(downRight)">
                                      <p:cBhvr>
                                        <p:cTn id="22" dur="500"/>
                                        <p:tgtEl>
                                          <p:spTgt spid="37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5" grpId="0" animBg="1"/>
      <p:bldP spid="3758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5" name="Object 25"/>
          <p:cNvGraphicFramePr>
            <a:graphicFrameLocks noChangeAspect="1"/>
          </p:cNvGraphicFramePr>
          <p:nvPr>
            <p:extLst>
              <p:ext uri="{D42A27DB-BD31-4B8C-83A1-F6EECF244321}">
                <p14:modId xmlns:p14="http://schemas.microsoft.com/office/powerpoint/2010/main" val="3511220827"/>
              </p:ext>
            </p:extLst>
          </p:nvPr>
        </p:nvGraphicFramePr>
        <p:xfrm>
          <a:off x="2411413" y="3716338"/>
          <a:ext cx="2046287" cy="433387"/>
        </p:xfrm>
        <a:graphic>
          <a:graphicData uri="http://schemas.openxmlformats.org/presentationml/2006/ole">
            <mc:AlternateContent xmlns:mc="http://schemas.openxmlformats.org/markup-compatibility/2006">
              <mc:Choice xmlns:v="urn:schemas-microsoft-com:vml" Requires="v">
                <p:oleObj spid="_x0000_s15388" name="Equation" r:id="rId5" imgW="888840" imgH="215640" progId="Equation.DSMT4">
                  <p:embed/>
                </p:oleObj>
              </mc:Choice>
              <mc:Fallback>
                <p:oleObj name="Equation" r:id="rId5" imgW="888840" imgH="215640" progId="Equation.DSMT4">
                  <p:embed/>
                  <p:pic>
                    <p:nvPicPr>
                      <p:cNvPr id="378905"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3716338"/>
                        <a:ext cx="2046287"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78907" name="Rectangle 27"/>
              <p:cNvSpPr>
                <a:spLocks noChangeArrowheads="1"/>
              </p:cNvSpPr>
              <p:nvPr/>
            </p:nvSpPr>
            <p:spPr bwMode="auto">
              <a:xfrm>
                <a:off x="466724" y="1152115"/>
                <a:ext cx="8065825" cy="1680268"/>
              </a:xfrm>
              <a:prstGeom prst="rect">
                <a:avLst/>
              </a:prstGeom>
              <a:solidFill>
                <a:srgbClr val="FFFFFF">
                  <a:alpha val="0"/>
                </a:srgbClr>
              </a:solid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a:lnSpc>
                    <a:spcPct val="150000"/>
                  </a:lnSpc>
                </a:pPr>
                <a:r>
                  <a:rPr lang="zh-CN" altLang="en-US" sz="2400" dirty="0">
                    <a:solidFill>
                      <a:srgbClr val="000066"/>
                    </a:solidFill>
                    <a:latin typeface="+mn-ea"/>
                    <a:ea typeface="+mn-ea"/>
                  </a:rPr>
                  <a:t>对于任何逻辑函数式，若将其中的与（</a:t>
                </a:r>
                <a:r>
                  <a:rPr lang="en-US" altLang="zh-CN" sz="2400" dirty="0">
                    <a:solidFill>
                      <a:srgbClr val="000066"/>
                    </a:solidFill>
                    <a:latin typeface="+mn-ea"/>
                    <a:ea typeface="+mn-ea"/>
                  </a:rPr>
                  <a:t>• </a:t>
                </a:r>
                <a:r>
                  <a:rPr lang="zh-CN" altLang="en-US" sz="2400" dirty="0">
                    <a:solidFill>
                      <a:srgbClr val="000066"/>
                    </a:solidFill>
                    <a:latin typeface="+mn-ea"/>
                    <a:ea typeface="+mn-ea"/>
                  </a:rPr>
                  <a:t>）换成或（</a:t>
                </a:r>
                <a:r>
                  <a:rPr lang="en-US" altLang="zh-CN" sz="2400" dirty="0">
                    <a:solidFill>
                      <a:srgbClr val="000066"/>
                    </a:solidFill>
                    <a:latin typeface="+mn-ea"/>
                    <a:ea typeface="+mn-ea"/>
                  </a:rPr>
                  <a:t>+</a:t>
                </a:r>
                <a:r>
                  <a:rPr lang="zh-CN" altLang="en-US" sz="2400" dirty="0">
                    <a:solidFill>
                      <a:srgbClr val="000066"/>
                    </a:solidFill>
                    <a:latin typeface="+mn-ea"/>
                    <a:ea typeface="+mn-ea"/>
                  </a:rPr>
                  <a:t>），或（</a:t>
                </a:r>
                <a:r>
                  <a:rPr lang="en-US" altLang="zh-CN" sz="2400" dirty="0">
                    <a:solidFill>
                      <a:srgbClr val="000066"/>
                    </a:solidFill>
                    <a:latin typeface="+mn-ea"/>
                    <a:ea typeface="+mn-ea"/>
                  </a:rPr>
                  <a:t>+</a:t>
                </a:r>
                <a:r>
                  <a:rPr lang="zh-CN" altLang="en-US" sz="2400" dirty="0">
                    <a:solidFill>
                      <a:srgbClr val="000066"/>
                    </a:solidFill>
                    <a:latin typeface="+mn-ea"/>
                    <a:ea typeface="+mn-ea"/>
                  </a:rPr>
                  <a:t>）换成与（</a:t>
                </a:r>
                <a:r>
                  <a:rPr lang="en-US" altLang="zh-CN" sz="2400" dirty="0">
                    <a:solidFill>
                      <a:srgbClr val="000066"/>
                    </a:solidFill>
                    <a:latin typeface="+mn-ea"/>
                    <a:ea typeface="+mn-ea"/>
                  </a:rPr>
                  <a:t>•</a:t>
                </a:r>
                <a:r>
                  <a:rPr lang="zh-CN" altLang="en-US" sz="2400" dirty="0">
                    <a:solidFill>
                      <a:srgbClr val="000066"/>
                    </a:solidFill>
                    <a:latin typeface="+mn-ea"/>
                    <a:ea typeface="+mn-ea"/>
                  </a:rPr>
                  <a:t>）；并将</a:t>
                </a:r>
                <a:r>
                  <a:rPr lang="en-US" altLang="zh-CN" sz="2400" dirty="0">
                    <a:solidFill>
                      <a:srgbClr val="000066"/>
                    </a:solidFill>
                    <a:latin typeface="+mn-ea"/>
                    <a:ea typeface="+mn-ea"/>
                  </a:rPr>
                  <a:t>1</a:t>
                </a:r>
                <a:r>
                  <a:rPr lang="zh-CN" altLang="en-US" sz="2400" dirty="0">
                    <a:solidFill>
                      <a:srgbClr val="000066"/>
                    </a:solidFill>
                    <a:latin typeface="+mn-ea"/>
                    <a:ea typeface="+mn-ea"/>
                  </a:rPr>
                  <a:t>换成</a:t>
                </a:r>
                <a:r>
                  <a:rPr lang="en-US" altLang="zh-CN" sz="2400" dirty="0">
                    <a:solidFill>
                      <a:srgbClr val="000066"/>
                    </a:solidFill>
                    <a:latin typeface="+mn-ea"/>
                    <a:ea typeface="+mn-ea"/>
                  </a:rPr>
                  <a:t>0</a:t>
                </a:r>
                <a:r>
                  <a:rPr lang="zh-CN" altLang="en-US" sz="2400" dirty="0">
                    <a:solidFill>
                      <a:srgbClr val="000066"/>
                    </a:solidFill>
                    <a:latin typeface="+mn-ea"/>
                    <a:ea typeface="+mn-ea"/>
                  </a:rPr>
                  <a:t>，</a:t>
                </a:r>
                <a:r>
                  <a:rPr lang="en-US" altLang="zh-CN" sz="2400" dirty="0">
                    <a:solidFill>
                      <a:srgbClr val="000066"/>
                    </a:solidFill>
                    <a:latin typeface="+mn-ea"/>
                    <a:ea typeface="+mn-ea"/>
                  </a:rPr>
                  <a:t>0</a:t>
                </a:r>
                <a:r>
                  <a:rPr lang="zh-CN" altLang="en-US" sz="2400" dirty="0">
                    <a:solidFill>
                      <a:srgbClr val="000066"/>
                    </a:solidFill>
                    <a:latin typeface="+mn-ea"/>
                    <a:ea typeface="+mn-ea"/>
                  </a:rPr>
                  <a:t>换成</a:t>
                </a:r>
                <a:r>
                  <a:rPr lang="en-US" altLang="zh-CN" sz="2400" dirty="0">
                    <a:solidFill>
                      <a:srgbClr val="000066"/>
                    </a:solidFill>
                    <a:latin typeface="+mn-ea"/>
                    <a:ea typeface="+mn-ea"/>
                  </a:rPr>
                  <a:t>1</a:t>
                </a:r>
                <a:r>
                  <a:rPr lang="zh-CN" altLang="en-US" sz="2400" dirty="0">
                    <a:solidFill>
                      <a:srgbClr val="000066"/>
                    </a:solidFill>
                    <a:latin typeface="+mn-ea"/>
                    <a:ea typeface="+mn-ea"/>
                  </a:rPr>
                  <a:t>；那么，所得的新的函数式就是</a:t>
                </a:r>
                <a:r>
                  <a:rPr lang="en-US" altLang="zh-CN" sz="2400" i="1" dirty="0">
                    <a:solidFill>
                      <a:srgbClr val="000066"/>
                    </a:solidFill>
                    <a:latin typeface="+mn-ea"/>
                    <a:ea typeface="+mn-ea"/>
                  </a:rPr>
                  <a:t>L</a:t>
                </a:r>
                <a:r>
                  <a:rPr lang="zh-CN" altLang="en-US" sz="2400" dirty="0">
                    <a:solidFill>
                      <a:srgbClr val="000066"/>
                    </a:solidFill>
                    <a:latin typeface="+mn-ea"/>
                    <a:ea typeface="+mn-ea"/>
                  </a:rPr>
                  <a:t>的对偶式，记作</a:t>
                </a:r>
                <a14:m>
                  <m:oMath xmlns:m="http://schemas.openxmlformats.org/officeDocument/2006/math">
                    <m:r>
                      <a:rPr lang="en-US" altLang="zh-CN" sz="2400" b="1" i="1" smtClean="0">
                        <a:solidFill>
                          <a:srgbClr val="000066"/>
                        </a:solidFill>
                        <a:latin typeface="Cambria Math" panose="02040503050406030204" pitchFamily="18" charset="0"/>
                        <a:ea typeface="+mn-ea"/>
                      </a:rPr>
                      <m:t>𝑳</m:t>
                    </m:r>
                    <m:r>
                      <a:rPr lang="en-US" altLang="zh-CN" sz="2400" b="1" i="1" smtClean="0">
                        <a:solidFill>
                          <a:srgbClr val="000066"/>
                        </a:solidFill>
                        <a:latin typeface="Cambria Math" panose="02040503050406030204" pitchFamily="18" charset="0"/>
                        <a:ea typeface="+mn-ea"/>
                      </a:rPr>
                      <m:t>′</m:t>
                    </m:r>
                  </m:oMath>
                </a14:m>
                <a:r>
                  <a:rPr lang="zh-CN" altLang="en-US" sz="2400" dirty="0">
                    <a:solidFill>
                      <a:srgbClr val="000066"/>
                    </a:solidFill>
                    <a:latin typeface="+mn-ea"/>
                    <a:ea typeface="+mn-ea"/>
                  </a:rPr>
                  <a:t>。</a:t>
                </a:r>
                <a:r>
                  <a:rPr lang="zh-CN" altLang="en-US" sz="1700" dirty="0">
                    <a:solidFill>
                      <a:schemeClr val="bg1"/>
                    </a:solidFill>
                    <a:latin typeface="+mn-ea"/>
                    <a:ea typeface="+mn-ea"/>
                  </a:rPr>
                  <a:t> </a:t>
                </a:r>
              </a:p>
            </p:txBody>
          </p:sp>
        </mc:Choice>
        <mc:Fallback xmlns="">
          <p:sp>
            <p:nvSpPr>
              <p:cNvPr id="378907" name="Rectangle 27"/>
              <p:cNvSpPr>
                <a:spLocks noRot="1" noChangeAspect="1" noMove="1" noResize="1" noEditPoints="1" noAdjustHandles="1" noChangeArrowheads="1" noChangeShapeType="1" noTextEdit="1"/>
              </p:cNvSpPr>
              <p:nvPr/>
            </p:nvSpPr>
            <p:spPr bwMode="auto">
              <a:xfrm>
                <a:off x="466724" y="1152115"/>
                <a:ext cx="8065825" cy="1680268"/>
              </a:xfrm>
              <a:prstGeom prst="rect">
                <a:avLst/>
              </a:prstGeom>
              <a:blipFill>
                <a:blip r:embed="rId7"/>
                <a:stretch>
                  <a:fillRect l="-1209" b="-652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378922" name="Group 42"/>
          <p:cNvGrpSpPr>
            <a:grpSpLocks/>
          </p:cNvGrpSpPr>
          <p:nvPr/>
        </p:nvGrpSpPr>
        <p:grpSpPr bwMode="auto">
          <a:xfrm>
            <a:off x="466725" y="2995613"/>
            <a:ext cx="6032501" cy="495300"/>
            <a:chOff x="294" y="1978"/>
            <a:chExt cx="3800" cy="312"/>
          </a:xfrm>
        </p:grpSpPr>
        <p:graphicFrame>
          <p:nvGraphicFramePr>
            <p:cNvPr id="378910" name="Object 30"/>
            <p:cNvGraphicFramePr>
              <a:graphicFrameLocks noChangeAspect="1"/>
            </p:cNvGraphicFramePr>
            <p:nvPr>
              <p:extLst>
                <p:ext uri="{D42A27DB-BD31-4B8C-83A1-F6EECF244321}">
                  <p14:modId xmlns:p14="http://schemas.microsoft.com/office/powerpoint/2010/main" val="414203672"/>
                </p:ext>
              </p:extLst>
            </p:nvPr>
          </p:nvGraphicFramePr>
          <p:xfrm>
            <a:off x="1419" y="1978"/>
            <a:ext cx="1549" cy="312"/>
          </p:xfrm>
          <a:graphic>
            <a:graphicData uri="http://schemas.openxmlformats.org/presentationml/2006/ole">
              <mc:AlternateContent xmlns:mc="http://schemas.openxmlformats.org/markup-compatibility/2006">
                <mc:Choice xmlns:v="urn:schemas-microsoft-com:vml" Requires="v">
                  <p:oleObj spid="_x0000_s15389" name="Equation" r:id="rId8" imgW="1193760" imgH="228600" progId="Equation.DSMT4">
                    <p:embed/>
                  </p:oleObj>
                </mc:Choice>
                <mc:Fallback>
                  <p:oleObj name="Equation" r:id="rId8" imgW="1193760" imgH="228600" progId="Equation.DSMT4">
                    <p:embed/>
                    <p:pic>
                      <p:nvPicPr>
                        <p:cNvPr id="378910" name="Object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19" y="1978"/>
                          <a:ext cx="1549" cy="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11" name="Rectangle 31"/>
            <p:cNvSpPr>
              <a:spLocks noChangeArrowheads="1"/>
            </p:cNvSpPr>
            <p:nvPr/>
          </p:nvSpPr>
          <p:spPr bwMode="auto">
            <a:xfrm>
              <a:off x="294" y="1992"/>
              <a:ext cx="3800"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zh-CN" altLang="en-US" sz="2400" dirty="0">
                  <a:solidFill>
                    <a:srgbClr val="000066"/>
                  </a:solidFill>
                  <a:latin typeface="+mn-ea"/>
                </a:rPr>
                <a:t>例</a:t>
              </a:r>
              <a:r>
                <a:rPr lang="en-US" altLang="zh-CN" sz="2400" dirty="0">
                  <a:solidFill>
                    <a:srgbClr val="000066"/>
                  </a:solidFill>
                  <a:latin typeface="+mn-ea"/>
                </a:rPr>
                <a:t>: </a:t>
              </a:r>
              <a:r>
                <a:rPr lang="zh-CN" altLang="en-US" sz="2400" dirty="0">
                  <a:solidFill>
                    <a:srgbClr val="000066"/>
                  </a:solidFill>
                  <a:latin typeface="+mn-ea"/>
                </a:rPr>
                <a:t>逻辑函数                                  的对偶式为</a:t>
              </a:r>
            </a:p>
          </p:txBody>
        </p:sp>
      </p:grpSp>
      <p:sp>
        <p:nvSpPr>
          <p:cNvPr id="378919" name="Rectangle 39"/>
          <p:cNvSpPr>
            <a:spLocks noChangeArrowheads="1"/>
          </p:cNvSpPr>
          <p:nvPr/>
        </p:nvSpPr>
        <p:spPr bwMode="auto">
          <a:xfrm>
            <a:off x="466724" y="4357667"/>
            <a:ext cx="8065824" cy="175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269875"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a:lnSpc>
                <a:spcPct val="135000"/>
              </a:lnSpc>
            </a:pPr>
            <a:r>
              <a:rPr lang="zh-CN" altLang="en-US" dirty="0">
                <a:solidFill>
                  <a:srgbClr val="000066"/>
                </a:solidFill>
                <a:latin typeface="+mn-ea"/>
                <a:ea typeface="+mn-ea"/>
                <a:cs typeface="Times New Roman" panose="02020603050405020304" pitchFamily="18" charset="0"/>
              </a:rPr>
              <a:t>当某个逻辑恒等式成立时，则该恒等式两侧的对偶式也相等。这就是对偶规则。利用对偶规则，可从已知公式中得到更多的运算公式，例如，吸收律</a:t>
            </a:r>
          </a:p>
          <a:p>
            <a:pPr eaLnBrk="0" hangingPunct="0"/>
            <a:endParaRPr lang="en-US" altLang="zh-CN" sz="1100" b="0" dirty="0">
              <a:latin typeface="+mn-ea"/>
              <a:ea typeface="+mn-ea"/>
              <a:cs typeface="Times New Roman" panose="02020603050405020304" pitchFamily="18" charset="0"/>
            </a:endParaRPr>
          </a:p>
        </p:txBody>
      </p:sp>
      <p:sp>
        <p:nvSpPr>
          <p:cNvPr id="2" name="标题 1">
            <a:extLst>
              <a:ext uri="{FF2B5EF4-FFF2-40B4-BE49-F238E27FC236}">
                <a16:creationId xmlns:a16="http://schemas.microsoft.com/office/drawing/2014/main" id="{13512950-551A-4F6C-BD9F-34627F0790FB}"/>
              </a:ext>
            </a:extLst>
          </p:cNvPr>
          <p:cNvSpPr>
            <a:spLocks noGrp="1"/>
          </p:cNvSpPr>
          <p:nvPr>
            <p:ph type="title"/>
          </p:nvPr>
        </p:nvSpPr>
        <p:spPr>
          <a:xfrm>
            <a:off x="685800" y="484632"/>
            <a:ext cx="7772400" cy="870832"/>
          </a:xfrm>
        </p:spPr>
        <p:txBody>
          <a:bodyPr/>
          <a:lstStyle/>
          <a:p>
            <a:r>
              <a:rPr lang="en-US" altLang="zh-CN" sz="4400" dirty="0">
                <a:solidFill>
                  <a:schemeClr val="accent2"/>
                </a:solidFill>
                <a:latin typeface="+mn-ea"/>
              </a:rPr>
              <a:t>3. </a:t>
            </a:r>
            <a:r>
              <a:rPr lang="zh-CN" altLang="en-US" sz="4400" dirty="0">
                <a:solidFill>
                  <a:schemeClr val="accent2"/>
                </a:solidFill>
                <a:latin typeface="+mn-ea"/>
              </a:rPr>
              <a:t>对偶规则：</a:t>
            </a:r>
            <a:endParaRPr lang="zh-CN" altLang="en-US" dirty="0"/>
          </a:p>
        </p:txBody>
      </p:sp>
    </p:spTree>
    <p:custDataLst>
      <p:tags r:id="rId2"/>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8907"/>
                                        </p:tgtEl>
                                        <p:attrNameLst>
                                          <p:attrName>style.visibility</p:attrName>
                                        </p:attrNameLst>
                                      </p:cBhvr>
                                      <p:to>
                                        <p:strVal val="visible"/>
                                      </p:to>
                                    </p:set>
                                    <p:animEffect transition="in" filter="wipe(up)">
                                      <p:cBhvr>
                                        <p:cTn id="7" dur="500"/>
                                        <p:tgtEl>
                                          <p:spTgt spid="37890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78922"/>
                                        </p:tgtEl>
                                        <p:attrNameLst>
                                          <p:attrName>style.visibility</p:attrName>
                                        </p:attrNameLst>
                                      </p:cBhvr>
                                      <p:to>
                                        <p:strVal val="visible"/>
                                      </p:to>
                                    </p:set>
                                    <p:animEffect transition="in" filter="strips(downRight)">
                                      <p:cBhvr>
                                        <p:cTn id="12" dur="500"/>
                                        <p:tgtEl>
                                          <p:spTgt spid="3789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8905"/>
                                        </p:tgtEl>
                                        <p:attrNameLst>
                                          <p:attrName>style.visibility</p:attrName>
                                        </p:attrNameLst>
                                      </p:cBhvr>
                                      <p:to>
                                        <p:strVal val="visible"/>
                                      </p:to>
                                    </p:set>
                                    <p:animEffect transition="in" filter="strips(downRight)">
                                      <p:cBhvr>
                                        <p:cTn id="17" dur="500"/>
                                        <p:tgtEl>
                                          <p:spTgt spid="37890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78919"/>
                                        </p:tgtEl>
                                        <p:attrNameLst>
                                          <p:attrName>style.visibility</p:attrName>
                                        </p:attrNameLst>
                                      </p:cBhvr>
                                      <p:to>
                                        <p:strVal val="visible"/>
                                      </p:to>
                                    </p:set>
                                    <p:animEffect transition="in" filter="wipe(up)">
                                      <p:cBhvr>
                                        <p:cTn id="22" dur="500"/>
                                        <p:tgtEl>
                                          <p:spTgt spid="378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7" grpId="0" animBg="1"/>
      <p:bldP spid="3789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2" name="Rectangle 18"/>
          <p:cNvSpPr>
            <a:spLocks noChangeArrowheads="1"/>
          </p:cNvSpPr>
          <p:nvPr/>
        </p:nvSpPr>
        <p:spPr bwMode="auto">
          <a:xfrm>
            <a:off x="533400" y="808038"/>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CC0000"/>
                </a:solidFill>
                <a:effectLst/>
                <a:uLnTx/>
                <a:uFillTx/>
                <a:latin typeface="+mn-ea"/>
                <a:ea typeface="+mn-ea"/>
                <a:cs typeface="+mn-cs"/>
              </a:rPr>
              <a:t>2.2 </a:t>
            </a:r>
            <a:r>
              <a:rPr kumimoji="0" lang="zh-CN" altLang="en-US" sz="3600" b="1" i="0" u="none" strike="noStrike" kern="1200" cap="none" spc="0" normalizeH="0" baseline="0" noProof="0" dirty="0">
                <a:ln>
                  <a:noFill/>
                </a:ln>
                <a:solidFill>
                  <a:srgbClr val="CC0000"/>
                </a:solidFill>
                <a:effectLst/>
                <a:uLnTx/>
                <a:uFillTx/>
                <a:latin typeface="+mn-ea"/>
                <a:ea typeface="+mn-ea"/>
                <a:cs typeface="+mn-cs"/>
              </a:rPr>
              <a:t>逻辑函数表达式的形式</a:t>
            </a:r>
          </a:p>
        </p:txBody>
      </p:sp>
      <p:sp>
        <p:nvSpPr>
          <p:cNvPr id="364563" name="Rectangle 19"/>
          <p:cNvSpPr>
            <a:spLocks noChangeArrowheads="1"/>
          </p:cNvSpPr>
          <p:nvPr/>
        </p:nvSpPr>
        <p:spPr bwMode="auto">
          <a:xfrm>
            <a:off x="835819" y="2838449"/>
            <a:ext cx="7650162"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dirty="0">
                <a:ln>
                  <a:noFill/>
                </a:ln>
                <a:solidFill>
                  <a:srgbClr val="000066"/>
                </a:solidFill>
                <a:effectLst/>
                <a:uLnTx/>
                <a:uFillTx/>
                <a:latin typeface="+mn-ea"/>
                <a:ea typeface="+mn-ea"/>
                <a:cs typeface="+mn-cs"/>
                <a:hlinkClick r:id="rId3" action="ppaction://hlinksldjump"/>
              </a:rPr>
              <a:t>2.2.2 </a:t>
            </a:r>
            <a:r>
              <a:rPr kumimoji="0" lang="zh-CN" altLang="en-US" sz="3200" b="1" i="0" u="none" strike="noStrike" kern="1200" cap="none" spc="0" normalizeH="0" baseline="0" noProof="0" dirty="0">
                <a:ln>
                  <a:noFill/>
                </a:ln>
                <a:solidFill>
                  <a:srgbClr val="000066"/>
                </a:solidFill>
                <a:effectLst/>
                <a:uLnTx/>
                <a:uFillTx/>
                <a:latin typeface="+mn-ea"/>
                <a:ea typeface="+mn-ea"/>
                <a:cs typeface="+mn-cs"/>
                <a:hlinkClick r:id="rId4" action="ppaction://hlinksldjump"/>
              </a:rPr>
              <a:t>最小项与最小项表达式</a:t>
            </a:r>
            <a:endParaRPr kumimoji="0" lang="zh-CN" altLang="en-US" sz="3200" b="1" i="0" u="none" strike="noStrike" kern="1200" cap="none" spc="0" normalizeH="0" baseline="0" noProof="0" dirty="0">
              <a:ln>
                <a:noFill/>
              </a:ln>
              <a:solidFill>
                <a:srgbClr val="000066"/>
              </a:solidFill>
              <a:effectLst/>
              <a:uLnTx/>
              <a:uFillTx/>
              <a:latin typeface="+mn-ea"/>
              <a:ea typeface="+mn-ea"/>
              <a:cs typeface="+mn-cs"/>
            </a:endParaRPr>
          </a:p>
        </p:txBody>
      </p:sp>
      <p:sp>
        <p:nvSpPr>
          <p:cNvPr id="364564" name="Rectangle 20"/>
          <p:cNvSpPr>
            <a:spLocks noChangeArrowheads="1"/>
          </p:cNvSpPr>
          <p:nvPr/>
        </p:nvSpPr>
        <p:spPr bwMode="auto">
          <a:xfrm>
            <a:off x="835819" y="2124075"/>
            <a:ext cx="7740650"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dirty="0">
                <a:ln>
                  <a:noFill/>
                </a:ln>
                <a:solidFill>
                  <a:srgbClr val="000066"/>
                </a:solidFill>
                <a:effectLst/>
                <a:uLnTx/>
                <a:uFillTx/>
                <a:latin typeface="+mn-ea"/>
                <a:ea typeface="+mn-ea"/>
                <a:cs typeface="+mn-cs"/>
                <a:hlinkClick r:id="rId5" action="ppaction://hlinksldjump"/>
              </a:rPr>
              <a:t>2.2.1 </a:t>
            </a:r>
            <a:r>
              <a:rPr kumimoji="0" lang="zh-CN" altLang="en-US" sz="3200" b="1" i="0" u="none" strike="noStrike" kern="1200" cap="none" spc="0" normalizeH="0" baseline="0" noProof="0" dirty="0">
                <a:ln>
                  <a:noFill/>
                </a:ln>
                <a:solidFill>
                  <a:srgbClr val="000066"/>
                </a:solidFill>
                <a:effectLst/>
                <a:uLnTx/>
                <a:uFillTx/>
                <a:latin typeface="+mn-ea"/>
                <a:ea typeface="+mn-ea"/>
                <a:cs typeface="+mn-cs"/>
                <a:hlinkClick r:id="rId5" action="ppaction://hlinksldjump"/>
              </a:rPr>
              <a:t>逻辑函数表达式的形式</a:t>
            </a:r>
            <a:endParaRPr kumimoji="0" lang="zh-CN" altLang="en-US" sz="3200" b="1" i="0" u="none" strike="noStrike" kern="1200" cap="none" spc="0" normalizeH="0" baseline="0" noProof="0" dirty="0">
              <a:ln>
                <a:noFill/>
              </a:ln>
              <a:solidFill>
                <a:srgbClr val="000066"/>
              </a:solidFill>
              <a:effectLst/>
              <a:uLnTx/>
              <a:uFillTx/>
              <a:latin typeface="+mn-ea"/>
              <a:ea typeface="+mn-ea"/>
              <a:cs typeface="+mn-cs"/>
            </a:endParaRPr>
          </a:p>
        </p:txBody>
      </p:sp>
      <p:sp>
        <p:nvSpPr>
          <p:cNvPr id="364566" name="Rectangle 22"/>
          <p:cNvSpPr>
            <a:spLocks noChangeArrowheads="1"/>
          </p:cNvSpPr>
          <p:nvPr/>
        </p:nvSpPr>
        <p:spPr bwMode="auto">
          <a:xfrm>
            <a:off x="835819" y="3570286"/>
            <a:ext cx="6416675"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dirty="0">
                <a:ln>
                  <a:noFill/>
                </a:ln>
                <a:solidFill>
                  <a:srgbClr val="000066"/>
                </a:solidFill>
                <a:effectLst/>
                <a:uLnTx/>
                <a:uFillTx/>
                <a:latin typeface="+mn-ea"/>
                <a:ea typeface="+mn-ea"/>
                <a:cs typeface="+mn-cs"/>
                <a:hlinkClick r:id="rId6" action="ppaction://hlinksldjump"/>
              </a:rPr>
              <a:t>2.2.3 </a:t>
            </a:r>
            <a:r>
              <a:rPr kumimoji="0" lang="zh-CN" altLang="en-US" sz="3200" b="1" i="0" u="none" strike="noStrike" kern="1200" cap="none" spc="0" normalizeH="0" baseline="0" noProof="0" dirty="0">
                <a:ln>
                  <a:noFill/>
                </a:ln>
                <a:solidFill>
                  <a:srgbClr val="000066"/>
                </a:solidFill>
                <a:effectLst/>
                <a:uLnTx/>
                <a:uFillTx/>
                <a:latin typeface="+mn-ea"/>
                <a:ea typeface="+mn-ea"/>
                <a:cs typeface="+mn-cs"/>
                <a:hlinkClick r:id="rId6" action="ppaction://hlinksldjump"/>
              </a:rPr>
              <a:t>最大项与最大项表达式</a:t>
            </a:r>
            <a:endParaRPr kumimoji="0" lang="zh-CN" altLang="en-US" sz="3200" b="1" i="0" u="none" strike="noStrike" kern="1200" cap="none" spc="0" normalizeH="0" baseline="0" noProof="0" dirty="0">
              <a:ln>
                <a:noFill/>
              </a:ln>
              <a:solidFill>
                <a:srgbClr val="000066"/>
              </a:solidFill>
              <a:effectLst/>
              <a:uLnTx/>
              <a:uFillTx/>
              <a:latin typeface="+mn-ea"/>
              <a:ea typeface="+mn-ea"/>
              <a:cs typeface="+mn-cs"/>
            </a:endParaRPr>
          </a:p>
        </p:txBody>
      </p:sp>
    </p:spTree>
    <p:extLst>
      <p:ext uri="{BB962C8B-B14F-4D97-AF65-F5344CB8AC3E}">
        <p14:creationId xmlns:p14="http://schemas.microsoft.com/office/powerpoint/2010/main" val="838751941"/>
      </p:ext>
    </p:extLst>
  </p:cSld>
  <p:clrMapOvr>
    <a:masterClrMapping/>
  </p:clrMapOvr>
  <p:transition>
    <p:wipe dir="r"/>
    <p:sndAc>
      <p:stSnd>
        <p:snd r:embed="rId2" name="PROJCTOR.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9" name="Rectangle 3"/>
          <p:cNvSpPr>
            <a:spLocks noChangeArrowheads="1"/>
          </p:cNvSpPr>
          <p:nvPr/>
        </p:nvSpPr>
        <p:spPr bwMode="auto">
          <a:xfrm>
            <a:off x="755650" y="1557338"/>
            <a:ext cx="6019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1</a:t>
            </a:r>
            <a:r>
              <a:rPr kumimoji="0" lang="zh-CN" altLang="en-US"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、与</a:t>
            </a:r>
            <a:r>
              <a:rPr kumimoji="0" lang="en-US" altLang="zh-CN"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a:t>
            </a:r>
            <a:r>
              <a:rPr kumimoji="0" lang="zh-CN" altLang="en-US"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或表达式</a:t>
            </a:r>
          </a:p>
        </p:txBody>
      </p:sp>
      <p:sp>
        <p:nvSpPr>
          <p:cNvPr id="398340" name="Text Box 4"/>
          <p:cNvSpPr txBox="1">
            <a:spLocks noChangeArrowheads="1"/>
          </p:cNvSpPr>
          <p:nvPr/>
        </p:nvSpPr>
        <p:spPr bwMode="auto">
          <a:xfrm>
            <a:off x="179388" y="1123950"/>
            <a:ext cx="66611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　</a:t>
            </a:r>
            <a:r>
              <a:rPr kumimoji="1" lang="zh-CN" altLang="en-US" sz="28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　</a:t>
            </a:r>
            <a:r>
              <a:rPr kumimoji="1" lang="en-US" altLang="zh-CN" sz="28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2.2.1</a:t>
            </a:r>
            <a:r>
              <a:rPr kumimoji="1" lang="zh-CN" altLang="en-US" sz="28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　逻辑函数表达式的基本形式</a:t>
            </a:r>
          </a:p>
        </p:txBody>
      </p:sp>
      <p:grpSp>
        <p:nvGrpSpPr>
          <p:cNvPr id="398341" name="Group 5"/>
          <p:cNvGrpSpPr>
            <a:grpSpLocks/>
          </p:cNvGrpSpPr>
          <p:nvPr/>
        </p:nvGrpSpPr>
        <p:grpSpPr bwMode="auto">
          <a:xfrm>
            <a:off x="684213" y="1916113"/>
            <a:ext cx="8064500" cy="1400175"/>
            <a:chOff x="431" y="1389"/>
            <a:chExt cx="5080" cy="882"/>
          </a:xfrm>
        </p:grpSpPr>
        <p:sp>
          <p:nvSpPr>
            <p:cNvPr id="398342" name="Text Box 6"/>
            <p:cNvSpPr txBox="1">
              <a:spLocks noChangeArrowheads="1"/>
            </p:cNvSpPr>
            <p:nvPr/>
          </p:nvSpPr>
          <p:spPr bwMode="auto">
            <a:xfrm>
              <a:off x="431" y="1389"/>
              <a:ext cx="5080" cy="8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75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若干与项进行或逻辑运算构成的表达式。由与运算符和或运算符连接起来。</a:t>
              </a:r>
            </a:p>
          </p:txBody>
        </p:sp>
        <p:graphicFrame>
          <p:nvGraphicFramePr>
            <p:cNvPr id="398343" name="Object 7"/>
            <p:cNvGraphicFramePr>
              <a:graphicFrameLocks noChangeAspect="1"/>
            </p:cNvGraphicFramePr>
            <p:nvPr/>
          </p:nvGraphicFramePr>
          <p:xfrm>
            <a:off x="2517" y="1933"/>
            <a:ext cx="1723" cy="338"/>
          </p:xfrm>
          <a:graphic>
            <a:graphicData uri="http://schemas.openxmlformats.org/presentationml/2006/ole">
              <mc:AlternateContent xmlns:mc="http://schemas.openxmlformats.org/markup-compatibility/2006">
                <mc:Choice xmlns:v="urn:schemas-microsoft-com:vml" Requires="v">
                  <p:oleObj spid="_x0000_s16425" r:id="rId6" imgW="1016000" imgH="203200" progId="Equation.2">
                    <p:embed/>
                  </p:oleObj>
                </mc:Choice>
                <mc:Fallback>
                  <p:oleObj r:id="rId6" imgW="1016000" imgH="203200" progId="Equation.2">
                    <p:embed/>
                    <p:pic>
                      <p:nvPicPr>
                        <p:cNvPr id="398343"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7" y="1933"/>
                          <a:ext cx="1723" cy="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98344" name="Rectangle 8"/>
          <p:cNvSpPr>
            <a:spLocks noChangeArrowheads="1"/>
          </p:cNvSpPr>
          <p:nvPr/>
        </p:nvSpPr>
        <p:spPr bwMode="auto">
          <a:xfrm>
            <a:off x="900113" y="3213100"/>
            <a:ext cx="6019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2</a:t>
            </a:r>
            <a:r>
              <a:rPr kumimoji="0" lang="zh-CN" altLang="en-US"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、或</a:t>
            </a:r>
            <a:r>
              <a:rPr kumimoji="0" lang="en-US" altLang="zh-CN"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a:t>
            </a:r>
            <a:r>
              <a:rPr kumimoji="0" lang="zh-CN" altLang="en-US" sz="2400" b="1" i="0" u="none" strike="noStrike" kern="1200" cap="none" spc="0" normalizeH="0" baseline="0" noProof="0">
                <a:ln>
                  <a:noFill/>
                </a:ln>
                <a:solidFill>
                  <a:srgbClr val="CC0000"/>
                </a:solidFill>
                <a:effectLst/>
                <a:uLnTx/>
                <a:uFillTx/>
                <a:latin typeface="方正姚体" panose="02010601030101010101" pitchFamily="2" charset="-122"/>
                <a:ea typeface="方正姚体" panose="02010601030101010101" pitchFamily="2" charset="-122"/>
              </a:rPr>
              <a:t>与表达式</a:t>
            </a:r>
          </a:p>
        </p:txBody>
      </p:sp>
      <p:sp>
        <p:nvSpPr>
          <p:cNvPr id="398345" name="Rectangle 9"/>
          <p:cNvSpPr>
            <a:spLocks noChangeArrowheads="1"/>
          </p:cNvSpPr>
          <p:nvPr/>
        </p:nvSpPr>
        <p:spPr bwMode="auto">
          <a:xfrm>
            <a:off x="4479634" y="31300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nvGrpSpPr>
          <p:cNvPr id="398346" name="Group 10"/>
          <p:cNvGrpSpPr>
            <a:grpSpLocks/>
          </p:cNvGrpSpPr>
          <p:nvPr/>
        </p:nvGrpSpPr>
        <p:grpSpPr bwMode="auto">
          <a:xfrm>
            <a:off x="684213" y="3738564"/>
            <a:ext cx="8064500" cy="1279525"/>
            <a:chOff x="431" y="2568"/>
            <a:chExt cx="5080" cy="806"/>
          </a:xfrm>
        </p:grpSpPr>
        <p:sp>
          <p:nvSpPr>
            <p:cNvPr id="398347" name="Text Box 11"/>
            <p:cNvSpPr txBox="1">
              <a:spLocks noChangeArrowheads="1"/>
            </p:cNvSpPr>
            <p:nvPr/>
          </p:nvSpPr>
          <p:spPr bwMode="auto">
            <a:xfrm>
              <a:off x="431" y="2568"/>
              <a:ext cx="5080" cy="8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75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若干或项进行与逻辑运算构成的表达式。由或运算符和与运算符连接起来。 </a:t>
              </a:r>
            </a:p>
          </p:txBody>
        </p:sp>
        <p:graphicFrame>
          <p:nvGraphicFramePr>
            <p:cNvPr id="398348" name="Object 12"/>
            <p:cNvGraphicFramePr>
              <a:graphicFrameLocks noChangeAspect="1"/>
            </p:cNvGraphicFramePr>
            <p:nvPr>
              <p:extLst>
                <p:ext uri="{D42A27DB-BD31-4B8C-83A1-F6EECF244321}">
                  <p14:modId xmlns:p14="http://schemas.microsoft.com/office/powerpoint/2010/main" val="2293391712"/>
                </p:ext>
              </p:extLst>
            </p:nvPr>
          </p:nvGraphicFramePr>
          <p:xfrm>
            <a:off x="2268" y="3089"/>
            <a:ext cx="1814" cy="285"/>
          </p:xfrm>
          <a:graphic>
            <a:graphicData uri="http://schemas.openxmlformats.org/presentationml/2006/ole">
              <mc:AlternateContent xmlns:mc="http://schemas.openxmlformats.org/markup-compatibility/2006">
                <mc:Choice xmlns:v="urn:schemas-microsoft-com:vml" Requires="v">
                  <p:oleObj spid="_x0000_s16426" r:id="rId8" imgW="1460500" imgH="228600" progId="Equation.2">
                    <p:embed/>
                  </p:oleObj>
                </mc:Choice>
                <mc:Fallback>
                  <p:oleObj r:id="rId8" imgW="1460500" imgH="228600" progId="Equation.2">
                    <p:embed/>
                    <p:pic>
                      <p:nvPicPr>
                        <p:cNvPr id="398348"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8" y="3089"/>
                          <a:ext cx="1814" cy="2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98352" name="Rectangle 16"/>
          <p:cNvSpPr>
            <a:spLocks noChangeArrowheads="1"/>
          </p:cNvSpPr>
          <p:nvPr/>
        </p:nvSpPr>
        <p:spPr bwMode="auto">
          <a:xfrm>
            <a:off x="4479634"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nvGrpSpPr>
          <p:cNvPr id="398353" name="Group 17"/>
          <p:cNvGrpSpPr>
            <a:grpSpLocks/>
          </p:cNvGrpSpPr>
          <p:nvPr/>
        </p:nvGrpSpPr>
        <p:grpSpPr bwMode="auto">
          <a:xfrm>
            <a:off x="827088" y="5084763"/>
            <a:ext cx="7921625" cy="1089025"/>
            <a:chOff x="521" y="3203"/>
            <a:chExt cx="4990" cy="686"/>
          </a:xfrm>
        </p:grpSpPr>
        <p:sp>
          <p:nvSpPr>
            <p:cNvPr id="398349" name="Rectangle 13"/>
            <p:cNvSpPr>
              <a:spLocks noChangeArrowheads="1"/>
            </p:cNvSpPr>
            <p:nvPr/>
          </p:nvSpPr>
          <p:spPr bwMode="auto">
            <a:xfrm>
              <a:off x="521" y="3203"/>
              <a:ext cx="2314" cy="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通常表达式为混合形式</a:t>
              </a:r>
            </a:p>
          </p:txBody>
        </p:sp>
        <p:sp>
          <p:nvSpPr>
            <p:cNvPr id="398350" name="Rectangle 14"/>
            <p:cNvSpPr>
              <a:spLocks noChangeArrowheads="1"/>
            </p:cNvSpPr>
            <p:nvPr/>
          </p:nvSpPr>
          <p:spPr bwMode="auto">
            <a:xfrm>
              <a:off x="521" y="3566"/>
              <a:ext cx="4990" cy="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0"/>
                </a:spcBef>
                <a:spcAft>
                  <a:spcPct val="0"/>
                </a:spcAft>
                <a:buClrTx/>
                <a:buSzTx/>
                <a:buFontTx/>
                <a:buNone/>
                <a:tabLst>
                  <a:tab pos="228600" algn="l"/>
                </a:tabLst>
                <a:defRPr/>
              </a:pPr>
              <a:r>
                <a:rPr kumimoji="0"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经过变换可转换为上述两种基本形式</a:t>
              </a:r>
            </a:p>
          </p:txBody>
        </p:sp>
        <p:graphicFrame>
          <p:nvGraphicFramePr>
            <p:cNvPr id="398351" name="Object 15"/>
            <p:cNvGraphicFramePr>
              <a:graphicFrameLocks noChangeAspect="1"/>
            </p:cNvGraphicFramePr>
            <p:nvPr/>
          </p:nvGraphicFramePr>
          <p:xfrm>
            <a:off x="2653" y="3296"/>
            <a:ext cx="2858" cy="273"/>
          </p:xfrm>
          <a:graphic>
            <a:graphicData uri="http://schemas.openxmlformats.org/presentationml/2006/ole">
              <mc:AlternateContent xmlns:mc="http://schemas.openxmlformats.org/markup-compatibility/2006">
                <mc:Choice xmlns:v="urn:schemas-microsoft-com:vml" Requires="v">
                  <p:oleObj spid="_x0000_s16427" r:id="rId10" imgW="2387600" imgH="228600" progId="Equation.3">
                    <p:embed/>
                  </p:oleObj>
                </mc:Choice>
                <mc:Fallback>
                  <p:oleObj r:id="rId10" imgW="2387600" imgH="228600" progId="Equation.3">
                    <p:embed/>
                    <p:pic>
                      <p:nvPicPr>
                        <p:cNvPr id="398351"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3" y="3296"/>
                          <a:ext cx="2858" cy="2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 name="标题 1">
            <a:extLst>
              <a:ext uri="{FF2B5EF4-FFF2-40B4-BE49-F238E27FC236}">
                <a16:creationId xmlns:a16="http://schemas.microsoft.com/office/drawing/2014/main" id="{8AB7E23C-A802-409A-9C9E-E3E178E7A20F}"/>
              </a:ext>
            </a:extLst>
          </p:cNvPr>
          <p:cNvSpPr>
            <a:spLocks noGrp="1"/>
          </p:cNvSpPr>
          <p:nvPr>
            <p:ph type="title"/>
          </p:nvPr>
        </p:nvSpPr>
        <p:spPr>
          <a:xfrm>
            <a:off x="685800" y="484632"/>
            <a:ext cx="7772400" cy="707579"/>
          </a:xfrm>
        </p:spPr>
        <p:txBody>
          <a:bodyPr>
            <a:normAutofit fontScale="90000"/>
          </a:bodyPr>
          <a:lstStyle/>
          <a:p>
            <a:r>
              <a:rPr kumimoji="1" lang="en-US" altLang="zh-CN" sz="48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2.2</a:t>
            </a:r>
            <a:r>
              <a:rPr kumimoji="1" lang="en-US" altLang="zh-CN" sz="5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  </a:t>
            </a:r>
            <a:r>
              <a:rPr kumimoji="1" lang="zh-CN" altLang="en-US"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逻辑函数表达式的形式</a:t>
            </a:r>
            <a:endParaRPr lang="zh-CN" altLang="en-US" dirty="0"/>
          </a:p>
        </p:txBody>
      </p:sp>
    </p:spTree>
    <p:custDataLst>
      <p:tags r:id="rId2"/>
    </p:custDataLst>
    <p:extLst>
      <p:ext uri="{BB962C8B-B14F-4D97-AF65-F5344CB8AC3E}">
        <p14:creationId xmlns:p14="http://schemas.microsoft.com/office/powerpoint/2010/main" val="3137771513"/>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8339"/>
                                        </p:tgtEl>
                                        <p:attrNameLst>
                                          <p:attrName>style.visibility</p:attrName>
                                        </p:attrNameLst>
                                      </p:cBhvr>
                                      <p:to>
                                        <p:strVal val="visible"/>
                                      </p:to>
                                    </p:set>
                                    <p:animEffect transition="in" filter="strips(downRight)">
                                      <p:cBhvr>
                                        <p:cTn id="7" dur="500"/>
                                        <p:tgtEl>
                                          <p:spTgt spid="3983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8341"/>
                                        </p:tgtEl>
                                        <p:attrNameLst>
                                          <p:attrName>style.visibility</p:attrName>
                                        </p:attrNameLst>
                                      </p:cBhvr>
                                      <p:to>
                                        <p:strVal val="visible"/>
                                      </p:to>
                                    </p:set>
                                    <p:animEffect transition="in" filter="wipe(left)">
                                      <p:cBhvr>
                                        <p:cTn id="12" dur="500"/>
                                        <p:tgtEl>
                                          <p:spTgt spid="3983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8344"/>
                                        </p:tgtEl>
                                        <p:attrNameLst>
                                          <p:attrName>style.visibility</p:attrName>
                                        </p:attrNameLst>
                                      </p:cBhvr>
                                      <p:to>
                                        <p:strVal val="visible"/>
                                      </p:to>
                                    </p:set>
                                    <p:animEffect transition="in" filter="strips(downRight)">
                                      <p:cBhvr>
                                        <p:cTn id="17" dur="500"/>
                                        <p:tgtEl>
                                          <p:spTgt spid="3983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98346"/>
                                        </p:tgtEl>
                                        <p:attrNameLst>
                                          <p:attrName>style.visibility</p:attrName>
                                        </p:attrNameLst>
                                      </p:cBhvr>
                                      <p:to>
                                        <p:strVal val="visible"/>
                                      </p:to>
                                    </p:set>
                                    <p:animEffect transition="in" filter="wipe(left)">
                                      <p:cBhvr>
                                        <p:cTn id="22" dur="500"/>
                                        <p:tgtEl>
                                          <p:spTgt spid="3983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98353"/>
                                        </p:tgtEl>
                                        <p:attrNameLst>
                                          <p:attrName>style.visibility</p:attrName>
                                        </p:attrNameLst>
                                      </p:cBhvr>
                                      <p:to>
                                        <p:strVal val="visible"/>
                                      </p:to>
                                    </p:set>
                                    <p:animEffect transition="in" filter="wipe(left)">
                                      <p:cBhvr>
                                        <p:cTn id="27" dur="500"/>
                                        <p:tgtEl>
                                          <p:spTgt spid="398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9" grpId="0" autoUpdateAnimBg="0"/>
      <p:bldP spid="39834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54" name="Rectangle 14"/>
          <p:cNvSpPr>
            <a:spLocks noChangeArrowheads="1"/>
          </p:cNvSpPr>
          <p:nvPr/>
        </p:nvSpPr>
        <p:spPr bwMode="auto">
          <a:xfrm>
            <a:off x="323850" y="1490663"/>
            <a:ext cx="8201025"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630238" algn="l"/>
                <a:tab pos="4392613" algn="r"/>
              </a:tabLst>
              <a:defRPr/>
            </a:pPr>
            <a:endPar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endParaRP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个变量</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X</a:t>
            </a:r>
            <a:r>
              <a:rPr kumimoji="1" lang="en-US" altLang="zh-CN" sz="2400" b="1" i="0"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1, </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X</a:t>
            </a:r>
            <a:r>
              <a:rPr kumimoji="1" lang="en-US" altLang="zh-CN" sz="2400" b="1" i="0"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2, </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 </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X</a:t>
            </a:r>
            <a:r>
              <a:rPr kumimoji="1" lang="en-US" altLang="zh-CN" sz="2400" b="1" i="0"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的最小项是</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个因子的乘积，每个变量</a:t>
            </a: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都以它的原变量或非变量的形式在乘积项中出现，且仅出</a:t>
            </a: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现一次。</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一般</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个变量的最小项应有</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2</a:t>
            </a:r>
            <a:r>
              <a:rPr kumimoji="1" lang="en-US" altLang="zh-CN" sz="2400" b="1" i="0"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个。</a:t>
            </a:r>
            <a:r>
              <a:rPr kumimoji="1"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rPr>
              <a:t> </a:t>
            </a:r>
          </a:p>
        </p:txBody>
      </p:sp>
      <p:grpSp>
        <p:nvGrpSpPr>
          <p:cNvPr id="394274" name="Group 34"/>
          <p:cNvGrpSpPr>
            <a:grpSpLocks/>
          </p:cNvGrpSpPr>
          <p:nvPr/>
        </p:nvGrpSpPr>
        <p:grpSpPr bwMode="auto">
          <a:xfrm>
            <a:off x="755650" y="5589588"/>
            <a:ext cx="6518275" cy="503237"/>
            <a:chOff x="574" y="3433"/>
            <a:chExt cx="4106" cy="317"/>
          </a:xfrm>
        </p:grpSpPr>
        <p:graphicFrame>
          <p:nvGraphicFramePr>
            <p:cNvPr id="394245" name="Object 5"/>
            <p:cNvGraphicFramePr>
              <a:graphicFrameLocks noChangeAspect="1"/>
            </p:cNvGraphicFramePr>
            <p:nvPr/>
          </p:nvGraphicFramePr>
          <p:xfrm>
            <a:off x="1066" y="3443"/>
            <a:ext cx="408" cy="305"/>
          </p:xfrm>
          <a:graphic>
            <a:graphicData uri="http://schemas.openxmlformats.org/presentationml/2006/ole">
              <mc:AlternateContent xmlns:mc="http://schemas.openxmlformats.org/markup-compatibility/2006">
                <mc:Choice xmlns:v="urn:schemas-microsoft-com:vml" Requires="v">
                  <p:oleObj spid="_x0000_s17540" name="公式" r:id="rId4" imgW="241200" imgH="177480" progId="Equation.3">
                    <p:embed/>
                  </p:oleObj>
                </mc:Choice>
                <mc:Fallback>
                  <p:oleObj name="公式" r:id="rId4" imgW="241200" imgH="177480" progId="Equation.3">
                    <p:embed/>
                    <p:pic>
                      <p:nvPicPr>
                        <p:cNvPr id="39424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 y="3443"/>
                          <a:ext cx="408" cy="3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44" name="Object 4"/>
            <p:cNvGraphicFramePr>
              <a:graphicFrameLocks noChangeAspect="1"/>
            </p:cNvGraphicFramePr>
            <p:nvPr/>
          </p:nvGraphicFramePr>
          <p:xfrm>
            <a:off x="1655" y="3433"/>
            <a:ext cx="635" cy="315"/>
          </p:xfrm>
          <a:graphic>
            <a:graphicData uri="http://schemas.openxmlformats.org/presentationml/2006/ole">
              <mc:AlternateContent xmlns:mc="http://schemas.openxmlformats.org/markup-compatibility/2006">
                <mc:Choice xmlns:v="urn:schemas-microsoft-com:vml" Requires="v">
                  <p:oleObj spid="_x0000_s17541" name="公式" r:id="rId6" imgW="406080" imgH="203040" progId="Equation.3">
                    <p:embed/>
                  </p:oleObj>
                </mc:Choice>
                <mc:Fallback>
                  <p:oleObj name="公式" r:id="rId6" imgW="406080" imgH="203040" progId="Equation.3">
                    <p:embed/>
                    <p:pic>
                      <p:nvPicPr>
                        <p:cNvPr id="3942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5" y="3433"/>
                          <a:ext cx="635" cy="3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4258" name="Rectangle 18"/>
            <p:cNvSpPr>
              <a:spLocks noChangeArrowheads="1"/>
            </p:cNvSpPr>
            <p:nvPr/>
          </p:nvSpPr>
          <p:spPr bwMode="auto">
            <a:xfrm>
              <a:off x="1428" y="3459"/>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64" name="Rectangle 24"/>
            <p:cNvSpPr>
              <a:spLocks noChangeArrowheads="1"/>
            </p:cNvSpPr>
            <p:nvPr/>
          </p:nvSpPr>
          <p:spPr bwMode="auto">
            <a:xfrm>
              <a:off x="574" y="3452"/>
              <a:ext cx="41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B+C</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等则不是最小项。</a:t>
              </a:r>
            </a:p>
          </p:txBody>
        </p:sp>
      </p:grpSp>
      <p:grpSp>
        <p:nvGrpSpPr>
          <p:cNvPr id="394275" name="Group 35"/>
          <p:cNvGrpSpPr>
            <a:grpSpLocks/>
          </p:cNvGrpSpPr>
          <p:nvPr/>
        </p:nvGrpSpPr>
        <p:grpSpPr bwMode="auto">
          <a:xfrm>
            <a:off x="466725" y="3983038"/>
            <a:ext cx="8016875" cy="1325562"/>
            <a:chOff x="294" y="2509"/>
            <a:chExt cx="5050" cy="835"/>
          </a:xfrm>
        </p:grpSpPr>
        <p:sp>
          <p:nvSpPr>
            <p:cNvPr id="394265" name="Rectangle 25"/>
            <p:cNvSpPr>
              <a:spLocks noChangeArrowheads="1"/>
            </p:cNvSpPr>
            <p:nvPr/>
          </p:nvSpPr>
          <p:spPr bwMode="auto">
            <a:xfrm>
              <a:off x="294" y="2509"/>
              <a:ext cx="50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例如，</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a:t>
              </a:r>
              <a:r>
                <a:rPr kumimoji="1" lang="zh-CN" altLang="en-US"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B</a:t>
              </a:r>
              <a:r>
                <a:rPr kumimoji="1" lang="zh-CN" altLang="en-US"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C</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三个逻辑变量的最小项有（</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2</a:t>
              </a:r>
              <a:r>
                <a:rPr kumimoji="1" lang="en-US" altLang="zh-CN" sz="2400" b="1" i="0"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3</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8</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个，即 </a:t>
              </a:r>
            </a:p>
          </p:txBody>
        </p:sp>
        <p:grpSp>
          <p:nvGrpSpPr>
            <p:cNvPr id="394272" name="Group 32"/>
            <p:cNvGrpSpPr>
              <a:grpSpLocks/>
            </p:cNvGrpSpPr>
            <p:nvPr/>
          </p:nvGrpSpPr>
          <p:grpSpPr bwMode="auto">
            <a:xfrm>
              <a:off x="385" y="3009"/>
              <a:ext cx="4718" cy="335"/>
              <a:chOff x="204" y="2296"/>
              <a:chExt cx="4718" cy="335"/>
            </a:xfrm>
          </p:grpSpPr>
          <p:graphicFrame>
            <p:nvGraphicFramePr>
              <p:cNvPr id="394253" name="Object 13"/>
              <p:cNvGraphicFramePr>
                <a:graphicFrameLocks noChangeAspect="1"/>
              </p:cNvGraphicFramePr>
              <p:nvPr/>
            </p:nvGraphicFramePr>
            <p:xfrm>
              <a:off x="204" y="2296"/>
              <a:ext cx="544" cy="301"/>
            </p:xfrm>
            <a:graphic>
              <a:graphicData uri="http://schemas.openxmlformats.org/presentationml/2006/ole">
                <mc:AlternateContent xmlns:mc="http://schemas.openxmlformats.org/markup-compatibility/2006">
                  <mc:Choice xmlns:v="urn:schemas-microsoft-com:vml" Requires="v">
                    <p:oleObj spid="_x0000_s17542" name="公式" r:id="rId8" imgW="355320" imgH="190440" progId="Equation.3">
                      <p:embed/>
                    </p:oleObj>
                  </mc:Choice>
                  <mc:Fallback>
                    <p:oleObj name="公式" r:id="rId8" imgW="355320" imgH="190440" progId="Equation.3">
                      <p:embed/>
                      <p:pic>
                        <p:nvPicPr>
                          <p:cNvPr id="394253"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4" y="2296"/>
                            <a:ext cx="544" cy="3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52" name="Object 12"/>
              <p:cNvGraphicFramePr>
                <a:graphicFrameLocks noChangeAspect="1"/>
              </p:cNvGraphicFramePr>
              <p:nvPr/>
            </p:nvGraphicFramePr>
            <p:xfrm>
              <a:off x="839" y="2296"/>
              <a:ext cx="544" cy="307"/>
            </p:xfrm>
            <a:graphic>
              <a:graphicData uri="http://schemas.openxmlformats.org/presentationml/2006/ole">
                <mc:AlternateContent xmlns:mc="http://schemas.openxmlformats.org/markup-compatibility/2006">
                  <mc:Choice xmlns:v="urn:schemas-microsoft-com:vml" Requires="v">
                    <p:oleObj spid="_x0000_s17543" name="公式" r:id="rId10" imgW="342720" imgH="190440" progId="Equation.3">
                      <p:embed/>
                    </p:oleObj>
                  </mc:Choice>
                  <mc:Fallback>
                    <p:oleObj name="公式" r:id="rId10" imgW="342720" imgH="190440" progId="Equation.3">
                      <p:embed/>
                      <p:pic>
                        <p:nvPicPr>
                          <p:cNvPr id="394252"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39" y="2296"/>
                            <a:ext cx="544" cy="3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51" name="Object 11"/>
              <p:cNvGraphicFramePr>
                <a:graphicFrameLocks noChangeAspect="1"/>
              </p:cNvGraphicFramePr>
              <p:nvPr/>
            </p:nvGraphicFramePr>
            <p:xfrm>
              <a:off x="1474" y="2296"/>
              <a:ext cx="544" cy="306"/>
            </p:xfrm>
            <a:graphic>
              <a:graphicData uri="http://schemas.openxmlformats.org/presentationml/2006/ole">
                <mc:AlternateContent xmlns:mc="http://schemas.openxmlformats.org/markup-compatibility/2006">
                  <mc:Choice xmlns:v="urn:schemas-microsoft-com:vml" Requires="v">
                    <p:oleObj spid="_x0000_s17544" name="公式" r:id="rId12" imgW="342720" imgH="190440" progId="Equation.3">
                      <p:embed/>
                    </p:oleObj>
                  </mc:Choice>
                  <mc:Fallback>
                    <p:oleObj name="公式" r:id="rId12" imgW="342720" imgH="190440" progId="Equation.3">
                      <p:embed/>
                      <p:pic>
                        <p:nvPicPr>
                          <p:cNvPr id="394251"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74" y="2296"/>
                            <a:ext cx="544" cy="3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50" name="Object 10"/>
              <p:cNvGraphicFramePr>
                <a:graphicFrameLocks noChangeAspect="1"/>
              </p:cNvGraphicFramePr>
              <p:nvPr/>
            </p:nvGraphicFramePr>
            <p:xfrm>
              <a:off x="2064" y="2296"/>
              <a:ext cx="544" cy="305"/>
            </p:xfrm>
            <a:graphic>
              <a:graphicData uri="http://schemas.openxmlformats.org/presentationml/2006/ole">
                <mc:AlternateContent xmlns:mc="http://schemas.openxmlformats.org/markup-compatibility/2006">
                  <mc:Choice xmlns:v="urn:schemas-microsoft-com:vml" Requires="v">
                    <p:oleObj spid="_x0000_s17545" name="公式" r:id="rId14" imgW="342720" imgH="190440" progId="Equation.3">
                      <p:embed/>
                    </p:oleObj>
                  </mc:Choice>
                  <mc:Fallback>
                    <p:oleObj name="公式" r:id="rId14" imgW="342720" imgH="190440" progId="Equation.3">
                      <p:embed/>
                      <p:pic>
                        <p:nvPicPr>
                          <p:cNvPr id="39425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64" y="2296"/>
                            <a:ext cx="544" cy="3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49" name="Object 9"/>
              <p:cNvGraphicFramePr>
                <a:graphicFrameLocks noChangeAspect="1"/>
              </p:cNvGraphicFramePr>
              <p:nvPr/>
            </p:nvGraphicFramePr>
            <p:xfrm>
              <a:off x="2608" y="2296"/>
              <a:ext cx="544" cy="305"/>
            </p:xfrm>
            <a:graphic>
              <a:graphicData uri="http://schemas.openxmlformats.org/presentationml/2006/ole">
                <mc:AlternateContent xmlns:mc="http://schemas.openxmlformats.org/markup-compatibility/2006">
                  <mc:Choice xmlns:v="urn:schemas-microsoft-com:vml" Requires="v">
                    <p:oleObj spid="_x0000_s17546" name="公式" r:id="rId16" imgW="342720" imgH="190440" progId="Equation.3">
                      <p:embed/>
                    </p:oleObj>
                  </mc:Choice>
                  <mc:Fallback>
                    <p:oleObj name="公式" r:id="rId16" imgW="342720" imgH="190440" progId="Equation.3">
                      <p:embed/>
                      <p:pic>
                        <p:nvPicPr>
                          <p:cNvPr id="39424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08" y="2296"/>
                            <a:ext cx="544" cy="3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48" name="Object 8"/>
              <p:cNvGraphicFramePr>
                <a:graphicFrameLocks noChangeAspect="1"/>
              </p:cNvGraphicFramePr>
              <p:nvPr/>
            </p:nvGraphicFramePr>
            <p:xfrm>
              <a:off x="3197" y="2296"/>
              <a:ext cx="545" cy="285"/>
            </p:xfrm>
            <a:graphic>
              <a:graphicData uri="http://schemas.openxmlformats.org/presentationml/2006/ole">
                <mc:AlternateContent xmlns:mc="http://schemas.openxmlformats.org/markup-compatibility/2006">
                  <mc:Choice xmlns:v="urn:schemas-microsoft-com:vml" Requires="v">
                    <p:oleObj spid="_x0000_s17547" name="公式" r:id="rId18" imgW="342720" imgH="177480" progId="Equation.3">
                      <p:embed/>
                    </p:oleObj>
                  </mc:Choice>
                  <mc:Fallback>
                    <p:oleObj name="公式" r:id="rId18" imgW="342720" imgH="177480" progId="Equation.3">
                      <p:embed/>
                      <p:pic>
                        <p:nvPicPr>
                          <p:cNvPr id="394248"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97" y="2296"/>
                            <a:ext cx="545" cy="2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47" name="Object 7"/>
              <p:cNvGraphicFramePr>
                <a:graphicFrameLocks noChangeAspect="1"/>
              </p:cNvGraphicFramePr>
              <p:nvPr/>
            </p:nvGraphicFramePr>
            <p:xfrm>
              <a:off x="3787" y="2296"/>
              <a:ext cx="499" cy="284"/>
            </p:xfrm>
            <a:graphic>
              <a:graphicData uri="http://schemas.openxmlformats.org/presentationml/2006/ole">
                <mc:AlternateContent xmlns:mc="http://schemas.openxmlformats.org/markup-compatibility/2006">
                  <mc:Choice xmlns:v="urn:schemas-microsoft-com:vml" Requires="v">
                    <p:oleObj spid="_x0000_s17548" name="公式" r:id="rId20" imgW="342720" imgH="190440" progId="Equation.3">
                      <p:embed/>
                    </p:oleObj>
                  </mc:Choice>
                  <mc:Fallback>
                    <p:oleObj name="公式" r:id="rId20" imgW="342720" imgH="190440" progId="Equation.3">
                      <p:embed/>
                      <p:pic>
                        <p:nvPicPr>
                          <p:cNvPr id="394247" name="Object 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87" y="2296"/>
                            <a:ext cx="499" cy="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4246" name="Object 6"/>
              <p:cNvGraphicFramePr>
                <a:graphicFrameLocks noChangeAspect="1"/>
              </p:cNvGraphicFramePr>
              <p:nvPr/>
            </p:nvGraphicFramePr>
            <p:xfrm>
              <a:off x="4377" y="2341"/>
              <a:ext cx="545" cy="252"/>
            </p:xfrm>
            <a:graphic>
              <a:graphicData uri="http://schemas.openxmlformats.org/presentationml/2006/ole">
                <mc:AlternateContent xmlns:mc="http://schemas.openxmlformats.org/markup-compatibility/2006">
                  <mc:Choice xmlns:v="urn:schemas-microsoft-com:vml" Requires="v">
                    <p:oleObj spid="_x0000_s17549" name="公式" r:id="rId22" imgW="330120" imgH="152280" progId="Equation.3">
                      <p:embed/>
                    </p:oleObj>
                  </mc:Choice>
                  <mc:Fallback>
                    <p:oleObj name="公式" r:id="rId22" imgW="330120" imgH="152280" progId="Equation.3">
                      <p:embed/>
                      <p:pic>
                        <p:nvPicPr>
                          <p:cNvPr id="394246" name="Object 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77" y="2341"/>
                            <a:ext cx="545" cy="2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4257" name="Rectangle 17"/>
              <p:cNvSpPr>
                <a:spLocks noChangeArrowheads="1"/>
              </p:cNvSpPr>
              <p:nvPr/>
            </p:nvSpPr>
            <p:spPr bwMode="auto">
              <a:xfrm>
                <a:off x="703"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59" name="Rectangle 19"/>
              <p:cNvSpPr>
                <a:spLocks noChangeArrowheads="1"/>
              </p:cNvSpPr>
              <p:nvPr/>
            </p:nvSpPr>
            <p:spPr bwMode="auto">
              <a:xfrm>
                <a:off x="3071"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66" name="Rectangle 26"/>
              <p:cNvSpPr>
                <a:spLocks noChangeArrowheads="1"/>
              </p:cNvSpPr>
              <p:nvPr/>
            </p:nvSpPr>
            <p:spPr bwMode="auto">
              <a:xfrm>
                <a:off x="1338"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67" name="Rectangle 27"/>
              <p:cNvSpPr>
                <a:spLocks noChangeArrowheads="1"/>
              </p:cNvSpPr>
              <p:nvPr/>
            </p:nvSpPr>
            <p:spPr bwMode="auto">
              <a:xfrm>
                <a:off x="1927"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68" name="Rectangle 28"/>
              <p:cNvSpPr>
                <a:spLocks noChangeArrowheads="1"/>
              </p:cNvSpPr>
              <p:nvPr/>
            </p:nvSpPr>
            <p:spPr bwMode="auto">
              <a:xfrm>
                <a:off x="2472" y="2340"/>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70" name="Rectangle 30"/>
              <p:cNvSpPr>
                <a:spLocks noChangeArrowheads="1"/>
              </p:cNvSpPr>
              <p:nvPr/>
            </p:nvSpPr>
            <p:spPr bwMode="auto">
              <a:xfrm>
                <a:off x="3615"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sp>
            <p:nvSpPr>
              <p:cNvPr id="394271" name="Rectangle 31"/>
              <p:cNvSpPr>
                <a:spLocks noChangeArrowheads="1"/>
              </p:cNvSpPr>
              <p:nvPr/>
            </p:nvSpPr>
            <p:spPr bwMode="auto">
              <a:xfrm>
                <a:off x="4241" y="2325"/>
                <a:ext cx="31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a:t>
                </a:r>
              </a:p>
            </p:txBody>
          </p:sp>
        </p:grpSp>
      </p:grpSp>
      <p:sp>
        <p:nvSpPr>
          <p:cNvPr id="394273" name="Rectangle 33"/>
          <p:cNvSpPr>
            <a:spLocks noChangeArrowheads="1"/>
          </p:cNvSpPr>
          <p:nvPr/>
        </p:nvSpPr>
        <p:spPr bwMode="auto">
          <a:xfrm>
            <a:off x="601663" y="1341438"/>
            <a:ext cx="368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1.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cs typeface="Times New Roman" panose="02020603050405020304" pitchFamily="18" charset="0"/>
              </a:rPr>
              <a:t>最小项的定义和性质</a:t>
            </a:r>
          </a:p>
        </p:txBody>
      </p:sp>
      <p:sp>
        <p:nvSpPr>
          <p:cNvPr id="2" name="标题 1">
            <a:extLst>
              <a:ext uri="{FF2B5EF4-FFF2-40B4-BE49-F238E27FC236}">
                <a16:creationId xmlns:a16="http://schemas.microsoft.com/office/drawing/2014/main" id="{BCC0BDC0-736C-475A-B355-B1A20E7634CD}"/>
              </a:ext>
            </a:extLst>
          </p:cNvPr>
          <p:cNvSpPr>
            <a:spLocks noGrp="1"/>
          </p:cNvSpPr>
          <p:nvPr>
            <p:ph type="title"/>
          </p:nvPr>
        </p:nvSpPr>
        <p:spPr>
          <a:xfrm>
            <a:off x="685800" y="484632"/>
            <a:ext cx="7772400" cy="958406"/>
          </a:xfrm>
        </p:spPr>
        <p:txBody>
          <a:bodyPr/>
          <a:lstStyle/>
          <a:p>
            <a:r>
              <a:rPr kumimoji="0" lang="en-US" altLang="zh-CN"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2.2 .2 </a:t>
            </a:r>
            <a:r>
              <a:rPr kumimoji="0" lang="zh-CN" altLang="en-US"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最小项与最小项表达式</a:t>
            </a:r>
            <a:endParaRPr lang="zh-CN" altLang="en-US" dirty="0"/>
          </a:p>
        </p:txBody>
      </p:sp>
    </p:spTree>
    <p:custDataLst>
      <p:tags r:id="rId2"/>
    </p:custDataLst>
    <p:extLst>
      <p:ext uri="{BB962C8B-B14F-4D97-AF65-F5344CB8AC3E}">
        <p14:creationId xmlns:p14="http://schemas.microsoft.com/office/powerpoint/2010/main" val="1105097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4254"/>
                                        </p:tgtEl>
                                        <p:attrNameLst>
                                          <p:attrName>style.visibility</p:attrName>
                                        </p:attrNameLst>
                                      </p:cBhvr>
                                      <p:to>
                                        <p:strVal val="visible"/>
                                      </p:to>
                                    </p:set>
                                    <p:animEffect transition="in" filter="wipe(up)">
                                      <p:cBhvr>
                                        <p:cTn id="7" dur="500"/>
                                        <p:tgtEl>
                                          <p:spTgt spid="3942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4275"/>
                                        </p:tgtEl>
                                        <p:attrNameLst>
                                          <p:attrName>style.visibility</p:attrName>
                                        </p:attrNameLst>
                                      </p:cBhvr>
                                      <p:to>
                                        <p:strVal val="visible"/>
                                      </p:to>
                                    </p:set>
                                    <p:animEffect transition="in" filter="wipe(up)">
                                      <p:cBhvr>
                                        <p:cTn id="12" dur="500"/>
                                        <p:tgtEl>
                                          <p:spTgt spid="3942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4274"/>
                                        </p:tgtEl>
                                        <p:attrNameLst>
                                          <p:attrName>style.visibility</p:attrName>
                                        </p:attrNameLst>
                                      </p:cBhvr>
                                      <p:to>
                                        <p:strVal val="visible"/>
                                      </p:to>
                                    </p:set>
                                    <p:animEffect transition="in" filter="strips(downRight)">
                                      <p:cBhvr>
                                        <p:cTn id="17" dur="500"/>
                                        <p:tgtEl>
                                          <p:spTgt spid="39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Rectangle 23"/>
          <p:cNvSpPr>
            <a:spLocks noChangeArrowheads="1"/>
          </p:cNvSpPr>
          <p:nvPr/>
        </p:nvSpPr>
        <p:spPr bwMode="auto">
          <a:xfrm>
            <a:off x="1196975" y="2346999"/>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88" name="Rectangle 24"/>
          <p:cNvSpPr>
            <a:spLocks noChangeArrowheads="1"/>
          </p:cNvSpPr>
          <p:nvPr/>
        </p:nvSpPr>
        <p:spPr bwMode="auto">
          <a:xfrm>
            <a:off x="1196975" y="2346999"/>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89" name="Rectangle 25"/>
          <p:cNvSpPr>
            <a:spLocks noChangeArrowheads="1"/>
          </p:cNvSpPr>
          <p:nvPr/>
        </p:nvSpPr>
        <p:spPr bwMode="auto">
          <a:xfrm>
            <a:off x="1196975" y="2346999"/>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90" name="Rectangle 26"/>
          <p:cNvSpPr>
            <a:spLocks noChangeArrowheads="1"/>
          </p:cNvSpPr>
          <p:nvPr/>
        </p:nvSpPr>
        <p:spPr bwMode="auto">
          <a:xfrm>
            <a:off x="1196975" y="2346999"/>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91" name="Rectangle 27"/>
          <p:cNvSpPr>
            <a:spLocks noChangeArrowheads="1"/>
          </p:cNvSpPr>
          <p:nvPr/>
        </p:nvSpPr>
        <p:spPr bwMode="auto">
          <a:xfrm>
            <a:off x="1196975" y="2346999"/>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92" name="Line 28"/>
          <p:cNvSpPr>
            <a:spLocks noChangeShapeType="1"/>
          </p:cNvSpPr>
          <p:nvPr/>
        </p:nvSpPr>
        <p:spPr bwMode="auto">
          <a:xfrm>
            <a:off x="8686800" y="1008737"/>
            <a:ext cx="0" cy="52832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9693" name="Rectangle 29"/>
          <p:cNvSpPr>
            <a:spLocks noChangeArrowheads="1"/>
          </p:cNvSpPr>
          <p:nvPr/>
        </p:nvSpPr>
        <p:spPr bwMode="auto">
          <a:xfrm>
            <a:off x="654050" y="6020071"/>
            <a:ext cx="8239125" cy="470706"/>
          </a:xfrm>
          <a:prstGeom prst="rect">
            <a:avLst/>
          </a:prstGeom>
          <a:noFill/>
          <a:ln w="25400" algn="ctr">
            <a:solidFill>
              <a:schemeClr val="bg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276225"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76225" algn="l" defTabSz="914400" rtl="0" eaLnBrk="1" fontAlgn="base" latinLnBrk="0" hangingPunct="1">
              <a:lnSpc>
                <a:spcPct val="120000"/>
              </a:lnSpc>
              <a:spcBef>
                <a:spcPct val="0"/>
              </a:spcBef>
              <a:spcAft>
                <a:spcPct val="0"/>
              </a:spcAft>
              <a:buClrTx/>
              <a:buSzTx/>
              <a:buFont typeface="Wingdings" panose="05000000000000000000" pitchFamily="2" charset="2"/>
              <a:buChar char="l"/>
              <a:tabLst>
                <a:tab pos="630238" algn="l"/>
                <a:tab pos="4392613" algn="r"/>
              </a:tabLst>
              <a:defRPr/>
            </a:pPr>
            <a:r>
              <a:rPr kumimoji="0" lang="zh-CN" altLang="en-US" sz="2400" b="1" i="0" u="none" strike="noStrike" kern="1200" cap="none" spc="0" normalizeH="0" baseline="0" noProof="0">
                <a:ln>
                  <a:noFill/>
                </a:ln>
                <a:solidFill>
                  <a:srgbClr val="000066"/>
                </a:solidFill>
                <a:effectLst/>
                <a:uLnTx/>
                <a:uFillTx/>
                <a:latin typeface="+mn-ea"/>
                <a:ea typeface="+mn-ea"/>
                <a:cs typeface="+mn-cs"/>
              </a:rPr>
              <a:t>全体最小项之和为</a:t>
            </a:r>
            <a:r>
              <a:rPr kumimoji="0" lang="en-US" altLang="zh-CN" sz="2400" b="1" i="0" u="none" strike="noStrike" kern="1200" cap="none" spc="0" normalizeH="0" baseline="0" noProof="0">
                <a:ln>
                  <a:noFill/>
                </a:ln>
                <a:solidFill>
                  <a:srgbClr val="000066"/>
                </a:solidFill>
                <a:effectLst/>
                <a:uLnTx/>
                <a:uFillTx/>
                <a:latin typeface="+mn-ea"/>
                <a:ea typeface="+mn-ea"/>
                <a:cs typeface="+mn-cs"/>
              </a:rPr>
              <a:t>1</a:t>
            </a:r>
            <a:r>
              <a:rPr kumimoji="0" lang="zh-CN" altLang="en-US" sz="2400" b="1" i="0" u="none" strike="noStrike" kern="1200" cap="none" spc="0" normalizeH="0" baseline="0" noProof="0">
                <a:ln>
                  <a:noFill/>
                </a:ln>
                <a:solidFill>
                  <a:srgbClr val="000066"/>
                </a:solidFill>
                <a:effectLst/>
                <a:uLnTx/>
                <a:uFillTx/>
                <a:latin typeface="+mn-ea"/>
                <a:ea typeface="+mn-ea"/>
                <a:cs typeface="+mn-cs"/>
              </a:rPr>
              <a:t>。</a:t>
            </a:r>
          </a:p>
        </p:txBody>
      </p:sp>
      <p:sp>
        <p:nvSpPr>
          <p:cNvPr id="369694" name="Rectangle 30"/>
          <p:cNvSpPr>
            <a:spLocks noChangeArrowheads="1"/>
          </p:cNvSpPr>
          <p:nvPr/>
        </p:nvSpPr>
        <p:spPr bwMode="auto">
          <a:xfrm>
            <a:off x="685800" y="5018762"/>
            <a:ext cx="8235950" cy="4707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 typeface="Wingdings" panose="05000000000000000000" pitchFamily="2" charset="2"/>
              <a:buChar char="l"/>
              <a:tabLst/>
              <a:defRPr/>
            </a:pPr>
            <a:r>
              <a:rPr kumimoji="0" lang="zh-CN" altLang="en-US" sz="2400" b="1" i="0" u="none" strike="noStrike" kern="1200" cap="none" spc="0" normalizeH="0" baseline="0" noProof="0">
                <a:ln>
                  <a:noFill/>
                </a:ln>
                <a:solidFill>
                  <a:srgbClr val="000066"/>
                </a:solidFill>
                <a:effectLst/>
                <a:uLnTx/>
                <a:uFillTx/>
                <a:latin typeface="+mn-ea"/>
                <a:cs typeface="+mn-cs"/>
              </a:rPr>
              <a:t>对于任意一个最小项，只有一组变量取值使得它的值为</a:t>
            </a:r>
            <a:r>
              <a:rPr kumimoji="0" lang="en-US" altLang="zh-CN" sz="2400" b="1" i="0" u="none" strike="noStrike" kern="1200" cap="none" spc="0" normalizeH="0" baseline="0" noProof="0">
                <a:ln>
                  <a:noFill/>
                </a:ln>
                <a:solidFill>
                  <a:srgbClr val="000066"/>
                </a:solidFill>
                <a:effectLst/>
                <a:uLnTx/>
                <a:uFillTx/>
                <a:latin typeface="+mn-ea"/>
                <a:cs typeface="+mn-cs"/>
              </a:rPr>
              <a:t>1</a:t>
            </a:r>
            <a:r>
              <a:rPr kumimoji="0" lang="zh-CN" altLang="en-US" sz="2400" b="1" i="0" u="none" strike="noStrike" kern="1200" cap="none" spc="0" normalizeH="0" baseline="0" noProof="0">
                <a:ln>
                  <a:noFill/>
                </a:ln>
                <a:solidFill>
                  <a:srgbClr val="000066"/>
                </a:solidFill>
                <a:effectLst/>
                <a:uLnTx/>
                <a:uFillTx/>
                <a:latin typeface="+mn-ea"/>
                <a:cs typeface="+mn-cs"/>
              </a:rPr>
              <a:t>；</a:t>
            </a:r>
          </a:p>
        </p:txBody>
      </p:sp>
      <p:sp>
        <p:nvSpPr>
          <p:cNvPr id="369695" name="Rectangle 31"/>
          <p:cNvSpPr>
            <a:spLocks noChangeArrowheads="1"/>
          </p:cNvSpPr>
          <p:nvPr/>
        </p:nvSpPr>
        <p:spPr bwMode="auto">
          <a:xfrm>
            <a:off x="639763" y="5514062"/>
            <a:ext cx="72453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l"/>
              <a:tabLst/>
              <a:defRPr/>
            </a:pPr>
            <a:r>
              <a:rPr kumimoji="0" lang="zh-CN" altLang="en-US" sz="2400" b="1" i="0" u="none" strike="noStrike" kern="1200" cap="none" spc="0" normalizeH="0" baseline="0" noProof="0">
                <a:ln>
                  <a:noFill/>
                </a:ln>
                <a:solidFill>
                  <a:srgbClr val="000066"/>
                </a:solidFill>
                <a:effectLst/>
                <a:uLnTx/>
                <a:uFillTx/>
                <a:latin typeface="+mn-ea"/>
                <a:cs typeface="+mn-cs"/>
              </a:rPr>
              <a:t>任意两个最小项的乘积为</a:t>
            </a:r>
            <a:r>
              <a:rPr kumimoji="0" lang="en-US" altLang="zh-CN" sz="2400" b="1" i="0" u="none" strike="noStrike" kern="1200" cap="none" spc="0" normalizeH="0" baseline="0" noProof="0">
                <a:ln>
                  <a:noFill/>
                </a:ln>
                <a:solidFill>
                  <a:srgbClr val="000066"/>
                </a:solidFill>
                <a:effectLst/>
                <a:uLnTx/>
                <a:uFillTx/>
                <a:latin typeface="+mn-ea"/>
                <a:cs typeface="+mn-cs"/>
              </a:rPr>
              <a:t>0</a:t>
            </a:r>
            <a:r>
              <a:rPr kumimoji="0" lang="zh-CN" altLang="en-US" sz="2400" b="1" i="0" u="none" strike="noStrike" kern="1200" cap="none" spc="0" normalizeH="0" baseline="0" noProof="0">
                <a:ln>
                  <a:noFill/>
                </a:ln>
                <a:solidFill>
                  <a:srgbClr val="000066"/>
                </a:solidFill>
                <a:effectLst/>
                <a:uLnTx/>
                <a:uFillTx/>
                <a:latin typeface="+mn-ea"/>
                <a:cs typeface="+mn-cs"/>
              </a:rPr>
              <a:t>；</a:t>
            </a:r>
          </a:p>
        </p:txBody>
      </p:sp>
      <p:sp>
        <p:nvSpPr>
          <p:cNvPr id="369696" name="Rectangle 32" descr="羊皮纸"/>
          <p:cNvSpPr>
            <a:spLocks noChangeArrowheads="1"/>
          </p:cNvSpPr>
          <p:nvPr/>
        </p:nvSpPr>
        <p:spPr bwMode="auto">
          <a:xfrm>
            <a:off x="584200" y="1443712"/>
            <a:ext cx="1665288" cy="3636962"/>
          </a:xfrm>
          <a:prstGeom prst="rect">
            <a:avLst/>
          </a:prstGeom>
          <a:blipFill dpi="0" rotWithShape="0">
            <a:blip r:embed="rId4"/>
            <a:srcRect/>
            <a:tile tx="0" ty="0" sx="100000" sy="100000" flip="none" algn="tl"/>
          </a:blip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69705" name="Group 41"/>
          <p:cNvGraphicFramePr>
            <a:graphicFrameLocks noGrp="1"/>
          </p:cNvGraphicFramePr>
          <p:nvPr>
            <p:extLst>
              <p:ext uri="{D42A27DB-BD31-4B8C-83A1-F6EECF244321}">
                <p14:modId xmlns:p14="http://schemas.microsoft.com/office/powerpoint/2010/main" val="1753155708"/>
              </p:ext>
            </p:extLst>
          </p:nvPr>
        </p:nvGraphicFramePr>
        <p:xfrm>
          <a:off x="538163" y="1489749"/>
          <a:ext cx="8164512" cy="3670935"/>
        </p:xfrm>
        <a:graphic>
          <a:graphicData uri="http://schemas.openxmlformats.org/drawingml/2006/table">
            <a:tbl>
              <a:tblPr/>
              <a:tblGrid>
                <a:gridCol w="565150">
                  <a:extLst>
                    <a:ext uri="{9D8B030D-6E8A-4147-A177-3AD203B41FA5}">
                      <a16:colId xmlns:a16="http://schemas.microsoft.com/office/drawing/2014/main" val="1423642704"/>
                    </a:ext>
                  </a:extLst>
                </a:gridCol>
                <a:gridCol w="563562">
                  <a:extLst>
                    <a:ext uri="{9D8B030D-6E8A-4147-A177-3AD203B41FA5}">
                      <a16:colId xmlns:a16="http://schemas.microsoft.com/office/drawing/2014/main" val="2461735073"/>
                    </a:ext>
                  </a:extLst>
                </a:gridCol>
                <a:gridCol w="569913">
                  <a:extLst>
                    <a:ext uri="{9D8B030D-6E8A-4147-A177-3AD203B41FA5}">
                      <a16:colId xmlns:a16="http://schemas.microsoft.com/office/drawing/2014/main" val="2856086544"/>
                    </a:ext>
                  </a:extLst>
                </a:gridCol>
                <a:gridCol w="806450">
                  <a:extLst>
                    <a:ext uri="{9D8B030D-6E8A-4147-A177-3AD203B41FA5}">
                      <a16:colId xmlns:a16="http://schemas.microsoft.com/office/drawing/2014/main" val="4111660066"/>
                    </a:ext>
                  </a:extLst>
                </a:gridCol>
                <a:gridCol w="808037">
                  <a:extLst>
                    <a:ext uri="{9D8B030D-6E8A-4147-A177-3AD203B41FA5}">
                      <a16:colId xmlns:a16="http://schemas.microsoft.com/office/drawing/2014/main" val="600681825"/>
                    </a:ext>
                  </a:extLst>
                </a:gridCol>
                <a:gridCol w="809625">
                  <a:extLst>
                    <a:ext uri="{9D8B030D-6E8A-4147-A177-3AD203B41FA5}">
                      <a16:colId xmlns:a16="http://schemas.microsoft.com/office/drawing/2014/main" val="3043497954"/>
                    </a:ext>
                  </a:extLst>
                </a:gridCol>
                <a:gridCol w="809625">
                  <a:extLst>
                    <a:ext uri="{9D8B030D-6E8A-4147-A177-3AD203B41FA5}">
                      <a16:colId xmlns:a16="http://schemas.microsoft.com/office/drawing/2014/main" val="3856003832"/>
                    </a:ext>
                  </a:extLst>
                </a:gridCol>
                <a:gridCol w="808038">
                  <a:extLst>
                    <a:ext uri="{9D8B030D-6E8A-4147-A177-3AD203B41FA5}">
                      <a16:colId xmlns:a16="http://schemas.microsoft.com/office/drawing/2014/main" val="3826562740"/>
                    </a:ext>
                  </a:extLst>
                </a:gridCol>
                <a:gridCol w="806450">
                  <a:extLst>
                    <a:ext uri="{9D8B030D-6E8A-4147-A177-3AD203B41FA5}">
                      <a16:colId xmlns:a16="http://schemas.microsoft.com/office/drawing/2014/main" val="2585917035"/>
                    </a:ext>
                  </a:extLst>
                </a:gridCol>
                <a:gridCol w="809625">
                  <a:extLst>
                    <a:ext uri="{9D8B030D-6E8A-4147-A177-3AD203B41FA5}">
                      <a16:colId xmlns:a16="http://schemas.microsoft.com/office/drawing/2014/main" val="1939096458"/>
                    </a:ext>
                  </a:extLst>
                </a:gridCol>
                <a:gridCol w="808037">
                  <a:extLst>
                    <a:ext uri="{9D8B030D-6E8A-4147-A177-3AD203B41FA5}">
                      <a16:colId xmlns:a16="http://schemas.microsoft.com/office/drawing/2014/main" val="2525980976"/>
                    </a:ext>
                  </a:extLst>
                </a:gridCol>
              </a:tblGrid>
              <a:tr h="0">
                <a:tc>
                  <a:txBody>
                    <a:bodyPr/>
                    <a:lstStyle>
                      <a:lvl1pPr marL="469900" indent="-469900" algn="l">
                        <a:spcBef>
                          <a:spcPct val="20000"/>
                        </a:spcBef>
                        <a:buClr>
                          <a:schemeClr val="accent2"/>
                        </a:buClr>
                        <a:buFont typeface="Wingdings" panose="05000000000000000000" pitchFamily="2" charset="2"/>
                        <a:tabLst>
                          <a:tab pos="630238" algn="l"/>
                          <a:tab pos="971550"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971550"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971550"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971550"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73592868"/>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522481197"/>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245408922"/>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791582679"/>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15650147"/>
                  </a:ext>
                </a:extLst>
              </a:tr>
              <a:tr h="4095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676355480"/>
                  </a:ext>
                </a:extLst>
              </a:tr>
              <a:tr h="360363">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602349287"/>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Char char="o"/>
                        <a:tabLst>
                          <a:tab pos="630238" algn="l"/>
                          <a:tab pos="4392613" algn="r"/>
                        </a:tabLst>
                      </a:pPr>
                      <a:endParaRPr kumimoji="0" lang="en-GB" altLang="zh-CN" sz="2600" b="1" i="0" u="none" strike="noStrike" cap="none" normalizeH="0" baseline="0">
                        <a:ln>
                          <a:noFill/>
                        </a:ln>
                        <a:solidFill>
                          <a:schemeClr val="tx1"/>
                        </a:solidFill>
                        <a:effectLst/>
                        <a:latin typeface="Arial Narrow" panose="020B0606020202030204" pitchFamily="34"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378216136"/>
                  </a:ext>
                </a:extLst>
              </a:tr>
              <a:tr h="1809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0776153"/>
                  </a:ext>
                </a:extLst>
              </a:tr>
            </a:tbl>
          </a:graphicData>
        </a:graphic>
      </p:graphicFrame>
      <p:grpSp>
        <p:nvGrpSpPr>
          <p:cNvPr id="369818" name="Group 154"/>
          <p:cNvGrpSpPr>
            <a:grpSpLocks/>
          </p:cNvGrpSpPr>
          <p:nvPr/>
        </p:nvGrpSpPr>
        <p:grpSpPr bwMode="auto">
          <a:xfrm>
            <a:off x="2278063" y="1519912"/>
            <a:ext cx="6353175" cy="357187"/>
            <a:chOff x="1339" y="1357"/>
            <a:chExt cx="4002" cy="225"/>
          </a:xfrm>
        </p:grpSpPr>
        <p:graphicFrame>
          <p:nvGraphicFramePr>
            <p:cNvPr id="369819" name="Object 155"/>
            <p:cNvGraphicFramePr>
              <a:graphicFrameLocks noChangeAspect="1"/>
            </p:cNvGraphicFramePr>
            <p:nvPr/>
          </p:nvGraphicFramePr>
          <p:xfrm>
            <a:off x="1873" y="1358"/>
            <a:ext cx="448" cy="224"/>
          </p:xfrm>
          <a:graphic>
            <a:graphicData uri="http://schemas.openxmlformats.org/presentationml/2006/ole">
              <mc:AlternateContent xmlns:mc="http://schemas.openxmlformats.org/markup-compatibility/2006">
                <mc:Choice xmlns:v="urn:schemas-microsoft-com:vml" Requires="v">
                  <p:oleObj spid="_x0000_s18566" name="公式" r:id="rId5" imgW="406080" imgH="203040" progId="Equation.3">
                    <p:embed/>
                  </p:oleObj>
                </mc:Choice>
                <mc:Fallback>
                  <p:oleObj name="公式" r:id="rId5" imgW="406080" imgH="203040" progId="Equation.3">
                    <p:embed/>
                    <p:pic>
                      <p:nvPicPr>
                        <p:cNvPr id="369819" name="Object 1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3" y="1358"/>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9820" name="Object 156"/>
            <p:cNvGraphicFramePr>
              <a:graphicFrameLocks noChangeAspect="1"/>
            </p:cNvGraphicFramePr>
            <p:nvPr/>
          </p:nvGraphicFramePr>
          <p:xfrm>
            <a:off x="2880" y="1357"/>
            <a:ext cx="434" cy="224"/>
          </p:xfrm>
          <a:graphic>
            <a:graphicData uri="http://schemas.openxmlformats.org/presentationml/2006/ole">
              <mc:AlternateContent xmlns:mc="http://schemas.openxmlformats.org/markup-compatibility/2006">
                <mc:Choice xmlns:v="urn:schemas-microsoft-com:vml" Requires="v">
                  <p:oleObj spid="_x0000_s18567" name="公式" r:id="rId7" imgW="393480" imgH="203040" progId="Equation.3">
                    <p:embed/>
                  </p:oleObj>
                </mc:Choice>
                <mc:Fallback>
                  <p:oleObj name="公式" r:id="rId7" imgW="393480" imgH="203040" progId="Equation.3">
                    <p:embed/>
                    <p:pic>
                      <p:nvPicPr>
                        <p:cNvPr id="369820" name="Object 1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0"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9821" name="Object 157"/>
            <p:cNvGraphicFramePr>
              <a:graphicFrameLocks noChangeAspect="1"/>
            </p:cNvGraphicFramePr>
            <p:nvPr/>
          </p:nvGraphicFramePr>
          <p:xfrm>
            <a:off x="3386" y="1357"/>
            <a:ext cx="448" cy="224"/>
          </p:xfrm>
          <a:graphic>
            <a:graphicData uri="http://schemas.openxmlformats.org/presentationml/2006/ole">
              <mc:AlternateContent xmlns:mc="http://schemas.openxmlformats.org/markup-compatibility/2006">
                <mc:Choice xmlns:v="urn:schemas-microsoft-com:vml" Requires="v">
                  <p:oleObj spid="_x0000_s18568" name="公式" r:id="rId9" imgW="406080" imgH="203040" progId="Equation.3">
                    <p:embed/>
                  </p:oleObj>
                </mc:Choice>
                <mc:Fallback>
                  <p:oleObj name="公式" r:id="rId9" imgW="406080" imgH="203040" progId="Equation.3">
                    <p:embed/>
                    <p:pic>
                      <p:nvPicPr>
                        <p:cNvPr id="369821" name="Object 15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86" y="1357"/>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9822" name="Object 158"/>
            <p:cNvGraphicFramePr>
              <a:graphicFrameLocks noChangeAspect="1"/>
            </p:cNvGraphicFramePr>
            <p:nvPr/>
          </p:nvGraphicFramePr>
          <p:xfrm>
            <a:off x="1339" y="1358"/>
            <a:ext cx="462" cy="224"/>
          </p:xfrm>
          <a:graphic>
            <a:graphicData uri="http://schemas.openxmlformats.org/presentationml/2006/ole">
              <mc:AlternateContent xmlns:mc="http://schemas.openxmlformats.org/markup-compatibility/2006">
                <mc:Choice xmlns:v="urn:schemas-microsoft-com:vml" Requires="v">
                  <p:oleObj spid="_x0000_s18569" name="公式" r:id="rId11" imgW="419040" imgH="203040" progId="Equation.3">
                    <p:embed/>
                  </p:oleObj>
                </mc:Choice>
                <mc:Fallback>
                  <p:oleObj name="公式" r:id="rId11" imgW="419040" imgH="203040" progId="Equation.3">
                    <p:embed/>
                    <p:pic>
                      <p:nvPicPr>
                        <p:cNvPr id="369822" name="Object 15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9" y="1358"/>
                          <a:ext cx="462"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823" name="Object 159"/>
            <p:cNvGraphicFramePr>
              <a:graphicFrameLocks noChangeAspect="1"/>
            </p:cNvGraphicFramePr>
            <p:nvPr/>
          </p:nvGraphicFramePr>
          <p:xfrm>
            <a:off x="3907" y="1357"/>
            <a:ext cx="434" cy="224"/>
          </p:xfrm>
          <a:graphic>
            <a:graphicData uri="http://schemas.openxmlformats.org/presentationml/2006/ole">
              <mc:AlternateContent xmlns:mc="http://schemas.openxmlformats.org/markup-compatibility/2006">
                <mc:Choice xmlns:v="urn:schemas-microsoft-com:vml" Requires="v">
                  <p:oleObj spid="_x0000_s18570" name="公式" r:id="rId13" imgW="393480" imgH="203040" progId="Equation.3">
                    <p:embed/>
                  </p:oleObj>
                </mc:Choice>
                <mc:Fallback>
                  <p:oleObj name="公式" r:id="rId13" imgW="393480" imgH="203040" progId="Equation.3">
                    <p:embed/>
                    <p:pic>
                      <p:nvPicPr>
                        <p:cNvPr id="369823" name="Object 15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07"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9824" name="Object 160"/>
            <p:cNvGraphicFramePr>
              <a:graphicFrameLocks noChangeAspect="1"/>
            </p:cNvGraphicFramePr>
            <p:nvPr/>
          </p:nvGraphicFramePr>
          <p:xfrm>
            <a:off x="4414" y="1357"/>
            <a:ext cx="434" cy="224"/>
          </p:xfrm>
          <a:graphic>
            <a:graphicData uri="http://schemas.openxmlformats.org/presentationml/2006/ole">
              <mc:AlternateContent xmlns:mc="http://schemas.openxmlformats.org/markup-compatibility/2006">
                <mc:Choice xmlns:v="urn:schemas-microsoft-com:vml" Requires="v">
                  <p:oleObj spid="_x0000_s18571" name="公式" r:id="rId15" imgW="393480" imgH="203040" progId="Equation.3">
                    <p:embed/>
                  </p:oleObj>
                </mc:Choice>
                <mc:Fallback>
                  <p:oleObj name="公式" r:id="rId15" imgW="393480" imgH="203040" progId="Equation.3">
                    <p:embed/>
                    <p:pic>
                      <p:nvPicPr>
                        <p:cNvPr id="369824" name="Object 16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14" y="1357"/>
                          <a:ext cx="434"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825" name="Object 161"/>
            <p:cNvGraphicFramePr>
              <a:graphicFrameLocks noChangeAspect="1"/>
            </p:cNvGraphicFramePr>
            <p:nvPr/>
          </p:nvGraphicFramePr>
          <p:xfrm>
            <a:off x="4921" y="1371"/>
            <a:ext cx="420" cy="196"/>
          </p:xfrm>
          <a:graphic>
            <a:graphicData uri="http://schemas.openxmlformats.org/presentationml/2006/ole">
              <mc:AlternateContent xmlns:mc="http://schemas.openxmlformats.org/markup-compatibility/2006">
                <mc:Choice xmlns:v="urn:schemas-microsoft-com:vml" Requires="v">
                  <p:oleObj spid="_x0000_s18572" name="公式" r:id="rId17" imgW="380880" imgH="177480" progId="Equation.3">
                    <p:embed/>
                  </p:oleObj>
                </mc:Choice>
                <mc:Fallback>
                  <p:oleObj name="公式" r:id="rId17" imgW="380880" imgH="177480" progId="Equation.3">
                    <p:embed/>
                    <p:pic>
                      <p:nvPicPr>
                        <p:cNvPr id="369825" name="Object 16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921" y="1371"/>
                          <a:ext cx="420"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826" name="Object 162"/>
            <p:cNvGraphicFramePr>
              <a:graphicFrameLocks noChangeAspect="1"/>
            </p:cNvGraphicFramePr>
            <p:nvPr/>
          </p:nvGraphicFramePr>
          <p:xfrm>
            <a:off x="2352" y="1357"/>
            <a:ext cx="448" cy="224"/>
          </p:xfrm>
          <a:graphic>
            <a:graphicData uri="http://schemas.openxmlformats.org/presentationml/2006/ole">
              <mc:AlternateContent xmlns:mc="http://schemas.openxmlformats.org/markup-compatibility/2006">
                <mc:Choice xmlns:v="urn:schemas-microsoft-com:vml" Requires="v">
                  <p:oleObj spid="_x0000_s18573" name="公式" r:id="rId19" imgW="406080" imgH="203040" progId="Equation.3">
                    <p:embed/>
                  </p:oleObj>
                </mc:Choice>
                <mc:Fallback>
                  <p:oleObj name="公式" r:id="rId19" imgW="406080" imgH="203040" progId="Equation.3">
                    <p:embed/>
                    <p:pic>
                      <p:nvPicPr>
                        <p:cNvPr id="369826" name="Object 16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352" y="1357"/>
                          <a:ext cx="448"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69835" name="Group 171"/>
          <p:cNvGrpSpPr>
            <a:grpSpLocks/>
          </p:cNvGrpSpPr>
          <p:nvPr/>
        </p:nvGrpSpPr>
        <p:grpSpPr bwMode="auto">
          <a:xfrm>
            <a:off x="685800" y="1569124"/>
            <a:ext cx="1371600" cy="311150"/>
            <a:chOff x="336" y="1388"/>
            <a:chExt cx="864" cy="196"/>
          </a:xfrm>
        </p:grpSpPr>
        <p:graphicFrame>
          <p:nvGraphicFramePr>
            <p:cNvPr id="369836" name="Object 172"/>
            <p:cNvGraphicFramePr>
              <a:graphicFrameLocks noChangeAspect="1"/>
            </p:cNvGraphicFramePr>
            <p:nvPr/>
          </p:nvGraphicFramePr>
          <p:xfrm>
            <a:off x="336" y="1395"/>
            <a:ext cx="182" cy="182"/>
          </p:xfrm>
          <a:graphic>
            <a:graphicData uri="http://schemas.openxmlformats.org/presentationml/2006/ole">
              <mc:AlternateContent xmlns:mc="http://schemas.openxmlformats.org/markup-compatibility/2006">
                <mc:Choice xmlns:v="urn:schemas-microsoft-com:vml" Requires="v">
                  <p:oleObj spid="_x0000_s18574" name="Equation" r:id="rId21" imgW="164880" imgH="164880" progId="Equation.3">
                    <p:embed/>
                  </p:oleObj>
                </mc:Choice>
                <mc:Fallback>
                  <p:oleObj name="Equation" r:id="rId21" imgW="164880" imgH="164880" progId="Equation.3">
                    <p:embed/>
                    <p:pic>
                      <p:nvPicPr>
                        <p:cNvPr id="369836" name="Object 17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6" y="1395"/>
                          <a:ext cx="182"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837" name="Object 173"/>
            <p:cNvGraphicFramePr>
              <a:graphicFrameLocks noChangeAspect="1"/>
            </p:cNvGraphicFramePr>
            <p:nvPr/>
          </p:nvGraphicFramePr>
          <p:xfrm>
            <a:off x="677" y="1395"/>
            <a:ext cx="182" cy="182"/>
          </p:xfrm>
          <a:graphic>
            <a:graphicData uri="http://schemas.openxmlformats.org/presentationml/2006/ole">
              <mc:AlternateContent xmlns:mc="http://schemas.openxmlformats.org/markup-compatibility/2006">
                <mc:Choice xmlns:v="urn:schemas-microsoft-com:vml" Requires="v">
                  <p:oleObj spid="_x0000_s18575" name="Equation" r:id="rId23" imgW="164880" imgH="164880" progId="Equation.3">
                    <p:embed/>
                  </p:oleObj>
                </mc:Choice>
                <mc:Fallback>
                  <p:oleObj name="Equation" r:id="rId23" imgW="164880" imgH="164880" progId="Equation.3">
                    <p:embed/>
                    <p:pic>
                      <p:nvPicPr>
                        <p:cNvPr id="369837" name="Object 17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77" y="1395"/>
                          <a:ext cx="182"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9838" name="Object 174"/>
            <p:cNvGraphicFramePr>
              <a:graphicFrameLocks noChangeAspect="1"/>
            </p:cNvGraphicFramePr>
            <p:nvPr/>
          </p:nvGraphicFramePr>
          <p:xfrm>
            <a:off x="1018" y="1388"/>
            <a:ext cx="182" cy="196"/>
          </p:xfrm>
          <a:graphic>
            <a:graphicData uri="http://schemas.openxmlformats.org/presentationml/2006/ole">
              <mc:AlternateContent xmlns:mc="http://schemas.openxmlformats.org/markup-compatibility/2006">
                <mc:Choice xmlns:v="urn:schemas-microsoft-com:vml" Requires="v">
                  <p:oleObj spid="_x0000_s18576" name="Equation" r:id="rId25" imgW="164880" imgH="177480" progId="Equation.3">
                    <p:embed/>
                  </p:oleObj>
                </mc:Choice>
                <mc:Fallback>
                  <p:oleObj name="Equation" r:id="rId25" imgW="164880" imgH="177480" progId="Equation.3">
                    <p:embed/>
                    <p:pic>
                      <p:nvPicPr>
                        <p:cNvPr id="369838" name="Object 17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18" y="1388"/>
                          <a:ext cx="182"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69839" name="Group 175"/>
          <p:cNvGraphicFramePr>
            <a:graphicFrameLocks noGrp="1"/>
          </p:cNvGraphicFramePr>
          <p:nvPr>
            <p:extLst>
              <p:ext uri="{D42A27DB-BD31-4B8C-83A1-F6EECF244321}">
                <p14:modId xmlns:p14="http://schemas.microsoft.com/office/powerpoint/2010/main" val="2664305473"/>
              </p:ext>
            </p:extLst>
          </p:nvPr>
        </p:nvGraphicFramePr>
        <p:xfrm>
          <a:off x="533400" y="1880274"/>
          <a:ext cx="8164513" cy="396240"/>
        </p:xfrm>
        <a:graphic>
          <a:graphicData uri="http://schemas.openxmlformats.org/drawingml/2006/table">
            <a:tbl>
              <a:tblPr/>
              <a:tblGrid>
                <a:gridCol w="565150">
                  <a:extLst>
                    <a:ext uri="{9D8B030D-6E8A-4147-A177-3AD203B41FA5}">
                      <a16:colId xmlns:a16="http://schemas.microsoft.com/office/drawing/2014/main" val="2849938318"/>
                    </a:ext>
                  </a:extLst>
                </a:gridCol>
                <a:gridCol w="563563">
                  <a:extLst>
                    <a:ext uri="{9D8B030D-6E8A-4147-A177-3AD203B41FA5}">
                      <a16:colId xmlns:a16="http://schemas.microsoft.com/office/drawing/2014/main" val="311939045"/>
                    </a:ext>
                  </a:extLst>
                </a:gridCol>
                <a:gridCol w="569912">
                  <a:extLst>
                    <a:ext uri="{9D8B030D-6E8A-4147-A177-3AD203B41FA5}">
                      <a16:colId xmlns:a16="http://schemas.microsoft.com/office/drawing/2014/main" val="928249497"/>
                    </a:ext>
                  </a:extLst>
                </a:gridCol>
                <a:gridCol w="806450">
                  <a:extLst>
                    <a:ext uri="{9D8B030D-6E8A-4147-A177-3AD203B41FA5}">
                      <a16:colId xmlns:a16="http://schemas.microsoft.com/office/drawing/2014/main" val="3917133938"/>
                    </a:ext>
                  </a:extLst>
                </a:gridCol>
                <a:gridCol w="808038">
                  <a:extLst>
                    <a:ext uri="{9D8B030D-6E8A-4147-A177-3AD203B41FA5}">
                      <a16:colId xmlns:a16="http://schemas.microsoft.com/office/drawing/2014/main" val="3971977162"/>
                    </a:ext>
                  </a:extLst>
                </a:gridCol>
                <a:gridCol w="809625">
                  <a:extLst>
                    <a:ext uri="{9D8B030D-6E8A-4147-A177-3AD203B41FA5}">
                      <a16:colId xmlns:a16="http://schemas.microsoft.com/office/drawing/2014/main" val="2327909394"/>
                    </a:ext>
                  </a:extLst>
                </a:gridCol>
                <a:gridCol w="809625">
                  <a:extLst>
                    <a:ext uri="{9D8B030D-6E8A-4147-A177-3AD203B41FA5}">
                      <a16:colId xmlns:a16="http://schemas.microsoft.com/office/drawing/2014/main" val="2218983088"/>
                    </a:ext>
                  </a:extLst>
                </a:gridCol>
                <a:gridCol w="808037">
                  <a:extLst>
                    <a:ext uri="{9D8B030D-6E8A-4147-A177-3AD203B41FA5}">
                      <a16:colId xmlns:a16="http://schemas.microsoft.com/office/drawing/2014/main" val="34514286"/>
                    </a:ext>
                  </a:extLst>
                </a:gridCol>
                <a:gridCol w="806450">
                  <a:extLst>
                    <a:ext uri="{9D8B030D-6E8A-4147-A177-3AD203B41FA5}">
                      <a16:colId xmlns:a16="http://schemas.microsoft.com/office/drawing/2014/main" val="3462807688"/>
                    </a:ext>
                  </a:extLst>
                </a:gridCol>
                <a:gridCol w="809625">
                  <a:extLst>
                    <a:ext uri="{9D8B030D-6E8A-4147-A177-3AD203B41FA5}">
                      <a16:colId xmlns:a16="http://schemas.microsoft.com/office/drawing/2014/main" val="3474363739"/>
                    </a:ext>
                  </a:extLst>
                </a:gridCol>
                <a:gridCol w="808038">
                  <a:extLst>
                    <a:ext uri="{9D8B030D-6E8A-4147-A177-3AD203B41FA5}">
                      <a16:colId xmlns:a16="http://schemas.microsoft.com/office/drawing/2014/main" val="1912495235"/>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338412297"/>
                  </a:ext>
                </a:extLst>
              </a:tr>
            </a:tbl>
          </a:graphicData>
        </a:graphic>
      </p:graphicFrame>
      <p:graphicFrame>
        <p:nvGraphicFramePr>
          <p:cNvPr id="369875" name="Group 211"/>
          <p:cNvGraphicFramePr>
            <a:graphicFrameLocks noGrp="1"/>
          </p:cNvGraphicFramePr>
          <p:nvPr>
            <p:extLst>
              <p:ext uri="{D42A27DB-BD31-4B8C-83A1-F6EECF244321}">
                <p14:modId xmlns:p14="http://schemas.microsoft.com/office/powerpoint/2010/main" val="2769613309"/>
              </p:ext>
            </p:extLst>
          </p:nvPr>
        </p:nvGraphicFramePr>
        <p:xfrm>
          <a:off x="533400" y="2261274"/>
          <a:ext cx="8164513" cy="396240"/>
        </p:xfrm>
        <a:graphic>
          <a:graphicData uri="http://schemas.openxmlformats.org/drawingml/2006/table">
            <a:tbl>
              <a:tblPr/>
              <a:tblGrid>
                <a:gridCol w="565150">
                  <a:extLst>
                    <a:ext uri="{9D8B030D-6E8A-4147-A177-3AD203B41FA5}">
                      <a16:colId xmlns:a16="http://schemas.microsoft.com/office/drawing/2014/main" val="122491969"/>
                    </a:ext>
                  </a:extLst>
                </a:gridCol>
                <a:gridCol w="563563">
                  <a:extLst>
                    <a:ext uri="{9D8B030D-6E8A-4147-A177-3AD203B41FA5}">
                      <a16:colId xmlns:a16="http://schemas.microsoft.com/office/drawing/2014/main" val="3188082583"/>
                    </a:ext>
                  </a:extLst>
                </a:gridCol>
                <a:gridCol w="569912">
                  <a:extLst>
                    <a:ext uri="{9D8B030D-6E8A-4147-A177-3AD203B41FA5}">
                      <a16:colId xmlns:a16="http://schemas.microsoft.com/office/drawing/2014/main" val="2049454439"/>
                    </a:ext>
                  </a:extLst>
                </a:gridCol>
                <a:gridCol w="806450">
                  <a:extLst>
                    <a:ext uri="{9D8B030D-6E8A-4147-A177-3AD203B41FA5}">
                      <a16:colId xmlns:a16="http://schemas.microsoft.com/office/drawing/2014/main" val="2398277598"/>
                    </a:ext>
                  </a:extLst>
                </a:gridCol>
                <a:gridCol w="808038">
                  <a:extLst>
                    <a:ext uri="{9D8B030D-6E8A-4147-A177-3AD203B41FA5}">
                      <a16:colId xmlns:a16="http://schemas.microsoft.com/office/drawing/2014/main" val="1215512161"/>
                    </a:ext>
                  </a:extLst>
                </a:gridCol>
                <a:gridCol w="809625">
                  <a:extLst>
                    <a:ext uri="{9D8B030D-6E8A-4147-A177-3AD203B41FA5}">
                      <a16:colId xmlns:a16="http://schemas.microsoft.com/office/drawing/2014/main" val="2358461238"/>
                    </a:ext>
                  </a:extLst>
                </a:gridCol>
                <a:gridCol w="809625">
                  <a:extLst>
                    <a:ext uri="{9D8B030D-6E8A-4147-A177-3AD203B41FA5}">
                      <a16:colId xmlns:a16="http://schemas.microsoft.com/office/drawing/2014/main" val="204994704"/>
                    </a:ext>
                  </a:extLst>
                </a:gridCol>
                <a:gridCol w="808037">
                  <a:extLst>
                    <a:ext uri="{9D8B030D-6E8A-4147-A177-3AD203B41FA5}">
                      <a16:colId xmlns:a16="http://schemas.microsoft.com/office/drawing/2014/main" val="1872434280"/>
                    </a:ext>
                  </a:extLst>
                </a:gridCol>
                <a:gridCol w="806450">
                  <a:extLst>
                    <a:ext uri="{9D8B030D-6E8A-4147-A177-3AD203B41FA5}">
                      <a16:colId xmlns:a16="http://schemas.microsoft.com/office/drawing/2014/main" val="1528537841"/>
                    </a:ext>
                  </a:extLst>
                </a:gridCol>
                <a:gridCol w="809625">
                  <a:extLst>
                    <a:ext uri="{9D8B030D-6E8A-4147-A177-3AD203B41FA5}">
                      <a16:colId xmlns:a16="http://schemas.microsoft.com/office/drawing/2014/main" val="3417321478"/>
                    </a:ext>
                  </a:extLst>
                </a:gridCol>
                <a:gridCol w="808038">
                  <a:extLst>
                    <a:ext uri="{9D8B030D-6E8A-4147-A177-3AD203B41FA5}">
                      <a16:colId xmlns:a16="http://schemas.microsoft.com/office/drawing/2014/main" val="304091413"/>
                    </a:ext>
                  </a:extLst>
                </a:gridCol>
              </a:tblGrid>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408008126"/>
                  </a:ext>
                </a:extLst>
              </a:tr>
            </a:tbl>
          </a:graphicData>
        </a:graphic>
      </p:graphicFrame>
      <p:graphicFrame>
        <p:nvGraphicFramePr>
          <p:cNvPr id="369911" name="Group 247"/>
          <p:cNvGraphicFramePr>
            <a:graphicFrameLocks noGrp="1"/>
          </p:cNvGraphicFramePr>
          <p:nvPr>
            <p:extLst>
              <p:ext uri="{D42A27DB-BD31-4B8C-83A1-F6EECF244321}">
                <p14:modId xmlns:p14="http://schemas.microsoft.com/office/powerpoint/2010/main" val="2326343840"/>
              </p:ext>
            </p:extLst>
          </p:nvPr>
        </p:nvGraphicFramePr>
        <p:xfrm>
          <a:off x="533400" y="2642274"/>
          <a:ext cx="8164513" cy="396240"/>
        </p:xfrm>
        <a:graphic>
          <a:graphicData uri="http://schemas.openxmlformats.org/drawingml/2006/table">
            <a:tbl>
              <a:tblPr/>
              <a:tblGrid>
                <a:gridCol w="565150">
                  <a:extLst>
                    <a:ext uri="{9D8B030D-6E8A-4147-A177-3AD203B41FA5}">
                      <a16:colId xmlns:a16="http://schemas.microsoft.com/office/drawing/2014/main" val="3580348222"/>
                    </a:ext>
                  </a:extLst>
                </a:gridCol>
                <a:gridCol w="563563">
                  <a:extLst>
                    <a:ext uri="{9D8B030D-6E8A-4147-A177-3AD203B41FA5}">
                      <a16:colId xmlns:a16="http://schemas.microsoft.com/office/drawing/2014/main" val="3677030530"/>
                    </a:ext>
                  </a:extLst>
                </a:gridCol>
                <a:gridCol w="569912">
                  <a:extLst>
                    <a:ext uri="{9D8B030D-6E8A-4147-A177-3AD203B41FA5}">
                      <a16:colId xmlns:a16="http://schemas.microsoft.com/office/drawing/2014/main" val="196241933"/>
                    </a:ext>
                  </a:extLst>
                </a:gridCol>
                <a:gridCol w="806450">
                  <a:extLst>
                    <a:ext uri="{9D8B030D-6E8A-4147-A177-3AD203B41FA5}">
                      <a16:colId xmlns:a16="http://schemas.microsoft.com/office/drawing/2014/main" val="2556565261"/>
                    </a:ext>
                  </a:extLst>
                </a:gridCol>
                <a:gridCol w="808038">
                  <a:extLst>
                    <a:ext uri="{9D8B030D-6E8A-4147-A177-3AD203B41FA5}">
                      <a16:colId xmlns:a16="http://schemas.microsoft.com/office/drawing/2014/main" val="1763860637"/>
                    </a:ext>
                  </a:extLst>
                </a:gridCol>
                <a:gridCol w="809625">
                  <a:extLst>
                    <a:ext uri="{9D8B030D-6E8A-4147-A177-3AD203B41FA5}">
                      <a16:colId xmlns:a16="http://schemas.microsoft.com/office/drawing/2014/main" val="3374482909"/>
                    </a:ext>
                  </a:extLst>
                </a:gridCol>
                <a:gridCol w="809625">
                  <a:extLst>
                    <a:ext uri="{9D8B030D-6E8A-4147-A177-3AD203B41FA5}">
                      <a16:colId xmlns:a16="http://schemas.microsoft.com/office/drawing/2014/main" val="1808824423"/>
                    </a:ext>
                  </a:extLst>
                </a:gridCol>
                <a:gridCol w="808037">
                  <a:extLst>
                    <a:ext uri="{9D8B030D-6E8A-4147-A177-3AD203B41FA5}">
                      <a16:colId xmlns:a16="http://schemas.microsoft.com/office/drawing/2014/main" val="661452282"/>
                    </a:ext>
                  </a:extLst>
                </a:gridCol>
                <a:gridCol w="806450">
                  <a:extLst>
                    <a:ext uri="{9D8B030D-6E8A-4147-A177-3AD203B41FA5}">
                      <a16:colId xmlns:a16="http://schemas.microsoft.com/office/drawing/2014/main" val="1088309724"/>
                    </a:ext>
                  </a:extLst>
                </a:gridCol>
                <a:gridCol w="809625">
                  <a:extLst>
                    <a:ext uri="{9D8B030D-6E8A-4147-A177-3AD203B41FA5}">
                      <a16:colId xmlns:a16="http://schemas.microsoft.com/office/drawing/2014/main" val="3733102075"/>
                    </a:ext>
                  </a:extLst>
                </a:gridCol>
                <a:gridCol w="808038">
                  <a:extLst>
                    <a:ext uri="{9D8B030D-6E8A-4147-A177-3AD203B41FA5}">
                      <a16:colId xmlns:a16="http://schemas.microsoft.com/office/drawing/2014/main" val="2957746458"/>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991350667"/>
                  </a:ext>
                </a:extLst>
              </a:tr>
            </a:tbl>
          </a:graphicData>
        </a:graphic>
      </p:graphicFrame>
      <p:graphicFrame>
        <p:nvGraphicFramePr>
          <p:cNvPr id="369947" name="Group 283"/>
          <p:cNvGraphicFramePr>
            <a:graphicFrameLocks noGrp="1"/>
          </p:cNvGraphicFramePr>
          <p:nvPr>
            <p:extLst>
              <p:ext uri="{D42A27DB-BD31-4B8C-83A1-F6EECF244321}">
                <p14:modId xmlns:p14="http://schemas.microsoft.com/office/powerpoint/2010/main" val="1886904837"/>
              </p:ext>
            </p:extLst>
          </p:nvPr>
        </p:nvGraphicFramePr>
        <p:xfrm>
          <a:off x="533400" y="3532862"/>
          <a:ext cx="8164513" cy="404813"/>
        </p:xfrm>
        <a:graphic>
          <a:graphicData uri="http://schemas.openxmlformats.org/drawingml/2006/table">
            <a:tbl>
              <a:tblPr/>
              <a:tblGrid>
                <a:gridCol w="565150">
                  <a:extLst>
                    <a:ext uri="{9D8B030D-6E8A-4147-A177-3AD203B41FA5}">
                      <a16:colId xmlns:a16="http://schemas.microsoft.com/office/drawing/2014/main" val="2812339750"/>
                    </a:ext>
                  </a:extLst>
                </a:gridCol>
                <a:gridCol w="563563">
                  <a:extLst>
                    <a:ext uri="{9D8B030D-6E8A-4147-A177-3AD203B41FA5}">
                      <a16:colId xmlns:a16="http://schemas.microsoft.com/office/drawing/2014/main" val="2119338451"/>
                    </a:ext>
                  </a:extLst>
                </a:gridCol>
                <a:gridCol w="569912">
                  <a:extLst>
                    <a:ext uri="{9D8B030D-6E8A-4147-A177-3AD203B41FA5}">
                      <a16:colId xmlns:a16="http://schemas.microsoft.com/office/drawing/2014/main" val="3629403921"/>
                    </a:ext>
                  </a:extLst>
                </a:gridCol>
                <a:gridCol w="806450">
                  <a:extLst>
                    <a:ext uri="{9D8B030D-6E8A-4147-A177-3AD203B41FA5}">
                      <a16:colId xmlns:a16="http://schemas.microsoft.com/office/drawing/2014/main" val="3248594853"/>
                    </a:ext>
                  </a:extLst>
                </a:gridCol>
                <a:gridCol w="808038">
                  <a:extLst>
                    <a:ext uri="{9D8B030D-6E8A-4147-A177-3AD203B41FA5}">
                      <a16:colId xmlns:a16="http://schemas.microsoft.com/office/drawing/2014/main" val="1391196450"/>
                    </a:ext>
                  </a:extLst>
                </a:gridCol>
                <a:gridCol w="809625">
                  <a:extLst>
                    <a:ext uri="{9D8B030D-6E8A-4147-A177-3AD203B41FA5}">
                      <a16:colId xmlns:a16="http://schemas.microsoft.com/office/drawing/2014/main" val="2672197583"/>
                    </a:ext>
                  </a:extLst>
                </a:gridCol>
                <a:gridCol w="809625">
                  <a:extLst>
                    <a:ext uri="{9D8B030D-6E8A-4147-A177-3AD203B41FA5}">
                      <a16:colId xmlns:a16="http://schemas.microsoft.com/office/drawing/2014/main" val="4083169190"/>
                    </a:ext>
                  </a:extLst>
                </a:gridCol>
                <a:gridCol w="808037">
                  <a:extLst>
                    <a:ext uri="{9D8B030D-6E8A-4147-A177-3AD203B41FA5}">
                      <a16:colId xmlns:a16="http://schemas.microsoft.com/office/drawing/2014/main" val="3975291823"/>
                    </a:ext>
                  </a:extLst>
                </a:gridCol>
                <a:gridCol w="806450">
                  <a:extLst>
                    <a:ext uri="{9D8B030D-6E8A-4147-A177-3AD203B41FA5}">
                      <a16:colId xmlns:a16="http://schemas.microsoft.com/office/drawing/2014/main" val="2859854492"/>
                    </a:ext>
                  </a:extLst>
                </a:gridCol>
                <a:gridCol w="809625">
                  <a:extLst>
                    <a:ext uri="{9D8B030D-6E8A-4147-A177-3AD203B41FA5}">
                      <a16:colId xmlns:a16="http://schemas.microsoft.com/office/drawing/2014/main" val="2396977919"/>
                    </a:ext>
                  </a:extLst>
                </a:gridCol>
                <a:gridCol w="808038">
                  <a:extLst>
                    <a:ext uri="{9D8B030D-6E8A-4147-A177-3AD203B41FA5}">
                      <a16:colId xmlns:a16="http://schemas.microsoft.com/office/drawing/2014/main" val="913726957"/>
                    </a:ext>
                  </a:extLst>
                </a:gridCol>
              </a:tblGrid>
              <a:tr h="404813">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463248835"/>
                  </a:ext>
                </a:extLst>
              </a:tr>
            </a:tbl>
          </a:graphicData>
        </a:graphic>
      </p:graphicFrame>
      <p:graphicFrame>
        <p:nvGraphicFramePr>
          <p:cNvPr id="369983" name="Group 319"/>
          <p:cNvGraphicFramePr>
            <a:graphicFrameLocks noGrp="1"/>
          </p:cNvGraphicFramePr>
          <p:nvPr>
            <p:extLst>
              <p:ext uri="{D42A27DB-BD31-4B8C-83A1-F6EECF244321}">
                <p14:modId xmlns:p14="http://schemas.microsoft.com/office/powerpoint/2010/main" val="2873498854"/>
              </p:ext>
            </p:extLst>
          </p:nvPr>
        </p:nvGraphicFramePr>
        <p:xfrm>
          <a:off x="533400" y="3085187"/>
          <a:ext cx="8164513" cy="396240"/>
        </p:xfrm>
        <a:graphic>
          <a:graphicData uri="http://schemas.openxmlformats.org/drawingml/2006/table">
            <a:tbl>
              <a:tblPr/>
              <a:tblGrid>
                <a:gridCol w="565150">
                  <a:extLst>
                    <a:ext uri="{9D8B030D-6E8A-4147-A177-3AD203B41FA5}">
                      <a16:colId xmlns:a16="http://schemas.microsoft.com/office/drawing/2014/main" val="2459513733"/>
                    </a:ext>
                  </a:extLst>
                </a:gridCol>
                <a:gridCol w="563563">
                  <a:extLst>
                    <a:ext uri="{9D8B030D-6E8A-4147-A177-3AD203B41FA5}">
                      <a16:colId xmlns:a16="http://schemas.microsoft.com/office/drawing/2014/main" val="184534201"/>
                    </a:ext>
                  </a:extLst>
                </a:gridCol>
                <a:gridCol w="569912">
                  <a:extLst>
                    <a:ext uri="{9D8B030D-6E8A-4147-A177-3AD203B41FA5}">
                      <a16:colId xmlns:a16="http://schemas.microsoft.com/office/drawing/2014/main" val="1194407829"/>
                    </a:ext>
                  </a:extLst>
                </a:gridCol>
                <a:gridCol w="806450">
                  <a:extLst>
                    <a:ext uri="{9D8B030D-6E8A-4147-A177-3AD203B41FA5}">
                      <a16:colId xmlns:a16="http://schemas.microsoft.com/office/drawing/2014/main" val="2714745566"/>
                    </a:ext>
                  </a:extLst>
                </a:gridCol>
                <a:gridCol w="808038">
                  <a:extLst>
                    <a:ext uri="{9D8B030D-6E8A-4147-A177-3AD203B41FA5}">
                      <a16:colId xmlns:a16="http://schemas.microsoft.com/office/drawing/2014/main" val="1372686709"/>
                    </a:ext>
                  </a:extLst>
                </a:gridCol>
                <a:gridCol w="809625">
                  <a:extLst>
                    <a:ext uri="{9D8B030D-6E8A-4147-A177-3AD203B41FA5}">
                      <a16:colId xmlns:a16="http://schemas.microsoft.com/office/drawing/2014/main" val="898485361"/>
                    </a:ext>
                  </a:extLst>
                </a:gridCol>
                <a:gridCol w="809625">
                  <a:extLst>
                    <a:ext uri="{9D8B030D-6E8A-4147-A177-3AD203B41FA5}">
                      <a16:colId xmlns:a16="http://schemas.microsoft.com/office/drawing/2014/main" val="2247656336"/>
                    </a:ext>
                  </a:extLst>
                </a:gridCol>
                <a:gridCol w="808037">
                  <a:extLst>
                    <a:ext uri="{9D8B030D-6E8A-4147-A177-3AD203B41FA5}">
                      <a16:colId xmlns:a16="http://schemas.microsoft.com/office/drawing/2014/main" val="724647062"/>
                    </a:ext>
                  </a:extLst>
                </a:gridCol>
                <a:gridCol w="806450">
                  <a:extLst>
                    <a:ext uri="{9D8B030D-6E8A-4147-A177-3AD203B41FA5}">
                      <a16:colId xmlns:a16="http://schemas.microsoft.com/office/drawing/2014/main" val="2361161579"/>
                    </a:ext>
                  </a:extLst>
                </a:gridCol>
                <a:gridCol w="809625">
                  <a:extLst>
                    <a:ext uri="{9D8B030D-6E8A-4147-A177-3AD203B41FA5}">
                      <a16:colId xmlns:a16="http://schemas.microsoft.com/office/drawing/2014/main" val="3802493021"/>
                    </a:ext>
                  </a:extLst>
                </a:gridCol>
                <a:gridCol w="808038">
                  <a:extLst>
                    <a:ext uri="{9D8B030D-6E8A-4147-A177-3AD203B41FA5}">
                      <a16:colId xmlns:a16="http://schemas.microsoft.com/office/drawing/2014/main" val="3483751"/>
                    </a:ext>
                  </a:extLst>
                </a:gridCol>
              </a:tblGrid>
              <a:tr h="357188">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2832898099"/>
                  </a:ext>
                </a:extLst>
              </a:tr>
            </a:tbl>
          </a:graphicData>
        </a:graphic>
      </p:graphicFrame>
      <p:graphicFrame>
        <p:nvGraphicFramePr>
          <p:cNvPr id="370019" name="Group 355"/>
          <p:cNvGraphicFramePr>
            <a:graphicFrameLocks noGrp="1"/>
          </p:cNvGraphicFramePr>
          <p:nvPr>
            <p:extLst>
              <p:ext uri="{D42A27DB-BD31-4B8C-83A1-F6EECF244321}">
                <p14:modId xmlns:p14="http://schemas.microsoft.com/office/powerpoint/2010/main" val="3531705854"/>
              </p:ext>
            </p:extLst>
          </p:nvPr>
        </p:nvGraphicFramePr>
        <p:xfrm>
          <a:off x="533400" y="3923387"/>
          <a:ext cx="8164513" cy="396240"/>
        </p:xfrm>
        <a:graphic>
          <a:graphicData uri="http://schemas.openxmlformats.org/drawingml/2006/table">
            <a:tbl>
              <a:tblPr/>
              <a:tblGrid>
                <a:gridCol w="565150">
                  <a:extLst>
                    <a:ext uri="{9D8B030D-6E8A-4147-A177-3AD203B41FA5}">
                      <a16:colId xmlns:a16="http://schemas.microsoft.com/office/drawing/2014/main" val="3123385230"/>
                    </a:ext>
                  </a:extLst>
                </a:gridCol>
                <a:gridCol w="563563">
                  <a:extLst>
                    <a:ext uri="{9D8B030D-6E8A-4147-A177-3AD203B41FA5}">
                      <a16:colId xmlns:a16="http://schemas.microsoft.com/office/drawing/2014/main" val="1326916003"/>
                    </a:ext>
                  </a:extLst>
                </a:gridCol>
                <a:gridCol w="569912">
                  <a:extLst>
                    <a:ext uri="{9D8B030D-6E8A-4147-A177-3AD203B41FA5}">
                      <a16:colId xmlns:a16="http://schemas.microsoft.com/office/drawing/2014/main" val="3697861992"/>
                    </a:ext>
                  </a:extLst>
                </a:gridCol>
                <a:gridCol w="806450">
                  <a:extLst>
                    <a:ext uri="{9D8B030D-6E8A-4147-A177-3AD203B41FA5}">
                      <a16:colId xmlns:a16="http://schemas.microsoft.com/office/drawing/2014/main" val="3534714579"/>
                    </a:ext>
                  </a:extLst>
                </a:gridCol>
                <a:gridCol w="808038">
                  <a:extLst>
                    <a:ext uri="{9D8B030D-6E8A-4147-A177-3AD203B41FA5}">
                      <a16:colId xmlns:a16="http://schemas.microsoft.com/office/drawing/2014/main" val="3795969441"/>
                    </a:ext>
                  </a:extLst>
                </a:gridCol>
                <a:gridCol w="809625">
                  <a:extLst>
                    <a:ext uri="{9D8B030D-6E8A-4147-A177-3AD203B41FA5}">
                      <a16:colId xmlns:a16="http://schemas.microsoft.com/office/drawing/2014/main" val="3394444975"/>
                    </a:ext>
                  </a:extLst>
                </a:gridCol>
                <a:gridCol w="809625">
                  <a:extLst>
                    <a:ext uri="{9D8B030D-6E8A-4147-A177-3AD203B41FA5}">
                      <a16:colId xmlns:a16="http://schemas.microsoft.com/office/drawing/2014/main" val="4095829212"/>
                    </a:ext>
                  </a:extLst>
                </a:gridCol>
                <a:gridCol w="808037">
                  <a:extLst>
                    <a:ext uri="{9D8B030D-6E8A-4147-A177-3AD203B41FA5}">
                      <a16:colId xmlns:a16="http://schemas.microsoft.com/office/drawing/2014/main" val="2200522011"/>
                    </a:ext>
                  </a:extLst>
                </a:gridCol>
                <a:gridCol w="806450">
                  <a:extLst>
                    <a:ext uri="{9D8B030D-6E8A-4147-A177-3AD203B41FA5}">
                      <a16:colId xmlns:a16="http://schemas.microsoft.com/office/drawing/2014/main" val="2192338447"/>
                    </a:ext>
                  </a:extLst>
                </a:gridCol>
                <a:gridCol w="809625">
                  <a:extLst>
                    <a:ext uri="{9D8B030D-6E8A-4147-A177-3AD203B41FA5}">
                      <a16:colId xmlns:a16="http://schemas.microsoft.com/office/drawing/2014/main" val="3883111259"/>
                    </a:ext>
                  </a:extLst>
                </a:gridCol>
                <a:gridCol w="808038">
                  <a:extLst>
                    <a:ext uri="{9D8B030D-6E8A-4147-A177-3AD203B41FA5}">
                      <a16:colId xmlns:a16="http://schemas.microsoft.com/office/drawing/2014/main" val="689015706"/>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2883766365"/>
                  </a:ext>
                </a:extLst>
              </a:tr>
            </a:tbl>
          </a:graphicData>
        </a:graphic>
      </p:graphicFrame>
      <p:graphicFrame>
        <p:nvGraphicFramePr>
          <p:cNvPr id="370055" name="Group 391"/>
          <p:cNvGraphicFramePr>
            <a:graphicFrameLocks noGrp="1"/>
          </p:cNvGraphicFramePr>
          <p:nvPr>
            <p:extLst>
              <p:ext uri="{D42A27DB-BD31-4B8C-83A1-F6EECF244321}">
                <p14:modId xmlns:p14="http://schemas.microsoft.com/office/powerpoint/2010/main" val="370830189"/>
              </p:ext>
            </p:extLst>
          </p:nvPr>
        </p:nvGraphicFramePr>
        <p:xfrm>
          <a:off x="533400" y="4318674"/>
          <a:ext cx="8164513" cy="396240"/>
        </p:xfrm>
        <a:graphic>
          <a:graphicData uri="http://schemas.openxmlformats.org/drawingml/2006/table">
            <a:tbl>
              <a:tblPr/>
              <a:tblGrid>
                <a:gridCol w="565150">
                  <a:extLst>
                    <a:ext uri="{9D8B030D-6E8A-4147-A177-3AD203B41FA5}">
                      <a16:colId xmlns:a16="http://schemas.microsoft.com/office/drawing/2014/main" val="2238662036"/>
                    </a:ext>
                  </a:extLst>
                </a:gridCol>
                <a:gridCol w="563563">
                  <a:extLst>
                    <a:ext uri="{9D8B030D-6E8A-4147-A177-3AD203B41FA5}">
                      <a16:colId xmlns:a16="http://schemas.microsoft.com/office/drawing/2014/main" val="1814327795"/>
                    </a:ext>
                  </a:extLst>
                </a:gridCol>
                <a:gridCol w="569912">
                  <a:extLst>
                    <a:ext uri="{9D8B030D-6E8A-4147-A177-3AD203B41FA5}">
                      <a16:colId xmlns:a16="http://schemas.microsoft.com/office/drawing/2014/main" val="2174225445"/>
                    </a:ext>
                  </a:extLst>
                </a:gridCol>
                <a:gridCol w="806450">
                  <a:extLst>
                    <a:ext uri="{9D8B030D-6E8A-4147-A177-3AD203B41FA5}">
                      <a16:colId xmlns:a16="http://schemas.microsoft.com/office/drawing/2014/main" val="925890809"/>
                    </a:ext>
                  </a:extLst>
                </a:gridCol>
                <a:gridCol w="808038">
                  <a:extLst>
                    <a:ext uri="{9D8B030D-6E8A-4147-A177-3AD203B41FA5}">
                      <a16:colId xmlns:a16="http://schemas.microsoft.com/office/drawing/2014/main" val="3622214034"/>
                    </a:ext>
                  </a:extLst>
                </a:gridCol>
                <a:gridCol w="809625">
                  <a:extLst>
                    <a:ext uri="{9D8B030D-6E8A-4147-A177-3AD203B41FA5}">
                      <a16:colId xmlns:a16="http://schemas.microsoft.com/office/drawing/2014/main" val="1574175364"/>
                    </a:ext>
                  </a:extLst>
                </a:gridCol>
                <a:gridCol w="809625">
                  <a:extLst>
                    <a:ext uri="{9D8B030D-6E8A-4147-A177-3AD203B41FA5}">
                      <a16:colId xmlns:a16="http://schemas.microsoft.com/office/drawing/2014/main" val="2532645492"/>
                    </a:ext>
                  </a:extLst>
                </a:gridCol>
                <a:gridCol w="808037">
                  <a:extLst>
                    <a:ext uri="{9D8B030D-6E8A-4147-A177-3AD203B41FA5}">
                      <a16:colId xmlns:a16="http://schemas.microsoft.com/office/drawing/2014/main" val="2098833296"/>
                    </a:ext>
                  </a:extLst>
                </a:gridCol>
                <a:gridCol w="806450">
                  <a:extLst>
                    <a:ext uri="{9D8B030D-6E8A-4147-A177-3AD203B41FA5}">
                      <a16:colId xmlns:a16="http://schemas.microsoft.com/office/drawing/2014/main" val="2205204195"/>
                    </a:ext>
                  </a:extLst>
                </a:gridCol>
                <a:gridCol w="809625">
                  <a:extLst>
                    <a:ext uri="{9D8B030D-6E8A-4147-A177-3AD203B41FA5}">
                      <a16:colId xmlns:a16="http://schemas.microsoft.com/office/drawing/2014/main" val="2164742978"/>
                    </a:ext>
                  </a:extLst>
                </a:gridCol>
                <a:gridCol w="808038">
                  <a:extLst>
                    <a:ext uri="{9D8B030D-6E8A-4147-A177-3AD203B41FA5}">
                      <a16:colId xmlns:a16="http://schemas.microsoft.com/office/drawing/2014/main" val="1236995149"/>
                    </a:ext>
                  </a:extLst>
                </a:gridCol>
              </a:tblGrid>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005652274"/>
                  </a:ext>
                </a:extLst>
              </a:tr>
            </a:tbl>
          </a:graphicData>
        </a:graphic>
      </p:graphicFrame>
      <p:graphicFrame>
        <p:nvGraphicFramePr>
          <p:cNvPr id="370091" name="Group 427"/>
          <p:cNvGraphicFramePr>
            <a:graphicFrameLocks noGrp="1"/>
          </p:cNvGraphicFramePr>
          <p:nvPr>
            <p:extLst>
              <p:ext uri="{D42A27DB-BD31-4B8C-83A1-F6EECF244321}">
                <p14:modId xmlns:p14="http://schemas.microsoft.com/office/powerpoint/2010/main" val="1204381045"/>
              </p:ext>
            </p:extLst>
          </p:nvPr>
        </p:nvGraphicFramePr>
        <p:xfrm>
          <a:off x="533400" y="4685387"/>
          <a:ext cx="8164513" cy="396240"/>
        </p:xfrm>
        <a:graphic>
          <a:graphicData uri="http://schemas.openxmlformats.org/drawingml/2006/table">
            <a:tbl>
              <a:tblPr/>
              <a:tblGrid>
                <a:gridCol w="565150">
                  <a:extLst>
                    <a:ext uri="{9D8B030D-6E8A-4147-A177-3AD203B41FA5}">
                      <a16:colId xmlns:a16="http://schemas.microsoft.com/office/drawing/2014/main" val="1572690125"/>
                    </a:ext>
                  </a:extLst>
                </a:gridCol>
                <a:gridCol w="563563">
                  <a:extLst>
                    <a:ext uri="{9D8B030D-6E8A-4147-A177-3AD203B41FA5}">
                      <a16:colId xmlns:a16="http://schemas.microsoft.com/office/drawing/2014/main" val="2727341635"/>
                    </a:ext>
                  </a:extLst>
                </a:gridCol>
                <a:gridCol w="569912">
                  <a:extLst>
                    <a:ext uri="{9D8B030D-6E8A-4147-A177-3AD203B41FA5}">
                      <a16:colId xmlns:a16="http://schemas.microsoft.com/office/drawing/2014/main" val="1026815969"/>
                    </a:ext>
                  </a:extLst>
                </a:gridCol>
                <a:gridCol w="806450">
                  <a:extLst>
                    <a:ext uri="{9D8B030D-6E8A-4147-A177-3AD203B41FA5}">
                      <a16:colId xmlns:a16="http://schemas.microsoft.com/office/drawing/2014/main" val="484431364"/>
                    </a:ext>
                  </a:extLst>
                </a:gridCol>
                <a:gridCol w="808038">
                  <a:extLst>
                    <a:ext uri="{9D8B030D-6E8A-4147-A177-3AD203B41FA5}">
                      <a16:colId xmlns:a16="http://schemas.microsoft.com/office/drawing/2014/main" val="3539414860"/>
                    </a:ext>
                  </a:extLst>
                </a:gridCol>
                <a:gridCol w="809625">
                  <a:extLst>
                    <a:ext uri="{9D8B030D-6E8A-4147-A177-3AD203B41FA5}">
                      <a16:colId xmlns:a16="http://schemas.microsoft.com/office/drawing/2014/main" val="1371568975"/>
                    </a:ext>
                  </a:extLst>
                </a:gridCol>
                <a:gridCol w="809625">
                  <a:extLst>
                    <a:ext uri="{9D8B030D-6E8A-4147-A177-3AD203B41FA5}">
                      <a16:colId xmlns:a16="http://schemas.microsoft.com/office/drawing/2014/main" val="2658830606"/>
                    </a:ext>
                  </a:extLst>
                </a:gridCol>
                <a:gridCol w="808037">
                  <a:extLst>
                    <a:ext uri="{9D8B030D-6E8A-4147-A177-3AD203B41FA5}">
                      <a16:colId xmlns:a16="http://schemas.microsoft.com/office/drawing/2014/main" val="3108636998"/>
                    </a:ext>
                  </a:extLst>
                </a:gridCol>
                <a:gridCol w="806450">
                  <a:extLst>
                    <a:ext uri="{9D8B030D-6E8A-4147-A177-3AD203B41FA5}">
                      <a16:colId xmlns:a16="http://schemas.microsoft.com/office/drawing/2014/main" val="2576459980"/>
                    </a:ext>
                  </a:extLst>
                </a:gridCol>
                <a:gridCol w="809625">
                  <a:extLst>
                    <a:ext uri="{9D8B030D-6E8A-4147-A177-3AD203B41FA5}">
                      <a16:colId xmlns:a16="http://schemas.microsoft.com/office/drawing/2014/main" val="393676890"/>
                    </a:ext>
                  </a:extLst>
                </a:gridCol>
                <a:gridCol w="808038">
                  <a:extLst>
                    <a:ext uri="{9D8B030D-6E8A-4147-A177-3AD203B41FA5}">
                      <a16:colId xmlns:a16="http://schemas.microsoft.com/office/drawing/2014/main" val="2970201476"/>
                    </a:ext>
                  </a:extLst>
                </a:gridCol>
              </a:tblGrid>
              <a:tr h="1809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280342488"/>
                  </a:ext>
                </a:extLst>
              </a:tr>
            </a:tbl>
          </a:graphicData>
        </a:graphic>
      </p:graphicFrame>
      <p:sp>
        <p:nvSpPr>
          <p:cNvPr id="370127" name="Rectangle 463"/>
          <p:cNvSpPr>
            <a:spLocks noChangeArrowheads="1"/>
          </p:cNvSpPr>
          <p:nvPr/>
        </p:nvSpPr>
        <p:spPr bwMode="auto">
          <a:xfrm>
            <a:off x="2357438" y="969155"/>
            <a:ext cx="4625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99"/>
                </a:solidFill>
                <a:effectLst/>
                <a:uLnTx/>
                <a:uFillTx/>
                <a:latin typeface="+mn-ea"/>
                <a:cs typeface="+mn-cs"/>
              </a:rPr>
              <a:t>三个变量的所有最小项的真值表</a:t>
            </a:r>
            <a:r>
              <a:rPr kumimoji="0" lang="zh-CN" altLang="en-US" sz="2400" b="0" i="0" u="none" strike="noStrike" kern="1200" cap="none" spc="0" normalizeH="0" baseline="0" noProof="0" dirty="0">
                <a:ln>
                  <a:noFill/>
                </a:ln>
                <a:solidFill>
                  <a:srgbClr val="000000"/>
                </a:solidFill>
                <a:effectLst/>
                <a:uLnTx/>
                <a:uFillTx/>
                <a:latin typeface="+mn-ea"/>
                <a:cs typeface="+mn-cs"/>
              </a:rPr>
              <a:t> </a:t>
            </a:r>
          </a:p>
        </p:txBody>
      </p:sp>
      <p:sp>
        <p:nvSpPr>
          <p:cNvPr id="2" name="标题 1">
            <a:extLst>
              <a:ext uri="{FF2B5EF4-FFF2-40B4-BE49-F238E27FC236}">
                <a16:creationId xmlns:a16="http://schemas.microsoft.com/office/drawing/2014/main" id="{78802AD6-25EB-41B4-A711-120FC09C2040}"/>
              </a:ext>
            </a:extLst>
          </p:cNvPr>
          <p:cNvSpPr>
            <a:spLocks noGrp="1"/>
          </p:cNvSpPr>
          <p:nvPr>
            <p:ph type="title"/>
          </p:nvPr>
        </p:nvSpPr>
        <p:spPr>
          <a:xfrm>
            <a:off x="672353" y="303021"/>
            <a:ext cx="7772400" cy="870140"/>
          </a:xfrm>
        </p:spPr>
        <p:txBody>
          <a:bodyPr/>
          <a:lstStyle/>
          <a:p>
            <a:r>
              <a:rPr kumimoji="0" lang="en-US" altLang="zh-CN" sz="4400" b="1" i="0" u="none" strike="noStrike" kern="1200" cap="none" spc="0" normalizeH="0" baseline="0" noProof="0" dirty="0">
                <a:ln>
                  <a:noFill/>
                </a:ln>
                <a:solidFill>
                  <a:srgbClr val="000066"/>
                </a:solidFill>
                <a:effectLst/>
                <a:uLnTx/>
                <a:uFillTx/>
                <a:latin typeface="+mn-ea"/>
                <a:ea typeface="+mn-ea"/>
                <a:cs typeface="+mn-cs"/>
              </a:rPr>
              <a:t>2</a:t>
            </a:r>
            <a:r>
              <a:rPr kumimoji="0" lang="zh-CN" altLang="en-US" sz="4400" b="1" i="0" u="none" strike="noStrike" kern="1200" cap="none" spc="0" normalizeH="0" baseline="0" noProof="0" dirty="0">
                <a:ln>
                  <a:noFill/>
                </a:ln>
                <a:solidFill>
                  <a:srgbClr val="000066"/>
                </a:solidFill>
                <a:effectLst/>
                <a:uLnTx/>
                <a:uFillTx/>
                <a:latin typeface="+mn-ea"/>
                <a:ea typeface="+mn-ea"/>
                <a:cs typeface="+mn-cs"/>
              </a:rPr>
              <a:t>、最小项的性质</a:t>
            </a:r>
            <a:r>
              <a:rPr kumimoji="0" lang="zh-CN" altLang="en-US" sz="4400" b="0" i="0" u="none" strike="noStrike" kern="1200" cap="none" spc="0" normalizeH="0" baseline="0" noProof="0" dirty="0">
                <a:ln>
                  <a:noFill/>
                </a:ln>
                <a:solidFill>
                  <a:srgbClr val="000066"/>
                </a:solidFill>
                <a:effectLst/>
                <a:uLnTx/>
                <a:uFillTx/>
                <a:latin typeface="+mn-ea"/>
                <a:ea typeface="+mn-ea"/>
                <a:cs typeface="+mn-cs"/>
              </a:rPr>
              <a:t> </a:t>
            </a:r>
            <a:endParaRPr lang="zh-CN" altLang="en-US" dirty="0"/>
          </a:p>
        </p:txBody>
      </p:sp>
    </p:spTree>
    <p:custDataLst>
      <p:tags r:id="rId2"/>
    </p:custDataLst>
    <p:extLst>
      <p:ext uri="{BB962C8B-B14F-4D97-AF65-F5344CB8AC3E}">
        <p14:creationId xmlns:p14="http://schemas.microsoft.com/office/powerpoint/2010/main" val="21695015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69705"/>
                                        </p:tgtEl>
                                        <p:attrNameLst>
                                          <p:attrName>style.visibility</p:attrName>
                                        </p:attrNameLst>
                                      </p:cBhvr>
                                      <p:to>
                                        <p:strVal val="visible"/>
                                      </p:to>
                                    </p:set>
                                    <p:animEffect transition="in" filter="strips(downRight)">
                                      <p:cBhvr>
                                        <p:cTn id="7" dur="500"/>
                                        <p:tgtEl>
                                          <p:spTgt spid="3697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69694"/>
                                        </p:tgtEl>
                                        <p:attrNameLst>
                                          <p:attrName>style.visibility</p:attrName>
                                        </p:attrNameLst>
                                      </p:cBhvr>
                                      <p:to>
                                        <p:strVal val="visible"/>
                                      </p:to>
                                    </p:set>
                                    <p:animEffect transition="in" filter="strips(downRight)">
                                      <p:cBhvr>
                                        <p:cTn id="12" dur="500"/>
                                        <p:tgtEl>
                                          <p:spTgt spid="3696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69695"/>
                                        </p:tgtEl>
                                        <p:attrNameLst>
                                          <p:attrName>style.visibility</p:attrName>
                                        </p:attrNameLst>
                                      </p:cBhvr>
                                      <p:to>
                                        <p:strVal val="visible"/>
                                      </p:to>
                                    </p:set>
                                    <p:animEffect transition="in" filter="strips(downRight)">
                                      <p:cBhvr>
                                        <p:cTn id="17" dur="500"/>
                                        <p:tgtEl>
                                          <p:spTgt spid="3696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69693"/>
                                        </p:tgtEl>
                                        <p:attrNameLst>
                                          <p:attrName>style.visibility</p:attrName>
                                        </p:attrNameLst>
                                      </p:cBhvr>
                                      <p:to>
                                        <p:strVal val="visible"/>
                                      </p:to>
                                    </p:set>
                                    <p:animEffect transition="in" filter="strips(downRight)">
                                      <p:cBhvr>
                                        <p:cTn id="22" dur="500"/>
                                        <p:tgtEl>
                                          <p:spTgt spid="369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50" name="Rectangle 34"/>
          <p:cNvSpPr>
            <a:spLocks noChangeArrowheads="1"/>
          </p:cNvSpPr>
          <p:nvPr/>
        </p:nvSpPr>
        <p:spPr bwMode="auto">
          <a:xfrm>
            <a:off x="1196975" y="2246313"/>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7651" name="Rectangle 35"/>
          <p:cNvSpPr>
            <a:spLocks noChangeArrowheads="1"/>
          </p:cNvSpPr>
          <p:nvPr/>
        </p:nvSpPr>
        <p:spPr bwMode="auto">
          <a:xfrm>
            <a:off x="1196975" y="2246313"/>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7652" name="Rectangle 36"/>
          <p:cNvSpPr>
            <a:spLocks noChangeArrowheads="1"/>
          </p:cNvSpPr>
          <p:nvPr/>
        </p:nvSpPr>
        <p:spPr bwMode="auto">
          <a:xfrm>
            <a:off x="1196975" y="2246313"/>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7653" name="Rectangle 37"/>
          <p:cNvSpPr>
            <a:spLocks noChangeArrowheads="1"/>
          </p:cNvSpPr>
          <p:nvPr/>
        </p:nvSpPr>
        <p:spPr bwMode="auto">
          <a:xfrm>
            <a:off x="1196975" y="2246313"/>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67654" name="Rectangle 38"/>
          <p:cNvSpPr>
            <a:spLocks noChangeArrowheads="1"/>
          </p:cNvSpPr>
          <p:nvPr/>
        </p:nvSpPr>
        <p:spPr bwMode="auto">
          <a:xfrm>
            <a:off x="1196975" y="2246313"/>
            <a:ext cx="4318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67655" name="Group 39"/>
          <p:cNvGraphicFramePr>
            <a:graphicFrameLocks noGrp="1"/>
          </p:cNvGraphicFramePr>
          <p:nvPr/>
        </p:nvGraphicFramePr>
        <p:xfrm>
          <a:off x="385763" y="1781175"/>
          <a:ext cx="8164512" cy="3579495"/>
        </p:xfrm>
        <a:graphic>
          <a:graphicData uri="http://schemas.openxmlformats.org/drawingml/2006/table">
            <a:tbl>
              <a:tblPr/>
              <a:tblGrid>
                <a:gridCol w="565150">
                  <a:extLst>
                    <a:ext uri="{9D8B030D-6E8A-4147-A177-3AD203B41FA5}">
                      <a16:colId xmlns:a16="http://schemas.microsoft.com/office/drawing/2014/main" val="2299644242"/>
                    </a:ext>
                  </a:extLst>
                </a:gridCol>
                <a:gridCol w="563562">
                  <a:extLst>
                    <a:ext uri="{9D8B030D-6E8A-4147-A177-3AD203B41FA5}">
                      <a16:colId xmlns:a16="http://schemas.microsoft.com/office/drawing/2014/main" val="3663513447"/>
                    </a:ext>
                  </a:extLst>
                </a:gridCol>
                <a:gridCol w="569913">
                  <a:extLst>
                    <a:ext uri="{9D8B030D-6E8A-4147-A177-3AD203B41FA5}">
                      <a16:colId xmlns:a16="http://schemas.microsoft.com/office/drawing/2014/main" val="1733962666"/>
                    </a:ext>
                  </a:extLst>
                </a:gridCol>
                <a:gridCol w="806450">
                  <a:extLst>
                    <a:ext uri="{9D8B030D-6E8A-4147-A177-3AD203B41FA5}">
                      <a16:colId xmlns:a16="http://schemas.microsoft.com/office/drawing/2014/main" val="1207368425"/>
                    </a:ext>
                  </a:extLst>
                </a:gridCol>
                <a:gridCol w="808037">
                  <a:extLst>
                    <a:ext uri="{9D8B030D-6E8A-4147-A177-3AD203B41FA5}">
                      <a16:colId xmlns:a16="http://schemas.microsoft.com/office/drawing/2014/main" val="4199156431"/>
                    </a:ext>
                  </a:extLst>
                </a:gridCol>
                <a:gridCol w="809625">
                  <a:extLst>
                    <a:ext uri="{9D8B030D-6E8A-4147-A177-3AD203B41FA5}">
                      <a16:colId xmlns:a16="http://schemas.microsoft.com/office/drawing/2014/main" val="2057265167"/>
                    </a:ext>
                  </a:extLst>
                </a:gridCol>
                <a:gridCol w="809625">
                  <a:extLst>
                    <a:ext uri="{9D8B030D-6E8A-4147-A177-3AD203B41FA5}">
                      <a16:colId xmlns:a16="http://schemas.microsoft.com/office/drawing/2014/main" val="4043830445"/>
                    </a:ext>
                  </a:extLst>
                </a:gridCol>
                <a:gridCol w="808038">
                  <a:extLst>
                    <a:ext uri="{9D8B030D-6E8A-4147-A177-3AD203B41FA5}">
                      <a16:colId xmlns:a16="http://schemas.microsoft.com/office/drawing/2014/main" val="2412558632"/>
                    </a:ext>
                  </a:extLst>
                </a:gridCol>
                <a:gridCol w="806450">
                  <a:extLst>
                    <a:ext uri="{9D8B030D-6E8A-4147-A177-3AD203B41FA5}">
                      <a16:colId xmlns:a16="http://schemas.microsoft.com/office/drawing/2014/main" val="890719148"/>
                    </a:ext>
                  </a:extLst>
                </a:gridCol>
                <a:gridCol w="809625">
                  <a:extLst>
                    <a:ext uri="{9D8B030D-6E8A-4147-A177-3AD203B41FA5}">
                      <a16:colId xmlns:a16="http://schemas.microsoft.com/office/drawing/2014/main" val="428694868"/>
                    </a:ext>
                  </a:extLst>
                </a:gridCol>
                <a:gridCol w="808037">
                  <a:extLst>
                    <a:ext uri="{9D8B030D-6E8A-4147-A177-3AD203B41FA5}">
                      <a16:colId xmlns:a16="http://schemas.microsoft.com/office/drawing/2014/main" val="1032857874"/>
                    </a:ext>
                  </a:extLst>
                </a:gridCol>
              </a:tblGrid>
              <a:tr h="0">
                <a:tc>
                  <a:txBody>
                    <a:bodyPr/>
                    <a:lstStyle>
                      <a:lvl1pPr marL="469900" indent="-469900" algn="l">
                        <a:spcBef>
                          <a:spcPct val="20000"/>
                        </a:spcBef>
                        <a:buClr>
                          <a:schemeClr val="accent2"/>
                        </a:buClr>
                        <a:buFont typeface="Wingdings" panose="05000000000000000000" pitchFamily="2" charset="2"/>
                        <a:tabLst>
                          <a:tab pos="630238" algn="l"/>
                          <a:tab pos="971550"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971550"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971550"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971550"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971550"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0465998"/>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540851654"/>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627776007"/>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129529923"/>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30199971"/>
                  </a:ext>
                </a:extLst>
              </a:tr>
              <a:tr h="4095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191490396"/>
                  </a:ext>
                </a:extLst>
              </a:tr>
              <a:tr h="360363">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970599809"/>
                  </a:ext>
                </a:extLst>
              </a:tr>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64894140"/>
                  </a:ext>
                </a:extLst>
              </a:tr>
              <a:tr h="1809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rgbClr val="000099"/>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endParaRPr kumimoji="0" lang="en-GB" altLang="zh-CN" sz="2000" b="0" i="0" u="none" strike="noStrike" cap="none" normalizeH="0" baseline="0">
                        <a:ln>
                          <a:noFill/>
                        </a:ln>
                        <a:solidFill>
                          <a:schemeClr val="bg1"/>
                        </a:solidFill>
                        <a:effectLst/>
                        <a:latin typeface="楷体_GB2312" pitchFamily="49" charset="-122"/>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25010046"/>
                  </a:ext>
                </a:extLst>
              </a:tr>
            </a:tbl>
          </a:graphicData>
        </a:graphic>
      </p:graphicFrame>
      <p:grpSp>
        <p:nvGrpSpPr>
          <p:cNvPr id="367768" name="Group 152"/>
          <p:cNvGrpSpPr>
            <a:grpSpLocks/>
          </p:cNvGrpSpPr>
          <p:nvPr/>
        </p:nvGrpSpPr>
        <p:grpSpPr bwMode="auto">
          <a:xfrm>
            <a:off x="6356350" y="2249488"/>
            <a:ext cx="0" cy="263525"/>
            <a:chOff x="1339" y="1357"/>
            <a:chExt cx="4002" cy="225"/>
          </a:xfrm>
        </p:grpSpPr>
        <p:graphicFrame>
          <p:nvGraphicFramePr>
            <p:cNvPr id="367769" name="Object 153"/>
            <p:cNvGraphicFramePr>
              <a:graphicFrameLocks noChangeAspect="1"/>
            </p:cNvGraphicFramePr>
            <p:nvPr/>
          </p:nvGraphicFramePr>
          <p:xfrm>
            <a:off x="1873" y="1358"/>
            <a:ext cx="448" cy="224"/>
          </p:xfrm>
          <a:graphic>
            <a:graphicData uri="http://schemas.openxmlformats.org/presentationml/2006/ole">
              <mc:AlternateContent xmlns:mc="http://schemas.openxmlformats.org/markup-compatibility/2006">
                <mc:Choice xmlns:v="urn:schemas-microsoft-com:vml" Requires="v">
                  <p:oleObj spid="_x0000_s19782" name="公式" r:id="rId6" imgW="406080" imgH="203040" progId="Equation.3">
                    <p:embed/>
                  </p:oleObj>
                </mc:Choice>
                <mc:Fallback>
                  <p:oleObj name="公式" r:id="rId6" imgW="406080" imgH="203040" progId="Equation.3">
                    <p:embed/>
                    <p:pic>
                      <p:nvPicPr>
                        <p:cNvPr id="367769" name="Object 1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3" y="1358"/>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7770" name="Object 154"/>
            <p:cNvGraphicFramePr>
              <a:graphicFrameLocks noChangeAspect="1"/>
            </p:cNvGraphicFramePr>
            <p:nvPr/>
          </p:nvGraphicFramePr>
          <p:xfrm>
            <a:off x="2880" y="1357"/>
            <a:ext cx="434" cy="224"/>
          </p:xfrm>
          <a:graphic>
            <a:graphicData uri="http://schemas.openxmlformats.org/presentationml/2006/ole">
              <mc:AlternateContent xmlns:mc="http://schemas.openxmlformats.org/markup-compatibility/2006">
                <mc:Choice xmlns:v="urn:schemas-microsoft-com:vml" Requires="v">
                  <p:oleObj spid="_x0000_s19783" name="公式" r:id="rId8" imgW="393480" imgH="203040" progId="Equation.3">
                    <p:embed/>
                  </p:oleObj>
                </mc:Choice>
                <mc:Fallback>
                  <p:oleObj name="公式" r:id="rId8" imgW="393480" imgH="203040" progId="Equation.3">
                    <p:embed/>
                    <p:pic>
                      <p:nvPicPr>
                        <p:cNvPr id="367770" name="Object 1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0" y="1357"/>
                          <a:ext cx="43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7771" name="Object 155"/>
            <p:cNvGraphicFramePr>
              <a:graphicFrameLocks noChangeAspect="1"/>
            </p:cNvGraphicFramePr>
            <p:nvPr/>
          </p:nvGraphicFramePr>
          <p:xfrm>
            <a:off x="3386" y="1357"/>
            <a:ext cx="448" cy="224"/>
          </p:xfrm>
          <a:graphic>
            <a:graphicData uri="http://schemas.openxmlformats.org/presentationml/2006/ole">
              <mc:AlternateContent xmlns:mc="http://schemas.openxmlformats.org/markup-compatibility/2006">
                <mc:Choice xmlns:v="urn:schemas-microsoft-com:vml" Requires="v">
                  <p:oleObj spid="_x0000_s19784" name="公式" r:id="rId10" imgW="406080" imgH="203040" progId="Equation.3">
                    <p:embed/>
                  </p:oleObj>
                </mc:Choice>
                <mc:Fallback>
                  <p:oleObj name="公式" r:id="rId10" imgW="406080" imgH="203040" progId="Equation.3">
                    <p:embed/>
                    <p:pic>
                      <p:nvPicPr>
                        <p:cNvPr id="367771" name="Object 15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86" y="1357"/>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7772" name="Object 156"/>
            <p:cNvGraphicFramePr>
              <a:graphicFrameLocks noChangeAspect="1"/>
            </p:cNvGraphicFramePr>
            <p:nvPr/>
          </p:nvGraphicFramePr>
          <p:xfrm>
            <a:off x="1339" y="1358"/>
            <a:ext cx="462" cy="224"/>
          </p:xfrm>
          <a:graphic>
            <a:graphicData uri="http://schemas.openxmlformats.org/presentationml/2006/ole">
              <mc:AlternateContent xmlns:mc="http://schemas.openxmlformats.org/markup-compatibility/2006">
                <mc:Choice xmlns:v="urn:schemas-microsoft-com:vml" Requires="v">
                  <p:oleObj spid="_x0000_s19785" name="公式" r:id="rId12" imgW="419040" imgH="203040" progId="Equation.3">
                    <p:embed/>
                  </p:oleObj>
                </mc:Choice>
                <mc:Fallback>
                  <p:oleObj name="公式" r:id="rId12" imgW="419040" imgH="203040" progId="Equation.3">
                    <p:embed/>
                    <p:pic>
                      <p:nvPicPr>
                        <p:cNvPr id="367772" name="Object 15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9" y="1358"/>
                          <a:ext cx="462"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7773" name="Object 157"/>
            <p:cNvGraphicFramePr>
              <a:graphicFrameLocks noChangeAspect="1"/>
            </p:cNvGraphicFramePr>
            <p:nvPr/>
          </p:nvGraphicFramePr>
          <p:xfrm>
            <a:off x="3907" y="1357"/>
            <a:ext cx="434" cy="224"/>
          </p:xfrm>
          <a:graphic>
            <a:graphicData uri="http://schemas.openxmlformats.org/presentationml/2006/ole">
              <mc:AlternateContent xmlns:mc="http://schemas.openxmlformats.org/markup-compatibility/2006">
                <mc:Choice xmlns:v="urn:schemas-microsoft-com:vml" Requires="v">
                  <p:oleObj spid="_x0000_s19786" name="公式" r:id="rId14" imgW="393480" imgH="203040" progId="Equation.3">
                    <p:embed/>
                  </p:oleObj>
                </mc:Choice>
                <mc:Fallback>
                  <p:oleObj name="公式" r:id="rId14" imgW="393480" imgH="203040" progId="Equation.3">
                    <p:embed/>
                    <p:pic>
                      <p:nvPicPr>
                        <p:cNvPr id="367773" name="Object 15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07" y="1357"/>
                          <a:ext cx="43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7774" name="Object 158"/>
            <p:cNvGraphicFramePr>
              <a:graphicFrameLocks noChangeAspect="1"/>
            </p:cNvGraphicFramePr>
            <p:nvPr/>
          </p:nvGraphicFramePr>
          <p:xfrm>
            <a:off x="4414" y="1357"/>
            <a:ext cx="434" cy="224"/>
          </p:xfrm>
          <a:graphic>
            <a:graphicData uri="http://schemas.openxmlformats.org/presentationml/2006/ole">
              <mc:AlternateContent xmlns:mc="http://schemas.openxmlformats.org/markup-compatibility/2006">
                <mc:Choice xmlns:v="urn:schemas-microsoft-com:vml" Requires="v">
                  <p:oleObj spid="_x0000_s19787" name="公式" r:id="rId16" imgW="393480" imgH="203040" progId="Equation.3">
                    <p:embed/>
                  </p:oleObj>
                </mc:Choice>
                <mc:Fallback>
                  <p:oleObj name="公式" r:id="rId16" imgW="393480" imgH="203040" progId="Equation.3">
                    <p:embed/>
                    <p:pic>
                      <p:nvPicPr>
                        <p:cNvPr id="367774" name="Object 15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14" y="1357"/>
                          <a:ext cx="434"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7775" name="Object 159"/>
            <p:cNvGraphicFramePr>
              <a:graphicFrameLocks noChangeAspect="1"/>
            </p:cNvGraphicFramePr>
            <p:nvPr/>
          </p:nvGraphicFramePr>
          <p:xfrm>
            <a:off x="4921" y="1371"/>
            <a:ext cx="420" cy="196"/>
          </p:xfrm>
          <a:graphic>
            <a:graphicData uri="http://schemas.openxmlformats.org/presentationml/2006/ole">
              <mc:AlternateContent xmlns:mc="http://schemas.openxmlformats.org/markup-compatibility/2006">
                <mc:Choice xmlns:v="urn:schemas-microsoft-com:vml" Requires="v">
                  <p:oleObj spid="_x0000_s19788" name="公式" r:id="rId18" imgW="380880" imgH="177480" progId="Equation.3">
                    <p:embed/>
                  </p:oleObj>
                </mc:Choice>
                <mc:Fallback>
                  <p:oleObj name="公式" r:id="rId18" imgW="380880" imgH="177480" progId="Equation.3">
                    <p:embed/>
                    <p:pic>
                      <p:nvPicPr>
                        <p:cNvPr id="367775" name="Object 15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21" y="1371"/>
                          <a:ext cx="420"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7776" name="Object 160"/>
            <p:cNvGraphicFramePr>
              <a:graphicFrameLocks noChangeAspect="1"/>
            </p:cNvGraphicFramePr>
            <p:nvPr/>
          </p:nvGraphicFramePr>
          <p:xfrm>
            <a:off x="2352" y="1357"/>
            <a:ext cx="448" cy="224"/>
          </p:xfrm>
          <a:graphic>
            <a:graphicData uri="http://schemas.openxmlformats.org/presentationml/2006/ole">
              <mc:AlternateContent xmlns:mc="http://schemas.openxmlformats.org/markup-compatibility/2006">
                <mc:Choice xmlns:v="urn:schemas-microsoft-com:vml" Requires="v">
                  <p:oleObj spid="_x0000_s19789" name="公式" r:id="rId20" imgW="406080" imgH="203040" progId="Equation.3">
                    <p:embed/>
                  </p:oleObj>
                </mc:Choice>
                <mc:Fallback>
                  <p:oleObj name="公式" r:id="rId20" imgW="406080" imgH="203040" progId="Equation.3">
                    <p:embed/>
                    <p:pic>
                      <p:nvPicPr>
                        <p:cNvPr id="367776" name="Object 16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352" y="1357"/>
                          <a:ext cx="448"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67777" name="Rectangle 161"/>
          <p:cNvSpPr>
            <a:spLocks noChangeArrowheads="1"/>
          </p:cNvSpPr>
          <p:nvPr/>
        </p:nvSpPr>
        <p:spPr bwMode="auto">
          <a:xfrm>
            <a:off x="2339975" y="1052513"/>
            <a:ext cx="46275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三个变量的所有最小项的真值表 </a:t>
            </a:r>
          </a:p>
        </p:txBody>
      </p:sp>
      <p:sp>
        <p:nvSpPr>
          <p:cNvPr id="367778" name="Text Box 162"/>
          <p:cNvSpPr txBox="1">
            <a:spLocks noChangeArrowheads="1"/>
          </p:cNvSpPr>
          <p:nvPr/>
        </p:nvSpPr>
        <p:spPr bwMode="auto">
          <a:xfrm>
            <a:off x="2162175"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0</a:t>
            </a:r>
          </a:p>
        </p:txBody>
      </p:sp>
      <p:sp>
        <p:nvSpPr>
          <p:cNvPr id="367779" name="Text Box 163"/>
          <p:cNvSpPr txBox="1">
            <a:spLocks noChangeArrowheads="1"/>
          </p:cNvSpPr>
          <p:nvPr/>
        </p:nvSpPr>
        <p:spPr bwMode="auto">
          <a:xfrm>
            <a:off x="2978150"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1</a:t>
            </a:r>
          </a:p>
        </p:txBody>
      </p:sp>
      <p:sp>
        <p:nvSpPr>
          <p:cNvPr id="367780" name="Text Box 164"/>
          <p:cNvSpPr txBox="1">
            <a:spLocks noChangeArrowheads="1"/>
          </p:cNvSpPr>
          <p:nvPr/>
        </p:nvSpPr>
        <p:spPr bwMode="auto">
          <a:xfrm>
            <a:off x="3794125"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2</a:t>
            </a:r>
          </a:p>
        </p:txBody>
      </p:sp>
      <p:sp>
        <p:nvSpPr>
          <p:cNvPr id="367781" name="Text Box 165"/>
          <p:cNvSpPr txBox="1">
            <a:spLocks noChangeArrowheads="1"/>
          </p:cNvSpPr>
          <p:nvPr/>
        </p:nvSpPr>
        <p:spPr bwMode="auto">
          <a:xfrm>
            <a:off x="4610100"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3</a:t>
            </a:r>
          </a:p>
        </p:txBody>
      </p:sp>
      <p:sp>
        <p:nvSpPr>
          <p:cNvPr id="367782" name="Text Box 166"/>
          <p:cNvSpPr txBox="1">
            <a:spLocks noChangeArrowheads="1"/>
          </p:cNvSpPr>
          <p:nvPr/>
        </p:nvSpPr>
        <p:spPr bwMode="auto">
          <a:xfrm>
            <a:off x="5410200"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4</a:t>
            </a:r>
          </a:p>
        </p:txBody>
      </p:sp>
      <p:sp>
        <p:nvSpPr>
          <p:cNvPr id="367783" name="Text Box 167"/>
          <p:cNvSpPr txBox="1">
            <a:spLocks noChangeArrowheads="1"/>
          </p:cNvSpPr>
          <p:nvPr/>
        </p:nvSpPr>
        <p:spPr bwMode="auto">
          <a:xfrm>
            <a:off x="6243638"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5</a:t>
            </a:r>
          </a:p>
        </p:txBody>
      </p:sp>
      <p:sp>
        <p:nvSpPr>
          <p:cNvPr id="367784" name="Text Box 168"/>
          <p:cNvSpPr txBox="1">
            <a:spLocks noChangeArrowheads="1"/>
          </p:cNvSpPr>
          <p:nvPr/>
        </p:nvSpPr>
        <p:spPr bwMode="auto">
          <a:xfrm>
            <a:off x="7059613"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6</a:t>
            </a:r>
          </a:p>
        </p:txBody>
      </p:sp>
      <p:sp>
        <p:nvSpPr>
          <p:cNvPr id="367785" name="Text Box 169"/>
          <p:cNvSpPr txBox="1">
            <a:spLocks noChangeArrowheads="1"/>
          </p:cNvSpPr>
          <p:nvPr/>
        </p:nvSpPr>
        <p:spPr bwMode="auto">
          <a:xfrm>
            <a:off x="7877175" y="1374775"/>
            <a:ext cx="6762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m</a:t>
            </a:r>
            <a:r>
              <a:rPr kumimoji="0" lang="en-US" altLang="zh-CN" sz="2000" b="1" i="0" u="none" strike="noStrike" kern="1200" cap="none" spc="0" normalizeH="0" baseline="-25000" noProof="0">
                <a:ln>
                  <a:noFill/>
                </a:ln>
                <a:solidFill>
                  <a:srgbClr val="000099"/>
                </a:solidFill>
                <a:effectLst/>
                <a:uLnTx/>
                <a:uFillTx/>
                <a:latin typeface="Times New Roman" panose="02020603050405020304" pitchFamily="18" charset="0"/>
                <a:ea typeface="楷体_GB2312" pitchFamily="49" charset="-122"/>
                <a:cs typeface="+mn-cs"/>
              </a:rPr>
              <a:t>7</a:t>
            </a:r>
          </a:p>
        </p:txBody>
      </p:sp>
      <p:sp>
        <p:nvSpPr>
          <p:cNvPr id="367786" name="Rectangle 170"/>
          <p:cNvSpPr>
            <a:spLocks noChangeArrowheads="1"/>
          </p:cNvSpPr>
          <p:nvPr/>
        </p:nvSpPr>
        <p:spPr bwMode="auto">
          <a:xfrm>
            <a:off x="476250" y="5555089"/>
            <a:ext cx="8382000"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最小项的表示：通常用</a:t>
            </a:r>
            <a:r>
              <a:rPr kumimoji="0" lang="en-US" altLang="zh-CN" sz="2400" b="1" i="1" u="none" strike="noStrike" kern="1200" cap="none" spc="0" normalizeH="0" baseline="0" noProof="0">
                <a:ln>
                  <a:noFill/>
                </a:ln>
                <a:solidFill>
                  <a:srgbClr val="000066"/>
                </a:solidFill>
                <a:effectLst/>
                <a:uLnTx/>
                <a:uFillTx/>
                <a:latin typeface="+mn-ea"/>
                <a:cs typeface="+mn-cs"/>
              </a:rPr>
              <a:t>m</a:t>
            </a:r>
            <a:r>
              <a:rPr kumimoji="0" lang="en-US" altLang="zh-CN" sz="2400" b="1" i="0" u="none" strike="noStrike" kern="1200" cap="none" spc="0" normalizeH="0" baseline="-25000" noProof="0">
                <a:ln>
                  <a:noFill/>
                </a:ln>
                <a:solidFill>
                  <a:srgbClr val="000066"/>
                </a:solidFill>
                <a:effectLst/>
                <a:uLnTx/>
                <a:uFillTx/>
                <a:latin typeface="+mn-ea"/>
                <a:cs typeface="+mn-cs"/>
              </a:rPr>
              <a:t>i</a:t>
            </a:r>
            <a:r>
              <a:rPr kumimoji="0" lang="zh-CN" altLang="en-US" sz="2400" b="1" i="0" u="none" strike="noStrike" kern="1200" cap="none" spc="0" normalizeH="0" baseline="0" noProof="0">
                <a:ln>
                  <a:noFill/>
                </a:ln>
                <a:solidFill>
                  <a:srgbClr val="000066"/>
                </a:solidFill>
                <a:effectLst/>
                <a:uLnTx/>
                <a:uFillTx/>
                <a:latin typeface="+mn-ea"/>
                <a:cs typeface="+mn-cs"/>
              </a:rPr>
              <a:t>表示最小项，</a:t>
            </a:r>
            <a:r>
              <a:rPr kumimoji="0" lang="en-US" altLang="zh-CN" sz="2400" b="1" i="1" u="none" strike="noStrike" kern="1200" cap="none" spc="0" normalizeH="0" baseline="0" noProof="0">
                <a:ln>
                  <a:noFill/>
                </a:ln>
                <a:solidFill>
                  <a:srgbClr val="000066"/>
                </a:solidFill>
                <a:effectLst/>
                <a:uLnTx/>
                <a:uFillTx/>
                <a:latin typeface="+mn-ea"/>
                <a:cs typeface="+mn-cs"/>
              </a:rPr>
              <a:t>m</a:t>
            </a:r>
            <a:r>
              <a:rPr kumimoji="0" lang="en-US" altLang="zh-CN"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rPr>
              <a:t>表示最小项</a:t>
            </a:r>
            <a:r>
              <a:rPr kumimoji="0" lang="en-US" altLang="zh-CN" sz="2400" b="1" i="0" u="none" strike="noStrike" kern="1200" cap="none" spc="0" normalizeH="0" baseline="0" noProof="0">
                <a:ln>
                  <a:noFill/>
                </a:ln>
                <a:solidFill>
                  <a:srgbClr val="000066"/>
                </a:solidFill>
                <a:effectLst/>
                <a:uLnTx/>
                <a:uFillTx/>
                <a:latin typeface="+mn-ea"/>
                <a:cs typeface="+mn-cs"/>
              </a:rPr>
              <a:t>,</a:t>
            </a:r>
            <a:r>
              <a:rPr kumimoji="0" lang="zh-CN" altLang="en-US" sz="2400" b="1" i="0" u="none" strike="noStrike" kern="1200" cap="none" spc="0" normalizeH="0" baseline="0" noProof="0">
                <a:ln>
                  <a:noFill/>
                </a:ln>
                <a:solidFill>
                  <a:srgbClr val="000066"/>
                </a:solidFill>
                <a:effectLst/>
                <a:uLnTx/>
                <a:uFillTx/>
                <a:latin typeface="+mn-ea"/>
                <a:cs typeface="+mn-cs"/>
              </a:rPr>
              <a:t>下标</a:t>
            </a:r>
            <a:r>
              <a:rPr kumimoji="0" lang="en-US" altLang="zh-CN" sz="2400" b="1" i="0" u="none" strike="noStrike" kern="1200" cap="none" spc="0" normalizeH="0" baseline="0" noProof="0">
                <a:ln>
                  <a:noFill/>
                </a:ln>
                <a:solidFill>
                  <a:srgbClr val="000066"/>
                </a:solidFill>
                <a:effectLst/>
                <a:uLnTx/>
                <a:uFillTx/>
                <a:latin typeface="+mn-ea"/>
                <a:cs typeface="+mn-cs"/>
              </a:rPr>
              <a:t>i</a:t>
            </a:r>
            <a:r>
              <a:rPr kumimoji="0" lang="zh-CN" altLang="en-US" sz="2400" b="1" i="0" u="none" strike="noStrike" kern="1200" cap="none" spc="0" normalizeH="0" baseline="0" noProof="0">
                <a:ln>
                  <a:noFill/>
                </a:ln>
                <a:solidFill>
                  <a:srgbClr val="000066"/>
                </a:solidFill>
                <a:effectLst/>
                <a:uLnTx/>
                <a:uFillTx/>
                <a:latin typeface="+mn-ea"/>
                <a:cs typeface="+mn-cs"/>
              </a:rPr>
              <a:t>为最小项号。 </a:t>
            </a:r>
          </a:p>
        </p:txBody>
      </p:sp>
      <p:grpSp>
        <p:nvGrpSpPr>
          <p:cNvPr id="367787" name="Group 171"/>
          <p:cNvGrpSpPr>
            <a:grpSpLocks/>
          </p:cNvGrpSpPr>
          <p:nvPr/>
        </p:nvGrpSpPr>
        <p:grpSpPr bwMode="auto">
          <a:xfrm>
            <a:off x="533400" y="1860550"/>
            <a:ext cx="1371600" cy="311150"/>
            <a:chOff x="336" y="1388"/>
            <a:chExt cx="864" cy="196"/>
          </a:xfrm>
        </p:grpSpPr>
        <p:graphicFrame>
          <p:nvGraphicFramePr>
            <p:cNvPr id="367788" name="Object 172"/>
            <p:cNvGraphicFramePr>
              <a:graphicFrameLocks noChangeAspect="1"/>
            </p:cNvGraphicFramePr>
            <p:nvPr/>
          </p:nvGraphicFramePr>
          <p:xfrm>
            <a:off x="336" y="1395"/>
            <a:ext cx="182" cy="182"/>
          </p:xfrm>
          <a:graphic>
            <a:graphicData uri="http://schemas.openxmlformats.org/presentationml/2006/ole">
              <mc:AlternateContent xmlns:mc="http://schemas.openxmlformats.org/markup-compatibility/2006">
                <mc:Choice xmlns:v="urn:schemas-microsoft-com:vml" Requires="v">
                  <p:oleObj spid="_x0000_s19790" name="Equation" r:id="rId22" imgW="164880" imgH="164880" progId="Equation.3">
                    <p:embed/>
                  </p:oleObj>
                </mc:Choice>
                <mc:Fallback>
                  <p:oleObj name="Equation" r:id="rId22" imgW="164880" imgH="164880" progId="Equation.3">
                    <p:embed/>
                    <p:pic>
                      <p:nvPicPr>
                        <p:cNvPr id="367788" name="Object 17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36" y="1395"/>
                          <a:ext cx="182"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7789" name="Object 173"/>
            <p:cNvGraphicFramePr>
              <a:graphicFrameLocks noChangeAspect="1"/>
            </p:cNvGraphicFramePr>
            <p:nvPr/>
          </p:nvGraphicFramePr>
          <p:xfrm>
            <a:off x="677" y="1395"/>
            <a:ext cx="182" cy="182"/>
          </p:xfrm>
          <a:graphic>
            <a:graphicData uri="http://schemas.openxmlformats.org/presentationml/2006/ole">
              <mc:AlternateContent xmlns:mc="http://schemas.openxmlformats.org/markup-compatibility/2006">
                <mc:Choice xmlns:v="urn:schemas-microsoft-com:vml" Requires="v">
                  <p:oleObj spid="_x0000_s19791" name="Equation" r:id="rId24" imgW="164880" imgH="164880" progId="Equation.3">
                    <p:embed/>
                  </p:oleObj>
                </mc:Choice>
                <mc:Fallback>
                  <p:oleObj name="Equation" r:id="rId24" imgW="164880" imgH="164880" progId="Equation.3">
                    <p:embed/>
                    <p:pic>
                      <p:nvPicPr>
                        <p:cNvPr id="367789" name="Object 17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7" y="1395"/>
                          <a:ext cx="182"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7790" name="Object 174"/>
            <p:cNvGraphicFramePr>
              <a:graphicFrameLocks noChangeAspect="1"/>
            </p:cNvGraphicFramePr>
            <p:nvPr/>
          </p:nvGraphicFramePr>
          <p:xfrm>
            <a:off x="1018" y="1388"/>
            <a:ext cx="182" cy="196"/>
          </p:xfrm>
          <a:graphic>
            <a:graphicData uri="http://schemas.openxmlformats.org/presentationml/2006/ole">
              <mc:AlternateContent xmlns:mc="http://schemas.openxmlformats.org/markup-compatibility/2006">
                <mc:Choice xmlns:v="urn:schemas-microsoft-com:vml" Requires="v">
                  <p:oleObj spid="_x0000_s19792" name="Equation" r:id="rId26" imgW="164880" imgH="177480" progId="Equation.3">
                    <p:embed/>
                  </p:oleObj>
                </mc:Choice>
                <mc:Fallback>
                  <p:oleObj name="Equation" r:id="rId26" imgW="164880" imgH="177480" progId="Equation.3">
                    <p:embed/>
                    <p:pic>
                      <p:nvPicPr>
                        <p:cNvPr id="367790" name="Object 17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18" y="1388"/>
                          <a:ext cx="182"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67791" name="Group 175"/>
          <p:cNvGraphicFramePr>
            <a:graphicFrameLocks noGrp="1"/>
          </p:cNvGraphicFramePr>
          <p:nvPr/>
        </p:nvGraphicFramePr>
        <p:xfrm>
          <a:off x="381000" y="2171700"/>
          <a:ext cx="8164513" cy="396240"/>
        </p:xfrm>
        <a:graphic>
          <a:graphicData uri="http://schemas.openxmlformats.org/drawingml/2006/table">
            <a:tbl>
              <a:tblPr/>
              <a:tblGrid>
                <a:gridCol w="565150">
                  <a:extLst>
                    <a:ext uri="{9D8B030D-6E8A-4147-A177-3AD203B41FA5}">
                      <a16:colId xmlns:a16="http://schemas.microsoft.com/office/drawing/2014/main" val="978865143"/>
                    </a:ext>
                  </a:extLst>
                </a:gridCol>
                <a:gridCol w="563563">
                  <a:extLst>
                    <a:ext uri="{9D8B030D-6E8A-4147-A177-3AD203B41FA5}">
                      <a16:colId xmlns:a16="http://schemas.microsoft.com/office/drawing/2014/main" val="1315303944"/>
                    </a:ext>
                  </a:extLst>
                </a:gridCol>
                <a:gridCol w="569912">
                  <a:extLst>
                    <a:ext uri="{9D8B030D-6E8A-4147-A177-3AD203B41FA5}">
                      <a16:colId xmlns:a16="http://schemas.microsoft.com/office/drawing/2014/main" val="1532463823"/>
                    </a:ext>
                  </a:extLst>
                </a:gridCol>
                <a:gridCol w="806450">
                  <a:extLst>
                    <a:ext uri="{9D8B030D-6E8A-4147-A177-3AD203B41FA5}">
                      <a16:colId xmlns:a16="http://schemas.microsoft.com/office/drawing/2014/main" val="2644612561"/>
                    </a:ext>
                  </a:extLst>
                </a:gridCol>
                <a:gridCol w="808038">
                  <a:extLst>
                    <a:ext uri="{9D8B030D-6E8A-4147-A177-3AD203B41FA5}">
                      <a16:colId xmlns:a16="http://schemas.microsoft.com/office/drawing/2014/main" val="646154616"/>
                    </a:ext>
                  </a:extLst>
                </a:gridCol>
                <a:gridCol w="809625">
                  <a:extLst>
                    <a:ext uri="{9D8B030D-6E8A-4147-A177-3AD203B41FA5}">
                      <a16:colId xmlns:a16="http://schemas.microsoft.com/office/drawing/2014/main" val="2857891442"/>
                    </a:ext>
                  </a:extLst>
                </a:gridCol>
                <a:gridCol w="809625">
                  <a:extLst>
                    <a:ext uri="{9D8B030D-6E8A-4147-A177-3AD203B41FA5}">
                      <a16:colId xmlns:a16="http://schemas.microsoft.com/office/drawing/2014/main" val="950281584"/>
                    </a:ext>
                  </a:extLst>
                </a:gridCol>
                <a:gridCol w="808037">
                  <a:extLst>
                    <a:ext uri="{9D8B030D-6E8A-4147-A177-3AD203B41FA5}">
                      <a16:colId xmlns:a16="http://schemas.microsoft.com/office/drawing/2014/main" val="3920913996"/>
                    </a:ext>
                  </a:extLst>
                </a:gridCol>
                <a:gridCol w="806450">
                  <a:extLst>
                    <a:ext uri="{9D8B030D-6E8A-4147-A177-3AD203B41FA5}">
                      <a16:colId xmlns:a16="http://schemas.microsoft.com/office/drawing/2014/main" val="1899380264"/>
                    </a:ext>
                  </a:extLst>
                </a:gridCol>
                <a:gridCol w="809625">
                  <a:extLst>
                    <a:ext uri="{9D8B030D-6E8A-4147-A177-3AD203B41FA5}">
                      <a16:colId xmlns:a16="http://schemas.microsoft.com/office/drawing/2014/main" val="2639265465"/>
                    </a:ext>
                  </a:extLst>
                </a:gridCol>
                <a:gridCol w="808038">
                  <a:extLst>
                    <a:ext uri="{9D8B030D-6E8A-4147-A177-3AD203B41FA5}">
                      <a16:colId xmlns:a16="http://schemas.microsoft.com/office/drawing/2014/main" val="2580586037"/>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2342979290"/>
                  </a:ext>
                </a:extLst>
              </a:tr>
            </a:tbl>
          </a:graphicData>
        </a:graphic>
      </p:graphicFrame>
      <p:graphicFrame>
        <p:nvGraphicFramePr>
          <p:cNvPr id="367827" name="Group 211"/>
          <p:cNvGraphicFramePr>
            <a:graphicFrameLocks noGrp="1"/>
          </p:cNvGraphicFramePr>
          <p:nvPr/>
        </p:nvGraphicFramePr>
        <p:xfrm>
          <a:off x="381000" y="2552700"/>
          <a:ext cx="8164513" cy="396240"/>
        </p:xfrm>
        <a:graphic>
          <a:graphicData uri="http://schemas.openxmlformats.org/drawingml/2006/table">
            <a:tbl>
              <a:tblPr/>
              <a:tblGrid>
                <a:gridCol w="565150">
                  <a:extLst>
                    <a:ext uri="{9D8B030D-6E8A-4147-A177-3AD203B41FA5}">
                      <a16:colId xmlns:a16="http://schemas.microsoft.com/office/drawing/2014/main" val="3135565464"/>
                    </a:ext>
                  </a:extLst>
                </a:gridCol>
                <a:gridCol w="563563">
                  <a:extLst>
                    <a:ext uri="{9D8B030D-6E8A-4147-A177-3AD203B41FA5}">
                      <a16:colId xmlns:a16="http://schemas.microsoft.com/office/drawing/2014/main" val="2472737163"/>
                    </a:ext>
                  </a:extLst>
                </a:gridCol>
                <a:gridCol w="569912">
                  <a:extLst>
                    <a:ext uri="{9D8B030D-6E8A-4147-A177-3AD203B41FA5}">
                      <a16:colId xmlns:a16="http://schemas.microsoft.com/office/drawing/2014/main" val="2415501038"/>
                    </a:ext>
                  </a:extLst>
                </a:gridCol>
                <a:gridCol w="806450">
                  <a:extLst>
                    <a:ext uri="{9D8B030D-6E8A-4147-A177-3AD203B41FA5}">
                      <a16:colId xmlns:a16="http://schemas.microsoft.com/office/drawing/2014/main" val="2023094104"/>
                    </a:ext>
                  </a:extLst>
                </a:gridCol>
                <a:gridCol w="808038">
                  <a:extLst>
                    <a:ext uri="{9D8B030D-6E8A-4147-A177-3AD203B41FA5}">
                      <a16:colId xmlns:a16="http://schemas.microsoft.com/office/drawing/2014/main" val="957080266"/>
                    </a:ext>
                  </a:extLst>
                </a:gridCol>
                <a:gridCol w="809625">
                  <a:extLst>
                    <a:ext uri="{9D8B030D-6E8A-4147-A177-3AD203B41FA5}">
                      <a16:colId xmlns:a16="http://schemas.microsoft.com/office/drawing/2014/main" val="1921250598"/>
                    </a:ext>
                  </a:extLst>
                </a:gridCol>
                <a:gridCol w="809625">
                  <a:extLst>
                    <a:ext uri="{9D8B030D-6E8A-4147-A177-3AD203B41FA5}">
                      <a16:colId xmlns:a16="http://schemas.microsoft.com/office/drawing/2014/main" val="1294700545"/>
                    </a:ext>
                  </a:extLst>
                </a:gridCol>
                <a:gridCol w="808037">
                  <a:extLst>
                    <a:ext uri="{9D8B030D-6E8A-4147-A177-3AD203B41FA5}">
                      <a16:colId xmlns:a16="http://schemas.microsoft.com/office/drawing/2014/main" val="266660033"/>
                    </a:ext>
                  </a:extLst>
                </a:gridCol>
                <a:gridCol w="806450">
                  <a:extLst>
                    <a:ext uri="{9D8B030D-6E8A-4147-A177-3AD203B41FA5}">
                      <a16:colId xmlns:a16="http://schemas.microsoft.com/office/drawing/2014/main" val="2629361001"/>
                    </a:ext>
                  </a:extLst>
                </a:gridCol>
                <a:gridCol w="809625">
                  <a:extLst>
                    <a:ext uri="{9D8B030D-6E8A-4147-A177-3AD203B41FA5}">
                      <a16:colId xmlns:a16="http://schemas.microsoft.com/office/drawing/2014/main" val="86843690"/>
                    </a:ext>
                  </a:extLst>
                </a:gridCol>
                <a:gridCol w="808038">
                  <a:extLst>
                    <a:ext uri="{9D8B030D-6E8A-4147-A177-3AD203B41FA5}">
                      <a16:colId xmlns:a16="http://schemas.microsoft.com/office/drawing/2014/main" val="3743758947"/>
                    </a:ext>
                  </a:extLst>
                </a:gridCol>
              </a:tblGrid>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552048295"/>
                  </a:ext>
                </a:extLst>
              </a:tr>
            </a:tbl>
          </a:graphicData>
        </a:graphic>
      </p:graphicFrame>
      <p:graphicFrame>
        <p:nvGraphicFramePr>
          <p:cNvPr id="367863" name="Group 247"/>
          <p:cNvGraphicFramePr>
            <a:graphicFrameLocks noGrp="1"/>
          </p:cNvGraphicFramePr>
          <p:nvPr/>
        </p:nvGraphicFramePr>
        <p:xfrm>
          <a:off x="381000" y="2933700"/>
          <a:ext cx="8164513" cy="396240"/>
        </p:xfrm>
        <a:graphic>
          <a:graphicData uri="http://schemas.openxmlformats.org/drawingml/2006/table">
            <a:tbl>
              <a:tblPr/>
              <a:tblGrid>
                <a:gridCol w="565150">
                  <a:extLst>
                    <a:ext uri="{9D8B030D-6E8A-4147-A177-3AD203B41FA5}">
                      <a16:colId xmlns:a16="http://schemas.microsoft.com/office/drawing/2014/main" val="1686204755"/>
                    </a:ext>
                  </a:extLst>
                </a:gridCol>
                <a:gridCol w="563563">
                  <a:extLst>
                    <a:ext uri="{9D8B030D-6E8A-4147-A177-3AD203B41FA5}">
                      <a16:colId xmlns:a16="http://schemas.microsoft.com/office/drawing/2014/main" val="2391196313"/>
                    </a:ext>
                  </a:extLst>
                </a:gridCol>
                <a:gridCol w="569912">
                  <a:extLst>
                    <a:ext uri="{9D8B030D-6E8A-4147-A177-3AD203B41FA5}">
                      <a16:colId xmlns:a16="http://schemas.microsoft.com/office/drawing/2014/main" val="486978402"/>
                    </a:ext>
                  </a:extLst>
                </a:gridCol>
                <a:gridCol w="806450">
                  <a:extLst>
                    <a:ext uri="{9D8B030D-6E8A-4147-A177-3AD203B41FA5}">
                      <a16:colId xmlns:a16="http://schemas.microsoft.com/office/drawing/2014/main" val="2630463853"/>
                    </a:ext>
                  </a:extLst>
                </a:gridCol>
                <a:gridCol w="808038">
                  <a:extLst>
                    <a:ext uri="{9D8B030D-6E8A-4147-A177-3AD203B41FA5}">
                      <a16:colId xmlns:a16="http://schemas.microsoft.com/office/drawing/2014/main" val="3042882811"/>
                    </a:ext>
                  </a:extLst>
                </a:gridCol>
                <a:gridCol w="809625">
                  <a:extLst>
                    <a:ext uri="{9D8B030D-6E8A-4147-A177-3AD203B41FA5}">
                      <a16:colId xmlns:a16="http://schemas.microsoft.com/office/drawing/2014/main" val="2544243193"/>
                    </a:ext>
                  </a:extLst>
                </a:gridCol>
                <a:gridCol w="809625">
                  <a:extLst>
                    <a:ext uri="{9D8B030D-6E8A-4147-A177-3AD203B41FA5}">
                      <a16:colId xmlns:a16="http://schemas.microsoft.com/office/drawing/2014/main" val="73407355"/>
                    </a:ext>
                  </a:extLst>
                </a:gridCol>
                <a:gridCol w="808037">
                  <a:extLst>
                    <a:ext uri="{9D8B030D-6E8A-4147-A177-3AD203B41FA5}">
                      <a16:colId xmlns:a16="http://schemas.microsoft.com/office/drawing/2014/main" val="3469003032"/>
                    </a:ext>
                  </a:extLst>
                </a:gridCol>
                <a:gridCol w="806450">
                  <a:extLst>
                    <a:ext uri="{9D8B030D-6E8A-4147-A177-3AD203B41FA5}">
                      <a16:colId xmlns:a16="http://schemas.microsoft.com/office/drawing/2014/main" val="2992165268"/>
                    </a:ext>
                  </a:extLst>
                </a:gridCol>
                <a:gridCol w="809625">
                  <a:extLst>
                    <a:ext uri="{9D8B030D-6E8A-4147-A177-3AD203B41FA5}">
                      <a16:colId xmlns:a16="http://schemas.microsoft.com/office/drawing/2014/main" val="3311758021"/>
                    </a:ext>
                  </a:extLst>
                </a:gridCol>
                <a:gridCol w="808038">
                  <a:extLst>
                    <a:ext uri="{9D8B030D-6E8A-4147-A177-3AD203B41FA5}">
                      <a16:colId xmlns:a16="http://schemas.microsoft.com/office/drawing/2014/main" val="2957701717"/>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2842444795"/>
                  </a:ext>
                </a:extLst>
              </a:tr>
            </a:tbl>
          </a:graphicData>
        </a:graphic>
      </p:graphicFrame>
      <p:graphicFrame>
        <p:nvGraphicFramePr>
          <p:cNvPr id="367899" name="Group 283"/>
          <p:cNvGraphicFramePr>
            <a:graphicFrameLocks noGrp="1"/>
          </p:cNvGraphicFramePr>
          <p:nvPr/>
        </p:nvGraphicFramePr>
        <p:xfrm>
          <a:off x="381000" y="3819525"/>
          <a:ext cx="8164513" cy="409575"/>
        </p:xfrm>
        <a:graphic>
          <a:graphicData uri="http://schemas.openxmlformats.org/drawingml/2006/table">
            <a:tbl>
              <a:tblPr/>
              <a:tblGrid>
                <a:gridCol w="565150">
                  <a:extLst>
                    <a:ext uri="{9D8B030D-6E8A-4147-A177-3AD203B41FA5}">
                      <a16:colId xmlns:a16="http://schemas.microsoft.com/office/drawing/2014/main" val="2919561136"/>
                    </a:ext>
                  </a:extLst>
                </a:gridCol>
                <a:gridCol w="563563">
                  <a:extLst>
                    <a:ext uri="{9D8B030D-6E8A-4147-A177-3AD203B41FA5}">
                      <a16:colId xmlns:a16="http://schemas.microsoft.com/office/drawing/2014/main" val="414396412"/>
                    </a:ext>
                  </a:extLst>
                </a:gridCol>
                <a:gridCol w="569912">
                  <a:extLst>
                    <a:ext uri="{9D8B030D-6E8A-4147-A177-3AD203B41FA5}">
                      <a16:colId xmlns:a16="http://schemas.microsoft.com/office/drawing/2014/main" val="3247400639"/>
                    </a:ext>
                  </a:extLst>
                </a:gridCol>
                <a:gridCol w="806450">
                  <a:extLst>
                    <a:ext uri="{9D8B030D-6E8A-4147-A177-3AD203B41FA5}">
                      <a16:colId xmlns:a16="http://schemas.microsoft.com/office/drawing/2014/main" val="2976692374"/>
                    </a:ext>
                  </a:extLst>
                </a:gridCol>
                <a:gridCol w="808038">
                  <a:extLst>
                    <a:ext uri="{9D8B030D-6E8A-4147-A177-3AD203B41FA5}">
                      <a16:colId xmlns:a16="http://schemas.microsoft.com/office/drawing/2014/main" val="1541614281"/>
                    </a:ext>
                  </a:extLst>
                </a:gridCol>
                <a:gridCol w="809625">
                  <a:extLst>
                    <a:ext uri="{9D8B030D-6E8A-4147-A177-3AD203B41FA5}">
                      <a16:colId xmlns:a16="http://schemas.microsoft.com/office/drawing/2014/main" val="1405135511"/>
                    </a:ext>
                  </a:extLst>
                </a:gridCol>
                <a:gridCol w="809625">
                  <a:extLst>
                    <a:ext uri="{9D8B030D-6E8A-4147-A177-3AD203B41FA5}">
                      <a16:colId xmlns:a16="http://schemas.microsoft.com/office/drawing/2014/main" val="697547073"/>
                    </a:ext>
                  </a:extLst>
                </a:gridCol>
                <a:gridCol w="808037">
                  <a:extLst>
                    <a:ext uri="{9D8B030D-6E8A-4147-A177-3AD203B41FA5}">
                      <a16:colId xmlns:a16="http://schemas.microsoft.com/office/drawing/2014/main" val="1864034211"/>
                    </a:ext>
                  </a:extLst>
                </a:gridCol>
                <a:gridCol w="806450">
                  <a:extLst>
                    <a:ext uri="{9D8B030D-6E8A-4147-A177-3AD203B41FA5}">
                      <a16:colId xmlns:a16="http://schemas.microsoft.com/office/drawing/2014/main" val="2509590812"/>
                    </a:ext>
                  </a:extLst>
                </a:gridCol>
                <a:gridCol w="809625">
                  <a:extLst>
                    <a:ext uri="{9D8B030D-6E8A-4147-A177-3AD203B41FA5}">
                      <a16:colId xmlns:a16="http://schemas.microsoft.com/office/drawing/2014/main" val="1068374936"/>
                    </a:ext>
                  </a:extLst>
                </a:gridCol>
                <a:gridCol w="808038">
                  <a:extLst>
                    <a:ext uri="{9D8B030D-6E8A-4147-A177-3AD203B41FA5}">
                      <a16:colId xmlns:a16="http://schemas.microsoft.com/office/drawing/2014/main" val="2331099449"/>
                    </a:ext>
                  </a:extLst>
                </a:gridCol>
              </a:tblGrid>
              <a:tr h="4095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820927637"/>
                  </a:ext>
                </a:extLst>
              </a:tr>
            </a:tbl>
          </a:graphicData>
        </a:graphic>
      </p:graphicFrame>
      <p:graphicFrame>
        <p:nvGraphicFramePr>
          <p:cNvPr id="367935" name="Group 319"/>
          <p:cNvGraphicFramePr>
            <a:graphicFrameLocks noGrp="1"/>
          </p:cNvGraphicFramePr>
          <p:nvPr/>
        </p:nvGraphicFramePr>
        <p:xfrm>
          <a:off x="381000" y="3376613"/>
          <a:ext cx="8164513" cy="396240"/>
        </p:xfrm>
        <a:graphic>
          <a:graphicData uri="http://schemas.openxmlformats.org/drawingml/2006/table">
            <a:tbl>
              <a:tblPr/>
              <a:tblGrid>
                <a:gridCol w="565150">
                  <a:extLst>
                    <a:ext uri="{9D8B030D-6E8A-4147-A177-3AD203B41FA5}">
                      <a16:colId xmlns:a16="http://schemas.microsoft.com/office/drawing/2014/main" val="4235325563"/>
                    </a:ext>
                  </a:extLst>
                </a:gridCol>
                <a:gridCol w="563563">
                  <a:extLst>
                    <a:ext uri="{9D8B030D-6E8A-4147-A177-3AD203B41FA5}">
                      <a16:colId xmlns:a16="http://schemas.microsoft.com/office/drawing/2014/main" val="2168644120"/>
                    </a:ext>
                  </a:extLst>
                </a:gridCol>
                <a:gridCol w="569912">
                  <a:extLst>
                    <a:ext uri="{9D8B030D-6E8A-4147-A177-3AD203B41FA5}">
                      <a16:colId xmlns:a16="http://schemas.microsoft.com/office/drawing/2014/main" val="486984245"/>
                    </a:ext>
                  </a:extLst>
                </a:gridCol>
                <a:gridCol w="806450">
                  <a:extLst>
                    <a:ext uri="{9D8B030D-6E8A-4147-A177-3AD203B41FA5}">
                      <a16:colId xmlns:a16="http://schemas.microsoft.com/office/drawing/2014/main" val="3175146631"/>
                    </a:ext>
                  </a:extLst>
                </a:gridCol>
                <a:gridCol w="808038">
                  <a:extLst>
                    <a:ext uri="{9D8B030D-6E8A-4147-A177-3AD203B41FA5}">
                      <a16:colId xmlns:a16="http://schemas.microsoft.com/office/drawing/2014/main" val="721290198"/>
                    </a:ext>
                  </a:extLst>
                </a:gridCol>
                <a:gridCol w="809625">
                  <a:extLst>
                    <a:ext uri="{9D8B030D-6E8A-4147-A177-3AD203B41FA5}">
                      <a16:colId xmlns:a16="http://schemas.microsoft.com/office/drawing/2014/main" val="181238835"/>
                    </a:ext>
                  </a:extLst>
                </a:gridCol>
                <a:gridCol w="809625">
                  <a:extLst>
                    <a:ext uri="{9D8B030D-6E8A-4147-A177-3AD203B41FA5}">
                      <a16:colId xmlns:a16="http://schemas.microsoft.com/office/drawing/2014/main" val="874827997"/>
                    </a:ext>
                  </a:extLst>
                </a:gridCol>
                <a:gridCol w="808037">
                  <a:extLst>
                    <a:ext uri="{9D8B030D-6E8A-4147-A177-3AD203B41FA5}">
                      <a16:colId xmlns:a16="http://schemas.microsoft.com/office/drawing/2014/main" val="3561856960"/>
                    </a:ext>
                  </a:extLst>
                </a:gridCol>
                <a:gridCol w="806450">
                  <a:extLst>
                    <a:ext uri="{9D8B030D-6E8A-4147-A177-3AD203B41FA5}">
                      <a16:colId xmlns:a16="http://schemas.microsoft.com/office/drawing/2014/main" val="3013904402"/>
                    </a:ext>
                  </a:extLst>
                </a:gridCol>
                <a:gridCol w="809625">
                  <a:extLst>
                    <a:ext uri="{9D8B030D-6E8A-4147-A177-3AD203B41FA5}">
                      <a16:colId xmlns:a16="http://schemas.microsoft.com/office/drawing/2014/main" val="1057837017"/>
                    </a:ext>
                  </a:extLst>
                </a:gridCol>
                <a:gridCol w="808038">
                  <a:extLst>
                    <a:ext uri="{9D8B030D-6E8A-4147-A177-3AD203B41FA5}">
                      <a16:colId xmlns:a16="http://schemas.microsoft.com/office/drawing/2014/main" val="2470412153"/>
                    </a:ext>
                  </a:extLst>
                </a:gridCol>
              </a:tblGrid>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2182486066"/>
                  </a:ext>
                </a:extLst>
              </a:tr>
            </a:tbl>
          </a:graphicData>
        </a:graphic>
      </p:graphicFrame>
      <p:graphicFrame>
        <p:nvGraphicFramePr>
          <p:cNvPr id="367971" name="Group 355"/>
          <p:cNvGraphicFramePr>
            <a:graphicFrameLocks noGrp="1"/>
          </p:cNvGraphicFramePr>
          <p:nvPr/>
        </p:nvGraphicFramePr>
        <p:xfrm>
          <a:off x="381000" y="4214813"/>
          <a:ext cx="8164513" cy="396240"/>
        </p:xfrm>
        <a:graphic>
          <a:graphicData uri="http://schemas.openxmlformats.org/drawingml/2006/table">
            <a:tbl>
              <a:tblPr/>
              <a:tblGrid>
                <a:gridCol w="565150">
                  <a:extLst>
                    <a:ext uri="{9D8B030D-6E8A-4147-A177-3AD203B41FA5}">
                      <a16:colId xmlns:a16="http://schemas.microsoft.com/office/drawing/2014/main" val="3677163133"/>
                    </a:ext>
                  </a:extLst>
                </a:gridCol>
                <a:gridCol w="563563">
                  <a:extLst>
                    <a:ext uri="{9D8B030D-6E8A-4147-A177-3AD203B41FA5}">
                      <a16:colId xmlns:a16="http://schemas.microsoft.com/office/drawing/2014/main" val="63448172"/>
                    </a:ext>
                  </a:extLst>
                </a:gridCol>
                <a:gridCol w="569912">
                  <a:extLst>
                    <a:ext uri="{9D8B030D-6E8A-4147-A177-3AD203B41FA5}">
                      <a16:colId xmlns:a16="http://schemas.microsoft.com/office/drawing/2014/main" val="2737542954"/>
                    </a:ext>
                  </a:extLst>
                </a:gridCol>
                <a:gridCol w="806450">
                  <a:extLst>
                    <a:ext uri="{9D8B030D-6E8A-4147-A177-3AD203B41FA5}">
                      <a16:colId xmlns:a16="http://schemas.microsoft.com/office/drawing/2014/main" val="3219169376"/>
                    </a:ext>
                  </a:extLst>
                </a:gridCol>
                <a:gridCol w="808038">
                  <a:extLst>
                    <a:ext uri="{9D8B030D-6E8A-4147-A177-3AD203B41FA5}">
                      <a16:colId xmlns:a16="http://schemas.microsoft.com/office/drawing/2014/main" val="1426135116"/>
                    </a:ext>
                  </a:extLst>
                </a:gridCol>
                <a:gridCol w="809625">
                  <a:extLst>
                    <a:ext uri="{9D8B030D-6E8A-4147-A177-3AD203B41FA5}">
                      <a16:colId xmlns:a16="http://schemas.microsoft.com/office/drawing/2014/main" val="1602215813"/>
                    </a:ext>
                  </a:extLst>
                </a:gridCol>
                <a:gridCol w="809625">
                  <a:extLst>
                    <a:ext uri="{9D8B030D-6E8A-4147-A177-3AD203B41FA5}">
                      <a16:colId xmlns:a16="http://schemas.microsoft.com/office/drawing/2014/main" val="3124740314"/>
                    </a:ext>
                  </a:extLst>
                </a:gridCol>
                <a:gridCol w="808037">
                  <a:extLst>
                    <a:ext uri="{9D8B030D-6E8A-4147-A177-3AD203B41FA5}">
                      <a16:colId xmlns:a16="http://schemas.microsoft.com/office/drawing/2014/main" val="2429802624"/>
                    </a:ext>
                  </a:extLst>
                </a:gridCol>
                <a:gridCol w="806450">
                  <a:extLst>
                    <a:ext uri="{9D8B030D-6E8A-4147-A177-3AD203B41FA5}">
                      <a16:colId xmlns:a16="http://schemas.microsoft.com/office/drawing/2014/main" val="3750057940"/>
                    </a:ext>
                  </a:extLst>
                </a:gridCol>
                <a:gridCol w="809625">
                  <a:extLst>
                    <a:ext uri="{9D8B030D-6E8A-4147-A177-3AD203B41FA5}">
                      <a16:colId xmlns:a16="http://schemas.microsoft.com/office/drawing/2014/main" val="3464591758"/>
                    </a:ext>
                  </a:extLst>
                </a:gridCol>
                <a:gridCol w="808038">
                  <a:extLst>
                    <a:ext uri="{9D8B030D-6E8A-4147-A177-3AD203B41FA5}">
                      <a16:colId xmlns:a16="http://schemas.microsoft.com/office/drawing/2014/main" val="1093946373"/>
                    </a:ext>
                  </a:extLst>
                </a:gridCol>
              </a:tblGrid>
              <a:tr h="38100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45354844"/>
                  </a:ext>
                </a:extLst>
              </a:tr>
            </a:tbl>
          </a:graphicData>
        </a:graphic>
      </p:graphicFrame>
      <p:graphicFrame>
        <p:nvGraphicFramePr>
          <p:cNvPr id="368007" name="Group 391"/>
          <p:cNvGraphicFramePr>
            <a:graphicFrameLocks noGrp="1"/>
          </p:cNvGraphicFramePr>
          <p:nvPr/>
        </p:nvGraphicFramePr>
        <p:xfrm>
          <a:off x="381000" y="4610100"/>
          <a:ext cx="8164513" cy="396240"/>
        </p:xfrm>
        <a:graphic>
          <a:graphicData uri="http://schemas.openxmlformats.org/drawingml/2006/table">
            <a:tbl>
              <a:tblPr/>
              <a:tblGrid>
                <a:gridCol w="565150">
                  <a:extLst>
                    <a:ext uri="{9D8B030D-6E8A-4147-A177-3AD203B41FA5}">
                      <a16:colId xmlns:a16="http://schemas.microsoft.com/office/drawing/2014/main" val="628621653"/>
                    </a:ext>
                  </a:extLst>
                </a:gridCol>
                <a:gridCol w="563563">
                  <a:extLst>
                    <a:ext uri="{9D8B030D-6E8A-4147-A177-3AD203B41FA5}">
                      <a16:colId xmlns:a16="http://schemas.microsoft.com/office/drawing/2014/main" val="620059716"/>
                    </a:ext>
                  </a:extLst>
                </a:gridCol>
                <a:gridCol w="569912">
                  <a:extLst>
                    <a:ext uri="{9D8B030D-6E8A-4147-A177-3AD203B41FA5}">
                      <a16:colId xmlns:a16="http://schemas.microsoft.com/office/drawing/2014/main" val="3550701787"/>
                    </a:ext>
                  </a:extLst>
                </a:gridCol>
                <a:gridCol w="806450">
                  <a:extLst>
                    <a:ext uri="{9D8B030D-6E8A-4147-A177-3AD203B41FA5}">
                      <a16:colId xmlns:a16="http://schemas.microsoft.com/office/drawing/2014/main" val="3048055988"/>
                    </a:ext>
                  </a:extLst>
                </a:gridCol>
                <a:gridCol w="808038">
                  <a:extLst>
                    <a:ext uri="{9D8B030D-6E8A-4147-A177-3AD203B41FA5}">
                      <a16:colId xmlns:a16="http://schemas.microsoft.com/office/drawing/2014/main" val="790611621"/>
                    </a:ext>
                  </a:extLst>
                </a:gridCol>
                <a:gridCol w="809625">
                  <a:extLst>
                    <a:ext uri="{9D8B030D-6E8A-4147-A177-3AD203B41FA5}">
                      <a16:colId xmlns:a16="http://schemas.microsoft.com/office/drawing/2014/main" val="3244276835"/>
                    </a:ext>
                  </a:extLst>
                </a:gridCol>
                <a:gridCol w="809625">
                  <a:extLst>
                    <a:ext uri="{9D8B030D-6E8A-4147-A177-3AD203B41FA5}">
                      <a16:colId xmlns:a16="http://schemas.microsoft.com/office/drawing/2014/main" val="2708529840"/>
                    </a:ext>
                  </a:extLst>
                </a:gridCol>
                <a:gridCol w="808037">
                  <a:extLst>
                    <a:ext uri="{9D8B030D-6E8A-4147-A177-3AD203B41FA5}">
                      <a16:colId xmlns:a16="http://schemas.microsoft.com/office/drawing/2014/main" val="2312883871"/>
                    </a:ext>
                  </a:extLst>
                </a:gridCol>
                <a:gridCol w="806450">
                  <a:extLst>
                    <a:ext uri="{9D8B030D-6E8A-4147-A177-3AD203B41FA5}">
                      <a16:colId xmlns:a16="http://schemas.microsoft.com/office/drawing/2014/main" val="1870695284"/>
                    </a:ext>
                  </a:extLst>
                </a:gridCol>
                <a:gridCol w="809625">
                  <a:extLst>
                    <a:ext uri="{9D8B030D-6E8A-4147-A177-3AD203B41FA5}">
                      <a16:colId xmlns:a16="http://schemas.microsoft.com/office/drawing/2014/main" val="2742693890"/>
                    </a:ext>
                  </a:extLst>
                </a:gridCol>
                <a:gridCol w="808038">
                  <a:extLst>
                    <a:ext uri="{9D8B030D-6E8A-4147-A177-3AD203B41FA5}">
                      <a16:colId xmlns:a16="http://schemas.microsoft.com/office/drawing/2014/main" val="3434796091"/>
                    </a:ext>
                  </a:extLst>
                </a:gridCol>
              </a:tblGrid>
              <a:tr h="133350">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54568962"/>
                  </a:ext>
                </a:extLst>
              </a:tr>
            </a:tbl>
          </a:graphicData>
        </a:graphic>
      </p:graphicFrame>
      <p:graphicFrame>
        <p:nvGraphicFramePr>
          <p:cNvPr id="368043" name="Group 427"/>
          <p:cNvGraphicFramePr>
            <a:graphicFrameLocks noGrp="1"/>
          </p:cNvGraphicFramePr>
          <p:nvPr/>
        </p:nvGraphicFramePr>
        <p:xfrm>
          <a:off x="381000" y="4976813"/>
          <a:ext cx="8164513" cy="396240"/>
        </p:xfrm>
        <a:graphic>
          <a:graphicData uri="http://schemas.openxmlformats.org/drawingml/2006/table">
            <a:tbl>
              <a:tblPr/>
              <a:tblGrid>
                <a:gridCol w="565150">
                  <a:extLst>
                    <a:ext uri="{9D8B030D-6E8A-4147-A177-3AD203B41FA5}">
                      <a16:colId xmlns:a16="http://schemas.microsoft.com/office/drawing/2014/main" val="3515175693"/>
                    </a:ext>
                  </a:extLst>
                </a:gridCol>
                <a:gridCol w="563563">
                  <a:extLst>
                    <a:ext uri="{9D8B030D-6E8A-4147-A177-3AD203B41FA5}">
                      <a16:colId xmlns:a16="http://schemas.microsoft.com/office/drawing/2014/main" val="3937450540"/>
                    </a:ext>
                  </a:extLst>
                </a:gridCol>
                <a:gridCol w="569912">
                  <a:extLst>
                    <a:ext uri="{9D8B030D-6E8A-4147-A177-3AD203B41FA5}">
                      <a16:colId xmlns:a16="http://schemas.microsoft.com/office/drawing/2014/main" val="3276991480"/>
                    </a:ext>
                  </a:extLst>
                </a:gridCol>
                <a:gridCol w="806450">
                  <a:extLst>
                    <a:ext uri="{9D8B030D-6E8A-4147-A177-3AD203B41FA5}">
                      <a16:colId xmlns:a16="http://schemas.microsoft.com/office/drawing/2014/main" val="1501899534"/>
                    </a:ext>
                  </a:extLst>
                </a:gridCol>
                <a:gridCol w="808038">
                  <a:extLst>
                    <a:ext uri="{9D8B030D-6E8A-4147-A177-3AD203B41FA5}">
                      <a16:colId xmlns:a16="http://schemas.microsoft.com/office/drawing/2014/main" val="2563869688"/>
                    </a:ext>
                  </a:extLst>
                </a:gridCol>
                <a:gridCol w="809625">
                  <a:extLst>
                    <a:ext uri="{9D8B030D-6E8A-4147-A177-3AD203B41FA5}">
                      <a16:colId xmlns:a16="http://schemas.microsoft.com/office/drawing/2014/main" val="3566081171"/>
                    </a:ext>
                  </a:extLst>
                </a:gridCol>
                <a:gridCol w="809625">
                  <a:extLst>
                    <a:ext uri="{9D8B030D-6E8A-4147-A177-3AD203B41FA5}">
                      <a16:colId xmlns:a16="http://schemas.microsoft.com/office/drawing/2014/main" val="2880988172"/>
                    </a:ext>
                  </a:extLst>
                </a:gridCol>
                <a:gridCol w="808037">
                  <a:extLst>
                    <a:ext uri="{9D8B030D-6E8A-4147-A177-3AD203B41FA5}">
                      <a16:colId xmlns:a16="http://schemas.microsoft.com/office/drawing/2014/main" val="2043584688"/>
                    </a:ext>
                  </a:extLst>
                </a:gridCol>
                <a:gridCol w="806450">
                  <a:extLst>
                    <a:ext uri="{9D8B030D-6E8A-4147-A177-3AD203B41FA5}">
                      <a16:colId xmlns:a16="http://schemas.microsoft.com/office/drawing/2014/main" val="2388472936"/>
                    </a:ext>
                  </a:extLst>
                </a:gridCol>
                <a:gridCol w="809625">
                  <a:extLst>
                    <a:ext uri="{9D8B030D-6E8A-4147-A177-3AD203B41FA5}">
                      <a16:colId xmlns:a16="http://schemas.microsoft.com/office/drawing/2014/main" val="1831603420"/>
                    </a:ext>
                  </a:extLst>
                </a:gridCol>
                <a:gridCol w="808038">
                  <a:extLst>
                    <a:ext uri="{9D8B030D-6E8A-4147-A177-3AD203B41FA5}">
                      <a16:colId xmlns:a16="http://schemas.microsoft.com/office/drawing/2014/main" val="1622423736"/>
                    </a:ext>
                  </a:extLst>
                </a:gridCol>
              </a:tblGrid>
              <a:tr h="180975">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cap="flat">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0</a:t>
                      </a:r>
                    </a:p>
                  </a:txBody>
                  <a:tcPr anchor="ctr" horzOverflow="overflow">
                    <a:lnL>
                      <a:noFill/>
                    </a:lnL>
                    <a:lnR>
                      <a:noFill/>
                    </a:lnR>
                    <a:lnT cap="flat">
                      <a:noFill/>
                    </a:lnT>
                    <a:lnB cap="flat">
                      <a:noFill/>
                    </a:lnB>
                    <a:lnTlToBr>
                      <a:noFill/>
                    </a:lnTlToBr>
                    <a:lnBlToTr>
                      <a:noFill/>
                    </a:lnBlToTr>
                    <a:noFill/>
                  </a:tcPr>
                </a:tc>
                <a:tc>
                  <a:txBody>
                    <a:bodyPr/>
                    <a:lstStyle>
                      <a:lvl1pPr marL="469900" indent="-469900"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tabLst>
                          <a:tab pos="630238" algn="l"/>
                          <a:tab pos="4392613"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tabLst>
                          <a:tab pos="630238" algn="l"/>
                          <a:tab pos="4392613" algn="r"/>
                        </a:tabLst>
                        <a:defRPr sz="24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tabLst>
                          <a:tab pos="630238" algn="l"/>
                          <a:tab pos="4392613" algn="r"/>
                        </a:tabLst>
                        <a:defRPr sz="2000" b="1">
                          <a:solidFill>
                            <a:schemeClr val="tx1"/>
                          </a:solidFill>
                          <a:latin typeface="Arial Narrow" panose="020B0606020202030204" pitchFamily="34" charset="0"/>
                          <a:ea typeface="楷体_GB2312" pitchFamily="49" charset="-122"/>
                        </a:defRPr>
                      </a:lvl9pPr>
                    </a:lstStyle>
                    <a:p>
                      <a:pPr marL="469900" marR="0" lvl="0" indent="-46990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tab pos="630238" algn="l"/>
                          <a:tab pos="4392613" algn="r"/>
                        </a:tabLst>
                      </a:pPr>
                      <a:r>
                        <a:rPr kumimoji="0" lang="en-US" altLang="zh-CN" sz="2000" b="1" i="0" u="none" strike="noStrike" cap="none" normalizeH="0" baseline="0">
                          <a:ln>
                            <a:noFill/>
                          </a:ln>
                          <a:solidFill>
                            <a:schemeClr val="tx1"/>
                          </a:solidFill>
                          <a:effectLst/>
                          <a:latin typeface="楷体_GB2312" pitchFamily="49" charset="-122"/>
                          <a:ea typeface="楷体_GB2312" pitchFamily="49" charset="-122"/>
                          <a:cs typeface="Times New Roman" panose="02020603050405020304" pitchFamily="18" charset="0"/>
                        </a:rPr>
                        <a:t>1</a:t>
                      </a:r>
                    </a:p>
                  </a:txBody>
                  <a:tcPr anchor="ct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3267571359"/>
                  </a:ext>
                </a:extLst>
              </a:tr>
            </a:tbl>
          </a:graphicData>
        </a:graphic>
      </p:graphicFrame>
      <p:grpSp>
        <p:nvGrpSpPr>
          <p:cNvPr id="368079" name="Group 463"/>
          <p:cNvGrpSpPr>
            <a:grpSpLocks/>
          </p:cNvGrpSpPr>
          <p:nvPr/>
        </p:nvGrpSpPr>
        <p:grpSpPr bwMode="auto">
          <a:xfrm>
            <a:off x="6369050" y="2249488"/>
            <a:ext cx="0" cy="277812"/>
            <a:chOff x="1339" y="1357"/>
            <a:chExt cx="4002" cy="225"/>
          </a:xfrm>
        </p:grpSpPr>
        <p:graphicFrame>
          <p:nvGraphicFramePr>
            <p:cNvPr id="368080" name="Object 464"/>
            <p:cNvGraphicFramePr>
              <a:graphicFrameLocks noChangeAspect="1"/>
            </p:cNvGraphicFramePr>
            <p:nvPr/>
          </p:nvGraphicFramePr>
          <p:xfrm>
            <a:off x="1873" y="1358"/>
            <a:ext cx="448" cy="224"/>
          </p:xfrm>
          <a:graphic>
            <a:graphicData uri="http://schemas.openxmlformats.org/presentationml/2006/ole">
              <mc:AlternateContent xmlns:mc="http://schemas.openxmlformats.org/markup-compatibility/2006">
                <mc:Choice xmlns:v="urn:schemas-microsoft-com:vml" Requires="v">
                  <p:oleObj spid="_x0000_s19793" name="公式" r:id="rId28" imgW="406080" imgH="203040" progId="Equation.3">
                    <p:embed/>
                  </p:oleObj>
                </mc:Choice>
                <mc:Fallback>
                  <p:oleObj name="公式" r:id="rId28" imgW="406080" imgH="203040" progId="Equation.3">
                    <p:embed/>
                    <p:pic>
                      <p:nvPicPr>
                        <p:cNvPr id="368080" name="Object 46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873" y="1358"/>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81" name="Object 465"/>
            <p:cNvGraphicFramePr>
              <a:graphicFrameLocks noChangeAspect="1"/>
            </p:cNvGraphicFramePr>
            <p:nvPr/>
          </p:nvGraphicFramePr>
          <p:xfrm>
            <a:off x="2880" y="1357"/>
            <a:ext cx="434" cy="224"/>
          </p:xfrm>
          <a:graphic>
            <a:graphicData uri="http://schemas.openxmlformats.org/presentationml/2006/ole">
              <mc:AlternateContent xmlns:mc="http://schemas.openxmlformats.org/markup-compatibility/2006">
                <mc:Choice xmlns:v="urn:schemas-microsoft-com:vml" Requires="v">
                  <p:oleObj spid="_x0000_s19794" name="公式" r:id="rId30" imgW="393480" imgH="203040" progId="Equation.3">
                    <p:embed/>
                  </p:oleObj>
                </mc:Choice>
                <mc:Fallback>
                  <p:oleObj name="公式" r:id="rId30" imgW="393480" imgH="203040" progId="Equation.3">
                    <p:embed/>
                    <p:pic>
                      <p:nvPicPr>
                        <p:cNvPr id="368081" name="Object 46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880"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82" name="Object 466"/>
            <p:cNvGraphicFramePr>
              <a:graphicFrameLocks noChangeAspect="1"/>
            </p:cNvGraphicFramePr>
            <p:nvPr/>
          </p:nvGraphicFramePr>
          <p:xfrm>
            <a:off x="3386" y="1357"/>
            <a:ext cx="448" cy="224"/>
          </p:xfrm>
          <a:graphic>
            <a:graphicData uri="http://schemas.openxmlformats.org/presentationml/2006/ole">
              <mc:AlternateContent xmlns:mc="http://schemas.openxmlformats.org/markup-compatibility/2006">
                <mc:Choice xmlns:v="urn:schemas-microsoft-com:vml" Requires="v">
                  <p:oleObj spid="_x0000_s19795" name="公式" r:id="rId32" imgW="406080" imgH="203040" progId="Equation.3">
                    <p:embed/>
                  </p:oleObj>
                </mc:Choice>
                <mc:Fallback>
                  <p:oleObj name="公式" r:id="rId32" imgW="406080" imgH="203040" progId="Equation.3">
                    <p:embed/>
                    <p:pic>
                      <p:nvPicPr>
                        <p:cNvPr id="368082" name="Object 466"/>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3386" y="1357"/>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83" name="Object 467"/>
            <p:cNvGraphicFramePr>
              <a:graphicFrameLocks noChangeAspect="1"/>
            </p:cNvGraphicFramePr>
            <p:nvPr/>
          </p:nvGraphicFramePr>
          <p:xfrm>
            <a:off x="1339" y="1358"/>
            <a:ext cx="462" cy="224"/>
          </p:xfrm>
          <a:graphic>
            <a:graphicData uri="http://schemas.openxmlformats.org/presentationml/2006/ole">
              <mc:AlternateContent xmlns:mc="http://schemas.openxmlformats.org/markup-compatibility/2006">
                <mc:Choice xmlns:v="urn:schemas-microsoft-com:vml" Requires="v">
                  <p:oleObj spid="_x0000_s19796" name="公式" r:id="rId34" imgW="419040" imgH="203040" progId="Equation.3">
                    <p:embed/>
                  </p:oleObj>
                </mc:Choice>
                <mc:Fallback>
                  <p:oleObj name="公式" r:id="rId34" imgW="419040" imgH="203040" progId="Equation.3">
                    <p:embed/>
                    <p:pic>
                      <p:nvPicPr>
                        <p:cNvPr id="368083" name="Object 467"/>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339" y="1358"/>
                          <a:ext cx="462"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84" name="Object 468"/>
            <p:cNvGraphicFramePr>
              <a:graphicFrameLocks noChangeAspect="1"/>
            </p:cNvGraphicFramePr>
            <p:nvPr/>
          </p:nvGraphicFramePr>
          <p:xfrm>
            <a:off x="3907" y="1357"/>
            <a:ext cx="434" cy="224"/>
          </p:xfrm>
          <a:graphic>
            <a:graphicData uri="http://schemas.openxmlformats.org/presentationml/2006/ole">
              <mc:AlternateContent xmlns:mc="http://schemas.openxmlformats.org/markup-compatibility/2006">
                <mc:Choice xmlns:v="urn:schemas-microsoft-com:vml" Requires="v">
                  <p:oleObj spid="_x0000_s19797" name="公式" r:id="rId36" imgW="393480" imgH="203040" progId="Equation.3">
                    <p:embed/>
                  </p:oleObj>
                </mc:Choice>
                <mc:Fallback>
                  <p:oleObj name="公式" r:id="rId36" imgW="393480" imgH="203040" progId="Equation.3">
                    <p:embed/>
                    <p:pic>
                      <p:nvPicPr>
                        <p:cNvPr id="368084" name="Object 468"/>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907"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85" name="Object 469"/>
            <p:cNvGraphicFramePr>
              <a:graphicFrameLocks noChangeAspect="1"/>
            </p:cNvGraphicFramePr>
            <p:nvPr/>
          </p:nvGraphicFramePr>
          <p:xfrm>
            <a:off x="4414" y="1357"/>
            <a:ext cx="434" cy="224"/>
          </p:xfrm>
          <a:graphic>
            <a:graphicData uri="http://schemas.openxmlformats.org/presentationml/2006/ole">
              <mc:AlternateContent xmlns:mc="http://schemas.openxmlformats.org/markup-compatibility/2006">
                <mc:Choice xmlns:v="urn:schemas-microsoft-com:vml" Requires="v">
                  <p:oleObj spid="_x0000_s19798" name="公式" r:id="rId38" imgW="393480" imgH="203040" progId="Equation.3">
                    <p:embed/>
                  </p:oleObj>
                </mc:Choice>
                <mc:Fallback>
                  <p:oleObj name="公式" r:id="rId38" imgW="393480" imgH="203040" progId="Equation.3">
                    <p:embed/>
                    <p:pic>
                      <p:nvPicPr>
                        <p:cNvPr id="368085" name="Object 469"/>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4414" y="1357"/>
                          <a:ext cx="434"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86" name="Object 470"/>
            <p:cNvGraphicFramePr>
              <a:graphicFrameLocks noChangeAspect="1"/>
            </p:cNvGraphicFramePr>
            <p:nvPr/>
          </p:nvGraphicFramePr>
          <p:xfrm>
            <a:off x="4921" y="1371"/>
            <a:ext cx="420" cy="196"/>
          </p:xfrm>
          <a:graphic>
            <a:graphicData uri="http://schemas.openxmlformats.org/presentationml/2006/ole">
              <mc:AlternateContent xmlns:mc="http://schemas.openxmlformats.org/markup-compatibility/2006">
                <mc:Choice xmlns:v="urn:schemas-microsoft-com:vml" Requires="v">
                  <p:oleObj spid="_x0000_s19799" name="公式" r:id="rId40" imgW="380880" imgH="177480" progId="Equation.3">
                    <p:embed/>
                  </p:oleObj>
                </mc:Choice>
                <mc:Fallback>
                  <p:oleObj name="公式" r:id="rId40" imgW="380880" imgH="177480" progId="Equation.3">
                    <p:embed/>
                    <p:pic>
                      <p:nvPicPr>
                        <p:cNvPr id="368086" name="Object 470"/>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4921" y="1371"/>
                          <a:ext cx="420"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87" name="Object 471"/>
            <p:cNvGraphicFramePr>
              <a:graphicFrameLocks noChangeAspect="1"/>
            </p:cNvGraphicFramePr>
            <p:nvPr/>
          </p:nvGraphicFramePr>
          <p:xfrm>
            <a:off x="2352" y="1357"/>
            <a:ext cx="448" cy="224"/>
          </p:xfrm>
          <a:graphic>
            <a:graphicData uri="http://schemas.openxmlformats.org/presentationml/2006/ole">
              <mc:AlternateContent xmlns:mc="http://schemas.openxmlformats.org/markup-compatibility/2006">
                <mc:Choice xmlns:v="urn:schemas-microsoft-com:vml" Requires="v">
                  <p:oleObj spid="_x0000_s19800" name="公式" r:id="rId42" imgW="406080" imgH="203040" progId="Equation.3">
                    <p:embed/>
                  </p:oleObj>
                </mc:Choice>
                <mc:Fallback>
                  <p:oleObj name="公式" r:id="rId42" imgW="406080" imgH="203040" progId="Equation.3">
                    <p:embed/>
                    <p:pic>
                      <p:nvPicPr>
                        <p:cNvPr id="368087" name="Object 471"/>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2352" y="1357"/>
                          <a:ext cx="448"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68088" name="Group 472"/>
          <p:cNvGrpSpPr>
            <a:grpSpLocks/>
          </p:cNvGrpSpPr>
          <p:nvPr/>
        </p:nvGrpSpPr>
        <p:grpSpPr bwMode="auto">
          <a:xfrm>
            <a:off x="2097088" y="1824038"/>
            <a:ext cx="6353175" cy="357187"/>
            <a:chOff x="1339" y="1357"/>
            <a:chExt cx="4002" cy="225"/>
          </a:xfrm>
        </p:grpSpPr>
        <p:graphicFrame>
          <p:nvGraphicFramePr>
            <p:cNvPr id="368089" name="Object 473"/>
            <p:cNvGraphicFramePr>
              <a:graphicFrameLocks noChangeAspect="1"/>
            </p:cNvGraphicFramePr>
            <p:nvPr/>
          </p:nvGraphicFramePr>
          <p:xfrm>
            <a:off x="1873" y="1358"/>
            <a:ext cx="448" cy="224"/>
          </p:xfrm>
          <a:graphic>
            <a:graphicData uri="http://schemas.openxmlformats.org/presentationml/2006/ole">
              <mc:AlternateContent xmlns:mc="http://schemas.openxmlformats.org/markup-compatibility/2006">
                <mc:Choice xmlns:v="urn:schemas-microsoft-com:vml" Requires="v">
                  <p:oleObj spid="_x0000_s19801" name="公式" r:id="rId44" imgW="406080" imgH="203040" progId="Equation.3">
                    <p:embed/>
                  </p:oleObj>
                </mc:Choice>
                <mc:Fallback>
                  <p:oleObj name="公式" r:id="rId44" imgW="406080" imgH="203040" progId="Equation.3">
                    <p:embed/>
                    <p:pic>
                      <p:nvPicPr>
                        <p:cNvPr id="368089" name="Object 473"/>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1873" y="1358"/>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90" name="Object 474"/>
            <p:cNvGraphicFramePr>
              <a:graphicFrameLocks noChangeAspect="1"/>
            </p:cNvGraphicFramePr>
            <p:nvPr/>
          </p:nvGraphicFramePr>
          <p:xfrm>
            <a:off x="2880" y="1357"/>
            <a:ext cx="434" cy="224"/>
          </p:xfrm>
          <a:graphic>
            <a:graphicData uri="http://schemas.openxmlformats.org/presentationml/2006/ole">
              <mc:AlternateContent xmlns:mc="http://schemas.openxmlformats.org/markup-compatibility/2006">
                <mc:Choice xmlns:v="urn:schemas-microsoft-com:vml" Requires="v">
                  <p:oleObj spid="_x0000_s19802" name="公式" r:id="rId46" imgW="393480" imgH="203040" progId="Equation.3">
                    <p:embed/>
                  </p:oleObj>
                </mc:Choice>
                <mc:Fallback>
                  <p:oleObj name="公式" r:id="rId46" imgW="393480" imgH="203040" progId="Equation.3">
                    <p:embed/>
                    <p:pic>
                      <p:nvPicPr>
                        <p:cNvPr id="368090" name="Object 474"/>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2880"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91" name="Object 475"/>
            <p:cNvGraphicFramePr>
              <a:graphicFrameLocks noChangeAspect="1"/>
            </p:cNvGraphicFramePr>
            <p:nvPr/>
          </p:nvGraphicFramePr>
          <p:xfrm>
            <a:off x="3386" y="1357"/>
            <a:ext cx="448" cy="224"/>
          </p:xfrm>
          <a:graphic>
            <a:graphicData uri="http://schemas.openxmlformats.org/presentationml/2006/ole">
              <mc:AlternateContent xmlns:mc="http://schemas.openxmlformats.org/markup-compatibility/2006">
                <mc:Choice xmlns:v="urn:schemas-microsoft-com:vml" Requires="v">
                  <p:oleObj spid="_x0000_s19803" name="公式" r:id="rId48" imgW="406080" imgH="203040" progId="Equation.3">
                    <p:embed/>
                  </p:oleObj>
                </mc:Choice>
                <mc:Fallback>
                  <p:oleObj name="公式" r:id="rId48" imgW="406080" imgH="203040" progId="Equation.3">
                    <p:embed/>
                    <p:pic>
                      <p:nvPicPr>
                        <p:cNvPr id="368091" name="Object 475"/>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3386" y="1357"/>
                          <a:ext cx="448"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92" name="Object 476"/>
            <p:cNvGraphicFramePr>
              <a:graphicFrameLocks noChangeAspect="1"/>
            </p:cNvGraphicFramePr>
            <p:nvPr/>
          </p:nvGraphicFramePr>
          <p:xfrm>
            <a:off x="1339" y="1358"/>
            <a:ext cx="462" cy="224"/>
          </p:xfrm>
          <a:graphic>
            <a:graphicData uri="http://schemas.openxmlformats.org/presentationml/2006/ole">
              <mc:AlternateContent xmlns:mc="http://schemas.openxmlformats.org/markup-compatibility/2006">
                <mc:Choice xmlns:v="urn:schemas-microsoft-com:vml" Requires="v">
                  <p:oleObj spid="_x0000_s19804" name="公式" r:id="rId50" imgW="419040" imgH="203040" progId="Equation.3">
                    <p:embed/>
                  </p:oleObj>
                </mc:Choice>
                <mc:Fallback>
                  <p:oleObj name="公式" r:id="rId50" imgW="419040" imgH="203040" progId="Equation.3">
                    <p:embed/>
                    <p:pic>
                      <p:nvPicPr>
                        <p:cNvPr id="368092" name="Object 476"/>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1339" y="1358"/>
                          <a:ext cx="462"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93" name="Object 477"/>
            <p:cNvGraphicFramePr>
              <a:graphicFrameLocks noChangeAspect="1"/>
            </p:cNvGraphicFramePr>
            <p:nvPr/>
          </p:nvGraphicFramePr>
          <p:xfrm>
            <a:off x="3907" y="1357"/>
            <a:ext cx="434" cy="224"/>
          </p:xfrm>
          <a:graphic>
            <a:graphicData uri="http://schemas.openxmlformats.org/presentationml/2006/ole">
              <mc:AlternateContent xmlns:mc="http://schemas.openxmlformats.org/markup-compatibility/2006">
                <mc:Choice xmlns:v="urn:schemas-microsoft-com:vml" Requires="v">
                  <p:oleObj spid="_x0000_s19805" name="公式" r:id="rId52" imgW="393480" imgH="203040" progId="Equation.3">
                    <p:embed/>
                  </p:oleObj>
                </mc:Choice>
                <mc:Fallback>
                  <p:oleObj name="公式" r:id="rId52" imgW="393480" imgH="203040" progId="Equation.3">
                    <p:embed/>
                    <p:pic>
                      <p:nvPicPr>
                        <p:cNvPr id="368093" name="Object 477"/>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3907" y="1357"/>
                          <a:ext cx="434" cy="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094" name="Object 478"/>
            <p:cNvGraphicFramePr>
              <a:graphicFrameLocks noChangeAspect="1"/>
            </p:cNvGraphicFramePr>
            <p:nvPr/>
          </p:nvGraphicFramePr>
          <p:xfrm>
            <a:off x="4414" y="1357"/>
            <a:ext cx="434" cy="224"/>
          </p:xfrm>
          <a:graphic>
            <a:graphicData uri="http://schemas.openxmlformats.org/presentationml/2006/ole">
              <mc:AlternateContent xmlns:mc="http://schemas.openxmlformats.org/markup-compatibility/2006">
                <mc:Choice xmlns:v="urn:schemas-microsoft-com:vml" Requires="v">
                  <p:oleObj spid="_x0000_s19806" name="公式" r:id="rId54" imgW="393480" imgH="203040" progId="Equation.3">
                    <p:embed/>
                  </p:oleObj>
                </mc:Choice>
                <mc:Fallback>
                  <p:oleObj name="公式" r:id="rId54" imgW="393480" imgH="203040" progId="Equation.3">
                    <p:embed/>
                    <p:pic>
                      <p:nvPicPr>
                        <p:cNvPr id="368094" name="Object 478"/>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4414" y="1357"/>
                          <a:ext cx="434"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95" name="Object 479"/>
            <p:cNvGraphicFramePr>
              <a:graphicFrameLocks noChangeAspect="1"/>
            </p:cNvGraphicFramePr>
            <p:nvPr/>
          </p:nvGraphicFramePr>
          <p:xfrm>
            <a:off x="4921" y="1371"/>
            <a:ext cx="420" cy="196"/>
          </p:xfrm>
          <a:graphic>
            <a:graphicData uri="http://schemas.openxmlformats.org/presentationml/2006/ole">
              <mc:AlternateContent xmlns:mc="http://schemas.openxmlformats.org/markup-compatibility/2006">
                <mc:Choice xmlns:v="urn:schemas-microsoft-com:vml" Requires="v">
                  <p:oleObj spid="_x0000_s19807" name="公式" r:id="rId56" imgW="380880" imgH="177480" progId="Equation.3">
                    <p:embed/>
                  </p:oleObj>
                </mc:Choice>
                <mc:Fallback>
                  <p:oleObj name="公式" r:id="rId56" imgW="380880" imgH="177480" progId="Equation.3">
                    <p:embed/>
                    <p:pic>
                      <p:nvPicPr>
                        <p:cNvPr id="368095" name="Object 479"/>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4921" y="1371"/>
                          <a:ext cx="420" cy="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096" name="Object 480"/>
            <p:cNvGraphicFramePr>
              <a:graphicFrameLocks noChangeAspect="1"/>
            </p:cNvGraphicFramePr>
            <p:nvPr/>
          </p:nvGraphicFramePr>
          <p:xfrm>
            <a:off x="2352" y="1357"/>
            <a:ext cx="448" cy="224"/>
          </p:xfrm>
          <a:graphic>
            <a:graphicData uri="http://schemas.openxmlformats.org/presentationml/2006/ole">
              <mc:AlternateContent xmlns:mc="http://schemas.openxmlformats.org/markup-compatibility/2006">
                <mc:Choice xmlns:v="urn:schemas-microsoft-com:vml" Requires="v">
                  <p:oleObj spid="_x0000_s19808" name="公式" r:id="rId58" imgW="406080" imgH="203040" progId="Equation.3">
                    <p:embed/>
                  </p:oleObj>
                </mc:Choice>
                <mc:Fallback>
                  <p:oleObj name="公式" r:id="rId58" imgW="406080" imgH="203040" progId="Equation.3">
                    <p:embed/>
                    <p:pic>
                      <p:nvPicPr>
                        <p:cNvPr id="368096" name="Object 480"/>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2352" y="1357"/>
                          <a:ext cx="448" cy="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 name="标题 1">
            <a:extLst>
              <a:ext uri="{FF2B5EF4-FFF2-40B4-BE49-F238E27FC236}">
                <a16:creationId xmlns:a16="http://schemas.microsoft.com/office/drawing/2014/main" id="{87748F8F-FB30-468B-9853-BCA45379517C}"/>
              </a:ext>
            </a:extLst>
          </p:cNvPr>
          <p:cNvSpPr>
            <a:spLocks noGrp="1"/>
          </p:cNvSpPr>
          <p:nvPr>
            <p:ph type="title"/>
          </p:nvPr>
        </p:nvSpPr>
        <p:spPr>
          <a:xfrm>
            <a:off x="685800" y="484632"/>
            <a:ext cx="7772400" cy="628206"/>
          </a:xfrm>
        </p:spPr>
        <p:txBody>
          <a:bodyPr>
            <a:normAutofit fontScale="90000"/>
          </a:bodyPr>
          <a:lstStyle/>
          <a:p>
            <a:r>
              <a:rPr kumimoji="0" lang="en-US" altLang="zh-CN" sz="4400" b="1" i="0" u="none" strike="noStrike" kern="1200" cap="none" spc="0" normalizeH="0" baseline="0" noProof="0" dirty="0">
                <a:ln>
                  <a:noFill/>
                </a:ln>
                <a:solidFill>
                  <a:srgbClr val="000066"/>
                </a:solidFill>
                <a:effectLst/>
                <a:uLnTx/>
                <a:uFillTx/>
                <a:latin typeface="+mn-ea"/>
                <a:ea typeface="+mn-ea"/>
                <a:cs typeface="+mn-cs"/>
              </a:rPr>
              <a:t>3</a:t>
            </a:r>
            <a:r>
              <a:rPr kumimoji="0" lang="zh-CN" altLang="en-US" sz="4400" b="1" i="0" u="none" strike="noStrike" kern="1200" cap="none" spc="0" normalizeH="0" baseline="0" noProof="0" dirty="0">
                <a:ln>
                  <a:noFill/>
                </a:ln>
                <a:solidFill>
                  <a:srgbClr val="000066"/>
                </a:solidFill>
                <a:effectLst/>
                <a:uLnTx/>
                <a:uFillTx/>
                <a:latin typeface="+mn-ea"/>
                <a:ea typeface="+mn-ea"/>
                <a:cs typeface="+mn-cs"/>
              </a:rPr>
              <a:t>、最小项的编号</a:t>
            </a:r>
            <a:r>
              <a:rPr kumimoji="0" lang="zh-CN" altLang="en-US" sz="4400" b="0" i="0" u="none" strike="noStrike" kern="1200" cap="none" spc="0" normalizeH="0" baseline="0" noProof="0" dirty="0">
                <a:ln>
                  <a:noFill/>
                </a:ln>
                <a:solidFill>
                  <a:srgbClr val="000066"/>
                </a:solidFill>
                <a:effectLst/>
                <a:uLnTx/>
                <a:uFillTx/>
                <a:latin typeface="+mn-ea"/>
                <a:ea typeface="+mn-ea"/>
                <a:cs typeface="+mn-cs"/>
              </a:rPr>
              <a:t> </a:t>
            </a:r>
            <a:endParaRPr lang="zh-CN" altLang="en-US" dirty="0"/>
          </a:p>
        </p:txBody>
      </p:sp>
    </p:spTree>
    <p:custDataLst>
      <p:tags r:id="rId2"/>
    </p:custDataLst>
    <p:extLst>
      <p:ext uri="{BB962C8B-B14F-4D97-AF65-F5344CB8AC3E}">
        <p14:creationId xmlns:p14="http://schemas.microsoft.com/office/powerpoint/2010/main" val="710217208"/>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777"/>
                                        </p:tgtEl>
                                        <p:attrNameLst>
                                          <p:attrName>style.visibility</p:attrName>
                                        </p:attrNameLst>
                                      </p:cBhvr>
                                      <p:to>
                                        <p:strVal val="visible"/>
                                      </p:to>
                                    </p:set>
                                    <p:animEffect transition="in" filter="strips(downRight)">
                                      <p:cBhvr>
                                        <p:cTn id="7" dur="500"/>
                                        <p:tgtEl>
                                          <p:spTgt spid="367777"/>
                                        </p:tgtEl>
                                      </p:cBhvr>
                                    </p:animEffect>
                                  </p:childTnLst>
                                </p:cTn>
                              </p:par>
                            </p:childTnLst>
                          </p:cTn>
                        </p:par>
                        <p:par>
                          <p:cTn id="8" fill="hold" nodeType="afterGroup">
                            <p:stCondLst>
                              <p:cond delay="500"/>
                            </p:stCondLst>
                            <p:childTnLst>
                              <p:par>
                                <p:cTn id="9" presetID="18" presetClass="entr" presetSubtype="6" fill="hold" nodeType="afterEffect">
                                  <p:stCondLst>
                                    <p:cond delay="1000"/>
                                  </p:stCondLst>
                                  <p:childTnLst>
                                    <p:set>
                                      <p:cBhvr>
                                        <p:cTn id="10" dur="1" fill="hold">
                                          <p:stCondLst>
                                            <p:cond delay="0"/>
                                          </p:stCondLst>
                                        </p:cTn>
                                        <p:tgtEl>
                                          <p:spTgt spid="367655"/>
                                        </p:tgtEl>
                                        <p:attrNameLst>
                                          <p:attrName>style.visibility</p:attrName>
                                        </p:attrNameLst>
                                      </p:cBhvr>
                                      <p:to>
                                        <p:strVal val="visible"/>
                                      </p:to>
                                    </p:set>
                                    <p:animEffect transition="in" filter="strips(downRight)">
                                      <p:cBhvr>
                                        <p:cTn id="11" dur="500"/>
                                        <p:tgtEl>
                                          <p:spTgt spid="36765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367787"/>
                                        </p:tgtEl>
                                        <p:attrNameLst>
                                          <p:attrName>style.visibility</p:attrName>
                                        </p:attrNameLst>
                                      </p:cBhvr>
                                      <p:to>
                                        <p:strVal val="visible"/>
                                      </p:to>
                                    </p:set>
                                    <p:animEffect transition="in" filter="strips(downRight)">
                                      <p:cBhvr>
                                        <p:cTn id="16" dur="500"/>
                                        <p:tgtEl>
                                          <p:spTgt spid="36778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368088"/>
                                        </p:tgtEl>
                                        <p:attrNameLst>
                                          <p:attrName>style.visibility</p:attrName>
                                        </p:attrNameLst>
                                      </p:cBhvr>
                                      <p:to>
                                        <p:strVal val="visible"/>
                                      </p:to>
                                    </p:set>
                                    <p:animEffect transition="in" filter="strips(downRight)">
                                      <p:cBhvr>
                                        <p:cTn id="21" dur="500"/>
                                        <p:tgtEl>
                                          <p:spTgt spid="36808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368079"/>
                                        </p:tgtEl>
                                        <p:attrNameLst>
                                          <p:attrName>style.visibility</p:attrName>
                                        </p:attrNameLst>
                                      </p:cBhvr>
                                      <p:to>
                                        <p:strVal val="visible"/>
                                      </p:to>
                                    </p:set>
                                    <p:animEffect transition="in" filter="wipe(up)">
                                      <p:cBhvr>
                                        <p:cTn id="26" dur="500"/>
                                        <p:tgtEl>
                                          <p:spTgt spid="36807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367768"/>
                                        </p:tgtEl>
                                        <p:attrNameLst>
                                          <p:attrName>style.visibility</p:attrName>
                                        </p:attrNameLst>
                                      </p:cBhvr>
                                      <p:to>
                                        <p:strVal val="visible"/>
                                      </p:to>
                                    </p:set>
                                    <p:animEffect transition="in" filter="strips(downRight)">
                                      <p:cBhvr>
                                        <p:cTn id="31" dur="500"/>
                                        <p:tgtEl>
                                          <p:spTgt spid="36776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367791"/>
                                        </p:tgtEl>
                                        <p:attrNameLst>
                                          <p:attrName>style.visibility</p:attrName>
                                        </p:attrNameLst>
                                      </p:cBhvr>
                                      <p:to>
                                        <p:strVal val="visible"/>
                                      </p:to>
                                    </p:set>
                                    <p:animEffect transition="in" filter="strips(downRight)">
                                      <p:cBhvr>
                                        <p:cTn id="36" dur="500"/>
                                        <p:tgtEl>
                                          <p:spTgt spid="36779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367827"/>
                                        </p:tgtEl>
                                        <p:attrNameLst>
                                          <p:attrName>style.visibility</p:attrName>
                                        </p:attrNameLst>
                                      </p:cBhvr>
                                      <p:to>
                                        <p:strVal val="visible"/>
                                      </p:to>
                                    </p:set>
                                    <p:animEffect transition="in" filter="strips(downRight)">
                                      <p:cBhvr>
                                        <p:cTn id="41" dur="500"/>
                                        <p:tgtEl>
                                          <p:spTgt spid="36782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67863"/>
                                        </p:tgtEl>
                                        <p:attrNameLst>
                                          <p:attrName>style.visibility</p:attrName>
                                        </p:attrNameLst>
                                      </p:cBhvr>
                                      <p:to>
                                        <p:strVal val="visible"/>
                                      </p:to>
                                    </p:set>
                                    <p:animEffect transition="in" filter="strips(downRight)">
                                      <p:cBhvr>
                                        <p:cTn id="46" dur="500"/>
                                        <p:tgtEl>
                                          <p:spTgt spid="367863"/>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nodeType="clickEffect">
                                  <p:stCondLst>
                                    <p:cond delay="0"/>
                                  </p:stCondLst>
                                  <p:childTnLst>
                                    <p:set>
                                      <p:cBhvr>
                                        <p:cTn id="50" dur="1" fill="hold">
                                          <p:stCondLst>
                                            <p:cond delay="0"/>
                                          </p:stCondLst>
                                        </p:cTn>
                                        <p:tgtEl>
                                          <p:spTgt spid="367935"/>
                                        </p:tgtEl>
                                        <p:attrNameLst>
                                          <p:attrName>style.visibility</p:attrName>
                                        </p:attrNameLst>
                                      </p:cBhvr>
                                      <p:to>
                                        <p:strVal val="visible"/>
                                      </p:to>
                                    </p:set>
                                    <p:animEffect transition="in" filter="strips(downRight)">
                                      <p:cBhvr>
                                        <p:cTn id="51" dur="500"/>
                                        <p:tgtEl>
                                          <p:spTgt spid="36793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367899"/>
                                        </p:tgtEl>
                                        <p:attrNameLst>
                                          <p:attrName>style.visibility</p:attrName>
                                        </p:attrNameLst>
                                      </p:cBhvr>
                                      <p:to>
                                        <p:strVal val="visible"/>
                                      </p:to>
                                    </p:set>
                                    <p:animEffect transition="in" filter="strips(downRight)">
                                      <p:cBhvr>
                                        <p:cTn id="56" dur="500"/>
                                        <p:tgtEl>
                                          <p:spTgt spid="36789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8" presetClass="entr" presetSubtype="6" fill="hold" nodeType="clickEffect">
                                  <p:stCondLst>
                                    <p:cond delay="0"/>
                                  </p:stCondLst>
                                  <p:childTnLst>
                                    <p:set>
                                      <p:cBhvr>
                                        <p:cTn id="60" dur="1" fill="hold">
                                          <p:stCondLst>
                                            <p:cond delay="0"/>
                                          </p:stCondLst>
                                        </p:cTn>
                                        <p:tgtEl>
                                          <p:spTgt spid="367971"/>
                                        </p:tgtEl>
                                        <p:attrNameLst>
                                          <p:attrName>style.visibility</p:attrName>
                                        </p:attrNameLst>
                                      </p:cBhvr>
                                      <p:to>
                                        <p:strVal val="visible"/>
                                      </p:to>
                                    </p:set>
                                    <p:animEffect transition="in" filter="strips(downRight)">
                                      <p:cBhvr>
                                        <p:cTn id="61" dur="500"/>
                                        <p:tgtEl>
                                          <p:spTgt spid="367971"/>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8" presetClass="entr" presetSubtype="6" fill="hold" nodeType="clickEffect">
                                  <p:stCondLst>
                                    <p:cond delay="0"/>
                                  </p:stCondLst>
                                  <p:childTnLst>
                                    <p:set>
                                      <p:cBhvr>
                                        <p:cTn id="65" dur="1" fill="hold">
                                          <p:stCondLst>
                                            <p:cond delay="0"/>
                                          </p:stCondLst>
                                        </p:cTn>
                                        <p:tgtEl>
                                          <p:spTgt spid="368007"/>
                                        </p:tgtEl>
                                        <p:attrNameLst>
                                          <p:attrName>style.visibility</p:attrName>
                                        </p:attrNameLst>
                                      </p:cBhvr>
                                      <p:to>
                                        <p:strVal val="visible"/>
                                      </p:to>
                                    </p:set>
                                    <p:animEffect transition="in" filter="strips(downRight)">
                                      <p:cBhvr>
                                        <p:cTn id="66" dur="500"/>
                                        <p:tgtEl>
                                          <p:spTgt spid="36800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8" presetClass="entr" presetSubtype="6" fill="hold" nodeType="clickEffect">
                                  <p:stCondLst>
                                    <p:cond delay="0"/>
                                  </p:stCondLst>
                                  <p:childTnLst>
                                    <p:set>
                                      <p:cBhvr>
                                        <p:cTn id="70" dur="1" fill="hold">
                                          <p:stCondLst>
                                            <p:cond delay="0"/>
                                          </p:stCondLst>
                                        </p:cTn>
                                        <p:tgtEl>
                                          <p:spTgt spid="368043"/>
                                        </p:tgtEl>
                                        <p:attrNameLst>
                                          <p:attrName>style.visibility</p:attrName>
                                        </p:attrNameLst>
                                      </p:cBhvr>
                                      <p:to>
                                        <p:strVal val="visible"/>
                                      </p:to>
                                    </p:set>
                                    <p:animEffect transition="in" filter="strips(downRight)">
                                      <p:cBhvr>
                                        <p:cTn id="71" dur="500"/>
                                        <p:tgtEl>
                                          <p:spTgt spid="36804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367786"/>
                                        </p:tgtEl>
                                        <p:attrNameLst>
                                          <p:attrName>style.visibility</p:attrName>
                                        </p:attrNameLst>
                                      </p:cBhvr>
                                      <p:to>
                                        <p:strVal val="visible"/>
                                      </p:to>
                                    </p:set>
                                    <p:animEffect transition="in" filter="checkerboard(across)">
                                      <p:cBhvr>
                                        <p:cTn id="76" dur="500"/>
                                        <p:tgtEl>
                                          <p:spTgt spid="367786"/>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5" presetClass="entr" presetSubtype="10" fill="hold" grpId="0" nodeType="clickEffect">
                                  <p:stCondLst>
                                    <p:cond delay="0"/>
                                  </p:stCondLst>
                                  <p:childTnLst>
                                    <p:set>
                                      <p:cBhvr>
                                        <p:cTn id="80" dur="1" fill="hold">
                                          <p:stCondLst>
                                            <p:cond delay="0"/>
                                          </p:stCondLst>
                                        </p:cTn>
                                        <p:tgtEl>
                                          <p:spTgt spid="367778"/>
                                        </p:tgtEl>
                                        <p:attrNameLst>
                                          <p:attrName>style.visibility</p:attrName>
                                        </p:attrNameLst>
                                      </p:cBhvr>
                                      <p:to>
                                        <p:strVal val="visible"/>
                                      </p:to>
                                    </p:set>
                                    <p:animEffect transition="in" filter="checkerboard(across)">
                                      <p:cBhvr>
                                        <p:cTn id="81" dur="500"/>
                                        <p:tgtEl>
                                          <p:spTgt spid="367778"/>
                                        </p:tgtEl>
                                      </p:cBhvr>
                                    </p:animEffect>
                                  </p:childTnLst>
                                </p:cTn>
                              </p:par>
                            </p:childTnLst>
                          </p:cTn>
                        </p:par>
                        <p:par>
                          <p:cTn id="82" fill="hold" nodeType="afterGroup">
                            <p:stCondLst>
                              <p:cond delay="500"/>
                            </p:stCondLst>
                            <p:childTnLst>
                              <p:par>
                                <p:cTn id="83" presetID="5" presetClass="entr" presetSubtype="10" fill="hold" grpId="0" nodeType="afterEffect">
                                  <p:stCondLst>
                                    <p:cond delay="0"/>
                                  </p:stCondLst>
                                  <p:childTnLst>
                                    <p:set>
                                      <p:cBhvr>
                                        <p:cTn id="84" dur="1" fill="hold">
                                          <p:stCondLst>
                                            <p:cond delay="0"/>
                                          </p:stCondLst>
                                        </p:cTn>
                                        <p:tgtEl>
                                          <p:spTgt spid="367779"/>
                                        </p:tgtEl>
                                        <p:attrNameLst>
                                          <p:attrName>style.visibility</p:attrName>
                                        </p:attrNameLst>
                                      </p:cBhvr>
                                      <p:to>
                                        <p:strVal val="visible"/>
                                      </p:to>
                                    </p:set>
                                    <p:animEffect transition="in" filter="checkerboard(across)">
                                      <p:cBhvr>
                                        <p:cTn id="85" dur="500"/>
                                        <p:tgtEl>
                                          <p:spTgt spid="367779"/>
                                        </p:tgtEl>
                                      </p:cBhvr>
                                    </p:animEffect>
                                  </p:childTnLst>
                                </p:cTn>
                              </p:par>
                            </p:childTnLst>
                          </p:cTn>
                        </p:par>
                        <p:par>
                          <p:cTn id="86" fill="hold" nodeType="afterGroup">
                            <p:stCondLst>
                              <p:cond delay="1000"/>
                            </p:stCondLst>
                            <p:childTnLst>
                              <p:par>
                                <p:cTn id="87" presetID="5" presetClass="entr" presetSubtype="10" fill="hold" grpId="0" nodeType="afterEffect">
                                  <p:stCondLst>
                                    <p:cond delay="0"/>
                                  </p:stCondLst>
                                  <p:childTnLst>
                                    <p:set>
                                      <p:cBhvr>
                                        <p:cTn id="88" dur="1" fill="hold">
                                          <p:stCondLst>
                                            <p:cond delay="0"/>
                                          </p:stCondLst>
                                        </p:cTn>
                                        <p:tgtEl>
                                          <p:spTgt spid="367780"/>
                                        </p:tgtEl>
                                        <p:attrNameLst>
                                          <p:attrName>style.visibility</p:attrName>
                                        </p:attrNameLst>
                                      </p:cBhvr>
                                      <p:to>
                                        <p:strVal val="visible"/>
                                      </p:to>
                                    </p:set>
                                    <p:animEffect transition="in" filter="checkerboard(across)">
                                      <p:cBhvr>
                                        <p:cTn id="89" dur="500"/>
                                        <p:tgtEl>
                                          <p:spTgt spid="367780"/>
                                        </p:tgtEl>
                                      </p:cBhvr>
                                    </p:animEffect>
                                  </p:childTnLst>
                                </p:cTn>
                              </p:par>
                            </p:childTnLst>
                          </p:cTn>
                        </p:par>
                        <p:par>
                          <p:cTn id="90" fill="hold" nodeType="afterGroup">
                            <p:stCondLst>
                              <p:cond delay="1500"/>
                            </p:stCondLst>
                            <p:childTnLst>
                              <p:par>
                                <p:cTn id="91" presetID="5" presetClass="entr" presetSubtype="10" fill="hold" grpId="0" nodeType="afterEffect">
                                  <p:stCondLst>
                                    <p:cond delay="0"/>
                                  </p:stCondLst>
                                  <p:childTnLst>
                                    <p:set>
                                      <p:cBhvr>
                                        <p:cTn id="92" dur="1" fill="hold">
                                          <p:stCondLst>
                                            <p:cond delay="0"/>
                                          </p:stCondLst>
                                        </p:cTn>
                                        <p:tgtEl>
                                          <p:spTgt spid="367781"/>
                                        </p:tgtEl>
                                        <p:attrNameLst>
                                          <p:attrName>style.visibility</p:attrName>
                                        </p:attrNameLst>
                                      </p:cBhvr>
                                      <p:to>
                                        <p:strVal val="visible"/>
                                      </p:to>
                                    </p:set>
                                    <p:animEffect transition="in" filter="checkerboard(across)">
                                      <p:cBhvr>
                                        <p:cTn id="93" dur="500"/>
                                        <p:tgtEl>
                                          <p:spTgt spid="367781"/>
                                        </p:tgtEl>
                                      </p:cBhvr>
                                    </p:animEffect>
                                  </p:childTnLst>
                                </p:cTn>
                              </p:par>
                            </p:childTnLst>
                          </p:cTn>
                        </p:par>
                        <p:par>
                          <p:cTn id="94" fill="hold" nodeType="afterGroup">
                            <p:stCondLst>
                              <p:cond delay="2000"/>
                            </p:stCondLst>
                            <p:childTnLst>
                              <p:par>
                                <p:cTn id="95" presetID="5" presetClass="entr" presetSubtype="10" fill="hold" grpId="0" nodeType="afterEffect">
                                  <p:stCondLst>
                                    <p:cond delay="0"/>
                                  </p:stCondLst>
                                  <p:childTnLst>
                                    <p:set>
                                      <p:cBhvr>
                                        <p:cTn id="96" dur="1" fill="hold">
                                          <p:stCondLst>
                                            <p:cond delay="0"/>
                                          </p:stCondLst>
                                        </p:cTn>
                                        <p:tgtEl>
                                          <p:spTgt spid="367782"/>
                                        </p:tgtEl>
                                        <p:attrNameLst>
                                          <p:attrName>style.visibility</p:attrName>
                                        </p:attrNameLst>
                                      </p:cBhvr>
                                      <p:to>
                                        <p:strVal val="visible"/>
                                      </p:to>
                                    </p:set>
                                    <p:animEffect transition="in" filter="checkerboard(across)">
                                      <p:cBhvr>
                                        <p:cTn id="97" dur="500"/>
                                        <p:tgtEl>
                                          <p:spTgt spid="367782"/>
                                        </p:tgtEl>
                                      </p:cBhvr>
                                    </p:animEffect>
                                  </p:childTnLst>
                                </p:cTn>
                              </p:par>
                            </p:childTnLst>
                          </p:cTn>
                        </p:par>
                        <p:par>
                          <p:cTn id="98" fill="hold" nodeType="afterGroup">
                            <p:stCondLst>
                              <p:cond delay="2500"/>
                            </p:stCondLst>
                            <p:childTnLst>
                              <p:par>
                                <p:cTn id="99" presetID="5" presetClass="entr" presetSubtype="10" fill="hold" grpId="0" nodeType="afterEffect">
                                  <p:stCondLst>
                                    <p:cond delay="0"/>
                                  </p:stCondLst>
                                  <p:childTnLst>
                                    <p:set>
                                      <p:cBhvr>
                                        <p:cTn id="100" dur="1" fill="hold">
                                          <p:stCondLst>
                                            <p:cond delay="0"/>
                                          </p:stCondLst>
                                        </p:cTn>
                                        <p:tgtEl>
                                          <p:spTgt spid="367783"/>
                                        </p:tgtEl>
                                        <p:attrNameLst>
                                          <p:attrName>style.visibility</p:attrName>
                                        </p:attrNameLst>
                                      </p:cBhvr>
                                      <p:to>
                                        <p:strVal val="visible"/>
                                      </p:to>
                                    </p:set>
                                    <p:animEffect transition="in" filter="checkerboard(across)">
                                      <p:cBhvr>
                                        <p:cTn id="101" dur="500"/>
                                        <p:tgtEl>
                                          <p:spTgt spid="367783"/>
                                        </p:tgtEl>
                                      </p:cBhvr>
                                    </p:animEffect>
                                  </p:childTnLst>
                                </p:cTn>
                              </p:par>
                            </p:childTnLst>
                          </p:cTn>
                        </p:par>
                        <p:par>
                          <p:cTn id="102" fill="hold" nodeType="afterGroup">
                            <p:stCondLst>
                              <p:cond delay="3000"/>
                            </p:stCondLst>
                            <p:childTnLst>
                              <p:par>
                                <p:cTn id="103" presetID="5" presetClass="entr" presetSubtype="10" fill="hold" grpId="0" nodeType="afterEffect">
                                  <p:stCondLst>
                                    <p:cond delay="0"/>
                                  </p:stCondLst>
                                  <p:childTnLst>
                                    <p:set>
                                      <p:cBhvr>
                                        <p:cTn id="104" dur="1" fill="hold">
                                          <p:stCondLst>
                                            <p:cond delay="0"/>
                                          </p:stCondLst>
                                        </p:cTn>
                                        <p:tgtEl>
                                          <p:spTgt spid="367784"/>
                                        </p:tgtEl>
                                        <p:attrNameLst>
                                          <p:attrName>style.visibility</p:attrName>
                                        </p:attrNameLst>
                                      </p:cBhvr>
                                      <p:to>
                                        <p:strVal val="visible"/>
                                      </p:to>
                                    </p:set>
                                    <p:animEffect transition="in" filter="checkerboard(across)">
                                      <p:cBhvr>
                                        <p:cTn id="105" dur="500"/>
                                        <p:tgtEl>
                                          <p:spTgt spid="367784"/>
                                        </p:tgtEl>
                                      </p:cBhvr>
                                    </p:animEffect>
                                  </p:childTnLst>
                                </p:cTn>
                              </p:par>
                            </p:childTnLst>
                          </p:cTn>
                        </p:par>
                        <p:par>
                          <p:cTn id="106" fill="hold" nodeType="afterGroup">
                            <p:stCondLst>
                              <p:cond delay="3500"/>
                            </p:stCondLst>
                            <p:childTnLst>
                              <p:par>
                                <p:cTn id="107" presetID="5" presetClass="entr" presetSubtype="10" fill="hold" grpId="0" nodeType="afterEffect">
                                  <p:stCondLst>
                                    <p:cond delay="0"/>
                                  </p:stCondLst>
                                  <p:childTnLst>
                                    <p:set>
                                      <p:cBhvr>
                                        <p:cTn id="108" dur="1" fill="hold">
                                          <p:stCondLst>
                                            <p:cond delay="0"/>
                                          </p:stCondLst>
                                        </p:cTn>
                                        <p:tgtEl>
                                          <p:spTgt spid="367785"/>
                                        </p:tgtEl>
                                        <p:attrNameLst>
                                          <p:attrName>style.visibility</p:attrName>
                                        </p:attrNameLst>
                                      </p:cBhvr>
                                      <p:to>
                                        <p:strVal val="visible"/>
                                      </p:to>
                                    </p:set>
                                    <p:animEffect transition="in" filter="checkerboard(across)">
                                      <p:cBhvr>
                                        <p:cTn id="109" dur="500"/>
                                        <p:tgtEl>
                                          <p:spTgt spid="367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777" grpId="0" autoUpdateAnimBg="0"/>
      <p:bldP spid="367778" grpId="0" autoUpdateAnimBg="0"/>
      <p:bldP spid="367779" grpId="0" autoUpdateAnimBg="0"/>
      <p:bldP spid="367780" grpId="0" autoUpdateAnimBg="0"/>
      <p:bldP spid="367781" grpId="0" autoUpdateAnimBg="0"/>
      <p:bldP spid="367782" grpId="0" autoUpdateAnimBg="0"/>
      <p:bldP spid="367783" grpId="0" autoUpdateAnimBg="0"/>
      <p:bldP spid="367784" grpId="0" autoUpdateAnimBg="0"/>
      <p:bldP spid="367785" grpId="0" autoUpdateAnimBg="0"/>
      <p:bldP spid="36778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21" name="Rectangle 33"/>
          <p:cNvSpPr>
            <a:spLocks noChangeArrowheads="1"/>
          </p:cNvSpPr>
          <p:nvPr/>
        </p:nvSpPr>
        <p:spPr bwMode="auto">
          <a:xfrm>
            <a:off x="1187450" y="1983006"/>
            <a:ext cx="7335838" cy="1169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70000"/>
              </a:lnSpc>
              <a:spcBef>
                <a:spcPct val="0"/>
              </a:spcBef>
              <a:spcAft>
                <a:spcPct val="0"/>
              </a:spcAft>
              <a:buClrTx/>
              <a:buSzTx/>
              <a:buFontTx/>
              <a:buNone/>
              <a:tabLst/>
              <a:defRPr/>
            </a:pPr>
            <a:endParaRPr kumimoji="0" lang="en-US" altLang="zh-CN" sz="2800" b="1" i="0" u="none" strike="noStrike" kern="1200" cap="none" spc="0" normalizeH="0" baseline="0" noProof="0">
              <a:ln>
                <a:noFill/>
              </a:ln>
              <a:solidFill>
                <a:srgbClr val="000099"/>
              </a:solidFill>
              <a:effectLst/>
              <a:uLnTx/>
              <a:uFillTx/>
              <a:latin typeface="+mn-ea"/>
              <a:cs typeface="+mn-cs"/>
            </a:endParaRPr>
          </a:p>
          <a:p>
            <a:pPr marL="0" marR="0" lvl="0" indent="0" algn="l" defTabSz="914400" rtl="0" eaLnBrk="1" fontAlgn="base" latinLnBrk="0" hangingPunct="1">
              <a:lnSpc>
                <a:spcPct val="70000"/>
              </a:lnSpc>
              <a:spcBef>
                <a:spcPct val="0"/>
              </a:spcBef>
              <a:spcAft>
                <a:spcPct val="0"/>
              </a:spcAft>
              <a:buClrTx/>
              <a:buSzTx/>
              <a:buFont typeface="Wingdings" panose="05000000000000000000" pitchFamily="2" charset="2"/>
              <a:buChar char="l"/>
              <a:tabLst/>
              <a:defRPr/>
            </a:pPr>
            <a:r>
              <a:rPr kumimoji="0" lang="en-US" altLang="zh-CN" sz="2400" b="1" i="0" u="none" strike="noStrike" kern="1200" cap="none" spc="0" normalizeH="0" baseline="0" noProof="0">
                <a:ln>
                  <a:noFill/>
                </a:ln>
                <a:solidFill>
                  <a:srgbClr val="000099"/>
                </a:solidFill>
                <a:effectLst/>
                <a:uLnTx/>
                <a:uFillTx/>
                <a:latin typeface="+mn-ea"/>
                <a:cs typeface="+mn-cs"/>
              </a:rPr>
              <a:t> </a:t>
            </a:r>
            <a:r>
              <a:rPr kumimoji="0" lang="zh-CN" altLang="en-US" sz="2400" b="1" i="0" u="none" strike="noStrike" kern="1200" cap="none" spc="0" normalizeH="0" baseline="0" noProof="0">
                <a:ln>
                  <a:noFill/>
                </a:ln>
                <a:solidFill>
                  <a:srgbClr val="000099"/>
                </a:solidFill>
                <a:effectLst/>
                <a:uLnTx/>
                <a:uFillTx/>
                <a:latin typeface="+mn-ea"/>
                <a:cs typeface="+mn-cs"/>
              </a:rPr>
              <a:t>为“与或”逻辑表达式； </a:t>
            </a:r>
          </a:p>
          <a:p>
            <a:pPr marL="0" marR="0" lvl="0" indent="0" algn="l" defTabSz="914400" rtl="0" eaLnBrk="1" fontAlgn="base" latinLnBrk="0" hangingPunct="1">
              <a:lnSpc>
                <a:spcPct val="7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99"/>
              </a:solidFill>
              <a:effectLst/>
              <a:uLnTx/>
              <a:uFillTx/>
              <a:latin typeface="+mn-ea"/>
              <a:cs typeface="+mn-cs"/>
            </a:endParaRPr>
          </a:p>
          <a:p>
            <a:pPr marL="0" marR="0" lvl="0" indent="0" algn="l" defTabSz="914400" rtl="0" eaLnBrk="1" fontAlgn="base" latinLnBrk="0" hangingPunct="1">
              <a:lnSpc>
                <a:spcPct val="70000"/>
              </a:lnSpc>
              <a:spcBef>
                <a:spcPct val="0"/>
              </a:spcBef>
              <a:spcAft>
                <a:spcPct val="0"/>
              </a:spcAft>
              <a:buClrTx/>
              <a:buSzTx/>
              <a:buFont typeface="Wingdings" panose="05000000000000000000" pitchFamily="2" charset="2"/>
              <a:buChar char="l"/>
              <a:tabLst/>
              <a:defRPr/>
            </a:pPr>
            <a:r>
              <a:rPr kumimoji="0" lang="zh-CN" altLang="en-US" sz="2400" b="1" i="0" u="none" strike="noStrike" kern="1200" cap="none" spc="0" normalizeH="0" baseline="0" noProof="0">
                <a:ln>
                  <a:noFill/>
                </a:ln>
                <a:solidFill>
                  <a:srgbClr val="000099"/>
                </a:solidFill>
                <a:effectLst/>
                <a:uLnTx/>
                <a:uFillTx/>
                <a:latin typeface="+mn-ea"/>
                <a:cs typeface="+mn-cs"/>
              </a:rPr>
              <a:t> 在“与或”式中的每个乘积项都是最小项。</a:t>
            </a:r>
          </a:p>
        </p:txBody>
      </p:sp>
      <p:grpSp>
        <p:nvGrpSpPr>
          <p:cNvPr id="370722" name="Group 34"/>
          <p:cNvGrpSpPr>
            <a:grpSpLocks/>
          </p:cNvGrpSpPr>
          <p:nvPr/>
        </p:nvGrpSpPr>
        <p:grpSpPr bwMode="auto">
          <a:xfrm>
            <a:off x="927100" y="3435350"/>
            <a:ext cx="6934201" cy="479425"/>
            <a:chOff x="584" y="1872"/>
            <a:chExt cx="4368" cy="302"/>
          </a:xfrm>
        </p:grpSpPr>
        <p:sp>
          <p:nvSpPr>
            <p:cNvPr id="370723" name="Rectangle 35"/>
            <p:cNvSpPr>
              <a:spLocks noChangeArrowheads="1"/>
            </p:cNvSpPr>
            <p:nvPr/>
          </p:nvSpPr>
          <p:spPr bwMode="auto">
            <a:xfrm>
              <a:off x="584" y="1883"/>
              <a:ext cx="703"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例</a:t>
              </a:r>
              <a:r>
                <a:rPr kumimoji="0" lang="en-US" altLang="zh-CN" sz="2400" b="1" i="0" u="none" strike="noStrike" kern="1200" cap="none" spc="0" normalizeH="0" baseline="0" noProof="0">
                  <a:ln>
                    <a:noFill/>
                  </a:ln>
                  <a:solidFill>
                    <a:srgbClr val="000099"/>
                  </a:solidFill>
                  <a:effectLst/>
                  <a:uLnTx/>
                  <a:uFillTx/>
                  <a:latin typeface="+mn-ea"/>
                  <a:cs typeface="+mn-cs"/>
                </a:rPr>
                <a:t>1  </a:t>
              </a:r>
              <a:r>
                <a:rPr kumimoji="0" lang="zh-CN" altLang="en-US" sz="2400" b="1" i="0" u="none" strike="noStrike" kern="1200" cap="none" spc="0" normalizeH="0" baseline="0" noProof="0">
                  <a:ln>
                    <a:noFill/>
                  </a:ln>
                  <a:solidFill>
                    <a:srgbClr val="000099"/>
                  </a:solidFill>
                  <a:effectLst/>
                  <a:uLnTx/>
                  <a:uFillTx/>
                  <a:latin typeface="+mn-ea"/>
                  <a:cs typeface="+mn-cs"/>
                </a:rPr>
                <a:t>将</a:t>
              </a:r>
            </a:p>
          </p:txBody>
        </p:sp>
        <p:graphicFrame>
          <p:nvGraphicFramePr>
            <p:cNvPr id="370724" name="Object 36"/>
            <p:cNvGraphicFramePr>
              <a:graphicFrameLocks noChangeAspect="1"/>
            </p:cNvGraphicFramePr>
            <p:nvPr/>
          </p:nvGraphicFramePr>
          <p:xfrm>
            <a:off x="1380" y="1872"/>
            <a:ext cx="1810" cy="302"/>
          </p:xfrm>
          <a:graphic>
            <a:graphicData uri="http://schemas.openxmlformats.org/presentationml/2006/ole">
              <mc:AlternateContent xmlns:mc="http://schemas.openxmlformats.org/markup-compatibility/2006">
                <mc:Choice xmlns:v="urn:schemas-microsoft-com:vml" Requires="v">
                  <p:oleObj spid="_x0000_s20494" name="Equation" r:id="rId5" imgW="1371600" imgH="228600" progId="Equation.DSMT4">
                    <p:embed/>
                  </p:oleObj>
                </mc:Choice>
                <mc:Fallback>
                  <p:oleObj name="Equation" r:id="rId5" imgW="1371600" imgH="228600" progId="Equation.DSMT4">
                    <p:embed/>
                    <p:pic>
                      <p:nvPicPr>
                        <p:cNvPr id="370724"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0" y="1872"/>
                          <a:ext cx="1810" cy="3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0725" name="Rectangle 37"/>
            <p:cNvSpPr>
              <a:spLocks noChangeArrowheads="1"/>
            </p:cNvSpPr>
            <p:nvPr/>
          </p:nvSpPr>
          <p:spPr bwMode="auto">
            <a:xfrm>
              <a:off x="3277" y="1883"/>
              <a:ext cx="1675"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630238" algn="l"/>
                  <a:tab pos="4392613" algn="r"/>
                </a:tabLst>
                <a:defRPr/>
              </a:pPr>
              <a:r>
                <a:rPr kumimoji="0" lang="zh-CN" altLang="en-US" sz="2400" b="1" i="0" u="none" strike="noStrike" kern="1200" cap="none" spc="0" normalizeH="0" baseline="0" noProof="0">
                  <a:ln>
                    <a:noFill/>
                  </a:ln>
                  <a:solidFill>
                    <a:srgbClr val="000099"/>
                  </a:solidFill>
                  <a:effectLst/>
                  <a:uLnTx/>
                  <a:uFillTx/>
                  <a:latin typeface="+mn-ea"/>
                  <a:ea typeface="+mn-ea"/>
                  <a:cs typeface="+mn-cs"/>
                </a:rPr>
                <a:t>化成最小项表达式</a:t>
              </a:r>
            </a:p>
          </p:txBody>
        </p:sp>
      </p:grpSp>
      <p:sp>
        <p:nvSpPr>
          <p:cNvPr id="370730" name="Rectangle 42"/>
          <p:cNvSpPr>
            <a:spLocks noChangeArrowheads="1"/>
          </p:cNvSpPr>
          <p:nvPr/>
        </p:nvSpPr>
        <p:spPr bwMode="auto">
          <a:xfrm>
            <a:off x="827088" y="1484313"/>
            <a:ext cx="8064500"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99"/>
                </a:solidFill>
                <a:effectLst/>
                <a:uLnTx/>
                <a:uFillTx/>
                <a:latin typeface="+mn-ea"/>
                <a:cs typeface="+mn-cs"/>
              </a:rPr>
              <a:t>由若干最小项相或构成的表达式，也称为标准与</a:t>
            </a:r>
            <a:r>
              <a:rPr kumimoji="0" lang="en-US" altLang="zh-CN" sz="2400" b="1" i="0" u="none" strike="noStrike" kern="1200" cap="none" spc="0" normalizeH="0" baseline="0" noProof="0" dirty="0">
                <a:ln>
                  <a:noFill/>
                </a:ln>
                <a:solidFill>
                  <a:srgbClr val="000099"/>
                </a:solidFill>
                <a:effectLst/>
                <a:uLnTx/>
                <a:uFillTx/>
                <a:latin typeface="+mn-ea"/>
                <a:cs typeface="+mn-cs"/>
              </a:rPr>
              <a:t>-</a:t>
            </a:r>
            <a:r>
              <a:rPr kumimoji="0" lang="zh-CN" altLang="en-US" sz="2400" b="1" i="0" u="none" strike="noStrike" kern="1200" cap="none" spc="0" normalizeH="0" baseline="0" noProof="0" dirty="0">
                <a:ln>
                  <a:noFill/>
                </a:ln>
                <a:solidFill>
                  <a:srgbClr val="000099"/>
                </a:solidFill>
                <a:effectLst/>
                <a:uLnTx/>
                <a:uFillTx/>
                <a:latin typeface="+mn-ea"/>
                <a:cs typeface="+mn-cs"/>
              </a:rPr>
              <a:t>或式。</a:t>
            </a:r>
          </a:p>
        </p:txBody>
      </p:sp>
      <mc:AlternateContent xmlns:mc="http://schemas.openxmlformats.org/markup-compatibility/2006" xmlns:a14="http://schemas.microsoft.com/office/drawing/2010/main">
        <mc:Choice Requires="a14">
          <p:sp>
            <p:nvSpPr>
              <p:cNvPr id="2" name="矩形 1"/>
              <p:cNvSpPr/>
              <p:nvPr/>
            </p:nvSpPr>
            <p:spPr>
              <a:xfrm>
                <a:off x="1763610" y="3995738"/>
                <a:ext cx="5911957" cy="4624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b="0" i="1" smtClean="0">
                          <a:latin typeface="Cambria Math" panose="02040503050406030204" pitchFamily="18" charset="0"/>
                        </a:rPr>
                        <m:t>𝐿</m:t>
                      </m:r>
                      <m:r>
                        <a:rPr lang="zh-CN" altLang="en-US" b="0" i="0">
                          <a:latin typeface="Cambria Math" panose="02040503050406030204" pitchFamily="18" charset="0"/>
                        </a:rPr>
                        <m:t>(</m:t>
                      </m:r>
                      <m:r>
                        <a:rPr lang="zh-CN" altLang="en-US" b="0" i="1">
                          <a:latin typeface="Cambria Math" panose="02040503050406030204" pitchFamily="18" charset="0"/>
                        </a:rPr>
                        <m:t>𝐴</m:t>
                      </m:r>
                      <m:r>
                        <a:rPr lang="zh-CN" altLang="en-US" b="0" i="0">
                          <a:latin typeface="Cambria Math" panose="02040503050406030204" pitchFamily="18" charset="0"/>
                        </a:rPr>
                        <m:t>,</m:t>
                      </m:r>
                      <m:r>
                        <a:rPr lang="zh-CN" altLang="en-US" b="0" i="1">
                          <a:latin typeface="Cambria Math" panose="02040503050406030204" pitchFamily="18" charset="0"/>
                        </a:rPr>
                        <m:t>𝐵</m:t>
                      </m:r>
                      <m:r>
                        <a:rPr lang="zh-CN" altLang="en-US" b="0" i="0">
                          <a:latin typeface="Cambria Math" panose="02040503050406030204" pitchFamily="18" charset="0"/>
                        </a:rPr>
                        <m:t>,</m:t>
                      </m:r>
                      <m:r>
                        <a:rPr lang="zh-CN" altLang="en-US" b="0" i="1">
                          <a:latin typeface="Cambria Math" panose="02040503050406030204" pitchFamily="18" charset="0"/>
                        </a:rPr>
                        <m:t>𝐶</m:t>
                      </m:r>
                      <m:r>
                        <a:rPr lang="zh-CN" altLang="en-US" b="0" i="0">
                          <a:latin typeface="Cambria Math" panose="02040503050406030204" pitchFamily="18" charset="0"/>
                        </a:rPr>
                        <m:t>)=</m:t>
                      </m:r>
                      <m:r>
                        <a:rPr lang="zh-CN" altLang="en-US" b="0" i="1">
                          <a:latin typeface="Cambria Math" panose="02040503050406030204" pitchFamily="18" charset="0"/>
                        </a:rPr>
                        <m:t>𝐴𝐵</m:t>
                      </m:r>
                      <m:r>
                        <a:rPr lang="zh-CN" altLang="en-US" b="0" i="0">
                          <a:latin typeface="Cambria Math" panose="02040503050406030204" pitchFamily="18" charset="0"/>
                        </a:rPr>
                        <m:t>(</m:t>
                      </m:r>
                      <m:r>
                        <a:rPr lang="zh-CN" altLang="en-US" b="0" i="1">
                          <a:latin typeface="Cambria Math" panose="02040503050406030204" pitchFamily="18" charset="0"/>
                        </a:rPr>
                        <m:t>𝐶</m:t>
                      </m:r>
                      <m:r>
                        <a:rPr lang="zh-CN" altLang="en-US" b="0" i="0">
                          <a:latin typeface="Cambria Math" panose="02040503050406030204" pitchFamily="18" charset="0"/>
                        </a:rPr>
                        <m:t>+</m:t>
                      </m:r>
                      <m:acc>
                        <m:accPr>
                          <m:chr m:val="̅"/>
                          <m:ctrlPr>
                            <a:rPr lang="zh-CN" altLang="en-US" b="0" i="1" smtClean="0">
                              <a:latin typeface="Cambria Math" panose="02040503050406030204" pitchFamily="18" charset="0"/>
                            </a:rPr>
                          </m:ctrlPr>
                        </m:accPr>
                        <m:e>
                          <m:r>
                            <a:rPr lang="en-US" altLang="zh-CN" b="0" i="1" smtClean="0">
                              <a:latin typeface="Cambria Math" panose="02040503050406030204" pitchFamily="18" charset="0"/>
                            </a:rPr>
                            <m:t>𝐶</m:t>
                          </m:r>
                        </m:e>
                      </m:acc>
                      <m:r>
                        <a:rPr lang="zh-CN" altLang="en-US" b="0" i="0">
                          <a:latin typeface="Cambria Math" panose="02040503050406030204" pitchFamily="18" charset="0"/>
                        </a:rPr>
                        <m:t>)+</m:t>
                      </m:r>
                      <m:acc>
                        <m:accPr>
                          <m:chr m:val="̅"/>
                          <m:ctrlPr>
                            <a:rPr lang="zh-CN" altLang="en-US" b="0" i="1">
                              <a:latin typeface="Cambria Math" panose="02040503050406030204" pitchFamily="18" charset="0"/>
                            </a:rPr>
                          </m:ctrlPr>
                        </m:accPr>
                        <m:e>
                          <m:r>
                            <a:rPr lang="en-US" altLang="zh-CN" b="0" i="1" smtClean="0">
                              <a:latin typeface="Cambria Math" panose="02040503050406030204" pitchFamily="18" charset="0"/>
                            </a:rPr>
                            <m:t>𝐴</m:t>
                          </m:r>
                        </m:e>
                      </m:acc>
                      <m:r>
                        <a:rPr lang="zh-CN" altLang="en-US" b="0" i="1" smtClean="0">
                          <a:latin typeface="Cambria Math" panose="02040503050406030204" pitchFamily="18" charset="0"/>
                        </a:rPr>
                        <m:t> </m:t>
                      </m:r>
                      <m:r>
                        <a:rPr lang="zh-CN" altLang="en-US" b="0" i="0">
                          <a:latin typeface="Cambria Math" panose="02040503050406030204" pitchFamily="18" charset="0"/>
                        </a:rPr>
                        <m:t>(</m:t>
                      </m:r>
                      <m:r>
                        <a:rPr lang="zh-CN" altLang="en-US" b="0" i="1">
                          <a:latin typeface="Cambria Math" panose="02040503050406030204" pitchFamily="18" charset="0"/>
                        </a:rPr>
                        <m:t>𝐵</m:t>
                      </m:r>
                      <m:r>
                        <a:rPr lang="zh-CN" altLang="en-US" b="0" i="0">
                          <a:latin typeface="Cambria Math" panose="02040503050406030204" pitchFamily="18" charset="0"/>
                        </a:rPr>
                        <m:t>+</m:t>
                      </m:r>
                      <m:acc>
                        <m:accPr>
                          <m:chr m:val="̅"/>
                          <m:ctrlPr>
                            <a:rPr lang="zh-CN" altLang="en-US" b="0" i="1">
                              <a:latin typeface="Cambria Math" panose="02040503050406030204" pitchFamily="18" charset="0"/>
                            </a:rPr>
                          </m:ctrlPr>
                        </m:accPr>
                        <m:e>
                          <m:r>
                            <a:rPr lang="en-US" altLang="zh-CN" b="0" i="1" smtClean="0">
                              <a:latin typeface="Cambria Math" panose="02040503050406030204" pitchFamily="18" charset="0"/>
                            </a:rPr>
                            <m:t>𝐵</m:t>
                          </m:r>
                        </m:e>
                      </m:acc>
                      <m:r>
                        <a:rPr lang="zh-CN" altLang="en-US" b="0" i="0">
                          <a:latin typeface="Cambria Math" panose="02040503050406030204" pitchFamily="18" charset="0"/>
                        </a:rPr>
                        <m:t>)</m:t>
                      </m:r>
                      <m:r>
                        <a:rPr lang="zh-CN" altLang="en-US" b="0" i="1">
                          <a:latin typeface="Cambria Math" panose="02040503050406030204" pitchFamily="18" charset="0"/>
                        </a:rPr>
                        <m:t>𝐶</m:t>
                      </m:r>
                    </m:oMath>
                  </m:oMathPara>
                </a14:m>
                <a:endParaRPr lang="zh-CN" altLang="en-US" b="0" dirty="0"/>
              </a:p>
            </p:txBody>
          </p:sp>
        </mc:Choice>
        <mc:Fallback xmlns="">
          <p:sp>
            <p:nvSpPr>
              <p:cNvPr id="2" name="矩形 1"/>
              <p:cNvSpPr>
                <a:spLocks noRot="1" noChangeAspect="1" noMove="1" noResize="1" noEditPoints="1" noAdjustHandles="1" noChangeArrowheads="1" noChangeShapeType="1" noTextEdit="1"/>
              </p:cNvSpPr>
              <p:nvPr/>
            </p:nvSpPr>
            <p:spPr>
              <a:xfrm>
                <a:off x="1763610" y="3995738"/>
                <a:ext cx="5911957" cy="462434"/>
              </a:xfrm>
              <a:prstGeom prst="rect">
                <a:avLst/>
              </a:prstGeom>
              <a:blipFill>
                <a:blip r:embed="rId7"/>
                <a:stretch>
                  <a:fillRect b="-1973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3429721" y="4467905"/>
                <a:ext cx="4116908" cy="4624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b="0" smtClean="0">
                          <a:latin typeface="Cambria Math" panose="02040503050406030204" pitchFamily="18" charset="0"/>
                        </a:rPr>
                        <m:t>=</m:t>
                      </m:r>
                      <m:r>
                        <a:rPr lang="zh-CN" altLang="en-US" b="0" i="1">
                          <a:latin typeface="Cambria Math" panose="02040503050406030204" pitchFamily="18" charset="0"/>
                        </a:rPr>
                        <m:t>𝐴𝐵𝐶</m:t>
                      </m:r>
                      <m:r>
                        <a:rPr lang="zh-CN" altLang="en-US" b="0">
                          <a:latin typeface="Cambria Math" panose="02040503050406030204" pitchFamily="18" charset="0"/>
                        </a:rPr>
                        <m:t>+</m:t>
                      </m:r>
                      <m:r>
                        <a:rPr lang="zh-CN" altLang="en-US" b="0" i="1">
                          <a:latin typeface="Cambria Math" panose="02040503050406030204" pitchFamily="18" charset="0"/>
                        </a:rPr>
                        <m:t>𝐴𝐵</m:t>
                      </m:r>
                      <m:acc>
                        <m:accPr>
                          <m:chr m:val="̅"/>
                          <m:ctrlPr>
                            <a:rPr lang="zh-CN" altLang="en-US" b="0" i="1">
                              <a:latin typeface="Cambria Math" panose="02040503050406030204" pitchFamily="18" charset="0"/>
                            </a:rPr>
                          </m:ctrlPr>
                        </m:accPr>
                        <m:e>
                          <m:r>
                            <a:rPr lang="en-US" altLang="zh-CN" b="0" i="1">
                              <a:latin typeface="Cambria Math" panose="02040503050406030204" pitchFamily="18" charset="0"/>
                            </a:rPr>
                            <m:t>𝐶</m:t>
                          </m:r>
                        </m:e>
                      </m:acc>
                      <m:r>
                        <a:rPr lang="zh-CN" altLang="en-US" b="0">
                          <a:latin typeface="Cambria Math" panose="02040503050406030204" pitchFamily="18" charset="0"/>
                        </a:rPr>
                        <m:t>+</m:t>
                      </m:r>
                      <m:acc>
                        <m:accPr>
                          <m:chr m:val="̅"/>
                          <m:ctrlPr>
                            <a:rPr lang="zh-CN" altLang="en-US" b="0" i="1">
                              <a:latin typeface="Cambria Math" panose="02040503050406030204" pitchFamily="18" charset="0"/>
                            </a:rPr>
                          </m:ctrlPr>
                        </m:accPr>
                        <m:e>
                          <m:r>
                            <a:rPr lang="en-US" altLang="zh-CN" b="0" i="1">
                              <a:latin typeface="Cambria Math" panose="02040503050406030204" pitchFamily="18" charset="0"/>
                            </a:rPr>
                            <m:t>𝐴</m:t>
                          </m:r>
                        </m:e>
                      </m:acc>
                      <m:r>
                        <a:rPr lang="zh-CN" altLang="en-US" b="0" i="1">
                          <a:latin typeface="Cambria Math" panose="02040503050406030204" pitchFamily="18" charset="0"/>
                        </a:rPr>
                        <m:t>𝐵𝐶</m:t>
                      </m:r>
                      <m:r>
                        <a:rPr lang="en-US" altLang="zh-CN" b="0" i="1" smtClean="0">
                          <a:latin typeface="Cambria Math" panose="02040503050406030204" pitchFamily="18" charset="0"/>
                        </a:rPr>
                        <m:t>+</m:t>
                      </m:r>
                      <m:acc>
                        <m:accPr>
                          <m:chr m:val="̅"/>
                          <m:ctrlPr>
                            <a:rPr lang="zh-CN" altLang="en-US" b="0" i="1">
                              <a:latin typeface="Cambria Math" panose="02040503050406030204" pitchFamily="18" charset="0"/>
                            </a:rPr>
                          </m:ctrlPr>
                        </m:accPr>
                        <m:e>
                          <m:r>
                            <a:rPr lang="en-US" altLang="zh-CN" b="0" i="1">
                              <a:latin typeface="Cambria Math" panose="02040503050406030204" pitchFamily="18" charset="0"/>
                            </a:rPr>
                            <m:t>𝐴</m:t>
                          </m:r>
                        </m:e>
                      </m:acc>
                      <m:acc>
                        <m:accPr>
                          <m:chr m:val="̅"/>
                          <m:ctrlPr>
                            <a:rPr lang="zh-CN" altLang="en-US" b="0" i="1">
                              <a:latin typeface="Cambria Math" panose="02040503050406030204" pitchFamily="18" charset="0"/>
                            </a:rPr>
                          </m:ctrlPr>
                        </m:accPr>
                        <m:e>
                          <m:r>
                            <a:rPr lang="en-US" altLang="zh-CN" b="0" i="1">
                              <a:latin typeface="Cambria Math" panose="02040503050406030204" pitchFamily="18" charset="0"/>
                            </a:rPr>
                            <m:t>𝐵</m:t>
                          </m:r>
                        </m:e>
                      </m:acc>
                      <m:r>
                        <a:rPr lang="zh-CN" altLang="en-US" b="0" i="1">
                          <a:latin typeface="Cambria Math" panose="02040503050406030204" pitchFamily="18" charset="0"/>
                        </a:rPr>
                        <m:t>𝐶</m:t>
                      </m:r>
                    </m:oMath>
                  </m:oMathPara>
                </a14:m>
                <a:endParaRPr lang="zh-CN" altLang="en-US" b="0" dirty="0"/>
              </a:p>
            </p:txBody>
          </p:sp>
        </mc:Choice>
        <mc:Fallback xmlns="">
          <p:sp>
            <p:nvSpPr>
              <p:cNvPr id="3" name="矩形 2"/>
              <p:cNvSpPr>
                <a:spLocks noRot="1" noChangeAspect="1" noMove="1" noResize="1" noEditPoints="1" noAdjustHandles="1" noChangeArrowheads="1" noChangeShapeType="1" noTextEdit="1"/>
              </p:cNvSpPr>
              <p:nvPr/>
            </p:nvSpPr>
            <p:spPr>
              <a:xfrm>
                <a:off x="3429721" y="4467905"/>
                <a:ext cx="4116908" cy="462434"/>
              </a:xfrm>
              <a:prstGeom prst="rect">
                <a:avLst/>
              </a:prstGeom>
              <a:blipFill>
                <a:blip r:embed="rId8"/>
                <a:stretch>
                  <a:fillRect r="-2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3432123" y="4930339"/>
                <a:ext cx="3264004" cy="4624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b="0"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𝑚</m:t>
                          </m:r>
                        </m:e>
                        <m:sub>
                          <m:r>
                            <a:rPr lang="en-US" altLang="zh-CN" b="0" i="1" smtClean="0">
                              <a:latin typeface="Cambria Math" panose="02040503050406030204" pitchFamily="18" charset="0"/>
                            </a:rPr>
                            <m:t>7</m:t>
                          </m:r>
                        </m:sub>
                      </m:sSub>
                      <m:r>
                        <a:rPr lang="zh-CN" altLang="en-US" b="0">
                          <a:latin typeface="Cambria Math" panose="02040503050406030204" pitchFamily="18" charset="0"/>
                        </a:rPr>
                        <m:t>+</m:t>
                      </m:r>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m</m:t>
                          </m:r>
                        </m:e>
                        <m:sub>
                          <m:r>
                            <a:rPr lang="en-US" altLang="zh-CN" b="0" i="1" smtClean="0">
                              <a:latin typeface="Cambria Math" panose="02040503050406030204" pitchFamily="18" charset="0"/>
                            </a:rPr>
                            <m:t>6</m:t>
                          </m:r>
                        </m:sub>
                      </m:sSub>
                      <m:r>
                        <a:rPr lang="zh-CN" altLang="en-US" b="0">
                          <a:latin typeface="Cambria Math" panose="02040503050406030204" pitchFamily="18" charset="0"/>
                        </a:rPr>
                        <m:t>+</m:t>
                      </m:r>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m</m:t>
                          </m:r>
                        </m:e>
                        <m:sub>
                          <m:r>
                            <a:rPr lang="en-US" altLang="zh-CN" b="0" i="0" smtClean="0">
                              <a:latin typeface="Cambria Math" panose="02040503050406030204" pitchFamily="18" charset="0"/>
                            </a:rPr>
                            <m:t>3</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𝑚</m:t>
                          </m:r>
                        </m:e>
                        <m:sub>
                          <m:r>
                            <a:rPr lang="en-US" altLang="zh-CN" b="0" i="1" smtClean="0">
                              <a:latin typeface="Cambria Math" panose="02040503050406030204" pitchFamily="18" charset="0"/>
                            </a:rPr>
                            <m:t>1</m:t>
                          </m:r>
                        </m:sub>
                      </m:sSub>
                    </m:oMath>
                  </m:oMathPara>
                </a14:m>
                <a:endParaRPr lang="zh-CN" altLang="en-US" b="0" dirty="0"/>
              </a:p>
            </p:txBody>
          </p:sp>
        </mc:Choice>
        <mc:Fallback xmlns="">
          <p:sp>
            <p:nvSpPr>
              <p:cNvPr id="15" name="矩形 14"/>
              <p:cNvSpPr>
                <a:spLocks noRot="1" noChangeAspect="1" noMove="1" noResize="1" noEditPoints="1" noAdjustHandles="1" noChangeArrowheads="1" noChangeShapeType="1" noTextEdit="1"/>
              </p:cNvSpPr>
              <p:nvPr/>
            </p:nvSpPr>
            <p:spPr>
              <a:xfrm>
                <a:off x="3432123" y="4930339"/>
                <a:ext cx="3264004" cy="462434"/>
              </a:xfrm>
              <a:prstGeom prst="rect">
                <a:avLst/>
              </a:prstGeom>
              <a:blipFill>
                <a:blip r:embed="rId9"/>
                <a:stretch>
                  <a:fillRect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3429721" y="5307485"/>
                <a:ext cx="2367235" cy="9866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b="0" smtClean="0">
                          <a:latin typeface="Cambria Math" panose="02040503050406030204" pitchFamily="18" charset="0"/>
                        </a:rPr>
                        <m:t>=</m:t>
                      </m:r>
                      <m:nary>
                        <m:naryPr>
                          <m:chr m:val="∑"/>
                          <m:subHide m:val="on"/>
                          <m:supHide m:val="on"/>
                          <m:ctrlPr>
                            <a:rPr lang="zh-CN" altLang="en-US" b="0" i="1" smtClean="0">
                              <a:latin typeface="Cambria Math" panose="02040503050406030204" pitchFamily="18" charset="0"/>
                            </a:rPr>
                          </m:ctrlPr>
                        </m:naryPr>
                        <m:sub/>
                        <m:sup/>
                        <m:e>
                          <m:r>
                            <a:rPr lang="en-US" altLang="zh-CN" b="0" i="1" smtClean="0">
                              <a:latin typeface="Cambria Math" panose="02040503050406030204" pitchFamily="18" charset="0"/>
                            </a:rPr>
                            <m:t>𝑚</m:t>
                          </m:r>
                          <m:r>
                            <a:rPr lang="en-US" altLang="zh-CN" b="0" i="1" smtClean="0">
                              <a:latin typeface="Cambria Math" panose="02040503050406030204" pitchFamily="18" charset="0"/>
                            </a:rPr>
                            <m:t>(1,3,6,7)</m:t>
                          </m:r>
                        </m:e>
                      </m:nary>
                    </m:oMath>
                  </m:oMathPara>
                </a14:m>
                <a:endParaRPr lang="zh-CN" altLang="en-US" b="0" dirty="0"/>
              </a:p>
            </p:txBody>
          </p:sp>
        </mc:Choice>
        <mc:Fallback xmlns="">
          <p:sp>
            <p:nvSpPr>
              <p:cNvPr id="16" name="矩形 15"/>
              <p:cNvSpPr>
                <a:spLocks noRot="1" noChangeAspect="1" noMove="1" noResize="1" noEditPoints="1" noAdjustHandles="1" noChangeArrowheads="1" noChangeShapeType="1" noTextEdit="1"/>
              </p:cNvSpPr>
              <p:nvPr/>
            </p:nvSpPr>
            <p:spPr>
              <a:xfrm>
                <a:off x="3429721" y="5307485"/>
                <a:ext cx="2367235" cy="986680"/>
              </a:xfrm>
              <a:prstGeom prst="rect">
                <a:avLst/>
              </a:prstGeom>
              <a:blipFill>
                <a:blip r:embed="rId10"/>
                <a:stretch>
                  <a:fillRect/>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59F57FF9-6790-4C79-9EDB-233F416D6107}"/>
              </a:ext>
            </a:extLst>
          </p:cNvPr>
          <p:cNvSpPr>
            <a:spLocks noGrp="1"/>
          </p:cNvSpPr>
          <p:nvPr>
            <p:ph type="title"/>
          </p:nvPr>
        </p:nvSpPr>
        <p:spPr>
          <a:xfrm>
            <a:off x="685800" y="484632"/>
            <a:ext cx="7772400" cy="716888"/>
          </a:xfrm>
        </p:spPr>
        <p:txBody>
          <a:bodyPr>
            <a:normAutofit fontScale="90000"/>
          </a:bodyPr>
          <a:lstStyle/>
          <a:p>
            <a:r>
              <a:rPr kumimoji="0" lang="en-US" altLang="zh-CN" sz="4800" b="1" i="0" u="none" strike="noStrike" kern="1200" cap="none" spc="0" normalizeH="0" baseline="0" noProof="0" dirty="0">
                <a:ln>
                  <a:noFill/>
                </a:ln>
                <a:solidFill>
                  <a:srgbClr val="A50021"/>
                </a:solidFill>
                <a:effectLst/>
                <a:uLnTx/>
                <a:uFillTx/>
                <a:latin typeface="+mn-ea"/>
                <a:ea typeface="+mn-ea"/>
              </a:rPr>
              <a:t> </a:t>
            </a:r>
            <a:r>
              <a:rPr kumimoji="1" lang="en-US" altLang="zh-CN" sz="4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2.  </a:t>
            </a:r>
            <a:r>
              <a:rPr kumimoji="1" lang="zh-CN" altLang="en-US" sz="4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最小项表达式</a:t>
            </a:r>
            <a:r>
              <a:rPr kumimoji="0" lang="zh-CN" altLang="en-US" sz="4800" b="1" i="0" u="none" strike="noStrike" kern="1200" cap="none" spc="0" normalizeH="0" baseline="0" noProof="0" dirty="0">
                <a:ln>
                  <a:noFill/>
                </a:ln>
                <a:solidFill>
                  <a:srgbClr val="A50021"/>
                </a:solidFill>
                <a:effectLst/>
                <a:uLnTx/>
                <a:uFillTx/>
                <a:latin typeface="+mn-ea"/>
                <a:ea typeface="+mn-ea"/>
              </a:rPr>
              <a:t> </a:t>
            </a:r>
            <a:endParaRPr lang="zh-CN" altLang="en-US" dirty="0"/>
          </a:p>
        </p:txBody>
      </p:sp>
    </p:spTree>
    <p:custDataLst>
      <p:tags r:id="rId2"/>
    </p:custDataLst>
    <p:extLst>
      <p:ext uri="{BB962C8B-B14F-4D97-AF65-F5344CB8AC3E}">
        <p14:creationId xmlns:p14="http://schemas.microsoft.com/office/powerpoint/2010/main" val="1027949147"/>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30"/>
                                        </p:tgtEl>
                                        <p:attrNameLst>
                                          <p:attrName>style.visibility</p:attrName>
                                        </p:attrNameLst>
                                      </p:cBhvr>
                                      <p:to>
                                        <p:strVal val="visible"/>
                                      </p:to>
                                    </p:set>
                                    <p:animEffect transition="in" filter="strips(downRight)">
                                      <p:cBhvr>
                                        <p:cTn id="7" dur="500"/>
                                        <p:tgtEl>
                                          <p:spTgt spid="370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0721"/>
                                        </p:tgtEl>
                                        <p:attrNameLst>
                                          <p:attrName>style.visibility</p:attrName>
                                        </p:attrNameLst>
                                      </p:cBhvr>
                                      <p:to>
                                        <p:strVal val="visible"/>
                                      </p:to>
                                    </p:set>
                                    <p:animEffect transition="in" filter="strips(downRight)">
                                      <p:cBhvr>
                                        <p:cTn id="12" dur="500"/>
                                        <p:tgtEl>
                                          <p:spTgt spid="3707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0722"/>
                                        </p:tgtEl>
                                        <p:attrNameLst>
                                          <p:attrName>style.visibility</p:attrName>
                                        </p:attrNameLst>
                                      </p:cBhvr>
                                      <p:to>
                                        <p:strVal val="visible"/>
                                      </p:to>
                                    </p:set>
                                    <p:animEffect transition="in" filter="strips(downRight)">
                                      <p:cBhvr>
                                        <p:cTn id="17" dur="500"/>
                                        <p:tgtEl>
                                          <p:spTgt spid="3707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21" grpId="0" autoUpdateAnimBg="0"/>
      <p:bldP spid="370730" grpId="0" autoUpdateAnimBg="0"/>
      <p:bldP spid="2" grpId="0"/>
      <p:bldP spid="3"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1720" name="Object 8"/>
          <p:cNvGraphicFramePr>
            <a:graphicFrameLocks noChangeAspect="1"/>
          </p:cNvGraphicFramePr>
          <p:nvPr/>
        </p:nvGraphicFramePr>
        <p:xfrm>
          <a:off x="1601788" y="1152525"/>
          <a:ext cx="4483100" cy="620713"/>
        </p:xfrm>
        <a:graphic>
          <a:graphicData uri="http://schemas.openxmlformats.org/presentationml/2006/ole">
            <mc:AlternateContent xmlns:mc="http://schemas.openxmlformats.org/markup-compatibility/2006">
              <mc:Choice xmlns:v="urn:schemas-microsoft-com:vml" Requires="v">
                <p:oleObj spid="_x0000_s21602" name="Equation" r:id="rId5" imgW="1904760" imgH="266400" progId="Equation.DSMT4">
                  <p:embed/>
                </p:oleObj>
              </mc:Choice>
              <mc:Fallback>
                <p:oleObj name="Equation" r:id="rId5" imgW="1904760" imgH="266400" progId="Equation.DSMT4">
                  <p:embed/>
                  <p:pic>
                    <p:nvPicPr>
                      <p:cNvPr id="37172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1788" y="1152525"/>
                        <a:ext cx="4483100" cy="620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1721" name="Rectangle 9"/>
          <p:cNvSpPr>
            <a:spLocks noChangeArrowheads="1"/>
          </p:cNvSpPr>
          <p:nvPr/>
        </p:nvSpPr>
        <p:spPr bwMode="auto">
          <a:xfrm>
            <a:off x="295275" y="1272531"/>
            <a:ext cx="119455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99"/>
                </a:solidFill>
                <a:effectLst/>
                <a:uLnTx/>
                <a:uFillTx/>
                <a:latin typeface="+mn-ea"/>
                <a:cs typeface="+mn-cs"/>
              </a:rPr>
              <a:t> </a:t>
            </a:r>
            <a:r>
              <a:rPr kumimoji="0" lang="zh-CN" altLang="en-US" sz="2400" b="1" i="0" u="none" strike="noStrike" kern="1200" cap="none" spc="0" normalizeH="0" baseline="0" noProof="0" dirty="0">
                <a:ln>
                  <a:noFill/>
                </a:ln>
                <a:solidFill>
                  <a:srgbClr val="000099"/>
                </a:solidFill>
                <a:effectLst/>
                <a:uLnTx/>
                <a:uFillTx/>
                <a:latin typeface="+mn-ea"/>
                <a:cs typeface="+mn-cs"/>
              </a:rPr>
              <a:t>例</a:t>
            </a:r>
            <a:r>
              <a:rPr kumimoji="0" lang="en-US" altLang="zh-CN" sz="2400" b="1" i="0" u="none" strike="noStrike" kern="1200" cap="none" spc="0" normalizeH="0" baseline="0" noProof="0" dirty="0">
                <a:ln>
                  <a:noFill/>
                </a:ln>
                <a:solidFill>
                  <a:srgbClr val="000099"/>
                </a:solidFill>
                <a:effectLst/>
                <a:uLnTx/>
                <a:uFillTx/>
                <a:latin typeface="+mn-ea"/>
                <a:cs typeface="+mn-cs"/>
              </a:rPr>
              <a:t>2 </a:t>
            </a:r>
            <a:r>
              <a:rPr kumimoji="0" lang="zh-CN" altLang="en-US" sz="2400" b="1" i="0" u="none" strike="noStrike" kern="1200" cap="none" spc="0" normalizeH="0" baseline="0" noProof="0" dirty="0">
                <a:ln>
                  <a:noFill/>
                </a:ln>
                <a:solidFill>
                  <a:srgbClr val="000099"/>
                </a:solidFill>
                <a:effectLst/>
                <a:uLnTx/>
                <a:uFillTx/>
                <a:latin typeface="+mn-ea"/>
                <a:cs typeface="+mn-cs"/>
              </a:rPr>
              <a:t>将</a:t>
            </a:r>
            <a:r>
              <a:rPr kumimoji="0" lang="zh-CN" altLang="en-US" sz="2400" b="1" i="0" u="none" strike="noStrike" kern="1200" cap="none" spc="0" normalizeH="0" baseline="0" noProof="0" dirty="0">
                <a:ln>
                  <a:noFill/>
                </a:ln>
                <a:solidFill>
                  <a:srgbClr val="000000"/>
                </a:solidFill>
                <a:effectLst/>
                <a:uLnTx/>
                <a:uFillTx/>
                <a:latin typeface="+mn-ea"/>
                <a:cs typeface="+mn-cs"/>
              </a:rPr>
              <a:t> </a:t>
            </a:r>
          </a:p>
        </p:txBody>
      </p:sp>
      <p:sp>
        <p:nvSpPr>
          <p:cNvPr id="371722" name="Rectangle 10"/>
          <p:cNvSpPr>
            <a:spLocks noChangeArrowheads="1"/>
          </p:cNvSpPr>
          <p:nvPr/>
        </p:nvSpPr>
        <p:spPr bwMode="auto">
          <a:xfrm>
            <a:off x="6399213" y="1185863"/>
            <a:ext cx="27749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化成最小项表达式 </a:t>
            </a:r>
          </a:p>
        </p:txBody>
      </p:sp>
      <p:sp>
        <p:nvSpPr>
          <p:cNvPr id="371723" name="Rectangle 11"/>
          <p:cNvSpPr>
            <a:spLocks noChangeArrowheads="1"/>
          </p:cNvSpPr>
          <p:nvPr/>
        </p:nvSpPr>
        <p:spPr bwMode="auto">
          <a:xfrm>
            <a:off x="342900" y="2139950"/>
            <a:ext cx="1663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99"/>
                </a:solidFill>
                <a:effectLst/>
                <a:uLnTx/>
                <a:uFillTx/>
                <a:latin typeface="+mn-ea"/>
                <a:cs typeface="+mn-cs"/>
              </a:rPr>
              <a:t>a.</a:t>
            </a:r>
            <a:r>
              <a:rPr kumimoji="0" lang="zh-CN" altLang="en-US" sz="2400" b="1" i="0" u="none" strike="noStrike" kern="1200" cap="none" spc="0" normalizeH="0" baseline="0" noProof="0">
                <a:ln>
                  <a:noFill/>
                </a:ln>
                <a:solidFill>
                  <a:srgbClr val="000099"/>
                </a:solidFill>
                <a:effectLst/>
                <a:uLnTx/>
                <a:uFillTx/>
                <a:latin typeface="+mn-ea"/>
                <a:cs typeface="+mn-cs"/>
              </a:rPr>
              <a:t>去掉非号</a:t>
            </a:r>
          </a:p>
        </p:txBody>
      </p:sp>
      <p:graphicFrame>
        <p:nvGraphicFramePr>
          <p:cNvPr id="371724" name="Object 12"/>
          <p:cNvGraphicFramePr>
            <a:graphicFrameLocks noChangeAspect="1"/>
          </p:cNvGraphicFramePr>
          <p:nvPr/>
        </p:nvGraphicFramePr>
        <p:xfrm>
          <a:off x="2006600" y="2092325"/>
          <a:ext cx="4500563" cy="555625"/>
        </p:xfrm>
        <a:graphic>
          <a:graphicData uri="http://schemas.openxmlformats.org/presentationml/2006/ole">
            <mc:AlternateContent xmlns:mc="http://schemas.openxmlformats.org/markup-compatibility/2006">
              <mc:Choice xmlns:v="urn:schemas-microsoft-com:vml" Requires="v">
                <p:oleObj spid="_x0000_s21603" name="Equation" r:id="rId7" imgW="2057400" imgH="253800" progId="Equation.DSMT4">
                  <p:embed/>
                </p:oleObj>
              </mc:Choice>
              <mc:Fallback>
                <p:oleObj name="Equation" r:id="rId7" imgW="2057400" imgH="253800" progId="Equation.DSMT4">
                  <p:embed/>
                  <p:pic>
                    <p:nvPicPr>
                      <p:cNvPr id="371724"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6600" y="2092325"/>
                        <a:ext cx="4500563"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25" name="Object 13"/>
          <p:cNvGraphicFramePr>
            <a:graphicFrameLocks noChangeAspect="1"/>
          </p:cNvGraphicFramePr>
          <p:nvPr/>
        </p:nvGraphicFramePr>
        <p:xfrm>
          <a:off x="3473450" y="2590800"/>
          <a:ext cx="2763838" cy="552450"/>
        </p:xfrm>
        <a:graphic>
          <a:graphicData uri="http://schemas.openxmlformats.org/presentationml/2006/ole">
            <mc:AlternateContent xmlns:mc="http://schemas.openxmlformats.org/markup-compatibility/2006">
              <mc:Choice xmlns:v="urn:schemas-microsoft-com:vml" Requires="v">
                <p:oleObj spid="_x0000_s21604" name="Equation" r:id="rId9" imgW="1269720" imgH="253800" progId="Equation.DSMT4">
                  <p:embed/>
                </p:oleObj>
              </mc:Choice>
              <mc:Fallback>
                <p:oleObj name="Equation" r:id="rId9" imgW="1269720" imgH="253800" progId="Equation.DSMT4">
                  <p:embed/>
                  <p:pic>
                    <p:nvPicPr>
                      <p:cNvPr id="371725"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3450" y="2590800"/>
                        <a:ext cx="2763838"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26" name="Object 14"/>
          <p:cNvGraphicFramePr>
            <a:graphicFrameLocks noChangeAspect="1"/>
          </p:cNvGraphicFramePr>
          <p:nvPr/>
        </p:nvGraphicFramePr>
        <p:xfrm>
          <a:off x="3494088" y="3086100"/>
          <a:ext cx="3328987" cy="536575"/>
        </p:xfrm>
        <a:graphic>
          <a:graphicData uri="http://schemas.openxmlformats.org/presentationml/2006/ole">
            <mc:AlternateContent xmlns:mc="http://schemas.openxmlformats.org/markup-compatibility/2006">
              <mc:Choice xmlns:v="urn:schemas-microsoft-com:vml" Requires="v">
                <p:oleObj spid="_x0000_s21605" name="Equation" r:id="rId11" imgW="1498320" imgH="241200" progId="Equation.DSMT4">
                  <p:embed/>
                </p:oleObj>
              </mc:Choice>
              <mc:Fallback>
                <p:oleObj name="Equation" r:id="rId11" imgW="1498320" imgH="241200" progId="Equation.DSMT4">
                  <p:embed/>
                  <p:pic>
                    <p:nvPicPr>
                      <p:cNvPr id="371726"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94088" y="3086100"/>
                        <a:ext cx="332898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1727" name="Rectangle 15"/>
          <p:cNvSpPr>
            <a:spLocks noChangeArrowheads="1"/>
          </p:cNvSpPr>
          <p:nvPr/>
        </p:nvSpPr>
        <p:spPr bwMode="auto">
          <a:xfrm>
            <a:off x="385763" y="3716338"/>
            <a:ext cx="1357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99"/>
                </a:solidFill>
                <a:effectLst/>
                <a:uLnTx/>
                <a:uFillTx/>
                <a:latin typeface="+mn-ea"/>
                <a:cs typeface="+mn-cs"/>
              </a:rPr>
              <a:t>b.</a:t>
            </a:r>
            <a:r>
              <a:rPr kumimoji="0" lang="zh-CN" altLang="en-US" sz="2400" b="1" i="0" u="none" strike="noStrike" kern="1200" cap="none" spc="0" normalizeH="0" baseline="0" noProof="0">
                <a:ln>
                  <a:noFill/>
                </a:ln>
                <a:solidFill>
                  <a:srgbClr val="000099"/>
                </a:solidFill>
                <a:effectLst/>
                <a:uLnTx/>
                <a:uFillTx/>
                <a:latin typeface="+mn-ea"/>
                <a:cs typeface="+mn-cs"/>
              </a:rPr>
              <a:t>去括号</a:t>
            </a:r>
          </a:p>
        </p:txBody>
      </p:sp>
      <p:graphicFrame>
        <p:nvGraphicFramePr>
          <p:cNvPr id="371728" name="Object 16"/>
          <p:cNvGraphicFramePr>
            <a:graphicFrameLocks noChangeAspect="1"/>
          </p:cNvGraphicFramePr>
          <p:nvPr/>
        </p:nvGraphicFramePr>
        <p:xfrm>
          <a:off x="3498850" y="3670300"/>
          <a:ext cx="2963863" cy="509588"/>
        </p:xfrm>
        <a:graphic>
          <a:graphicData uri="http://schemas.openxmlformats.org/presentationml/2006/ole">
            <mc:AlternateContent xmlns:mc="http://schemas.openxmlformats.org/markup-compatibility/2006">
              <mc:Choice xmlns:v="urn:schemas-microsoft-com:vml" Requires="v">
                <p:oleObj spid="_x0000_s21606" name="Equation" r:id="rId13" imgW="1257120" imgH="215640" progId="Equation.DSMT4">
                  <p:embed/>
                </p:oleObj>
              </mc:Choice>
              <mc:Fallback>
                <p:oleObj name="Equation" r:id="rId13" imgW="1257120" imgH="215640" progId="Equation.DSMT4">
                  <p:embed/>
                  <p:pic>
                    <p:nvPicPr>
                      <p:cNvPr id="371728"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98850" y="3670300"/>
                        <a:ext cx="2963863" cy="509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29" name="Object 17"/>
          <p:cNvGraphicFramePr>
            <a:graphicFrameLocks noChangeAspect="1"/>
          </p:cNvGraphicFramePr>
          <p:nvPr/>
        </p:nvGraphicFramePr>
        <p:xfrm>
          <a:off x="3511550" y="4344988"/>
          <a:ext cx="3851275" cy="542925"/>
        </p:xfrm>
        <a:graphic>
          <a:graphicData uri="http://schemas.openxmlformats.org/presentationml/2006/ole">
            <mc:AlternateContent xmlns:mc="http://schemas.openxmlformats.org/markup-compatibility/2006">
              <mc:Choice xmlns:v="urn:schemas-microsoft-com:vml" Requires="v">
                <p:oleObj spid="_x0000_s21607" name="Equation" r:id="rId15" imgW="1714320" imgH="241200" progId="Equation.DSMT4">
                  <p:embed/>
                </p:oleObj>
              </mc:Choice>
              <mc:Fallback>
                <p:oleObj name="Equation" r:id="rId15" imgW="1714320" imgH="241200" progId="Equation.DSMT4">
                  <p:embed/>
                  <p:pic>
                    <p:nvPicPr>
                      <p:cNvPr id="371729"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11550" y="4344988"/>
                        <a:ext cx="385127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30" name="Object 18"/>
          <p:cNvGraphicFramePr>
            <a:graphicFrameLocks noChangeAspect="1"/>
          </p:cNvGraphicFramePr>
          <p:nvPr/>
        </p:nvGraphicFramePr>
        <p:xfrm>
          <a:off x="3581400" y="4957763"/>
          <a:ext cx="4186238" cy="468312"/>
        </p:xfrm>
        <a:graphic>
          <a:graphicData uri="http://schemas.openxmlformats.org/presentationml/2006/ole">
            <mc:AlternateContent xmlns:mc="http://schemas.openxmlformats.org/markup-compatibility/2006">
              <mc:Choice xmlns:v="urn:schemas-microsoft-com:vml" Requires="v">
                <p:oleObj spid="_x0000_s21608" name="Equation" r:id="rId17" imgW="1815840" imgH="203040" progId="Equation.DSMT4">
                  <p:embed/>
                </p:oleObj>
              </mc:Choice>
              <mc:Fallback>
                <p:oleObj name="Equation" r:id="rId17" imgW="1815840" imgH="203040" progId="Equation.DSMT4">
                  <p:embed/>
                  <p:pic>
                    <p:nvPicPr>
                      <p:cNvPr id="37173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81400" y="4957763"/>
                        <a:ext cx="4186238" cy="468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1731" name="Object 19"/>
          <p:cNvGraphicFramePr>
            <a:graphicFrameLocks noChangeAspect="1"/>
          </p:cNvGraphicFramePr>
          <p:nvPr/>
        </p:nvGraphicFramePr>
        <p:xfrm>
          <a:off x="3581400" y="5470525"/>
          <a:ext cx="5446713" cy="622300"/>
        </p:xfrm>
        <a:graphic>
          <a:graphicData uri="http://schemas.openxmlformats.org/presentationml/2006/ole">
            <mc:AlternateContent xmlns:mc="http://schemas.openxmlformats.org/markup-compatibility/2006">
              <mc:Choice xmlns:v="urn:schemas-microsoft-com:vml" Requires="v">
                <p:oleObj spid="_x0000_s21609" name="Equation" r:id="rId19" imgW="2222280" imgH="253800" progId="Equation.DSMT4">
                  <p:embed/>
                </p:oleObj>
              </mc:Choice>
              <mc:Fallback>
                <p:oleObj name="Equation" r:id="rId19" imgW="2222280" imgH="253800" progId="Equation.DSMT4">
                  <p:embed/>
                  <p:pic>
                    <p:nvPicPr>
                      <p:cNvPr id="371731" name="Object 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581400" y="5470525"/>
                        <a:ext cx="5446713"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3224481107"/>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23"/>
                                        </p:tgtEl>
                                        <p:attrNameLst>
                                          <p:attrName>style.visibility</p:attrName>
                                        </p:attrNameLst>
                                      </p:cBhvr>
                                      <p:to>
                                        <p:strVal val="visible"/>
                                      </p:to>
                                    </p:set>
                                    <p:animEffect transition="in" filter="strips(downRight)">
                                      <p:cBhvr>
                                        <p:cTn id="7" dur="500"/>
                                        <p:tgtEl>
                                          <p:spTgt spid="371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1724"/>
                                        </p:tgtEl>
                                        <p:attrNameLst>
                                          <p:attrName>style.visibility</p:attrName>
                                        </p:attrNameLst>
                                      </p:cBhvr>
                                      <p:to>
                                        <p:strVal val="visible"/>
                                      </p:to>
                                    </p:set>
                                    <p:animEffect transition="in" filter="strips(downRight)">
                                      <p:cBhvr>
                                        <p:cTn id="12" dur="500"/>
                                        <p:tgtEl>
                                          <p:spTgt spid="3717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1725"/>
                                        </p:tgtEl>
                                        <p:attrNameLst>
                                          <p:attrName>style.visibility</p:attrName>
                                        </p:attrNameLst>
                                      </p:cBhvr>
                                      <p:to>
                                        <p:strVal val="visible"/>
                                      </p:to>
                                    </p:set>
                                    <p:animEffect transition="in" filter="strips(downRight)">
                                      <p:cBhvr>
                                        <p:cTn id="17" dur="500"/>
                                        <p:tgtEl>
                                          <p:spTgt spid="371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1726"/>
                                        </p:tgtEl>
                                        <p:attrNameLst>
                                          <p:attrName>style.visibility</p:attrName>
                                        </p:attrNameLst>
                                      </p:cBhvr>
                                      <p:to>
                                        <p:strVal val="visible"/>
                                      </p:to>
                                    </p:set>
                                    <p:animEffect transition="in" filter="strips(downRight)">
                                      <p:cBhvr>
                                        <p:cTn id="22" dur="500"/>
                                        <p:tgtEl>
                                          <p:spTgt spid="3717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1727">
                                            <p:txEl>
                                              <p:pRg st="0" end="0"/>
                                            </p:txEl>
                                          </p:spTgt>
                                        </p:tgtEl>
                                        <p:attrNameLst>
                                          <p:attrName>style.visibility</p:attrName>
                                        </p:attrNameLst>
                                      </p:cBhvr>
                                      <p:to>
                                        <p:strVal val="visible"/>
                                      </p:to>
                                    </p:set>
                                    <p:animEffect transition="in" filter="strips(downRight)">
                                      <p:cBhvr>
                                        <p:cTn id="27" dur="500"/>
                                        <p:tgtEl>
                                          <p:spTgt spid="37172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71728"/>
                                        </p:tgtEl>
                                        <p:attrNameLst>
                                          <p:attrName>style.visibility</p:attrName>
                                        </p:attrNameLst>
                                      </p:cBhvr>
                                      <p:to>
                                        <p:strVal val="visible"/>
                                      </p:to>
                                    </p:set>
                                    <p:animEffect transition="in" filter="strips(downRight)">
                                      <p:cBhvr>
                                        <p:cTn id="32" dur="500"/>
                                        <p:tgtEl>
                                          <p:spTgt spid="3717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71729"/>
                                        </p:tgtEl>
                                        <p:attrNameLst>
                                          <p:attrName>style.visibility</p:attrName>
                                        </p:attrNameLst>
                                      </p:cBhvr>
                                      <p:to>
                                        <p:strVal val="visible"/>
                                      </p:to>
                                    </p:set>
                                    <p:animEffect transition="in" filter="strips(downRight)">
                                      <p:cBhvr>
                                        <p:cTn id="37" dur="500"/>
                                        <p:tgtEl>
                                          <p:spTgt spid="3717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71730"/>
                                        </p:tgtEl>
                                        <p:attrNameLst>
                                          <p:attrName>style.visibility</p:attrName>
                                        </p:attrNameLst>
                                      </p:cBhvr>
                                      <p:to>
                                        <p:strVal val="visible"/>
                                      </p:to>
                                    </p:set>
                                    <p:animEffect transition="in" filter="strips(downRight)">
                                      <p:cBhvr>
                                        <p:cTn id="42" dur="500"/>
                                        <p:tgtEl>
                                          <p:spTgt spid="37173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71731"/>
                                        </p:tgtEl>
                                        <p:attrNameLst>
                                          <p:attrName>style.visibility</p:attrName>
                                        </p:attrNameLst>
                                      </p:cBhvr>
                                      <p:to>
                                        <p:strVal val="visible"/>
                                      </p:to>
                                    </p:set>
                                    <p:animEffect transition="in" filter="strips(downRight)">
                                      <p:cBhvr>
                                        <p:cTn id="47" dur="500"/>
                                        <p:tgtEl>
                                          <p:spTgt spid="371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ChangeArrowheads="1"/>
          </p:cNvSpPr>
          <p:nvPr/>
        </p:nvSpPr>
        <p:spPr bwMode="auto">
          <a:xfrm>
            <a:off x="323850" y="1490663"/>
            <a:ext cx="7894638"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630238" algn="l"/>
                <a:tab pos="4392613" algn="r"/>
              </a:tabLst>
              <a:defRPr/>
            </a:pPr>
            <a:endPar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n</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个变量</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X</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X</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r>
              <a:rPr kumimoji="1" lang="en-US" altLang="zh-CN" sz="2400" b="1" i="1" u="none" strike="noStrike" kern="1200" cap="none" spc="0" normalizeH="0" baseline="0" noProof="0" dirty="0" err="1">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X</a:t>
            </a:r>
            <a:r>
              <a:rPr kumimoji="1" lang="en-US" altLang="zh-CN" sz="2400" b="1" i="0" u="none" strike="noStrike" kern="1200" cap="none" spc="0" normalizeH="0" baseline="-30000" noProof="0" dirty="0" err="1">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n</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的最大项是</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n</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个因子或项，每个变量</a:t>
            </a: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都以它的原变量或非变量的形式在或项中出现，且仅出</a:t>
            </a:r>
          </a:p>
          <a:p>
            <a:pPr marL="0" marR="0" lvl="0" indent="269875" algn="l" defTabSz="914400" rtl="0" eaLnBrk="0" fontAlgn="base" latinLnBrk="0" hangingPunct="0">
              <a:lnSpc>
                <a:spcPct val="165000"/>
              </a:lnSpc>
              <a:spcBef>
                <a:spcPct val="0"/>
              </a:spcBef>
              <a:spcAft>
                <a:spcPct val="0"/>
              </a:spcAft>
              <a:buClrTx/>
              <a:buSzTx/>
              <a:buFontTx/>
              <a:buNone/>
              <a:tabLst>
                <a:tab pos="630238"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现一次。</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一般</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n</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个变量的最大项应有</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2</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mn-cs"/>
              </a:rPr>
              <a:t>n</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个。</a:t>
            </a:r>
            <a:r>
              <a:rPr kumimoji="1" lang="zh-CN"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楷体_GB2312" pitchFamily="49" charset="-122"/>
                <a:cs typeface="+mn-cs"/>
              </a:rPr>
              <a:t> </a:t>
            </a:r>
          </a:p>
        </p:txBody>
      </p:sp>
      <p:sp>
        <p:nvSpPr>
          <p:cNvPr id="400410" name="Rectangle 26"/>
          <p:cNvSpPr>
            <a:spLocks noChangeArrowheads="1"/>
          </p:cNvSpPr>
          <p:nvPr/>
        </p:nvSpPr>
        <p:spPr bwMode="auto">
          <a:xfrm>
            <a:off x="601663" y="1341438"/>
            <a:ext cx="368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最大项的定义和性质</a:t>
            </a:r>
          </a:p>
        </p:txBody>
      </p:sp>
      <mc:AlternateContent xmlns:mc="http://schemas.openxmlformats.org/markup-compatibility/2006" xmlns:a14="http://schemas.microsoft.com/office/drawing/2010/main">
        <mc:Choice Requires="a14">
          <p:sp>
            <p:nvSpPr>
              <p:cNvPr id="400393" name="Rectangle 9"/>
              <p:cNvSpPr>
                <a:spLocks noChangeArrowheads="1"/>
              </p:cNvSpPr>
              <p:nvPr/>
            </p:nvSpPr>
            <p:spPr bwMode="auto">
              <a:xfrm>
                <a:off x="536575" y="4037012"/>
                <a:ext cx="8016877" cy="123348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例如，</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B</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C</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三个逻辑变量的最大项有（</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3</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8</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个，即</a:t>
                </a:r>
                <a:endPar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r>
                        <a:rPr kumimoji="1" lang="zh-CN" altLang="en-US"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e>
                      </m:acc>
                      <m:r>
                        <a:rPr kumimoji="1" lang="zh-CN" altLang="en-US"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r>
                        <a:rPr kumimoji="1" lang="zh-CN" altLang="en-US"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e>
                      </m:acc>
                      <m:r>
                        <a:rPr kumimoji="1" lang="zh-CN" altLang="en-US"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oMath>
                  </m:oMathPara>
                </a14:m>
                <a:endPar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r>
                        <a:rPr kumimoji="1" lang="zh-CN" altLang="en-US"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e>
                      </m:acc>
                      <m:r>
                        <a:rPr kumimoji="1" lang="zh-CN" altLang="en-US"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r>
                        <a:rPr kumimoji="1" lang="zh-CN" altLang="en-US"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楷体_GB2312" pitchFamily="49" charset="-122"/>
                              <a:cs typeface="Times New Roman" panose="02020603050405020304" pitchFamily="18" charset="0"/>
                            </a:rPr>
                            <m:t>𝑪</m:t>
                          </m:r>
                        </m:e>
                      </m:acc>
                    </m:oMath>
                  </m:oMathPara>
                </a14:m>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endParaRPr>
              </a:p>
            </p:txBody>
          </p:sp>
        </mc:Choice>
        <mc:Fallback xmlns="">
          <p:sp>
            <p:nvSpPr>
              <p:cNvPr id="400393" name="Rectangle 9"/>
              <p:cNvSpPr>
                <a:spLocks noRot="1" noChangeAspect="1" noMove="1" noResize="1" noEditPoints="1" noAdjustHandles="1" noChangeArrowheads="1" noChangeShapeType="1" noTextEdit="1"/>
              </p:cNvSpPr>
              <p:nvPr/>
            </p:nvSpPr>
            <p:spPr bwMode="auto">
              <a:xfrm>
                <a:off x="536575" y="4037012"/>
                <a:ext cx="8016877" cy="1233487"/>
              </a:xfrm>
              <a:prstGeom prst="rect">
                <a:avLst/>
              </a:prstGeom>
              <a:blipFill>
                <a:blip r:embed="rId5"/>
                <a:stretch>
                  <a:fillRect l="-760" t="-5419" r="-83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32" name="Rectangle 9"/>
          <p:cNvSpPr>
            <a:spLocks noChangeArrowheads="1"/>
          </p:cNvSpPr>
          <p:nvPr/>
        </p:nvSpPr>
        <p:spPr bwMode="auto">
          <a:xfrm>
            <a:off x="536575" y="5270499"/>
            <a:ext cx="83820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最大项的表示：通常用</a:t>
            </a:r>
            <a:r>
              <a:rPr kumimoji="0" lang="en-US" altLang="zh-CN" sz="2400" b="1" i="1" u="none" strike="noStrike" kern="1200" cap="none" spc="0" normalizeH="0" baseline="0" noProof="0" dirty="0" err="1">
                <a:ln>
                  <a:noFill/>
                </a:ln>
                <a:solidFill>
                  <a:srgbClr val="000066"/>
                </a:solidFill>
                <a:effectLst/>
                <a:uLnTx/>
                <a:uFillTx/>
                <a:latin typeface="Times New Roman" panose="02020603050405020304" pitchFamily="18" charset="0"/>
                <a:ea typeface="楷体_GB2312" pitchFamily="49" charset="-122"/>
                <a:cs typeface="+mn-cs"/>
              </a:rPr>
              <a:t>M</a:t>
            </a:r>
            <a:r>
              <a:rPr kumimoji="0" lang="en-US" altLang="zh-CN" sz="2400" b="1" i="0" u="none" strike="noStrike" kern="1200" cap="none" spc="0" normalizeH="0" baseline="-25000" noProof="0" dirty="0" err="1">
                <a:ln>
                  <a:noFill/>
                </a:ln>
                <a:solidFill>
                  <a:srgbClr val="000066"/>
                </a:solidFill>
                <a:effectLst/>
                <a:uLnTx/>
                <a:uFillTx/>
                <a:latin typeface="Times New Roman" panose="02020603050405020304" pitchFamily="18" charset="0"/>
                <a:ea typeface="楷体_GB2312" pitchFamily="49" charset="-122"/>
                <a:cs typeface="+mn-cs"/>
              </a:rPr>
              <a:t>i</a:t>
            </a: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表示最大项，</a:t>
            </a:r>
            <a:r>
              <a:rPr kumimoji="0"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M</a:t>
            </a:r>
            <a:r>
              <a:rPr kumimoji="0"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表示最大项</a:t>
            </a:r>
            <a:r>
              <a:rPr kumimoji="0"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下标</a:t>
            </a:r>
            <a:r>
              <a:rPr kumimoji="0" lang="en-US" altLang="zh-CN" sz="2400" b="1" i="0" u="none" strike="noStrike" kern="1200" cap="none" spc="0" normalizeH="0" baseline="0" noProof="0" dirty="0" err="1">
                <a:ln>
                  <a:noFill/>
                </a:ln>
                <a:solidFill>
                  <a:srgbClr val="000066"/>
                </a:solidFill>
                <a:effectLst/>
                <a:uLnTx/>
                <a:uFillTx/>
                <a:latin typeface="Times New Roman" panose="02020603050405020304" pitchFamily="18" charset="0"/>
                <a:ea typeface="楷体_GB2312" pitchFamily="49" charset="-122"/>
                <a:cs typeface="+mn-cs"/>
              </a:rPr>
              <a:t>i</a:t>
            </a: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为最大项号。 </a:t>
            </a:r>
          </a:p>
        </p:txBody>
      </p:sp>
      <p:sp>
        <p:nvSpPr>
          <p:cNvPr id="2" name="标题 1">
            <a:extLst>
              <a:ext uri="{FF2B5EF4-FFF2-40B4-BE49-F238E27FC236}">
                <a16:creationId xmlns:a16="http://schemas.microsoft.com/office/drawing/2014/main" id="{F32ADC18-B630-42BE-83C5-CA4DF328F693}"/>
              </a:ext>
            </a:extLst>
          </p:cNvPr>
          <p:cNvSpPr>
            <a:spLocks noGrp="1"/>
          </p:cNvSpPr>
          <p:nvPr>
            <p:ph type="title"/>
          </p:nvPr>
        </p:nvSpPr>
        <p:spPr>
          <a:xfrm>
            <a:off x="685800" y="484632"/>
            <a:ext cx="7772400" cy="1006031"/>
          </a:xfrm>
        </p:spPr>
        <p:txBody>
          <a:bodyPr/>
          <a:lstStyle/>
          <a:p>
            <a:r>
              <a:rPr kumimoji="0" lang="en-US" altLang="zh-CN" sz="4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2.2.2</a:t>
            </a:r>
            <a:r>
              <a:rPr kumimoji="0" lang="en-US" altLang="zh-CN" sz="4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 </a:t>
            </a:r>
            <a:r>
              <a:rPr kumimoji="0" lang="zh-CN" altLang="en-US" sz="4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最大项与最大项表达式</a:t>
            </a:r>
            <a:endParaRPr lang="zh-CN" altLang="en-US" dirty="0"/>
          </a:p>
        </p:txBody>
      </p:sp>
    </p:spTree>
    <p:custDataLst>
      <p:tags r:id="rId1"/>
    </p:custDataLst>
    <p:extLst>
      <p:ext uri="{BB962C8B-B14F-4D97-AF65-F5344CB8AC3E}">
        <p14:creationId xmlns:p14="http://schemas.microsoft.com/office/powerpoint/2010/main" val="275671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0386"/>
                                        </p:tgtEl>
                                        <p:attrNameLst>
                                          <p:attrName>style.visibility</p:attrName>
                                        </p:attrNameLst>
                                      </p:cBhvr>
                                      <p:to>
                                        <p:strVal val="visible"/>
                                      </p:to>
                                    </p:set>
                                    <p:animEffect transition="in" filter="wipe(up)">
                                      <p:cBhvr>
                                        <p:cTn id="7" dur="500"/>
                                        <p:tgtEl>
                                          <p:spTgt spid="4003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0393"/>
                                        </p:tgtEl>
                                        <p:attrNameLst>
                                          <p:attrName>style.visibility</p:attrName>
                                        </p:attrNameLst>
                                      </p:cBhvr>
                                      <p:to>
                                        <p:strVal val="visible"/>
                                      </p:to>
                                    </p:set>
                                    <p:animEffect transition="in" filter="wipe(down)">
                                      <p:cBhvr>
                                        <p:cTn id="12" dur="500"/>
                                        <p:tgtEl>
                                          <p:spTgt spid="40039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checkerboard(across)">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6" grpId="0"/>
      <p:bldP spid="400393" grpId="0"/>
      <p:bldP spid="3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8" name="Rectangle 10"/>
          <p:cNvSpPr>
            <a:spLocks noChangeArrowheads="1"/>
          </p:cNvSpPr>
          <p:nvPr/>
        </p:nvSpPr>
        <p:spPr bwMode="auto">
          <a:xfrm>
            <a:off x="654050" y="3644900"/>
            <a:ext cx="8382000" cy="555625"/>
          </a:xfrm>
          <a:prstGeom prst="rect">
            <a:avLst/>
          </a:prstGeom>
          <a:noFill/>
          <a:ln w="25400" algn="ctr">
            <a:solidFill>
              <a:schemeClr val="bg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276225"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76225" algn="l" defTabSz="914400" rtl="0" eaLnBrk="1" fontAlgn="base" latinLnBrk="0" hangingPunct="1">
              <a:lnSpc>
                <a:spcPct val="120000"/>
              </a:lnSpc>
              <a:spcBef>
                <a:spcPct val="0"/>
              </a:spcBef>
              <a:spcAft>
                <a:spcPct val="0"/>
              </a:spcAft>
              <a:buClrTx/>
              <a:buSzTx/>
              <a:buFont typeface="Wingdings" panose="05000000000000000000" pitchFamily="2" charset="2"/>
              <a:buChar char="l"/>
              <a:tabLst>
                <a:tab pos="630238" algn="l"/>
                <a:tab pos="4392613" algn="r"/>
              </a:tabLst>
              <a:defRPr/>
            </a:pP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全体最大项之积为</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0</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p>
        </p:txBody>
      </p:sp>
      <p:sp>
        <p:nvSpPr>
          <p:cNvPr id="401419" name="Rectangle 11"/>
          <p:cNvSpPr>
            <a:spLocks noChangeArrowheads="1"/>
          </p:cNvSpPr>
          <p:nvPr/>
        </p:nvSpPr>
        <p:spPr bwMode="auto">
          <a:xfrm>
            <a:off x="649288" y="2514600"/>
            <a:ext cx="8459787"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 typeface="Wingdings" panose="05000000000000000000" pitchFamily="2" charset="2"/>
              <a:buChar char="l"/>
              <a:tabLst/>
              <a:defRPr/>
            </a:pP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对于任意一个最大项，只有一组变量取值使得它的值为</a:t>
            </a:r>
            <a:r>
              <a:rPr kumimoji="0"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0</a:t>
            </a:r>
            <a:r>
              <a:rPr kumimoji="0"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p>
        </p:txBody>
      </p:sp>
      <p:sp>
        <p:nvSpPr>
          <p:cNvPr id="401420" name="Rectangle 12"/>
          <p:cNvSpPr>
            <a:spLocks noChangeArrowheads="1"/>
          </p:cNvSpPr>
          <p:nvPr/>
        </p:nvSpPr>
        <p:spPr bwMode="auto">
          <a:xfrm>
            <a:off x="684213" y="3162300"/>
            <a:ext cx="70834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l"/>
              <a:tabLst/>
              <a:defRPr/>
            </a:pP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任意两个最大项的之和为</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1</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p>
        </p:txBody>
      </p:sp>
      <p:sp>
        <p:nvSpPr>
          <p:cNvPr id="401421" name="Rectangle 13"/>
          <p:cNvSpPr>
            <a:spLocks noChangeArrowheads="1"/>
          </p:cNvSpPr>
          <p:nvPr/>
        </p:nvSpPr>
        <p:spPr bwMode="auto">
          <a:xfrm>
            <a:off x="684213" y="2108200"/>
            <a:ext cx="368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最大项的性质：</a:t>
            </a:r>
          </a:p>
        </p:txBody>
      </p:sp>
      <p:sp>
        <p:nvSpPr>
          <p:cNvPr id="401422" name="Rectangle 14"/>
          <p:cNvSpPr>
            <a:spLocks noChangeArrowheads="1"/>
          </p:cNvSpPr>
          <p:nvPr/>
        </p:nvSpPr>
        <p:spPr bwMode="auto">
          <a:xfrm>
            <a:off x="684213" y="4292600"/>
            <a:ext cx="446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最小项和最大项的关系</a:t>
            </a:r>
          </a:p>
        </p:txBody>
      </p:sp>
      <p:grpSp>
        <p:nvGrpSpPr>
          <p:cNvPr id="401431" name="Group 23"/>
          <p:cNvGrpSpPr>
            <a:grpSpLocks/>
          </p:cNvGrpSpPr>
          <p:nvPr/>
        </p:nvGrpSpPr>
        <p:grpSpPr bwMode="auto">
          <a:xfrm>
            <a:off x="1042988" y="4868863"/>
            <a:ext cx="6337300" cy="457200"/>
            <a:chOff x="657" y="3067"/>
            <a:chExt cx="3992" cy="288"/>
          </a:xfrm>
        </p:grpSpPr>
        <p:sp>
          <p:nvSpPr>
            <p:cNvPr id="401423" name="Rectangle 15"/>
            <p:cNvSpPr>
              <a:spLocks noChangeArrowheads="1"/>
            </p:cNvSpPr>
            <p:nvPr/>
          </p:nvSpPr>
          <p:spPr bwMode="auto">
            <a:xfrm>
              <a:off x="657" y="3067"/>
              <a:ext cx="39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两者之间为互补关系： </a:t>
              </a:r>
              <a:r>
                <a:rPr kumimoji="0" lang="en-US" altLang="zh-CN" sz="1800" b="1" i="1" u="none" strike="noStrike" kern="1200" cap="none" spc="0" normalizeH="0" baseline="0" noProof="0">
                  <a:ln>
                    <a:noFill/>
                  </a:ln>
                  <a:solidFill>
                    <a:srgbClr val="000099"/>
                  </a:solidFill>
                  <a:effectLst/>
                  <a:uLnTx/>
                  <a:uFillTx/>
                  <a:latin typeface="Arial Narrow" panose="020B0606020202030204" pitchFamily="34" charset="0"/>
                  <a:ea typeface="楷体_GB2312" pitchFamily="49" charset="-122"/>
                  <a:cs typeface="Times New Roman" panose="02020603050405020304" pitchFamily="18" charset="0"/>
                </a:rPr>
                <a:t>m</a:t>
              </a:r>
              <a:r>
                <a:rPr kumimoji="0"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i</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r>
                <a:rPr kumimoji="1" lang="en-US" altLang="zh-CN" sz="18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Times New Roman" panose="02020603050405020304" pitchFamily="18" charset="0"/>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r>
                <a:rPr kumimoji="0"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i</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，或者</a:t>
              </a:r>
              <a:r>
                <a:rPr kumimoji="0"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M</a:t>
              </a:r>
              <a:r>
                <a:rPr kumimoji="0"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i</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 </a:t>
              </a:r>
              <a:r>
                <a:rPr kumimoji="0" lang="en-US" altLang="zh-CN" sz="1800" b="1" i="1" u="none" strike="noStrike" kern="1200" cap="none" spc="0" normalizeH="0" baseline="0" noProof="0">
                  <a:ln>
                    <a:noFill/>
                  </a:ln>
                  <a:solidFill>
                    <a:srgbClr val="000099"/>
                  </a:solidFill>
                  <a:effectLst/>
                  <a:uLnTx/>
                  <a:uFillTx/>
                  <a:latin typeface="Arial Narrow" panose="020B0606020202030204" pitchFamily="34" charset="0"/>
                  <a:ea typeface="楷体_GB2312" pitchFamily="49" charset="-122"/>
                  <a:cs typeface="Times New Roman" panose="02020603050405020304" pitchFamily="18" charset="0"/>
                </a:rPr>
                <a:t>m</a:t>
              </a:r>
              <a:r>
                <a:rPr kumimoji="0"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i</a:t>
              </a:r>
            </a:p>
          </p:txBody>
        </p:sp>
        <p:sp>
          <p:nvSpPr>
            <p:cNvPr id="401429" name="Line 21"/>
            <p:cNvSpPr>
              <a:spLocks noChangeShapeType="1"/>
            </p:cNvSpPr>
            <p:nvPr/>
          </p:nvSpPr>
          <p:spPr bwMode="auto">
            <a:xfrm>
              <a:off x="3106" y="3113"/>
              <a:ext cx="1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1430" name="Line 22"/>
            <p:cNvSpPr>
              <a:spLocks noChangeShapeType="1"/>
            </p:cNvSpPr>
            <p:nvPr/>
          </p:nvSpPr>
          <p:spPr bwMode="auto">
            <a:xfrm>
              <a:off x="4332" y="3158"/>
              <a:ext cx="13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2" name="标题 1">
            <a:extLst>
              <a:ext uri="{FF2B5EF4-FFF2-40B4-BE49-F238E27FC236}">
                <a16:creationId xmlns:a16="http://schemas.microsoft.com/office/drawing/2014/main" id="{CA9974BF-F8ED-4A80-BDD6-777ACC99C449}"/>
              </a:ext>
            </a:extLst>
          </p:cNvPr>
          <p:cNvSpPr>
            <a:spLocks noGrp="1"/>
          </p:cNvSpPr>
          <p:nvPr>
            <p:ph type="title"/>
          </p:nvPr>
        </p:nvSpPr>
        <p:spPr>
          <a:xfrm>
            <a:off x="685800" y="484632"/>
            <a:ext cx="7772400" cy="855218"/>
          </a:xfrm>
        </p:spPr>
        <p:txBody>
          <a:bodyPr/>
          <a:lstStyle/>
          <a:p>
            <a:r>
              <a:rPr kumimoji="1" lang="en-US" altLang="zh-CN" sz="4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 </a:t>
            </a:r>
            <a:r>
              <a:rPr kumimoji="1" lang="zh-CN" altLang="en-US" sz="4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最大项的定义和性质</a:t>
            </a:r>
            <a:endParaRPr lang="zh-CN" altLang="en-US" dirty="0"/>
          </a:p>
        </p:txBody>
      </p:sp>
    </p:spTree>
    <p:custDataLst>
      <p:tags r:id="rId1"/>
    </p:custDataLst>
    <p:extLst>
      <p:ext uri="{BB962C8B-B14F-4D97-AF65-F5344CB8AC3E}">
        <p14:creationId xmlns:p14="http://schemas.microsoft.com/office/powerpoint/2010/main" val="3979288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1421"/>
                                        </p:tgtEl>
                                        <p:attrNameLst>
                                          <p:attrName>style.visibility</p:attrName>
                                        </p:attrNameLst>
                                      </p:cBhvr>
                                      <p:to>
                                        <p:strVal val="visible"/>
                                      </p:to>
                                    </p:set>
                                    <p:animEffect transition="in" filter="wipe(left)">
                                      <p:cBhvr>
                                        <p:cTn id="7" dur="500"/>
                                        <p:tgtEl>
                                          <p:spTgt spid="4014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01419"/>
                                        </p:tgtEl>
                                        <p:attrNameLst>
                                          <p:attrName>style.visibility</p:attrName>
                                        </p:attrNameLst>
                                      </p:cBhvr>
                                      <p:to>
                                        <p:strVal val="visible"/>
                                      </p:to>
                                    </p:set>
                                    <p:animEffect transition="in" filter="wipe(left)">
                                      <p:cBhvr>
                                        <p:cTn id="10" dur="500"/>
                                        <p:tgtEl>
                                          <p:spTgt spid="4014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01420"/>
                                        </p:tgtEl>
                                        <p:attrNameLst>
                                          <p:attrName>style.visibility</p:attrName>
                                        </p:attrNameLst>
                                      </p:cBhvr>
                                      <p:to>
                                        <p:strVal val="visible"/>
                                      </p:to>
                                    </p:set>
                                    <p:animEffect transition="in" filter="wipe(left)">
                                      <p:cBhvr>
                                        <p:cTn id="13" dur="500"/>
                                        <p:tgtEl>
                                          <p:spTgt spid="40142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1418"/>
                                        </p:tgtEl>
                                        <p:attrNameLst>
                                          <p:attrName>style.visibility</p:attrName>
                                        </p:attrNameLst>
                                      </p:cBhvr>
                                      <p:to>
                                        <p:strVal val="visible"/>
                                      </p:to>
                                    </p:set>
                                    <p:animEffect transition="in" filter="wipe(left)">
                                      <p:cBhvr>
                                        <p:cTn id="16" dur="500"/>
                                        <p:tgtEl>
                                          <p:spTgt spid="4014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01422"/>
                                        </p:tgtEl>
                                        <p:attrNameLst>
                                          <p:attrName>style.visibility</p:attrName>
                                        </p:attrNameLst>
                                      </p:cBhvr>
                                      <p:to>
                                        <p:strVal val="visible"/>
                                      </p:to>
                                    </p:set>
                                    <p:animEffect transition="in" filter="wipe(left)">
                                      <p:cBhvr>
                                        <p:cTn id="21" dur="500"/>
                                        <p:tgtEl>
                                          <p:spTgt spid="40142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401431"/>
                                        </p:tgtEl>
                                        <p:attrNameLst>
                                          <p:attrName>style.visibility</p:attrName>
                                        </p:attrNameLst>
                                      </p:cBhvr>
                                      <p:to>
                                        <p:strVal val="visible"/>
                                      </p:to>
                                    </p:set>
                                    <p:animEffect transition="in" filter="wipe(left)">
                                      <p:cBhvr>
                                        <p:cTn id="26" dur="500"/>
                                        <p:tgtEl>
                                          <p:spTgt spid="401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8" grpId="0" animBg="1"/>
      <p:bldP spid="401419" grpId="0"/>
      <p:bldP spid="401420" grpId="0"/>
      <p:bldP spid="401421" grpId="0"/>
      <p:bldP spid="4014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5" name="Rectangle 3"/>
          <p:cNvSpPr>
            <a:spLocks noChangeArrowheads="1"/>
          </p:cNvSpPr>
          <p:nvPr/>
        </p:nvSpPr>
        <p:spPr bwMode="auto">
          <a:xfrm>
            <a:off x="395288" y="476250"/>
            <a:ext cx="84978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 </a:t>
            </a:r>
            <a:r>
              <a:rPr kumimoji="0" lang="zh-CN" altLang="en-US" sz="2400" b="1" i="0"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例</a:t>
            </a: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楷体_GB2312" pitchFamily="49" charset="-122"/>
                <a:cs typeface="+mn-cs"/>
              </a:rPr>
              <a:t>:</a:t>
            </a:r>
            <a:r>
              <a:rPr kumimoji="0" lang="en-US" altLang="zh-CN"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 </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逻辑电路的真值表如右，写出最小项和最大项表达式。</a:t>
            </a: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02436" name="Rectangle 4"/>
          <p:cNvSpPr>
            <a:spLocks noChangeArrowheads="1"/>
          </p:cNvSpPr>
          <p:nvPr/>
        </p:nvSpPr>
        <p:spPr bwMode="auto">
          <a:xfrm>
            <a:off x="755650" y="1196975"/>
            <a:ext cx="518477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最小项表达式：</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将</a:t>
            </a:r>
            <a:r>
              <a:rPr kumimoji="0" lang="en-US" altLang="zh-CN" sz="2400" b="1" i="1"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L</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a:t>
            </a:r>
            <a:r>
              <a:rPr kumimoji="0" lang="en-US" altLang="zh-CN"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1</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的各个最小项</a:t>
            </a:r>
            <a:r>
              <a:rPr kumimoji="0" lang="zh-CN" altLang="en-US" sz="24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相加</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 </a:t>
            </a:r>
          </a:p>
        </p:txBody>
      </p:sp>
      <p:graphicFrame>
        <p:nvGraphicFramePr>
          <p:cNvPr id="402619" name="Group 187"/>
          <p:cNvGraphicFramePr>
            <a:graphicFrameLocks noGrp="1"/>
          </p:cNvGraphicFramePr>
          <p:nvPr/>
        </p:nvGraphicFramePr>
        <p:xfrm>
          <a:off x="6227763" y="1123950"/>
          <a:ext cx="2447925" cy="3657600"/>
        </p:xfrm>
        <a:graphic>
          <a:graphicData uri="http://schemas.openxmlformats.org/drawingml/2006/table">
            <a:tbl>
              <a:tblPr/>
              <a:tblGrid>
                <a:gridCol w="333375">
                  <a:extLst>
                    <a:ext uri="{9D8B030D-6E8A-4147-A177-3AD203B41FA5}">
                      <a16:colId xmlns:a16="http://schemas.microsoft.com/office/drawing/2014/main" val="280894908"/>
                    </a:ext>
                  </a:extLst>
                </a:gridCol>
                <a:gridCol w="357187">
                  <a:extLst>
                    <a:ext uri="{9D8B030D-6E8A-4147-A177-3AD203B41FA5}">
                      <a16:colId xmlns:a16="http://schemas.microsoft.com/office/drawing/2014/main" val="2838405271"/>
                    </a:ext>
                  </a:extLst>
                </a:gridCol>
                <a:gridCol w="749300">
                  <a:extLst>
                    <a:ext uri="{9D8B030D-6E8A-4147-A177-3AD203B41FA5}">
                      <a16:colId xmlns:a16="http://schemas.microsoft.com/office/drawing/2014/main" val="3681107251"/>
                    </a:ext>
                  </a:extLst>
                </a:gridCol>
                <a:gridCol w="1008063">
                  <a:extLst>
                    <a:ext uri="{9D8B030D-6E8A-4147-A177-3AD203B41FA5}">
                      <a16:colId xmlns:a16="http://schemas.microsoft.com/office/drawing/2014/main" val="4216751876"/>
                    </a:ext>
                  </a:extLst>
                </a:gridCol>
              </a:tblGrid>
              <a:tr h="180975">
                <a:tc gridSpan="3">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endParaRPr kumimoji="1" lang="zh-CN"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cap="flat">
                      <a:noFill/>
                    </a:lnL>
                    <a:lnR w="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zh-CN" altLang="en-US"/>
                    </a:p>
                  </a:txBody>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tab pos="971550" algn="l"/>
                          <a:tab pos="4392613" algn="r"/>
                        </a:tabLst>
                      </a:pPr>
                      <a:endParaRPr kumimoji="1" lang="zh-CN"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anchor="ctr" horzOverflow="overflow">
                    <a:lnL w="0" cap="flat" cmpd="sng" algn="ctr">
                      <a:solidFill>
                        <a:srgbClr val="000000"/>
                      </a:solidFill>
                      <a:prstDash val="solid"/>
                      <a:round/>
                      <a:headEnd type="none" w="med" len="med"/>
                      <a:tailEnd type="none" w="med" len="med"/>
                    </a:lnL>
                    <a:lnR cap="flat">
                      <a:noFill/>
                    </a:lnR>
                    <a:lnT w="254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230535345"/>
                  </a:ext>
                </a:extLst>
              </a:tr>
              <a:tr h="180975">
                <a:tc gridSpan="3">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0" i="1"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A    B   C</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w="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1800" b="0" i="1"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L</a:t>
                      </a:r>
                    </a:p>
                  </a:txBody>
                  <a:tcPr anchor="ctr" horzOverflow="overflow">
                    <a:lnL w="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48214957"/>
                  </a:ext>
                </a:extLst>
              </a:tr>
              <a:tr h="328613">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305848573"/>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 </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253356273"/>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 </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295338779"/>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 </a:t>
                      </a:r>
                      <a:r>
                        <a:rPr kumimoji="1" lang="en-US" altLang="zh-CN" sz="1800" b="1" i="1"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m</a:t>
                      </a:r>
                      <a:r>
                        <a:rPr kumimoji="1" lang="en-US" altLang="zh-CN" sz="1800" b="1" i="0" u="none" strike="noStrike" cap="none" normalizeH="0" baseline="-3000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3</a:t>
                      </a:r>
                      <a:endPar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4060739232"/>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 </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967990311"/>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 </a:t>
                      </a:r>
                      <a:r>
                        <a:rPr kumimoji="1" lang="en-US" altLang="zh-CN" sz="1800" b="1" i="1"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m</a:t>
                      </a:r>
                      <a:r>
                        <a:rPr kumimoji="1" lang="en-US" altLang="zh-CN" sz="1800" b="1" i="0" u="none" strike="noStrike" cap="none" normalizeH="0" baseline="-3000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5</a:t>
                      </a:r>
                      <a:endPar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738007731"/>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 </a:t>
                      </a:r>
                      <a:r>
                        <a:rPr kumimoji="1" lang="en-US" altLang="zh-CN" sz="1800" b="1" i="1"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m</a:t>
                      </a:r>
                      <a:r>
                        <a:rPr kumimoji="1" lang="en-US" altLang="zh-CN" sz="1800" b="1" i="0" u="none" strike="noStrike" cap="none" normalizeH="0" baseline="-3000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6</a:t>
                      </a:r>
                      <a:endPar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665890923"/>
                  </a:ext>
                </a:extLst>
              </a:tr>
              <a:tr h="307975">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1</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a:noFill/>
                    </a:lnL>
                    <a:lnR w="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971550" algn="l"/>
                          <a:tab pos="43926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971550" algn="l"/>
                          <a:tab pos="43926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971550" algn="l"/>
                          <a:tab pos="439261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pPr>
                      <a:r>
                        <a:rPr kumimoji="1" lang="en-US" altLang="zh-CN" sz="1800" b="1" i="0" u="none" strike="noStrike" cap="none" normalizeH="0" baseline="0">
                          <a:ln>
                            <a:noFill/>
                          </a:ln>
                          <a:solidFill>
                            <a:schemeClr val="tx1"/>
                          </a:solidFill>
                          <a:effectLst/>
                          <a:latin typeface="Times New Roman" panose="02020603050405020304" pitchFamily="18" charset="0"/>
                          <a:ea typeface="华康简宋" charset="-122"/>
                          <a:cs typeface="Times New Roman" panose="02020603050405020304" pitchFamily="18" charset="0"/>
                        </a:rPr>
                        <a:t>0 </a:t>
                      </a:r>
                      <a:endPar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0" cap="flat" cmpd="sng" algn="ctr">
                      <a:solidFill>
                        <a:srgbClr val="000000"/>
                      </a:solidFill>
                      <a:prstDash val="solid"/>
                      <a:round/>
                      <a:headEnd type="none" w="med" len="med"/>
                      <a:tailEnd type="none" w="med" len="med"/>
                    </a:lnL>
                    <a:lnR cap="flat">
                      <a:noFill/>
                    </a:lnR>
                    <a:lnT>
                      <a:noFill/>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23134679"/>
                  </a:ext>
                </a:extLst>
              </a:tr>
            </a:tbl>
          </a:graphicData>
        </a:graphic>
      </p:graphicFrame>
      <p:graphicFrame>
        <p:nvGraphicFramePr>
          <p:cNvPr id="402621" name="Object 189"/>
          <p:cNvGraphicFramePr>
            <a:graphicFrameLocks noChangeAspect="1"/>
          </p:cNvGraphicFramePr>
          <p:nvPr/>
        </p:nvGraphicFramePr>
        <p:xfrm>
          <a:off x="827088" y="2133600"/>
          <a:ext cx="3168650" cy="1017588"/>
        </p:xfrm>
        <a:graphic>
          <a:graphicData uri="http://schemas.openxmlformats.org/presentationml/2006/ole">
            <mc:AlternateContent xmlns:mc="http://schemas.openxmlformats.org/markup-compatibility/2006">
              <mc:Choice xmlns:v="urn:schemas-microsoft-com:vml" Requires="v">
                <p:oleObj spid="_x0000_s22578" r:id="rId5" imgW="1511300" imgH="482600" progId="Equation.3">
                  <p:embed/>
                </p:oleObj>
              </mc:Choice>
              <mc:Fallback>
                <p:oleObj r:id="rId5" imgW="1511300" imgH="482600" progId="Equation.3">
                  <p:embed/>
                  <p:pic>
                    <p:nvPicPr>
                      <p:cNvPr id="402621" name="Object 1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2133600"/>
                        <a:ext cx="3168650" cy="1017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2620" name="Object 188"/>
          <p:cNvGraphicFramePr>
            <a:graphicFrameLocks noChangeAspect="1"/>
          </p:cNvGraphicFramePr>
          <p:nvPr/>
        </p:nvGraphicFramePr>
        <p:xfrm>
          <a:off x="2124075" y="3141663"/>
          <a:ext cx="4103688" cy="487362"/>
        </p:xfrm>
        <a:graphic>
          <a:graphicData uri="http://schemas.openxmlformats.org/presentationml/2006/ole">
            <mc:AlternateContent xmlns:mc="http://schemas.openxmlformats.org/markup-compatibility/2006">
              <mc:Choice xmlns:v="urn:schemas-microsoft-com:vml" Requires="v">
                <p:oleObj spid="_x0000_s22579" r:id="rId7" imgW="1815312" imgH="215806" progId="Equation.3">
                  <p:embed/>
                </p:oleObj>
              </mc:Choice>
              <mc:Fallback>
                <p:oleObj r:id="rId7" imgW="1815312" imgH="215806" progId="Equation.3">
                  <p:embed/>
                  <p:pic>
                    <p:nvPicPr>
                      <p:cNvPr id="402620" name="Object 18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3141663"/>
                        <a:ext cx="4103688" cy="487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2622" name="Rectangle 190"/>
          <p:cNvSpPr>
            <a:spLocks noChangeArrowheads="1"/>
          </p:cNvSpPr>
          <p:nvPr/>
        </p:nvSpPr>
        <p:spPr bwMode="auto">
          <a:xfrm>
            <a:off x="0" y="3086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2624" name="Rectangle 192"/>
          <p:cNvSpPr>
            <a:spLocks noChangeArrowheads="1"/>
          </p:cNvSpPr>
          <p:nvPr/>
        </p:nvSpPr>
        <p:spPr bwMode="auto">
          <a:xfrm>
            <a:off x="827088" y="3716338"/>
            <a:ext cx="518477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最大项表达式：</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将</a:t>
            </a:r>
            <a:r>
              <a:rPr kumimoji="0" lang="en-US" altLang="zh-CN" sz="2400" b="1" i="1"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L</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a:t>
            </a:r>
            <a:r>
              <a:rPr kumimoji="0" lang="en-US" altLang="zh-CN"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0</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的各个最大项</a:t>
            </a:r>
            <a:r>
              <a:rPr kumimoji="0" lang="zh-CN" altLang="en-US" sz="24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相乘</a:t>
            </a:r>
            <a:r>
              <a:rPr kumimoji="0" lang="zh-CN" altLang="en-US" sz="24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 </a:t>
            </a:r>
          </a:p>
        </p:txBody>
      </p:sp>
      <p:graphicFrame>
        <p:nvGraphicFramePr>
          <p:cNvPr id="402626" name="Object 194"/>
          <p:cNvGraphicFramePr>
            <a:graphicFrameLocks noChangeAspect="1"/>
          </p:cNvGraphicFramePr>
          <p:nvPr/>
        </p:nvGraphicFramePr>
        <p:xfrm>
          <a:off x="611188" y="4581525"/>
          <a:ext cx="3959225" cy="939800"/>
        </p:xfrm>
        <a:graphic>
          <a:graphicData uri="http://schemas.openxmlformats.org/presentationml/2006/ole">
            <mc:AlternateContent xmlns:mc="http://schemas.openxmlformats.org/markup-compatibility/2006">
              <mc:Choice xmlns:v="urn:schemas-microsoft-com:vml" Requires="v">
                <p:oleObj spid="_x0000_s22580" r:id="rId9" imgW="2044700" imgH="482600" progId="Equation.3">
                  <p:embed/>
                </p:oleObj>
              </mc:Choice>
              <mc:Fallback>
                <p:oleObj r:id="rId9" imgW="2044700" imgH="482600" progId="Equation.3">
                  <p:embed/>
                  <p:pic>
                    <p:nvPicPr>
                      <p:cNvPr id="402626" name="Object 19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1188" y="4581525"/>
                        <a:ext cx="3959225" cy="93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2625" name="Object 193"/>
          <p:cNvGraphicFramePr>
            <a:graphicFrameLocks noChangeAspect="1"/>
          </p:cNvGraphicFramePr>
          <p:nvPr/>
        </p:nvGraphicFramePr>
        <p:xfrm>
          <a:off x="1835150" y="5487988"/>
          <a:ext cx="7273925" cy="477837"/>
        </p:xfrm>
        <a:graphic>
          <a:graphicData uri="http://schemas.openxmlformats.org/presentationml/2006/ole">
            <mc:AlternateContent xmlns:mc="http://schemas.openxmlformats.org/markup-compatibility/2006">
              <mc:Choice xmlns:v="urn:schemas-microsoft-com:vml" Requires="v">
                <p:oleObj spid="_x0000_s22581" r:id="rId11" imgW="3632200" imgH="241300" progId="Equation.3">
                  <p:embed/>
                </p:oleObj>
              </mc:Choice>
              <mc:Fallback>
                <p:oleObj r:id="rId11" imgW="3632200" imgH="241300" progId="Equation.3">
                  <p:embed/>
                  <p:pic>
                    <p:nvPicPr>
                      <p:cNvPr id="402625" name="Object 19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35150" y="5487988"/>
                        <a:ext cx="7273925" cy="477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2627" name="Rectangle 195"/>
          <p:cNvSpPr>
            <a:spLocks noChangeArrowheads="1"/>
          </p:cNvSpPr>
          <p:nvPr/>
        </p:nvSpPr>
        <p:spPr bwMode="auto">
          <a:xfrm>
            <a:off x="0" y="2944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Tree>
    <p:custDataLst>
      <p:tags r:id="rId2"/>
    </p:custDataLst>
    <p:extLst>
      <p:ext uri="{BB962C8B-B14F-4D97-AF65-F5344CB8AC3E}">
        <p14:creationId xmlns:p14="http://schemas.microsoft.com/office/powerpoint/2010/main" val="2380189665"/>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2436"/>
                                        </p:tgtEl>
                                        <p:attrNameLst>
                                          <p:attrName>style.visibility</p:attrName>
                                        </p:attrNameLst>
                                      </p:cBhvr>
                                      <p:to>
                                        <p:strVal val="visible"/>
                                      </p:to>
                                    </p:set>
                                    <p:animEffect transition="in" filter="wipe(left)">
                                      <p:cBhvr>
                                        <p:cTn id="7" dur="500"/>
                                        <p:tgtEl>
                                          <p:spTgt spid="402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2621"/>
                                        </p:tgtEl>
                                        <p:attrNameLst>
                                          <p:attrName>style.visibility</p:attrName>
                                        </p:attrNameLst>
                                      </p:cBhvr>
                                      <p:to>
                                        <p:strVal val="visible"/>
                                      </p:to>
                                    </p:set>
                                    <p:animEffect transition="in" filter="wipe(left)">
                                      <p:cBhvr>
                                        <p:cTn id="12" dur="500"/>
                                        <p:tgtEl>
                                          <p:spTgt spid="402621"/>
                                        </p:tgtEl>
                                      </p:cBhvr>
                                    </p:animEffect>
                                  </p:childTnLst>
                                </p:cTn>
                              </p:par>
                              <p:par>
                                <p:cTn id="13" presetID="22" presetClass="entr" presetSubtype="8" fill="hold" nodeType="withEffect">
                                  <p:stCondLst>
                                    <p:cond delay="0"/>
                                  </p:stCondLst>
                                  <p:childTnLst>
                                    <p:set>
                                      <p:cBhvr>
                                        <p:cTn id="14" dur="1" fill="hold">
                                          <p:stCondLst>
                                            <p:cond delay="0"/>
                                          </p:stCondLst>
                                        </p:cTn>
                                        <p:tgtEl>
                                          <p:spTgt spid="402620"/>
                                        </p:tgtEl>
                                        <p:attrNameLst>
                                          <p:attrName>style.visibility</p:attrName>
                                        </p:attrNameLst>
                                      </p:cBhvr>
                                      <p:to>
                                        <p:strVal val="visible"/>
                                      </p:to>
                                    </p:set>
                                    <p:animEffect transition="in" filter="wipe(left)">
                                      <p:cBhvr>
                                        <p:cTn id="15" dur="500"/>
                                        <p:tgtEl>
                                          <p:spTgt spid="4026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02624"/>
                                        </p:tgtEl>
                                        <p:attrNameLst>
                                          <p:attrName>style.visibility</p:attrName>
                                        </p:attrNameLst>
                                      </p:cBhvr>
                                      <p:to>
                                        <p:strVal val="visible"/>
                                      </p:to>
                                    </p:set>
                                    <p:animEffect transition="in" filter="wipe(left)">
                                      <p:cBhvr>
                                        <p:cTn id="20" dur="500"/>
                                        <p:tgtEl>
                                          <p:spTgt spid="40262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402625"/>
                                        </p:tgtEl>
                                        <p:attrNameLst>
                                          <p:attrName>style.visibility</p:attrName>
                                        </p:attrNameLst>
                                      </p:cBhvr>
                                      <p:to>
                                        <p:strVal val="visible"/>
                                      </p:to>
                                    </p:set>
                                    <p:animEffect transition="in" filter="wipe(left)">
                                      <p:cBhvr>
                                        <p:cTn id="25" dur="500"/>
                                        <p:tgtEl>
                                          <p:spTgt spid="402625"/>
                                        </p:tgtEl>
                                      </p:cBhvr>
                                    </p:animEffect>
                                  </p:childTnLst>
                                </p:cTn>
                              </p:par>
                              <p:par>
                                <p:cTn id="26" presetID="22" presetClass="entr" presetSubtype="8" fill="hold" nodeType="withEffect">
                                  <p:stCondLst>
                                    <p:cond delay="0"/>
                                  </p:stCondLst>
                                  <p:childTnLst>
                                    <p:set>
                                      <p:cBhvr>
                                        <p:cTn id="27" dur="1" fill="hold">
                                          <p:stCondLst>
                                            <p:cond delay="0"/>
                                          </p:stCondLst>
                                        </p:cTn>
                                        <p:tgtEl>
                                          <p:spTgt spid="402626"/>
                                        </p:tgtEl>
                                        <p:attrNameLst>
                                          <p:attrName>style.visibility</p:attrName>
                                        </p:attrNameLst>
                                      </p:cBhvr>
                                      <p:to>
                                        <p:strVal val="visible"/>
                                      </p:to>
                                    </p:set>
                                    <p:animEffect transition="in" filter="wipe(left)">
                                      <p:cBhvr>
                                        <p:cTn id="28" dur="500"/>
                                        <p:tgtEl>
                                          <p:spTgt spid="402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p:bldP spid="4026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2" name="Rectangle 18"/>
          <p:cNvSpPr>
            <a:spLocks noChangeArrowheads="1"/>
          </p:cNvSpPr>
          <p:nvPr/>
        </p:nvSpPr>
        <p:spPr bwMode="auto">
          <a:xfrm>
            <a:off x="533400" y="808038"/>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CC0000"/>
                </a:solidFill>
                <a:effectLst/>
                <a:uLnTx/>
                <a:uFillTx/>
                <a:latin typeface="+mn-ea"/>
                <a:ea typeface="+mn-ea"/>
                <a:cs typeface="+mn-cs"/>
              </a:rPr>
              <a:t>2.3 </a:t>
            </a:r>
            <a:r>
              <a:rPr kumimoji="0" lang="zh-CN" altLang="en-US" sz="3600" b="1" i="0" u="none" strike="noStrike" kern="1200" cap="none" spc="0" normalizeH="0" baseline="0" noProof="0" dirty="0">
                <a:ln>
                  <a:noFill/>
                </a:ln>
                <a:solidFill>
                  <a:srgbClr val="CC0000"/>
                </a:solidFill>
                <a:effectLst/>
                <a:uLnTx/>
                <a:uFillTx/>
                <a:latin typeface="+mn-ea"/>
                <a:ea typeface="+mn-ea"/>
                <a:cs typeface="+mn-cs"/>
              </a:rPr>
              <a:t>逻辑函数的代数化简法</a:t>
            </a:r>
          </a:p>
        </p:txBody>
      </p:sp>
      <p:sp>
        <p:nvSpPr>
          <p:cNvPr id="364563" name="Rectangle 19"/>
          <p:cNvSpPr>
            <a:spLocks noChangeArrowheads="1"/>
          </p:cNvSpPr>
          <p:nvPr/>
        </p:nvSpPr>
        <p:spPr bwMode="auto">
          <a:xfrm>
            <a:off x="881063" y="3379788"/>
            <a:ext cx="7650162"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a:ln>
                  <a:noFill/>
                </a:ln>
                <a:solidFill>
                  <a:srgbClr val="000066"/>
                </a:solidFill>
                <a:effectLst/>
                <a:uLnTx/>
                <a:uFillTx/>
                <a:latin typeface="+mn-ea"/>
                <a:ea typeface="+mn-ea"/>
                <a:cs typeface="+mn-cs"/>
                <a:hlinkClick r:id="rId3" action="ppaction://hlinksldjump"/>
              </a:rPr>
              <a:t>2.3.2</a:t>
            </a:r>
            <a:r>
              <a:rPr kumimoji="0" lang="en-US" altLang="zh-CN" sz="3200" b="1" i="0" u="none" strike="noStrike" kern="1200" cap="none" spc="0" normalizeH="0" baseline="0" noProof="0">
                <a:ln>
                  <a:noFill/>
                </a:ln>
                <a:solidFill>
                  <a:srgbClr val="000066"/>
                </a:solidFill>
                <a:effectLst/>
                <a:uLnTx/>
                <a:uFillTx/>
                <a:latin typeface="+mn-ea"/>
                <a:ea typeface="+mn-ea"/>
                <a:cs typeface="+mn-cs"/>
              </a:rPr>
              <a:t> </a:t>
            </a:r>
            <a:r>
              <a:rPr kumimoji="0" lang="zh-CN" altLang="en-US" sz="3200" b="1" i="0" u="none" strike="noStrike" kern="1200" cap="none" spc="0" normalizeH="0" baseline="0" noProof="0">
                <a:ln>
                  <a:noFill/>
                </a:ln>
                <a:solidFill>
                  <a:srgbClr val="000066"/>
                </a:solidFill>
                <a:effectLst/>
                <a:uLnTx/>
                <a:uFillTx/>
                <a:latin typeface="+mn-ea"/>
                <a:ea typeface="+mn-ea"/>
                <a:cs typeface="+mn-cs"/>
                <a:hlinkClick r:id="rId4" action="ppaction://hlinksldjump"/>
              </a:rPr>
              <a:t>逻辑函数的代数化简法</a:t>
            </a:r>
            <a:endParaRPr kumimoji="0" lang="zh-CN" altLang="en-US" sz="3200" b="1" i="0" u="none" strike="noStrike" kern="1200" cap="none" spc="0" normalizeH="0" baseline="0" noProof="0">
              <a:ln>
                <a:noFill/>
              </a:ln>
              <a:solidFill>
                <a:srgbClr val="000066"/>
              </a:solidFill>
              <a:effectLst/>
              <a:uLnTx/>
              <a:uFillTx/>
              <a:latin typeface="+mn-ea"/>
              <a:ea typeface="+mn-ea"/>
              <a:cs typeface="+mn-cs"/>
            </a:endParaRPr>
          </a:p>
        </p:txBody>
      </p:sp>
      <p:sp>
        <p:nvSpPr>
          <p:cNvPr id="364564" name="Rectangle 20"/>
          <p:cNvSpPr>
            <a:spLocks noChangeArrowheads="1"/>
          </p:cNvSpPr>
          <p:nvPr/>
        </p:nvSpPr>
        <p:spPr bwMode="auto">
          <a:xfrm>
            <a:off x="881063" y="2582863"/>
            <a:ext cx="7740650"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a:ln>
                  <a:noFill/>
                </a:ln>
                <a:solidFill>
                  <a:srgbClr val="000066"/>
                </a:solidFill>
                <a:effectLst/>
                <a:uLnTx/>
                <a:uFillTx/>
                <a:latin typeface="+mn-ea"/>
                <a:ea typeface="+mn-ea"/>
                <a:cs typeface="+mn-cs"/>
                <a:hlinkClick r:id="rId5" action="ppaction://hlinksldjump"/>
              </a:rPr>
              <a:t>2.3.1 </a:t>
            </a:r>
            <a:r>
              <a:rPr kumimoji="0" lang="zh-CN" altLang="en-US" sz="3200" b="1" i="0" u="none" strike="noStrike" kern="1200" cap="none" spc="0" normalizeH="0" baseline="0" noProof="0">
                <a:ln>
                  <a:noFill/>
                </a:ln>
                <a:solidFill>
                  <a:srgbClr val="000066"/>
                </a:solidFill>
                <a:effectLst/>
                <a:uLnTx/>
                <a:uFillTx/>
                <a:latin typeface="+mn-ea"/>
                <a:ea typeface="+mn-ea"/>
                <a:cs typeface="+mn-cs"/>
                <a:hlinkClick r:id="rId5" action="ppaction://hlinksldjump"/>
              </a:rPr>
              <a:t>逻辑函数的最简形式</a:t>
            </a:r>
            <a:endParaRPr kumimoji="0" lang="zh-CN" altLang="en-US" sz="3200" b="1" i="0" u="none" strike="noStrike" kern="1200" cap="none" spc="0" normalizeH="0" baseline="0" noProof="0">
              <a:ln>
                <a:noFill/>
              </a:ln>
              <a:solidFill>
                <a:srgbClr val="000066"/>
              </a:solidFill>
              <a:effectLst/>
              <a:uLnTx/>
              <a:uFillTx/>
              <a:latin typeface="+mn-ea"/>
              <a:ea typeface="+mn-ea"/>
              <a:cs typeface="+mn-cs"/>
            </a:endParaRPr>
          </a:p>
        </p:txBody>
      </p:sp>
    </p:spTree>
    <p:extLst>
      <p:ext uri="{BB962C8B-B14F-4D97-AF65-F5344CB8AC3E}">
        <p14:creationId xmlns:p14="http://schemas.microsoft.com/office/powerpoint/2010/main" val="839490705"/>
      </p:ext>
    </p:extLst>
  </p:cSld>
  <p:clrMapOvr>
    <a:masterClrMapping/>
  </p:clrMapOvr>
  <p:transition>
    <p:wipe dir="r"/>
    <p:sndAc>
      <p:stSnd>
        <p:snd r:embed="rId2" name="PROJCTOR.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9" name="Rectangle 13"/>
          <p:cNvSpPr>
            <a:spLocks noChangeArrowheads="1"/>
          </p:cNvSpPr>
          <p:nvPr/>
        </p:nvSpPr>
        <p:spPr bwMode="auto">
          <a:xfrm>
            <a:off x="466725" y="1196975"/>
            <a:ext cx="830708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化简的目的：降低电路实现的成本，以较少的门实现电路。</a:t>
            </a:r>
            <a:r>
              <a:rPr kumimoji="0" lang="zh-CN" altLang="en-US" sz="2400" b="1" i="0" u="none" strike="noStrike" kern="1200" cap="none" spc="0" normalizeH="0" baseline="0" noProof="0">
                <a:ln>
                  <a:noFill/>
                </a:ln>
                <a:solidFill>
                  <a:srgbClr val="000000"/>
                </a:solidFill>
                <a:effectLst/>
                <a:uLnTx/>
                <a:uFillTx/>
                <a:latin typeface="+mn-ea"/>
                <a:cs typeface="+mn-cs"/>
              </a:rPr>
              <a:t> </a:t>
            </a:r>
          </a:p>
        </p:txBody>
      </p:sp>
      <p:sp>
        <p:nvSpPr>
          <p:cNvPr id="403472" name="Rectangle 16"/>
          <p:cNvSpPr>
            <a:spLocks noChangeArrowheads="1"/>
          </p:cNvSpPr>
          <p:nvPr/>
        </p:nvSpPr>
        <p:spPr bwMode="auto">
          <a:xfrm>
            <a:off x="4479634" y="20965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graphicFrame>
        <p:nvGraphicFramePr>
          <p:cNvPr id="403471" name="Object 15"/>
          <p:cNvGraphicFramePr>
            <a:graphicFrameLocks noChangeAspect="1"/>
          </p:cNvGraphicFramePr>
          <p:nvPr>
            <p:extLst>
              <p:ext uri="{D42A27DB-BD31-4B8C-83A1-F6EECF244321}">
                <p14:modId xmlns:p14="http://schemas.microsoft.com/office/powerpoint/2010/main" val="3898028153"/>
              </p:ext>
            </p:extLst>
          </p:nvPr>
        </p:nvGraphicFramePr>
        <p:xfrm>
          <a:off x="1187450" y="2133600"/>
          <a:ext cx="6281738" cy="2306638"/>
        </p:xfrm>
        <a:graphic>
          <a:graphicData uri="http://schemas.openxmlformats.org/presentationml/2006/ole">
            <mc:AlternateContent xmlns:mc="http://schemas.openxmlformats.org/markup-compatibility/2006">
              <mc:Choice xmlns:v="urn:schemas-microsoft-com:vml" Requires="v">
                <p:oleObj spid="_x0000_s23566" name="Picture" r:id="rId3" imgW="4381560" imgH="1600200" progId="Word.Picture.8">
                  <p:embed/>
                </p:oleObj>
              </mc:Choice>
              <mc:Fallback>
                <p:oleObj name="Picture" r:id="rId3" imgW="4381560" imgH="1600200" progId="Word.Picture.8">
                  <p:embed/>
                  <p:pic>
                    <p:nvPicPr>
                      <p:cNvPr id="403471" name="Object 15"/>
                      <p:cNvPicPr>
                        <a:picLocks noChangeAspect="1" noChangeArrowheads="1"/>
                      </p:cNvPicPr>
                      <p:nvPr/>
                    </p:nvPicPr>
                    <p:blipFill>
                      <a:blip r:embed="rId4"/>
                      <a:srcRect t="-1321"/>
                      <a:stretch>
                        <a:fillRect/>
                      </a:stretch>
                    </p:blipFill>
                    <p:spPr bwMode="auto">
                      <a:xfrm>
                        <a:off x="1187450" y="2133600"/>
                        <a:ext cx="6281738" cy="2306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3473" name="Rectangle 17"/>
          <p:cNvSpPr>
            <a:spLocks noChangeArrowheads="1"/>
          </p:cNvSpPr>
          <p:nvPr/>
        </p:nvSpPr>
        <p:spPr bwMode="auto">
          <a:xfrm>
            <a:off x="539750" y="4652963"/>
            <a:ext cx="80279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rPr>
              <a:t>图（</a:t>
            </a:r>
            <a:r>
              <a:rPr kumimoji="0" lang="en-US" altLang="zh-CN" sz="2400" b="1" i="0" u="none" strike="noStrike" kern="1200" cap="none" spc="0" normalizeH="0" baseline="0" noProof="0">
                <a:ln>
                  <a:noFill/>
                </a:ln>
                <a:solidFill>
                  <a:srgbClr val="000066"/>
                </a:solidFill>
                <a:effectLst/>
                <a:uLnTx/>
                <a:uFillTx/>
                <a:latin typeface="+mn-ea"/>
                <a:cs typeface="+mn-cs"/>
              </a:rPr>
              <a:t>a</a:t>
            </a:r>
            <a:r>
              <a:rPr kumimoji="0" lang="zh-CN" altLang="en-US" sz="2400" b="1" i="0" u="none" strike="noStrike" kern="1200" cap="none" spc="0" normalizeH="0" baseline="0" noProof="0">
                <a:ln>
                  <a:noFill/>
                </a:ln>
                <a:solidFill>
                  <a:srgbClr val="000066"/>
                </a:solidFill>
                <a:effectLst/>
                <a:uLnTx/>
                <a:uFillTx/>
                <a:latin typeface="+mn-ea"/>
                <a:cs typeface="+mn-cs"/>
              </a:rPr>
              <a:t>）和图（</a:t>
            </a:r>
            <a:r>
              <a:rPr kumimoji="0" lang="en-US" altLang="zh-CN" sz="2400" b="1" i="0" u="none" strike="noStrike" kern="1200" cap="none" spc="0" normalizeH="0" baseline="0" noProof="0">
                <a:ln>
                  <a:noFill/>
                </a:ln>
                <a:solidFill>
                  <a:srgbClr val="000066"/>
                </a:solidFill>
                <a:effectLst/>
                <a:uLnTx/>
                <a:uFillTx/>
                <a:latin typeface="+mn-ea"/>
                <a:cs typeface="+mn-cs"/>
              </a:rPr>
              <a:t>b</a:t>
            </a:r>
            <a:r>
              <a:rPr kumimoji="0" lang="zh-CN" altLang="en-US" sz="2400" b="1" i="0" u="none" strike="noStrike" kern="1200" cap="none" spc="0" normalizeH="0" baseline="0" noProof="0">
                <a:ln>
                  <a:noFill/>
                </a:ln>
                <a:solidFill>
                  <a:srgbClr val="000066"/>
                </a:solidFill>
                <a:effectLst/>
                <a:uLnTx/>
                <a:uFillTx/>
                <a:latin typeface="+mn-ea"/>
                <a:cs typeface="+mn-cs"/>
              </a:rPr>
              <a:t>）的电路逻辑功能相同，但图 （</a:t>
            </a:r>
            <a:r>
              <a:rPr kumimoji="0" lang="en-US" altLang="zh-CN" sz="2400" b="1" i="0" u="none" strike="noStrike" kern="1200" cap="none" spc="0" normalizeH="0" baseline="0" noProof="0">
                <a:ln>
                  <a:noFill/>
                </a:ln>
                <a:solidFill>
                  <a:srgbClr val="000066"/>
                </a:solidFill>
                <a:effectLst/>
                <a:uLnTx/>
                <a:uFillTx/>
                <a:latin typeface="+mn-ea"/>
                <a:cs typeface="+mn-cs"/>
              </a:rPr>
              <a:t>b</a:t>
            </a:r>
            <a:r>
              <a:rPr kumimoji="0" lang="zh-CN" altLang="en-US" sz="2400" b="1" i="0" u="none" strike="noStrike" kern="1200" cap="none" spc="0" normalizeH="0" baseline="0" noProof="0">
                <a:ln>
                  <a:noFill/>
                </a:ln>
                <a:solidFill>
                  <a:srgbClr val="000066"/>
                </a:solidFill>
                <a:effectLst/>
                <a:uLnTx/>
                <a:uFillTx/>
                <a:latin typeface="+mn-ea"/>
                <a:cs typeface="+mn-cs"/>
              </a:rPr>
              <a:t>）电路简单可靠性高，成本低。</a:t>
            </a:r>
          </a:p>
        </p:txBody>
      </p:sp>
      <p:sp>
        <p:nvSpPr>
          <p:cNvPr id="3" name="标题 2">
            <a:extLst>
              <a:ext uri="{FF2B5EF4-FFF2-40B4-BE49-F238E27FC236}">
                <a16:creationId xmlns:a16="http://schemas.microsoft.com/office/drawing/2014/main" id="{8BCA1EDC-9D99-43F5-9C3B-D6C7173C20AA}"/>
              </a:ext>
            </a:extLst>
          </p:cNvPr>
          <p:cNvSpPr>
            <a:spLocks noGrp="1"/>
          </p:cNvSpPr>
          <p:nvPr>
            <p:ph type="title"/>
          </p:nvPr>
        </p:nvSpPr>
        <p:spPr>
          <a:xfrm>
            <a:off x="685800" y="484632"/>
            <a:ext cx="7772400" cy="712343"/>
          </a:xfrm>
        </p:spPr>
        <p:txBody>
          <a:bodyPr/>
          <a:lstStyle/>
          <a:p>
            <a:r>
              <a:rPr kumimoji="0" lang="en-US" altLang="zh-CN" sz="40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4000" b="1" i="0" u="none" strike="noStrike" kern="1200" cap="none" spc="0" normalizeH="0" baseline="0" noProof="0" dirty="0">
                <a:ln>
                  <a:noFill/>
                </a:ln>
                <a:solidFill>
                  <a:srgbClr val="CC0000"/>
                </a:solidFill>
                <a:effectLst/>
                <a:uLnTx/>
                <a:uFillTx/>
                <a:latin typeface="+mn-ea"/>
                <a:ea typeface="+mn-ea"/>
                <a:cs typeface="+mn-cs"/>
              </a:rPr>
              <a:t>2.3</a:t>
            </a:r>
            <a:r>
              <a:rPr kumimoji="0" lang="en-US" altLang="zh-CN" sz="4000" b="1" i="0" u="none" strike="noStrike" kern="1200" cap="none" spc="0" normalizeH="0" baseline="0" noProof="0" dirty="0">
                <a:ln>
                  <a:noFill/>
                </a:ln>
                <a:solidFill>
                  <a:srgbClr val="FF0000"/>
                </a:solidFill>
                <a:effectLst/>
                <a:uLnTx/>
                <a:uFillTx/>
                <a:latin typeface="+mn-ea"/>
                <a:ea typeface="+mn-ea"/>
                <a:cs typeface="+mn-cs"/>
              </a:rPr>
              <a:t> </a:t>
            </a:r>
            <a:r>
              <a:rPr kumimoji="0" lang="zh-CN" altLang="en-US" sz="4000" b="1" i="0" u="none" strike="noStrike" kern="1200" cap="none" spc="0" normalizeH="0" baseline="0" noProof="0" dirty="0">
                <a:ln>
                  <a:noFill/>
                </a:ln>
                <a:solidFill>
                  <a:srgbClr val="CC0000"/>
                </a:solidFill>
                <a:effectLst/>
                <a:uLnTx/>
                <a:uFillTx/>
                <a:latin typeface="+mn-ea"/>
                <a:ea typeface="+mn-ea"/>
                <a:cs typeface="+mn-cs"/>
              </a:rPr>
              <a:t>逻辑函数的代数法化简</a:t>
            </a:r>
            <a:endParaRPr lang="zh-CN" altLang="en-US" dirty="0"/>
          </a:p>
        </p:txBody>
      </p:sp>
    </p:spTree>
    <p:extLst>
      <p:ext uri="{BB962C8B-B14F-4D97-AF65-F5344CB8AC3E}">
        <p14:creationId xmlns:p14="http://schemas.microsoft.com/office/powerpoint/2010/main" val="179872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ChangeArrowheads="1"/>
          </p:cNvSpPr>
          <p:nvPr/>
        </p:nvSpPr>
        <p:spPr bwMode="auto">
          <a:xfrm>
            <a:off x="5075238" y="4225925"/>
            <a:ext cx="21224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marL="342900" indent="-342900" algn="l">
              <a:defRPr kumimoji="1" sz="2400">
                <a:solidFill>
                  <a:schemeClr val="tx1"/>
                </a:solidFill>
                <a:latin typeface="Times New Roman" panose="02020603050405020304" pitchFamily="18" charset="0"/>
                <a:ea typeface="宋体" panose="02010600030101010101" pitchFamily="2" charset="-122"/>
              </a:defRPr>
            </a:lvl1pPr>
            <a:lvl2pPr marL="800100" indent="-342900" algn="l">
              <a:defRPr kumimoji="1" sz="2400">
                <a:solidFill>
                  <a:schemeClr val="tx1"/>
                </a:solidFill>
                <a:latin typeface="Times New Roman" panose="02020603050405020304" pitchFamily="18" charset="0"/>
                <a:ea typeface="宋体" panose="02010600030101010101" pitchFamily="2" charset="-122"/>
              </a:defRPr>
            </a:lvl2pPr>
            <a:lvl3pPr marL="1257300" indent="-342900" algn="l">
              <a:defRPr kumimoji="1" sz="2400">
                <a:solidFill>
                  <a:schemeClr val="tx1"/>
                </a:solidFill>
                <a:latin typeface="Times New Roman" panose="02020603050405020304" pitchFamily="18" charset="0"/>
                <a:ea typeface="宋体" panose="02010600030101010101" pitchFamily="2" charset="-122"/>
              </a:defRPr>
            </a:lvl3pPr>
            <a:lvl4pPr marL="1714500" indent="-342900" algn="l">
              <a:defRPr kumimoji="1" sz="2400">
                <a:solidFill>
                  <a:schemeClr val="tx1"/>
                </a:solidFill>
                <a:latin typeface="Times New Roman" panose="02020603050405020304" pitchFamily="18" charset="0"/>
                <a:ea typeface="宋体" panose="02010600030101010101" pitchFamily="2" charset="-122"/>
              </a:defRPr>
            </a:lvl4pPr>
            <a:lvl5pPr marL="2171700" indent="-342900" algn="l">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或</a:t>
            </a: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与”表达式</a:t>
            </a:r>
          </a:p>
        </p:txBody>
      </p:sp>
      <p:sp>
        <p:nvSpPr>
          <p:cNvPr id="404483" name="Rectangle 3"/>
          <p:cNvSpPr>
            <a:spLocks noChangeArrowheads="1"/>
          </p:cNvSpPr>
          <p:nvPr/>
        </p:nvSpPr>
        <p:spPr bwMode="auto">
          <a:xfrm>
            <a:off x="5075238" y="3649663"/>
            <a:ext cx="2819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宋体" panose="02010600030101010101" pitchFamily="2" charset="-122"/>
                <a:cs typeface="+mn-cs"/>
              </a:rPr>
              <a:t>“</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与非</a:t>
            </a: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与非”表达式</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宋体" panose="02010600030101010101" pitchFamily="2" charset="-122"/>
                <a:cs typeface="+mn-cs"/>
              </a:rPr>
              <a:t> </a:t>
            </a:r>
          </a:p>
        </p:txBody>
      </p:sp>
      <p:sp>
        <p:nvSpPr>
          <p:cNvPr id="404484" name="Rectangle 4"/>
          <p:cNvSpPr>
            <a:spLocks noChangeArrowheads="1"/>
          </p:cNvSpPr>
          <p:nvPr/>
        </p:nvSpPr>
        <p:spPr bwMode="auto">
          <a:xfrm>
            <a:off x="5075238" y="5810250"/>
            <a:ext cx="26352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与</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非</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表达式</a:t>
            </a:r>
          </a:p>
        </p:txBody>
      </p:sp>
      <p:sp>
        <p:nvSpPr>
          <p:cNvPr id="404485" name="Rectangle 5"/>
          <p:cNvSpPr>
            <a:spLocks noChangeArrowheads="1"/>
          </p:cNvSpPr>
          <p:nvPr/>
        </p:nvSpPr>
        <p:spPr bwMode="auto">
          <a:xfrm>
            <a:off x="5119688" y="5064125"/>
            <a:ext cx="3124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或非－或非</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表达式</a:t>
            </a:r>
          </a:p>
        </p:txBody>
      </p:sp>
      <p:sp>
        <p:nvSpPr>
          <p:cNvPr id="404486" name="Rectangle 6"/>
          <p:cNvSpPr>
            <a:spLocks noChangeArrowheads="1"/>
          </p:cNvSpPr>
          <p:nvPr/>
        </p:nvSpPr>
        <p:spPr bwMode="auto">
          <a:xfrm>
            <a:off x="4859338" y="3068638"/>
            <a:ext cx="232886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与</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表达式</a:t>
            </a:r>
          </a:p>
        </p:txBody>
      </p:sp>
      <p:graphicFrame>
        <p:nvGraphicFramePr>
          <p:cNvPr id="404488" name="Object 8"/>
          <p:cNvGraphicFramePr>
            <a:graphicFrameLocks noChangeAspect="1"/>
          </p:cNvGraphicFramePr>
          <p:nvPr/>
        </p:nvGraphicFramePr>
        <p:xfrm>
          <a:off x="1042988" y="2924175"/>
          <a:ext cx="2374900" cy="568325"/>
        </p:xfrm>
        <a:graphic>
          <a:graphicData uri="http://schemas.openxmlformats.org/presentationml/2006/ole">
            <mc:AlternateContent xmlns:mc="http://schemas.openxmlformats.org/markup-compatibility/2006">
              <mc:Choice xmlns:v="urn:schemas-microsoft-com:vml" Requires="v">
                <p:oleObj spid="_x0000_s24638" name="公式" r:id="rId4" imgW="799920" imgH="190440" progId="Equation.3">
                  <p:embed/>
                </p:oleObj>
              </mc:Choice>
              <mc:Fallback>
                <p:oleObj name="公式" r:id="rId4" imgW="799920" imgH="190440" progId="Equation.3">
                  <p:embed/>
                  <p:pic>
                    <p:nvPicPr>
                      <p:cNvPr id="40448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2924175"/>
                        <a:ext cx="2374900" cy="56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9" name="Object 9"/>
          <p:cNvGraphicFramePr>
            <a:graphicFrameLocks noChangeAspect="1"/>
          </p:cNvGraphicFramePr>
          <p:nvPr/>
        </p:nvGraphicFramePr>
        <p:xfrm>
          <a:off x="1330325" y="3433763"/>
          <a:ext cx="2087563" cy="730250"/>
        </p:xfrm>
        <a:graphic>
          <a:graphicData uri="http://schemas.openxmlformats.org/presentationml/2006/ole">
            <mc:AlternateContent xmlns:mc="http://schemas.openxmlformats.org/markup-compatibility/2006">
              <mc:Choice xmlns:v="urn:schemas-microsoft-com:vml" Requires="v">
                <p:oleObj spid="_x0000_s24639" name="公式" r:id="rId6" imgW="685800" imgH="241200" progId="Equation.3">
                  <p:embed/>
                </p:oleObj>
              </mc:Choice>
              <mc:Fallback>
                <p:oleObj name="公式" r:id="rId6" imgW="685800" imgH="241200" progId="Equation.3">
                  <p:embed/>
                  <p:pic>
                    <p:nvPicPr>
                      <p:cNvPr id="404489"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0325" y="3433763"/>
                        <a:ext cx="2087563" cy="73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90" name="Object 10"/>
          <p:cNvGraphicFramePr>
            <a:graphicFrameLocks noChangeAspect="1"/>
          </p:cNvGraphicFramePr>
          <p:nvPr/>
        </p:nvGraphicFramePr>
        <p:xfrm>
          <a:off x="1330325" y="4178300"/>
          <a:ext cx="2808288" cy="579438"/>
        </p:xfrm>
        <a:graphic>
          <a:graphicData uri="http://schemas.openxmlformats.org/presentationml/2006/ole">
            <mc:AlternateContent xmlns:mc="http://schemas.openxmlformats.org/markup-compatibility/2006">
              <mc:Choice xmlns:v="urn:schemas-microsoft-com:vml" Requires="v">
                <p:oleObj spid="_x0000_s24640" name="公式" r:id="rId8" imgW="1028520" imgH="215640" progId="Equation.3">
                  <p:embed/>
                </p:oleObj>
              </mc:Choice>
              <mc:Fallback>
                <p:oleObj name="公式" r:id="rId8" imgW="1028520" imgH="215640" progId="Equation.3">
                  <p:embed/>
                  <p:pic>
                    <p:nvPicPr>
                      <p:cNvPr id="40449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0325" y="4178300"/>
                        <a:ext cx="2808288" cy="579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91" name="Object 11"/>
          <p:cNvGraphicFramePr>
            <a:graphicFrameLocks noChangeAspect="1"/>
          </p:cNvGraphicFramePr>
          <p:nvPr/>
        </p:nvGraphicFramePr>
        <p:xfrm>
          <a:off x="1330325" y="4873625"/>
          <a:ext cx="2808288" cy="690563"/>
        </p:xfrm>
        <a:graphic>
          <a:graphicData uri="http://schemas.openxmlformats.org/presentationml/2006/ole">
            <mc:AlternateContent xmlns:mc="http://schemas.openxmlformats.org/markup-compatibility/2006">
              <mc:Choice xmlns:v="urn:schemas-microsoft-com:vml" Requires="v">
                <p:oleObj spid="_x0000_s24641" name="公式" r:id="rId10" imgW="1079280" imgH="266400" progId="Equation.3">
                  <p:embed/>
                </p:oleObj>
              </mc:Choice>
              <mc:Fallback>
                <p:oleObj name="公式" r:id="rId10" imgW="1079280" imgH="266400" progId="Equation.3">
                  <p:embed/>
                  <p:pic>
                    <p:nvPicPr>
                      <p:cNvPr id="404491"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0325" y="4873625"/>
                        <a:ext cx="2808288" cy="690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92" name="Object 12"/>
          <p:cNvGraphicFramePr>
            <a:graphicFrameLocks noChangeAspect="1"/>
          </p:cNvGraphicFramePr>
          <p:nvPr/>
        </p:nvGraphicFramePr>
        <p:xfrm>
          <a:off x="1349375" y="5665788"/>
          <a:ext cx="1997075" cy="714375"/>
        </p:xfrm>
        <a:graphic>
          <a:graphicData uri="http://schemas.openxmlformats.org/presentationml/2006/ole">
            <mc:AlternateContent xmlns:mc="http://schemas.openxmlformats.org/markup-compatibility/2006">
              <mc:Choice xmlns:v="urn:schemas-microsoft-com:vml" Requires="v">
                <p:oleObj spid="_x0000_s24642" name="公式" r:id="rId12" imgW="647640" imgH="228600" progId="Equation.3">
                  <p:embed/>
                </p:oleObj>
              </mc:Choice>
              <mc:Fallback>
                <p:oleObj name="公式" r:id="rId12" imgW="647640" imgH="228600" progId="Equation.3">
                  <p:embed/>
                  <p:pic>
                    <p:nvPicPr>
                      <p:cNvPr id="404492"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49375" y="5665788"/>
                        <a:ext cx="199707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4493" name="Rectangle 13"/>
          <p:cNvSpPr>
            <a:spLocks noChangeArrowheads="1"/>
          </p:cNvSpPr>
          <p:nvPr/>
        </p:nvSpPr>
        <p:spPr bwMode="auto">
          <a:xfrm>
            <a:off x="371475" y="1196975"/>
            <a:ext cx="85217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逻辑函数有不同形式，如与</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或表达式、与非</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与非表达式、或</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与表达式、或非</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或非表达式以及与</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a:t>
            </a:r>
            <a:r>
              <a:rPr kumimoji="0"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0"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非表达式等。 </a:t>
            </a:r>
          </a:p>
        </p:txBody>
      </p:sp>
      <p:sp>
        <p:nvSpPr>
          <p:cNvPr id="404494" name="Rectangle 14"/>
          <p:cNvSpPr>
            <a:spLocks noChangeArrowheads="1"/>
          </p:cNvSpPr>
          <p:nvPr/>
        </p:nvSpPr>
        <p:spPr bwMode="auto">
          <a:xfrm>
            <a:off x="755650" y="2133600"/>
            <a:ext cx="77771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630238" algn="l"/>
                <a:tab pos="4392613" algn="r"/>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将其中包含的与项数最少，且每个与项中变量数最少的与</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或表达式称为最简与</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或表达式。</a:t>
            </a:r>
          </a:p>
        </p:txBody>
      </p:sp>
      <p:sp>
        <p:nvSpPr>
          <p:cNvPr id="2" name="标题 1">
            <a:extLst>
              <a:ext uri="{FF2B5EF4-FFF2-40B4-BE49-F238E27FC236}">
                <a16:creationId xmlns:a16="http://schemas.microsoft.com/office/drawing/2014/main" id="{6285C581-7230-4B55-BEE4-9D7B272BF6A5}"/>
              </a:ext>
            </a:extLst>
          </p:cNvPr>
          <p:cNvSpPr>
            <a:spLocks noGrp="1"/>
          </p:cNvSpPr>
          <p:nvPr>
            <p:ph type="title"/>
          </p:nvPr>
        </p:nvSpPr>
        <p:spPr>
          <a:xfrm>
            <a:off x="685800" y="484632"/>
            <a:ext cx="7772400" cy="753618"/>
          </a:xfrm>
        </p:spPr>
        <p:txBody>
          <a:bodyPr>
            <a:normAutofit/>
          </a:bodyPr>
          <a:lstStyle/>
          <a:p>
            <a:r>
              <a:rPr kumimoji="0" lang="en-US" altLang="zh-CN" sz="4400" b="1" i="0" u="none" strike="noStrike" kern="1200" cap="none" spc="0" normalizeH="0" baseline="0" noProof="0" dirty="0">
                <a:ln>
                  <a:noFill/>
                </a:ln>
                <a:solidFill>
                  <a:srgbClr val="000066"/>
                </a:solidFill>
                <a:effectLst/>
                <a:uLnTx/>
                <a:uFillTx/>
                <a:latin typeface="Times New Roman" panose="02020603050405020304" pitchFamily="18" charset="0"/>
                <a:ea typeface="华文中宋" panose="02010600040101010101" pitchFamily="2" charset="-122"/>
                <a:cs typeface="+mn-cs"/>
              </a:rPr>
              <a:t> </a:t>
            </a:r>
            <a:r>
              <a:rPr kumimoji="0" lang="en-US" altLang="zh-CN" sz="4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2.3.1</a:t>
            </a:r>
            <a:r>
              <a:rPr kumimoji="0" lang="en-US" altLang="zh-CN" sz="4400" b="1" i="0" u="none" strike="noStrike" kern="1200" cap="none" spc="0" normalizeH="0" baseline="0" noProof="0" dirty="0">
                <a:ln>
                  <a:noFill/>
                </a:ln>
                <a:solidFill>
                  <a:srgbClr val="FF0000"/>
                </a:solidFill>
                <a:effectLst/>
                <a:uLnTx/>
                <a:uFillTx/>
                <a:latin typeface="楷体_GB2312" pitchFamily="49" charset="-122"/>
                <a:ea typeface="楷体_GB2312" pitchFamily="49" charset="-122"/>
                <a:cs typeface="+mn-cs"/>
              </a:rPr>
              <a:t> </a:t>
            </a:r>
            <a:r>
              <a:rPr kumimoji="0" lang="zh-CN" altLang="en-US" sz="4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逻辑函数的最简形式</a:t>
            </a:r>
            <a:endParaRPr lang="zh-CN" altLang="en-US" dirty="0"/>
          </a:p>
        </p:txBody>
      </p:sp>
    </p:spTree>
    <p:custDataLst>
      <p:tags r:id="rId2"/>
    </p:custDataLst>
    <p:extLst>
      <p:ext uri="{BB962C8B-B14F-4D97-AF65-F5344CB8AC3E}">
        <p14:creationId xmlns:p14="http://schemas.microsoft.com/office/powerpoint/2010/main" val="1850915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4493"/>
                                        </p:tgtEl>
                                        <p:attrNameLst>
                                          <p:attrName>style.visibility</p:attrName>
                                        </p:attrNameLst>
                                      </p:cBhvr>
                                      <p:to>
                                        <p:strVal val="visible"/>
                                      </p:to>
                                    </p:set>
                                    <p:animEffect transition="in" filter="wipe(left)">
                                      <p:cBhvr>
                                        <p:cTn id="7" dur="500"/>
                                        <p:tgtEl>
                                          <p:spTgt spid="4044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4494"/>
                                        </p:tgtEl>
                                        <p:attrNameLst>
                                          <p:attrName>style.visibility</p:attrName>
                                        </p:attrNameLst>
                                      </p:cBhvr>
                                      <p:to>
                                        <p:strVal val="visible"/>
                                      </p:to>
                                    </p:set>
                                    <p:animEffect transition="in" filter="wipe(up)">
                                      <p:cBhvr>
                                        <p:cTn id="12" dur="500"/>
                                        <p:tgtEl>
                                          <p:spTgt spid="4044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4488"/>
                                        </p:tgtEl>
                                        <p:attrNameLst>
                                          <p:attrName>style.visibility</p:attrName>
                                        </p:attrNameLst>
                                      </p:cBhvr>
                                      <p:to>
                                        <p:strVal val="visible"/>
                                      </p:to>
                                    </p:set>
                                    <p:animEffect transition="in" filter="wipe(left)">
                                      <p:cBhvr>
                                        <p:cTn id="17" dur="500"/>
                                        <p:tgtEl>
                                          <p:spTgt spid="4044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4486"/>
                                        </p:tgtEl>
                                        <p:attrNameLst>
                                          <p:attrName>style.visibility</p:attrName>
                                        </p:attrNameLst>
                                      </p:cBhvr>
                                      <p:to>
                                        <p:strVal val="visible"/>
                                      </p:to>
                                    </p:set>
                                    <p:animEffect transition="in" filter="strips(downRight)">
                                      <p:cBhvr>
                                        <p:cTn id="22" dur="500"/>
                                        <p:tgtEl>
                                          <p:spTgt spid="40448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04489"/>
                                        </p:tgtEl>
                                        <p:attrNameLst>
                                          <p:attrName>style.visibility</p:attrName>
                                        </p:attrNameLst>
                                      </p:cBhvr>
                                      <p:to>
                                        <p:strVal val="visible"/>
                                      </p:to>
                                    </p:set>
                                    <p:animEffect transition="in" filter="wipe(left)">
                                      <p:cBhvr>
                                        <p:cTn id="27" dur="500"/>
                                        <p:tgtEl>
                                          <p:spTgt spid="4044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4483"/>
                                        </p:tgtEl>
                                        <p:attrNameLst>
                                          <p:attrName>style.visibility</p:attrName>
                                        </p:attrNameLst>
                                      </p:cBhvr>
                                      <p:to>
                                        <p:strVal val="visible"/>
                                      </p:to>
                                    </p:set>
                                    <p:animEffect transition="in" filter="strips(downRight)">
                                      <p:cBhvr>
                                        <p:cTn id="32" dur="500"/>
                                        <p:tgtEl>
                                          <p:spTgt spid="40448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04490"/>
                                        </p:tgtEl>
                                        <p:attrNameLst>
                                          <p:attrName>style.visibility</p:attrName>
                                        </p:attrNameLst>
                                      </p:cBhvr>
                                      <p:to>
                                        <p:strVal val="visible"/>
                                      </p:to>
                                    </p:set>
                                    <p:animEffect transition="in" filter="wipe(left)">
                                      <p:cBhvr>
                                        <p:cTn id="37" dur="500"/>
                                        <p:tgtEl>
                                          <p:spTgt spid="40449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04482"/>
                                        </p:tgtEl>
                                        <p:attrNameLst>
                                          <p:attrName>style.visibility</p:attrName>
                                        </p:attrNameLst>
                                      </p:cBhvr>
                                      <p:to>
                                        <p:strVal val="visible"/>
                                      </p:to>
                                    </p:set>
                                    <p:animEffect transition="in" filter="strips(downRight)">
                                      <p:cBhvr>
                                        <p:cTn id="42" dur="500"/>
                                        <p:tgtEl>
                                          <p:spTgt spid="40448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404491"/>
                                        </p:tgtEl>
                                        <p:attrNameLst>
                                          <p:attrName>style.visibility</p:attrName>
                                        </p:attrNameLst>
                                      </p:cBhvr>
                                      <p:to>
                                        <p:strVal val="visible"/>
                                      </p:to>
                                    </p:set>
                                    <p:animEffect transition="in" filter="wipe(left)">
                                      <p:cBhvr>
                                        <p:cTn id="47" dur="500"/>
                                        <p:tgtEl>
                                          <p:spTgt spid="40449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404485"/>
                                        </p:tgtEl>
                                        <p:attrNameLst>
                                          <p:attrName>style.visibility</p:attrName>
                                        </p:attrNameLst>
                                      </p:cBhvr>
                                      <p:to>
                                        <p:strVal val="visible"/>
                                      </p:to>
                                    </p:set>
                                    <p:animEffect transition="in" filter="strips(downRight)">
                                      <p:cBhvr>
                                        <p:cTn id="52" dur="500"/>
                                        <p:tgtEl>
                                          <p:spTgt spid="40448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404492"/>
                                        </p:tgtEl>
                                        <p:attrNameLst>
                                          <p:attrName>style.visibility</p:attrName>
                                        </p:attrNameLst>
                                      </p:cBhvr>
                                      <p:to>
                                        <p:strVal val="visible"/>
                                      </p:to>
                                    </p:set>
                                    <p:animEffect transition="in" filter="wipe(left)">
                                      <p:cBhvr>
                                        <p:cTn id="57" dur="500"/>
                                        <p:tgtEl>
                                          <p:spTgt spid="40449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404484"/>
                                        </p:tgtEl>
                                        <p:attrNameLst>
                                          <p:attrName>style.visibility</p:attrName>
                                        </p:attrNameLst>
                                      </p:cBhvr>
                                      <p:to>
                                        <p:strVal val="visible"/>
                                      </p:to>
                                    </p:set>
                                    <p:animEffect transition="in" filter="strips(downRight)">
                                      <p:cBhvr>
                                        <p:cTn id="62" dur="500"/>
                                        <p:tgtEl>
                                          <p:spTgt spid="404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autoUpdateAnimBg="0"/>
      <p:bldP spid="404483" grpId="0" autoUpdateAnimBg="0"/>
      <p:bldP spid="404484" grpId="0" autoUpdateAnimBg="0"/>
      <p:bldP spid="404485" grpId="0" autoUpdateAnimBg="0"/>
      <p:bldP spid="404486" grpId="0" autoUpdateAnimBg="0"/>
      <p:bldP spid="404493" grpId="0"/>
      <p:bldP spid="40449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ChangeArrowheads="1"/>
          </p:cNvSpPr>
          <p:nvPr/>
        </p:nvSpPr>
        <p:spPr bwMode="auto">
          <a:xfrm>
            <a:off x="900113" y="1266181"/>
            <a:ext cx="281519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1169988" algn="l"/>
                <a:tab pos="4392613" algn="r"/>
              </a:tabLst>
              <a:defRPr/>
            </a:pP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、逻辑函数的化简</a:t>
            </a:r>
          </a:p>
        </p:txBody>
      </p:sp>
      <p:sp>
        <p:nvSpPr>
          <p:cNvPr id="405507" name="Text Box 3"/>
          <p:cNvSpPr txBox="1">
            <a:spLocks noChangeArrowheads="1"/>
          </p:cNvSpPr>
          <p:nvPr/>
        </p:nvSpPr>
        <p:spPr bwMode="auto">
          <a:xfrm>
            <a:off x="574675" y="1916113"/>
            <a:ext cx="85693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化简的主要方法：</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１．公式法（代数法）</a:t>
            </a:r>
            <a:r>
              <a:rPr kumimoji="1" lang="en-US" altLang="zh-CN" sz="2400" b="1" i="0" u="none" strike="noStrike" kern="1200" cap="none" spc="0" normalizeH="0" baseline="0" noProof="0" dirty="0">
                <a:ln>
                  <a:noFill/>
                </a:ln>
                <a:solidFill>
                  <a:srgbClr val="000066"/>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２．图解法（卡诺图法）</a:t>
            </a:r>
          </a:p>
        </p:txBody>
      </p:sp>
      <p:sp>
        <p:nvSpPr>
          <p:cNvPr id="405508" name="Rectangle 4"/>
          <p:cNvSpPr>
            <a:spLocks noChangeArrowheads="1"/>
          </p:cNvSpPr>
          <p:nvPr/>
        </p:nvSpPr>
        <p:spPr bwMode="auto">
          <a:xfrm>
            <a:off x="423068" y="2907781"/>
            <a:ext cx="7928774" cy="9139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marL="342900" indent="-342900" algn="l">
              <a:defRPr kumimoji="1" sz="2400">
                <a:solidFill>
                  <a:schemeClr val="tx1"/>
                </a:solidFill>
                <a:latin typeface="Times New Roman" panose="02020603050405020304" pitchFamily="18" charset="0"/>
                <a:ea typeface="宋体" panose="02010600030101010101" pitchFamily="2" charset="-122"/>
              </a:defRPr>
            </a:lvl1pPr>
            <a:lvl2pPr marL="800100" indent="-342900" algn="l">
              <a:defRPr kumimoji="1" sz="2400">
                <a:solidFill>
                  <a:schemeClr val="tx1"/>
                </a:solidFill>
                <a:latin typeface="Times New Roman" panose="02020603050405020304" pitchFamily="18" charset="0"/>
                <a:ea typeface="宋体" panose="02010600030101010101" pitchFamily="2" charset="-122"/>
              </a:defRPr>
            </a:lvl2pPr>
            <a:lvl3pPr marL="1257300" indent="-342900" algn="l">
              <a:defRPr kumimoji="1" sz="2400">
                <a:solidFill>
                  <a:schemeClr val="tx1"/>
                </a:solidFill>
                <a:latin typeface="Times New Roman" panose="02020603050405020304" pitchFamily="18" charset="0"/>
                <a:ea typeface="宋体" panose="02010600030101010101" pitchFamily="2" charset="-122"/>
              </a:defRPr>
            </a:lvl3pPr>
            <a:lvl4pPr marL="1714500" indent="-342900" algn="l">
              <a:defRPr kumimoji="1" sz="2400">
                <a:solidFill>
                  <a:schemeClr val="tx1"/>
                </a:solidFill>
                <a:latin typeface="Times New Roman" panose="02020603050405020304" pitchFamily="18" charset="0"/>
                <a:ea typeface="宋体" panose="02010600030101010101" pitchFamily="2" charset="-122"/>
              </a:defRPr>
            </a:lvl4pPr>
            <a:lvl5pPr marL="2171700" indent="-342900" algn="l">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342900" marR="0" lvl="0" indent="-342900" algn="l" defTabSz="914400" rtl="0" eaLnBrk="1" fontAlgn="base" latinLnBrk="0" hangingPunct="1">
              <a:lnSpc>
                <a:spcPct val="12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代数化简法：</a:t>
            </a:r>
          </a:p>
          <a:p>
            <a:pPr marL="342900" marR="0" lvl="0" indent="-342900" algn="l" defTabSz="914400" rtl="0" eaLnBrk="1" fontAlgn="base" latinLnBrk="0" hangingPunct="1">
              <a:lnSpc>
                <a:spcPct val="12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运用逻辑代数的基本定律和恒等式进行化简的方法。</a:t>
            </a:r>
            <a:r>
              <a:rPr kumimoji="0" lang="zh-CN" altLang="en-US" sz="2400" b="1" i="0" u="none" strike="noStrike" kern="1200" cap="none" spc="0" normalizeH="0" baseline="0" noProof="0" dirty="0">
                <a:ln>
                  <a:noFill/>
                </a:ln>
                <a:solidFill>
                  <a:srgbClr val="000099"/>
                </a:solidFill>
                <a:effectLst/>
                <a:uLnTx/>
                <a:uFillTx/>
                <a:latin typeface="+mn-ea"/>
                <a:ea typeface="+mn-ea"/>
                <a:cs typeface="+mn-cs"/>
              </a:rPr>
              <a:t> </a:t>
            </a:r>
          </a:p>
        </p:txBody>
      </p:sp>
      <p:graphicFrame>
        <p:nvGraphicFramePr>
          <p:cNvPr id="405509" name="Object 5"/>
          <p:cNvGraphicFramePr>
            <a:graphicFrameLocks noChangeAspect="1"/>
          </p:cNvGraphicFramePr>
          <p:nvPr/>
        </p:nvGraphicFramePr>
        <p:xfrm>
          <a:off x="2611438" y="4675672"/>
          <a:ext cx="1076325" cy="374650"/>
        </p:xfrm>
        <a:graphic>
          <a:graphicData uri="http://schemas.openxmlformats.org/presentationml/2006/ole">
            <mc:AlternateContent xmlns:mc="http://schemas.openxmlformats.org/markup-compatibility/2006">
              <mc:Choice xmlns:v="urn:schemas-microsoft-com:vml" Requires="v">
                <p:oleObj spid="_x0000_s25638" name="Equation" r:id="rId5" imgW="583920" imgH="203040" progId="Equation.DSMT4">
                  <p:embed/>
                </p:oleObj>
              </mc:Choice>
              <mc:Fallback>
                <p:oleObj name="Equation" r:id="rId5" imgW="583920" imgH="203040" progId="Equation.DSMT4">
                  <p:embed/>
                  <p:pic>
                    <p:nvPicPr>
                      <p:cNvPr id="40550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1438" y="4675672"/>
                        <a:ext cx="1076325"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5510" name="Rectangle 6"/>
          <p:cNvSpPr>
            <a:spLocks noChangeArrowheads="1"/>
          </p:cNvSpPr>
          <p:nvPr/>
        </p:nvSpPr>
        <p:spPr bwMode="auto">
          <a:xfrm>
            <a:off x="1323975" y="4647097"/>
            <a:ext cx="13176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并项法</a:t>
            </a:r>
            <a:r>
              <a:rPr kumimoji="0" lang="en-US" altLang="zh-CN" sz="2400" b="1" i="0" u="none" strike="noStrike" kern="1200" cap="none" spc="0" normalizeH="0" baseline="0" noProof="0" dirty="0">
                <a:ln>
                  <a:noFill/>
                </a:ln>
                <a:solidFill>
                  <a:srgbClr val="000066"/>
                </a:solidFill>
                <a:effectLst/>
                <a:uLnTx/>
                <a:uFillTx/>
                <a:latin typeface="+mn-ea"/>
                <a:cs typeface="+mn-cs"/>
              </a:rPr>
              <a:t>:</a:t>
            </a:r>
            <a:r>
              <a:rPr kumimoji="0" lang="en-US" altLang="zh-CN" sz="2000" b="1" i="0" u="none" strike="noStrike" kern="1200" cap="none" spc="0" normalizeH="0" baseline="0" noProof="0" dirty="0">
                <a:ln>
                  <a:noFill/>
                </a:ln>
                <a:solidFill>
                  <a:srgbClr val="0000CC"/>
                </a:solidFill>
                <a:effectLst/>
                <a:uLnTx/>
                <a:uFillTx/>
                <a:latin typeface="+mn-ea"/>
                <a:cs typeface="+mn-cs"/>
              </a:rPr>
              <a:t> </a:t>
            </a:r>
          </a:p>
        </p:txBody>
      </p:sp>
      <p:grpSp>
        <p:nvGrpSpPr>
          <p:cNvPr id="405511" name="Group 7"/>
          <p:cNvGrpSpPr>
            <a:grpSpLocks/>
          </p:cNvGrpSpPr>
          <p:nvPr/>
        </p:nvGrpSpPr>
        <p:grpSpPr bwMode="auto">
          <a:xfrm>
            <a:off x="1890713" y="5213834"/>
            <a:ext cx="5032375" cy="565150"/>
            <a:chOff x="1434" y="1040"/>
            <a:chExt cx="3019" cy="291"/>
          </a:xfrm>
        </p:grpSpPr>
        <p:graphicFrame>
          <p:nvGraphicFramePr>
            <p:cNvPr id="405512" name="Object 8"/>
            <p:cNvGraphicFramePr>
              <a:graphicFrameLocks noChangeAspect="1"/>
            </p:cNvGraphicFramePr>
            <p:nvPr/>
          </p:nvGraphicFramePr>
          <p:xfrm>
            <a:off x="1434" y="1069"/>
            <a:ext cx="1452" cy="244"/>
          </p:xfrm>
          <a:graphic>
            <a:graphicData uri="http://schemas.openxmlformats.org/presentationml/2006/ole">
              <mc:AlternateContent xmlns:mc="http://schemas.openxmlformats.org/markup-compatibility/2006">
                <mc:Choice xmlns:v="urn:schemas-microsoft-com:vml" Requires="v">
                  <p:oleObj spid="_x0000_s25639" name="公式" r:id="rId7" imgW="1206360" imgH="203040" progId="Equation.3">
                    <p:embed/>
                  </p:oleObj>
                </mc:Choice>
                <mc:Fallback>
                  <p:oleObj name="公式" r:id="rId7" imgW="1206360" imgH="203040" progId="Equation.3">
                    <p:embed/>
                    <p:pic>
                      <p:nvPicPr>
                        <p:cNvPr id="405512"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4" y="1069"/>
                          <a:ext cx="1452" cy="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5513" name="Line 9"/>
            <p:cNvSpPr>
              <a:spLocks noChangeShapeType="1"/>
            </p:cNvSpPr>
            <p:nvPr/>
          </p:nvSpPr>
          <p:spPr bwMode="auto">
            <a:xfrm>
              <a:off x="2086" y="1310"/>
              <a:ext cx="17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5514" name="Line 10"/>
            <p:cNvSpPr>
              <a:spLocks noChangeShapeType="1"/>
            </p:cNvSpPr>
            <p:nvPr/>
          </p:nvSpPr>
          <p:spPr bwMode="auto">
            <a:xfrm>
              <a:off x="2682" y="1310"/>
              <a:ext cx="17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405515" name="Object 11"/>
            <p:cNvGraphicFramePr>
              <a:graphicFrameLocks noChangeAspect="1"/>
            </p:cNvGraphicFramePr>
            <p:nvPr/>
          </p:nvGraphicFramePr>
          <p:xfrm>
            <a:off x="3064" y="1040"/>
            <a:ext cx="1389" cy="291"/>
          </p:xfrm>
          <a:graphic>
            <a:graphicData uri="http://schemas.openxmlformats.org/presentationml/2006/ole">
              <mc:AlternateContent xmlns:mc="http://schemas.openxmlformats.org/markup-compatibility/2006">
                <mc:Choice xmlns:v="urn:schemas-microsoft-com:vml" Requires="v">
                  <p:oleObj spid="_x0000_s25640" name="公式" r:id="rId9" imgW="1091880" imgH="228600" progId="Equation.3">
                    <p:embed/>
                  </p:oleObj>
                </mc:Choice>
                <mc:Fallback>
                  <p:oleObj name="公式" r:id="rId9" imgW="1091880" imgH="228600" progId="Equation.3">
                    <p:embed/>
                    <p:pic>
                      <p:nvPicPr>
                        <p:cNvPr id="405515"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64" y="1040"/>
                          <a:ext cx="13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7" name="Rectangle 4"/>
          <p:cNvSpPr>
            <a:spLocks noChangeArrowheads="1"/>
          </p:cNvSpPr>
          <p:nvPr/>
        </p:nvSpPr>
        <p:spPr bwMode="auto">
          <a:xfrm>
            <a:off x="1076625" y="3929970"/>
            <a:ext cx="6808274"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并项法</a:t>
            </a:r>
            <a:r>
              <a:rPr kumimoji="0" lang="en-US" altLang="zh-CN" sz="2400" b="1" i="0" u="none" strike="noStrike" kern="1200" cap="none" spc="0" normalizeH="0" baseline="0" noProof="0" dirty="0">
                <a:ln>
                  <a:noFill/>
                </a:ln>
                <a:solidFill>
                  <a:srgbClr val="000066"/>
                </a:solidFill>
                <a:effectLst/>
                <a:uLnTx/>
                <a:uFillTx/>
                <a:latin typeface="+mn-ea"/>
                <a:cs typeface="+mn-cs"/>
              </a:rPr>
              <a:t>	</a:t>
            </a:r>
            <a:r>
              <a:rPr kumimoji="0" lang="zh-CN" altLang="en-US" sz="2400" b="1" i="0" u="none" strike="noStrike" kern="1200" cap="none" spc="0" normalizeH="0" baseline="0" noProof="0" dirty="0">
                <a:ln>
                  <a:noFill/>
                </a:ln>
                <a:solidFill>
                  <a:srgbClr val="000066"/>
                </a:solidFill>
                <a:effectLst/>
                <a:uLnTx/>
                <a:uFillTx/>
                <a:latin typeface="+mn-ea"/>
                <a:cs typeface="+mn-cs"/>
              </a:rPr>
              <a:t>吸收法</a:t>
            </a:r>
            <a:r>
              <a:rPr kumimoji="0" lang="en-US" altLang="zh-CN" sz="2400" b="1" i="0" u="none" strike="noStrike" kern="1200" cap="none" spc="0" normalizeH="0" baseline="0" noProof="0" dirty="0">
                <a:ln>
                  <a:noFill/>
                </a:ln>
                <a:solidFill>
                  <a:srgbClr val="000066"/>
                </a:solidFill>
                <a:effectLst/>
                <a:uLnTx/>
                <a:uFillTx/>
                <a:latin typeface="+mn-ea"/>
                <a:cs typeface="+mn-cs"/>
              </a:rPr>
              <a:t>	</a:t>
            </a:r>
            <a:r>
              <a:rPr kumimoji="0" lang="zh-CN" altLang="en-US" sz="2400" b="1" i="0" u="none" strike="noStrike" kern="1200" cap="none" spc="0" normalizeH="0" baseline="0" noProof="0" dirty="0">
                <a:ln>
                  <a:noFill/>
                </a:ln>
                <a:solidFill>
                  <a:srgbClr val="000066"/>
                </a:solidFill>
                <a:effectLst/>
                <a:uLnTx/>
                <a:uFillTx/>
                <a:latin typeface="+mn-ea"/>
                <a:cs typeface="+mn-cs"/>
              </a:rPr>
              <a:t>消去法</a:t>
            </a:r>
            <a:r>
              <a:rPr kumimoji="0" lang="en-US" altLang="zh-CN" sz="2400" b="1" i="0" u="none" strike="noStrike" kern="1200" cap="none" spc="0" normalizeH="0" baseline="0" noProof="0" dirty="0">
                <a:ln>
                  <a:noFill/>
                </a:ln>
                <a:solidFill>
                  <a:srgbClr val="000066"/>
                </a:solidFill>
                <a:effectLst/>
                <a:uLnTx/>
                <a:uFillTx/>
                <a:latin typeface="+mn-ea"/>
                <a:cs typeface="+mn-cs"/>
              </a:rPr>
              <a:t>	</a:t>
            </a:r>
            <a:r>
              <a:rPr kumimoji="0" lang="en-US" altLang="zh-CN" sz="2000" b="1" i="0" u="none" strike="noStrike" kern="1200" cap="none" spc="0" normalizeH="0" baseline="0" noProof="0" dirty="0">
                <a:ln>
                  <a:noFill/>
                </a:ln>
                <a:solidFill>
                  <a:srgbClr val="000066"/>
                </a:solidFill>
                <a:effectLst/>
                <a:uLnTx/>
                <a:uFillTx/>
                <a:latin typeface="+mn-ea"/>
                <a:cs typeface="+mn-cs"/>
              </a:rPr>
              <a:t> </a:t>
            </a:r>
            <a:r>
              <a:rPr kumimoji="0" lang="zh-CN" altLang="en-US" sz="2000" b="1" i="0" u="none" strike="noStrike" kern="1200" cap="none" spc="0" normalizeH="0" baseline="0" noProof="0" dirty="0">
                <a:ln>
                  <a:noFill/>
                </a:ln>
                <a:solidFill>
                  <a:srgbClr val="000066"/>
                </a:solidFill>
                <a:effectLst/>
                <a:uLnTx/>
                <a:uFillTx/>
                <a:latin typeface="+mn-ea"/>
                <a:cs typeface="+mn-cs"/>
              </a:rPr>
              <a:t>配项法</a:t>
            </a:r>
            <a:endParaRPr kumimoji="0" lang="zh-CN" altLang="en-US" sz="2000" b="1" i="0" u="none" strike="noStrike" kern="1200" cap="none" spc="0" normalizeH="0" baseline="0" noProof="0" dirty="0">
              <a:ln>
                <a:noFill/>
              </a:ln>
              <a:solidFill>
                <a:srgbClr val="0000CC"/>
              </a:solidFill>
              <a:effectLst/>
              <a:uLnTx/>
              <a:uFillTx/>
              <a:latin typeface="+mn-ea"/>
              <a:cs typeface="+mn-cs"/>
            </a:endParaRPr>
          </a:p>
        </p:txBody>
      </p:sp>
      <p:sp>
        <p:nvSpPr>
          <p:cNvPr id="2" name="标题 1">
            <a:extLst>
              <a:ext uri="{FF2B5EF4-FFF2-40B4-BE49-F238E27FC236}">
                <a16:creationId xmlns:a16="http://schemas.microsoft.com/office/drawing/2014/main" id="{B0F6B981-6E1F-422B-9727-B8D090CFF048}"/>
              </a:ext>
            </a:extLst>
          </p:cNvPr>
          <p:cNvSpPr>
            <a:spLocks noGrp="1"/>
          </p:cNvSpPr>
          <p:nvPr>
            <p:ph type="title"/>
          </p:nvPr>
        </p:nvSpPr>
        <p:spPr>
          <a:xfrm>
            <a:off x="685800" y="484632"/>
            <a:ext cx="7772400" cy="729806"/>
          </a:xfrm>
        </p:spPr>
        <p:txBody>
          <a:bodyPr/>
          <a:lstStyle/>
          <a:p>
            <a:r>
              <a:rPr kumimoji="0" lang="en-US" altLang="zh-CN" sz="4400" b="1" i="0" u="none" strike="noStrike" kern="1200" cap="none" spc="0" normalizeH="0" baseline="0" noProof="0" dirty="0">
                <a:ln>
                  <a:noFill/>
                </a:ln>
                <a:solidFill>
                  <a:srgbClr val="000066"/>
                </a:solidFill>
                <a:effectLst/>
                <a:uLnTx/>
                <a:uFillTx/>
                <a:latin typeface="Times New Roman" panose="02020603050405020304" pitchFamily="18" charset="0"/>
                <a:ea typeface="华文中宋" panose="02010600040101010101" pitchFamily="2" charset="-122"/>
                <a:cs typeface="+mn-cs"/>
              </a:rPr>
              <a:t> </a:t>
            </a:r>
            <a:r>
              <a:rPr kumimoji="0" lang="en-US" altLang="zh-CN" sz="4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2.3.2</a:t>
            </a:r>
            <a:r>
              <a:rPr kumimoji="0" lang="en-US" altLang="zh-CN" sz="4400" b="1" i="0" u="none" strike="noStrike" kern="1200" cap="none" spc="0" normalizeH="0" baseline="0" noProof="0" dirty="0">
                <a:ln>
                  <a:noFill/>
                </a:ln>
                <a:solidFill>
                  <a:srgbClr val="FF0000"/>
                </a:solidFill>
                <a:effectLst/>
                <a:uLnTx/>
                <a:uFillTx/>
                <a:latin typeface="楷体_GB2312" pitchFamily="49" charset="-122"/>
                <a:ea typeface="楷体_GB2312" pitchFamily="49" charset="-122"/>
                <a:cs typeface="+mn-cs"/>
              </a:rPr>
              <a:t> </a:t>
            </a:r>
            <a:r>
              <a:rPr kumimoji="0" lang="zh-CN" altLang="en-US" sz="4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逻辑函数的代数化简法</a:t>
            </a:r>
            <a:endParaRPr lang="zh-CN" altLang="en-US" dirty="0"/>
          </a:p>
        </p:txBody>
      </p:sp>
    </p:spTree>
    <p:custDataLst>
      <p:tags r:id="rId2"/>
    </p:custDataLst>
    <p:extLst>
      <p:ext uri="{BB962C8B-B14F-4D97-AF65-F5344CB8AC3E}">
        <p14:creationId xmlns:p14="http://schemas.microsoft.com/office/powerpoint/2010/main" val="2775202047"/>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wipe(left)">
                                      <p:cBhvr>
                                        <p:cTn id="7" dur="500"/>
                                        <p:tgtEl>
                                          <p:spTgt spid="4055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5508"/>
                                        </p:tgtEl>
                                        <p:attrNameLst>
                                          <p:attrName>style.visibility</p:attrName>
                                        </p:attrNameLst>
                                      </p:cBhvr>
                                      <p:to>
                                        <p:strVal val="visible"/>
                                      </p:to>
                                    </p:set>
                                    <p:animEffect transition="in" filter="wipe(up)">
                                      <p:cBhvr>
                                        <p:cTn id="12" dur="500"/>
                                        <p:tgtEl>
                                          <p:spTgt spid="40550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5510"/>
                                        </p:tgtEl>
                                        <p:attrNameLst>
                                          <p:attrName>style.visibility</p:attrName>
                                        </p:attrNameLst>
                                      </p:cBhvr>
                                      <p:to>
                                        <p:strVal val="visible"/>
                                      </p:to>
                                    </p:set>
                                    <p:animEffect transition="in" filter="strips(downRight)">
                                      <p:cBhvr>
                                        <p:cTn id="22" dur="500"/>
                                        <p:tgtEl>
                                          <p:spTgt spid="4055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5509"/>
                                        </p:tgtEl>
                                        <p:attrNameLst>
                                          <p:attrName>style.visibility</p:attrName>
                                        </p:attrNameLst>
                                      </p:cBhvr>
                                      <p:to>
                                        <p:strVal val="visible"/>
                                      </p:to>
                                    </p:set>
                                    <p:animEffect transition="in" filter="strips(downRight)">
                                      <p:cBhvr>
                                        <p:cTn id="27" dur="500"/>
                                        <p:tgtEl>
                                          <p:spTgt spid="40550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05511"/>
                                        </p:tgtEl>
                                        <p:attrNameLst>
                                          <p:attrName>style.visibility</p:attrName>
                                        </p:attrNameLst>
                                      </p:cBhvr>
                                      <p:to>
                                        <p:strVal val="visible"/>
                                      </p:to>
                                    </p:set>
                                    <p:animEffect transition="in" filter="strips(downRight)">
                                      <p:cBhvr>
                                        <p:cTn id="32" dur="500"/>
                                        <p:tgtEl>
                                          <p:spTgt spid="405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P spid="405508" grpId="0"/>
      <p:bldP spid="405510" grpId="0" autoUpdateAnimBg="0"/>
      <p:bldP spid="17"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6530" name="Object 2"/>
          <p:cNvGraphicFramePr>
            <a:graphicFrameLocks noChangeAspect="1"/>
          </p:cNvGraphicFramePr>
          <p:nvPr/>
        </p:nvGraphicFramePr>
        <p:xfrm>
          <a:off x="2362200" y="3971925"/>
          <a:ext cx="1169988" cy="374650"/>
        </p:xfrm>
        <a:graphic>
          <a:graphicData uri="http://schemas.openxmlformats.org/presentationml/2006/ole">
            <mc:AlternateContent xmlns:mc="http://schemas.openxmlformats.org/markup-compatibility/2006">
              <mc:Choice xmlns:v="urn:schemas-microsoft-com:vml" Requires="v">
                <p:oleObj spid="_x0000_s26782" name="Equation" r:id="rId5" imgW="634680" imgH="203040" progId="Equation.DSMT4">
                  <p:embed/>
                </p:oleObj>
              </mc:Choice>
              <mc:Fallback>
                <p:oleObj name="Equation" r:id="rId5" imgW="634680" imgH="203040" progId="Equation.DSMT4">
                  <p:embed/>
                  <p:pic>
                    <p:nvPicPr>
                      <p:cNvPr id="40653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3971925"/>
                        <a:ext cx="1169988"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6531" name="Object 3"/>
          <p:cNvGraphicFramePr>
            <a:graphicFrameLocks noChangeAspect="1"/>
          </p:cNvGraphicFramePr>
          <p:nvPr/>
        </p:nvGraphicFramePr>
        <p:xfrm>
          <a:off x="7546975" y="2754313"/>
          <a:ext cx="1417638" cy="365125"/>
        </p:xfrm>
        <a:graphic>
          <a:graphicData uri="http://schemas.openxmlformats.org/presentationml/2006/ole">
            <mc:AlternateContent xmlns:mc="http://schemas.openxmlformats.org/markup-compatibility/2006">
              <mc:Choice xmlns:v="urn:schemas-microsoft-com:vml" Requires="v">
                <p:oleObj spid="_x0000_s26783" name="Equation" r:id="rId7" imgW="787320" imgH="203040" progId="Equation.DSMT4">
                  <p:embed/>
                </p:oleObj>
              </mc:Choice>
              <mc:Fallback>
                <p:oleObj name="Equation" r:id="rId7" imgW="787320" imgH="203040" progId="Equation.DSMT4">
                  <p:embed/>
                  <p:pic>
                    <p:nvPicPr>
                      <p:cNvPr id="40653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6975" y="2754313"/>
                        <a:ext cx="1417638" cy="365125"/>
                      </a:xfrm>
                      <a:prstGeom prst="rect">
                        <a:avLst/>
                      </a:prstGeom>
                      <a:solidFill>
                        <a:srgbClr val="0066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6532" name="Rectangle 4"/>
          <p:cNvSpPr>
            <a:spLocks noChangeArrowheads="1"/>
          </p:cNvSpPr>
          <p:nvPr/>
        </p:nvSpPr>
        <p:spPr bwMode="auto">
          <a:xfrm>
            <a:off x="1196975" y="1268413"/>
            <a:ext cx="15382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吸收法：</a:t>
            </a:r>
            <a:r>
              <a:rPr kumimoji="0" lang="zh-CN" altLang="en-US" sz="2000" b="1" i="0" u="none" strike="noStrike" kern="1200" cap="none" spc="0" normalizeH="0" baseline="0" noProof="0" dirty="0">
                <a:ln>
                  <a:noFill/>
                </a:ln>
                <a:solidFill>
                  <a:srgbClr val="0000CC"/>
                </a:solidFill>
                <a:effectLst/>
                <a:uLnTx/>
                <a:uFillTx/>
                <a:latin typeface="+mn-ea"/>
                <a:cs typeface="+mn-cs"/>
              </a:rPr>
              <a:t> </a:t>
            </a:r>
          </a:p>
        </p:txBody>
      </p:sp>
      <p:sp>
        <p:nvSpPr>
          <p:cNvPr id="406533" name="Rectangle 5"/>
          <p:cNvSpPr>
            <a:spLocks noChangeArrowheads="1"/>
          </p:cNvSpPr>
          <p:nvPr/>
        </p:nvSpPr>
        <p:spPr bwMode="auto">
          <a:xfrm>
            <a:off x="2438400" y="1308100"/>
            <a:ext cx="17541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A </a:t>
            </a: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 </a:t>
            </a:r>
            <a:r>
              <a:rPr kumimoji="0"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AB</a:t>
            </a: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 = </a:t>
            </a:r>
            <a:r>
              <a:rPr kumimoji="0"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A</a:t>
            </a: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 </a:t>
            </a:r>
          </a:p>
        </p:txBody>
      </p:sp>
      <p:sp>
        <p:nvSpPr>
          <p:cNvPr id="406534" name="Rectangle 6"/>
          <p:cNvSpPr>
            <a:spLocks noChangeArrowheads="1"/>
          </p:cNvSpPr>
          <p:nvPr/>
        </p:nvSpPr>
        <p:spPr bwMode="auto">
          <a:xfrm>
            <a:off x="1143000" y="2420938"/>
            <a:ext cx="15382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消去法</a:t>
            </a:r>
            <a:r>
              <a:rPr kumimoji="0" lang="zh-CN" altLang="en-US" sz="2400" b="1" i="0" u="none" strike="noStrike" kern="1200" cap="none" spc="0" normalizeH="0" baseline="0" noProof="0" dirty="0">
                <a:ln>
                  <a:noFill/>
                </a:ln>
                <a:solidFill>
                  <a:srgbClr val="000099"/>
                </a:solidFill>
                <a:effectLst/>
                <a:uLnTx/>
                <a:uFillTx/>
                <a:latin typeface="+mn-ea"/>
                <a:cs typeface="+mn-cs"/>
              </a:rPr>
              <a:t>：</a:t>
            </a:r>
            <a:r>
              <a:rPr kumimoji="0" lang="zh-CN" altLang="en-US" sz="2000" b="1" i="0" u="none" strike="noStrike" kern="1200" cap="none" spc="0" normalizeH="0" baseline="0" noProof="0" dirty="0">
                <a:ln>
                  <a:noFill/>
                </a:ln>
                <a:solidFill>
                  <a:srgbClr val="000099"/>
                </a:solidFill>
                <a:effectLst/>
                <a:uLnTx/>
                <a:uFillTx/>
                <a:latin typeface="+mn-ea"/>
                <a:cs typeface="+mn-cs"/>
              </a:rPr>
              <a:t> </a:t>
            </a:r>
          </a:p>
        </p:txBody>
      </p:sp>
      <p:graphicFrame>
        <p:nvGraphicFramePr>
          <p:cNvPr id="406535" name="Object 7"/>
          <p:cNvGraphicFramePr>
            <a:graphicFrameLocks noChangeAspect="1"/>
          </p:cNvGraphicFramePr>
          <p:nvPr/>
        </p:nvGraphicFramePr>
        <p:xfrm>
          <a:off x="2362200" y="2451100"/>
          <a:ext cx="2179638" cy="398463"/>
        </p:xfrm>
        <a:graphic>
          <a:graphicData uri="http://schemas.openxmlformats.org/presentationml/2006/ole">
            <mc:AlternateContent xmlns:mc="http://schemas.openxmlformats.org/markup-compatibility/2006">
              <mc:Choice xmlns:v="urn:schemas-microsoft-com:vml" Requires="v">
                <p:oleObj spid="_x0000_s26784" name="Equation" r:id="rId9" imgW="1054080" imgH="190440" progId="Equation.DSMT4">
                  <p:embed/>
                </p:oleObj>
              </mc:Choice>
              <mc:Fallback>
                <p:oleObj name="Equation" r:id="rId9" imgW="1054080" imgH="190440" progId="Equation.DSMT4">
                  <p:embed/>
                  <p:pic>
                    <p:nvPicPr>
                      <p:cNvPr id="406535"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2200" y="2451100"/>
                        <a:ext cx="2179638" cy="398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6536" name="Object 8"/>
          <p:cNvGraphicFramePr>
            <a:graphicFrameLocks noChangeAspect="1"/>
          </p:cNvGraphicFramePr>
          <p:nvPr/>
        </p:nvGraphicFramePr>
        <p:xfrm>
          <a:off x="2547938" y="3287713"/>
          <a:ext cx="1765300" cy="449262"/>
        </p:xfrm>
        <a:graphic>
          <a:graphicData uri="http://schemas.openxmlformats.org/presentationml/2006/ole">
            <mc:AlternateContent xmlns:mc="http://schemas.openxmlformats.org/markup-compatibility/2006">
              <mc:Choice xmlns:v="urn:schemas-microsoft-com:vml" Requires="v">
                <p:oleObj spid="_x0000_s26785" name="Equation" r:id="rId11" imgW="850680" imgH="215640" progId="Equation.DSMT4">
                  <p:embed/>
                </p:oleObj>
              </mc:Choice>
              <mc:Fallback>
                <p:oleObj name="Equation" r:id="rId11" imgW="850680" imgH="215640" progId="Equation.DSMT4">
                  <p:embed/>
                  <p:pic>
                    <p:nvPicPr>
                      <p:cNvPr id="406536"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47938" y="3287713"/>
                        <a:ext cx="1765300" cy="449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6537" name="Object 9"/>
          <p:cNvGraphicFramePr>
            <a:graphicFrameLocks noChangeAspect="1"/>
          </p:cNvGraphicFramePr>
          <p:nvPr/>
        </p:nvGraphicFramePr>
        <p:xfrm>
          <a:off x="4267200" y="3390900"/>
          <a:ext cx="1304925" cy="365125"/>
        </p:xfrm>
        <a:graphic>
          <a:graphicData uri="http://schemas.openxmlformats.org/presentationml/2006/ole">
            <mc:AlternateContent xmlns:mc="http://schemas.openxmlformats.org/markup-compatibility/2006">
              <mc:Choice xmlns:v="urn:schemas-microsoft-com:vml" Requires="v">
                <p:oleObj spid="_x0000_s26786" name="Equation" r:id="rId13" imgW="647640" imgH="177480" progId="Equation.DSMT4">
                  <p:embed/>
                </p:oleObj>
              </mc:Choice>
              <mc:Fallback>
                <p:oleObj name="Equation" r:id="rId13" imgW="647640" imgH="177480" progId="Equation.DSMT4">
                  <p:embed/>
                  <p:pic>
                    <p:nvPicPr>
                      <p:cNvPr id="406537"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67200" y="3390900"/>
                        <a:ext cx="1304925"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38" name="Rectangle 10"/>
          <p:cNvSpPr>
            <a:spLocks noChangeArrowheads="1"/>
          </p:cNvSpPr>
          <p:nvPr/>
        </p:nvSpPr>
        <p:spPr bwMode="auto">
          <a:xfrm>
            <a:off x="1062038" y="3926831"/>
            <a:ext cx="157927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rPr>
              <a:t>配项法</a:t>
            </a:r>
            <a:r>
              <a:rPr kumimoji="0" lang="zh-CN" altLang="en-US" sz="2400" b="1" i="0" u="none" strike="noStrike" kern="1200" cap="none" spc="0" normalizeH="0" baseline="0" noProof="0">
                <a:ln>
                  <a:noFill/>
                </a:ln>
                <a:solidFill>
                  <a:srgbClr val="000099"/>
                </a:solidFill>
                <a:effectLst/>
                <a:uLnTx/>
                <a:uFillTx/>
                <a:latin typeface="+mn-ea"/>
                <a:cs typeface="+mn-cs"/>
              </a:rPr>
              <a:t>： </a:t>
            </a:r>
          </a:p>
        </p:txBody>
      </p:sp>
      <p:graphicFrame>
        <p:nvGraphicFramePr>
          <p:cNvPr id="406539" name="Object 11"/>
          <p:cNvGraphicFramePr>
            <a:graphicFrameLocks noChangeAspect="1"/>
          </p:cNvGraphicFramePr>
          <p:nvPr/>
        </p:nvGraphicFramePr>
        <p:xfrm>
          <a:off x="2547938" y="5761038"/>
          <a:ext cx="1485900" cy="414337"/>
        </p:xfrm>
        <a:graphic>
          <a:graphicData uri="http://schemas.openxmlformats.org/presentationml/2006/ole">
            <mc:AlternateContent xmlns:mc="http://schemas.openxmlformats.org/markup-compatibility/2006">
              <mc:Choice xmlns:v="urn:schemas-microsoft-com:vml" Requires="v">
                <p:oleObj spid="_x0000_s26787" name="Equation" r:id="rId15" imgW="736560" imgH="203040" progId="Equation.DSMT4">
                  <p:embed/>
                </p:oleObj>
              </mc:Choice>
              <mc:Fallback>
                <p:oleObj name="Equation" r:id="rId15" imgW="736560" imgH="203040" progId="Equation.DSMT4">
                  <p:embed/>
                  <p:pic>
                    <p:nvPicPr>
                      <p:cNvPr id="406539"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47938" y="5761038"/>
                        <a:ext cx="1485900" cy="414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06540" name="Group 12"/>
          <p:cNvGrpSpPr>
            <a:grpSpLocks/>
          </p:cNvGrpSpPr>
          <p:nvPr/>
        </p:nvGrpSpPr>
        <p:grpSpPr bwMode="auto">
          <a:xfrm>
            <a:off x="2271713" y="1793875"/>
            <a:ext cx="4516437" cy="495300"/>
            <a:chOff x="1431" y="1650"/>
            <a:chExt cx="2845" cy="312"/>
          </a:xfrm>
        </p:grpSpPr>
        <p:graphicFrame>
          <p:nvGraphicFramePr>
            <p:cNvPr id="406541" name="Object 13"/>
            <p:cNvGraphicFramePr>
              <a:graphicFrameLocks noChangeAspect="1"/>
            </p:cNvGraphicFramePr>
            <p:nvPr/>
          </p:nvGraphicFramePr>
          <p:xfrm>
            <a:off x="1431" y="1650"/>
            <a:ext cx="2845" cy="312"/>
          </p:xfrm>
          <a:graphic>
            <a:graphicData uri="http://schemas.openxmlformats.org/presentationml/2006/ole">
              <mc:AlternateContent xmlns:mc="http://schemas.openxmlformats.org/markup-compatibility/2006">
                <mc:Choice xmlns:v="urn:schemas-microsoft-com:vml" Requires="v">
                  <p:oleObj spid="_x0000_s26788" name="Equation" r:id="rId17" imgW="1993680" imgH="228600" progId="Equation.3">
                    <p:embed/>
                  </p:oleObj>
                </mc:Choice>
                <mc:Fallback>
                  <p:oleObj name="Equation" r:id="rId17" imgW="1993680" imgH="228600" progId="Equation.3">
                    <p:embed/>
                    <p:pic>
                      <p:nvPicPr>
                        <p:cNvPr id="406541" name="Object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31" y="1650"/>
                          <a:ext cx="2845" cy="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42" name="Line 14"/>
            <p:cNvSpPr>
              <a:spLocks noChangeShapeType="1"/>
            </p:cNvSpPr>
            <p:nvPr/>
          </p:nvSpPr>
          <p:spPr bwMode="auto">
            <a:xfrm>
              <a:off x="1831" y="1905"/>
              <a:ext cx="283" cy="0"/>
            </a:xfrm>
            <a:prstGeom prst="line">
              <a:avLst/>
            </a:prstGeom>
            <a:noFill/>
            <a:ln w="254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43" name="Line 15"/>
            <p:cNvSpPr>
              <a:spLocks noChangeShapeType="1"/>
            </p:cNvSpPr>
            <p:nvPr/>
          </p:nvSpPr>
          <p:spPr bwMode="auto">
            <a:xfrm>
              <a:off x="2352" y="1905"/>
              <a:ext cx="283" cy="0"/>
            </a:xfrm>
            <a:prstGeom prst="line">
              <a:avLst/>
            </a:prstGeom>
            <a:noFill/>
            <a:ln w="254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aphicFrame>
        <p:nvGraphicFramePr>
          <p:cNvPr id="406544" name="Object 16"/>
          <p:cNvGraphicFramePr>
            <a:graphicFrameLocks noChangeAspect="1"/>
          </p:cNvGraphicFramePr>
          <p:nvPr/>
        </p:nvGraphicFramePr>
        <p:xfrm>
          <a:off x="4976813" y="2779713"/>
          <a:ext cx="2433637" cy="477837"/>
        </p:xfrm>
        <a:graphic>
          <a:graphicData uri="http://schemas.openxmlformats.org/presentationml/2006/ole">
            <mc:AlternateContent xmlns:mc="http://schemas.openxmlformats.org/markup-compatibility/2006">
              <mc:Choice xmlns:v="urn:schemas-microsoft-com:vml" Requires="v">
                <p:oleObj spid="_x0000_s26789" name="Equation" r:id="rId19" imgW="1143000" imgH="228600" progId="Equation.DSMT4">
                  <p:embed/>
                </p:oleObj>
              </mc:Choice>
              <mc:Fallback>
                <p:oleObj name="Equation" r:id="rId19" imgW="1143000" imgH="228600" progId="Equation.DSMT4">
                  <p:embed/>
                  <p:pic>
                    <p:nvPicPr>
                      <p:cNvPr id="406544"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976813" y="2779713"/>
                        <a:ext cx="2433637" cy="477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06545" name="Group 17"/>
          <p:cNvGrpSpPr>
            <a:grpSpLocks/>
          </p:cNvGrpSpPr>
          <p:nvPr/>
        </p:nvGrpSpPr>
        <p:grpSpPr bwMode="auto">
          <a:xfrm>
            <a:off x="2276475" y="2825750"/>
            <a:ext cx="2606675" cy="422275"/>
            <a:chOff x="1434" y="2156"/>
            <a:chExt cx="1642" cy="266"/>
          </a:xfrm>
        </p:grpSpPr>
        <p:graphicFrame>
          <p:nvGraphicFramePr>
            <p:cNvPr id="406546" name="Object 18"/>
            <p:cNvGraphicFramePr>
              <a:graphicFrameLocks noChangeAspect="1"/>
            </p:cNvGraphicFramePr>
            <p:nvPr/>
          </p:nvGraphicFramePr>
          <p:xfrm>
            <a:off x="1434" y="2156"/>
            <a:ext cx="1642" cy="266"/>
          </p:xfrm>
          <a:graphic>
            <a:graphicData uri="http://schemas.openxmlformats.org/presentationml/2006/ole">
              <mc:AlternateContent xmlns:mc="http://schemas.openxmlformats.org/markup-compatibility/2006">
                <mc:Choice xmlns:v="urn:schemas-microsoft-com:vml" Requires="v">
                  <p:oleObj spid="_x0000_s26790" name="Equation" r:id="rId21" imgW="1282680" imgH="203040" progId="Equation.DSMT4">
                    <p:embed/>
                  </p:oleObj>
                </mc:Choice>
                <mc:Fallback>
                  <p:oleObj name="Equation" r:id="rId21" imgW="1282680" imgH="203040" progId="Equation.DSMT4">
                    <p:embed/>
                    <p:pic>
                      <p:nvPicPr>
                        <p:cNvPr id="406546" name="Object 1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34" y="2156"/>
                          <a:ext cx="1642" cy="2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47" name="Line 19"/>
            <p:cNvSpPr>
              <a:spLocks noChangeShapeType="1"/>
            </p:cNvSpPr>
            <p:nvPr/>
          </p:nvSpPr>
          <p:spPr bwMode="auto">
            <a:xfrm>
              <a:off x="2256" y="2412"/>
              <a:ext cx="28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48" name="Line 20"/>
            <p:cNvSpPr>
              <a:spLocks noChangeShapeType="1"/>
            </p:cNvSpPr>
            <p:nvPr/>
          </p:nvSpPr>
          <p:spPr bwMode="auto">
            <a:xfrm>
              <a:off x="2767" y="2412"/>
              <a:ext cx="28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406549" name="Group 21"/>
          <p:cNvGrpSpPr>
            <a:grpSpLocks/>
          </p:cNvGrpSpPr>
          <p:nvPr/>
        </p:nvGrpSpPr>
        <p:grpSpPr bwMode="auto">
          <a:xfrm>
            <a:off x="6011863" y="3319463"/>
            <a:ext cx="1979612" cy="457200"/>
            <a:chOff x="2285" y="3833"/>
            <a:chExt cx="1247" cy="288"/>
          </a:xfrm>
        </p:grpSpPr>
        <p:sp>
          <p:nvSpPr>
            <p:cNvPr id="406550" name="Text Box 22"/>
            <p:cNvSpPr txBox="1">
              <a:spLocks noChangeArrowheads="1"/>
            </p:cNvSpPr>
            <p:nvPr/>
          </p:nvSpPr>
          <p:spPr bwMode="auto">
            <a:xfrm>
              <a:off x="2285" y="3833"/>
              <a:ext cx="1247" cy="288"/>
            </a:xfrm>
            <a:prstGeom prst="rect">
              <a:avLst/>
            </a:prstGeom>
            <a:solidFill>
              <a:srgbClr val="0066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FFFFFF"/>
                  </a:solidFill>
                  <a:effectLst/>
                  <a:uLnTx/>
                  <a:uFillTx/>
                  <a:latin typeface="Times New Roman" panose="02020603050405020304" pitchFamily="18" charset="0"/>
                  <a:ea typeface="宋体" panose="02010600030101010101" pitchFamily="2" charset="-122"/>
                  <a:cs typeface="+mn-cs"/>
                </a:rPr>
                <a:t>A+AB=A+B</a:t>
              </a:r>
            </a:p>
          </p:txBody>
        </p:sp>
        <p:sp>
          <p:nvSpPr>
            <p:cNvPr id="406551" name="Line 23"/>
            <p:cNvSpPr>
              <a:spLocks noChangeShapeType="1"/>
            </p:cNvSpPr>
            <p:nvPr/>
          </p:nvSpPr>
          <p:spPr bwMode="auto">
            <a:xfrm>
              <a:off x="2653" y="3861"/>
              <a:ext cx="142"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406552" name="Group 24"/>
          <p:cNvGrpSpPr>
            <a:grpSpLocks/>
          </p:cNvGrpSpPr>
          <p:nvPr/>
        </p:nvGrpSpPr>
        <p:grpSpPr bwMode="auto">
          <a:xfrm>
            <a:off x="2276475" y="4292600"/>
            <a:ext cx="6029325" cy="490538"/>
            <a:chOff x="1434" y="3042"/>
            <a:chExt cx="3798" cy="309"/>
          </a:xfrm>
        </p:grpSpPr>
        <p:graphicFrame>
          <p:nvGraphicFramePr>
            <p:cNvPr id="406553" name="Object 25"/>
            <p:cNvGraphicFramePr>
              <a:graphicFrameLocks noChangeAspect="1"/>
            </p:cNvGraphicFramePr>
            <p:nvPr/>
          </p:nvGraphicFramePr>
          <p:xfrm>
            <a:off x="1434" y="3072"/>
            <a:ext cx="1701" cy="266"/>
          </p:xfrm>
          <a:graphic>
            <a:graphicData uri="http://schemas.openxmlformats.org/presentationml/2006/ole">
              <mc:AlternateContent xmlns:mc="http://schemas.openxmlformats.org/markup-compatibility/2006">
                <mc:Choice xmlns:v="urn:schemas-microsoft-com:vml" Requires="v">
                  <p:oleObj spid="_x0000_s26791" name="公式" r:id="rId23" imgW="1295280" imgH="203040" progId="Equation.3">
                    <p:embed/>
                  </p:oleObj>
                </mc:Choice>
                <mc:Fallback>
                  <p:oleObj name="公式" r:id="rId23" imgW="1295280" imgH="203040" progId="Equation.3">
                    <p:embed/>
                    <p:pic>
                      <p:nvPicPr>
                        <p:cNvPr id="406553" name="Object 2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434" y="3072"/>
                          <a:ext cx="1701" cy="2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6554" name="Object 26"/>
            <p:cNvGraphicFramePr>
              <a:graphicFrameLocks noChangeAspect="1"/>
            </p:cNvGraphicFramePr>
            <p:nvPr/>
          </p:nvGraphicFramePr>
          <p:xfrm>
            <a:off x="3135" y="3042"/>
            <a:ext cx="2097" cy="309"/>
          </p:xfrm>
          <a:graphic>
            <a:graphicData uri="http://schemas.openxmlformats.org/presentationml/2006/ole">
              <mc:AlternateContent xmlns:mc="http://schemas.openxmlformats.org/markup-compatibility/2006">
                <mc:Choice xmlns:v="urn:schemas-microsoft-com:vml" Requires="v">
                  <p:oleObj spid="_x0000_s26792" name="公式" r:id="rId25" imgW="1650960" imgH="228600" progId="Equation.3">
                    <p:embed/>
                  </p:oleObj>
                </mc:Choice>
                <mc:Fallback>
                  <p:oleObj name="公式" r:id="rId25" imgW="1650960" imgH="228600" progId="Equation.3">
                    <p:embed/>
                    <p:pic>
                      <p:nvPicPr>
                        <p:cNvPr id="406554" name="Object 2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135" y="3042"/>
                          <a:ext cx="2097" cy="3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55" name="Line 27"/>
            <p:cNvSpPr>
              <a:spLocks noChangeShapeType="1"/>
            </p:cNvSpPr>
            <p:nvPr/>
          </p:nvSpPr>
          <p:spPr bwMode="auto">
            <a:xfrm>
              <a:off x="2795" y="3312"/>
              <a:ext cx="28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56" name="Line 28"/>
            <p:cNvSpPr>
              <a:spLocks noChangeShapeType="1"/>
            </p:cNvSpPr>
            <p:nvPr/>
          </p:nvSpPr>
          <p:spPr bwMode="auto">
            <a:xfrm>
              <a:off x="4320" y="3312"/>
              <a:ext cx="878"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406557" name="Group 29"/>
          <p:cNvGrpSpPr>
            <a:grpSpLocks/>
          </p:cNvGrpSpPr>
          <p:nvPr/>
        </p:nvGrpSpPr>
        <p:grpSpPr bwMode="auto">
          <a:xfrm>
            <a:off x="2547938" y="4795838"/>
            <a:ext cx="3530600" cy="425450"/>
            <a:chOff x="1605" y="3359"/>
            <a:chExt cx="2224" cy="268"/>
          </a:xfrm>
        </p:grpSpPr>
        <p:graphicFrame>
          <p:nvGraphicFramePr>
            <p:cNvPr id="406558" name="Object 30"/>
            <p:cNvGraphicFramePr>
              <a:graphicFrameLocks noChangeAspect="1"/>
            </p:cNvGraphicFramePr>
            <p:nvPr/>
          </p:nvGraphicFramePr>
          <p:xfrm>
            <a:off x="1605" y="3359"/>
            <a:ext cx="2224" cy="268"/>
          </p:xfrm>
          <a:graphic>
            <a:graphicData uri="http://schemas.openxmlformats.org/presentationml/2006/ole">
              <mc:AlternateContent xmlns:mc="http://schemas.openxmlformats.org/markup-compatibility/2006">
                <mc:Choice xmlns:v="urn:schemas-microsoft-com:vml" Requires="v">
                  <p:oleObj spid="_x0000_s26793" name="公式" r:id="rId27" imgW="1714320" imgH="203040" progId="Equation.3">
                    <p:embed/>
                  </p:oleObj>
                </mc:Choice>
                <mc:Fallback>
                  <p:oleObj name="公式" r:id="rId27" imgW="1714320" imgH="203040" progId="Equation.3">
                    <p:embed/>
                    <p:pic>
                      <p:nvPicPr>
                        <p:cNvPr id="406558" name="Object 30"/>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605" y="3359"/>
                          <a:ext cx="2224" cy="2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59" name="Line 31"/>
            <p:cNvSpPr>
              <a:spLocks noChangeShapeType="1"/>
            </p:cNvSpPr>
            <p:nvPr/>
          </p:nvSpPr>
          <p:spPr bwMode="auto">
            <a:xfrm>
              <a:off x="1746" y="3606"/>
              <a:ext cx="227" cy="0"/>
            </a:xfrm>
            <a:prstGeom prst="line">
              <a:avLst/>
            </a:prstGeom>
            <a:noFill/>
            <a:ln w="254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60" name="Line 32"/>
            <p:cNvSpPr>
              <a:spLocks noChangeShapeType="1"/>
            </p:cNvSpPr>
            <p:nvPr/>
          </p:nvSpPr>
          <p:spPr bwMode="auto">
            <a:xfrm>
              <a:off x="2228" y="3606"/>
              <a:ext cx="227"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61" name="Line 33"/>
            <p:cNvSpPr>
              <a:spLocks noChangeShapeType="1"/>
            </p:cNvSpPr>
            <p:nvPr/>
          </p:nvSpPr>
          <p:spPr bwMode="auto">
            <a:xfrm>
              <a:off x="2738" y="3606"/>
              <a:ext cx="369" cy="0"/>
            </a:xfrm>
            <a:prstGeom prst="line">
              <a:avLst/>
            </a:prstGeom>
            <a:noFill/>
            <a:ln w="254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62" name="Line 34"/>
            <p:cNvSpPr>
              <a:spLocks noChangeShapeType="1"/>
            </p:cNvSpPr>
            <p:nvPr/>
          </p:nvSpPr>
          <p:spPr bwMode="auto">
            <a:xfrm>
              <a:off x="3362" y="3606"/>
              <a:ext cx="34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406563" name="Group 35"/>
          <p:cNvGrpSpPr>
            <a:grpSpLocks/>
          </p:cNvGrpSpPr>
          <p:nvPr/>
        </p:nvGrpSpPr>
        <p:grpSpPr bwMode="auto">
          <a:xfrm>
            <a:off x="2560638" y="5254625"/>
            <a:ext cx="3890962" cy="476250"/>
            <a:chOff x="1613" y="3648"/>
            <a:chExt cx="2451" cy="300"/>
          </a:xfrm>
        </p:grpSpPr>
        <p:graphicFrame>
          <p:nvGraphicFramePr>
            <p:cNvPr id="406564" name="Object 36"/>
            <p:cNvGraphicFramePr>
              <a:graphicFrameLocks noChangeAspect="1"/>
            </p:cNvGraphicFramePr>
            <p:nvPr/>
          </p:nvGraphicFramePr>
          <p:xfrm>
            <a:off x="1613" y="3648"/>
            <a:ext cx="2451" cy="300"/>
          </p:xfrm>
          <a:graphic>
            <a:graphicData uri="http://schemas.openxmlformats.org/presentationml/2006/ole">
              <mc:AlternateContent xmlns:mc="http://schemas.openxmlformats.org/markup-compatibility/2006">
                <mc:Choice xmlns:v="urn:schemas-microsoft-com:vml" Requires="v">
                  <p:oleObj spid="_x0000_s26794" name="Equation" r:id="rId29" imgW="1955520" imgH="228600" progId="Equation.3">
                    <p:embed/>
                  </p:oleObj>
                </mc:Choice>
                <mc:Fallback>
                  <p:oleObj name="Equation" r:id="rId29" imgW="1955520" imgH="228600" progId="Equation.3">
                    <p:embed/>
                    <p:pic>
                      <p:nvPicPr>
                        <p:cNvPr id="406564" name="Object 3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613" y="3648"/>
                          <a:ext cx="2451" cy="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6565" name="Line 37"/>
            <p:cNvSpPr>
              <a:spLocks noChangeShapeType="1"/>
            </p:cNvSpPr>
            <p:nvPr/>
          </p:nvSpPr>
          <p:spPr bwMode="auto">
            <a:xfrm>
              <a:off x="1859" y="3936"/>
              <a:ext cx="879" cy="0"/>
            </a:xfrm>
            <a:prstGeom prst="line">
              <a:avLst/>
            </a:prstGeom>
            <a:noFill/>
            <a:ln w="254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6566" name="Line 38"/>
            <p:cNvSpPr>
              <a:spLocks noChangeShapeType="1"/>
            </p:cNvSpPr>
            <p:nvPr/>
          </p:nvSpPr>
          <p:spPr bwMode="auto">
            <a:xfrm>
              <a:off x="3050" y="3936"/>
              <a:ext cx="936" cy="0"/>
            </a:xfrm>
            <a:prstGeom prst="line">
              <a:avLst/>
            </a:prstGeom>
            <a:noFill/>
            <a:ln w="254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Tree>
    <p:custDataLst>
      <p:tags r:id="rId2"/>
    </p:custDataLst>
    <p:extLst>
      <p:ext uri="{BB962C8B-B14F-4D97-AF65-F5344CB8AC3E}">
        <p14:creationId xmlns:p14="http://schemas.microsoft.com/office/powerpoint/2010/main" val="1076917250"/>
      </p:ext>
    </p:extLst>
  </p:cSld>
  <p:clrMapOvr>
    <a:masterClrMapping/>
  </p:clrMapOvr>
  <p:transition>
    <p:pull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6532"/>
                                        </p:tgtEl>
                                        <p:attrNameLst>
                                          <p:attrName>style.visibility</p:attrName>
                                        </p:attrNameLst>
                                      </p:cBhvr>
                                      <p:to>
                                        <p:strVal val="visible"/>
                                      </p:to>
                                    </p:set>
                                    <p:animEffect transition="in" filter="strips(downRight)">
                                      <p:cBhvr>
                                        <p:cTn id="7" dur="500"/>
                                        <p:tgtEl>
                                          <p:spTgt spid="4065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6533"/>
                                        </p:tgtEl>
                                        <p:attrNameLst>
                                          <p:attrName>style.visibility</p:attrName>
                                        </p:attrNameLst>
                                      </p:cBhvr>
                                      <p:to>
                                        <p:strVal val="visible"/>
                                      </p:to>
                                    </p:set>
                                    <p:animEffect transition="in" filter="strips(downRight)">
                                      <p:cBhvr>
                                        <p:cTn id="12" dur="500"/>
                                        <p:tgtEl>
                                          <p:spTgt spid="406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6540"/>
                                        </p:tgtEl>
                                        <p:attrNameLst>
                                          <p:attrName>style.visibility</p:attrName>
                                        </p:attrNameLst>
                                      </p:cBhvr>
                                      <p:to>
                                        <p:strVal val="visible"/>
                                      </p:to>
                                    </p:set>
                                    <p:animEffect transition="in" filter="strips(downRight)">
                                      <p:cBhvr>
                                        <p:cTn id="17" dur="500"/>
                                        <p:tgtEl>
                                          <p:spTgt spid="4065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6534"/>
                                        </p:tgtEl>
                                        <p:attrNameLst>
                                          <p:attrName>style.visibility</p:attrName>
                                        </p:attrNameLst>
                                      </p:cBhvr>
                                      <p:to>
                                        <p:strVal val="visible"/>
                                      </p:to>
                                    </p:set>
                                    <p:animEffect transition="in" filter="strips(downRight)">
                                      <p:cBhvr>
                                        <p:cTn id="22" dur="500"/>
                                        <p:tgtEl>
                                          <p:spTgt spid="4065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6535"/>
                                        </p:tgtEl>
                                        <p:attrNameLst>
                                          <p:attrName>style.visibility</p:attrName>
                                        </p:attrNameLst>
                                      </p:cBhvr>
                                      <p:to>
                                        <p:strVal val="visible"/>
                                      </p:to>
                                    </p:set>
                                    <p:animEffect transition="in" filter="strips(downRight)">
                                      <p:cBhvr>
                                        <p:cTn id="27" dur="500"/>
                                        <p:tgtEl>
                                          <p:spTgt spid="4065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06545"/>
                                        </p:tgtEl>
                                        <p:attrNameLst>
                                          <p:attrName>style.visibility</p:attrName>
                                        </p:attrNameLst>
                                      </p:cBhvr>
                                      <p:to>
                                        <p:strVal val="visible"/>
                                      </p:to>
                                    </p:set>
                                    <p:animEffect transition="in" filter="strips(downRight)">
                                      <p:cBhvr>
                                        <p:cTn id="32" dur="500"/>
                                        <p:tgtEl>
                                          <p:spTgt spid="40654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406544"/>
                                        </p:tgtEl>
                                        <p:attrNameLst>
                                          <p:attrName>style.visibility</p:attrName>
                                        </p:attrNameLst>
                                      </p:cBhvr>
                                      <p:to>
                                        <p:strVal val="visible"/>
                                      </p:to>
                                    </p:set>
                                    <p:animEffect transition="in" filter="blinds(horizontal)">
                                      <p:cBhvr>
                                        <p:cTn id="37" dur="500"/>
                                        <p:tgtEl>
                                          <p:spTgt spid="4065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06531"/>
                                        </p:tgtEl>
                                        <p:attrNameLst>
                                          <p:attrName>style.visibility</p:attrName>
                                        </p:attrNameLst>
                                      </p:cBhvr>
                                      <p:to>
                                        <p:strVal val="visible"/>
                                      </p:to>
                                    </p:set>
                                    <p:animEffect transition="in" filter="strips(downRight)">
                                      <p:cBhvr>
                                        <p:cTn id="42" dur="500"/>
                                        <p:tgtEl>
                                          <p:spTgt spid="40653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406536"/>
                                        </p:tgtEl>
                                        <p:attrNameLst>
                                          <p:attrName>style.visibility</p:attrName>
                                        </p:attrNameLst>
                                      </p:cBhvr>
                                      <p:to>
                                        <p:strVal val="visible"/>
                                      </p:to>
                                    </p:set>
                                    <p:animEffect transition="in" filter="blinds(horizontal)">
                                      <p:cBhvr>
                                        <p:cTn id="47" dur="500"/>
                                        <p:tgtEl>
                                          <p:spTgt spid="40653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406549"/>
                                        </p:tgtEl>
                                        <p:attrNameLst>
                                          <p:attrName>style.visibility</p:attrName>
                                        </p:attrNameLst>
                                      </p:cBhvr>
                                      <p:to>
                                        <p:strVal val="visible"/>
                                      </p:to>
                                    </p:set>
                                    <p:animEffect transition="in" filter="strips(downRight)">
                                      <p:cBhvr>
                                        <p:cTn id="52" dur="500"/>
                                        <p:tgtEl>
                                          <p:spTgt spid="40654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406537"/>
                                        </p:tgtEl>
                                        <p:attrNameLst>
                                          <p:attrName>style.visibility</p:attrName>
                                        </p:attrNameLst>
                                      </p:cBhvr>
                                      <p:to>
                                        <p:strVal val="visible"/>
                                      </p:to>
                                    </p:set>
                                    <p:animEffect transition="in" filter="blinds(horizontal)">
                                      <p:cBhvr>
                                        <p:cTn id="57" dur="500"/>
                                        <p:tgtEl>
                                          <p:spTgt spid="40653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406538"/>
                                        </p:tgtEl>
                                        <p:attrNameLst>
                                          <p:attrName>style.visibility</p:attrName>
                                        </p:attrNameLst>
                                      </p:cBhvr>
                                      <p:to>
                                        <p:strVal val="visible"/>
                                      </p:to>
                                    </p:set>
                                    <p:animEffect transition="in" filter="strips(downRight)">
                                      <p:cBhvr>
                                        <p:cTn id="62" dur="500"/>
                                        <p:tgtEl>
                                          <p:spTgt spid="40653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nodeType="clickEffect">
                                  <p:stCondLst>
                                    <p:cond delay="0"/>
                                  </p:stCondLst>
                                  <p:childTnLst>
                                    <p:set>
                                      <p:cBhvr>
                                        <p:cTn id="66" dur="1" fill="hold">
                                          <p:stCondLst>
                                            <p:cond delay="0"/>
                                          </p:stCondLst>
                                        </p:cTn>
                                        <p:tgtEl>
                                          <p:spTgt spid="406530"/>
                                        </p:tgtEl>
                                        <p:attrNameLst>
                                          <p:attrName>style.visibility</p:attrName>
                                        </p:attrNameLst>
                                      </p:cBhvr>
                                      <p:to>
                                        <p:strVal val="visible"/>
                                      </p:to>
                                    </p:set>
                                    <p:animEffect transition="in" filter="strips(downRight)">
                                      <p:cBhvr>
                                        <p:cTn id="67" dur="500"/>
                                        <p:tgtEl>
                                          <p:spTgt spid="40653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406552"/>
                                        </p:tgtEl>
                                        <p:attrNameLst>
                                          <p:attrName>style.visibility</p:attrName>
                                        </p:attrNameLst>
                                      </p:cBhvr>
                                      <p:to>
                                        <p:strVal val="visible"/>
                                      </p:to>
                                    </p:set>
                                    <p:animEffect transition="in" filter="strips(downRight)">
                                      <p:cBhvr>
                                        <p:cTn id="72" dur="500"/>
                                        <p:tgtEl>
                                          <p:spTgt spid="40655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nodeType="clickEffect">
                                  <p:stCondLst>
                                    <p:cond delay="0"/>
                                  </p:stCondLst>
                                  <p:childTnLst>
                                    <p:set>
                                      <p:cBhvr>
                                        <p:cTn id="76" dur="1" fill="hold">
                                          <p:stCondLst>
                                            <p:cond delay="0"/>
                                          </p:stCondLst>
                                        </p:cTn>
                                        <p:tgtEl>
                                          <p:spTgt spid="406557"/>
                                        </p:tgtEl>
                                        <p:attrNameLst>
                                          <p:attrName>style.visibility</p:attrName>
                                        </p:attrNameLst>
                                      </p:cBhvr>
                                      <p:to>
                                        <p:strVal val="visible"/>
                                      </p:to>
                                    </p:set>
                                    <p:animEffect transition="in" filter="strips(downRight)">
                                      <p:cBhvr>
                                        <p:cTn id="77" dur="500"/>
                                        <p:tgtEl>
                                          <p:spTgt spid="406557"/>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ntr" presetSubtype="6" fill="hold" nodeType="clickEffect">
                                  <p:stCondLst>
                                    <p:cond delay="0"/>
                                  </p:stCondLst>
                                  <p:childTnLst>
                                    <p:set>
                                      <p:cBhvr>
                                        <p:cTn id="81" dur="1" fill="hold">
                                          <p:stCondLst>
                                            <p:cond delay="0"/>
                                          </p:stCondLst>
                                        </p:cTn>
                                        <p:tgtEl>
                                          <p:spTgt spid="406563"/>
                                        </p:tgtEl>
                                        <p:attrNameLst>
                                          <p:attrName>style.visibility</p:attrName>
                                        </p:attrNameLst>
                                      </p:cBhvr>
                                      <p:to>
                                        <p:strVal val="visible"/>
                                      </p:to>
                                    </p:set>
                                    <p:animEffect transition="in" filter="strips(downRight)">
                                      <p:cBhvr>
                                        <p:cTn id="82" dur="500"/>
                                        <p:tgtEl>
                                          <p:spTgt spid="40656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8" presetClass="entr" presetSubtype="6" fill="hold" nodeType="clickEffect">
                                  <p:stCondLst>
                                    <p:cond delay="0"/>
                                  </p:stCondLst>
                                  <p:childTnLst>
                                    <p:set>
                                      <p:cBhvr>
                                        <p:cTn id="86" dur="1" fill="hold">
                                          <p:stCondLst>
                                            <p:cond delay="0"/>
                                          </p:stCondLst>
                                        </p:cTn>
                                        <p:tgtEl>
                                          <p:spTgt spid="406539"/>
                                        </p:tgtEl>
                                        <p:attrNameLst>
                                          <p:attrName>style.visibility</p:attrName>
                                        </p:attrNameLst>
                                      </p:cBhvr>
                                      <p:to>
                                        <p:strVal val="visible"/>
                                      </p:to>
                                    </p:set>
                                    <p:animEffect transition="in" filter="strips(downRight)">
                                      <p:cBhvr>
                                        <p:cTn id="87" dur="500"/>
                                        <p:tgtEl>
                                          <p:spTgt spid="406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2" grpId="0" autoUpdateAnimBg="0"/>
      <p:bldP spid="406533" grpId="0" autoUpdateAnimBg="0"/>
      <p:bldP spid="406534" grpId="0" autoUpdateAnimBg="0"/>
      <p:bldP spid="40653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ChangeArrowheads="1"/>
          </p:cNvSpPr>
          <p:nvPr/>
        </p:nvSpPr>
        <p:spPr bwMode="auto">
          <a:xfrm>
            <a:off x="684213" y="1048177"/>
            <a:ext cx="79930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116998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1169988" algn="l"/>
                <a:tab pos="4392613" algn="r"/>
              </a:tabLst>
              <a:defRPr/>
            </a:pP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通常在一片集成电路芯片中只有一种门电路，为了减少门电路的种类，需要对逻辑函数表达式进行变换。</a:t>
            </a:r>
          </a:p>
        </p:txBody>
      </p:sp>
      <p:sp>
        <p:nvSpPr>
          <p:cNvPr id="409618" name="Rectangle 18"/>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409623" name="Rectangle 23"/>
          <p:cNvSpPr>
            <a:spLocks noChangeArrowheads="1"/>
          </p:cNvSpPr>
          <p:nvPr/>
        </p:nvSpPr>
        <p:spPr bwMode="auto">
          <a:xfrm>
            <a:off x="-180975" y="2414499"/>
            <a:ext cx="69557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4392613" algn="r"/>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1</a:t>
            </a: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）求最简的与</a:t>
            </a:r>
            <a:r>
              <a:rPr kumimoji="1" lang="en-US" altLang="zh-CN"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或式，并画出相应的逻辑图；</a:t>
            </a:r>
          </a:p>
          <a:p>
            <a:pPr marL="0" marR="0" lvl="0" indent="269875" algn="l" defTabSz="914400" rtl="0" eaLnBrk="0" fontAlgn="base" latinLnBrk="0" hangingPunct="0">
              <a:lnSpc>
                <a:spcPct val="100000"/>
              </a:lnSpc>
              <a:spcBef>
                <a:spcPct val="0"/>
              </a:spcBef>
              <a:spcAft>
                <a:spcPct val="0"/>
              </a:spcAft>
              <a:buClrTx/>
              <a:buSzTx/>
              <a:buFontTx/>
              <a:buNone/>
              <a:tabLst>
                <a:tab pos="4392613" algn="r"/>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）画出仅用与非门实现的电路。</a:t>
            </a:r>
          </a:p>
          <a:p>
            <a:pPr marL="0" marR="0" lvl="0" indent="269875" algn="l" defTabSz="914400" rtl="0" eaLnBrk="0" fontAlgn="base" latinLnBrk="0" hangingPunct="0">
              <a:lnSpc>
                <a:spcPct val="100000"/>
              </a:lnSpc>
              <a:spcBef>
                <a:spcPct val="0"/>
              </a:spcBef>
              <a:spcAft>
                <a:spcPct val="0"/>
              </a:spcAft>
              <a:buClrTx/>
              <a:buSzTx/>
              <a:buFontTx/>
              <a:buNone/>
              <a:tabLst>
                <a:tab pos="4392613" algn="r"/>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解：</a:t>
            </a:r>
          </a:p>
        </p:txBody>
      </p:sp>
      <p:graphicFrame>
        <p:nvGraphicFramePr>
          <p:cNvPr id="409624" name="Object 24"/>
          <p:cNvGraphicFramePr>
            <a:graphicFrameLocks noChangeAspect="1"/>
          </p:cNvGraphicFramePr>
          <p:nvPr/>
        </p:nvGraphicFramePr>
        <p:xfrm>
          <a:off x="684213" y="3206750"/>
          <a:ext cx="4679950" cy="471488"/>
        </p:xfrm>
        <a:graphic>
          <a:graphicData uri="http://schemas.openxmlformats.org/presentationml/2006/ole">
            <mc:AlternateContent xmlns:mc="http://schemas.openxmlformats.org/markup-compatibility/2006">
              <mc:Choice xmlns:v="urn:schemas-microsoft-com:vml" Requires="v">
                <p:oleObj spid="_x0000_s27758" name="公式" r:id="rId5" imgW="2171520" imgH="215640" progId="Equation.3">
                  <p:embed/>
                </p:oleObj>
              </mc:Choice>
              <mc:Fallback>
                <p:oleObj name="公式" r:id="rId5" imgW="2171520" imgH="215640" progId="Equation.3">
                  <p:embed/>
                  <p:pic>
                    <p:nvPicPr>
                      <p:cNvPr id="409624"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3206750"/>
                        <a:ext cx="4679950" cy="471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25" name="Object 25"/>
          <p:cNvGraphicFramePr>
            <a:graphicFrameLocks noChangeAspect="1"/>
          </p:cNvGraphicFramePr>
          <p:nvPr/>
        </p:nvGraphicFramePr>
        <p:xfrm>
          <a:off x="900113" y="3678238"/>
          <a:ext cx="2898775" cy="446087"/>
        </p:xfrm>
        <a:graphic>
          <a:graphicData uri="http://schemas.openxmlformats.org/presentationml/2006/ole">
            <mc:AlternateContent xmlns:mc="http://schemas.openxmlformats.org/markup-compatibility/2006">
              <mc:Choice xmlns:v="urn:schemas-microsoft-com:vml" Requires="v">
                <p:oleObj spid="_x0000_s27759" name="公式" r:id="rId7" imgW="1130040" imgH="177480" progId="Equation.3">
                  <p:embed/>
                </p:oleObj>
              </mc:Choice>
              <mc:Fallback>
                <p:oleObj name="公式" r:id="rId7" imgW="1130040" imgH="177480" progId="Equation.3">
                  <p:embed/>
                  <p:pic>
                    <p:nvPicPr>
                      <p:cNvPr id="409625"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0113" y="3678238"/>
                        <a:ext cx="2898775" cy="446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26" name="Object 26"/>
          <p:cNvGraphicFramePr>
            <a:graphicFrameLocks noChangeAspect="1"/>
          </p:cNvGraphicFramePr>
          <p:nvPr/>
        </p:nvGraphicFramePr>
        <p:xfrm>
          <a:off x="900113" y="4138613"/>
          <a:ext cx="2708275" cy="549275"/>
        </p:xfrm>
        <a:graphic>
          <a:graphicData uri="http://schemas.openxmlformats.org/presentationml/2006/ole">
            <mc:AlternateContent xmlns:mc="http://schemas.openxmlformats.org/markup-compatibility/2006">
              <mc:Choice xmlns:v="urn:schemas-microsoft-com:vml" Requires="v">
                <p:oleObj spid="_x0000_s27760" name="公式" r:id="rId9" imgW="1079280" imgH="215640" progId="Equation.3">
                  <p:embed/>
                </p:oleObj>
              </mc:Choice>
              <mc:Fallback>
                <p:oleObj name="公式" r:id="rId9" imgW="1079280" imgH="215640" progId="Equation.3">
                  <p:embed/>
                  <p:pic>
                    <p:nvPicPr>
                      <p:cNvPr id="409626"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0113" y="4138613"/>
                        <a:ext cx="2708275"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27" name="Object 27"/>
          <p:cNvGraphicFramePr>
            <a:graphicFrameLocks noChangeAspect="1"/>
          </p:cNvGraphicFramePr>
          <p:nvPr/>
        </p:nvGraphicFramePr>
        <p:xfrm>
          <a:off x="900113" y="4759325"/>
          <a:ext cx="1628775" cy="442913"/>
        </p:xfrm>
        <a:graphic>
          <a:graphicData uri="http://schemas.openxmlformats.org/presentationml/2006/ole">
            <mc:AlternateContent xmlns:mc="http://schemas.openxmlformats.org/markup-compatibility/2006">
              <mc:Choice xmlns:v="urn:schemas-microsoft-com:vml" Requires="v">
                <p:oleObj spid="_x0000_s27761" name="公式" r:id="rId11" imgW="660240" imgH="177480" progId="Equation.3">
                  <p:embed/>
                </p:oleObj>
              </mc:Choice>
              <mc:Fallback>
                <p:oleObj name="公式" r:id="rId11" imgW="660240" imgH="177480" progId="Equation.3">
                  <p:embed/>
                  <p:pic>
                    <p:nvPicPr>
                      <p:cNvPr id="409627" name="Object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0113" y="4759325"/>
                        <a:ext cx="1628775"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28" name="Object 28"/>
          <p:cNvGraphicFramePr>
            <a:graphicFrameLocks noChangeAspect="1"/>
          </p:cNvGraphicFramePr>
          <p:nvPr/>
        </p:nvGraphicFramePr>
        <p:xfrm>
          <a:off x="973138" y="5407025"/>
          <a:ext cx="1555750" cy="536575"/>
        </p:xfrm>
        <a:graphic>
          <a:graphicData uri="http://schemas.openxmlformats.org/presentationml/2006/ole">
            <mc:AlternateContent xmlns:mc="http://schemas.openxmlformats.org/markup-compatibility/2006">
              <mc:Choice xmlns:v="urn:schemas-microsoft-com:vml" Requires="v">
                <p:oleObj spid="_x0000_s27762" name="公式" r:id="rId13" imgW="660240" imgH="228600" progId="Equation.3">
                  <p:embed/>
                </p:oleObj>
              </mc:Choice>
              <mc:Fallback>
                <p:oleObj name="公式" r:id="rId13" imgW="660240" imgH="228600" progId="Equation.3">
                  <p:embed/>
                  <p:pic>
                    <p:nvPicPr>
                      <p:cNvPr id="409628"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3138" y="5407025"/>
                        <a:ext cx="1555750" cy="53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29" name="Object 29"/>
          <p:cNvGraphicFramePr>
            <a:graphicFrameLocks noChangeAspect="1"/>
          </p:cNvGraphicFramePr>
          <p:nvPr/>
        </p:nvGraphicFramePr>
        <p:xfrm>
          <a:off x="973138" y="5983288"/>
          <a:ext cx="1628775" cy="614362"/>
        </p:xfrm>
        <a:graphic>
          <a:graphicData uri="http://schemas.openxmlformats.org/presentationml/2006/ole">
            <mc:AlternateContent xmlns:mc="http://schemas.openxmlformats.org/markup-compatibility/2006">
              <mc:Choice xmlns:v="urn:schemas-microsoft-com:vml" Requires="v">
                <p:oleObj spid="_x0000_s27763" name="公式" r:id="rId15" imgW="609480" imgH="228600" progId="Equation.3">
                  <p:embed/>
                </p:oleObj>
              </mc:Choice>
              <mc:Fallback>
                <p:oleObj name="公式" r:id="rId15" imgW="609480" imgH="228600" progId="Equation.3">
                  <p:embed/>
                  <p:pic>
                    <p:nvPicPr>
                      <p:cNvPr id="409629" name="Object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73138" y="5983288"/>
                        <a:ext cx="1628775" cy="614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30" name="Object 30"/>
          <p:cNvGraphicFramePr>
            <a:graphicFrameLocks noChangeAspect="1"/>
          </p:cNvGraphicFramePr>
          <p:nvPr/>
        </p:nvGraphicFramePr>
        <p:xfrm>
          <a:off x="5364163" y="4508500"/>
          <a:ext cx="3529012" cy="2111375"/>
        </p:xfrm>
        <a:graphic>
          <a:graphicData uri="http://schemas.openxmlformats.org/presentationml/2006/ole">
            <mc:AlternateContent xmlns:mc="http://schemas.openxmlformats.org/markup-compatibility/2006">
              <mc:Choice xmlns:v="urn:schemas-microsoft-com:vml" Requires="v">
                <p:oleObj spid="_x0000_s27764" name="图片" r:id="rId17" imgW="2115360" imgH="1266480" progId="Word.Picture.8">
                  <p:embed/>
                </p:oleObj>
              </mc:Choice>
              <mc:Fallback>
                <p:oleObj name="图片" r:id="rId17" imgW="2115360" imgH="1266480" progId="Word.Picture.8">
                  <p:embed/>
                  <p:pic>
                    <p:nvPicPr>
                      <p:cNvPr id="409630"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64163" y="4508500"/>
                        <a:ext cx="3529012" cy="211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32" name="Object 32"/>
          <p:cNvGraphicFramePr>
            <a:graphicFrameLocks noChangeAspect="1"/>
          </p:cNvGraphicFramePr>
          <p:nvPr/>
        </p:nvGraphicFramePr>
        <p:xfrm>
          <a:off x="1908175" y="1916113"/>
          <a:ext cx="5749925" cy="431800"/>
        </p:xfrm>
        <a:graphic>
          <a:graphicData uri="http://schemas.openxmlformats.org/presentationml/2006/ole">
            <mc:AlternateContent xmlns:mc="http://schemas.openxmlformats.org/markup-compatibility/2006">
              <mc:Choice xmlns:v="urn:schemas-microsoft-com:vml" Requires="v">
                <p:oleObj spid="_x0000_s27765" name="公式" r:id="rId19" imgW="2514600" imgH="190440" progId="Equation.3">
                  <p:embed/>
                </p:oleObj>
              </mc:Choice>
              <mc:Fallback>
                <p:oleObj name="公式" r:id="rId19" imgW="2514600" imgH="190440" progId="Equation.3">
                  <p:embed/>
                  <p:pic>
                    <p:nvPicPr>
                      <p:cNvPr id="409632" name="Object 3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08175" y="1916113"/>
                        <a:ext cx="5749925"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34" name="Rectangle 34"/>
          <p:cNvSpPr>
            <a:spLocks noChangeArrowheads="1"/>
          </p:cNvSpPr>
          <p:nvPr/>
        </p:nvSpPr>
        <p:spPr bwMode="auto">
          <a:xfrm>
            <a:off x="323850" y="1916113"/>
            <a:ext cx="1728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mn-cs"/>
              </a:rPr>
              <a:t>例：已知</a:t>
            </a:r>
          </a:p>
        </p:txBody>
      </p:sp>
      <p:sp>
        <p:nvSpPr>
          <p:cNvPr id="409636" name="Rectangle 36"/>
          <p:cNvSpPr>
            <a:spLocks noChangeArrowheads="1"/>
          </p:cNvSpPr>
          <p:nvPr/>
        </p:nvSpPr>
        <p:spPr bwMode="auto">
          <a:xfrm>
            <a:off x="0" y="2690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409635" name="Object 35"/>
          <p:cNvGraphicFramePr>
            <a:graphicFrameLocks noChangeAspect="1"/>
          </p:cNvGraphicFramePr>
          <p:nvPr/>
        </p:nvGraphicFramePr>
        <p:xfrm>
          <a:off x="5184775" y="2898775"/>
          <a:ext cx="4067175" cy="1609725"/>
        </p:xfrm>
        <a:graphic>
          <a:graphicData uri="http://schemas.openxmlformats.org/presentationml/2006/ole">
            <mc:AlternateContent xmlns:mc="http://schemas.openxmlformats.org/markup-compatibility/2006">
              <mc:Choice xmlns:v="urn:schemas-microsoft-com:vml" Requires="v">
                <p:oleObj spid="_x0000_s27766" name="图片" r:id="rId21" imgW="2638440" imgH="1038240" progId="Word.Picture.8">
                  <p:embed/>
                </p:oleObj>
              </mc:Choice>
              <mc:Fallback>
                <p:oleObj name="图片" r:id="rId21" imgW="2638440" imgH="1038240" progId="Word.Picture.8">
                  <p:embed/>
                  <p:pic>
                    <p:nvPicPr>
                      <p:cNvPr id="409635" name="Object 35"/>
                      <p:cNvPicPr>
                        <a:picLocks noChangeAspect="1" noChangeArrowheads="1"/>
                      </p:cNvPicPr>
                      <p:nvPr/>
                    </p:nvPicPr>
                    <p:blipFill>
                      <a:blip r:embed="rId22">
                        <a:extLst>
                          <a:ext uri="{28A0092B-C50C-407E-A947-70E740481C1C}">
                            <a14:useLocalDpi xmlns:a14="http://schemas.microsoft.com/office/drawing/2010/main" val="0"/>
                          </a:ext>
                        </a:extLst>
                      </a:blip>
                      <a:srcRect t="-1321"/>
                      <a:stretch>
                        <a:fillRect/>
                      </a:stretch>
                    </p:blipFill>
                    <p:spPr bwMode="auto">
                      <a:xfrm>
                        <a:off x="5184775" y="2898775"/>
                        <a:ext cx="4067175" cy="160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标题 1">
            <a:extLst>
              <a:ext uri="{FF2B5EF4-FFF2-40B4-BE49-F238E27FC236}">
                <a16:creationId xmlns:a16="http://schemas.microsoft.com/office/drawing/2014/main" id="{2B2CCD73-2F4F-4426-88C7-E8969B360D26}"/>
              </a:ext>
            </a:extLst>
          </p:cNvPr>
          <p:cNvSpPr>
            <a:spLocks noGrp="1"/>
          </p:cNvSpPr>
          <p:nvPr>
            <p:ph type="title"/>
          </p:nvPr>
        </p:nvSpPr>
        <p:spPr>
          <a:xfrm>
            <a:off x="685800" y="484632"/>
            <a:ext cx="7772400" cy="640906"/>
          </a:xfrm>
        </p:spPr>
        <p:txBody>
          <a:bodyPr>
            <a:normAutofit fontScale="90000"/>
          </a:bodyPr>
          <a:lstStyle/>
          <a:p>
            <a:r>
              <a:rPr kumimoji="0" lang="en-US" altLang="zh-CN" sz="4800" b="1" i="0" u="none" strike="noStrike" kern="1200" cap="none" spc="0" normalizeH="0" baseline="0" noProof="0" dirty="0">
                <a:ln>
                  <a:noFill/>
                </a:ln>
                <a:solidFill>
                  <a:srgbClr val="000066"/>
                </a:solidFill>
                <a:effectLst/>
                <a:uLnTx/>
                <a:uFillTx/>
                <a:latin typeface="+mn-ea"/>
                <a:ea typeface="+mn-ea"/>
                <a:cs typeface="+mn-cs"/>
              </a:rPr>
              <a:t> </a:t>
            </a:r>
            <a:r>
              <a:rPr kumimoji="1" lang="en-US" altLang="zh-CN" sz="4400" b="1" i="0" u="none" strike="noStrike" kern="1200" cap="none" spc="0" normalizeH="0" baseline="0" noProof="0" dirty="0">
                <a:ln>
                  <a:noFill/>
                </a:ln>
                <a:solidFill>
                  <a:srgbClr val="000066"/>
                </a:solidFill>
                <a:effectLst/>
                <a:uLnTx/>
                <a:uFillTx/>
                <a:latin typeface="+mn-ea"/>
                <a:ea typeface="+mn-ea"/>
                <a:cs typeface="+mn-cs"/>
              </a:rPr>
              <a:t>2</a:t>
            </a:r>
            <a:r>
              <a:rPr kumimoji="1" lang="zh-CN" altLang="en-US" sz="4400" b="1" i="0" u="none" strike="noStrike" kern="1200" cap="none" spc="0" normalizeH="0" baseline="0" noProof="0" dirty="0">
                <a:ln>
                  <a:noFill/>
                </a:ln>
                <a:solidFill>
                  <a:srgbClr val="000066"/>
                </a:solidFill>
                <a:effectLst/>
                <a:uLnTx/>
                <a:uFillTx/>
                <a:latin typeface="+mn-ea"/>
                <a:ea typeface="+mn-ea"/>
                <a:cs typeface="+mn-cs"/>
              </a:rPr>
              <a:t>、逻辑函数形式的变化</a:t>
            </a:r>
            <a:endParaRPr lang="zh-CN" altLang="en-US" dirty="0">
              <a:latin typeface="+mn-ea"/>
              <a:ea typeface="+mn-ea"/>
            </a:endParaRPr>
          </a:p>
        </p:txBody>
      </p:sp>
    </p:spTree>
    <p:custDataLst>
      <p:tags r:id="rId2"/>
    </p:custDataLst>
    <p:extLst>
      <p:ext uri="{BB962C8B-B14F-4D97-AF65-F5344CB8AC3E}">
        <p14:creationId xmlns:p14="http://schemas.microsoft.com/office/powerpoint/2010/main" val="3718881345"/>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34"/>
                                        </p:tgtEl>
                                        <p:attrNameLst>
                                          <p:attrName>style.visibility</p:attrName>
                                        </p:attrNameLst>
                                      </p:cBhvr>
                                      <p:to>
                                        <p:strVal val="visible"/>
                                      </p:to>
                                    </p:set>
                                    <p:animEffect transition="in" filter="wipe(left)">
                                      <p:cBhvr>
                                        <p:cTn id="7" dur="500"/>
                                        <p:tgtEl>
                                          <p:spTgt spid="409634"/>
                                        </p:tgtEl>
                                      </p:cBhvr>
                                    </p:animEffect>
                                  </p:childTnLst>
                                </p:cTn>
                              </p:par>
                              <p:par>
                                <p:cTn id="8" presetID="22" presetClass="entr" presetSubtype="8" fill="hold" nodeType="withEffect">
                                  <p:stCondLst>
                                    <p:cond delay="0"/>
                                  </p:stCondLst>
                                  <p:childTnLst>
                                    <p:set>
                                      <p:cBhvr>
                                        <p:cTn id="9" dur="1" fill="hold">
                                          <p:stCondLst>
                                            <p:cond delay="0"/>
                                          </p:stCondLst>
                                        </p:cTn>
                                        <p:tgtEl>
                                          <p:spTgt spid="409632"/>
                                        </p:tgtEl>
                                        <p:attrNameLst>
                                          <p:attrName>style.visibility</p:attrName>
                                        </p:attrNameLst>
                                      </p:cBhvr>
                                      <p:to>
                                        <p:strVal val="visible"/>
                                      </p:to>
                                    </p:set>
                                    <p:animEffect transition="in" filter="wipe(left)">
                                      <p:cBhvr>
                                        <p:cTn id="10" dur="500"/>
                                        <p:tgtEl>
                                          <p:spTgt spid="40963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09623"/>
                                        </p:tgtEl>
                                        <p:attrNameLst>
                                          <p:attrName>style.visibility</p:attrName>
                                        </p:attrNameLst>
                                      </p:cBhvr>
                                      <p:to>
                                        <p:strVal val="visible"/>
                                      </p:to>
                                    </p:set>
                                    <p:animEffect transition="in" filter="wipe(up)">
                                      <p:cBhvr>
                                        <p:cTn id="15" dur="500"/>
                                        <p:tgtEl>
                                          <p:spTgt spid="40962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409624"/>
                                        </p:tgtEl>
                                        <p:attrNameLst>
                                          <p:attrName>style.visibility</p:attrName>
                                        </p:attrNameLst>
                                      </p:cBhvr>
                                      <p:to>
                                        <p:strVal val="visible"/>
                                      </p:to>
                                    </p:set>
                                    <p:animEffect transition="in" filter="strips(downRight)">
                                      <p:cBhvr>
                                        <p:cTn id="20" dur="500"/>
                                        <p:tgtEl>
                                          <p:spTgt spid="40962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409625"/>
                                        </p:tgtEl>
                                        <p:attrNameLst>
                                          <p:attrName>style.visibility</p:attrName>
                                        </p:attrNameLst>
                                      </p:cBhvr>
                                      <p:to>
                                        <p:strVal val="visible"/>
                                      </p:to>
                                    </p:set>
                                    <p:animEffect transition="in" filter="strips(downRight)">
                                      <p:cBhvr>
                                        <p:cTn id="25" dur="500"/>
                                        <p:tgtEl>
                                          <p:spTgt spid="40962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409626"/>
                                        </p:tgtEl>
                                        <p:attrNameLst>
                                          <p:attrName>style.visibility</p:attrName>
                                        </p:attrNameLst>
                                      </p:cBhvr>
                                      <p:to>
                                        <p:strVal val="visible"/>
                                      </p:to>
                                    </p:set>
                                    <p:animEffect transition="in" filter="wipe(left)">
                                      <p:cBhvr>
                                        <p:cTn id="30" dur="500"/>
                                        <p:tgtEl>
                                          <p:spTgt spid="40962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409627"/>
                                        </p:tgtEl>
                                        <p:attrNameLst>
                                          <p:attrName>style.visibility</p:attrName>
                                        </p:attrNameLst>
                                      </p:cBhvr>
                                      <p:to>
                                        <p:strVal val="visible"/>
                                      </p:to>
                                    </p:set>
                                    <p:animEffect transition="in" filter="strips(downRight)">
                                      <p:cBhvr>
                                        <p:cTn id="35" dur="500"/>
                                        <p:tgtEl>
                                          <p:spTgt spid="40962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32" fill="hold" nodeType="clickEffect">
                                  <p:stCondLst>
                                    <p:cond delay="0"/>
                                  </p:stCondLst>
                                  <p:childTnLst>
                                    <p:set>
                                      <p:cBhvr>
                                        <p:cTn id="39" dur="1" fill="hold">
                                          <p:stCondLst>
                                            <p:cond delay="0"/>
                                          </p:stCondLst>
                                        </p:cTn>
                                        <p:tgtEl>
                                          <p:spTgt spid="409635"/>
                                        </p:tgtEl>
                                        <p:attrNameLst>
                                          <p:attrName>style.visibility</p:attrName>
                                        </p:attrNameLst>
                                      </p:cBhvr>
                                      <p:to>
                                        <p:strVal val="visible"/>
                                      </p:to>
                                    </p:set>
                                    <p:animEffect transition="in" filter="box(out)">
                                      <p:cBhvr>
                                        <p:cTn id="40" dur="500"/>
                                        <p:tgtEl>
                                          <p:spTgt spid="40963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409628"/>
                                        </p:tgtEl>
                                        <p:attrNameLst>
                                          <p:attrName>style.visibility</p:attrName>
                                        </p:attrNameLst>
                                      </p:cBhvr>
                                      <p:to>
                                        <p:strVal val="visible"/>
                                      </p:to>
                                    </p:set>
                                    <p:animEffect transition="in" filter="strips(downRight)">
                                      <p:cBhvr>
                                        <p:cTn id="45" dur="500"/>
                                        <p:tgtEl>
                                          <p:spTgt spid="40962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409629"/>
                                        </p:tgtEl>
                                        <p:attrNameLst>
                                          <p:attrName>style.visibility</p:attrName>
                                        </p:attrNameLst>
                                      </p:cBhvr>
                                      <p:to>
                                        <p:strVal val="visible"/>
                                      </p:to>
                                    </p:set>
                                    <p:animEffect transition="in" filter="strips(downRight)">
                                      <p:cBhvr>
                                        <p:cTn id="50" dur="500"/>
                                        <p:tgtEl>
                                          <p:spTgt spid="40962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32" fill="hold" nodeType="clickEffect">
                                  <p:stCondLst>
                                    <p:cond delay="0"/>
                                  </p:stCondLst>
                                  <p:childTnLst>
                                    <p:set>
                                      <p:cBhvr>
                                        <p:cTn id="54" dur="1" fill="hold">
                                          <p:stCondLst>
                                            <p:cond delay="0"/>
                                          </p:stCondLst>
                                        </p:cTn>
                                        <p:tgtEl>
                                          <p:spTgt spid="409630"/>
                                        </p:tgtEl>
                                        <p:attrNameLst>
                                          <p:attrName>style.visibility</p:attrName>
                                        </p:attrNameLst>
                                      </p:cBhvr>
                                      <p:to>
                                        <p:strVal val="visible"/>
                                      </p:to>
                                    </p:set>
                                    <p:animEffect transition="in" filter="box(out)">
                                      <p:cBhvr>
                                        <p:cTn id="55" dur="500"/>
                                        <p:tgtEl>
                                          <p:spTgt spid="409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3" grpId="0"/>
      <p:bldP spid="4096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2" name="Rectangle 18"/>
          <p:cNvSpPr>
            <a:spLocks noChangeArrowheads="1"/>
          </p:cNvSpPr>
          <p:nvPr/>
        </p:nvSpPr>
        <p:spPr bwMode="auto">
          <a:xfrm>
            <a:off x="533400" y="808038"/>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a:ln>
                  <a:noFill/>
                </a:ln>
                <a:solidFill>
                  <a:srgbClr val="CC0000"/>
                </a:solidFill>
                <a:effectLst/>
                <a:uLnTx/>
                <a:uFillTx/>
                <a:latin typeface="+mn-ea"/>
                <a:ea typeface="+mn-ea"/>
                <a:cs typeface="+mn-cs"/>
              </a:rPr>
              <a:t>2.4  </a:t>
            </a:r>
            <a:r>
              <a:rPr kumimoji="0" lang="zh-CN" altLang="en-US" sz="3600" b="1" i="0" u="none" strike="noStrike" kern="1200" cap="none" spc="0" normalizeH="0" baseline="0" noProof="0">
                <a:ln>
                  <a:noFill/>
                </a:ln>
                <a:solidFill>
                  <a:srgbClr val="CC0000"/>
                </a:solidFill>
                <a:effectLst/>
                <a:uLnTx/>
                <a:uFillTx/>
                <a:latin typeface="+mn-ea"/>
                <a:ea typeface="+mn-ea"/>
                <a:cs typeface="+mn-cs"/>
              </a:rPr>
              <a:t>逻辑函数的卡诺图化简法</a:t>
            </a:r>
          </a:p>
        </p:txBody>
      </p:sp>
      <p:sp>
        <p:nvSpPr>
          <p:cNvPr id="364565" name="Rectangle 21"/>
          <p:cNvSpPr>
            <a:spLocks noChangeArrowheads="1"/>
          </p:cNvSpPr>
          <p:nvPr/>
        </p:nvSpPr>
        <p:spPr bwMode="auto">
          <a:xfrm>
            <a:off x="927100" y="3805238"/>
            <a:ext cx="6300788"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a:ln>
                  <a:noFill/>
                </a:ln>
                <a:solidFill>
                  <a:srgbClr val="000066"/>
                </a:solidFill>
                <a:effectLst/>
                <a:uLnTx/>
                <a:uFillTx/>
                <a:latin typeface="+mn-ea"/>
                <a:ea typeface="+mn-ea"/>
                <a:cs typeface="+mn-cs"/>
                <a:hlinkClick r:id="rId3" action="ppaction://hlinksldjump"/>
              </a:rPr>
              <a:t>2.4.2 </a:t>
            </a:r>
            <a:r>
              <a:rPr kumimoji="0" lang="zh-CN" altLang="en-US" sz="3200" b="1" i="0" u="none" strike="noStrike" kern="1200" cap="none" spc="0" normalizeH="0" baseline="0" noProof="0">
                <a:ln>
                  <a:noFill/>
                </a:ln>
                <a:solidFill>
                  <a:srgbClr val="000066"/>
                </a:solidFill>
                <a:effectLst/>
                <a:uLnTx/>
                <a:uFillTx/>
                <a:latin typeface="+mn-ea"/>
                <a:ea typeface="+mn-ea"/>
                <a:cs typeface="+mn-cs"/>
                <a:hlinkClick r:id="rId3" action="ppaction://hlinksldjump"/>
              </a:rPr>
              <a:t>用卡诺图化简逻辑函数</a:t>
            </a:r>
            <a:endParaRPr kumimoji="0" lang="zh-CN" altLang="en-US" sz="3200" b="1" i="0" u="none" strike="noStrike" kern="1200" cap="none" spc="0" normalizeH="0" baseline="0" noProof="0">
              <a:ln>
                <a:noFill/>
              </a:ln>
              <a:solidFill>
                <a:srgbClr val="000066"/>
              </a:solidFill>
              <a:effectLst/>
              <a:uLnTx/>
              <a:uFillTx/>
              <a:latin typeface="+mn-ea"/>
              <a:ea typeface="+mn-ea"/>
              <a:cs typeface="+mn-cs"/>
            </a:endParaRPr>
          </a:p>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endParaRPr kumimoji="0" lang="en-US" altLang="zh-CN" sz="3200" b="1" i="0" u="none" strike="noStrike" kern="1200" cap="none" spc="0" normalizeH="0" baseline="0" noProof="0">
              <a:ln>
                <a:noFill/>
              </a:ln>
              <a:solidFill>
                <a:srgbClr val="000066"/>
              </a:solidFill>
              <a:effectLst/>
              <a:uLnTx/>
              <a:uFillTx/>
              <a:latin typeface="+mn-ea"/>
              <a:ea typeface="+mn-ea"/>
              <a:cs typeface="+mn-cs"/>
            </a:endParaRPr>
          </a:p>
        </p:txBody>
      </p:sp>
      <p:sp>
        <p:nvSpPr>
          <p:cNvPr id="364566" name="Rectangle 22"/>
          <p:cNvSpPr>
            <a:spLocks noChangeArrowheads="1"/>
          </p:cNvSpPr>
          <p:nvPr/>
        </p:nvSpPr>
        <p:spPr bwMode="auto">
          <a:xfrm>
            <a:off x="881063" y="2708275"/>
            <a:ext cx="6416675"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3200" b="1" i="0" u="none" strike="noStrike" kern="1200" cap="none" spc="0" normalizeH="0" baseline="0" noProof="0">
                <a:ln>
                  <a:noFill/>
                </a:ln>
                <a:solidFill>
                  <a:srgbClr val="000066"/>
                </a:solidFill>
                <a:effectLst/>
                <a:uLnTx/>
                <a:uFillTx/>
                <a:latin typeface="+mn-ea"/>
                <a:ea typeface="+mn-ea"/>
                <a:cs typeface="+mn-cs"/>
                <a:hlinkClick r:id="rId4" action="ppaction://hlinksldjump"/>
              </a:rPr>
              <a:t>2.4.1 </a:t>
            </a:r>
            <a:r>
              <a:rPr kumimoji="0" lang="zh-CN" altLang="en-US" sz="3200" b="1" i="0" u="none" strike="noStrike" kern="1200" cap="none" spc="0" normalizeH="0" baseline="0" noProof="0">
                <a:ln>
                  <a:noFill/>
                </a:ln>
                <a:solidFill>
                  <a:srgbClr val="000066"/>
                </a:solidFill>
                <a:effectLst/>
                <a:uLnTx/>
                <a:uFillTx/>
                <a:latin typeface="+mn-ea"/>
                <a:ea typeface="+mn-ea"/>
                <a:cs typeface="+mn-cs"/>
                <a:hlinkClick r:id="rId4" action="ppaction://hlinksldjump"/>
              </a:rPr>
              <a:t>用卡诺图表示逻辑函数</a:t>
            </a:r>
            <a:endParaRPr kumimoji="0" lang="zh-CN" altLang="en-US" sz="3200" b="1" i="0" u="none" strike="noStrike" kern="1200" cap="none" spc="0" normalizeH="0" baseline="0" noProof="0">
              <a:ln>
                <a:noFill/>
              </a:ln>
              <a:solidFill>
                <a:srgbClr val="000066"/>
              </a:solidFill>
              <a:effectLst/>
              <a:uLnTx/>
              <a:uFillTx/>
              <a:latin typeface="+mn-ea"/>
              <a:ea typeface="+mn-ea"/>
              <a:cs typeface="+mn-cs"/>
            </a:endParaRPr>
          </a:p>
        </p:txBody>
      </p:sp>
    </p:spTree>
    <p:extLst>
      <p:ext uri="{BB962C8B-B14F-4D97-AF65-F5344CB8AC3E}">
        <p14:creationId xmlns:p14="http://schemas.microsoft.com/office/powerpoint/2010/main" val="1395915916"/>
      </p:ext>
    </p:extLst>
  </p:cSld>
  <p:clrMapOvr>
    <a:masterClrMapping/>
  </p:clrMapOvr>
  <p:transition>
    <p:wipe dir="r"/>
    <p:sndAc>
      <p:stSnd>
        <p:snd r:embed="rId2" name="PROJCTOR.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623" name="Rectangle 55"/>
          <p:cNvSpPr>
            <a:spLocks noChangeArrowheads="1"/>
          </p:cNvSpPr>
          <p:nvPr/>
        </p:nvSpPr>
        <p:spPr bwMode="auto">
          <a:xfrm>
            <a:off x="476250" y="1860550"/>
            <a:ext cx="8191500" cy="4059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indent="266700"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1pPr>
            <a:lvl2pPr marL="800100" indent="-342900"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2pPr>
            <a:lvl3pPr marL="1257300" indent="-342900"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3pPr>
            <a:lvl4pPr marL="1714500" indent="-342900"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4pPr>
            <a:lvl5pPr marL="2171700" indent="-342900" algn="l">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5pPr>
            <a:lvl6pPr marL="2628900" indent="-342900"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6pPr>
            <a:lvl7pPr marL="3086100" indent="-342900"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7pPr>
            <a:lvl8pPr marL="3543300" indent="-342900"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8pPr>
            <a:lvl9pPr marL="4000500" indent="-342900" fontAlgn="base">
              <a:spcBef>
                <a:spcPct val="0"/>
              </a:spcBef>
              <a:spcAft>
                <a:spcPct val="0"/>
              </a:spcAft>
              <a:tabLst>
                <a:tab pos="630238"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55000"/>
              </a:lnSpc>
              <a:spcBef>
                <a:spcPct val="0"/>
              </a:spcBef>
              <a:spcAft>
                <a:spcPct val="0"/>
              </a:spcAft>
              <a:buClrTx/>
              <a:buSzTx/>
              <a:buFontTx/>
              <a:buNone/>
              <a:tabLst>
                <a:tab pos="630238" algn="l"/>
                <a:tab pos="4392613" algn="r"/>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逻辑代数与普通代数的公式易混淆，化简过程要求对所	有公式熟练掌握；</a:t>
            </a:r>
          </a:p>
          <a:p>
            <a:pPr marL="0" marR="0" lvl="0" indent="266700" algn="l" defTabSz="914400" rtl="0" eaLnBrk="1" fontAlgn="base" latinLnBrk="0" hangingPunct="1">
              <a:lnSpc>
                <a:spcPct val="155000"/>
              </a:lnSpc>
              <a:spcBef>
                <a:spcPct val="0"/>
              </a:spcBef>
              <a:spcAft>
                <a:spcPct val="0"/>
              </a:spcAft>
              <a:buClrTx/>
              <a:buSzTx/>
              <a:buFontTx/>
              <a:buNone/>
              <a:tabLst>
                <a:tab pos="630238" algn="l"/>
                <a:tab pos="4392613" algn="r"/>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2.</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代数法化简无一套完善的方法可循，它依赖于人的经验	和灵活性；</a:t>
            </a:r>
          </a:p>
          <a:p>
            <a:pPr marL="0" marR="0" lvl="0" indent="266700" algn="l" defTabSz="914400" rtl="0" eaLnBrk="1" fontAlgn="base" latinLnBrk="0" hangingPunct="1">
              <a:lnSpc>
                <a:spcPct val="155000"/>
              </a:lnSpc>
              <a:spcBef>
                <a:spcPct val="0"/>
              </a:spcBef>
              <a:spcAft>
                <a:spcPct val="0"/>
              </a:spcAft>
              <a:buClrTx/>
              <a:buSzTx/>
              <a:buFontTx/>
              <a:buNone/>
              <a:tabLst>
                <a:tab pos="630238" algn="l"/>
                <a:tab pos="4392613" algn="r"/>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3.</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用这种化简方法技巧强，较难掌握。特别是对代数化简	后得到的逻辑表达式是否是最简式判断有一定困难。</a:t>
            </a:r>
          </a:p>
          <a:p>
            <a:pPr marL="0" marR="0" lvl="0" indent="266700" algn="l" defTabSz="914400" rtl="0" eaLnBrk="1" fontAlgn="base" latinLnBrk="0" hangingPunct="1">
              <a:lnSpc>
                <a:spcPct val="155000"/>
              </a:lnSpc>
              <a:spcBef>
                <a:spcPct val="0"/>
              </a:spcBef>
              <a:spcAft>
                <a:spcPct val="0"/>
              </a:spcAft>
              <a:buClrTx/>
              <a:buSzTx/>
              <a:buFontTx/>
              <a:buNone/>
              <a:tabLst>
                <a:tab pos="630238" algn="l"/>
                <a:tab pos="4392613" algn="r"/>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卡诺图法可以比较简便地得到最简的逻辑表达式。</a:t>
            </a:r>
          </a:p>
        </p:txBody>
      </p:sp>
      <p:sp>
        <p:nvSpPr>
          <p:cNvPr id="365624" name="Rectangle 56"/>
          <p:cNvSpPr>
            <a:spLocks noChangeArrowheads="1"/>
          </p:cNvSpPr>
          <p:nvPr/>
        </p:nvSpPr>
        <p:spPr bwMode="auto">
          <a:xfrm>
            <a:off x="768670" y="1239838"/>
            <a:ext cx="4825360" cy="51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35000"/>
              </a:lnSpc>
              <a:spcBef>
                <a:spcPct val="0"/>
              </a:spcBef>
              <a:spcAft>
                <a:spcPct val="0"/>
              </a:spcAft>
              <a:buClrTx/>
              <a:buSzTx/>
              <a:buFontTx/>
              <a:buNone/>
              <a:tabLst>
                <a:tab pos="228600" algn="l"/>
              </a:tabLst>
              <a:defRPr/>
            </a:pPr>
            <a:r>
              <a:rPr kumimoji="0" lang="zh-CN" altLang="en-US" sz="2400" b="1" i="0" u="none" strike="noStrike" kern="1200" cap="none" spc="0" normalizeH="0" baseline="0" noProof="0">
                <a:ln>
                  <a:noFill/>
                </a:ln>
                <a:solidFill>
                  <a:srgbClr val="000066"/>
                </a:solidFill>
                <a:effectLst/>
                <a:uLnTx/>
                <a:uFillTx/>
                <a:latin typeface="+mn-ea"/>
                <a:ea typeface="+mn-ea"/>
                <a:cs typeface="+mn-cs"/>
              </a:rPr>
              <a:t>代数法化简在使用中遇到的困难：</a:t>
            </a:r>
          </a:p>
        </p:txBody>
      </p:sp>
    </p:spTree>
    <p:custDataLst>
      <p:tags r:id="rId1"/>
    </p:custDataLst>
    <p:extLst>
      <p:ext uri="{BB962C8B-B14F-4D97-AF65-F5344CB8AC3E}">
        <p14:creationId xmlns:p14="http://schemas.microsoft.com/office/powerpoint/2010/main" val="678528577"/>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5623"/>
                                        </p:tgtEl>
                                        <p:attrNameLst>
                                          <p:attrName>style.visibility</p:attrName>
                                        </p:attrNameLst>
                                      </p:cBhvr>
                                      <p:to>
                                        <p:strVal val="visible"/>
                                      </p:to>
                                    </p:set>
                                    <p:animEffect transition="in" filter="wipe(up)">
                                      <p:cBhvr>
                                        <p:cTn id="7" dur="3000"/>
                                        <p:tgtEl>
                                          <p:spTgt spid="365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685800" y="484632"/>
            <a:ext cx="7772400" cy="590931"/>
          </a:xfrm>
        </p:spPr>
        <p:txBody>
          <a:bodyPr/>
          <a:lstStyle/>
          <a:p>
            <a:r>
              <a:rPr lang="en-US" altLang="zh-CN" sz="3200" dirty="0">
                <a:solidFill>
                  <a:srgbClr val="CC0000"/>
                </a:solidFill>
                <a:latin typeface="+mn-ea"/>
                <a:ea typeface="+mn-ea"/>
              </a:rPr>
              <a:t>2.2.3 </a:t>
            </a:r>
            <a:r>
              <a:rPr lang="zh-CN" altLang="en-US" sz="3200" dirty="0">
                <a:solidFill>
                  <a:srgbClr val="CC0000"/>
                </a:solidFill>
                <a:latin typeface="+mn-ea"/>
                <a:ea typeface="+mn-ea"/>
              </a:rPr>
              <a:t>用卡诺图表示逻辑函数</a:t>
            </a:r>
          </a:p>
        </p:txBody>
      </p:sp>
      <p:sp>
        <p:nvSpPr>
          <p:cNvPr id="396292" name="Rectangle 4"/>
          <p:cNvSpPr>
            <a:spLocks noChangeArrowheads="1"/>
          </p:cNvSpPr>
          <p:nvPr/>
        </p:nvSpPr>
        <p:spPr bwMode="auto">
          <a:xfrm>
            <a:off x="683460" y="1181055"/>
            <a:ext cx="5327650"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、卡诺图的引出</a:t>
            </a:r>
          </a:p>
        </p:txBody>
      </p:sp>
      <mc:AlternateContent xmlns:mc="http://schemas.openxmlformats.org/markup-compatibility/2006" xmlns:a14="http://schemas.microsoft.com/office/drawing/2010/main">
        <mc:Choice Requires="a14">
          <p:sp>
            <p:nvSpPr>
              <p:cNvPr id="396294" name="Text Box 6"/>
              <p:cNvSpPr txBox="1">
                <a:spLocks noChangeArrowheads="1"/>
              </p:cNvSpPr>
              <p:nvPr/>
            </p:nvSpPr>
            <p:spPr bwMode="auto">
              <a:xfrm>
                <a:off x="467430" y="1674943"/>
                <a:ext cx="2736380" cy="591957"/>
              </a:xfrm>
              <a:prstGeom prst="rect">
                <a:avLst/>
              </a:prstGeom>
              <a:noFill/>
              <a:ln>
                <a:noFill/>
              </a:ln>
              <a:effectLst/>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14:m>
                  <m:oMathPara xmlns:m="http://schemas.openxmlformats.org/officeDocument/2006/math">
                    <m:oMathParaPr>
                      <m:jc m:val="centerGroup"/>
                    </m:oMathParaPr>
                    <m:oMath xmlns:m="http://schemas.openxmlformats.org/officeDocument/2006/math">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𝑳</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𝑨𝑩</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𝑨</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oMath>
                  </m:oMathPara>
                </a14:m>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mc:Choice>
        <mc:Fallback xmlns="">
          <p:sp>
            <p:nvSpPr>
              <p:cNvPr id="396294" name="Text Box 6"/>
              <p:cNvSpPr txBox="1">
                <a:spLocks noRot="1" noChangeAspect="1" noMove="1" noResize="1" noEditPoints="1" noAdjustHandles="1" noChangeArrowheads="1" noChangeShapeType="1" noTextEdit="1"/>
              </p:cNvSpPr>
              <p:nvPr/>
            </p:nvSpPr>
            <p:spPr bwMode="auto">
              <a:xfrm>
                <a:off x="467430" y="1674943"/>
                <a:ext cx="2736380" cy="591957"/>
              </a:xfrm>
              <a:prstGeom prst="rect">
                <a:avLst/>
              </a:prstGeom>
              <a:blipFill>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Text Box 6"/>
              <p:cNvSpPr txBox="1">
                <a:spLocks noChangeArrowheads="1"/>
              </p:cNvSpPr>
              <p:nvPr/>
            </p:nvSpPr>
            <p:spPr bwMode="auto">
              <a:xfrm>
                <a:off x="700950" y="2655654"/>
                <a:ext cx="6031350" cy="591957"/>
              </a:xfrm>
              <a:prstGeom prst="rect">
                <a:avLst/>
              </a:prstGeom>
              <a:noFill/>
              <a:ln>
                <a:noFill/>
              </a:ln>
              <a:effectLst/>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14:m>
                  <m:oMathPara xmlns:m="http://schemas.openxmlformats.org/officeDocument/2006/math">
                    <m:oMathParaPr>
                      <m:jc m:val="centerGroup"/>
                    </m:oMathParaPr>
                    <m:oMath xmlns:m="http://schemas.openxmlformats.org/officeDocument/2006/math">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𝑪</m:t>
                      </m:r>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𝑩</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0"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0"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oMath>
                  </m:oMathPara>
                </a14:m>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mc:Choice>
        <mc:Fallback xmlns="">
          <p:sp>
            <p:nvSpPr>
              <p:cNvPr id="27" name="Text Box 6"/>
              <p:cNvSpPr txBox="1">
                <a:spLocks noRot="1" noChangeAspect="1" noMove="1" noResize="1" noEditPoints="1" noAdjustHandles="1" noChangeArrowheads="1" noChangeShapeType="1" noTextEdit="1"/>
              </p:cNvSpPr>
              <p:nvPr/>
            </p:nvSpPr>
            <p:spPr bwMode="auto">
              <a:xfrm>
                <a:off x="700950" y="2655654"/>
                <a:ext cx="6031350" cy="591957"/>
              </a:xfrm>
              <a:prstGeom prst="rect">
                <a:avLst/>
              </a:prstGeom>
              <a:blipFill>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Text Box 6"/>
              <p:cNvSpPr txBox="1">
                <a:spLocks noChangeArrowheads="1"/>
              </p:cNvSpPr>
              <p:nvPr/>
            </p:nvSpPr>
            <p:spPr bwMode="auto">
              <a:xfrm>
                <a:off x="703190" y="3622136"/>
                <a:ext cx="4084840" cy="591957"/>
              </a:xfrm>
              <a:prstGeom prst="rect">
                <a:avLst/>
              </a:prstGeom>
              <a:noFill/>
              <a:ln>
                <a:noFill/>
              </a:ln>
              <a:effectLst/>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14:m>
                  <m:oMathPara xmlns:m="http://schemas.openxmlformats.org/officeDocument/2006/math">
                    <m:oMathParaPr>
                      <m:jc m:val="centerGroup"/>
                    </m:oMathParaPr>
                    <m:oMath xmlns:m="http://schemas.openxmlformats.org/officeDocument/2006/math">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𝑨𝑩𝑪</m:t>
                      </m:r>
                    </m:oMath>
                  </m:oMathPara>
                </a14:m>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mc:Choice>
        <mc:Fallback xmlns="">
          <p:sp>
            <p:nvSpPr>
              <p:cNvPr id="28" name="Text Box 6"/>
              <p:cNvSpPr txBox="1">
                <a:spLocks noRot="1" noChangeAspect="1" noMove="1" noResize="1" noEditPoints="1" noAdjustHandles="1" noChangeArrowheads="1" noChangeShapeType="1" noTextEdit="1"/>
              </p:cNvSpPr>
              <p:nvPr/>
            </p:nvSpPr>
            <p:spPr bwMode="auto">
              <a:xfrm>
                <a:off x="703190" y="3622136"/>
                <a:ext cx="4084840" cy="591957"/>
              </a:xfrm>
              <a:prstGeom prst="rect">
                <a:avLst/>
              </a:prstGeom>
              <a:blipFill>
                <a:blip r:embed="rId5"/>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Text Box 6"/>
              <p:cNvSpPr txBox="1">
                <a:spLocks noChangeArrowheads="1"/>
              </p:cNvSpPr>
              <p:nvPr/>
            </p:nvSpPr>
            <p:spPr bwMode="auto">
              <a:xfrm>
                <a:off x="692603" y="4692398"/>
                <a:ext cx="4968690" cy="531620"/>
              </a:xfrm>
              <a:prstGeom prst="rect">
                <a:avLst/>
              </a:prstGeom>
              <a:noFill/>
              <a:ln>
                <a:noFill/>
              </a:ln>
              <a:effectLst/>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14:m>
                  <m:oMath xmlns:m="http://schemas.openxmlformats.org/officeDocument/2006/math">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acc>
                      <m:accPr>
                        <m:chr m:val="̅"/>
                        <m:ctrlP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d>
                      <m:dPr>
                        <m:ctrlP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ctrlPr>
                      </m:dPr>
                      <m:e>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𝑩</m:t>
                        </m:r>
                      </m:e>
                    </m:d>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d>
                      <m:dPr>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dPr>
                      <m:e>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d>
                  </m:oMath>
                </a14:m>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p>
            </p:txBody>
          </p:sp>
        </mc:Choice>
        <mc:Fallback xmlns="">
          <p:sp>
            <p:nvSpPr>
              <p:cNvPr id="30" name="Text Box 6"/>
              <p:cNvSpPr txBox="1">
                <a:spLocks noRot="1" noChangeAspect="1" noMove="1" noResize="1" noEditPoints="1" noAdjustHandles="1" noChangeArrowheads="1" noChangeShapeType="1" noTextEdit="1"/>
              </p:cNvSpPr>
              <p:nvPr/>
            </p:nvSpPr>
            <p:spPr bwMode="auto">
              <a:xfrm>
                <a:off x="692603" y="4692398"/>
                <a:ext cx="4968690" cy="531620"/>
              </a:xfrm>
              <a:prstGeom prst="rect">
                <a:avLst/>
              </a:prstGeom>
              <a:blipFill>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Text Box 6"/>
              <p:cNvSpPr txBox="1">
                <a:spLocks noChangeArrowheads="1"/>
              </p:cNvSpPr>
              <p:nvPr/>
            </p:nvSpPr>
            <p:spPr bwMode="auto">
              <a:xfrm>
                <a:off x="692603" y="5233132"/>
                <a:ext cx="2880400" cy="531620"/>
              </a:xfrm>
              <a:prstGeom prst="rect">
                <a:avLst/>
              </a:prstGeom>
              <a:noFill/>
              <a:ln>
                <a:noFill/>
              </a:ln>
              <a:effectLst/>
              <a:extLst>
                <a:ext uri="{909E8E84-426E-40DD-AFC4-6F175D3DCCD1}">
                  <a14:hiddenFill>
                    <a:solidFill>
                      <a:srgbClr val="FFFFFF"/>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14:m>
                  <m:oMath xmlns:m="http://schemas.openxmlformats.org/officeDocument/2006/math">
                    <m:r>
                      <a:rPr kumimoji="0"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mn-ea"/>
                        <a:cs typeface="+mn-cs"/>
                      </a:rPr>
                      <m:t>=</m:t>
                    </m:r>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m:t>
                        </m:r>
                      </m:e>
                    </m:acc>
                    <m:acc>
                      <m:accPr>
                        <m:chr m:val="̅"/>
                        <m:ctrlP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ctrlPr>
                      </m:accPr>
                      <m:e>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𝑪</m:t>
                        </m:r>
                      </m:e>
                    </m:acc>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m:t>
                    </m:r>
                    <m:r>
                      <a:rPr kumimoji="0"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mn-ea"/>
                        <a:cs typeface="+mn-cs"/>
                      </a:rPr>
                      <m:t>𝑨𝑩</m:t>
                    </m:r>
                  </m:oMath>
                </a14:m>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p>
            </p:txBody>
          </p:sp>
        </mc:Choice>
        <mc:Fallback xmlns="">
          <p:sp>
            <p:nvSpPr>
              <p:cNvPr id="31" name="Text Box 6"/>
              <p:cNvSpPr txBox="1">
                <a:spLocks noRot="1" noChangeAspect="1" noMove="1" noResize="1" noEditPoints="1" noAdjustHandles="1" noChangeArrowheads="1" noChangeShapeType="1" noTextEdit="1"/>
              </p:cNvSpPr>
              <p:nvPr/>
            </p:nvSpPr>
            <p:spPr bwMode="auto">
              <a:xfrm>
                <a:off x="692603" y="5233132"/>
                <a:ext cx="2880400" cy="531620"/>
              </a:xfrm>
              <a:prstGeom prst="rect">
                <a:avLst/>
              </a:prstGeom>
              <a:blipFill>
                <a:blip r:embed="rId7"/>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33" name="Text Box 6"/>
          <p:cNvSpPr txBox="1">
            <a:spLocks noChangeArrowheads="1"/>
          </p:cNvSpPr>
          <p:nvPr/>
        </p:nvSpPr>
        <p:spPr bwMode="auto">
          <a:xfrm>
            <a:off x="897930" y="2180274"/>
            <a:ext cx="5113180" cy="51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r>
              <a:rPr kumimoji="0" lang="en-US" altLang="zh-CN" sz="2400" b="1" i="1"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全部配项成最小项↓</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p:sp>
        <p:nvSpPr>
          <p:cNvPr id="34" name="Text Box 6"/>
          <p:cNvSpPr txBox="1">
            <a:spLocks noChangeArrowheads="1"/>
          </p:cNvSpPr>
          <p:nvPr/>
        </p:nvSpPr>
        <p:spPr bwMode="auto">
          <a:xfrm>
            <a:off x="897930" y="3109482"/>
            <a:ext cx="2712072" cy="51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r>
              <a:rPr kumimoji="0" lang="en-US" altLang="zh-CN" sz="2400" b="1" i="1"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去除重复项↓</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p:sp>
        <p:nvSpPr>
          <p:cNvPr id="35" name="Text Box 6"/>
          <p:cNvSpPr txBox="1">
            <a:spLocks noChangeArrowheads="1"/>
          </p:cNvSpPr>
          <p:nvPr/>
        </p:nvSpPr>
        <p:spPr bwMode="auto">
          <a:xfrm>
            <a:off x="971500" y="4196429"/>
            <a:ext cx="6568160" cy="51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合并“相邻”项↓</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p:txBody>
      </p:sp>
      <p:grpSp>
        <p:nvGrpSpPr>
          <p:cNvPr id="8" name="组合 7"/>
          <p:cNvGrpSpPr/>
          <p:nvPr/>
        </p:nvGrpSpPr>
        <p:grpSpPr>
          <a:xfrm>
            <a:off x="5004060" y="2924930"/>
            <a:ext cx="1664283" cy="0"/>
            <a:chOff x="5004060" y="2924930"/>
            <a:chExt cx="1664283" cy="0"/>
          </a:xfrm>
        </p:grpSpPr>
        <p:cxnSp>
          <p:nvCxnSpPr>
            <p:cNvPr id="7" name="直接连接符 6"/>
            <p:cNvCxnSpPr/>
            <p:nvPr/>
          </p:nvCxnSpPr>
          <p:spPr bwMode="auto">
            <a:xfrm>
              <a:off x="5004060" y="2924930"/>
              <a:ext cx="657233" cy="0"/>
            </a:xfrm>
            <a:prstGeom prst="line">
              <a:avLst/>
            </a:prstGeom>
            <a:solidFill>
              <a:schemeClr val="accent1"/>
            </a:solidFill>
            <a:ln w="762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40"/>
            <p:cNvCxnSpPr/>
            <p:nvPr/>
          </p:nvCxnSpPr>
          <p:spPr bwMode="auto">
            <a:xfrm>
              <a:off x="6011110" y="2924930"/>
              <a:ext cx="657233" cy="0"/>
            </a:xfrm>
            <a:prstGeom prst="line">
              <a:avLst/>
            </a:prstGeom>
            <a:solidFill>
              <a:schemeClr val="accent1"/>
            </a:solidFill>
            <a:ln w="762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3" name="组合 42"/>
          <p:cNvGrpSpPr/>
          <p:nvPr/>
        </p:nvGrpSpPr>
        <p:grpSpPr>
          <a:xfrm>
            <a:off x="1115520" y="4077090"/>
            <a:ext cx="1664283" cy="0"/>
            <a:chOff x="5004060" y="2924930"/>
            <a:chExt cx="1664283" cy="0"/>
          </a:xfrm>
        </p:grpSpPr>
        <p:cxnSp>
          <p:nvCxnSpPr>
            <p:cNvPr id="44" name="直接连接符 43"/>
            <p:cNvCxnSpPr/>
            <p:nvPr/>
          </p:nvCxnSpPr>
          <p:spPr bwMode="auto">
            <a:xfrm>
              <a:off x="5004060" y="2924930"/>
              <a:ext cx="657233"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接连接符 44"/>
            <p:cNvCxnSpPr/>
            <p:nvPr/>
          </p:nvCxnSpPr>
          <p:spPr bwMode="auto">
            <a:xfrm>
              <a:off x="6011110" y="2924930"/>
              <a:ext cx="657233"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6" name="组合 45"/>
          <p:cNvGrpSpPr/>
          <p:nvPr/>
        </p:nvGrpSpPr>
        <p:grpSpPr>
          <a:xfrm>
            <a:off x="3059790" y="4077090"/>
            <a:ext cx="1664283" cy="0"/>
            <a:chOff x="5004060" y="2924930"/>
            <a:chExt cx="1664283" cy="0"/>
          </a:xfrm>
        </p:grpSpPr>
        <p:cxnSp>
          <p:nvCxnSpPr>
            <p:cNvPr id="47" name="直接连接符 46"/>
            <p:cNvCxnSpPr/>
            <p:nvPr/>
          </p:nvCxnSpPr>
          <p:spPr bwMode="auto">
            <a:xfrm>
              <a:off x="5004060" y="2924930"/>
              <a:ext cx="657233" cy="0"/>
            </a:xfrm>
            <a:prstGeom prst="line">
              <a:avLst/>
            </a:prstGeom>
            <a:solidFill>
              <a:schemeClr val="accent1"/>
            </a:solidFill>
            <a:ln w="38100"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6011110" y="2924930"/>
              <a:ext cx="657233" cy="0"/>
            </a:xfrm>
            <a:prstGeom prst="line">
              <a:avLst/>
            </a:prstGeom>
            <a:solidFill>
              <a:schemeClr val="accent1"/>
            </a:solidFill>
            <a:ln w="38100"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0" name="组合 9"/>
          <p:cNvGrpSpPr/>
          <p:nvPr/>
        </p:nvGrpSpPr>
        <p:grpSpPr>
          <a:xfrm>
            <a:off x="1619590" y="5013220"/>
            <a:ext cx="2592360" cy="0"/>
            <a:chOff x="1619590" y="5013220"/>
            <a:chExt cx="2592360" cy="0"/>
          </a:xfrm>
        </p:grpSpPr>
        <p:cxnSp>
          <p:nvCxnSpPr>
            <p:cNvPr id="49" name="直接连接符 48"/>
            <p:cNvCxnSpPr/>
            <p:nvPr/>
          </p:nvCxnSpPr>
          <p:spPr bwMode="auto">
            <a:xfrm>
              <a:off x="1619590" y="5013220"/>
              <a:ext cx="792110" cy="0"/>
            </a:xfrm>
            <a:prstGeom prst="line">
              <a:avLst/>
            </a:prstGeom>
            <a:solidFill>
              <a:schemeClr val="accent1"/>
            </a:solidFill>
            <a:ln w="762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50"/>
            <p:cNvCxnSpPr/>
            <p:nvPr/>
          </p:nvCxnSpPr>
          <p:spPr bwMode="auto">
            <a:xfrm>
              <a:off x="3419840" y="5013220"/>
              <a:ext cx="792110" cy="0"/>
            </a:xfrm>
            <a:prstGeom prst="line">
              <a:avLst/>
            </a:prstGeom>
            <a:solidFill>
              <a:schemeClr val="accent1"/>
            </a:solidFill>
            <a:ln w="762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252522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6294"/>
                                        </p:tgtEl>
                                        <p:attrNameLst>
                                          <p:attrName>style.visibility</p:attrName>
                                        </p:attrNameLst>
                                      </p:cBhvr>
                                      <p:to>
                                        <p:strVal val="visible"/>
                                      </p:to>
                                    </p:set>
                                    <p:animEffect transition="in" filter="strips(downRight)">
                                      <p:cBhvr>
                                        <p:cTn id="7" dur="500"/>
                                        <p:tgtEl>
                                          <p:spTgt spid="39629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Right)">
                                      <p:cBhvr>
                                        <p:cTn id="12" dur="500"/>
                                        <p:tgtEl>
                                          <p:spTgt spid="33"/>
                                        </p:tgtEl>
                                      </p:cBhvr>
                                    </p:animEffect>
                                  </p:childTnLst>
                                </p:cTn>
                              </p:par>
                            </p:childTnLst>
                          </p:cTn>
                        </p:par>
                        <p:par>
                          <p:cTn id="13" fill="hold">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strips(downRight)">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1000"/>
                            </p:stCondLst>
                            <p:childTnLst>
                              <p:par>
                                <p:cTn id="27" presetID="18" presetClass="entr" presetSubtype="6"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strips(downRigh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strips(downRight)">
                                      <p:cBhvr>
                                        <p:cTn id="34" dur="500"/>
                                        <p:tgtEl>
                                          <p:spTgt spid="35"/>
                                        </p:tgtEl>
                                      </p:cBhvr>
                                    </p:animEffect>
                                  </p:childTnLst>
                                </p:cTn>
                              </p:par>
                            </p:childTnLst>
                          </p:cTn>
                        </p:par>
                        <p:par>
                          <p:cTn id="35" fill="hold">
                            <p:stCondLst>
                              <p:cond delay="500"/>
                            </p:stCondLst>
                            <p:childTnLst>
                              <p:par>
                                <p:cTn id="36" presetID="22" presetClass="entr" presetSubtype="4"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down)">
                                      <p:cBhvr>
                                        <p:cTn id="38" dur="500"/>
                                        <p:tgtEl>
                                          <p:spTgt spid="43"/>
                                        </p:tgtEl>
                                      </p:cBhvr>
                                    </p:animEffect>
                                  </p:childTnLst>
                                </p:cTn>
                              </p:par>
                            </p:childTnLst>
                          </p:cTn>
                        </p:par>
                        <p:par>
                          <p:cTn id="39" fill="hold">
                            <p:stCondLst>
                              <p:cond delay="1000"/>
                            </p:stCondLst>
                            <p:childTnLst>
                              <p:par>
                                <p:cTn id="40" presetID="22" presetClass="entr" presetSubtype="4"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down)">
                                      <p:cBhvr>
                                        <p:cTn id="42" dur="500"/>
                                        <p:tgtEl>
                                          <p:spTgt spid="46"/>
                                        </p:tgtEl>
                                      </p:cBhvr>
                                    </p:animEffect>
                                  </p:childTnLst>
                                </p:cTn>
                              </p:par>
                            </p:childTnLst>
                          </p:cTn>
                        </p:par>
                        <p:par>
                          <p:cTn id="43" fill="hold">
                            <p:stCondLst>
                              <p:cond delay="1500"/>
                            </p:stCondLst>
                            <p:childTnLst>
                              <p:par>
                                <p:cTn id="44" presetID="18" presetClass="entr" presetSubtype="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trips(downRight)">
                                      <p:cBhvr>
                                        <p:cTn id="46" dur="500"/>
                                        <p:tgtEl>
                                          <p:spTgt spid="30"/>
                                        </p:tgtEl>
                                      </p:cBhvr>
                                    </p:animEffect>
                                  </p:childTnLst>
                                </p:cTn>
                              </p:par>
                            </p:childTnLst>
                          </p:cTn>
                        </p:par>
                        <p:par>
                          <p:cTn id="47" fill="hold">
                            <p:stCondLst>
                              <p:cond delay="2000"/>
                            </p:stCondLst>
                            <p:childTnLst>
                              <p:par>
                                <p:cTn id="48" presetID="22" presetClass="entr" presetSubtype="4"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00"/>
                                        <p:tgtEl>
                                          <p:spTgt spid="10"/>
                                        </p:tgtEl>
                                      </p:cBhvr>
                                    </p:animEffect>
                                  </p:childTnLst>
                                </p:cTn>
                              </p:par>
                            </p:childTnLst>
                          </p:cTn>
                        </p:par>
                        <p:par>
                          <p:cTn id="51" fill="hold">
                            <p:stCondLst>
                              <p:cond delay="2500"/>
                            </p:stCondLst>
                            <p:childTnLst>
                              <p:par>
                                <p:cTn id="52" presetID="18" presetClass="entr" presetSubtype="6"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strips(downRight)">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4" grpId="0" autoUpdateAnimBg="0"/>
      <p:bldP spid="27" grpId="0" autoUpdateAnimBg="0"/>
      <p:bldP spid="28" grpId="0" autoUpdateAnimBg="0"/>
      <p:bldP spid="30" grpId="0" autoUpdateAnimBg="0"/>
      <p:bldP spid="31" grpId="0" autoUpdateAnimBg="0"/>
      <p:bldP spid="33" grpId="0" autoUpdateAnimBg="0"/>
      <p:bldP spid="34" grpId="0" autoUpdateAnimBg="0"/>
      <p:bldP spid="3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685800" y="484632"/>
            <a:ext cx="7772400" cy="888555"/>
          </a:xfrm>
        </p:spPr>
        <p:txBody>
          <a:bodyPr/>
          <a:lstStyle/>
          <a:p>
            <a:r>
              <a:rPr lang="en-US" altLang="zh-CN" sz="3200" dirty="0">
                <a:solidFill>
                  <a:srgbClr val="CC0000"/>
                </a:solidFill>
                <a:latin typeface="Times New Roman" panose="02020603050405020304" pitchFamily="18" charset="0"/>
              </a:rPr>
              <a:t>2.2.3 </a:t>
            </a:r>
            <a:r>
              <a:rPr lang="zh-CN" altLang="en-US" sz="3200" dirty="0">
                <a:solidFill>
                  <a:srgbClr val="CC0000"/>
                </a:solidFill>
              </a:rPr>
              <a:t>用卡诺图表示逻辑函数</a:t>
            </a:r>
          </a:p>
        </p:txBody>
      </p:sp>
      <p:sp>
        <p:nvSpPr>
          <p:cNvPr id="396294" name="Text Box 6"/>
          <p:cNvSpPr txBox="1">
            <a:spLocks noChangeArrowheads="1"/>
          </p:cNvSpPr>
          <p:nvPr/>
        </p:nvSpPr>
        <p:spPr bwMode="auto">
          <a:xfrm>
            <a:off x="671521" y="1449388"/>
            <a:ext cx="8077200" cy="15094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35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卡诺图：将</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n</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变量的全部最小项都用小方块表示，并使具有逻辑相邻的最小项在几何位置上也相邻地排列起来，这样</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所得到的图形叫</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n</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变量的卡诺图。</a:t>
            </a:r>
          </a:p>
        </p:txBody>
      </p:sp>
      <p:sp>
        <p:nvSpPr>
          <p:cNvPr id="396295" name="Text Box 7"/>
          <p:cNvSpPr txBox="1">
            <a:spLocks noChangeArrowheads="1"/>
          </p:cNvSpPr>
          <p:nvPr/>
        </p:nvSpPr>
        <p:spPr bwMode="auto">
          <a:xfrm>
            <a:off x="630237" y="3098801"/>
            <a:ext cx="8153400" cy="1075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45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逻辑相邻的最小项：如果两个最小项只有一个变量互为反变量，那么，就称这两个最小项在逻辑上相邻。。 </a:t>
            </a:r>
          </a:p>
        </p:txBody>
      </p:sp>
      <p:grpSp>
        <p:nvGrpSpPr>
          <p:cNvPr id="396296" name="Group 8"/>
          <p:cNvGrpSpPr>
            <a:grpSpLocks/>
          </p:cNvGrpSpPr>
          <p:nvPr/>
        </p:nvGrpSpPr>
        <p:grpSpPr bwMode="auto">
          <a:xfrm>
            <a:off x="927100" y="4724400"/>
            <a:ext cx="7559675" cy="577850"/>
            <a:chOff x="584" y="3181"/>
            <a:chExt cx="4591" cy="364"/>
          </a:xfrm>
        </p:grpSpPr>
        <p:sp>
          <p:nvSpPr>
            <p:cNvPr id="396297" name="Text Box 9"/>
            <p:cNvSpPr txBox="1">
              <a:spLocks noChangeArrowheads="1"/>
            </p:cNvSpPr>
            <p:nvPr/>
          </p:nvSpPr>
          <p:spPr bwMode="auto">
            <a:xfrm>
              <a:off x="584" y="3237"/>
              <a:ext cx="102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如最小项</a:t>
              </a:r>
            </a:p>
          </p:txBody>
        </p:sp>
        <p:sp>
          <p:nvSpPr>
            <p:cNvPr id="396298" name="AutoShape 10"/>
            <p:cNvSpPr>
              <a:spLocks noChangeAspect="1" noChangeArrowheads="1" noTextEdit="1"/>
            </p:cNvSpPr>
            <p:nvPr/>
          </p:nvSpPr>
          <p:spPr bwMode="auto">
            <a:xfrm>
              <a:off x="3589" y="3237"/>
              <a:ext cx="1193"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299" name="Line 11"/>
            <p:cNvSpPr>
              <a:spLocks noChangeShapeType="1"/>
            </p:cNvSpPr>
            <p:nvPr/>
          </p:nvSpPr>
          <p:spPr bwMode="auto">
            <a:xfrm>
              <a:off x="2256" y="3237"/>
              <a:ext cx="115" cy="1"/>
            </a:xfrm>
            <a:prstGeom prst="line">
              <a:avLst/>
            </a:prstGeom>
            <a:noFill/>
            <a:ln w="28575">
              <a:solidFill>
                <a:srgbClr val="00009F"/>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00" name="Rectangle 12"/>
            <p:cNvSpPr>
              <a:spLocks noChangeArrowheads="1"/>
            </p:cNvSpPr>
            <p:nvPr/>
          </p:nvSpPr>
          <p:spPr bwMode="auto">
            <a:xfrm>
              <a:off x="1491" y="3206"/>
              <a:ext cx="131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m</a:t>
              </a:r>
              <a:r>
                <a:rPr kumimoji="0" lang="en-US" altLang="zh-CN" sz="2800" b="1" i="1" u="none" strike="noStrike" kern="1200" cap="none" spc="0" normalizeH="0" baseline="-25000" noProof="0" dirty="0">
                  <a:ln>
                    <a:noFill/>
                  </a:ln>
                  <a:solidFill>
                    <a:srgbClr val="000066"/>
                  </a:solidFill>
                  <a:effectLst/>
                  <a:uLnTx/>
                  <a:uFillTx/>
                  <a:latin typeface="Times New Roman" panose="02020603050405020304" pitchFamily="18" charset="0"/>
                  <a:ea typeface="宋体" panose="02010600030101010101" pitchFamily="2" charset="-122"/>
                  <a:cs typeface="+mn-cs"/>
                </a:rPr>
                <a:t>6</a:t>
              </a:r>
              <a:r>
                <a:rPr kumimoji="0" lang="en-US" altLang="zh-CN"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=ABC</a:t>
              </a:r>
              <a:r>
                <a:rPr kumimoji="0" lang="zh-CN" altLang="en-US"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a:t>
              </a:r>
              <a:r>
                <a:rPr lang="zh-CN" altLang="en-US" sz="2400" b="1" dirty="0">
                  <a:solidFill>
                    <a:srgbClr val="000066"/>
                  </a:solidFill>
                  <a:latin typeface="方正姚体" panose="02010601030101010101" pitchFamily="2" charset="-122"/>
                  <a:ea typeface="方正姚体" panose="02010601030101010101" pitchFamily="2" charset="-122"/>
                </a:rPr>
                <a:t>与</a:t>
              </a:r>
            </a:p>
          </p:txBody>
        </p:sp>
        <p:sp>
          <p:nvSpPr>
            <p:cNvPr id="396301" name="Rectangle 13"/>
            <p:cNvSpPr>
              <a:spLocks noChangeArrowheads="1"/>
            </p:cNvSpPr>
            <p:nvPr/>
          </p:nvSpPr>
          <p:spPr bwMode="auto">
            <a:xfrm>
              <a:off x="2908" y="3181"/>
              <a:ext cx="226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m</a:t>
              </a:r>
              <a:r>
                <a:rPr kumimoji="0" lang="en-US" altLang="zh-CN" sz="2800" b="1" i="1" u="none" strike="noStrike" kern="1200" cap="none" spc="0" normalizeH="0" baseline="-25000" noProof="0" dirty="0">
                  <a:ln>
                    <a:noFill/>
                  </a:ln>
                  <a:solidFill>
                    <a:srgbClr val="000066"/>
                  </a:solidFill>
                  <a:effectLst/>
                  <a:uLnTx/>
                  <a:uFillTx/>
                  <a:latin typeface="Times New Roman" panose="02020603050405020304" pitchFamily="18" charset="0"/>
                  <a:ea typeface="宋体" panose="02010600030101010101" pitchFamily="2" charset="-122"/>
                  <a:cs typeface="+mn-cs"/>
                </a:rPr>
                <a:t>7 </a:t>
              </a:r>
              <a:r>
                <a:rPr kumimoji="0" lang="en-US" altLang="zh-CN"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=ABC   </a:t>
              </a:r>
              <a:r>
                <a:rPr lang="zh-CN" altLang="en-US" sz="2400" b="1" dirty="0">
                  <a:solidFill>
                    <a:srgbClr val="000066"/>
                  </a:solidFill>
                  <a:latin typeface="方正姚体" panose="02010601030101010101" pitchFamily="2" charset="-122"/>
                  <a:ea typeface="方正姚体" panose="02010601030101010101" pitchFamily="2" charset="-122"/>
                </a:rPr>
                <a:t>在逻辑上相邻</a:t>
              </a:r>
            </a:p>
          </p:txBody>
        </p:sp>
      </p:grpSp>
      <p:grpSp>
        <p:nvGrpSpPr>
          <p:cNvPr id="396302" name="Group 14"/>
          <p:cNvGrpSpPr>
            <a:grpSpLocks/>
          </p:cNvGrpSpPr>
          <p:nvPr/>
        </p:nvGrpSpPr>
        <p:grpSpPr bwMode="auto">
          <a:xfrm>
            <a:off x="3536950" y="5499100"/>
            <a:ext cx="1530350" cy="584200"/>
            <a:chOff x="1859" y="3748"/>
            <a:chExt cx="964" cy="368"/>
          </a:xfrm>
        </p:grpSpPr>
        <p:sp>
          <p:nvSpPr>
            <p:cNvPr id="396303" name="Rectangle 15"/>
            <p:cNvSpPr>
              <a:spLocks noChangeArrowheads="1"/>
            </p:cNvSpPr>
            <p:nvPr/>
          </p:nvSpPr>
          <p:spPr bwMode="auto">
            <a:xfrm>
              <a:off x="2369" y="3752"/>
              <a:ext cx="454"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endParaRPr kumimoji="0" lang="en-GB" altLang="zh-CN" sz="26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396304" name="Rectangle 16"/>
            <p:cNvSpPr>
              <a:spLocks noChangeArrowheads="1"/>
            </p:cNvSpPr>
            <p:nvPr/>
          </p:nvSpPr>
          <p:spPr bwMode="auto">
            <a:xfrm>
              <a:off x="1859" y="3752"/>
              <a:ext cx="510"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endParaRPr kumimoji="0" lang="en-GB" altLang="zh-CN" sz="26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396305" name="Line 17"/>
            <p:cNvSpPr>
              <a:spLocks noChangeShapeType="1"/>
            </p:cNvSpPr>
            <p:nvPr/>
          </p:nvSpPr>
          <p:spPr bwMode="auto">
            <a:xfrm>
              <a:off x="1859" y="3752"/>
              <a:ext cx="96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06" name="Line 18"/>
            <p:cNvSpPr>
              <a:spLocks noChangeShapeType="1"/>
            </p:cNvSpPr>
            <p:nvPr/>
          </p:nvSpPr>
          <p:spPr bwMode="auto">
            <a:xfrm>
              <a:off x="1859" y="4116"/>
              <a:ext cx="96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07" name="Line 19"/>
            <p:cNvSpPr>
              <a:spLocks noChangeShapeType="1"/>
            </p:cNvSpPr>
            <p:nvPr/>
          </p:nvSpPr>
          <p:spPr bwMode="auto">
            <a:xfrm>
              <a:off x="1859" y="3752"/>
              <a:ext cx="0" cy="364"/>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08" name="Line 20"/>
            <p:cNvSpPr>
              <a:spLocks noChangeShapeType="1"/>
            </p:cNvSpPr>
            <p:nvPr/>
          </p:nvSpPr>
          <p:spPr bwMode="auto">
            <a:xfrm>
              <a:off x="2369" y="3752"/>
              <a:ext cx="0" cy="36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09" name="Line 21"/>
            <p:cNvSpPr>
              <a:spLocks noChangeShapeType="1"/>
            </p:cNvSpPr>
            <p:nvPr/>
          </p:nvSpPr>
          <p:spPr bwMode="auto">
            <a:xfrm>
              <a:off x="2823" y="3752"/>
              <a:ext cx="0" cy="364"/>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96310" name="Rectangle 22"/>
            <p:cNvSpPr>
              <a:spLocks noChangeArrowheads="1"/>
            </p:cNvSpPr>
            <p:nvPr/>
          </p:nvSpPr>
          <p:spPr bwMode="auto">
            <a:xfrm>
              <a:off x="2426" y="3748"/>
              <a:ext cx="3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dirty="0">
                  <a:ln>
                    <a:noFill/>
                  </a:ln>
                  <a:solidFill>
                    <a:srgbClr val="000066"/>
                  </a:solidFill>
                  <a:effectLst/>
                  <a:uLnTx/>
                  <a:uFillTx/>
                  <a:latin typeface="Times New Roman" panose="02020603050405020304" pitchFamily="18" charset="0"/>
                  <a:ea typeface="宋体" panose="02010600030101010101" pitchFamily="2" charset="-122"/>
                  <a:cs typeface="+mn-cs"/>
                </a:rPr>
                <a:t>m</a:t>
              </a:r>
              <a:r>
                <a:rPr kumimoji="0" lang="en-US" altLang="zh-CN" sz="2800" b="1" i="1" u="none" strike="noStrike" kern="1200" cap="none" spc="0" normalizeH="0" baseline="-25000" noProof="0" dirty="0">
                  <a:ln>
                    <a:noFill/>
                  </a:ln>
                  <a:solidFill>
                    <a:srgbClr val="000066"/>
                  </a:solidFill>
                  <a:effectLst/>
                  <a:uLnTx/>
                  <a:uFillTx/>
                  <a:latin typeface="Times New Roman" panose="02020603050405020304" pitchFamily="18" charset="0"/>
                  <a:ea typeface="宋体" panose="02010600030101010101" pitchFamily="2" charset="-122"/>
                  <a:cs typeface="+mn-cs"/>
                </a:rPr>
                <a:t>7</a:t>
              </a:r>
            </a:p>
          </p:txBody>
        </p:sp>
        <p:sp>
          <p:nvSpPr>
            <p:cNvPr id="396311" name="Rectangle 23"/>
            <p:cNvSpPr>
              <a:spLocks noChangeArrowheads="1"/>
            </p:cNvSpPr>
            <p:nvPr/>
          </p:nvSpPr>
          <p:spPr bwMode="auto">
            <a:xfrm>
              <a:off x="1944" y="3748"/>
              <a:ext cx="3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m</a:t>
              </a:r>
              <a:r>
                <a:rPr kumimoji="0" lang="en-US" altLang="zh-CN" sz="2800" b="1" i="1" u="none" strike="noStrike" kern="1200" cap="none" spc="0" normalizeH="0" baseline="-25000" noProof="0">
                  <a:ln>
                    <a:noFill/>
                  </a:ln>
                  <a:solidFill>
                    <a:srgbClr val="000066"/>
                  </a:solidFill>
                  <a:effectLst/>
                  <a:uLnTx/>
                  <a:uFillTx/>
                  <a:latin typeface="Times New Roman" panose="02020603050405020304" pitchFamily="18" charset="0"/>
                  <a:ea typeface="宋体" panose="02010600030101010101" pitchFamily="2" charset="-122"/>
                  <a:cs typeface="+mn-cs"/>
                </a:rPr>
                <a:t>6</a:t>
              </a:r>
            </a:p>
          </p:txBody>
        </p:sp>
      </p:grpSp>
    </p:spTree>
    <p:custDataLst>
      <p:tags r:id="rId1"/>
    </p:custDataLst>
    <p:extLst>
      <p:ext uri="{BB962C8B-B14F-4D97-AF65-F5344CB8AC3E}">
        <p14:creationId xmlns:p14="http://schemas.microsoft.com/office/powerpoint/2010/main" val="1296289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6294"/>
                                        </p:tgtEl>
                                        <p:attrNameLst>
                                          <p:attrName>style.visibility</p:attrName>
                                        </p:attrNameLst>
                                      </p:cBhvr>
                                      <p:to>
                                        <p:strVal val="visible"/>
                                      </p:to>
                                    </p:set>
                                    <p:animEffect transition="in" filter="strips(downRight)">
                                      <p:cBhvr>
                                        <p:cTn id="7" dur="500"/>
                                        <p:tgtEl>
                                          <p:spTgt spid="3962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6295"/>
                                        </p:tgtEl>
                                        <p:attrNameLst>
                                          <p:attrName>style.visibility</p:attrName>
                                        </p:attrNameLst>
                                      </p:cBhvr>
                                      <p:to>
                                        <p:strVal val="visible"/>
                                      </p:to>
                                    </p:set>
                                    <p:animEffect transition="in" filter="strips(downRight)">
                                      <p:cBhvr>
                                        <p:cTn id="12" dur="500"/>
                                        <p:tgtEl>
                                          <p:spTgt spid="3962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6296"/>
                                        </p:tgtEl>
                                        <p:attrNameLst>
                                          <p:attrName>style.visibility</p:attrName>
                                        </p:attrNameLst>
                                      </p:cBhvr>
                                      <p:to>
                                        <p:strVal val="visible"/>
                                      </p:to>
                                    </p:set>
                                    <p:animEffect transition="in" filter="strips(downRight)">
                                      <p:cBhvr>
                                        <p:cTn id="17" dur="500"/>
                                        <p:tgtEl>
                                          <p:spTgt spid="3962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96302"/>
                                        </p:tgtEl>
                                        <p:attrNameLst>
                                          <p:attrName>style.visibility</p:attrName>
                                        </p:attrNameLst>
                                      </p:cBhvr>
                                      <p:to>
                                        <p:strVal val="visible"/>
                                      </p:to>
                                    </p:set>
                                    <p:animEffect transition="in" filter="wipe(left)">
                                      <p:cBhvr>
                                        <p:cTn id="22" dur="500"/>
                                        <p:tgtEl>
                                          <p:spTgt spid="3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4" grpId="0" autoUpdateAnimBg="0"/>
      <p:bldP spid="39629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0" name="Text Box 52"/>
              <p:cNvSpPr txBox="1">
                <a:spLocks noChangeArrowheads="1"/>
              </p:cNvSpPr>
              <p:nvPr/>
            </p:nvSpPr>
            <p:spPr bwMode="auto">
              <a:xfrm>
                <a:off x="1834528" y="2719057"/>
                <a:ext cx="492443"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0" name="Text Box 52"/>
              <p:cNvSpPr txBox="1">
                <a:spLocks noRot="1" noChangeAspect="1" noMove="1" noResize="1" noEditPoints="1" noAdjustHandles="1" noChangeArrowheads="1" noChangeShapeType="1" noTextEdit="1"/>
              </p:cNvSpPr>
              <p:nvPr/>
            </p:nvSpPr>
            <p:spPr bwMode="auto">
              <a:xfrm>
                <a:off x="1834528" y="2719057"/>
                <a:ext cx="492443" cy="461665"/>
              </a:xfrm>
              <a:prstGeom prst="rect">
                <a:avLst/>
              </a:prstGeom>
              <a:blipFill>
                <a:blip r:embed="rId7"/>
                <a:stretch>
                  <a:fillRect r="-987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372763" name="Rectangle 27"/>
          <p:cNvSpPr>
            <a:spLocks noChangeArrowheads="1"/>
          </p:cNvSpPr>
          <p:nvPr/>
        </p:nvSpPr>
        <p:spPr bwMode="auto">
          <a:xfrm>
            <a:off x="5580140" y="3732451"/>
            <a:ext cx="2519362"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72787" name="Group 51"/>
          <p:cNvGrpSpPr>
            <a:grpSpLocks/>
          </p:cNvGrpSpPr>
          <p:nvPr/>
        </p:nvGrpSpPr>
        <p:grpSpPr bwMode="auto">
          <a:xfrm>
            <a:off x="4940377" y="3462581"/>
            <a:ext cx="3133725" cy="1173164"/>
            <a:chOff x="3216" y="2448"/>
            <a:chExt cx="1974" cy="739"/>
          </a:xfrm>
        </p:grpSpPr>
        <mc:AlternateContent xmlns:mc="http://schemas.openxmlformats.org/markup-compatibility/2006" xmlns:a14="http://schemas.microsoft.com/office/drawing/2010/main">
          <mc:Choice Requires="a14">
            <p:sp>
              <p:nvSpPr>
                <p:cNvPr id="372788" name="Text Box 52"/>
                <p:cNvSpPr txBox="1">
                  <a:spLocks noChangeArrowheads="1"/>
                </p:cNvSpPr>
                <p:nvPr/>
              </p:nvSpPr>
              <p:spPr bwMode="auto">
                <a:xfrm>
                  <a:off x="3608" y="2895"/>
                  <a:ext cx="431" cy="29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8" name="Text Box 52"/>
                <p:cNvSpPr txBox="1">
                  <a:spLocks noRot="1" noChangeAspect="1" noMove="1" noResize="1" noEditPoints="1" noAdjustHandles="1" noChangeArrowheads="1" noChangeShapeType="1" noTextEdit="1"/>
                </p:cNvSpPr>
                <p:nvPr/>
              </p:nvSpPr>
              <p:spPr bwMode="auto">
                <a:xfrm>
                  <a:off x="3608" y="2895"/>
                  <a:ext cx="431" cy="291"/>
                </a:xfrm>
                <a:prstGeom prst="rect">
                  <a:avLst/>
                </a:prstGeom>
                <a:blipFill>
                  <a:blip r:embed="rId8"/>
                  <a:stretch>
                    <a:fillRect l="-1786" r="-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89" name="Text Box 53"/>
                <p:cNvSpPr txBox="1">
                  <a:spLocks noChangeArrowheads="1"/>
                </p:cNvSpPr>
                <p:nvPr/>
              </p:nvSpPr>
              <p:spPr bwMode="auto">
                <a:xfrm>
                  <a:off x="4096" y="2895"/>
                  <a:ext cx="327" cy="29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9" name="Text Box 53"/>
                <p:cNvSpPr txBox="1">
                  <a:spLocks noRot="1" noChangeAspect="1" noMove="1" noResize="1" noEditPoints="1" noAdjustHandles="1" noChangeArrowheads="1" noChangeShapeType="1" noTextEdit="1"/>
                </p:cNvSpPr>
                <p:nvPr/>
              </p:nvSpPr>
              <p:spPr bwMode="auto">
                <a:xfrm>
                  <a:off x="4096" y="2895"/>
                  <a:ext cx="327" cy="291"/>
                </a:xfrm>
                <a:prstGeom prst="rect">
                  <a:avLst/>
                </a:prstGeom>
                <a:blipFill>
                  <a:blip r:embed="rId9"/>
                  <a:stretch>
                    <a:fillRect l="-18824" r="-352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0" name="Text Box 54"/>
                <p:cNvSpPr txBox="1">
                  <a:spLocks noChangeArrowheads="1"/>
                </p:cNvSpPr>
                <p:nvPr/>
              </p:nvSpPr>
              <p:spPr bwMode="auto">
                <a:xfrm>
                  <a:off x="4759" y="2896"/>
                  <a:ext cx="431" cy="29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0" name="Text Box 54"/>
                <p:cNvSpPr txBox="1">
                  <a:spLocks noRot="1" noChangeAspect="1" noMove="1" noResize="1" noEditPoints="1" noAdjustHandles="1" noChangeArrowheads="1" noChangeShapeType="1" noTextEdit="1"/>
                </p:cNvSpPr>
                <p:nvPr/>
              </p:nvSpPr>
              <p:spPr bwMode="auto">
                <a:xfrm>
                  <a:off x="4759" y="2896"/>
                  <a:ext cx="431" cy="291"/>
                </a:xfrm>
                <a:prstGeom prst="rect">
                  <a:avLst/>
                </a:prstGeom>
                <a:blipFill>
                  <a:blip r:embed="rId10"/>
                  <a:stretch>
                    <a:fillRect r="-3571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1" name="Text Box 55"/>
                <p:cNvSpPr txBox="1">
                  <a:spLocks noChangeArrowheads="1"/>
                </p:cNvSpPr>
                <p:nvPr/>
              </p:nvSpPr>
              <p:spPr bwMode="auto">
                <a:xfrm>
                  <a:off x="4420" y="2889"/>
                  <a:ext cx="431" cy="29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1" name="Text Box 55"/>
                <p:cNvSpPr txBox="1">
                  <a:spLocks noRot="1" noChangeAspect="1" noMove="1" noResize="1" noEditPoints="1" noAdjustHandles="1" noChangeArrowheads="1" noChangeShapeType="1" noTextEdit="1"/>
                </p:cNvSpPr>
                <p:nvPr/>
              </p:nvSpPr>
              <p:spPr bwMode="auto">
                <a:xfrm>
                  <a:off x="4420" y="2889"/>
                  <a:ext cx="431" cy="291"/>
                </a:xfrm>
                <a:prstGeom prst="rect">
                  <a:avLst/>
                </a:prstGeom>
                <a:blipFill>
                  <a:blip r:embed="rId11"/>
                  <a:stretch>
                    <a:fillRect l="-17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nvGrpSpPr>
            <p:cNvPr id="372804" name="Group 68"/>
            <p:cNvGrpSpPr>
              <a:grpSpLocks/>
            </p:cNvGrpSpPr>
            <p:nvPr/>
          </p:nvGrpSpPr>
          <p:grpSpPr bwMode="auto">
            <a:xfrm>
              <a:off x="3216" y="2448"/>
              <a:ext cx="1968" cy="737"/>
              <a:chOff x="3216" y="2448"/>
              <a:chExt cx="1968" cy="737"/>
            </a:xfrm>
          </p:grpSpPr>
          <p:sp>
            <p:nvSpPr>
              <p:cNvPr id="372805" name="Rectangle 69"/>
              <p:cNvSpPr>
                <a:spLocks noChangeArrowheads="1"/>
              </p:cNvSpPr>
              <p:nvPr/>
            </p:nvSpPr>
            <p:spPr bwMode="auto">
              <a:xfrm>
                <a:off x="3600" y="2880"/>
                <a:ext cx="1584" cy="30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9" name="Line 73"/>
              <p:cNvSpPr>
                <a:spLocks noChangeShapeType="1"/>
              </p:cNvSpPr>
              <p:nvPr/>
            </p:nvSpPr>
            <p:spPr bwMode="auto">
              <a:xfrm flipH="1">
                <a:off x="4415" y="2880"/>
                <a:ext cx="1" cy="27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0" name="Line 74"/>
              <p:cNvSpPr>
                <a:spLocks noChangeShapeType="1"/>
              </p:cNvSpPr>
              <p:nvPr/>
            </p:nvSpPr>
            <p:spPr bwMode="auto">
              <a:xfrm flipH="1">
                <a:off x="4800" y="2880"/>
                <a:ext cx="0"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1" name="Line 75"/>
              <p:cNvSpPr>
                <a:spLocks noChangeShapeType="1"/>
              </p:cNvSpPr>
              <p:nvPr/>
            </p:nvSpPr>
            <p:spPr bwMode="auto">
              <a:xfrm flipH="1">
                <a:off x="4031" y="2880"/>
                <a:ext cx="1"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2" name="Line 76"/>
              <p:cNvSpPr>
                <a:spLocks noChangeShapeType="1"/>
              </p:cNvSpPr>
              <p:nvPr/>
            </p:nvSpPr>
            <p:spPr bwMode="auto">
              <a:xfrm>
                <a:off x="3216" y="2640"/>
                <a:ext cx="384"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3" name="Text Box 77"/>
              <p:cNvSpPr txBox="1">
                <a:spLocks noChangeArrowheads="1"/>
              </p:cNvSpPr>
              <p:nvPr/>
            </p:nvSpPr>
            <p:spPr bwMode="auto">
              <a:xfrm>
                <a:off x="3676"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4" name="Text Box 78"/>
              <p:cNvSpPr txBox="1">
                <a:spLocks noChangeArrowheads="1"/>
              </p:cNvSpPr>
              <p:nvPr/>
            </p:nvSpPr>
            <p:spPr bwMode="auto">
              <a:xfrm>
                <a:off x="4060"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5" name="Text Box 79"/>
              <p:cNvSpPr txBox="1">
                <a:spLocks noChangeArrowheads="1"/>
              </p:cNvSpPr>
              <p:nvPr/>
            </p:nvSpPr>
            <p:spPr bwMode="auto">
              <a:xfrm>
                <a:off x="4444"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6" name="Text Box 80"/>
              <p:cNvSpPr txBox="1">
                <a:spLocks noChangeArrowheads="1"/>
              </p:cNvSpPr>
              <p:nvPr/>
            </p:nvSpPr>
            <p:spPr bwMode="auto">
              <a:xfrm>
                <a:off x="4828"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22" name="Text Box 86"/>
              <p:cNvSpPr txBox="1">
                <a:spLocks noChangeArrowheads="1"/>
              </p:cNvSpPr>
              <p:nvPr/>
            </p:nvSpPr>
            <p:spPr bwMode="auto">
              <a:xfrm>
                <a:off x="3221" y="2448"/>
                <a:ext cx="3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CD</a:t>
                </a:r>
              </a:p>
            </p:txBody>
          </p:sp>
        </p:grpSp>
      </p:grpSp>
      <p:sp>
        <p:nvSpPr>
          <p:cNvPr id="372842" name="Text Box 106"/>
          <p:cNvSpPr txBox="1">
            <a:spLocks noChangeArrowheads="1"/>
          </p:cNvSpPr>
          <p:nvPr/>
        </p:nvSpPr>
        <p:spPr bwMode="auto">
          <a:xfrm>
            <a:off x="5373688" y="2338624"/>
            <a:ext cx="30162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二变量卡诺图</a:t>
            </a:r>
          </a:p>
        </p:txBody>
      </p:sp>
      <p:sp>
        <p:nvSpPr>
          <p:cNvPr id="57" name="Rectangle 27"/>
          <p:cNvSpPr>
            <a:spLocks noChangeArrowheads="1"/>
          </p:cNvSpPr>
          <p:nvPr/>
        </p:nvSpPr>
        <p:spPr bwMode="auto">
          <a:xfrm>
            <a:off x="1818576" y="2300900"/>
            <a:ext cx="1282701"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7" name="组合 6"/>
          <p:cNvGrpSpPr/>
          <p:nvPr/>
        </p:nvGrpSpPr>
        <p:grpSpPr>
          <a:xfrm>
            <a:off x="1788414" y="2716827"/>
            <a:ext cx="1312863" cy="476250"/>
            <a:chOff x="1788414" y="2716827"/>
            <a:chExt cx="1312863" cy="476250"/>
          </a:xfrm>
        </p:grpSpPr>
        <p:sp>
          <p:nvSpPr>
            <p:cNvPr id="76" name="Rectangle 69"/>
            <p:cNvSpPr>
              <a:spLocks noChangeArrowheads="1"/>
            </p:cNvSpPr>
            <p:nvPr/>
          </p:nvSpPr>
          <p:spPr bwMode="auto">
            <a:xfrm>
              <a:off x="1788414" y="2716827"/>
              <a:ext cx="1312863" cy="47625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0" name="Line 75"/>
            <p:cNvSpPr>
              <a:spLocks noChangeShapeType="1"/>
            </p:cNvSpPr>
            <p:nvPr/>
          </p:nvSpPr>
          <p:spPr bwMode="auto">
            <a:xfrm flipH="1">
              <a:off x="2467591" y="2716827"/>
              <a:ext cx="6623" cy="4731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82" name="Text Box 77"/>
          <p:cNvSpPr txBox="1">
            <a:spLocks noChangeArrowheads="1"/>
          </p:cNvSpPr>
          <p:nvPr/>
        </p:nvSpPr>
        <p:spPr bwMode="auto">
          <a:xfrm>
            <a:off x="1983677" y="2334239"/>
            <a:ext cx="3381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3" name="Text Box 78"/>
          <p:cNvSpPr txBox="1">
            <a:spLocks noChangeArrowheads="1"/>
          </p:cNvSpPr>
          <p:nvPr/>
        </p:nvSpPr>
        <p:spPr bwMode="auto">
          <a:xfrm>
            <a:off x="2593277" y="2334239"/>
            <a:ext cx="3381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grpSp>
        <p:nvGrpSpPr>
          <p:cNvPr id="8" name="组合 7"/>
          <p:cNvGrpSpPr/>
          <p:nvPr/>
        </p:nvGrpSpPr>
        <p:grpSpPr>
          <a:xfrm>
            <a:off x="1178814" y="2029439"/>
            <a:ext cx="609600" cy="687388"/>
            <a:chOff x="1178814" y="2029439"/>
            <a:chExt cx="609600" cy="687388"/>
          </a:xfrm>
        </p:grpSpPr>
        <p:sp>
          <p:nvSpPr>
            <p:cNvPr id="81" name="Line 76"/>
            <p:cNvSpPr>
              <a:spLocks noChangeShapeType="1"/>
            </p:cNvSpPr>
            <p:nvPr/>
          </p:nvSpPr>
          <p:spPr bwMode="auto">
            <a:xfrm>
              <a:off x="1178814" y="2335827"/>
              <a:ext cx="609600" cy="381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9" name="Text Box 86"/>
            <p:cNvSpPr txBox="1">
              <a:spLocks noChangeArrowheads="1"/>
            </p:cNvSpPr>
            <p:nvPr/>
          </p:nvSpPr>
          <p:spPr bwMode="auto">
            <a:xfrm>
              <a:off x="1286764" y="2029439"/>
              <a:ext cx="4079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D</a:t>
              </a:r>
            </a:p>
          </p:txBody>
        </p:sp>
      </p:grpSp>
      <p:sp>
        <p:nvSpPr>
          <p:cNvPr id="105" name="Text Box 106"/>
          <p:cNvSpPr txBox="1">
            <a:spLocks noChangeArrowheads="1"/>
          </p:cNvSpPr>
          <p:nvPr/>
        </p:nvSpPr>
        <p:spPr bwMode="auto">
          <a:xfrm>
            <a:off x="1372782" y="1403848"/>
            <a:ext cx="235584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一变量卡诺图</a:t>
            </a:r>
          </a:p>
        </p:txBody>
      </p:sp>
      <p:sp>
        <p:nvSpPr>
          <p:cNvPr id="3" name="右弧形箭头 2"/>
          <p:cNvSpPr/>
          <p:nvPr/>
        </p:nvSpPr>
        <p:spPr bwMode="auto">
          <a:xfrm rot="16200000" flipH="1">
            <a:off x="3136885" y="3490545"/>
            <a:ext cx="250826" cy="661765"/>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2" name="Text Box 82"/>
          <p:cNvSpPr txBox="1">
            <a:spLocks noChangeArrowheads="1"/>
          </p:cNvSpPr>
          <p:nvPr/>
        </p:nvSpPr>
        <p:spPr bwMode="auto">
          <a:xfrm>
            <a:off x="1293019" y="3553887"/>
            <a:ext cx="587381" cy="454304"/>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vl1pPr>
              <a:defRPr sz="2400"/>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C=1</a:t>
            </a:r>
          </a:p>
        </p:txBody>
      </p:sp>
      <p:sp>
        <p:nvSpPr>
          <p:cNvPr id="97" name="平行四边形 96"/>
          <p:cNvSpPr/>
          <p:nvPr/>
        </p:nvSpPr>
        <p:spPr bwMode="auto">
          <a:xfrm rot="20886453">
            <a:off x="1808395" y="2892076"/>
            <a:ext cx="1359707" cy="449837"/>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mc:AlternateContent xmlns:mc="http://schemas.openxmlformats.org/markup-compatibility/2006" xmlns:a14="http://schemas.microsoft.com/office/drawing/2010/main">
        <mc:Choice Requires="a14">
          <p:sp>
            <p:nvSpPr>
              <p:cNvPr id="107" name="Text Box 52"/>
              <p:cNvSpPr txBox="1">
                <a:spLocks noChangeArrowheads="1"/>
              </p:cNvSpPr>
              <p:nvPr/>
            </p:nvSpPr>
            <p:spPr bwMode="auto">
              <a:xfrm>
                <a:off x="2552080" y="2713764"/>
                <a:ext cx="492443"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7" name="Text Box 52"/>
              <p:cNvSpPr txBox="1">
                <a:spLocks noRot="1" noChangeAspect="1" noMove="1" noResize="1" noEditPoints="1" noAdjustHandles="1" noChangeArrowheads="1" noChangeShapeType="1" noTextEdit="1"/>
              </p:cNvSpPr>
              <p:nvPr/>
            </p:nvSpPr>
            <p:spPr bwMode="auto">
              <a:xfrm>
                <a:off x="2552080" y="2713764"/>
                <a:ext cx="492443" cy="461665"/>
              </a:xfrm>
              <a:prstGeom prst="rect">
                <a:avLst/>
              </a:prstGeom>
              <a:blipFill>
                <a:blip r:embed="rId12"/>
                <a:stretch>
                  <a:fillRect l="-25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nvGrpSpPr>
          <p:cNvPr id="10" name="组合 9"/>
          <p:cNvGrpSpPr/>
          <p:nvPr/>
        </p:nvGrpSpPr>
        <p:grpSpPr>
          <a:xfrm>
            <a:off x="1654644" y="4213932"/>
            <a:ext cx="1639140" cy="895708"/>
            <a:chOff x="1699093" y="4181713"/>
            <a:chExt cx="1639140" cy="895708"/>
          </a:xfrm>
        </p:grpSpPr>
        <p:sp>
          <p:nvSpPr>
            <p:cNvPr id="4" name="平行四边形 3"/>
            <p:cNvSpPr/>
            <p:nvPr/>
          </p:nvSpPr>
          <p:spPr bwMode="auto">
            <a:xfrm rot="9965226">
              <a:off x="1796528" y="4405641"/>
              <a:ext cx="1348252" cy="433938"/>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endParaRPr>
            </a:p>
          </p:txBody>
        </p:sp>
        <p:cxnSp>
          <p:nvCxnSpPr>
            <p:cNvPr id="86" name="直接连接符 85"/>
            <p:cNvCxnSpPr/>
            <p:nvPr/>
          </p:nvCxnSpPr>
          <p:spPr bwMode="auto">
            <a:xfrm>
              <a:off x="2467591" y="4386085"/>
              <a:ext cx="2582" cy="460171"/>
            </a:xfrm>
            <a:prstGeom prst="line">
              <a:avLst/>
            </a:prstGeom>
            <a:noFill/>
            <a:ln w="28575" cap="flat" cmpd="sng" algn="ctr">
              <a:solidFill>
                <a:schemeClr val="tx1"/>
              </a:solidFill>
              <a:prstDash val="dash"/>
              <a:round/>
              <a:headEnd type="none" w="med" len="med"/>
              <a:tailEnd type="none" w="med" len="med"/>
            </a:ln>
            <a:effectLst/>
          </p:spPr>
        </p:cxnSp>
        <p:sp>
          <p:nvSpPr>
            <p:cNvPr id="87" name="矩形标注 86"/>
            <p:cNvSpPr/>
            <p:nvPr/>
          </p:nvSpPr>
          <p:spPr bwMode="auto">
            <a:xfrm>
              <a:off x="1699093" y="4181713"/>
              <a:ext cx="1639140" cy="895708"/>
            </a:xfrm>
            <a:prstGeom prst="wedgeRectCallout">
              <a:avLst>
                <a:gd name="adj1" fmla="val -8497"/>
                <a:gd name="adj2" fmla="val -138893"/>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mc:AlternateContent xmlns:mc="http://schemas.openxmlformats.org/markup-compatibility/2006" xmlns:a14="http://schemas.microsoft.com/office/drawing/2010/main">
          <mc:Choice Requires="a14">
            <p:sp>
              <p:nvSpPr>
                <p:cNvPr id="108" name="Text Box 52"/>
                <p:cNvSpPr txBox="1">
                  <a:spLocks noChangeArrowheads="1"/>
                </p:cNvSpPr>
                <p:nvPr/>
              </p:nvSpPr>
              <p:spPr bwMode="auto">
                <a:xfrm>
                  <a:off x="1793600" y="4480176"/>
                  <a:ext cx="684804"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8" name="Text Box 52"/>
                <p:cNvSpPr txBox="1">
                  <a:spLocks noRot="1" noChangeAspect="1" noMove="1" noResize="1" noEditPoints="1" noAdjustHandles="1" noChangeArrowheads="1" noChangeShapeType="1" noTextEdit="1"/>
                </p:cNvSpPr>
                <p:nvPr/>
              </p:nvSpPr>
              <p:spPr bwMode="auto">
                <a:xfrm>
                  <a:off x="1793600" y="4480176"/>
                  <a:ext cx="684804" cy="461665"/>
                </a:xfrm>
                <a:prstGeom prst="rect">
                  <a:avLst/>
                </a:prstGeom>
                <a:blipFill>
                  <a:blip r:embed="rId13"/>
                  <a:stretch>
                    <a:fillRect r="-3482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Text Box 52"/>
                <p:cNvSpPr txBox="1">
                  <a:spLocks noChangeArrowheads="1"/>
                </p:cNvSpPr>
                <p:nvPr/>
              </p:nvSpPr>
              <p:spPr bwMode="auto">
                <a:xfrm>
                  <a:off x="2494751" y="4261088"/>
                  <a:ext cx="684803"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9" name="Text Box 52"/>
                <p:cNvSpPr txBox="1">
                  <a:spLocks noRot="1" noChangeAspect="1" noMove="1" noResize="1" noEditPoints="1" noAdjustHandles="1" noChangeArrowheads="1" noChangeShapeType="1" noTextEdit="1"/>
                </p:cNvSpPr>
                <p:nvPr/>
              </p:nvSpPr>
              <p:spPr bwMode="auto">
                <a:xfrm>
                  <a:off x="2494751" y="4261088"/>
                  <a:ext cx="684803" cy="461665"/>
                </a:xfrm>
                <a:prstGeom prst="rect">
                  <a:avLst/>
                </a:prstGeom>
                <a:blipFill>
                  <a:blip r:embed="rId14"/>
                  <a:stretch>
                    <a:fillRect l="-17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10" name="Text Box 52"/>
              <p:cNvSpPr txBox="1">
                <a:spLocks noChangeArrowheads="1"/>
              </p:cNvSpPr>
              <p:nvPr/>
            </p:nvSpPr>
            <p:spPr bwMode="auto">
              <a:xfrm>
                <a:off x="1807605" y="2739776"/>
                <a:ext cx="642697" cy="426313"/>
              </a:xfrm>
              <a:prstGeom prst="rect">
                <a:avLst/>
              </a:prstGeom>
              <a:solidFill>
                <a:srgbClr val="53DDEB"/>
              </a:solidFill>
              <a:ln>
                <a:noFill/>
              </a:ln>
              <a:effectLst/>
            </p:spPr>
            <p:txBody>
              <a:bodyPr wrap="none" anchor="ctr">
                <a:normAutofit fontScale="85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0" name="Text Box 52"/>
              <p:cNvSpPr txBox="1">
                <a:spLocks noRot="1" noChangeAspect="1" noMove="1" noResize="1" noEditPoints="1" noAdjustHandles="1" noChangeArrowheads="1" noChangeShapeType="1" noTextEdit="1"/>
              </p:cNvSpPr>
              <p:nvPr/>
            </p:nvSpPr>
            <p:spPr bwMode="auto">
              <a:xfrm>
                <a:off x="1807605" y="2739776"/>
                <a:ext cx="642697" cy="426313"/>
              </a:xfrm>
              <a:prstGeom prst="rect">
                <a:avLst/>
              </a:prstGeom>
              <a:blipFill>
                <a:blip r:embed="rId15"/>
                <a:stretch>
                  <a:fillRect r="-21905"/>
                </a:stretch>
              </a:blipFill>
              <a:ln>
                <a:noFill/>
              </a:ln>
              <a:effectLs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Text Box 52"/>
              <p:cNvSpPr txBox="1">
                <a:spLocks noChangeArrowheads="1"/>
              </p:cNvSpPr>
              <p:nvPr/>
            </p:nvSpPr>
            <p:spPr bwMode="auto">
              <a:xfrm>
                <a:off x="2486916" y="2750161"/>
                <a:ext cx="596898" cy="412865"/>
              </a:xfrm>
              <a:prstGeom prst="rect">
                <a:avLst/>
              </a:prstGeom>
              <a:solidFill>
                <a:srgbClr val="53DDEB"/>
              </a:solidFill>
              <a:ln>
                <a:noFill/>
              </a:ln>
              <a:effectLst/>
            </p:spPr>
            <p:txBody>
              <a:bodyPr wrap="none" anchor="ctr">
                <a:normAutofit fontScale="85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1" name="Text Box 52"/>
              <p:cNvSpPr txBox="1">
                <a:spLocks noRot="1" noChangeAspect="1" noMove="1" noResize="1" noEditPoints="1" noAdjustHandles="1" noChangeArrowheads="1" noChangeShapeType="1" noTextEdit="1"/>
              </p:cNvSpPr>
              <p:nvPr/>
            </p:nvSpPr>
            <p:spPr bwMode="auto">
              <a:xfrm>
                <a:off x="2486916" y="2750161"/>
                <a:ext cx="596898" cy="412865"/>
              </a:xfrm>
              <a:prstGeom prst="rect">
                <a:avLst/>
              </a:prstGeom>
              <a:blipFill>
                <a:blip r:embed="rId16"/>
                <a:stretch>
                  <a:fillRect/>
                </a:stretch>
              </a:blipFill>
              <a:ln>
                <a:noFill/>
              </a:ln>
              <a:effectLst/>
              <a:extLst/>
            </p:spPr>
            <p:txBody>
              <a:bodyPr/>
              <a:lstStyle/>
              <a:p>
                <a:r>
                  <a:rPr lang="zh-CN" altLang="en-US">
                    <a:noFill/>
                  </a:rPr>
                  <a:t> </a:t>
                </a:r>
              </a:p>
            </p:txBody>
          </p:sp>
        </mc:Fallback>
      </mc:AlternateContent>
      <p:sp>
        <p:nvSpPr>
          <p:cNvPr id="112" name="Text Box 81"/>
          <p:cNvSpPr txBox="1">
            <a:spLocks noChangeArrowheads="1"/>
          </p:cNvSpPr>
          <p:nvPr/>
        </p:nvSpPr>
        <p:spPr bwMode="auto">
          <a:xfrm>
            <a:off x="2236213" y="1901023"/>
            <a:ext cx="504070" cy="36933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C=0</a:t>
            </a:r>
          </a:p>
        </p:txBody>
      </p:sp>
      <p:grpSp>
        <p:nvGrpSpPr>
          <p:cNvPr id="9" name="组合 8"/>
          <p:cNvGrpSpPr/>
          <p:nvPr/>
        </p:nvGrpSpPr>
        <p:grpSpPr>
          <a:xfrm>
            <a:off x="5674731" y="4770554"/>
            <a:ext cx="2375203" cy="759260"/>
            <a:chOff x="5674731" y="4770554"/>
            <a:chExt cx="2375203" cy="759260"/>
          </a:xfrm>
        </p:grpSpPr>
        <p:sp>
          <p:nvSpPr>
            <p:cNvPr id="6" name="上箭头标注 5"/>
            <p:cNvSpPr/>
            <p:nvPr/>
          </p:nvSpPr>
          <p:spPr bwMode="auto">
            <a:xfrm>
              <a:off x="5674731" y="4770554"/>
              <a:ext cx="425450" cy="759260"/>
            </a:xfrm>
            <a:prstGeom prst="upArrow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18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28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54" name="上箭头标注 53"/>
            <p:cNvSpPr/>
            <p:nvPr/>
          </p:nvSpPr>
          <p:spPr bwMode="auto">
            <a:xfrm>
              <a:off x="6343876" y="4770554"/>
              <a:ext cx="425450" cy="759260"/>
            </a:xfrm>
            <a:prstGeom prst="upArrow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8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18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28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AlternateContent xmlns:mc="http://schemas.openxmlformats.org/markup-compatibility/2006" xmlns:a14="http://schemas.microsoft.com/office/drawing/2010/main">
          <mc:Choice Requires="a14">
            <p:sp>
              <p:nvSpPr>
                <p:cNvPr id="55" name="上箭头标注 54"/>
                <p:cNvSpPr/>
                <p:nvPr/>
              </p:nvSpPr>
              <p:spPr bwMode="auto">
                <a:xfrm>
                  <a:off x="6984180" y="4770554"/>
                  <a:ext cx="425450" cy="759260"/>
                </a:xfrm>
                <a:prstGeom prst="upArrow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
                      </m:oMathParaPr>
                      <m:oMath xmlns:m="http://schemas.openxmlformats.org/officeDocument/2006/math">
                        <m:r>
                          <m:rPr>
                            <m:nor/>
                          </m:rPr>
                          <a:rPr kumimoji="1" lang="en-US" altLang="zh-CN" sz="18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m:t>m</m:t>
                        </m:r>
                        <m:r>
                          <m:rPr>
                            <m:nor/>
                          </m:rPr>
                          <a:rPr kumimoji="1" lang="en-US" altLang="zh-CN" sz="18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m:t>3</m:t>
                        </m:r>
                      </m:oMath>
                    </m:oMathPara>
                  </a14:m>
                  <a:endParaRPr kumimoji="1" lang="en-US" altLang="zh-CN" sz="28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55" name="上箭头标注 54"/>
                <p:cNvSpPr>
                  <a:spLocks noRot="1" noChangeAspect="1" noMove="1" noResize="1" noEditPoints="1" noAdjustHandles="1" noChangeArrowheads="1" noChangeShapeType="1" noTextEdit="1"/>
                </p:cNvSpPr>
                <p:nvPr/>
              </p:nvSpPr>
              <p:spPr bwMode="auto">
                <a:xfrm>
                  <a:off x="6984180" y="4770554"/>
                  <a:ext cx="425450" cy="759260"/>
                </a:xfrm>
                <a:prstGeom prst="upArrowCallout">
                  <a:avLst/>
                </a:prstGeom>
                <a:blipFill>
                  <a:blip r:embed="rId17"/>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上箭头标注 55"/>
                <p:cNvSpPr/>
                <p:nvPr/>
              </p:nvSpPr>
              <p:spPr bwMode="auto">
                <a:xfrm>
                  <a:off x="7624484" y="4770554"/>
                  <a:ext cx="425450" cy="759260"/>
                </a:xfrm>
                <a:prstGeom prst="upArrow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
                      </m:oMathParaPr>
                      <m:oMath xmlns:m="http://schemas.openxmlformats.org/officeDocument/2006/math">
                        <m:r>
                          <m:rPr>
                            <m:nor/>
                          </m:rPr>
                          <a:rPr kumimoji="1" lang="en-US" altLang="zh-CN" sz="18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m:t>m</m:t>
                        </m:r>
                        <m:r>
                          <m:rPr>
                            <m:nor/>
                          </m:rPr>
                          <a:rPr kumimoji="1" lang="en-US" altLang="zh-CN" sz="18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m:t>2</m:t>
                        </m:r>
                      </m:oMath>
                    </m:oMathPara>
                  </a14:m>
                  <a:endParaRPr kumimoji="1" lang="en-US" altLang="zh-CN" sz="28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56" name="上箭头标注 55"/>
                <p:cNvSpPr>
                  <a:spLocks noRot="1" noChangeAspect="1" noMove="1" noResize="1" noEditPoints="1" noAdjustHandles="1" noChangeArrowheads="1" noChangeShapeType="1" noTextEdit="1"/>
                </p:cNvSpPr>
                <p:nvPr/>
              </p:nvSpPr>
              <p:spPr bwMode="auto">
                <a:xfrm>
                  <a:off x="7624484" y="4770554"/>
                  <a:ext cx="425450" cy="759260"/>
                </a:xfrm>
                <a:prstGeom prst="upArrowCallout">
                  <a:avLst/>
                </a:prstGeom>
                <a:blipFill>
                  <a:blip r:embed="rId18"/>
                  <a:stretch>
                    <a:fillRect/>
                  </a:stretch>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sp>
        <p:nvSpPr>
          <p:cNvPr id="2" name="标题 1">
            <a:extLst>
              <a:ext uri="{FF2B5EF4-FFF2-40B4-BE49-F238E27FC236}">
                <a16:creationId xmlns:a16="http://schemas.microsoft.com/office/drawing/2014/main" id="{5DFBAC7F-F2E9-4296-9DA1-CE53A1B0E7E6}"/>
              </a:ext>
            </a:extLst>
          </p:cNvPr>
          <p:cNvSpPr>
            <a:spLocks noGrp="1"/>
          </p:cNvSpPr>
          <p:nvPr>
            <p:ph type="title"/>
          </p:nvPr>
        </p:nvSpPr>
        <p:spPr>
          <a:xfrm>
            <a:off x="685800" y="484632"/>
            <a:ext cx="7772400" cy="808062"/>
          </a:xfrm>
        </p:spPr>
        <p:txBody>
          <a:bodyPr/>
          <a:lstStyle/>
          <a:p>
            <a:r>
              <a:rPr kumimoji="0" lang="en-US" altLang="zh-CN" sz="4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2</a:t>
            </a:r>
            <a:r>
              <a:rPr kumimoji="0" lang="zh-CN" altLang="en-US" sz="4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、卡诺图的构建</a:t>
            </a:r>
            <a:endParaRPr lang="zh-CN" altLang="en-US" dirty="0"/>
          </a:p>
        </p:txBody>
      </p:sp>
    </p:spTree>
    <p:custDataLst>
      <p:tags r:id="rId1"/>
    </p:custDataLst>
    <p:extLst>
      <p:ext uri="{BB962C8B-B14F-4D97-AF65-F5344CB8AC3E}">
        <p14:creationId xmlns:p14="http://schemas.microsoft.com/office/powerpoint/2010/main" val="4014749980"/>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up)">
                                      <p:cBhvr>
                                        <p:cTn id="7" dur="500"/>
                                        <p:tgtEl>
                                          <p:spTgt spid="10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ipe(down)">
                                      <p:cBhvr>
                                        <p:cTn id="16" dur="500"/>
                                        <p:tgtEl>
                                          <p:spTgt spid="100"/>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wipe(down)">
                                      <p:cBhvr>
                                        <p:cTn id="20" dur="500"/>
                                        <p:tgtEl>
                                          <p:spTgt spid="107"/>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down)">
                                      <p:cBhvr>
                                        <p:cTn id="24" dur="500"/>
                                        <p:tgtEl>
                                          <p:spTgt spid="82"/>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wipe(down)">
                                      <p:cBhvr>
                                        <p:cTn id="28" dur="500"/>
                                        <p:tgtEl>
                                          <p:spTgt spid="83"/>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500"/>
                                        <p:tgtEl>
                                          <p:spTgt spid="57"/>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right)">
                                      <p:cBhvr>
                                        <p:cTn id="41" dur="500"/>
                                        <p:tgtEl>
                                          <p:spTgt spid="9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12"/>
                                        </p:tgtEl>
                                        <p:attrNameLst>
                                          <p:attrName>style.visibility</p:attrName>
                                        </p:attrNameLst>
                                      </p:cBhvr>
                                      <p:to>
                                        <p:strVal val="visible"/>
                                      </p:to>
                                    </p:set>
                                    <p:animEffect transition="in" filter="wipe(down)">
                                      <p:cBhvr>
                                        <p:cTn id="46" dur="500"/>
                                        <p:tgtEl>
                                          <p:spTgt spid="112"/>
                                        </p:tgtEl>
                                      </p:cBhvr>
                                    </p:animEffect>
                                  </p:childTnLst>
                                </p:cTn>
                              </p:par>
                            </p:childTnLst>
                          </p:cTn>
                        </p:par>
                        <p:par>
                          <p:cTn id="47" fill="hold">
                            <p:stCondLst>
                              <p:cond delay="500"/>
                            </p:stCondLst>
                            <p:childTnLst>
                              <p:par>
                                <p:cTn id="48" presetID="14" presetClass="exit" presetSubtype="10" fill="hold" grpId="1" nodeType="afterEffect">
                                  <p:stCondLst>
                                    <p:cond delay="0"/>
                                  </p:stCondLst>
                                  <p:childTnLst>
                                    <p:animEffect transition="out" filter="randombar(horizontal)">
                                      <p:cBhvr>
                                        <p:cTn id="49" dur="500"/>
                                        <p:tgtEl>
                                          <p:spTgt spid="100"/>
                                        </p:tgtEl>
                                      </p:cBhvr>
                                    </p:animEffect>
                                    <p:set>
                                      <p:cBhvr>
                                        <p:cTn id="50" dur="1" fill="hold">
                                          <p:stCondLst>
                                            <p:cond delay="499"/>
                                          </p:stCondLst>
                                        </p:cTn>
                                        <p:tgtEl>
                                          <p:spTgt spid="100"/>
                                        </p:tgtEl>
                                        <p:attrNameLst>
                                          <p:attrName>style.visibility</p:attrName>
                                        </p:attrNameLst>
                                      </p:cBhvr>
                                      <p:to>
                                        <p:strVal val="hidden"/>
                                      </p:to>
                                    </p:set>
                                  </p:childTnLst>
                                </p:cTn>
                              </p:par>
                            </p:childTnLst>
                          </p:cTn>
                        </p:par>
                        <p:par>
                          <p:cTn id="51" fill="hold">
                            <p:stCondLst>
                              <p:cond delay="1000"/>
                            </p:stCondLst>
                            <p:childTnLst>
                              <p:par>
                                <p:cTn id="52" presetID="14" presetClass="exit" presetSubtype="10" fill="hold" grpId="1" nodeType="afterEffect">
                                  <p:stCondLst>
                                    <p:cond delay="0"/>
                                  </p:stCondLst>
                                  <p:childTnLst>
                                    <p:animEffect transition="out" filter="randombar(horizontal)">
                                      <p:cBhvr>
                                        <p:cTn id="53" dur="500"/>
                                        <p:tgtEl>
                                          <p:spTgt spid="107"/>
                                        </p:tgtEl>
                                      </p:cBhvr>
                                    </p:animEffect>
                                    <p:set>
                                      <p:cBhvr>
                                        <p:cTn id="54" dur="1" fill="hold">
                                          <p:stCondLst>
                                            <p:cond delay="499"/>
                                          </p:stCondLst>
                                        </p:cTn>
                                        <p:tgtEl>
                                          <p:spTgt spid="107"/>
                                        </p:tgtEl>
                                        <p:attrNameLst>
                                          <p:attrName>style.visibility</p:attrName>
                                        </p:attrNameLst>
                                      </p:cBhvr>
                                      <p:to>
                                        <p:strVal val="hidden"/>
                                      </p:to>
                                    </p:set>
                                  </p:childTnLst>
                                </p:cTn>
                              </p:par>
                            </p:childTnLst>
                          </p:cTn>
                        </p:par>
                        <p:par>
                          <p:cTn id="55" fill="hold">
                            <p:stCondLst>
                              <p:cond delay="1500"/>
                            </p:stCondLst>
                            <p:childTnLst>
                              <p:par>
                                <p:cTn id="56" presetID="22" presetClass="entr" presetSubtype="4" fill="hold" grpId="0"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wipe(down)">
                                      <p:cBhvr>
                                        <p:cTn id="58" dur="500"/>
                                        <p:tgtEl>
                                          <p:spTgt spid="110"/>
                                        </p:tgtEl>
                                      </p:cBhvr>
                                    </p:animEffect>
                                  </p:childTnLst>
                                </p:cTn>
                              </p:par>
                            </p:childTnLst>
                          </p:cTn>
                        </p:par>
                        <p:par>
                          <p:cTn id="59" fill="hold">
                            <p:stCondLst>
                              <p:cond delay="2000"/>
                            </p:stCondLst>
                            <p:childTnLst>
                              <p:par>
                                <p:cTn id="60" presetID="22" presetClass="entr" presetSubtype="4" fill="hold" grpId="0" nodeType="afterEffect">
                                  <p:stCondLst>
                                    <p:cond delay="0"/>
                                  </p:stCondLst>
                                  <p:childTnLst>
                                    <p:set>
                                      <p:cBhvr>
                                        <p:cTn id="61" dur="1" fill="hold">
                                          <p:stCondLst>
                                            <p:cond delay="0"/>
                                          </p:stCondLst>
                                        </p:cTn>
                                        <p:tgtEl>
                                          <p:spTgt spid="111"/>
                                        </p:tgtEl>
                                        <p:attrNameLst>
                                          <p:attrName>style.visibility</p:attrName>
                                        </p:attrNameLst>
                                      </p:cBhvr>
                                      <p:to>
                                        <p:strVal val="visible"/>
                                      </p:to>
                                    </p:set>
                                    <p:animEffect transition="in" filter="wipe(down)">
                                      <p:cBhvr>
                                        <p:cTn id="62" dur="500"/>
                                        <p:tgtEl>
                                          <p:spTgt spid="1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22"/>
                                        </p:tgtEl>
                                        <p:attrNameLst>
                                          <p:attrName>style.visibility</p:attrName>
                                        </p:attrNameLst>
                                      </p:cBhvr>
                                      <p:to>
                                        <p:strVal val="visible"/>
                                      </p:to>
                                    </p:set>
                                    <p:animEffect transition="in" filter="wipe(down)">
                                      <p:cBhvr>
                                        <p:cTn id="67" dur="500"/>
                                        <p:tgtEl>
                                          <p:spTgt spid="122"/>
                                        </p:tgtEl>
                                      </p:cBhvr>
                                    </p:animEffect>
                                  </p:childTnLst>
                                </p:cTn>
                              </p:par>
                            </p:childTnLst>
                          </p:cTn>
                        </p:par>
                        <p:par>
                          <p:cTn id="68" fill="hold">
                            <p:stCondLst>
                              <p:cond delay="500"/>
                            </p:stCondLst>
                            <p:childTnLst>
                              <p:par>
                                <p:cTn id="69" presetID="22" presetClass="entr" presetSubtype="2"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left)">
                                      <p:cBhvr>
                                        <p:cTn id="76" dur="500"/>
                                        <p:tgtEl>
                                          <p:spTgt spid="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72842"/>
                                        </p:tgtEl>
                                        <p:attrNameLst>
                                          <p:attrName>style.visibility</p:attrName>
                                        </p:attrNameLst>
                                      </p:cBhvr>
                                      <p:to>
                                        <p:strVal val="visible"/>
                                      </p:to>
                                    </p:set>
                                    <p:animEffect transition="in" filter="blinds(horizontal)">
                                      <p:cBhvr>
                                        <p:cTn id="81" dur="500"/>
                                        <p:tgtEl>
                                          <p:spTgt spid="372842"/>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5" presetClass="entr" presetSubtype="10" fill="hold" nodeType="clickEffect">
                                  <p:stCondLst>
                                    <p:cond delay="0"/>
                                  </p:stCondLst>
                                  <p:childTnLst>
                                    <p:set>
                                      <p:cBhvr>
                                        <p:cTn id="85" dur="1" fill="hold">
                                          <p:stCondLst>
                                            <p:cond delay="0"/>
                                          </p:stCondLst>
                                        </p:cTn>
                                        <p:tgtEl>
                                          <p:spTgt spid="372787"/>
                                        </p:tgtEl>
                                        <p:attrNameLst>
                                          <p:attrName>style.visibility</p:attrName>
                                        </p:attrNameLst>
                                      </p:cBhvr>
                                      <p:to>
                                        <p:strVal val="visible"/>
                                      </p:to>
                                    </p:set>
                                    <p:animEffect transition="in" filter="checkerboard(across)">
                                      <p:cBhvr>
                                        <p:cTn id="86" dur="500"/>
                                        <p:tgtEl>
                                          <p:spTgt spid="372787"/>
                                        </p:tgtEl>
                                      </p:cBhvr>
                                    </p:animEffect>
                                  </p:childTnLst>
                                </p:cTn>
                              </p:par>
                            </p:childTnLst>
                          </p:cTn>
                        </p:par>
                        <p:par>
                          <p:cTn id="87" fill="hold" nodeType="afterGroup">
                            <p:stCondLst>
                              <p:cond delay="500"/>
                            </p:stCondLst>
                            <p:childTnLst>
                              <p:par>
                                <p:cTn id="88" presetID="4" presetClass="entr" presetSubtype="16" fill="hold" nodeType="afterEffect">
                                  <p:stCondLst>
                                    <p:cond delay="0"/>
                                  </p:stCondLst>
                                  <p:childTnLst>
                                    <p:set>
                                      <p:cBhvr>
                                        <p:cTn id="89" dur="1" fill="hold">
                                          <p:stCondLst>
                                            <p:cond delay="0"/>
                                          </p:stCondLst>
                                        </p:cTn>
                                        <p:tgtEl>
                                          <p:spTgt spid="372763"/>
                                        </p:tgtEl>
                                        <p:attrNameLst>
                                          <p:attrName>style.visibility</p:attrName>
                                        </p:attrNameLst>
                                      </p:cBhvr>
                                      <p:to>
                                        <p:strVal val="visible"/>
                                      </p:to>
                                    </p:set>
                                    <p:animEffect transition="in" filter="box(in)">
                                      <p:cBhvr>
                                        <p:cTn id="90" dur="500"/>
                                        <p:tgtEl>
                                          <p:spTgt spid="372763"/>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372842" grpId="0" autoUpdateAnimBg="0"/>
      <p:bldP spid="57" grpId="0" animBg="1"/>
      <p:bldP spid="82" grpId="0"/>
      <p:bldP spid="83" grpId="0"/>
      <p:bldP spid="105" grpId="0"/>
      <p:bldP spid="3" grpId="0" animBg="1"/>
      <p:bldP spid="122" grpId="0" animBg="1"/>
      <p:bldP spid="97" grpId="0" animBg="1"/>
      <p:bldP spid="107" grpId="0"/>
      <p:bldP spid="107" grpId="1"/>
      <p:bldP spid="110" grpId="0" animBg="1"/>
      <p:bldP spid="111" grpId="0" animBg="1"/>
      <p:bldP spid="1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63" name="Rectangle 27"/>
          <p:cNvSpPr>
            <a:spLocks noChangeArrowheads="1"/>
          </p:cNvSpPr>
          <p:nvPr/>
        </p:nvSpPr>
        <p:spPr bwMode="auto">
          <a:xfrm>
            <a:off x="5639323" y="3947773"/>
            <a:ext cx="2519362"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765" name="Rectangle 29"/>
          <p:cNvSpPr>
            <a:spLocks noChangeArrowheads="1"/>
          </p:cNvSpPr>
          <p:nvPr/>
        </p:nvSpPr>
        <p:spPr bwMode="auto">
          <a:xfrm>
            <a:off x="5053535" y="4397035"/>
            <a:ext cx="495300" cy="88265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72787" name="Group 51"/>
          <p:cNvGrpSpPr>
            <a:grpSpLocks/>
          </p:cNvGrpSpPr>
          <p:nvPr/>
        </p:nvGrpSpPr>
        <p:grpSpPr bwMode="auto">
          <a:xfrm>
            <a:off x="4825729" y="3676312"/>
            <a:ext cx="3319463" cy="1603375"/>
            <a:chOff x="3093" y="2448"/>
            <a:chExt cx="2091" cy="1010"/>
          </a:xfrm>
        </p:grpSpPr>
        <mc:AlternateContent xmlns:mc="http://schemas.openxmlformats.org/markup-compatibility/2006" xmlns:a14="http://schemas.microsoft.com/office/drawing/2010/main">
          <mc:Choice Requires="a14">
            <p:sp>
              <p:nvSpPr>
                <p:cNvPr id="372788" name="Text Box 52"/>
                <p:cNvSpPr txBox="1">
                  <a:spLocks noChangeArrowheads="1"/>
                </p:cNvSpPr>
                <p:nvPr/>
              </p:nvSpPr>
              <p:spPr bwMode="auto">
                <a:xfrm>
                  <a:off x="3623" y="2916"/>
                  <a:ext cx="385" cy="24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7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8" name="Text Box 52"/>
                <p:cNvSpPr txBox="1">
                  <a:spLocks noRot="1" noChangeAspect="1" noMove="1" noResize="1" noEditPoints="1" noAdjustHandles="1" noChangeArrowheads="1" noChangeShapeType="1" noTextEdit="1"/>
                </p:cNvSpPr>
                <p:nvPr/>
              </p:nvSpPr>
              <p:spPr bwMode="auto">
                <a:xfrm>
                  <a:off x="3623" y="2916"/>
                  <a:ext cx="385" cy="243"/>
                </a:xfrm>
                <a:prstGeom prst="rect">
                  <a:avLst/>
                </a:prstGeom>
                <a:blipFill>
                  <a:blip r:embed="rId7"/>
                  <a:stretch>
                    <a:fillRect l="-11000" r="-36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89" name="Text Box 53"/>
                <p:cNvSpPr txBox="1">
                  <a:spLocks noChangeArrowheads="1"/>
                </p:cNvSpPr>
                <p:nvPr/>
              </p:nvSpPr>
              <p:spPr bwMode="auto">
                <a:xfrm>
                  <a:off x="4051" y="2916"/>
                  <a:ext cx="349" cy="23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9" name="Text Box 53"/>
                <p:cNvSpPr txBox="1">
                  <a:spLocks noRot="1" noChangeAspect="1" noMove="1" noResize="1" noEditPoints="1" noAdjustHandles="1" noChangeArrowheads="1" noChangeShapeType="1" noTextEdit="1"/>
                </p:cNvSpPr>
                <p:nvPr/>
              </p:nvSpPr>
              <p:spPr bwMode="auto">
                <a:xfrm>
                  <a:off x="4051" y="2916"/>
                  <a:ext cx="349" cy="235"/>
                </a:xfrm>
                <a:prstGeom prst="rect">
                  <a:avLst/>
                </a:prstGeom>
                <a:blipFill>
                  <a:blip r:embed="rId8"/>
                  <a:stretch>
                    <a:fillRect l="-8791" r="-659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0" name="Text Box 54"/>
                <p:cNvSpPr txBox="1">
                  <a:spLocks noChangeArrowheads="1"/>
                </p:cNvSpPr>
                <p:nvPr/>
              </p:nvSpPr>
              <p:spPr bwMode="auto">
                <a:xfrm>
                  <a:off x="4822" y="2916"/>
                  <a:ext cx="331" cy="23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0" name="Text Box 54"/>
                <p:cNvSpPr txBox="1">
                  <a:spLocks noRot="1" noChangeAspect="1" noMove="1" noResize="1" noEditPoints="1" noAdjustHandles="1" noChangeArrowheads="1" noChangeShapeType="1" noTextEdit="1"/>
                </p:cNvSpPr>
                <p:nvPr/>
              </p:nvSpPr>
              <p:spPr bwMode="auto">
                <a:xfrm>
                  <a:off x="4822" y="2916"/>
                  <a:ext cx="331" cy="230"/>
                </a:xfrm>
                <a:prstGeom prst="rect">
                  <a:avLst/>
                </a:prstGeom>
                <a:blipFill>
                  <a:blip r:embed="rId9"/>
                  <a:stretch>
                    <a:fillRect l="-12791" r="-313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1" name="Text Box 55"/>
                <p:cNvSpPr txBox="1">
                  <a:spLocks noChangeArrowheads="1"/>
                </p:cNvSpPr>
                <p:nvPr/>
              </p:nvSpPr>
              <p:spPr bwMode="auto">
                <a:xfrm>
                  <a:off x="4444" y="2910"/>
                  <a:ext cx="333" cy="25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1" name="Text Box 55"/>
                <p:cNvSpPr txBox="1">
                  <a:spLocks noRot="1" noChangeAspect="1" noMove="1" noResize="1" noEditPoints="1" noAdjustHandles="1" noChangeArrowheads="1" noChangeShapeType="1" noTextEdit="1"/>
                </p:cNvSpPr>
                <p:nvPr/>
              </p:nvSpPr>
              <p:spPr bwMode="auto">
                <a:xfrm>
                  <a:off x="4444" y="2910"/>
                  <a:ext cx="333" cy="253"/>
                </a:xfrm>
                <a:prstGeom prst="rect">
                  <a:avLst/>
                </a:prstGeom>
                <a:blipFill>
                  <a:blip r:embed="rId10"/>
                  <a:stretch>
                    <a:fillRect l="-11494" r="-229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2" name="Text Box 56"/>
                <p:cNvSpPr txBox="1">
                  <a:spLocks noChangeArrowheads="1"/>
                </p:cNvSpPr>
                <p:nvPr/>
              </p:nvSpPr>
              <p:spPr bwMode="auto">
                <a:xfrm>
                  <a:off x="3615" y="3185"/>
                  <a:ext cx="393" cy="2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2" name="Text Box 56"/>
                <p:cNvSpPr txBox="1">
                  <a:spLocks noRot="1" noChangeAspect="1" noMove="1" noResize="1" noEditPoints="1" noAdjustHandles="1" noChangeArrowheads="1" noChangeShapeType="1" noTextEdit="1"/>
                </p:cNvSpPr>
                <p:nvPr/>
              </p:nvSpPr>
              <p:spPr bwMode="auto">
                <a:xfrm>
                  <a:off x="3615" y="3185"/>
                  <a:ext cx="393" cy="232"/>
                </a:xfrm>
                <a:prstGeom prst="rect">
                  <a:avLst/>
                </a:prstGeom>
                <a:blipFill>
                  <a:blip r:embed="rId11"/>
                  <a:stretch>
                    <a:fillRect r="-4411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3" name="Text Box 57"/>
                <p:cNvSpPr txBox="1">
                  <a:spLocks noChangeArrowheads="1"/>
                </p:cNvSpPr>
                <p:nvPr/>
              </p:nvSpPr>
              <p:spPr bwMode="auto">
                <a:xfrm>
                  <a:off x="4050" y="3190"/>
                  <a:ext cx="346" cy="22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3" name="Text Box 57"/>
                <p:cNvSpPr txBox="1">
                  <a:spLocks noRot="1" noChangeAspect="1" noMove="1" noResize="1" noEditPoints="1" noAdjustHandles="1" noChangeArrowheads="1" noChangeShapeType="1" noTextEdit="1"/>
                </p:cNvSpPr>
                <p:nvPr/>
              </p:nvSpPr>
              <p:spPr bwMode="auto">
                <a:xfrm>
                  <a:off x="4050" y="3190"/>
                  <a:ext cx="346" cy="227"/>
                </a:xfrm>
                <a:prstGeom prst="rect">
                  <a:avLst/>
                </a:prstGeom>
                <a:blipFill>
                  <a:blip r:embed="rId12"/>
                  <a:stretch>
                    <a:fillRect l="-10000" r="-555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4" name="Text Box 58"/>
                <p:cNvSpPr txBox="1">
                  <a:spLocks noChangeArrowheads="1"/>
                </p:cNvSpPr>
                <p:nvPr/>
              </p:nvSpPr>
              <p:spPr bwMode="auto">
                <a:xfrm>
                  <a:off x="4816" y="3185"/>
                  <a:ext cx="348" cy="2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4" name="Text Box 58"/>
                <p:cNvSpPr txBox="1">
                  <a:spLocks noRot="1" noChangeAspect="1" noMove="1" noResize="1" noEditPoints="1" noAdjustHandles="1" noChangeArrowheads="1" noChangeShapeType="1" noTextEdit="1"/>
                </p:cNvSpPr>
                <p:nvPr/>
              </p:nvSpPr>
              <p:spPr bwMode="auto">
                <a:xfrm>
                  <a:off x="4816" y="3185"/>
                  <a:ext cx="348" cy="232"/>
                </a:xfrm>
                <a:prstGeom prst="rect">
                  <a:avLst/>
                </a:prstGeom>
                <a:blipFill>
                  <a:blip r:embed="rId13"/>
                  <a:stretch>
                    <a:fillRect r="-3777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5" name="Text Box 59"/>
                <p:cNvSpPr txBox="1">
                  <a:spLocks noChangeArrowheads="1"/>
                </p:cNvSpPr>
                <p:nvPr/>
              </p:nvSpPr>
              <p:spPr bwMode="auto">
                <a:xfrm>
                  <a:off x="4433" y="3185"/>
                  <a:ext cx="340" cy="2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𝑩𝑪𝑫</m:t>
                      </m:r>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5" name="Text Box 59"/>
                <p:cNvSpPr txBox="1">
                  <a:spLocks noRot="1" noChangeAspect="1" noMove="1" noResize="1" noEditPoints="1" noAdjustHandles="1" noChangeArrowheads="1" noChangeShapeType="1" noTextEdit="1"/>
                </p:cNvSpPr>
                <p:nvPr/>
              </p:nvSpPr>
              <p:spPr bwMode="auto">
                <a:xfrm>
                  <a:off x="4433" y="3185"/>
                  <a:ext cx="340" cy="232"/>
                </a:xfrm>
                <a:prstGeom prst="rect">
                  <a:avLst/>
                </a:prstGeom>
                <a:blipFill>
                  <a:blip r:embed="rId14"/>
                  <a:stretch>
                    <a:fillRect r="-112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nvGrpSpPr>
            <p:cNvPr id="372804" name="Group 68"/>
            <p:cNvGrpSpPr>
              <a:grpSpLocks/>
            </p:cNvGrpSpPr>
            <p:nvPr/>
          </p:nvGrpSpPr>
          <p:grpSpPr bwMode="auto">
            <a:xfrm>
              <a:off x="3093" y="2448"/>
              <a:ext cx="2091" cy="1010"/>
              <a:chOff x="3093" y="2448"/>
              <a:chExt cx="2091" cy="1010"/>
            </a:xfrm>
          </p:grpSpPr>
          <p:sp>
            <p:nvSpPr>
              <p:cNvPr id="372805" name="Rectangle 69"/>
              <p:cNvSpPr>
                <a:spLocks noChangeArrowheads="1"/>
              </p:cNvSpPr>
              <p:nvPr/>
            </p:nvSpPr>
            <p:spPr bwMode="auto">
              <a:xfrm>
                <a:off x="3600" y="2880"/>
                <a:ext cx="1584" cy="55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8" name="Line 72"/>
              <p:cNvSpPr>
                <a:spLocks noChangeShapeType="1"/>
              </p:cNvSpPr>
              <p:nvPr/>
            </p:nvSpPr>
            <p:spPr bwMode="auto">
              <a:xfrm>
                <a:off x="3600" y="3168"/>
                <a:ext cx="1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9" name="Line 73"/>
              <p:cNvSpPr>
                <a:spLocks noChangeShapeType="1"/>
              </p:cNvSpPr>
              <p:nvPr/>
            </p:nvSpPr>
            <p:spPr bwMode="auto">
              <a:xfrm flipH="1">
                <a:off x="4409" y="2880"/>
                <a:ext cx="7" cy="55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0" name="Line 74"/>
              <p:cNvSpPr>
                <a:spLocks noChangeShapeType="1"/>
              </p:cNvSpPr>
              <p:nvPr/>
            </p:nvSpPr>
            <p:spPr bwMode="auto">
              <a:xfrm flipH="1">
                <a:off x="4795" y="2880"/>
                <a:ext cx="5" cy="55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1" name="Line 75"/>
              <p:cNvSpPr>
                <a:spLocks noChangeShapeType="1"/>
              </p:cNvSpPr>
              <p:nvPr/>
            </p:nvSpPr>
            <p:spPr bwMode="auto">
              <a:xfrm flipH="1">
                <a:off x="4025" y="2880"/>
                <a:ext cx="7" cy="55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2" name="Line 76"/>
              <p:cNvSpPr>
                <a:spLocks noChangeShapeType="1"/>
              </p:cNvSpPr>
              <p:nvPr/>
            </p:nvSpPr>
            <p:spPr bwMode="auto">
              <a:xfrm>
                <a:off x="3216" y="2640"/>
                <a:ext cx="384"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3" name="Text Box 77"/>
              <p:cNvSpPr txBox="1">
                <a:spLocks noChangeArrowheads="1"/>
              </p:cNvSpPr>
              <p:nvPr/>
            </p:nvSpPr>
            <p:spPr bwMode="auto">
              <a:xfrm>
                <a:off x="3676"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4" name="Text Box 78"/>
              <p:cNvSpPr txBox="1">
                <a:spLocks noChangeArrowheads="1"/>
              </p:cNvSpPr>
              <p:nvPr/>
            </p:nvSpPr>
            <p:spPr bwMode="auto">
              <a:xfrm>
                <a:off x="4060"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5" name="Text Box 79"/>
              <p:cNvSpPr txBox="1">
                <a:spLocks noChangeArrowheads="1"/>
              </p:cNvSpPr>
              <p:nvPr/>
            </p:nvSpPr>
            <p:spPr bwMode="auto">
              <a:xfrm>
                <a:off x="4444"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6" name="Text Box 80"/>
              <p:cNvSpPr txBox="1">
                <a:spLocks noChangeArrowheads="1"/>
              </p:cNvSpPr>
              <p:nvPr/>
            </p:nvSpPr>
            <p:spPr bwMode="auto">
              <a:xfrm>
                <a:off x="4828"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7" name="Text Box 81"/>
              <p:cNvSpPr txBox="1">
                <a:spLocks noChangeArrowheads="1"/>
              </p:cNvSpPr>
              <p:nvPr/>
            </p:nvSpPr>
            <p:spPr bwMode="auto">
              <a:xfrm>
                <a:off x="3311" y="2879"/>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8" name="Text Box 82"/>
              <p:cNvSpPr txBox="1">
                <a:spLocks noChangeArrowheads="1"/>
              </p:cNvSpPr>
              <p:nvPr/>
            </p:nvSpPr>
            <p:spPr bwMode="auto">
              <a:xfrm>
                <a:off x="3311" y="3167"/>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21" name="Text Box 85"/>
              <p:cNvSpPr txBox="1">
                <a:spLocks noChangeArrowheads="1"/>
              </p:cNvSpPr>
              <p:nvPr/>
            </p:nvSpPr>
            <p:spPr bwMode="auto">
              <a:xfrm>
                <a:off x="3093" y="2639"/>
                <a:ext cx="24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B</a:t>
                </a:r>
              </a:p>
            </p:txBody>
          </p:sp>
          <p:sp>
            <p:nvSpPr>
              <p:cNvPr id="372822" name="Text Box 86"/>
              <p:cNvSpPr txBox="1">
                <a:spLocks noChangeArrowheads="1"/>
              </p:cNvSpPr>
              <p:nvPr/>
            </p:nvSpPr>
            <p:spPr bwMode="auto">
              <a:xfrm>
                <a:off x="3221" y="2448"/>
                <a:ext cx="3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CD</a:t>
                </a:r>
              </a:p>
            </p:txBody>
          </p:sp>
        </p:grpSp>
      </p:grpSp>
      <p:sp>
        <p:nvSpPr>
          <p:cNvPr id="372842" name="Text Box 106"/>
          <p:cNvSpPr txBox="1">
            <a:spLocks noChangeArrowheads="1"/>
          </p:cNvSpPr>
          <p:nvPr/>
        </p:nvSpPr>
        <p:spPr bwMode="auto">
          <a:xfrm>
            <a:off x="5929836" y="2887322"/>
            <a:ext cx="30162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三变量卡诺图</a:t>
            </a:r>
          </a:p>
        </p:txBody>
      </p:sp>
      <p:grpSp>
        <p:nvGrpSpPr>
          <p:cNvPr id="372869" name="Group 133"/>
          <p:cNvGrpSpPr>
            <a:grpSpLocks/>
          </p:cNvGrpSpPr>
          <p:nvPr/>
        </p:nvGrpSpPr>
        <p:grpSpPr bwMode="auto">
          <a:xfrm>
            <a:off x="7064898" y="3420723"/>
            <a:ext cx="838200" cy="533400"/>
            <a:chOff x="4080" y="2160"/>
            <a:chExt cx="528" cy="336"/>
          </a:xfrm>
        </p:grpSpPr>
        <p:sp>
          <p:nvSpPr>
            <p:cNvPr id="372870" name="AutoShape 134"/>
            <p:cNvSpPr>
              <a:spLocks/>
            </p:cNvSpPr>
            <p:nvPr/>
          </p:nvSpPr>
          <p:spPr bwMode="auto">
            <a:xfrm rot="16200000" flipH="1">
              <a:off x="4296" y="2184"/>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71" name="Text Box 135"/>
            <p:cNvSpPr txBox="1">
              <a:spLocks noChangeArrowheads="1"/>
            </p:cNvSpPr>
            <p:nvPr/>
          </p:nvSpPr>
          <p:spPr bwMode="auto">
            <a:xfrm>
              <a:off x="4176" y="2160"/>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C</a:t>
              </a:r>
            </a:p>
          </p:txBody>
        </p:sp>
      </p:grpSp>
      <p:grpSp>
        <p:nvGrpSpPr>
          <p:cNvPr id="372905" name="Group 169"/>
          <p:cNvGrpSpPr>
            <a:grpSpLocks/>
          </p:cNvGrpSpPr>
          <p:nvPr/>
        </p:nvGrpSpPr>
        <p:grpSpPr bwMode="auto">
          <a:xfrm>
            <a:off x="6485461" y="5340011"/>
            <a:ext cx="838200" cy="533400"/>
            <a:chOff x="3696" y="3984"/>
            <a:chExt cx="528" cy="336"/>
          </a:xfrm>
        </p:grpSpPr>
        <p:sp>
          <p:nvSpPr>
            <p:cNvPr id="372906" name="AutoShape 170"/>
            <p:cNvSpPr>
              <a:spLocks/>
            </p:cNvSpPr>
            <p:nvPr/>
          </p:nvSpPr>
          <p:spPr bwMode="auto">
            <a:xfrm rot="5400000" flipH="1" flipV="1">
              <a:off x="3912" y="3768"/>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907" name="Text Box 171"/>
            <p:cNvSpPr txBox="1">
              <a:spLocks noChangeArrowheads="1"/>
            </p:cNvSpPr>
            <p:nvPr/>
          </p:nvSpPr>
          <p:spPr bwMode="auto">
            <a:xfrm>
              <a:off x="3792" y="4032"/>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华文中宋" panose="02010600040101010101" pitchFamily="2" charset="-122"/>
                  <a:cs typeface="+mn-cs"/>
                </a:rPr>
                <a:t>D</a:t>
              </a:r>
            </a:p>
          </p:txBody>
        </p:sp>
      </p:grpSp>
      <p:sp>
        <p:nvSpPr>
          <p:cNvPr id="372913" name="Text Box 177"/>
          <p:cNvSpPr txBox="1">
            <a:spLocks noChangeArrowheads="1"/>
          </p:cNvSpPr>
          <p:nvPr/>
        </p:nvSpPr>
        <p:spPr bwMode="auto">
          <a:xfrm rot="5400000">
            <a:off x="8125347" y="4828991"/>
            <a:ext cx="5492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华文中宋" panose="02010600040101010101" pitchFamily="2" charset="-122"/>
                <a:cs typeface="+mn-cs"/>
              </a:rPr>
              <a:t>B</a:t>
            </a:r>
          </a:p>
        </p:txBody>
      </p:sp>
      <p:sp>
        <p:nvSpPr>
          <p:cNvPr id="3" name="右弧形箭头 2"/>
          <p:cNvSpPr/>
          <p:nvPr/>
        </p:nvSpPr>
        <p:spPr bwMode="auto">
          <a:xfrm>
            <a:off x="4102235" y="2928722"/>
            <a:ext cx="250826" cy="661765"/>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06" name="Text Box 111"/>
          <p:cNvSpPr txBox="1">
            <a:spLocks noChangeArrowheads="1"/>
          </p:cNvSpPr>
          <p:nvPr/>
        </p:nvSpPr>
        <p:spPr bwMode="auto">
          <a:xfrm>
            <a:off x="1268413" y="485775"/>
            <a:ext cx="2982912"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二变量到三变量</a:t>
            </a:r>
          </a:p>
        </p:txBody>
      </p:sp>
      <p:grpSp>
        <p:nvGrpSpPr>
          <p:cNvPr id="22" name="组合 21"/>
          <p:cNvGrpSpPr/>
          <p:nvPr/>
        </p:nvGrpSpPr>
        <p:grpSpPr>
          <a:xfrm>
            <a:off x="591219" y="1996104"/>
            <a:ext cx="3897509" cy="1100951"/>
            <a:chOff x="591219" y="1996104"/>
            <a:chExt cx="3897509" cy="1100951"/>
          </a:xfrm>
        </p:grpSpPr>
        <p:sp>
          <p:nvSpPr>
            <p:cNvPr id="122" name="Text Box 82"/>
            <p:cNvSpPr txBox="1">
              <a:spLocks noChangeArrowheads="1"/>
            </p:cNvSpPr>
            <p:nvPr/>
          </p:nvSpPr>
          <p:spPr bwMode="auto">
            <a:xfrm>
              <a:off x="3999514" y="1996104"/>
              <a:ext cx="489214" cy="461963"/>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vl1pPr>
                <a:defRPr sz="2400"/>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B=1</a:t>
              </a:r>
            </a:p>
          </p:txBody>
        </p:sp>
        <p:sp>
          <p:nvSpPr>
            <p:cNvPr id="97" name="平行四边形 96"/>
            <p:cNvSpPr/>
            <p:nvPr/>
          </p:nvSpPr>
          <p:spPr bwMode="auto">
            <a:xfrm>
              <a:off x="1183421" y="2760389"/>
              <a:ext cx="2668480" cy="336666"/>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3" name="Text Box 81"/>
            <p:cNvSpPr txBox="1">
              <a:spLocks noChangeArrowheads="1"/>
            </p:cNvSpPr>
            <p:nvPr/>
          </p:nvSpPr>
          <p:spPr bwMode="auto">
            <a:xfrm>
              <a:off x="591219" y="2694788"/>
              <a:ext cx="467033" cy="36933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B=0</a:t>
              </a:r>
            </a:p>
          </p:txBody>
        </p:sp>
      </p:grpSp>
      <p:grpSp>
        <p:nvGrpSpPr>
          <p:cNvPr id="7" name="组合 6"/>
          <p:cNvGrpSpPr/>
          <p:nvPr/>
        </p:nvGrpSpPr>
        <p:grpSpPr>
          <a:xfrm>
            <a:off x="573819" y="1680890"/>
            <a:ext cx="3159125" cy="2020888"/>
            <a:chOff x="573819" y="1680890"/>
            <a:chExt cx="3159125" cy="2020888"/>
          </a:xfrm>
        </p:grpSpPr>
        <p:sp>
          <p:nvSpPr>
            <p:cNvPr id="57" name="Rectangle 27"/>
            <p:cNvSpPr>
              <a:spLocks noChangeArrowheads="1"/>
            </p:cNvSpPr>
            <p:nvPr/>
          </p:nvSpPr>
          <p:spPr bwMode="auto">
            <a:xfrm>
              <a:off x="1213582" y="2207940"/>
              <a:ext cx="2519362"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93" name="Group 169"/>
            <p:cNvGrpSpPr>
              <a:grpSpLocks/>
            </p:cNvGrpSpPr>
            <p:nvPr/>
          </p:nvGrpSpPr>
          <p:grpSpPr bwMode="auto">
            <a:xfrm>
              <a:off x="2104170" y="3168378"/>
              <a:ext cx="838200" cy="533400"/>
              <a:chOff x="3696" y="3984"/>
              <a:chExt cx="528" cy="336"/>
            </a:xfrm>
          </p:grpSpPr>
          <p:sp>
            <p:nvSpPr>
              <p:cNvPr id="94" name="AutoShape 170"/>
              <p:cNvSpPr>
                <a:spLocks/>
              </p:cNvSpPr>
              <p:nvPr/>
            </p:nvSpPr>
            <p:spPr bwMode="auto">
              <a:xfrm rot="5400000" flipH="1" flipV="1">
                <a:off x="3912" y="3768"/>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95" name="Text Box 171"/>
              <p:cNvSpPr txBox="1">
                <a:spLocks noChangeArrowheads="1"/>
              </p:cNvSpPr>
              <p:nvPr/>
            </p:nvSpPr>
            <p:spPr bwMode="auto">
              <a:xfrm>
                <a:off x="3792" y="4032"/>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华文中宋" panose="02010600040101010101" pitchFamily="2" charset="-122"/>
                    <a:cs typeface="+mn-cs"/>
                  </a:rPr>
                  <a:t>D</a:t>
                </a:r>
              </a:p>
            </p:txBody>
          </p:sp>
        </p:grpSp>
        <p:grpSp>
          <p:nvGrpSpPr>
            <p:cNvPr id="75" name="Group 68"/>
            <p:cNvGrpSpPr>
              <a:grpSpLocks/>
            </p:cNvGrpSpPr>
            <p:nvPr/>
          </p:nvGrpSpPr>
          <p:grpSpPr bwMode="auto">
            <a:xfrm>
              <a:off x="573819" y="1938065"/>
              <a:ext cx="3124200" cy="1162050"/>
              <a:chOff x="3216" y="2448"/>
              <a:chExt cx="1968" cy="732"/>
            </a:xfrm>
          </p:grpSpPr>
          <p:sp>
            <p:nvSpPr>
              <p:cNvPr id="76" name="Rectangle 69"/>
              <p:cNvSpPr>
                <a:spLocks noChangeArrowheads="1"/>
              </p:cNvSpPr>
              <p:nvPr/>
            </p:nvSpPr>
            <p:spPr bwMode="auto">
              <a:xfrm>
                <a:off x="3600" y="2880"/>
                <a:ext cx="1584" cy="3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78" name="Line 73"/>
              <p:cNvSpPr>
                <a:spLocks noChangeShapeType="1"/>
              </p:cNvSpPr>
              <p:nvPr/>
            </p:nvSpPr>
            <p:spPr bwMode="auto">
              <a:xfrm>
                <a:off x="4416" y="2880"/>
                <a:ext cx="4"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79" name="Line 74"/>
              <p:cNvSpPr>
                <a:spLocks noChangeShapeType="1"/>
              </p:cNvSpPr>
              <p:nvPr/>
            </p:nvSpPr>
            <p:spPr bwMode="auto">
              <a:xfrm flipH="1">
                <a:off x="4800" y="2880"/>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0" name="Line 75"/>
              <p:cNvSpPr>
                <a:spLocks noChangeShapeType="1"/>
              </p:cNvSpPr>
              <p:nvPr/>
            </p:nvSpPr>
            <p:spPr bwMode="auto">
              <a:xfrm>
                <a:off x="4032" y="2880"/>
                <a:ext cx="4" cy="28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1" name="Line 76"/>
              <p:cNvSpPr>
                <a:spLocks noChangeShapeType="1"/>
              </p:cNvSpPr>
              <p:nvPr/>
            </p:nvSpPr>
            <p:spPr bwMode="auto">
              <a:xfrm>
                <a:off x="3216" y="2640"/>
                <a:ext cx="384"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2" name="Text Box 77"/>
              <p:cNvSpPr txBox="1">
                <a:spLocks noChangeArrowheads="1"/>
              </p:cNvSpPr>
              <p:nvPr/>
            </p:nvSpPr>
            <p:spPr bwMode="auto">
              <a:xfrm>
                <a:off x="3676"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3" name="Text Box 78"/>
              <p:cNvSpPr txBox="1">
                <a:spLocks noChangeArrowheads="1"/>
              </p:cNvSpPr>
              <p:nvPr/>
            </p:nvSpPr>
            <p:spPr bwMode="auto">
              <a:xfrm>
                <a:off x="4060"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4" name="Text Box 79"/>
              <p:cNvSpPr txBox="1">
                <a:spLocks noChangeArrowheads="1"/>
              </p:cNvSpPr>
              <p:nvPr/>
            </p:nvSpPr>
            <p:spPr bwMode="auto">
              <a:xfrm>
                <a:off x="4444"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5" name="Text Box 80"/>
              <p:cNvSpPr txBox="1">
                <a:spLocks noChangeArrowheads="1"/>
              </p:cNvSpPr>
              <p:nvPr/>
            </p:nvSpPr>
            <p:spPr bwMode="auto">
              <a:xfrm>
                <a:off x="4828"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9" name="Text Box 86"/>
              <p:cNvSpPr txBox="1">
                <a:spLocks noChangeArrowheads="1"/>
              </p:cNvSpPr>
              <p:nvPr/>
            </p:nvSpPr>
            <p:spPr bwMode="auto">
              <a:xfrm>
                <a:off x="3221" y="2448"/>
                <a:ext cx="3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CD</a:t>
                </a:r>
              </a:p>
            </p:txBody>
          </p:sp>
        </p:grpSp>
        <p:grpSp>
          <p:nvGrpSpPr>
            <p:cNvPr id="90" name="Group 133"/>
            <p:cNvGrpSpPr>
              <a:grpSpLocks/>
            </p:cNvGrpSpPr>
            <p:nvPr/>
          </p:nvGrpSpPr>
          <p:grpSpPr bwMode="auto">
            <a:xfrm>
              <a:off x="2639157" y="1680890"/>
              <a:ext cx="838200" cy="533400"/>
              <a:chOff x="4080" y="2160"/>
              <a:chExt cx="528" cy="336"/>
            </a:xfrm>
          </p:grpSpPr>
          <p:sp>
            <p:nvSpPr>
              <p:cNvPr id="91" name="AutoShape 134"/>
              <p:cNvSpPr>
                <a:spLocks/>
              </p:cNvSpPr>
              <p:nvPr/>
            </p:nvSpPr>
            <p:spPr bwMode="auto">
              <a:xfrm rot="16200000" flipH="1">
                <a:off x="4296" y="2184"/>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92" name="Text Box 135"/>
              <p:cNvSpPr txBox="1">
                <a:spLocks noChangeArrowheads="1"/>
              </p:cNvSpPr>
              <p:nvPr/>
            </p:nvSpPr>
            <p:spPr bwMode="auto">
              <a:xfrm>
                <a:off x="4176" y="2160"/>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C</a:t>
                </a:r>
              </a:p>
            </p:txBody>
          </p:sp>
        </p:grpSp>
        <mc:AlternateContent xmlns:mc="http://schemas.openxmlformats.org/markup-compatibility/2006" xmlns:a14="http://schemas.microsoft.com/office/drawing/2010/main">
          <mc:Choice Requires="a14">
            <p:sp>
              <p:nvSpPr>
                <p:cNvPr id="77" name="Text Box 52"/>
                <p:cNvSpPr txBox="1">
                  <a:spLocks noChangeArrowheads="1"/>
                </p:cNvSpPr>
                <p:nvPr/>
              </p:nvSpPr>
              <p:spPr bwMode="auto">
                <a:xfrm>
                  <a:off x="1237016" y="2695862"/>
                  <a:ext cx="684213" cy="4619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77" name="Text Box 52"/>
                <p:cNvSpPr txBox="1">
                  <a:spLocks noRot="1" noChangeAspect="1" noMove="1" noResize="1" noEditPoints="1" noAdjustHandles="1" noChangeArrowheads="1" noChangeShapeType="1" noTextEdit="1"/>
                </p:cNvSpPr>
                <p:nvPr/>
              </p:nvSpPr>
              <p:spPr bwMode="auto">
                <a:xfrm>
                  <a:off x="1237016" y="2695862"/>
                  <a:ext cx="684213" cy="461963"/>
                </a:xfrm>
                <a:prstGeom prst="rect">
                  <a:avLst/>
                </a:prstGeom>
                <a:blipFill>
                  <a:blip r:embed="rId15"/>
                  <a:stretch>
                    <a:fillRect l="-1786" r="-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Text Box 53"/>
                <p:cNvSpPr txBox="1">
                  <a:spLocks noChangeArrowheads="1"/>
                </p:cNvSpPr>
                <p:nvPr/>
              </p:nvSpPr>
              <p:spPr bwMode="auto">
                <a:xfrm>
                  <a:off x="1977106" y="2706415"/>
                  <a:ext cx="519113" cy="4619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86" name="Text Box 53"/>
                <p:cNvSpPr txBox="1">
                  <a:spLocks noRot="1" noChangeAspect="1" noMove="1" noResize="1" noEditPoints="1" noAdjustHandles="1" noChangeArrowheads="1" noChangeShapeType="1" noTextEdit="1"/>
                </p:cNvSpPr>
                <p:nvPr/>
              </p:nvSpPr>
              <p:spPr bwMode="auto">
                <a:xfrm>
                  <a:off x="1977106" y="2706415"/>
                  <a:ext cx="519113" cy="461963"/>
                </a:xfrm>
                <a:prstGeom prst="rect">
                  <a:avLst/>
                </a:prstGeom>
                <a:blipFill>
                  <a:blip r:embed="rId16"/>
                  <a:stretch>
                    <a:fillRect l="-17647" r="-470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Text Box 54"/>
                <p:cNvSpPr txBox="1">
                  <a:spLocks noChangeArrowheads="1"/>
                </p:cNvSpPr>
                <p:nvPr/>
              </p:nvSpPr>
              <p:spPr bwMode="auto">
                <a:xfrm>
                  <a:off x="3018570" y="2727052"/>
                  <a:ext cx="684213" cy="4619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87" name="Text Box 54"/>
                <p:cNvSpPr txBox="1">
                  <a:spLocks noRot="1" noChangeAspect="1" noMove="1" noResize="1" noEditPoints="1" noAdjustHandles="1" noChangeArrowheads="1" noChangeShapeType="1" noTextEdit="1"/>
                </p:cNvSpPr>
                <p:nvPr/>
              </p:nvSpPr>
              <p:spPr bwMode="auto">
                <a:xfrm>
                  <a:off x="3018570" y="2727052"/>
                  <a:ext cx="684213" cy="461963"/>
                </a:xfrm>
                <a:prstGeom prst="rect">
                  <a:avLst/>
                </a:prstGeom>
                <a:blipFill>
                  <a:blip r:embed="rId17"/>
                  <a:stretch>
                    <a:fillRect r="-3571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Text Box 55"/>
                <p:cNvSpPr txBox="1">
                  <a:spLocks noChangeArrowheads="1"/>
                </p:cNvSpPr>
                <p:nvPr/>
              </p:nvSpPr>
              <p:spPr bwMode="auto">
                <a:xfrm>
                  <a:off x="2478826" y="2695302"/>
                  <a:ext cx="684213" cy="4619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88" name="Text Box 55"/>
                <p:cNvSpPr txBox="1">
                  <a:spLocks noRot="1" noChangeAspect="1" noMove="1" noResize="1" noEditPoints="1" noAdjustHandles="1" noChangeArrowheads="1" noChangeShapeType="1" noTextEdit="1"/>
                </p:cNvSpPr>
                <p:nvPr/>
              </p:nvSpPr>
              <p:spPr bwMode="auto">
                <a:xfrm>
                  <a:off x="2478826" y="2695302"/>
                  <a:ext cx="684213" cy="461963"/>
                </a:xfrm>
                <a:prstGeom prst="rect">
                  <a:avLst/>
                </a:prstGeom>
                <a:blipFill>
                  <a:blip r:embed="rId18"/>
                  <a:stretch>
                    <a:fillRect l="-17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grpSp>
        <p:nvGrpSpPr>
          <p:cNvPr id="4" name="组合 3"/>
          <p:cNvGrpSpPr/>
          <p:nvPr/>
        </p:nvGrpSpPr>
        <p:grpSpPr>
          <a:xfrm>
            <a:off x="4652108" y="1347157"/>
            <a:ext cx="3168440" cy="895708"/>
            <a:chOff x="4652108" y="1347157"/>
            <a:chExt cx="3168440" cy="895708"/>
          </a:xfrm>
        </p:grpSpPr>
        <p:sp>
          <p:nvSpPr>
            <p:cNvPr id="99" name="平行四边形 98"/>
            <p:cNvSpPr/>
            <p:nvPr/>
          </p:nvSpPr>
          <p:spPr bwMode="auto">
            <a:xfrm>
              <a:off x="4788636" y="1615829"/>
              <a:ext cx="2736849" cy="446060"/>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cxnSp>
          <p:nvCxnSpPr>
            <p:cNvPr id="101" name="直接连接符 100"/>
            <p:cNvCxnSpPr/>
            <p:nvPr/>
          </p:nvCxnSpPr>
          <p:spPr bwMode="auto">
            <a:xfrm flipH="1">
              <a:off x="5364110" y="1588840"/>
              <a:ext cx="189706" cy="473049"/>
            </a:xfrm>
            <a:prstGeom prst="line">
              <a:avLst/>
            </a:prstGeom>
            <a:noFill/>
            <a:ln w="28575" cap="flat" cmpd="sng" algn="ctr">
              <a:solidFill>
                <a:schemeClr val="tx1"/>
              </a:solidFill>
              <a:prstDash val="dash"/>
              <a:round/>
              <a:headEnd type="none" w="med" len="med"/>
              <a:tailEnd type="none" w="med" len="med"/>
            </a:ln>
            <a:effectLst/>
          </p:spPr>
        </p:cxnSp>
        <p:cxnSp>
          <p:nvCxnSpPr>
            <p:cNvPr id="102" name="直接连接符 101"/>
            <p:cNvCxnSpPr/>
            <p:nvPr/>
          </p:nvCxnSpPr>
          <p:spPr bwMode="auto">
            <a:xfrm flipH="1">
              <a:off x="6012200" y="1603858"/>
              <a:ext cx="132164" cy="458031"/>
            </a:xfrm>
            <a:prstGeom prst="line">
              <a:avLst/>
            </a:prstGeom>
            <a:noFill/>
            <a:ln w="28575" cap="flat" cmpd="sng" algn="ctr">
              <a:solidFill>
                <a:schemeClr val="tx1"/>
              </a:solidFill>
              <a:prstDash val="dash"/>
              <a:round/>
              <a:headEnd type="none" w="med" len="med"/>
              <a:tailEnd type="none" w="med" len="med"/>
            </a:ln>
            <a:effectLst/>
          </p:spPr>
        </p:cxnSp>
        <p:cxnSp>
          <p:nvCxnSpPr>
            <p:cNvPr id="103" name="直接连接符 102"/>
            <p:cNvCxnSpPr/>
            <p:nvPr/>
          </p:nvCxnSpPr>
          <p:spPr bwMode="auto">
            <a:xfrm flipH="1">
              <a:off x="6684113" y="1610491"/>
              <a:ext cx="89015" cy="451398"/>
            </a:xfrm>
            <a:prstGeom prst="line">
              <a:avLst/>
            </a:prstGeom>
            <a:noFill/>
            <a:ln w="28575" cap="flat" cmpd="sng" algn="ctr">
              <a:solidFill>
                <a:schemeClr val="tx1"/>
              </a:solidFill>
              <a:prstDash val="dash"/>
              <a:round/>
              <a:headEnd type="none" w="med" len="med"/>
              <a:tailEnd type="none" w="med" len="med"/>
            </a:ln>
            <a:effectLst/>
          </p:spPr>
        </p:cxnSp>
        <p:sp>
          <p:nvSpPr>
            <p:cNvPr id="104" name="矩形标注 103"/>
            <p:cNvSpPr/>
            <p:nvPr/>
          </p:nvSpPr>
          <p:spPr bwMode="auto">
            <a:xfrm>
              <a:off x="4652108" y="1347157"/>
              <a:ext cx="3168440" cy="895708"/>
            </a:xfrm>
            <a:prstGeom prst="wedgeRectCallout">
              <a:avLst>
                <a:gd name="adj1" fmla="val -74244"/>
                <a:gd name="adj2" fmla="val 115109"/>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mc:AlternateContent xmlns:mc="http://schemas.openxmlformats.org/markup-compatibility/2006" xmlns:a14="http://schemas.microsoft.com/office/drawing/2010/main">
          <mc:Choice Requires="a14">
            <p:sp>
              <p:nvSpPr>
                <p:cNvPr id="96" name="Text Box 52"/>
                <p:cNvSpPr txBox="1">
                  <a:spLocks noChangeArrowheads="1"/>
                </p:cNvSpPr>
                <p:nvPr/>
              </p:nvSpPr>
              <p:spPr bwMode="auto">
                <a:xfrm>
                  <a:off x="4766249" y="1633714"/>
                  <a:ext cx="807309" cy="39203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7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96" name="Text Box 52"/>
                <p:cNvSpPr txBox="1">
                  <a:spLocks noRot="1" noChangeAspect="1" noMove="1" noResize="1" noEditPoints="1" noAdjustHandles="1" noChangeArrowheads="1" noChangeShapeType="1" noTextEdit="1"/>
                </p:cNvSpPr>
                <p:nvPr/>
              </p:nvSpPr>
              <p:spPr bwMode="auto">
                <a:xfrm>
                  <a:off x="4766249" y="1633714"/>
                  <a:ext cx="807309" cy="392035"/>
                </a:xfrm>
                <a:prstGeom prst="rect">
                  <a:avLst/>
                </a:prstGeom>
                <a:blipFill>
                  <a:blip r:embed="rId19"/>
                  <a:stretch>
                    <a:fillRect r="-3181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Text Box 53"/>
                <p:cNvSpPr txBox="1">
                  <a:spLocks noChangeArrowheads="1"/>
                </p:cNvSpPr>
                <p:nvPr/>
              </p:nvSpPr>
              <p:spPr bwMode="auto">
                <a:xfrm>
                  <a:off x="5504552" y="1610491"/>
                  <a:ext cx="605074" cy="4619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square" anchor="ctr">
                  <a:normAutofit fontScale="85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98" name="Text Box 53"/>
                <p:cNvSpPr txBox="1">
                  <a:spLocks noRot="1" noChangeAspect="1" noMove="1" noResize="1" noEditPoints="1" noAdjustHandles="1" noChangeArrowheads="1" noChangeShapeType="1" noTextEdit="1"/>
                </p:cNvSpPr>
                <p:nvPr/>
              </p:nvSpPr>
              <p:spPr bwMode="auto">
                <a:xfrm>
                  <a:off x="5504552" y="1610491"/>
                  <a:ext cx="605074" cy="461963"/>
                </a:xfrm>
                <a:prstGeom prst="rect">
                  <a:avLst/>
                </a:prstGeom>
                <a:blipFill>
                  <a:blip r:embed="rId20"/>
                  <a:stretch>
                    <a:fillRect l="-14141" r="-606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0" name="Text Box 54"/>
                <p:cNvSpPr txBox="1">
                  <a:spLocks noChangeArrowheads="1"/>
                </p:cNvSpPr>
                <p:nvPr/>
              </p:nvSpPr>
              <p:spPr bwMode="auto">
                <a:xfrm>
                  <a:off x="6773128" y="1621604"/>
                  <a:ext cx="719601"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0" name="Text Box 54"/>
                <p:cNvSpPr txBox="1">
                  <a:spLocks noRot="1" noChangeAspect="1" noMove="1" noResize="1" noEditPoints="1" noAdjustHandles="1" noChangeArrowheads="1" noChangeShapeType="1" noTextEdit="1"/>
                </p:cNvSpPr>
                <p:nvPr/>
              </p:nvSpPr>
              <p:spPr bwMode="auto">
                <a:xfrm>
                  <a:off x="6773128" y="1621604"/>
                  <a:ext cx="719601" cy="461665"/>
                </a:xfrm>
                <a:prstGeom prst="rect">
                  <a:avLst/>
                </a:prstGeom>
                <a:blipFill>
                  <a:blip r:embed="rId21"/>
                  <a:stretch>
                    <a:fillRect l="-14407" r="-4152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Text Box 55"/>
                <p:cNvSpPr txBox="1">
                  <a:spLocks noChangeArrowheads="1"/>
                </p:cNvSpPr>
                <p:nvPr/>
              </p:nvSpPr>
              <p:spPr bwMode="auto">
                <a:xfrm>
                  <a:off x="6117460" y="1586679"/>
                  <a:ext cx="655668"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925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7" name="Text Box 55"/>
                <p:cNvSpPr txBox="1">
                  <a:spLocks noRot="1" noChangeAspect="1" noMove="1" noResize="1" noEditPoints="1" noAdjustHandles="1" noChangeArrowheads="1" noChangeShapeType="1" noTextEdit="1"/>
                </p:cNvSpPr>
                <p:nvPr/>
              </p:nvSpPr>
              <p:spPr bwMode="auto">
                <a:xfrm>
                  <a:off x="6117460" y="1586679"/>
                  <a:ext cx="655668" cy="461665"/>
                </a:xfrm>
                <a:prstGeom prst="rect">
                  <a:avLst/>
                </a:prstGeom>
                <a:blipFill>
                  <a:blip r:embed="rId22"/>
                  <a:stretch>
                    <a:fillRect l="-14953" r="-560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grpSp>
        <p:nvGrpSpPr>
          <p:cNvPr id="14" name="组合 13"/>
          <p:cNvGrpSpPr/>
          <p:nvPr/>
        </p:nvGrpSpPr>
        <p:grpSpPr>
          <a:xfrm>
            <a:off x="5907687" y="4210506"/>
            <a:ext cx="1994733" cy="1281905"/>
            <a:chOff x="5174461" y="4528477"/>
            <a:chExt cx="1994733" cy="1281905"/>
          </a:xfrm>
        </p:grpSpPr>
        <p:sp>
          <p:nvSpPr>
            <p:cNvPr id="11" name="左右箭头 10"/>
            <p:cNvSpPr/>
            <p:nvPr/>
          </p:nvSpPr>
          <p:spPr bwMode="auto">
            <a:xfrm flipV="1">
              <a:off x="6074088" y="4879619"/>
              <a:ext cx="260394" cy="17449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 name="空心弧 11"/>
            <p:cNvSpPr/>
            <p:nvPr/>
          </p:nvSpPr>
          <p:spPr bwMode="auto">
            <a:xfrm>
              <a:off x="5278974" y="4528477"/>
              <a:ext cx="1787000" cy="432060"/>
            </a:xfrm>
            <a:prstGeom prst="blockArc">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0" name="上下箭头 119"/>
            <p:cNvSpPr/>
            <p:nvPr/>
          </p:nvSpPr>
          <p:spPr bwMode="auto">
            <a:xfrm>
              <a:off x="7024732" y="4987305"/>
              <a:ext cx="144462" cy="319692"/>
            </a:xfrm>
            <a:prstGeom prst="up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4" name="上下箭头 123"/>
            <p:cNvSpPr/>
            <p:nvPr/>
          </p:nvSpPr>
          <p:spPr bwMode="auto">
            <a:xfrm>
              <a:off x="6441077" y="4971174"/>
              <a:ext cx="144462" cy="319692"/>
            </a:xfrm>
            <a:prstGeom prst="up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5" name="上下箭头 124"/>
            <p:cNvSpPr/>
            <p:nvPr/>
          </p:nvSpPr>
          <p:spPr bwMode="auto">
            <a:xfrm>
              <a:off x="5796706" y="4990571"/>
              <a:ext cx="144462" cy="319692"/>
            </a:xfrm>
            <a:prstGeom prst="up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6" name="上下箭头 125"/>
            <p:cNvSpPr/>
            <p:nvPr/>
          </p:nvSpPr>
          <p:spPr bwMode="auto">
            <a:xfrm>
              <a:off x="5174461" y="4992580"/>
              <a:ext cx="144462" cy="319692"/>
            </a:xfrm>
            <a:prstGeom prst="up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7" name="左右箭头 126"/>
            <p:cNvSpPr/>
            <p:nvPr/>
          </p:nvSpPr>
          <p:spPr bwMode="auto">
            <a:xfrm flipV="1">
              <a:off x="5448205" y="4873392"/>
              <a:ext cx="260394" cy="17449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8" name="左右箭头 127"/>
            <p:cNvSpPr/>
            <p:nvPr/>
          </p:nvSpPr>
          <p:spPr bwMode="auto">
            <a:xfrm flipV="1">
              <a:off x="6068649" y="5246222"/>
              <a:ext cx="260394" cy="17449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29" name="左右箭头 128"/>
            <p:cNvSpPr/>
            <p:nvPr/>
          </p:nvSpPr>
          <p:spPr bwMode="auto">
            <a:xfrm flipV="1">
              <a:off x="5411139" y="5321782"/>
              <a:ext cx="268664" cy="15352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30" name="左右箭头 129"/>
            <p:cNvSpPr/>
            <p:nvPr/>
          </p:nvSpPr>
          <p:spPr bwMode="auto">
            <a:xfrm flipV="1">
              <a:off x="6682581" y="5239287"/>
              <a:ext cx="260394" cy="17449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31" name="左右箭头 130"/>
            <p:cNvSpPr/>
            <p:nvPr/>
          </p:nvSpPr>
          <p:spPr bwMode="auto">
            <a:xfrm flipV="1">
              <a:off x="6699784" y="4858287"/>
              <a:ext cx="260394" cy="174499"/>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32" name="空心弧 131"/>
            <p:cNvSpPr/>
            <p:nvPr/>
          </p:nvSpPr>
          <p:spPr bwMode="auto">
            <a:xfrm rot="10800000">
              <a:off x="5232985" y="5378322"/>
              <a:ext cx="1787000" cy="432060"/>
            </a:xfrm>
            <a:prstGeom prst="blockArc">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5" name="组合 4"/>
          <p:cNvGrpSpPr/>
          <p:nvPr/>
        </p:nvGrpSpPr>
        <p:grpSpPr>
          <a:xfrm>
            <a:off x="5651491" y="4380106"/>
            <a:ext cx="2472801" cy="834494"/>
            <a:chOff x="1318703" y="4936878"/>
            <a:chExt cx="2472801" cy="834494"/>
          </a:xfrm>
          <a:solidFill>
            <a:schemeClr val="bg1"/>
          </a:solidFill>
        </p:grpSpPr>
        <mc:AlternateContent xmlns:mc="http://schemas.openxmlformats.org/markup-compatibility/2006" xmlns:a14="http://schemas.microsoft.com/office/drawing/2010/main">
          <mc:Choice Requires="a14">
            <p:sp>
              <p:nvSpPr>
                <p:cNvPr id="108" name="Text Box 52"/>
                <p:cNvSpPr txBox="1">
                  <a:spLocks noChangeArrowheads="1"/>
                </p:cNvSpPr>
                <p:nvPr/>
              </p:nvSpPr>
              <p:spPr bwMode="auto">
                <a:xfrm>
                  <a:off x="1318703" y="5393100"/>
                  <a:ext cx="620983" cy="378272"/>
                </a:xfrm>
                <a:prstGeom prst="rect">
                  <a:avLst/>
                </a:prstGeom>
                <a:grp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m:t>m</m:t>
                        </m:r>
                        <m:r>
                          <m:rPr>
                            <m:nor/>
                          </m:rP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m:t>4</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08" name="Text Box 52"/>
                <p:cNvSpPr txBox="1">
                  <a:spLocks noRot="1" noChangeAspect="1" noMove="1" noResize="1" noEditPoints="1" noAdjustHandles="1" noChangeArrowheads="1" noChangeShapeType="1" noTextEdit="1"/>
                </p:cNvSpPr>
                <p:nvPr/>
              </p:nvSpPr>
              <p:spPr bwMode="auto">
                <a:xfrm>
                  <a:off x="1318703" y="5393100"/>
                  <a:ext cx="620983" cy="378272"/>
                </a:xfrm>
                <a:prstGeom prst="rect">
                  <a:avLst/>
                </a:prstGeom>
                <a:blipFill>
                  <a:blip r:embed="rId2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109" name="Text Box 53"/>
            <p:cNvSpPr txBox="1">
              <a:spLocks noChangeArrowheads="1"/>
            </p:cNvSpPr>
            <p:nvPr/>
          </p:nvSpPr>
          <p:spPr bwMode="auto">
            <a:xfrm>
              <a:off x="2004347" y="5391461"/>
              <a:ext cx="541766" cy="37827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rmAutofit fontScale="85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5</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AlternateContent xmlns:mc="http://schemas.openxmlformats.org/markup-compatibility/2006" xmlns:a14="http://schemas.microsoft.com/office/drawing/2010/main">
          <mc:Choice Requires="a14">
            <p:sp>
              <p:nvSpPr>
                <p:cNvPr id="110" name="Text Box 54"/>
                <p:cNvSpPr txBox="1">
                  <a:spLocks noChangeArrowheads="1"/>
                </p:cNvSpPr>
                <p:nvPr/>
              </p:nvSpPr>
              <p:spPr bwMode="auto">
                <a:xfrm>
                  <a:off x="3219398" y="5392711"/>
                  <a:ext cx="572106" cy="378272"/>
                </a:xfrm>
                <a:prstGeom prst="rect">
                  <a:avLst/>
                </a:prstGeom>
                <a:grp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m:t>m</m:t>
                        </m:r>
                        <m:r>
                          <m:rPr>
                            <m:nor/>
                          </m:rP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m:t>6</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0" name="Text Box 54"/>
                <p:cNvSpPr txBox="1">
                  <a:spLocks noRot="1" noChangeAspect="1" noMove="1" noResize="1" noEditPoints="1" noAdjustHandles="1" noChangeArrowheads="1" noChangeShapeType="1" noTextEdit="1"/>
                </p:cNvSpPr>
                <p:nvPr/>
              </p:nvSpPr>
              <p:spPr bwMode="auto">
                <a:xfrm>
                  <a:off x="3219398" y="5392711"/>
                  <a:ext cx="572106" cy="378272"/>
                </a:xfrm>
                <a:prstGeom prst="rect">
                  <a:avLst/>
                </a:prstGeom>
                <a:blipFill>
                  <a:blip r:embed="rId2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112" name="Text Box 53"/>
            <p:cNvSpPr txBox="1">
              <a:spLocks noChangeArrowheads="1"/>
            </p:cNvSpPr>
            <p:nvPr/>
          </p:nvSpPr>
          <p:spPr bwMode="auto">
            <a:xfrm>
              <a:off x="2609612" y="5389092"/>
              <a:ext cx="552451" cy="37827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7</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16" name="Text Box 52"/>
            <p:cNvSpPr txBox="1">
              <a:spLocks noChangeArrowheads="1"/>
            </p:cNvSpPr>
            <p:nvPr/>
          </p:nvSpPr>
          <p:spPr bwMode="auto">
            <a:xfrm>
              <a:off x="1337231" y="4944813"/>
              <a:ext cx="602456" cy="39529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17" name="Text Box 53"/>
            <p:cNvSpPr txBox="1">
              <a:spLocks noChangeArrowheads="1"/>
            </p:cNvSpPr>
            <p:nvPr/>
          </p:nvSpPr>
          <p:spPr bwMode="auto">
            <a:xfrm>
              <a:off x="2006444" y="4949504"/>
              <a:ext cx="557131" cy="37461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18" name="Text Box 54"/>
            <p:cNvSpPr txBox="1">
              <a:spLocks noChangeArrowheads="1"/>
            </p:cNvSpPr>
            <p:nvPr/>
          </p:nvSpPr>
          <p:spPr bwMode="auto">
            <a:xfrm>
              <a:off x="3219398" y="4954797"/>
              <a:ext cx="567779" cy="37461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2</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19" name="Text Box 55"/>
            <p:cNvSpPr txBox="1">
              <a:spLocks noChangeArrowheads="1"/>
            </p:cNvSpPr>
            <p:nvPr/>
          </p:nvSpPr>
          <p:spPr bwMode="auto">
            <a:xfrm>
              <a:off x="2608653" y="4936878"/>
              <a:ext cx="567779" cy="37461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3</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2939966886"/>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72842"/>
                                        </p:tgtEl>
                                        <p:attrNameLst>
                                          <p:attrName>style.visibility</p:attrName>
                                        </p:attrNameLst>
                                      </p:cBhvr>
                                      <p:to>
                                        <p:strVal val="visible"/>
                                      </p:to>
                                    </p:set>
                                    <p:animEffect transition="in" filter="blinds(horizontal)">
                                      <p:cBhvr>
                                        <p:cTn id="27" dur="500"/>
                                        <p:tgtEl>
                                          <p:spTgt spid="37284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372787"/>
                                        </p:tgtEl>
                                        <p:attrNameLst>
                                          <p:attrName>style.visibility</p:attrName>
                                        </p:attrNameLst>
                                      </p:cBhvr>
                                      <p:to>
                                        <p:strVal val="visible"/>
                                      </p:to>
                                    </p:set>
                                    <p:animEffect transition="in" filter="checkerboard(across)">
                                      <p:cBhvr>
                                        <p:cTn id="32" dur="500"/>
                                        <p:tgtEl>
                                          <p:spTgt spid="372787"/>
                                        </p:tgtEl>
                                      </p:cBhvr>
                                    </p:animEffect>
                                  </p:childTnLst>
                                </p:cTn>
                              </p:par>
                            </p:childTnLst>
                          </p:cTn>
                        </p:par>
                        <p:par>
                          <p:cTn id="33" fill="hold" nodeType="afterGroup">
                            <p:stCondLst>
                              <p:cond delay="500"/>
                            </p:stCondLst>
                            <p:childTnLst>
                              <p:par>
                                <p:cTn id="34" presetID="4" presetClass="entr" presetSubtype="16" fill="hold" nodeType="afterEffect">
                                  <p:stCondLst>
                                    <p:cond delay="0"/>
                                  </p:stCondLst>
                                  <p:childTnLst>
                                    <p:set>
                                      <p:cBhvr>
                                        <p:cTn id="35" dur="1" fill="hold">
                                          <p:stCondLst>
                                            <p:cond delay="0"/>
                                          </p:stCondLst>
                                        </p:cTn>
                                        <p:tgtEl>
                                          <p:spTgt spid="372765"/>
                                        </p:tgtEl>
                                        <p:attrNameLst>
                                          <p:attrName>style.visibility</p:attrName>
                                        </p:attrNameLst>
                                      </p:cBhvr>
                                      <p:to>
                                        <p:strVal val="visible"/>
                                      </p:to>
                                    </p:set>
                                    <p:animEffect transition="in" filter="box(in)">
                                      <p:cBhvr>
                                        <p:cTn id="36" dur="500"/>
                                        <p:tgtEl>
                                          <p:spTgt spid="372765"/>
                                        </p:tgtEl>
                                      </p:cBhvr>
                                    </p:animEffect>
                                  </p:childTnLst>
                                </p:cTn>
                              </p:par>
                            </p:childTnLst>
                          </p:cTn>
                        </p:par>
                        <p:par>
                          <p:cTn id="37" fill="hold" nodeType="afterGroup">
                            <p:stCondLst>
                              <p:cond delay="1000"/>
                            </p:stCondLst>
                            <p:childTnLst>
                              <p:par>
                                <p:cTn id="38" presetID="4" presetClass="entr" presetSubtype="16" fill="hold" nodeType="afterEffect">
                                  <p:stCondLst>
                                    <p:cond delay="0"/>
                                  </p:stCondLst>
                                  <p:childTnLst>
                                    <p:set>
                                      <p:cBhvr>
                                        <p:cTn id="39" dur="1" fill="hold">
                                          <p:stCondLst>
                                            <p:cond delay="0"/>
                                          </p:stCondLst>
                                        </p:cTn>
                                        <p:tgtEl>
                                          <p:spTgt spid="372763"/>
                                        </p:tgtEl>
                                        <p:attrNameLst>
                                          <p:attrName>style.visibility</p:attrName>
                                        </p:attrNameLst>
                                      </p:cBhvr>
                                      <p:to>
                                        <p:strVal val="visible"/>
                                      </p:to>
                                    </p:set>
                                    <p:animEffect transition="in" filter="box(in)">
                                      <p:cBhvr>
                                        <p:cTn id="40" dur="500"/>
                                        <p:tgtEl>
                                          <p:spTgt spid="37276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72913"/>
                                        </p:tgtEl>
                                        <p:attrNameLst>
                                          <p:attrName>style.visibility</p:attrName>
                                        </p:attrNameLst>
                                      </p:cBhvr>
                                      <p:to>
                                        <p:strVal val="visible"/>
                                      </p:to>
                                    </p:set>
                                    <p:animEffect transition="in" filter="wipe(down)">
                                      <p:cBhvr>
                                        <p:cTn id="45" dur="500"/>
                                        <p:tgtEl>
                                          <p:spTgt spid="37291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372869"/>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nodeType="clickEffect">
                                  <p:stCondLst>
                                    <p:cond delay="0"/>
                                  </p:stCondLst>
                                  <p:childTnLst>
                                    <p:set>
                                      <p:cBhvr>
                                        <p:cTn id="53" dur="1" fill="hold">
                                          <p:stCondLst>
                                            <p:cond delay="0"/>
                                          </p:stCondLst>
                                        </p:cTn>
                                        <p:tgtEl>
                                          <p:spTgt spid="37290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down)">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down)">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42" grpId="0" autoUpdateAnimBg="0"/>
      <p:bldP spid="372913"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4882" y="2425359"/>
            <a:ext cx="4138787" cy="1096980"/>
            <a:chOff x="314882" y="2425359"/>
            <a:chExt cx="4138787" cy="1096980"/>
          </a:xfrm>
        </p:grpSpPr>
        <p:grpSp>
          <p:nvGrpSpPr>
            <p:cNvPr id="6" name="组合 5"/>
            <p:cNvGrpSpPr/>
            <p:nvPr/>
          </p:nvGrpSpPr>
          <p:grpSpPr>
            <a:xfrm>
              <a:off x="1183420" y="2425359"/>
              <a:ext cx="3270249" cy="1096980"/>
              <a:chOff x="1183420" y="2425359"/>
              <a:chExt cx="3270249" cy="1096980"/>
            </a:xfrm>
          </p:grpSpPr>
          <p:sp>
            <p:nvSpPr>
              <p:cNvPr id="110" name="Text Box 82"/>
              <p:cNvSpPr txBox="1">
                <a:spLocks noChangeArrowheads="1"/>
              </p:cNvSpPr>
              <p:nvPr/>
            </p:nvSpPr>
            <p:spPr bwMode="auto">
              <a:xfrm>
                <a:off x="3965936" y="2425359"/>
                <a:ext cx="487733" cy="461963"/>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vl1pPr>
                  <a:defRPr sz="2400"/>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A=1</a:t>
                </a:r>
              </a:p>
            </p:txBody>
          </p:sp>
          <p:sp>
            <p:nvSpPr>
              <p:cNvPr id="97" name="平行四边形 96"/>
              <p:cNvSpPr/>
              <p:nvPr/>
            </p:nvSpPr>
            <p:spPr bwMode="auto">
              <a:xfrm>
                <a:off x="1183420" y="2760388"/>
                <a:ext cx="2736849" cy="761951"/>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114" name="Text Box 81"/>
            <p:cNvSpPr txBox="1">
              <a:spLocks noChangeArrowheads="1"/>
            </p:cNvSpPr>
            <p:nvPr/>
          </p:nvSpPr>
          <p:spPr bwMode="auto">
            <a:xfrm>
              <a:off x="314882" y="2902752"/>
              <a:ext cx="426909" cy="36933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defPPr>
                <a:defRPr lang="zh-CN"/>
              </a:def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Arial Narrow" panose="020B0606020202030204" pitchFamily="34" charset="0"/>
                  <a:ea typeface="宋体" panose="02010600030101010101" pitchFamily="2" charset="-122"/>
                  <a:cs typeface="+mn-cs"/>
                </a:rPr>
                <a:t>A=0</a:t>
              </a:r>
            </a:p>
          </p:txBody>
        </p:sp>
      </p:grpSp>
      <p:sp>
        <p:nvSpPr>
          <p:cNvPr id="372763" name="Rectangle 27"/>
          <p:cNvSpPr>
            <a:spLocks noChangeArrowheads="1"/>
          </p:cNvSpPr>
          <p:nvPr/>
        </p:nvSpPr>
        <p:spPr bwMode="auto">
          <a:xfrm>
            <a:off x="5646320" y="3751263"/>
            <a:ext cx="2519362"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765" name="Rectangle 29"/>
          <p:cNvSpPr>
            <a:spLocks noChangeArrowheads="1"/>
          </p:cNvSpPr>
          <p:nvPr/>
        </p:nvSpPr>
        <p:spPr bwMode="auto">
          <a:xfrm>
            <a:off x="5060532" y="4200525"/>
            <a:ext cx="495300" cy="1906588"/>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72787" name="Group 51"/>
          <p:cNvGrpSpPr>
            <a:grpSpLocks/>
          </p:cNvGrpSpPr>
          <p:nvPr/>
        </p:nvGrpSpPr>
        <p:grpSpPr bwMode="auto">
          <a:xfrm>
            <a:off x="4711283" y="3481388"/>
            <a:ext cx="3446463" cy="2667000"/>
            <a:chOff x="3030" y="2448"/>
            <a:chExt cx="2171" cy="1680"/>
          </a:xfrm>
        </p:grpSpPr>
        <mc:AlternateContent xmlns:mc="http://schemas.openxmlformats.org/markup-compatibility/2006" xmlns:a14="http://schemas.microsoft.com/office/drawing/2010/main">
          <mc:Choice Requires="a14">
            <p:sp>
              <p:nvSpPr>
                <p:cNvPr id="372788" name="Text Box 52"/>
                <p:cNvSpPr txBox="1">
                  <a:spLocks noChangeArrowheads="1"/>
                </p:cNvSpPr>
                <p:nvPr/>
              </p:nvSpPr>
              <p:spPr bwMode="auto">
                <a:xfrm>
                  <a:off x="3595" y="3166"/>
                  <a:ext cx="453"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8" name="Text Box 52"/>
                <p:cNvSpPr txBox="1">
                  <a:spLocks noRot="1" noChangeAspect="1" noMove="1" noResize="1" noEditPoints="1" noAdjustHandles="1" noChangeArrowheads="1" noChangeShapeType="1" noTextEdit="1"/>
                </p:cNvSpPr>
                <p:nvPr/>
              </p:nvSpPr>
              <p:spPr bwMode="auto">
                <a:xfrm>
                  <a:off x="3595" y="3166"/>
                  <a:ext cx="453" cy="288"/>
                </a:xfrm>
                <a:prstGeom prst="rect">
                  <a:avLst/>
                </a:prstGeom>
                <a:blipFill>
                  <a:blip r:embed="rId7"/>
                  <a:stretch>
                    <a:fillRect l="-5932" r="-3898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89" name="Text Box 53"/>
                <p:cNvSpPr txBox="1">
                  <a:spLocks noChangeArrowheads="1"/>
                </p:cNvSpPr>
                <p:nvPr/>
              </p:nvSpPr>
              <p:spPr bwMode="auto">
                <a:xfrm>
                  <a:off x="4051" y="3166"/>
                  <a:ext cx="408"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89" name="Text Box 53"/>
                <p:cNvSpPr txBox="1">
                  <a:spLocks noRot="1" noChangeAspect="1" noMove="1" noResize="1" noEditPoints="1" noAdjustHandles="1" noChangeArrowheads="1" noChangeShapeType="1" noTextEdit="1"/>
                </p:cNvSpPr>
                <p:nvPr/>
              </p:nvSpPr>
              <p:spPr bwMode="auto">
                <a:xfrm>
                  <a:off x="4051" y="3166"/>
                  <a:ext cx="408" cy="288"/>
                </a:xfrm>
                <a:prstGeom prst="rect">
                  <a:avLst/>
                </a:prstGeom>
                <a:blipFill>
                  <a:blip r:embed="rId8"/>
                  <a:stretch>
                    <a:fillRect l="-4717" r="-1792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0" name="Text Box 54"/>
                <p:cNvSpPr txBox="1">
                  <a:spLocks noChangeArrowheads="1"/>
                </p:cNvSpPr>
                <p:nvPr/>
              </p:nvSpPr>
              <p:spPr bwMode="auto">
                <a:xfrm>
                  <a:off x="4815" y="3166"/>
                  <a:ext cx="349"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0" name="Text Box 54"/>
                <p:cNvSpPr txBox="1">
                  <a:spLocks noRot="1" noChangeAspect="1" noMove="1" noResize="1" noEditPoints="1" noAdjustHandles="1" noChangeArrowheads="1" noChangeShapeType="1" noTextEdit="1"/>
                </p:cNvSpPr>
                <p:nvPr/>
              </p:nvSpPr>
              <p:spPr bwMode="auto">
                <a:xfrm>
                  <a:off x="4815" y="3166"/>
                  <a:ext cx="349" cy="288"/>
                </a:xfrm>
                <a:prstGeom prst="rect">
                  <a:avLst/>
                </a:prstGeom>
                <a:blipFill>
                  <a:blip r:embed="rId9"/>
                  <a:stretch>
                    <a:fillRect l="-5495" r="-3846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1" name="Text Box 55"/>
                <p:cNvSpPr txBox="1">
                  <a:spLocks noChangeArrowheads="1"/>
                </p:cNvSpPr>
                <p:nvPr/>
              </p:nvSpPr>
              <p:spPr bwMode="auto">
                <a:xfrm>
                  <a:off x="4406" y="3166"/>
                  <a:ext cx="406"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1" name="Text Box 55"/>
                <p:cNvSpPr txBox="1">
                  <a:spLocks noRot="1" noChangeAspect="1" noMove="1" noResize="1" noEditPoints="1" noAdjustHandles="1" noChangeArrowheads="1" noChangeShapeType="1" noTextEdit="1"/>
                </p:cNvSpPr>
                <p:nvPr/>
              </p:nvSpPr>
              <p:spPr bwMode="auto">
                <a:xfrm>
                  <a:off x="4406" y="3166"/>
                  <a:ext cx="406" cy="288"/>
                </a:xfrm>
                <a:prstGeom prst="rect">
                  <a:avLst/>
                </a:prstGeom>
                <a:blipFill>
                  <a:blip r:embed="rId10"/>
                  <a:stretch>
                    <a:fillRect l="-471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2" name="Text Box 56"/>
                <p:cNvSpPr txBox="1">
                  <a:spLocks noChangeArrowheads="1"/>
                </p:cNvSpPr>
                <p:nvPr/>
              </p:nvSpPr>
              <p:spPr bwMode="auto">
                <a:xfrm>
                  <a:off x="3610" y="2889"/>
                  <a:ext cx="439"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2" name="Text Box 56"/>
                <p:cNvSpPr txBox="1">
                  <a:spLocks noRot="1" noChangeAspect="1" noMove="1" noResize="1" noEditPoints="1" noAdjustHandles="1" noChangeArrowheads="1" noChangeShapeType="1" noTextEdit="1"/>
                </p:cNvSpPr>
                <p:nvPr/>
              </p:nvSpPr>
              <p:spPr bwMode="auto">
                <a:xfrm>
                  <a:off x="3610" y="2889"/>
                  <a:ext cx="439" cy="288"/>
                </a:xfrm>
                <a:prstGeom prst="rect">
                  <a:avLst/>
                </a:prstGeom>
                <a:blipFill>
                  <a:blip r:embed="rId11"/>
                  <a:stretch>
                    <a:fillRect l="-7895" r="-4210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3" name="Text Box 57"/>
                <p:cNvSpPr txBox="1">
                  <a:spLocks noChangeArrowheads="1"/>
                </p:cNvSpPr>
                <p:nvPr/>
              </p:nvSpPr>
              <p:spPr bwMode="auto">
                <a:xfrm>
                  <a:off x="4056" y="2889"/>
                  <a:ext cx="377"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3" name="Text Box 57"/>
                <p:cNvSpPr txBox="1">
                  <a:spLocks noRot="1" noChangeAspect="1" noMove="1" noResize="1" noEditPoints="1" noAdjustHandles="1" noChangeArrowheads="1" noChangeShapeType="1" noTextEdit="1"/>
                </p:cNvSpPr>
                <p:nvPr/>
              </p:nvSpPr>
              <p:spPr bwMode="auto">
                <a:xfrm>
                  <a:off x="4056" y="2889"/>
                  <a:ext cx="377" cy="288"/>
                </a:xfrm>
                <a:prstGeom prst="rect">
                  <a:avLst/>
                </a:prstGeom>
                <a:blipFill>
                  <a:blip r:embed="rId12"/>
                  <a:stretch>
                    <a:fillRect l="-9184" r="-204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4" name="Text Box 58"/>
                <p:cNvSpPr txBox="1">
                  <a:spLocks noChangeArrowheads="1"/>
                </p:cNvSpPr>
                <p:nvPr/>
              </p:nvSpPr>
              <p:spPr bwMode="auto">
                <a:xfrm>
                  <a:off x="4824" y="2889"/>
                  <a:ext cx="377"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4" name="Text Box 58"/>
                <p:cNvSpPr txBox="1">
                  <a:spLocks noRot="1" noChangeAspect="1" noMove="1" noResize="1" noEditPoints="1" noAdjustHandles="1" noChangeArrowheads="1" noChangeShapeType="1" noTextEdit="1"/>
                </p:cNvSpPr>
                <p:nvPr/>
              </p:nvSpPr>
              <p:spPr bwMode="auto">
                <a:xfrm>
                  <a:off x="4824" y="2889"/>
                  <a:ext cx="377" cy="288"/>
                </a:xfrm>
                <a:prstGeom prst="rect">
                  <a:avLst/>
                </a:prstGeom>
                <a:blipFill>
                  <a:blip r:embed="rId13"/>
                  <a:stretch>
                    <a:fillRect l="-9184" r="-4285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5" name="Text Box 59"/>
                <p:cNvSpPr txBox="1">
                  <a:spLocks noChangeArrowheads="1"/>
                </p:cNvSpPr>
                <p:nvPr/>
              </p:nvSpPr>
              <p:spPr bwMode="auto">
                <a:xfrm>
                  <a:off x="4436" y="2889"/>
                  <a:ext cx="377"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5" name="Text Box 59"/>
                <p:cNvSpPr txBox="1">
                  <a:spLocks noRot="1" noChangeAspect="1" noMove="1" noResize="1" noEditPoints="1" noAdjustHandles="1" noChangeArrowheads="1" noChangeShapeType="1" noTextEdit="1"/>
                </p:cNvSpPr>
                <p:nvPr/>
              </p:nvSpPr>
              <p:spPr bwMode="auto">
                <a:xfrm>
                  <a:off x="4436" y="2889"/>
                  <a:ext cx="377" cy="288"/>
                </a:xfrm>
                <a:prstGeom prst="rect">
                  <a:avLst/>
                </a:prstGeom>
                <a:blipFill>
                  <a:blip r:embed="rId14"/>
                  <a:stretch>
                    <a:fillRect l="-918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6" name="Text Box 60"/>
                <p:cNvSpPr txBox="1">
                  <a:spLocks noChangeArrowheads="1"/>
                </p:cNvSpPr>
                <p:nvPr/>
              </p:nvSpPr>
              <p:spPr bwMode="auto">
                <a:xfrm>
                  <a:off x="3607" y="3464"/>
                  <a:ext cx="441"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6" name="Text Box 60"/>
                <p:cNvSpPr txBox="1">
                  <a:spLocks noRot="1" noChangeAspect="1" noMove="1" noResize="1" noEditPoints="1" noAdjustHandles="1" noChangeArrowheads="1" noChangeShapeType="1" noTextEdit="1"/>
                </p:cNvSpPr>
                <p:nvPr/>
              </p:nvSpPr>
              <p:spPr bwMode="auto">
                <a:xfrm>
                  <a:off x="3607" y="3464"/>
                  <a:ext cx="441" cy="288"/>
                </a:xfrm>
                <a:prstGeom prst="rect">
                  <a:avLst/>
                </a:prstGeom>
                <a:blipFill>
                  <a:blip r:embed="rId15"/>
                  <a:stretch>
                    <a:fillRect l="-6957" r="-4173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7" name="Text Box 61"/>
                <p:cNvSpPr txBox="1">
                  <a:spLocks noChangeArrowheads="1"/>
                </p:cNvSpPr>
                <p:nvPr/>
              </p:nvSpPr>
              <p:spPr bwMode="auto">
                <a:xfrm>
                  <a:off x="4048" y="3464"/>
                  <a:ext cx="384"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7" name="Text Box 61"/>
                <p:cNvSpPr txBox="1">
                  <a:spLocks noRot="1" noChangeAspect="1" noMove="1" noResize="1" noEditPoints="1" noAdjustHandles="1" noChangeArrowheads="1" noChangeShapeType="1" noTextEdit="1"/>
                </p:cNvSpPr>
                <p:nvPr/>
              </p:nvSpPr>
              <p:spPr bwMode="auto">
                <a:xfrm>
                  <a:off x="4048" y="3464"/>
                  <a:ext cx="384" cy="288"/>
                </a:xfrm>
                <a:prstGeom prst="rect">
                  <a:avLst/>
                </a:prstGeom>
                <a:blipFill>
                  <a:blip r:embed="rId16"/>
                  <a:stretch>
                    <a:fillRect l="-8000" r="-20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8" name="Text Box 62"/>
                <p:cNvSpPr txBox="1">
                  <a:spLocks noChangeArrowheads="1"/>
                </p:cNvSpPr>
                <p:nvPr/>
              </p:nvSpPr>
              <p:spPr bwMode="auto">
                <a:xfrm>
                  <a:off x="4828" y="3464"/>
                  <a:ext cx="336"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8" name="Text Box 62"/>
                <p:cNvSpPr txBox="1">
                  <a:spLocks noRot="1" noChangeAspect="1" noMove="1" noResize="1" noEditPoints="1" noAdjustHandles="1" noChangeArrowheads="1" noChangeShapeType="1" noTextEdit="1"/>
                </p:cNvSpPr>
                <p:nvPr/>
              </p:nvSpPr>
              <p:spPr bwMode="auto">
                <a:xfrm>
                  <a:off x="4828" y="3464"/>
                  <a:ext cx="336" cy="288"/>
                </a:xfrm>
                <a:prstGeom prst="rect">
                  <a:avLst/>
                </a:prstGeom>
                <a:blipFill>
                  <a:blip r:embed="rId17"/>
                  <a:stretch>
                    <a:fillRect l="-6818" r="-375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799" name="Text Box 63"/>
                <p:cNvSpPr txBox="1">
                  <a:spLocks noChangeArrowheads="1"/>
                </p:cNvSpPr>
                <p:nvPr/>
              </p:nvSpPr>
              <p:spPr bwMode="auto">
                <a:xfrm>
                  <a:off x="4432" y="3464"/>
                  <a:ext cx="380"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799" name="Text Box 63"/>
                <p:cNvSpPr txBox="1">
                  <a:spLocks noRot="1" noChangeAspect="1" noMove="1" noResize="1" noEditPoints="1" noAdjustHandles="1" noChangeArrowheads="1" noChangeShapeType="1" noTextEdit="1"/>
                </p:cNvSpPr>
                <p:nvPr/>
              </p:nvSpPr>
              <p:spPr bwMode="auto">
                <a:xfrm>
                  <a:off x="4432" y="3464"/>
                  <a:ext cx="380" cy="288"/>
                </a:xfrm>
                <a:prstGeom prst="rect">
                  <a:avLst/>
                </a:prstGeom>
                <a:blipFill>
                  <a:blip r:embed="rId18"/>
                  <a:stretch>
                    <a:fillRect l="-909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800" name="Text Box 64"/>
                <p:cNvSpPr txBox="1">
                  <a:spLocks noChangeArrowheads="1"/>
                </p:cNvSpPr>
                <p:nvPr/>
              </p:nvSpPr>
              <p:spPr bwMode="auto">
                <a:xfrm>
                  <a:off x="3607" y="3809"/>
                  <a:ext cx="413"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800" name="Text Box 64"/>
                <p:cNvSpPr txBox="1">
                  <a:spLocks noRot="1" noChangeAspect="1" noMove="1" noResize="1" noEditPoints="1" noAdjustHandles="1" noChangeArrowheads="1" noChangeShapeType="1" noTextEdit="1"/>
                </p:cNvSpPr>
                <p:nvPr/>
              </p:nvSpPr>
              <p:spPr bwMode="auto">
                <a:xfrm>
                  <a:off x="3607" y="3809"/>
                  <a:ext cx="413" cy="288"/>
                </a:xfrm>
                <a:prstGeom prst="rect">
                  <a:avLst/>
                </a:prstGeom>
                <a:blipFill>
                  <a:blip r:embed="rId19"/>
                  <a:stretch>
                    <a:fillRect l="-11111" r="-4444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801" name="Text Box 65"/>
                <p:cNvSpPr txBox="1">
                  <a:spLocks noChangeArrowheads="1"/>
                </p:cNvSpPr>
                <p:nvPr/>
              </p:nvSpPr>
              <p:spPr bwMode="auto">
                <a:xfrm>
                  <a:off x="4045" y="3809"/>
                  <a:ext cx="351"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801" name="Text Box 65"/>
                <p:cNvSpPr txBox="1">
                  <a:spLocks noRot="1" noChangeAspect="1" noMove="1" noResize="1" noEditPoints="1" noAdjustHandles="1" noChangeArrowheads="1" noChangeShapeType="1" noTextEdit="1"/>
                </p:cNvSpPr>
                <p:nvPr/>
              </p:nvSpPr>
              <p:spPr bwMode="auto">
                <a:xfrm>
                  <a:off x="4045" y="3809"/>
                  <a:ext cx="351" cy="288"/>
                </a:xfrm>
                <a:prstGeom prst="rect">
                  <a:avLst/>
                </a:prstGeom>
                <a:blipFill>
                  <a:blip r:embed="rId20"/>
                  <a:stretch>
                    <a:fillRect l="-4348" r="-1739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802" name="Text Box 66"/>
                <p:cNvSpPr txBox="1">
                  <a:spLocks noChangeArrowheads="1"/>
                </p:cNvSpPr>
                <p:nvPr/>
              </p:nvSpPr>
              <p:spPr bwMode="auto">
                <a:xfrm>
                  <a:off x="4833" y="3832"/>
                  <a:ext cx="316" cy="25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802" name="Text Box 66"/>
                <p:cNvSpPr txBox="1">
                  <a:spLocks noRot="1" noChangeAspect="1" noMove="1" noResize="1" noEditPoints="1" noAdjustHandles="1" noChangeArrowheads="1" noChangeShapeType="1" noTextEdit="1"/>
                </p:cNvSpPr>
                <p:nvPr/>
              </p:nvSpPr>
              <p:spPr bwMode="auto">
                <a:xfrm>
                  <a:off x="4833" y="3832"/>
                  <a:ext cx="316" cy="256"/>
                </a:xfrm>
                <a:prstGeom prst="rect">
                  <a:avLst/>
                </a:prstGeom>
                <a:blipFill>
                  <a:blip r:embed="rId21"/>
                  <a:stretch>
                    <a:fillRect l="-10843" r="-3614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2803" name="Text Box 67"/>
                <p:cNvSpPr txBox="1">
                  <a:spLocks noChangeArrowheads="1"/>
                </p:cNvSpPr>
                <p:nvPr/>
              </p:nvSpPr>
              <p:spPr bwMode="auto">
                <a:xfrm>
                  <a:off x="4432" y="3809"/>
                  <a:ext cx="380"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372803" name="Text Box 67"/>
                <p:cNvSpPr txBox="1">
                  <a:spLocks noRot="1" noChangeAspect="1" noMove="1" noResize="1" noEditPoints="1" noAdjustHandles="1" noChangeArrowheads="1" noChangeShapeType="1" noTextEdit="1"/>
                </p:cNvSpPr>
                <p:nvPr/>
              </p:nvSpPr>
              <p:spPr bwMode="auto">
                <a:xfrm>
                  <a:off x="4432" y="3809"/>
                  <a:ext cx="380" cy="288"/>
                </a:xfrm>
                <a:prstGeom prst="rect">
                  <a:avLst/>
                </a:prstGeom>
                <a:blipFill>
                  <a:blip r:embed="rId22"/>
                  <a:stretch>
                    <a:fillRect l="-909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nvGrpSpPr>
            <p:cNvPr id="372804" name="Group 68"/>
            <p:cNvGrpSpPr>
              <a:grpSpLocks/>
            </p:cNvGrpSpPr>
            <p:nvPr/>
          </p:nvGrpSpPr>
          <p:grpSpPr bwMode="auto">
            <a:xfrm>
              <a:off x="3030" y="2448"/>
              <a:ext cx="2154" cy="1680"/>
              <a:chOff x="3030" y="2448"/>
              <a:chExt cx="2154" cy="1680"/>
            </a:xfrm>
          </p:grpSpPr>
          <p:sp>
            <p:nvSpPr>
              <p:cNvPr id="372805" name="Rectangle 69"/>
              <p:cNvSpPr>
                <a:spLocks noChangeArrowheads="1"/>
              </p:cNvSpPr>
              <p:nvPr/>
            </p:nvSpPr>
            <p:spPr bwMode="auto">
              <a:xfrm>
                <a:off x="3600" y="2880"/>
                <a:ext cx="1584" cy="124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6" name="Line 70"/>
              <p:cNvSpPr>
                <a:spLocks noChangeShapeType="1"/>
              </p:cNvSpPr>
              <p:nvPr/>
            </p:nvSpPr>
            <p:spPr bwMode="auto">
              <a:xfrm>
                <a:off x="3600" y="3456"/>
                <a:ext cx="1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7" name="Line 71"/>
              <p:cNvSpPr>
                <a:spLocks noChangeShapeType="1"/>
              </p:cNvSpPr>
              <p:nvPr/>
            </p:nvSpPr>
            <p:spPr bwMode="auto">
              <a:xfrm>
                <a:off x="3600" y="3792"/>
                <a:ext cx="1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8" name="Line 72"/>
              <p:cNvSpPr>
                <a:spLocks noChangeShapeType="1"/>
              </p:cNvSpPr>
              <p:nvPr/>
            </p:nvSpPr>
            <p:spPr bwMode="auto">
              <a:xfrm>
                <a:off x="3600" y="3168"/>
                <a:ext cx="1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09" name="Line 73"/>
              <p:cNvSpPr>
                <a:spLocks noChangeShapeType="1"/>
              </p:cNvSpPr>
              <p:nvPr/>
            </p:nvSpPr>
            <p:spPr bwMode="auto">
              <a:xfrm>
                <a:off x="4416" y="2880"/>
                <a:ext cx="0" cy="12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0" name="Line 74"/>
              <p:cNvSpPr>
                <a:spLocks noChangeShapeType="1"/>
              </p:cNvSpPr>
              <p:nvPr/>
            </p:nvSpPr>
            <p:spPr bwMode="auto">
              <a:xfrm>
                <a:off x="4800" y="2880"/>
                <a:ext cx="0" cy="12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1" name="Line 75"/>
              <p:cNvSpPr>
                <a:spLocks noChangeShapeType="1"/>
              </p:cNvSpPr>
              <p:nvPr/>
            </p:nvSpPr>
            <p:spPr bwMode="auto">
              <a:xfrm>
                <a:off x="4032" y="2880"/>
                <a:ext cx="0" cy="124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2" name="Line 76"/>
              <p:cNvSpPr>
                <a:spLocks noChangeShapeType="1"/>
              </p:cNvSpPr>
              <p:nvPr/>
            </p:nvSpPr>
            <p:spPr bwMode="auto">
              <a:xfrm>
                <a:off x="3216" y="2640"/>
                <a:ext cx="384"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13" name="Text Box 77"/>
              <p:cNvSpPr txBox="1">
                <a:spLocks noChangeArrowheads="1"/>
              </p:cNvSpPr>
              <p:nvPr/>
            </p:nvSpPr>
            <p:spPr bwMode="auto">
              <a:xfrm>
                <a:off x="3676"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4" name="Text Box 78"/>
              <p:cNvSpPr txBox="1">
                <a:spLocks noChangeArrowheads="1"/>
              </p:cNvSpPr>
              <p:nvPr/>
            </p:nvSpPr>
            <p:spPr bwMode="auto">
              <a:xfrm>
                <a:off x="4060"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5" name="Text Box 79"/>
              <p:cNvSpPr txBox="1">
                <a:spLocks noChangeArrowheads="1"/>
              </p:cNvSpPr>
              <p:nvPr/>
            </p:nvSpPr>
            <p:spPr bwMode="auto">
              <a:xfrm>
                <a:off x="4444"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6" name="Text Box 80"/>
              <p:cNvSpPr txBox="1">
                <a:spLocks noChangeArrowheads="1"/>
              </p:cNvSpPr>
              <p:nvPr/>
            </p:nvSpPr>
            <p:spPr bwMode="auto">
              <a:xfrm>
                <a:off x="4828"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7" name="Text Box 81"/>
              <p:cNvSpPr txBox="1">
                <a:spLocks noChangeArrowheads="1"/>
              </p:cNvSpPr>
              <p:nvPr/>
            </p:nvSpPr>
            <p:spPr bwMode="auto">
              <a:xfrm>
                <a:off x="3264" y="288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8" name="Text Box 82"/>
              <p:cNvSpPr txBox="1">
                <a:spLocks noChangeArrowheads="1"/>
              </p:cNvSpPr>
              <p:nvPr/>
            </p:nvSpPr>
            <p:spPr bwMode="auto">
              <a:xfrm>
                <a:off x="3264" y="3168"/>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19" name="Text Box 83"/>
              <p:cNvSpPr txBox="1">
                <a:spLocks noChangeArrowheads="1"/>
              </p:cNvSpPr>
              <p:nvPr/>
            </p:nvSpPr>
            <p:spPr bwMode="auto">
              <a:xfrm>
                <a:off x="3252" y="3492"/>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20" name="Text Box 84"/>
              <p:cNvSpPr txBox="1">
                <a:spLocks noChangeArrowheads="1"/>
              </p:cNvSpPr>
              <p:nvPr/>
            </p:nvSpPr>
            <p:spPr bwMode="auto">
              <a:xfrm>
                <a:off x="3252" y="3804"/>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372821" name="Text Box 85"/>
              <p:cNvSpPr txBox="1">
                <a:spLocks noChangeArrowheads="1"/>
              </p:cNvSpPr>
              <p:nvPr/>
            </p:nvSpPr>
            <p:spPr bwMode="auto">
              <a:xfrm>
                <a:off x="3030" y="2640"/>
                <a:ext cx="3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AB</a:t>
                </a:r>
              </a:p>
            </p:txBody>
          </p:sp>
          <p:sp>
            <p:nvSpPr>
              <p:cNvPr id="372822" name="Text Box 86"/>
              <p:cNvSpPr txBox="1">
                <a:spLocks noChangeArrowheads="1"/>
              </p:cNvSpPr>
              <p:nvPr/>
            </p:nvSpPr>
            <p:spPr bwMode="auto">
              <a:xfrm>
                <a:off x="3221" y="2448"/>
                <a:ext cx="3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CD</a:t>
                </a:r>
              </a:p>
            </p:txBody>
          </p:sp>
        </p:grpSp>
      </p:grpSp>
      <p:sp>
        <p:nvSpPr>
          <p:cNvPr id="372842" name="Text Box 106"/>
          <p:cNvSpPr txBox="1">
            <a:spLocks noChangeArrowheads="1"/>
          </p:cNvSpPr>
          <p:nvPr/>
        </p:nvSpPr>
        <p:spPr bwMode="auto">
          <a:xfrm>
            <a:off x="6226562" y="2801144"/>
            <a:ext cx="2507446"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四变量卡诺图</a:t>
            </a:r>
          </a:p>
        </p:txBody>
      </p:sp>
      <p:sp>
        <p:nvSpPr>
          <p:cNvPr id="372847" name="Text Box 111"/>
          <p:cNvSpPr txBox="1">
            <a:spLocks noChangeArrowheads="1"/>
          </p:cNvSpPr>
          <p:nvPr/>
        </p:nvSpPr>
        <p:spPr bwMode="auto">
          <a:xfrm>
            <a:off x="1116013" y="333375"/>
            <a:ext cx="2982912"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三变量到四变量</a:t>
            </a:r>
          </a:p>
        </p:txBody>
      </p:sp>
      <p:grpSp>
        <p:nvGrpSpPr>
          <p:cNvPr id="372866" name="Group 130"/>
          <p:cNvGrpSpPr>
            <a:grpSpLocks/>
          </p:cNvGrpSpPr>
          <p:nvPr/>
        </p:nvGrpSpPr>
        <p:grpSpPr bwMode="auto">
          <a:xfrm>
            <a:off x="4457282" y="5116513"/>
            <a:ext cx="533400" cy="838200"/>
            <a:chOff x="2448" y="3360"/>
            <a:chExt cx="336" cy="528"/>
          </a:xfrm>
        </p:grpSpPr>
        <p:sp>
          <p:nvSpPr>
            <p:cNvPr id="372867" name="AutoShape 131"/>
            <p:cNvSpPr>
              <a:spLocks/>
            </p:cNvSpPr>
            <p:nvPr/>
          </p:nvSpPr>
          <p:spPr bwMode="auto">
            <a:xfrm>
              <a:off x="2736" y="3360"/>
              <a:ext cx="48" cy="528"/>
            </a:xfrm>
            <a:prstGeom prst="leftBracket">
              <a:avLst>
                <a:gd name="adj" fmla="val 91667"/>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68" name="Text Box 132"/>
            <p:cNvSpPr txBox="1">
              <a:spLocks noChangeArrowheads="1"/>
            </p:cNvSpPr>
            <p:nvPr/>
          </p:nvSpPr>
          <p:spPr bwMode="auto">
            <a:xfrm>
              <a:off x="2448" y="3456"/>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A</a:t>
              </a:r>
            </a:p>
          </p:txBody>
        </p:sp>
      </p:grpSp>
      <p:grpSp>
        <p:nvGrpSpPr>
          <p:cNvPr id="372869" name="Group 133"/>
          <p:cNvGrpSpPr>
            <a:grpSpLocks/>
          </p:cNvGrpSpPr>
          <p:nvPr/>
        </p:nvGrpSpPr>
        <p:grpSpPr bwMode="auto">
          <a:xfrm>
            <a:off x="7071895" y="3224213"/>
            <a:ext cx="838200" cy="533400"/>
            <a:chOff x="4080" y="2160"/>
            <a:chExt cx="528" cy="336"/>
          </a:xfrm>
        </p:grpSpPr>
        <p:sp>
          <p:nvSpPr>
            <p:cNvPr id="372870" name="AutoShape 134"/>
            <p:cNvSpPr>
              <a:spLocks/>
            </p:cNvSpPr>
            <p:nvPr/>
          </p:nvSpPr>
          <p:spPr bwMode="auto">
            <a:xfrm rot="16200000" flipH="1">
              <a:off x="4296" y="2184"/>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871" name="Text Box 135"/>
            <p:cNvSpPr txBox="1">
              <a:spLocks noChangeArrowheads="1"/>
            </p:cNvSpPr>
            <p:nvPr/>
          </p:nvSpPr>
          <p:spPr bwMode="auto">
            <a:xfrm>
              <a:off x="4176" y="2160"/>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C</a:t>
              </a:r>
            </a:p>
          </p:txBody>
        </p:sp>
      </p:grpSp>
      <p:grpSp>
        <p:nvGrpSpPr>
          <p:cNvPr id="372905" name="Group 169"/>
          <p:cNvGrpSpPr>
            <a:grpSpLocks/>
          </p:cNvGrpSpPr>
          <p:nvPr/>
        </p:nvGrpSpPr>
        <p:grpSpPr bwMode="auto">
          <a:xfrm>
            <a:off x="6516270" y="6103938"/>
            <a:ext cx="838200" cy="533400"/>
            <a:chOff x="3696" y="3984"/>
            <a:chExt cx="528" cy="336"/>
          </a:xfrm>
        </p:grpSpPr>
        <p:sp>
          <p:nvSpPr>
            <p:cNvPr id="372906" name="AutoShape 170"/>
            <p:cNvSpPr>
              <a:spLocks/>
            </p:cNvSpPr>
            <p:nvPr/>
          </p:nvSpPr>
          <p:spPr bwMode="auto">
            <a:xfrm rot="5400000" flipH="1" flipV="1">
              <a:off x="3912" y="3768"/>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907" name="Text Box 171"/>
            <p:cNvSpPr txBox="1">
              <a:spLocks noChangeArrowheads="1"/>
            </p:cNvSpPr>
            <p:nvPr/>
          </p:nvSpPr>
          <p:spPr bwMode="auto">
            <a:xfrm>
              <a:off x="3792" y="4032"/>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D</a:t>
              </a:r>
            </a:p>
          </p:txBody>
        </p:sp>
      </p:grpSp>
      <p:grpSp>
        <p:nvGrpSpPr>
          <p:cNvPr id="372911" name="Group 175"/>
          <p:cNvGrpSpPr>
            <a:grpSpLocks/>
          </p:cNvGrpSpPr>
          <p:nvPr/>
        </p:nvGrpSpPr>
        <p:grpSpPr bwMode="auto">
          <a:xfrm>
            <a:off x="8200607" y="4708525"/>
            <a:ext cx="533400" cy="838200"/>
            <a:chOff x="5176" y="2982"/>
            <a:chExt cx="336" cy="528"/>
          </a:xfrm>
        </p:grpSpPr>
        <p:sp>
          <p:nvSpPr>
            <p:cNvPr id="372912" name="AutoShape 176"/>
            <p:cNvSpPr>
              <a:spLocks/>
            </p:cNvSpPr>
            <p:nvPr/>
          </p:nvSpPr>
          <p:spPr bwMode="auto">
            <a:xfrm flipH="1">
              <a:off x="5176" y="2982"/>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2913" name="Text Box 177"/>
            <p:cNvSpPr txBox="1">
              <a:spLocks noChangeArrowheads="1"/>
            </p:cNvSpPr>
            <p:nvPr/>
          </p:nvSpPr>
          <p:spPr bwMode="auto">
            <a:xfrm rot="5400000">
              <a:off x="5195" y="3107"/>
              <a:ext cx="34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B</a:t>
              </a:r>
            </a:p>
          </p:txBody>
        </p:sp>
      </p:grpSp>
      <p:sp>
        <p:nvSpPr>
          <p:cNvPr id="3" name="右弧形箭头 2"/>
          <p:cNvSpPr/>
          <p:nvPr/>
        </p:nvSpPr>
        <p:spPr bwMode="auto">
          <a:xfrm>
            <a:off x="4166436" y="3295053"/>
            <a:ext cx="250826" cy="661765"/>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14" name="组合 13"/>
          <p:cNvGrpSpPr/>
          <p:nvPr/>
        </p:nvGrpSpPr>
        <p:grpSpPr>
          <a:xfrm>
            <a:off x="378557" y="1310888"/>
            <a:ext cx="3843442" cy="2832265"/>
            <a:chOff x="378557" y="1310888"/>
            <a:chExt cx="3843442" cy="2832265"/>
          </a:xfrm>
        </p:grpSpPr>
        <p:grpSp>
          <p:nvGrpSpPr>
            <p:cNvPr id="8" name="组合 7"/>
            <p:cNvGrpSpPr/>
            <p:nvPr/>
          </p:nvGrpSpPr>
          <p:grpSpPr>
            <a:xfrm>
              <a:off x="378557" y="1310888"/>
              <a:ext cx="3843442" cy="2832265"/>
              <a:chOff x="378557" y="1310888"/>
              <a:chExt cx="3843442" cy="2832265"/>
            </a:xfrm>
          </p:grpSpPr>
          <p:sp>
            <p:nvSpPr>
              <p:cNvPr id="96" name="Text Box 177"/>
              <p:cNvSpPr txBox="1">
                <a:spLocks noChangeArrowheads="1"/>
              </p:cNvSpPr>
              <p:nvPr/>
            </p:nvSpPr>
            <p:spPr bwMode="auto">
              <a:xfrm rot="5400000">
                <a:off x="3718761" y="3065192"/>
                <a:ext cx="5492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华文中宋" panose="02010600040101010101" pitchFamily="2" charset="-122"/>
                    <a:cs typeface="+mn-cs"/>
                  </a:rPr>
                  <a:t>B</a:t>
                </a:r>
              </a:p>
            </p:txBody>
          </p:sp>
          <p:sp>
            <p:nvSpPr>
              <p:cNvPr id="57" name="Rectangle 27"/>
              <p:cNvSpPr>
                <a:spLocks noChangeArrowheads="1"/>
              </p:cNvSpPr>
              <p:nvPr/>
            </p:nvSpPr>
            <p:spPr bwMode="auto">
              <a:xfrm>
                <a:off x="1213582" y="2207940"/>
                <a:ext cx="2519362" cy="449262"/>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58" name="Rectangle 29"/>
              <p:cNvSpPr>
                <a:spLocks noChangeArrowheads="1"/>
              </p:cNvSpPr>
              <p:nvPr/>
            </p:nvSpPr>
            <p:spPr bwMode="auto">
              <a:xfrm>
                <a:off x="627794" y="2657202"/>
                <a:ext cx="495300" cy="877889"/>
              </a:xfrm>
              <a:prstGeom prst="rect">
                <a:avLst/>
              </a:prstGeom>
              <a:solidFill>
                <a:srgbClr val="CC99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75" name="Group 68"/>
              <p:cNvGrpSpPr>
                <a:grpSpLocks/>
              </p:cNvGrpSpPr>
              <p:nvPr/>
            </p:nvGrpSpPr>
            <p:grpSpPr bwMode="auto">
              <a:xfrm>
                <a:off x="378557" y="1938066"/>
                <a:ext cx="3319463" cy="1630363"/>
                <a:chOff x="3093" y="2448"/>
                <a:chExt cx="2091" cy="1027"/>
              </a:xfrm>
            </p:grpSpPr>
            <p:sp>
              <p:nvSpPr>
                <p:cNvPr id="76" name="Rectangle 69"/>
                <p:cNvSpPr>
                  <a:spLocks noChangeArrowheads="1"/>
                </p:cNvSpPr>
                <p:nvPr/>
              </p:nvSpPr>
              <p:spPr bwMode="auto">
                <a:xfrm>
                  <a:off x="3600" y="2880"/>
                  <a:ext cx="1584" cy="57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77" name="Line 72"/>
                <p:cNvSpPr>
                  <a:spLocks noChangeShapeType="1"/>
                </p:cNvSpPr>
                <p:nvPr/>
              </p:nvSpPr>
              <p:spPr bwMode="auto">
                <a:xfrm>
                  <a:off x="3600" y="3168"/>
                  <a:ext cx="1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78" name="Line 73"/>
                <p:cNvSpPr>
                  <a:spLocks noChangeShapeType="1"/>
                </p:cNvSpPr>
                <p:nvPr/>
              </p:nvSpPr>
              <p:spPr bwMode="auto">
                <a:xfrm flipH="1">
                  <a:off x="4409" y="2880"/>
                  <a:ext cx="7" cy="59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79" name="Line 74"/>
                <p:cNvSpPr>
                  <a:spLocks noChangeShapeType="1"/>
                </p:cNvSpPr>
                <p:nvPr/>
              </p:nvSpPr>
              <p:spPr bwMode="auto">
                <a:xfrm flipH="1">
                  <a:off x="4793" y="2880"/>
                  <a:ext cx="7" cy="5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0" name="Line 75"/>
                <p:cNvSpPr>
                  <a:spLocks noChangeShapeType="1"/>
                </p:cNvSpPr>
                <p:nvPr/>
              </p:nvSpPr>
              <p:spPr bwMode="auto">
                <a:xfrm flipH="1">
                  <a:off x="4012" y="2880"/>
                  <a:ext cx="20" cy="57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1" name="Line 76"/>
                <p:cNvSpPr>
                  <a:spLocks noChangeShapeType="1"/>
                </p:cNvSpPr>
                <p:nvPr/>
              </p:nvSpPr>
              <p:spPr bwMode="auto">
                <a:xfrm>
                  <a:off x="3216" y="2640"/>
                  <a:ext cx="384"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82" name="Text Box 77"/>
                <p:cNvSpPr txBox="1">
                  <a:spLocks noChangeArrowheads="1"/>
                </p:cNvSpPr>
                <p:nvPr/>
              </p:nvSpPr>
              <p:spPr bwMode="auto">
                <a:xfrm>
                  <a:off x="3676"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00</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3" name="Text Box 78"/>
                <p:cNvSpPr txBox="1">
                  <a:spLocks noChangeArrowheads="1"/>
                </p:cNvSpPr>
                <p:nvPr/>
              </p:nvSpPr>
              <p:spPr bwMode="auto">
                <a:xfrm>
                  <a:off x="4060"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01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4" name="Text Box 79"/>
                <p:cNvSpPr txBox="1">
                  <a:spLocks noChangeArrowheads="1"/>
                </p:cNvSpPr>
                <p:nvPr/>
              </p:nvSpPr>
              <p:spPr bwMode="auto">
                <a:xfrm>
                  <a:off x="4444"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5" name="Text Box 80"/>
                <p:cNvSpPr txBox="1">
                  <a:spLocks noChangeArrowheads="1"/>
                </p:cNvSpPr>
                <p:nvPr/>
              </p:nvSpPr>
              <p:spPr bwMode="auto">
                <a:xfrm>
                  <a:off x="4828" y="264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6" name="Text Box 81"/>
                <p:cNvSpPr txBox="1">
                  <a:spLocks noChangeArrowheads="1"/>
                </p:cNvSpPr>
                <p:nvPr/>
              </p:nvSpPr>
              <p:spPr bwMode="auto">
                <a:xfrm>
                  <a:off x="3311" y="2879"/>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7" name="Text Box 82"/>
                <p:cNvSpPr txBox="1">
                  <a:spLocks noChangeArrowheads="1"/>
                </p:cNvSpPr>
                <p:nvPr/>
              </p:nvSpPr>
              <p:spPr bwMode="auto">
                <a:xfrm>
                  <a:off x="3311" y="3167"/>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88" name="Text Box 85"/>
                <p:cNvSpPr txBox="1">
                  <a:spLocks noChangeArrowheads="1"/>
                </p:cNvSpPr>
                <p:nvPr/>
              </p:nvSpPr>
              <p:spPr bwMode="auto">
                <a:xfrm>
                  <a:off x="3093" y="2639"/>
                  <a:ext cx="24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B</a:t>
                  </a:r>
                </a:p>
              </p:txBody>
            </p:sp>
            <p:sp>
              <p:nvSpPr>
                <p:cNvPr id="89" name="Text Box 86"/>
                <p:cNvSpPr txBox="1">
                  <a:spLocks noChangeArrowheads="1"/>
                </p:cNvSpPr>
                <p:nvPr/>
              </p:nvSpPr>
              <p:spPr bwMode="auto">
                <a:xfrm>
                  <a:off x="3221" y="2448"/>
                  <a:ext cx="3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CD</a:t>
                  </a:r>
                </a:p>
              </p:txBody>
            </p:sp>
          </p:grpSp>
          <p:grpSp>
            <p:nvGrpSpPr>
              <p:cNvPr id="90" name="Group 133"/>
              <p:cNvGrpSpPr>
                <a:grpSpLocks/>
              </p:cNvGrpSpPr>
              <p:nvPr/>
            </p:nvGrpSpPr>
            <p:grpSpPr bwMode="auto">
              <a:xfrm>
                <a:off x="2639157" y="1680890"/>
                <a:ext cx="838200" cy="533400"/>
                <a:chOff x="4080" y="2160"/>
                <a:chExt cx="528" cy="336"/>
              </a:xfrm>
            </p:grpSpPr>
            <p:sp>
              <p:nvSpPr>
                <p:cNvPr id="91" name="AutoShape 134"/>
                <p:cNvSpPr>
                  <a:spLocks/>
                </p:cNvSpPr>
                <p:nvPr/>
              </p:nvSpPr>
              <p:spPr bwMode="auto">
                <a:xfrm rot="16200000" flipH="1">
                  <a:off x="4296" y="2184"/>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92" name="Text Box 135"/>
                <p:cNvSpPr txBox="1">
                  <a:spLocks noChangeArrowheads="1"/>
                </p:cNvSpPr>
                <p:nvPr/>
              </p:nvSpPr>
              <p:spPr bwMode="auto">
                <a:xfrm>
                  <a:off x="4176" y="2160"/>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a:ln>
                        <a:noFill/>
                      </a:ln>
                      <a:solidFill>
                        <a:srgbClr val="000099"/>
                      </a:solidFill>
                      <a:effectLst/>
                      <a:uLnTx/>
                      <a:uFillTx/>
                      <a:latin typeface="Times New Roman" panose="02020603050405020304" pitchFamily="18" charset="0"/>
                      <a:ea typeface="华文中宋" panose="02010600040101010101" pitchFamily="2" charset="-122"/>
                      <a:cs typeface="+mn-cs"/>
                    </a:rPr>
                    <a:t>C</a:t>
                  </a:r>
                </a:p>
              </p:txBody>
            </p:sp>
          </p:grpSp>
          <p:grpSp>
            <p:nvGrpSpPr>
              <p:cNvPr id="93" name="Group 169"/>
              <p:cNvGrpSpPr>
                <a:grpSpLocks/>
              </p:cNvGrpSpPr>
              <p:nvPr/>
            </p:nvGrpSpPr>
            <p:grpSpPr bwMode="auto">
              <a:xfrm>
                <a:off x="2059720" y="3609753"/>
                <a:ext cx="838200" cy="533400"/>
                <a:chOff x="3696" y="3984"/>
                <a:chExt cx="528" cy="336"/>
              </a:xfrm>
            </p:grpSpPr>
            <p:sp>
              <p:nvSpPr>
                <p:cNvPr id="94" name="AutoShape 170"/>
                <p:cNvSpPr>
                  <a:spLocks/>
                </p:cNvSpPr>
                <p:nvPr/>
              </p:nvSpPr>
              <p:spPr bwMode="auto">
                <a:xfrm rot="5400000" flipH="1" flipV="1">
                  <a:off x="3912" y="3768"/>
                  <a:ext cx="96" cy="528"/>
                </a:xfrm>
                <a:prstGeom prst="leftBracket">
                  <a:avLst>
                    <a:gd name="adj" fmla="val 45833"/>
                  </a:avLst>
                </a:prstGeom>
                <a:noFill/>
                <a:ln w="254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95" name="Text Box 171"/>
                <p:cNvSpPr txBox="1">
                  <a:spLocks noChangeArrowheads="1"/>
                </p:cNvSpPr>
                <p:nvPr/>
              </p:nvSpPr>
              <p:spPr bwMode="auto">
                <a:xfrm>
                  <a:off x="3792" y="4032"/>
                  <a:ext cx="3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2400" b="1" i="0" u="none" strike="noStrike" kern="1200" cap="none" spc="0" normalizeH="0" baseline="0" noProof="0" dirty="0">
                      <a:ln>
                        <a:noFill/>
                      </a:ln>
                      <a:solidFill>
                        <a:srgbClr val="000099"/>
                      </a:solidFill>
                      <a:effectLst/>
                      <a:uLnTx/>
                      <a:uFillTx/>
                      <a:latin typeface="Times New Roman" panose="02020603050405020304" pitchFamily="18" charset="0"/>
                      <a:ea typeface="华文中宋" panose="02010600040101010101" pitchFamily="2" charset="-122"/>
                      <a:cs typeface="+mn-cs"/>
                    </a:rPr>
                    <a:t>D</a:t>
                  </a:r>
                </a:p>
              </p:txBody>
            </p:sp>
          </p:grpSp>
          <p:sp>
            <p:nvSpPr>
              <p:cNvPr id="105" name="Text Box 106"/>
              <p:cNvSpPr txBox="1">
                <a:spLocks noChangeArrowheads="1"/>
              </p:cNvSpPr>
              <p:nvPr/>
            </p:nvSpPr>
            <p:spPr bwMode="auto">
              <a:xfrm>
                <a:off x="724632" y="1310888"/>
                <a:ext cx="239899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zh-CN" altLang="en-US" sz="2400" b="1" i="0" u="none" strike="noStrike" kern="1200" cap="none" spc="0" normalizeH="0" baseline="0" noProof="0" dirty="0">
                    <a:ln>
                      <a:noFill/>
                    </a:ln>
                    <a:solidFill>
                      <a:srgbClr val="000099"/>
                    </a:solidFill>
                    <a:effectLst/>
                    <a:uLnTx/>
                    <a:uFillTx/>
                    <a:latin typeface="方正姚体" panose="02010601030101010101" pitchFamily="2" charset="-122"/>
                    <a:ea typeface="方正姚体" panose="02010601030101010101" pitchFamily="2" charset="-122"/>
                  </a:rPr>
                  <a:t>三变量卡诺图</a:t>
                </a:r>
              </a:p>
            </p:txBody>
          </p:sp>
        </p:grpSp>
        <p:grpSp>
          <p:nvGrpSpPr>
            <p:cNvPr id="7" name="组合 6"/>
            <p:cNvGrpSpPr/>
            <p:nvPr/>
          </p:nvGrpSpPr>
          <p:grpSpPr>
            <a:xfrm>
              <a:off x="1216862" y="2685726"/>
              <a:ext cx="2459038" cy="804863"/>
              <a:chOff x="2047039" y="4419600"/>
              <a:chExt cx="2459038" cy="804863"/>
            </a:xfrm>
          </p:grpSpPr>
          <mc:AlternateContent xmlns:mc="http://schemas.openxmlformats.org/markup-compatibility/2006" xmlns:a14="http://schemas.microsoft.com/office/drawing/2010/main">
            <mc:Choice Requires="a14">
              <p:sp>
                <p:nvSpPr>
                  <p:cNvPr id="111" name="Text Box 52"/>
                  <p:cNvSpPr txBox="1">
                    <a:spLocks noChangeArrowheads="1"/>
                  </p:cNvSpPr>
                  <p:nvPr/>
                </p:nvSpPr>
                <p:spPr bwMode="auto">
                  <a:xfrm>
                    <a:off x="2059739" y="4429125"/>
                    <a:ext cx="611188" cy="3857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7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1" name="Text Box 52"/>
                  <p:cNvSpPr txBox="1">
                    <a:spLocks noRot="1" noChangeAspect="1" noMove="1" noResize="1" noEditPoints="1" noAdjustHandles="1" noChangeArrowheads="1" noChangeShapeType="1" noTextEdit="1"/>
                  </p:cNvSpPr>
                  <p:nvPr/>
                </p:nvSpPr>
                <p:spPr bwMode="auto">
                  <a:xfrm>
                    <a:off x="2059739" y="4429125"/>
                    <a:ext cx="611188" cy="385763"/>
                  </a:xfrm>
                  <a:prstGeom prst="rect">
                    <a:avLst/>
                  </a:prstGeom>
                  <a:blipFill>
                    <a:blip r:embed="rId23"/>
                    <a:stretch>
                      <a:fillRect l="-11000" r="-36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Text Box 53"/>
                  <p:cNvSpPr txBox="1">
                    <a:spLocks noChangeArrowheads="1"/>
                  </p:cNvSpPr>
                  <p:nvPr/>
                </p:nvSpPr>
                <p:spPr bwMode="auto">
                  <a:xfrm>
                    <a:off x="2739189" y="4429125"/>
                    <a:ext cx="554038" cy="3730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2" name="Text Box 53"/>
                  <p:cNvSpPr txBox="1">
                    <a:spLocks noRot="1" noChangeAspect="1" noMove="1" noResize="1" noEditPoints="1" noAdjustHandles="1" noChangeArrowheads="1" noChangeShapeType="1" noTextEdit="1"/>
                  </p:cNvSpPr>
                  <p:nvPr/>
                </p:nvSpPr>
                <p:spPr bwMode="auto">
                  <a:xfrm>
                    <a:off x="2739189" y="4429125"/>
                    <a:ext cx="554038" cy="373063"/>
                  </a:xfrm>
                  <a:prstGeom prst="rect">
                    <a:avLst/>
                  </a:prstGeom>
                  <a:blipFill>
                    <a:blip r:embed="rId24"/>
                    <a:stretch>
                      <a:fillRect l="-8791" r="-659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Text Box 54"/>
                  <p:cNvSpPr txBox="1">
                    <a:spLocks noChangeArrowheads="1"/>
                  </p:cNvSpPr>
                  <p:nvPr/>
                </p:nvSpPr>
                <p:spPr bwMode="auto">
                  <a:xfrm>
                    <a:off x="3963152" y="4429125"/>
                    <a:ext cx="525463" cy="3651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3" name="Text Box 54"/>
                  <p:cNvSpPr txBox="1">
                    <a:spLocks noRot="1" noChangeAspect="1" noMove="1" noResize="1" noEditPoints="1" noAdjustHandles="1" noChangeArrowheads="1" noChangeShapeType="1" noTextEdit="1"/>
                  </p:cNvSpPr>
                  <p:nvPr/>
                </p:nvSpPr>
                <p:spPr bwMode="auto">
                  <a:xfrm>
                    <a:off x="3963152" y="4429125"/>
                    <a:ext cx="525463" cy="365125"/>
                  </a:xfrm>
                  <a:prstGeom prst="rect">
                    <a:avLst/>
                  </a:prstGeom>
                  <a:blipFill>
                    <a:blip r:embed="rId25"/>
                    <a:stretch>
                      <a:fillRect l="-12791" r="-313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Text Box 55"/>
                  <p:cNvSpPr txBox="1">
                    <a:spLocks noChangeArrowheads="1"/>
                  </p:cNvSpPr>
                  <p:nvPr/>
                </p:nvSpPr>
                <p:spPr bwMode="auto">
                  <a:xfrm>
                    <a:off x="3363077" y="4419600"/>
                    <a:ext cx="528638" cy="40163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5" name="Text Box 55"/>
                  <p:cNvSpPr txBox="1">
                    <a:spLocks noRot="1" noChangeAspect="1" noMove="1" noResize="1" noEditPoints="1" noAdjustHandles="1" noChangeArrowheads="1" noChangeShapeType="1" noTextEdit="1"/>
                  </p:cNvSpPr>
                  <p:nvPr/>
                </p:nvSpPr>
                <p:spPr bwMode="auto">
                  <a:xfrm>
                    <a:off x="3363077" y="4419600"/>
                    <a:ext cx="528638" cy="401638"/>
                  </a:xfrm>
                  <a:prstGeom prst="rect">
                    <a:avLst/>
                  </a:prstGeom>
                  <a:blipFill>
                    <a:blip r:embed="rId26"/>
                    <a:stretch>
                      <a:fillRect l="-12791" r="-232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Text Box 56"/>
                  <p:cNvSpPr txBox="1">
                    <a:spLocks noChangeArrowheads="1"/>
                  </p:cNvSpPr>
                  <p:nvPr/>
                </p:nvSpPr>
                <p:spPr bwMode="auto">
                  <a:xfrm>
                    <a:off x="2047039" y="4856163"/>
                    <a:ext cx="623888"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6" name="Text Box 56"/>
                  <p:cNvSpPr txBox="1">
                    <a:spLocks noRot="1" noChangeAspect="1" noMove="1" noResize="1" noEditPoints="1" noAdjustHandles="1" noChangeArrowheads="1" noChangeShapeType="1" noTextEdit="1"/>
                  </p:cNvSpPr>
                  <p:nvPr/>
                </p:nvSpPr>
                <p:spPr bwMode="auto">
                  <a:xfrm>
                    <a:off x="2047039" y="4856163"/>
                    <a:ext cx="623888" cy="368300"/>
                  </a:xfrm>
                  <a:prstGeom prst="rect">
                    <a:avLst/>
                  </a:prstGeom>
                  <a:blipFill>
                    <a:blip r:embed="rId27"/>
                    <a:stretch>
                      <a:fillRect r="-4313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Text Box 57"/>
                  <p:cNvSpPr txBox="1">
                    <a:spLocks noChangeArrowheads="1"/>
                  </p:cNvSpPr>
                  <p:nvPr/>
                </p:nvSpPr>
                <p:spPr bwMode="auto">
                  <a:xfrm>
                    <a:off x="2737602" y="4864100"/>
                    <a:ext cx="549275" cy="3603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70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7" name="Text Box 57"/>
                  <p:cNvSpPr txBox="1">
                    <a:spLocks noRot="1" noChangeAspect="1" noMove="1" noResize="1" noEditPoints="1" noAdjustHandles="1" noChangeArrowheads="1" noChangeShapeType="1" noTextEdit="1"/>
                  </p:cNvSpPr>
                  <p:nvPr/>
                </p:nvSpPr>
                <p:spPr bwMode="auto">
                  <a:xfrm>
                    <a:off x="2737602" y="4864100"/>
                    <a:ext cx="549275" cy="360363"/>
                  </a:xfrm>
                  <a:prstGeom prst="rect">
                    <a:avLst/>
                  </a:prstGeom>
                  <a:blipFill>
                    <a:blip r:embed="rId28"/>
                    <a:stretch>
                      <a:fillRect l="-10000" r="-555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Text Box 58"/>
                  <p:cNvSpPr txBox="1">
                    <a:spLocks noChangeArrowheads="1"/>
                  </p:cNvSpPr>
                  <p:nvPr/>
                </p:nvSpPr>
                <p:spPr bwMode="auto">
                  <a:xfrm>
                    <a:off x="3953627" y="4856163"/>
                    <a:ext cx="552450"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8" name="Text Box 58"/>
                  <p:cNvSpPr txBox="1">
                    <a:spLocks noRot="1" noChangeAspect="1" noMove="1" noResize="1" noEditPoints="1" noAdjustHandles="1" noChangeArrowheads="1" noChangeShapeType="1" noTextEdit="1"/>
                  </p:cNvSpPr>
                  <p:nvPr/>
                </p:nvSpPr>
                <p:spPr bwMode="auto">
                  <a:xfrm>
                    <a:off x="3953627" y="4856163"/>
                    <a:ext cx="552450" cy="368300"/>
                  </a:xfrm>
                  <a:prstGeom prst="rect">
                    <a:avLst/>
                  </a:prstGeom>
                  <a:blipFill>
                    <a:blip r:embed="rId29"/>
                    <a:stretch>
                      <a:fillRect r="-373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Text Box 59"/>
                  <p:cNvSpPr txBox="1">
                    <a:spLocks noChangeArrowheads="1"/>
                  </p:cNvSpPr>
                  <p:nvPr/>
                </p:nvSpPr>
                <p:spPr bwMode="auto">
                  <a:xfrm>
                    <a:off x="3345614" y="4856163"/>
                    <a:ext cx="539750"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𝑩𝑪𝑫</m:t>
                        </m:r>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19" name="Text Box 59"/>
                  <p:cNvSpPr txBox="1">
                    <a:spLocks noRot="1" noChangeAspect="1" noMove="1" noResize="1" noEditPoints="1" noAdjustHandles="1" noChangeArrowheads="1" noChangeShapeType="1" noTextEdit="1"/>
                  </p:cNvSpPr>
                  <p:nvPr/>
                </p:nvSpPr>
                <p:spPr bwMode="auto">
                  <a:xfrm>
                    <a:off x="3345614" y="4856163"/>
                    <a:ext cx="539750" cy="368300"/>
                  </a:xfrm>
                  <a:prstGeom prst="rect">
                    <a:avLst/>
                  </a:prstGeom>
                  <a:blipFill>
                    <a:blip r:embed="rId30"/>
                    <a:stretch>
                      <a:fillRect r="-227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grpSp>
      <p:grpSp>
        <p:nvGrpSpPr>
          <p:cNvPr id="13" name="组合 12"/>
          <p:cNvGrpSpPr/>
          <p:nvPr/>
        </p:nvGrpSpPr>
        <p:grpSpPr>
          <a:xfrm>
            <a:off x="4603882" y="1277640"/>
            <a:ext cx="3168440" cy="1473276"/>
            <a:chOff x="4603882" y="1277640"/>
            <a:chExt cx="3168440" cy="1473276"/>
          </a:xfrm>
        </p:grpSpPr>
        <p:grpSp>
          <p:nvGrpSpPr>
            <p:cNvPr id="5" name="组合 4"/>
            <p:cNvGrpSpPr/>
            <p:nvPr/>
          </p:nvGrpSpPr>
          <p:grpSpPr>
            <a:xfrm>
              <a:off x="4603882" y="1277640"/>
              <a:ext cx="3168440" cy="1473276"/>
              <a:chOff x="4603882" y="1277640"/>
              <a:chExt cx="3168440" cy="1473276"/>
            </a:xfrm>
          </p:grpSpPr>
          <p:sp>
            <p:nvSpPr>
              <p:cNvPr id="99" name="平行四边形 98"/>
              <p:cNvSpPr/>
              <p:nvPr/>
            </p:nvSpPr>
            <p:spPr bwMode="auto">
              <a:xfrm>
                <a:off x="4788636" y="1615829"/>
                <a:ext cx="2736849" cy="819176"/>
              </a:xfrm>
              <a:prstGeom prst="parallelogram">
                <a:avLst/>
              </a:prstGeom>
              <a:noFill/>
              <a:ln w="28575" cap="flat" cmpd="sng" algn="ctr">
                <a:solidFill>
                  <a:schemeClr val="tx1"/>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100" name="Line 71"/>
              <p:cNvSpPr>
                <a:spLocks noChangeShapeType="1"/>
              </p:cNvSpPr>
              <p:nvPr/>
            </p:nvSpPr>
            <p:spPr bwMode="auto">
              <a:xfrm>
                <a:off x="4890130" y="2019078"/>
                <a:ext cx="2514601"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cxnSp>
            <p:nvCxnSpPr>
              <p:cNvPr id="101" name="直接连接符 100"/>
              <p:cNvCxnSpPr/>
              <p:nvPr/>
            </p:nvCxnSpPr>
            <p:spPr bwMode="auto">
              <a:xfrm flipH="1">
                <a:off x="5407102" y="1588839"/>
                <a:ext cx="173038" cy="811238"/>
              </a:xfrm>
              <a:prstGeom prst="line">
                <a:avLst/>
              </a:prstGeom>
              <a:noFill/>
              <a:ln w="28575" cap="flat" cmpd="sng" algn="ctr">
                <a:solidFill>
                  <a:schemeClr val="tx1"/>
                </a:solidFill>
                <a:prstDash val="dash"/>
                <a:round/>
                <a:headEnd type="none" w="med" len="med"/>
                <a:tailEnd type="none" w="med" len="med"/>
              </a:ln>
              <a:effectLst/>
            </p:spPr>
          </p:cxnSp>
          <p:cxnSp>
            <p:nvCxnSpPr>
              <p:cNvPr id="102" name="直接连接符 101"/>
              <p:cNvCxnSpPr/>
              <p:nvPr/>
            </p:nvCxnSpPr>
            <p:spPr bwMode="auto">
              <a:xfrm flipH="1">
                <a:off x="6055192" y="1615829"/>
                <a:ext cx="173038" cy="811238"/>
              </a:xfrm>
              <a:prstGeom prst="line">
                <a:avLst/>
              </a:prstGeom>
              <a:noFill/>
              <a:ln w="28575" cap="flat" cmpd="sng" algn="ctr">
                <a:solidFill>
                  <a:schemeClr val="tx1"/>
                </a:solidFill>
                <a:prstDash val="dash"/>
                <a:round/>
                <a:headEnd type="none" w="med" len="med"/>
                <a:tailEnd type="none" w="med" len="med"/>
              </a:ln>
              <a:effectLst/>
            </p:spPr>
          </p:cxnSp>
          <p:cxnSp>
            <p:nvCxnSpPr>
              <p:cNvPr id="103" name="直接连接符 102"/>
              <p:cNvCxnSpPr/>
              <p:nvPr/>
            </p:nvCxnSpPr>
            <p:spPr bwMode="auto">
              <a:xfrm flipH="1">
                <a:off x="6631272" y="1627750"/>
                <a:ext cx="173038" cy="811238"/>
              </a:xfrm>
              <a:prstGeom prst="line">
                <a:avLst/>
              </a:prstGeom>
              <a:noFill/>
              <a:ln w="28575" cap="flat" cmpd="sng" algn="ctr">
                <a:solidFill>
                  <a:schemeClr val="tx1"/>
                </a:solidFill>
                <a:prstDash val="dash"/>
                <a:round/>
                <a:headEnd type="none" w="med" len="med"/>
                <a:tailEnd type="none" w="med" len="med"/>
              </a:ln>
              <a:effectLst/>
            </p:spPr>
          </p:cxnSp>
          <p:sp>
            <p:nvSpPr>
              <p:cNvPr id="104" name="矩形标注 103"/>
              <p:cNvSpPr/>
              <p:nvPr/>
            </p:nvSpPr>
            <p:spPr bwMode="auto">
              <a:xfrm>
                <a:off x="4603882" y="1277640"/>
                <a:ext cx="3168440" cy="1473276"/>
              </a:xfrm>
              <a:prstGeom prst="wedgeRectCallout">
                <a:avLst>
                  <a:gd name="adj1" fmla="val -73442"/>
                  <a:gd name="adj2" fmla="val 68319"/>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11" name="组合 10"/>
            <p:cNvGrpSpPr/>
            <p:nvPr/>
          </p:nvGrpSpPr>
          <p:grpSpPr>
            <a:xfrm>
              <a:off x="4879504" y="2019222"/>
              <a:ext cx="2428876" cy="401638"/>
              <a:chOff x="5441532" y="157725"/>
              <a:chExt cx="2428876" cy="401638"/>
            </a:xfrm>
          </p:grpSpPr>
          <mc:AlternateContent xmlns:mc="http://schemas.openxmlformats.org/markup-compatibility/2006" xmlns:a14="http://schemas.microsoft.com/office/drawing/2010/main">
            <mc:Choice Requires="a14">
              <p:sp>
                <p:nvSpPr>
                  <p:cNvPr id="128" name="Text Box 52"/>
                  <p:cNvSpPr txBox="1">
                    <a:spLocks noChangeArrowheads="1"/>
                  </p:cNvSpPr>
                  <p:nvPr/>
                </p:nvSpPr>
                <p:spPr bwMode="auto">
                  <a:xfrm>
                    <a:off x="5441532" y="167250"/>
                    <a:ext cx="611188" cy="3857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smtClean="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28" name="Text Box 52"/>
                  <p:cNvSpPr txBox="1">
                    <a:spLocks noRot="1" noChangeAspect="1" noMove="1" noResize="1" noEditPoints="1" noAdjustHandles="1" noChangeArrowheads="1" noChangeShapeType="1" noTextEdit="1"/>
                  </p:cNvSpPr>
                  <p:nvPr/>
                </p:nvSpPr>
                <p:spPr bwMode="auto">
                  <a:xfrm>
                    <a:off x="5441532" y="167250"/>
                    <a:ext cx="611188" cy="385763"/>
                  </a:xfrm>
                  <a:prstGeom prst="rect">
                    <a:avLst/>
                  </a:prstGeom>
                  <a:blipFill>
                    <a:blip r:embed="rId31"/>
                    <a:stretch>
                      <a:fillRect l="-6931" r="-4158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Text Box 53"/>
                  <p:cNvSpPr txBox="1">
                    <a:spLocks noChangeArrowheads="1"/>
                  </p:cNvSpPr>
                  <p:nvPr/>
                </p:nvSpPr>
                <p:spPr bwMode="auto">
                  <a:xfrm>
                    <a:off x="6120982" y="167250"/>
                    <a:ext cx="554038" cy="3730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29" name="Text Box 53"/>
                  <p:cNvSpPr txBox="1">
                    <a:spLocks noRot="1" noChangeAspect="1" noMove="1" noResize="1" noEditPoints="1" noAdjustHandles="1" noChangeArrowheads="1" noChangeShapeType="1" noTextEdit="1"/>
                  </p:cNvSpPr>
                  <p:nvPr/>
                </p:nvSpPr>
                <p:spPr bwMode="auto">
                  <a:xfrm>
                    <a:off x="6120982" y="167250"/>
                    <a:ext cx="554038" cy="373063"/>
                  </a:xfrm>
                  <a:prstGeom prst="rect">
                    <a:avLst/>
                  </a:prstGeom>
                  <a:blipFill>
                    <a:blip r:embed="rId32"/>
                    <a:stretch>
                      <a:fillRect l="-5495" r="-1758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0" name="Text Box 54"/>
                  <p:cNvSpPr txBox="1">
                    <a:spLocks noChangeArrowheads="1"/>
                  </p:cNvSpPr>
                  <p:nvPr/>
                </p:nvSpPr>
                <p:spPr bwMode="auto">
                  <a:xfrm>
                    <a:off x="7344945" y="167250"/>
                    <a:ext cx="525463" cy="3651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0" name="Text Box 54"/>
                  <p:cNvSpPr txBox="1">
                    <a:spLocks noRot="1" noChangeAspect="1" noMove="1" noResize="1" noEditPoints="1" noAdjustHandles="1" noChangeArrowheads="1" noChangeShapeType="1" noTextEdit="1"/>
                  </p:cNvSpPr>
                  <p:nvPr/>
                </p:nvSpPr>
                <p:spPr bwMode="auto">
                  <a:xfrm>
                    <a:off x="7344945" y="167250"/>
                    <a:ext cx="525463" cy="365125"/>
                  </a:xfrm>
                  <a:prstGeom prst="rect">
                    <a:avLst/>
                  </a:prstGeom>
                  <a:blipFill>
                    <a:blip r:embed="rId33"/>
                    <a:stretch>
                      <a:fillRect l="-8140" r="-3837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1" name="Text Box 55"/>
                  <p:cNvSpPr txBox="1">
                    <a:spLocks noChangeArrowheads="1"/>
                  </p:cNvSpPr>
                  <p:nvPr/>
                </p:nvSpPr>
                <p:spPr bwMode="auto">
                  <a:xfrm>
                    <a:off x="6744870" y="157725"/>
                    <a:ext cx="528638" cy="40163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1" name="Text Box 55"/>
                  <p:cNvSpPr txBox="1">
                    <a:spLocks noRot="1" noChangeAspect="1" noMove="1" noResize="1" noEditPoints="1" noAdjustHandles="1" noChangeArrowheads="1" noChangeShapeType="1" noTextEdit="1"/>
                  </p:cNvSpPr>
                  <p:nvPr/>
                </p:nvSpPr>
                <p:spPr bwMode="auto">
                  <a:xfrm>
                    <a:off x="6744870" y="157725"/>
                    <a:ext cx="528638" cy="401638"/>
                  </a:xfrm>
                  <a:prstGeom prst="rect">
                    <a:avLst/>
                  </a:prstGeom>
                  <a:blipFill>
                    <a:blip r:embed="rId34"/>
                    <a:stretch>
                      <a:fillRect l="-804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grpSp>
          <p:nvGrpSpPr>
            <p:cNvPr id="10" name="组合 9"/>
            <p:cNvGrpSpPr/>
            <p:nvPr/>
          </p:nvGrpSpPr>
          <p:grpSpPr>
            <a:xfrm>
              <a:off x="4932050" y="1607184"/>
              <a:ext cx="2459038" cy="368300"/>
              <a:chOff x="5428832" y="594288"/>
              <a:chExt cx="2459038" cy="368300"/>
            </a:xfrm>
          </p:grpSpPr>
          <mc:AlternateContent xmlns:mc="http://schemas.openxmlformats.org/markup-compatibility/2006" xmlns:a14="http://schemas.microsoft.com/office/drawing/2010/main">
            <mc:Choice Requires="a14">
              <p:sp>
                <p:nvSpPr>
                  <p:cNvPr id="132" name="Text Box 56"/>
                  <p:cNvSpPr txBox="1">
                    <a:spLocks noChangeArrowheads="1"/>
                  </p:cNvSpPr>
                  <p:nvPr/>
                </p:nvSpPr>
                <p:spPr bwMode="auto">
                  <a:xfrm>
                    <a:off x="5428832" y="594288"/>
                    <a:ext cx="623888"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14:m>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2" name="Text Box 56"/>
                  <p:cNvSpPr txBox="1">
                    <a:spLocks noRot="1" noChangeAspect="1" noMove="1" noResize="1" noEditPoints="1" noAdjustHandles="1" noChangeArrowheads="1" noChangeShapeType="1" noTextEdit="1"/>
                  </p:cNvSpPr>
                  <p:nvPr/>
                </p:nvSpPr>
                <p:spPr bwMode="auto">
                  <a:xfrm>
                    <a:off x="5428832" y="594288"/>
                    <a:ext cx="623888" cy="368300"/>
                  </a:xfrm>
                  <a:prstGeom prst="rect">
                    <a:avLst/>
                  </a:prstGeom>
                  <a:blipFill>
                    <a:blip r:embed="rId35"/>
                    <a:stretch>
                      <a:fillRect r="-5098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Text Box 57"/>
                  <p:cNvSpPr txBox="1">
                    <a:spLocks noChangeArrowheads="1"/>
                  </p:cNvSpPr>
                  <p:nvPr/>
                </p:nvSpPr>
                <p:spPr bwMode="auto">
                  <a:xfrm>
                    <a:off x="6119395" y="602225"/>
                    <a:ext cx="549275" cy="36036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𝑪</m:t>
                              </m:r>
                            </m:e>
                          </m:acc>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3" name="Text Box 57"/>
                  <p:cNvSpPr txBox="1">
                    <a:spLocks noRot="1" noChangeAspect="1" noMove="1" noResize="1" noEditPoints="1" noAdjustHandles="1" noChangeArrowheads="1" noChangeShapeType="1" noTextEdit="1"/>
                  </p:cNvSpPr>
                  <p:nvPr/>
                </p:nvSpPr>
                <p:spPr bwMode="auto">
                  <a:xfrm>
                    <a:off x="6119395" y="602225"/>
                    <a:ext cx="549275" cy="360363"/>
                  </a:xfrm>
                  <a:prstGeom prst="rect">
                    <a:avLst/>
                  </a:prstGeom>
                  <a:blipFill>
                    <a:blip r:embed="rId36"/>
                    <a:stretch>
                      <a:fillRect l="-5556" r="-1777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Text Box 58"/>
                  <p:cNvSpPr txBox="1">
                    <a:spLocks noChangeArrowheads="1"/>
                  </p:cNvSpPr>
                  <p:nvPr/>
                </p:nvSpPr>
                <p:spPr bwMode="auto">
                  <a:xfrm>
                    <a:off x="7335420" y="594288"/>
                    <a:ext cx="552450"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𝑨𝑩𝑪</m:t>
                          </m:r>
                          <m:acc>
                            <m:accPr>
                              <m:chr m:val="̅"/>
                              <m:ctrlP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𝑫</m:t>
                              </m:r>
                            </m:e>
                          </m:acc>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4" name="Text Box 58"/>
                  <p:cNvSpPr txBox="1">
                    <a:spLocks noRot="1" noChangeAspect="1" noMove="1" noResize="1" noEditPoints="1" noAdjustHandles="1" noChangeArrowheads="1" noChangeShapeType="1" noTextEdit="1"/>
                  </p:cNvSpPr>
                  <p:nvPr/>
                </p:nvSpPr>
                <p:spPr bwMode="auto">
                  <a:xfrm>
                    <a:off x="7335420" y="594288"/>
                    <a:ext cx="552450" cy="368300"/>
                  </a:xfrm>
                  <a:prstGeom prst="rect">
                    <a:avLst/>
                  </a:prstGeom>
                  <a:blipFill>
                    <a:blip r:embed="rId37"/>
                    <a:stretch>
                      <a:fillRect l="-5556" r="-3888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Text Box 59"/>
                  <p:cNvSpPr txBox="1">
                    <a:spLocks noChangeArrowheads="1"/>
                  </p:cNvSpPr>
                  <p:nvPr/>
                </p:nvSpPr>
                <p:spPr bwMode="auto">
                  <a:xfrm>
                    <a:off x="6727407" y="594288"/>
                    <a:ext cx="539750" cy="3683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nchor="ctr">
                    <a:normAutofit fontScale="550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2400" b="1" i="1" u="none" strike="noStrike" kern="1200" cap="none" spc="0" normalizeH="0" baseline="0" noProof="0" dirty="0">
                              <a:ln>
                                <a:noFill/>
                              </a:ln>
                              <a:solidFill>
                                <a:srgbClr val="000099"/>
                              </a:solidFill>
                              <a:effectLst/>
                              <a:uLnTx/>
                              <a:uFillTx/>
                              <a:latin typeface="Cambria Math" panose="02040503050406030204" pitchFamily="18" charset="0"/>
                              <a:cs typeface="+mn-cs"/>
                            </a:rPr>
                            <m:t>𝑨𝑩𝑪𝑫</m:t>
                          </m:r>
                        </m:oMath>
                      </m:oMathPara>
                    </a14:m>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mc:Choice>
            <mc:Fallback xmlns="">
              <p:sp>
                <p:nvSpPr>
                  <p:cNvPr id="135" name="Text Box 59"/>
                  <p:cNvSpPr txBox="1">
                    <a:spLocks noRot="1" noChangeAspect="1" noMove="1" noResize="1" noEditPoints="1" noAdjustHandles="1" noChangeArrowheads="1" noChangeShapeType="1" noTextEdit="1"/>
                  </p:cNvSpPr>
                  <p:nvPr/>
                </p:nvSpPr>
                <p:spPr bwMode="auto">
                  <a:xfrm>
                    <a:off x="6727407" y="594288"/>
                    <a:ext cx="539750" cy="368300"/>
                  </a:xfrm>
                  <a:prstGeom prst="rect">
                    <a:avLst/>
                  </a:prstGeom>
                  <a:blipFill>
                    <a:blip r:embed="rId38"/>
                    <a:stretch>
                      <a:fillRect l="-674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pSp>
      </p:grpSp>
      <p:grpSp>
        <p:nvGrpSpPr>
          <p:cNvPr id="12" name="组合 11"/>
          <p:cNvGrpSpPr/>
          <p:nvPr/>
        </p:nvGrpSpPr>
        <p:grpSpPr>
          <a:xfrm>
            <a:off x="5641557" y="4198616"/>
            <a:ext cx="2463802" cy="1911671"/>
            <a:chOff x="-427917" y="4408166"/>
            <a:chExt cx="2463802" cy="1911671"/>
          </a:xfrm>
          <a:solidFill>
            <a:schemeClr val="bg1"/>
          </a:solidFill>
        </p:grpSpPr>
        <p:sp>
          <p:nvSpPr>
            <p:cNvPr id="138" name="Text Box 52"/>
            <p:cNvSpPr txBox="1">
              <a:spLocks noChangeArrowheads="1"/>
            </p:cNvSpPr>
            <p:nvPr/>
          </p:nvSpPr>
          <p:spPr bwMode="auto">
            <a:xfrm>
              <a:off x="-401722" y="4415096"/>
              <a:ext cx="598488" cy="396787"/>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39" name="Text Box 53"/>
            <p:cNvSpPr txBox="1">
              <a:spLocks noChangeArrowheads="1"/>
            </p:cNvSpPr>
            <p:nvPr/>
          </p:nvSpPr>
          <p:spPr bwMode="auto">
            <a:xfrm>
              <a:off x="259472" y="4420309"/>
              <a:ext cx="557212" cy="377996"/>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0" name="Text Box 54"/>
            <p:cNvSpPr txBox="1">
              <a:spLocks noChangeArrowheads="1"/>
            </p:cNvSpPr>
            <p:nvPr/>
          </p:nvSpPr>
          <p:spPr bwMode="auto">
            <a:xfrm>
              <a:off x="1469146" y="4408166"/>
              <a:ext cx="558383" cy="40037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2</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1" name="Text Box 55"/>
            <p:cNvSpPr txBox="1">
              <a:spLocks noChangeArrowheads="1"/>
            </p:cNvSpPr>
            <p:nvPr/>
          </p:nvSpPr>
          <p:spPr bwMode="auto">
            <a:xfrm>
              <a:off x="869072" y="4415893"/>
              <a:ext cx="548858" cy="386296"/>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3</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2" name="Text Box 56"/>
            <p:cNvSpPr txBox="1">
              <a:spLocks noChangeArrowheads="1"/>
            </p:cNvSpPr>
            <p:nvPr/>
          </p:nvSpPr>
          <p:spPr bwMode="auto">
            <a:xfrm>
              <a:off x="-408867" y="4859337"/>
              <a:ext cx="598488" cy="38258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4</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3" name="Text Box 57"/>
            <p:cNvSpPr txBox="1">
              <a:spLocks noChangeArrowheads="1"/>
            </p:cNvSpPr>
            <p:nvPr/>
          </p:nvSpPr>
          <p:spPr bwMode="auto">
            <a:xfrm>
              <a:off x="253122" y="4863928"/>
              <a:ext cx="560388" cy="40022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5</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4" name="Text Box 58"/>
            <p:cNvSpPr txBox="1">
              <a:spLocks noChangeArrowheads="1"/>
            </p:cNvSpPr>
            <p:nvPr/>
          </p:nvSpPr>
          <p:spPr bwMode="auto">
            <a:xfrm>
              <a:off x="1471527" y="4862685"/>
              <a:ext cx="554832" cy="38717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6</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5" name="Text Box 59"/>
            <p:cNvSpPr txBox="1">
              <a:spLocks noChangeArrowheads="1"/>
            </p:cNvSpPr>
            <p:nvPr/>
          </p:nvSpPr>
          <p:spPr bwMode="auto">
            <a:xfrm>
              <a:off x="861134" y="4859511"/>
              <a:ext cx="565151" cy="412577"/>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fontScale="925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7</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6" name="Text Box 60"/>
            <p:cNvSpPr txBox="1">
              <a:spLocks noChangeArrowheads="1"/>
            </p:cNvSpPr>
            <p:nvPr/>
          </p:nvSpPr>
          <p:spPr bwMode="auto">
            <a:xfrm>
              <a:off x="-427916" y="5345283"/>
              <a:ext cx="628651"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12</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7" name="Text Box 61"/>
            <p:cNvSpPr txBox="1">
              <a:spLocks noChangeArrowheads="1"/>
            </p:cNvSpPr>
            <p:nvPr/>
          </p:nvSpPr>
          <p:spPr bwMode="auto">
            <a:xfrm>
              <a:off x="253122" y="5345284"/>
              <a:ext cx="550863" cy="42845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13</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8" name="Text Box 62"/>
            <p:cNvSpPr txBox="1">
              <a:spLocks noChangeArrowheads="1"/>
            </p:cNvSpPr>
            <p:nvPr/>
          </p:nvSpPr>
          <p:spPr bwMode="auto">
            <a:xfrm>
              <a:off x="1465972" y="5345284"/>
              <a:ext cx="569913"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14</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49" name="Text Box 63"/>
            <p:cNvSpPr txBox="1">
              <a:spLocks noChangeArrowheads="1"/>
            </p:cNvSpPr>
            <p:nvPr/>
          </p:nvSpPr>
          <p:spPr bwMode="auto">
            <a:xfrm>
              <a:off x="873834" y="5345284"/>
              <a:ext cx="546101"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15</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50" name="Text Box 64"/>
            <p:cNvSpPr txBox="1">
              <a:spLocks noChangeArrowheads="1"/>
            </p:cNvSpPr>
            <p:nvPr/>
          </p:nvSpPr>
          <p:spPr bwMode="auto">
            <a:xfrm>
              <a:off x="-427917" y="5892972"/>
              <a:ext cx="628651"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8</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51" name="Text Box 65"/>
            <p:cNvSpPr txBox="1">
              <a:spLocks noChangeArrowheads="1"/>
            </p:cNvSpPr>
            <p:nvPr/>
          </p:nvSpPr>
          <p:spPr bwMode="auto">
            <a:xfrm>
              <a:off x="264234" y="5892972"/>
              <a:ext cx="512762"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9</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52" name="Text Box 66"/>
            <p:cNvSpPr txBox="1">
              <a:spLocks noChangeArrowheads="1"/>
            </p:cNvSpPr>
            <p:nvPr/>
          </p:nvSpPr>
          <p:spPr bwMode="auto">
            <a:xfrm>
              <a:off x="1472322" y="5892972"/>
              <a:ext cx="557212"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10</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sp>
          <p:nvSpPr>
            <p:cNvPr id="153" name="Text Box 67"/>
            <p:cNvSpPr txBox="1">
              <a:spLocks noChangeArrowheads="1"/>
            </p:cNvSpPr>
            <p:nvPr/>
          </p:nvSpPr>
          <p:spPr bwMode="auto">
            <a:xfrm>
              <a:off x="857960" y="5892972"/>
              <a:ext cx="579436" cy="42686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1"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rPr>
                <a:t>m</a:t>
              </a:r>
              <a:r>
                <a:rPr kumimoji="1" lang="en-US" altLang="zh-CN" sz="2400" b="1" i="0" u="none" strike="noStrike" kern="1200" cap="none" spc="0" normalizeH="0" baseline="-25000" noProof="0" dirty="0">
                  <a:ln>
                    <a:noFill/>
                  </a:ln>
                  <a:solidFill>
                    <a:srgbClr val="000099"/>
                  </a:solidFill>
                  <a:effectLst/>
                  <a:uLnTx/>
                  <a:uFillTx/>
                  <a:latin typeface="Times New Roman" panose="02020603050405020304" pitchFamily="18" charset="0"/>
                  <a:ea typeface="宋体" panose="02010600030101010101" pitchFamily="2" charset="-122"/>
                  <a:cs typeface="+mn-cs"/>
                </a:rPr>
                <a:t>11</a:t>
              </a:r>
              <a:endParaRPr kumimoji="1" lang="en-US" altLang="zh-CN" sz="3600" b="1" i="0" u="none" strike="noStrike" kern="1200" cap="none" spc="0" normalizeH="0" baseline="0" noProof="0" dirty="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3711914198"/>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72842"/>
                                        </p:tgtEl>
                                        <p:attrNameLst>
                                          <p:attrName>style.visibility</p:attrName>
                                        </p:attrNameLst>
                                      </p:cBhvr>
                                      <p:to>
                                        <p:strVal val="visible"/>
                                      </p:to>
                                    </p:set>
                                    <p:animEffect transition="in" filter="blinds(horizontal)">
                                      <p:cBhvr>
                                        <p:cTn id="22" dur="500"/>
                                        <p:tgtEl>
                                          <p:spTgt spid="372842"/>
                                        </p:tgtEl>
                                      </p:cBhvr>
                                    </p:animEffect>
                                  </p:childTnLst>
                                </p:cTn>
                              </p:par>
                            </p:childTnLst>
                          </p:cTn>
                        </p:par>
                        <p:par>
                          <p:cTn id="23" fill="hold" nodeType="withGroup">
                            <p:stCondLst>
                              <p:cond delay="500"/>
                            </p:stCondLst>
                            <p:childTnLst>
                              <p:par>
                                <p:cTn id="24" presetID="5" presetClass="entr" presetSubtype="10" fill="hold" nodeType="afterEffect">
                                  <p:stCondLst>
                                    <p:cond delay="0"/>
                                  </p:stCondLst>
                                  <p:childTnLst>
                                    <p:set>
                                      <p:cBhvr>
                                        <p:cTn id="25" dur="1" fill="hold">
                                          <p:stCondLst>
                                            <p:cond delay="0"/>
                                          </p:stCondLst>
                                        </p:cTn>
                                        <p:tgtEl>
                                          <p:spTgt spid="372787"/>
                                        </p:tgtEl>
                                        <p:attrNameLst>
                                          <p:attrName>style.visibility</p:attrName>
                                        </p:attrNameLst>
                                      </p:cBhvr>
                                      <p:to>
                                        <p:strVal val="visible"/>
                                      </p:to>
                                    </p:set>
                                    <p:animEffect transition="in" filter="checkerboard(across)">
                                      <p:cBhvr>
                                        <p:cTn id="26" dur="500"/>
                                        <p:tgtEl>
                                          <p:spTgt spid="372787"/>
                                        </p:tgtEl>
                                      </p:cBhvr>
                                    </p:animEffect>
                                  </p:childTnLst>
                                </p:cTn>
                              </p:par>
                            </p:childTnLst>
                          </p:cTn>
                        </p:par>
                        <p:par>
                          <p:cTn id="27" fill="hold" nodeType="afterGroup">
                            <p:stCondLst>
                              <p:cond delay="1000"/>
                            </p:stCondLst>
                            <p:childTnLst>
                              <p:par>
                                <p:cTn id="28" presetID="4" presetClass="entr" presetSubtype="16" fill="hold" nodeType="afterEffect">
                                  <p:stCondLst>
                                    <p:cond delay="0"/>
                                  </p:stCondLst>
                                  <p:childTnLst>
                                    <p:set>
                                      <p:cBhvr>
                                        <p:cTn id="29" dur="1" fill="hold">
                                          <p:stCondLst>
                                            <p:cond delay="0"/>
                                          </p:stCondLst>
                                        </p:cTn>
                                        <p:tgtEl>
                                          <p:spTgt spid="372765"/>
                                        </p:tgtEl>
                                        <p:attrNameLst>
                                          <p:attrName>style.visibility</p:attrName>
                                        </p:attrNameLst>
                                      </p:cBhvr>
                                      <p:to>
                                        <p:strVal val="visible"/>
                                      </p:to>
                                    </p:set>
                                    <p:animEffect transition="in" filter="box(in)">
                                      <p:cBhvr>
                                        <p:cTn id="30" dur="500"/>
                                        <p:tgtEl>
                                          <p:spTgt spid="372765"/>
                                        </p:tgtEl>
                                      </p:cBhvr>
                                    </p:animEffect>
                                  </p:childTnLst>
                                </p:cTn>
                              </p:par>
                            </p:childTnLst>
                          </p:cTn>
                        </p:par>
                        <p:par>
                          <p:cTn id="31" fill="hold" nodeType="afterGroup">
                            <p:stCondLst>
                              <p:cond delay="1500"/>
                            </p:stCondLst>
                            <p:childTnLst>
                              <p:par>
                                <p:cTn id="32" presetID="4" presetClass="entr" presetSubtype="16" fill="hold" nodeType="afterEffect">
                                  <p:stCondLst>
                                    <p:cond delay="0"/>
                                  </p:stCondLst>
                                  <p:childTnLst>
                                    <p:set>
                                      <p:cBhvr>
                                        <p:cTn id="33" dur="1" fill="hold">
                                          <p:stCondLst>
                                            <p:cond delay="0"/>
                                          </p:stCondLst>
                                        </p:cTn>
                                        <p:tgtEl>
                                          <p:spTgt spid="372763"/>
                                        </p:tgtEl>
                                        <p:attrNameLst>
                                          <p:attrName>style.visibility</p:attrName>
                                        </p:attrNameLst>
                                      </p:cBhvr>
                                      <p:to>
                                        <p:strVal val="visible"/>
                                      </p:to>
                                    </p:set>
                                    <p:animEffect transition="in" filter="box(in)">
                                      <p:cBhvr>
                                        <p:cTn id="34" dur="500"/>
                                        <p:tgtEl>
                                          <p:spTgt spid="37276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28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729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7286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7290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42" grpId="0" autoUpdateAnimBg="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917" name="Rectangle 181"/>
          <p:cNvSpPr>
            <a:spLocks noChangeArrowheads="1"/>
          </p:cNvSpPr>
          <p:nvPr/>
        </p:nvSpPr>
        <p:spPr bwMode="auto">
          <a:xfrm>
            <a:off x="827480" y="1619469"/>
            <a:ext cx="7361285"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各小方格对应于各变量不同的组合</a:t>
            </a:r>
            <a:r>
              <a:rPr kumimoji="1" lang="en-US" altLang="zh-CN" sz="2400" b="1" i="0" u="none" strike="noStrike" kern="1200" cap="none" spc="0" normalizeH="0" baseline="0" noProof="0" dirty="0">
                <a:ln>
                  <a:noFill/>
                </a:ln>
                <a:solidFill>
                  <a:srgbClr val="000066"/>
                </a:solidFill>
                <a:effectLst/>
                <a:uLnTx/>
                <a:uFillTx/>
                <a:latin typeface="+mn-ea"/>
                <a:cs typeface="+mn-cs"/>
              </a:rPr>
              <a:t>(</a:t>
            </a:r>
            <a:r>
              <a:rPr kumimoji="1" lang="zh-CN" altLang="en-US" sz="2400" b="1" i="0" u="none" strike="noStrike" kern="1200" cap="none" spc="0" normalizeH="0" baseline="0" noProof="0" dirty="0">
                <a:ln>
                  <a:noFill/>
                </a:ln>
                <a:solidFill>
                  <a:srgbClr val="000066"/>
                </a:solidFill>
                <a:effectLst/>
                <a:uLnTx/>
                <a:uFillTx/>
                <a:latin typeface="+mn-ea"/>
                <a:cs typeface="+mn-cs"/>
              </a:rPr>
              <a:t>即最小项</a:t>
            </a:r>
            <a:r>
              <a:rPr kumimoji="1" lang="en-US" altLang="zh-CN" sz="2400" b="1" i="0" u="none" strike="noStrike" kern="1200" cap="none" spc="0" normalizeH="0" baseline="0" noProof="0" dirty="0">
                <a:ln>
                  <a:noFill/>
                </a:ln>
                <a:solidFill>
                  <a:srgbClr val="000066"/>
                </a:solidFill>
                <a:effectLst/>
                <a:uLnTx/>
                <a:uFillTx/>
                <a:latin typeface="+mn-ea"/>
                <a:cs typeface="+mn-cs"/>
              </a:rPr>
              <a:t>)</a:t>
            </a:r>
            <a:r>
              <a:rPr kumimoji="1" lang="zh-CN" altLang="en-US" sz="2400" b="1" i="0" u="none" strike="noStrike" kern="1200" cap="none" spc="0" normalizeH="0" baseline="0" noProof="0" dirty="0">
                <a:ln>
                  <a:noFill/>
                </a:ln>
                <a:solidFill>
                  <a:srgbClr val="000066"/>
                </a:solidFill>
                <a:effectLst/>
                <a:uLnTx/>
                <a:uFillTx/>
                <a:latin typeface="+mn-ea"/>
                <a:cs typeface="+mn-cs"/>
              </a:rPr>
              <a:t>，</a:t>
            </a: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而且上下左右在几何上</a:t>
            </a: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mn-ea"/>
                <a:cs typeface="+mn-cs"/>
              </a:rPr>
              <a:t>相邻的方格内只有一个因子有差别</a:t>
            </a:r>
            <a:r>
              <a:rPr kumimoji="1" lang="zh-CN" altLang="en-US" sz="2400" b="1" i="0" u="none" strike="noStrike" kern="1200" cap="none" spc="0" normalizeH="0" baseline="0" noProof="0" dirty="0">
                <a:ln>
                  <a:noFill/>
                </a:ln>
                <a:solidFill>
                  <a:srgbClr val="000066"/>
                </a:solidFill>
                <a:effectLst/>
                <a:uLnTx/>
                <a:uFillTx/>
                <a:latin typeface="+mn-ea"/>
                <a:cs typeface="+mn-cs"/>
              </a:rPr>
              <a:t>，</a:t>
            </a: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最左边小方格和最右边小方格因环绕结构而相邻</a:t>
            </a: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最上边小方格和最下边小方格因环绕结构而相邻</a:t>
            </a: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这个重要特点成为卡诺图化简逻辑函数的主要依据</a:t>
            </a:r>
            <a:r>
              <a:rPr kumimoji="1" lang="zh-CN" altLang="en-US" sz="1800" b="0" i="0" u="none" strike="noStrike" kern="1200" cap="none" spc="0" normalizeH="0" baseline="0" noProof="0" dirty="0">
                <a:ln>
                  <a:noFill/>
                </a:ln>
                <a:solidFill>
                  <a:srgbClr val="000066"/>
                </a:solidFill>
                <a:effectLst/>
                <a:uLnTx/>
                <a:uFillTx/>
                <a:latin typeface="+mn-ea"/>
                <a:cs typeface="+mn-cs"/>
              </a:rPr>
              <a:t>。</a:t>
            </a:r>
            <a:r>
              <a:rPr kumimoji="1" lang="zh-CN" altLang="en-US" sz="1800" b="1" i="0" u="none" strike="noStrike" kern="1200" cap="none" spc="0" normalizeH="0" baseline="0" noProof="0" dirty="0">
                <a:ln>
                  <a:noFill/>
                </a:ln>
                <a:solidFill>
                  <a:srgbClr val="000066"/>
                </a:solidFill>
                <a:effectLst/>
                <a:uLnTx/>
                <a:uFillTx/>
                <a:latin typeface="+mn-ea"/>
                <a:cs typeface="+mn-cs"/>
              </a:rPr>
              <a:t> </a:t>
            </a:r>
          </a:p>
        </p:txBody>
      </p:sp>
      <p:sp>
        <p:nvSpPr>
          <p:cNvPr id="2" name="标题 1">
            <a:extLst>
              <a:ext uri="{FF2B5EF4-FFF2-40B4-BE49-F238E27FC236}">
                <a16:creationId xmlns:a16="http://schemas.microsoft.com/office/drawing/2014/main" id="{D8122C35-0786-4A65-A69C-7F26F8041F31}"/>
              </a:ext>
            </a:extLst>
          </p:cNvPr>
          <p:cNvSpPr>
            <a:spLocks noGrp="1"/>
          </p:cNvSpPr>
          <p:nvPr>
            <p:ph type="title"/>
          </p:nvPr>
        </p:nvSpPr>
        <p:spPr>
          <a:xfrm>
            <a:off x="685800" y="484632"/>
            <a:ext cx="7772400" cy="956893"/>
          </a:xfrm>
        </p:spPr>
        <p:txBody>
          <a:bodyPr/>
          <a:lstStyle/>
          <a:p>
            <a:r>
              <a:rPr lang="en-US" altLang="zh-CN" dirty="0"/>
              <a:t>2</a:t>
            </a:r>
            <a:r>
              <a:rPr lang="zh-CN" altLang="en-US" dirty="0"/>
              <a:t>、卡诺图的特点</a:t>
            </a:r>
            <a:r>
              <a:rPr lang="en-US" altLang="zh-CN" dirty="0"/>
              <a:t>:</a:t>
            </a:r>
            <a:endParaRPr lang="zh-CN" altLang="en-US" dirty="0"/>
          </a:p>
        </p:txBody>
      </p:sp>
    </p:spTree>
    <p:custDataLst>
      <p:tags r:id="rId1"/>
    </p:custDataLst>
    <p:extLst>
      <p:ext uri="{BB962C8B-B14F-4D97-AF65-F5344CB8AC3E}">
        <p14:creationId xmlns:p14="http://schemas.microsoft.com/office/powerpoint/2010/main" val="3573446760"/>
      </p:ext>
    </p:extLst>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2917"/>
                                        </p:tgtEl>
                                        <p:attrNameLst>
                                          <p:attrName>style.visibility</p:attrName>
                                        </p:attrNameLst>
                                      </p:cBhvr>
                                      <p:to>
                                        <p:strVal val="visible"/>
                                      </p:to>
                                    </p:set>
                                    <p:animEffect transition="in" filter="wipe(up)">
                                      <p:cBhvr>
                                        <p:cTn id="7" dur="500"/>
                                        <p:tgtEl>
                                          <p:spTgt spid="372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9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46" name="Rectangle 38"/>
          <p:cNvSpPr>
            <a:spLocks noChangeArrowheads="1"/>
          </p:cNvSpPr>
          <p:nvPr/>
        </p:nvSpPr>
        <p:spPr bwMode="auto">
          <a:xfrm>
            <a:off x="323850" y="1218862"/>
            <a:ext cx="8509061" cy="173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76225"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76225" algn="l" defTabSz="914400" rtl="0" eaLnBrk="1" fontAlgn="base" latinLnBrk="0" hangingPunct="1">
              <a:lnSpc>
                <a:spcPct val="115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当逻辑函数为最小项表达式时，在卡诺图中找出和表达式中</a:t>
            </a:r>
          </a:p>
          <a:p>
            <a:pPr marL="0" marR="0" lvl="0" indent="276225" algn="l" defTabSz="914400" rtl="0" eaLnBrk="1" fontAlgn="base" latinLnBrk="0" hangingPunct="1">
              <a:lnSpc>
                <a:spcPct val="115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最小项对应的小方格填上</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，其余的小方格填上</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0</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（有时也可</a:t>
            </a:r>
          </a:p>
          <a:p>
            <a:pPr marL="0" marR="0" lvl="0" indent="276225" algn="l" defTabSz="914400" rtl="0" eaLnBrk="1" fontAlgn="base" latinLnBrk="0" hangingPunct="1">
              <a:lnSpc>
                <a:spcPct val="115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用空格表示），就可以得到相应的卡诺图。任何逻辑函数都</a:t>
            </a:r>
          </a:p>
          <a:p>
            <a:pPr marL="0" marR="0" lvl="0" indent="276225" algn="l" defTabSz="914400" rtl="0" eaLnBrk="1" fontAlgn="base" latinLnBrk="0" hangingPunct="1">
              <a:lnSpc>
                <a:spcPct val="115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等于其卡诺图中为</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的方格所对应的最小项之和。</a:t>
            </a:r>
          </a:p>
        </p:txBody>
      </p:sp>
      <p:grpSp>
        <p:nvGrpSpPr>
          <p:cNvPr id="375852" name="Group 44"/>
          <p:cNvGrpSpPr>
            <a:grpSpLocks/>
          </p:cNvGrpSpPr>
          <p:nvPr/>
        </p:nvGrpSpPr>
        <p:grpSpPr bwMode="auto">
          <a:xfrm>
            <a:off x="503238" y="2887665"/>
            <a:ext cx="7700963" cy="1011238"/>
            <a:chOff x="317" y="2012"/>
            <a:chExt cx="4851" cy="637"/>
          </a:xfrm>
        </p:grpSpPr>
        <p:sp>
          <p:nvSpPr>
            <p:cNvPr id="375848" name="Rectangle 40"/>
            <p:cNvSpPr>
              <a:spLocks noChangeArrowheads="1"/>
            </p:cNvSpPr>
            <p:nvPr/>
          </p:nvSpPr>
          <p:spPr bwMode="auto">
            <a:xfrm>
              <a:off x="317" y="2012"/>
              <a:ext cx="1773"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3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例</a:t>
              </a: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1</a:t>
              </a: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：画出逻辑函数</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Times New Roman" panose="02020603050405020304" pitchFamily="18" charset="0"/>
                </a:rPr>
                <a:t>L</a:t>
              </a: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a:t>
              </a:r>
              <a:r>
                <a:rPr kumimoji="1" lang="en-US" altLang="zh-CN" sz="2400" b="1" i="1" u="none" strike="noStrike" kern="1200" cap="none" spc="0" normalizeH="0" baseline="0" noProof="0">
                  <a:ln>
                    <a:noFill/>
                  </a:ln>
                  <a:solidFill>
                    <a:srgbClr val="000066"/>
                  </a:solidFill>
                  <a:effectLst/>
                  <a:uLnTx/>
                  <a:uFillTx/>
                  <a:latin typeface="+mn-ea"/>
                  <a:cs typeface="Times New Roman" panose="02020603050405020304" pitchFamily="18" charset="0"/>
                </a:rPr>
                <a:t>A</a:t>
              </a: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 </a:t>
              </a:r>
              <a:r>
                <a:rPr kumimoji="1" lang="en-US" altLang="zh-CN" sz="2400" b="1" i="1" u="none" strike="noStrike" kern="1200" cap="none" spc="0" normalizeH="0" baseline="0" noProof="0">
                  <a:ln>
                    <a:noFill/>
                  </a:ln>
                  <a:solidFill>
                    <a:srgbClr val="000066"/>
                  </a:solidFill>
                  <a:effectLst/>
                  <a:uLnTx/>
                  <a:uFillTx/>
                  <a:latin typeface="+mn-ea"/>
                  <a:cs typeface="Times New Roman" panose="02020603050405020304" pitchFamily="18" charset="0"/>
                </a:rPr>
                <a:t>B, C, D</a:t>
              </a: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a:t>
              </a:r>
            </a:p>
          </p:txBody>
        </p:sp>
        <p:graphicFrame>
          <p:nvGraphicFramePr>
            <p:cNvPr id="375847" name="Object 39"/>
            <p:cNvGraphicFramePr>
              <a:graphicFrameLocks noChangeAspect="1"/>
            </p:cNvGraphicFramePr>
            <p:nvPr/>
          </p:nvGraphicFramePr>
          <p:xfrm>
            <a:off x="1561" y="2386"/>
            <a:ext cx="396" cy="255"/>
          </p:xfrm>
          <a:graphic>
            <a:graphicData uri="http://schemas.openxmlformats.org/presentationml/2006/ole">
              <mc:AlternateContent xmlns:mc="http://schemas.openxmlformats.org/markup-compatibility/2006">
                <mc:Choice xmlns:v="urn:schemas-microsoft-com:vml" Requires="v">
                  <p:oleObj spid="_x0000_s28698" name="公式" r:id="rId6" imgW="291960" imgH="190440" progId="Equation.3">
                    <p:embed/>
                  </p:oleObj>
                </mc:Choice>
                <mc:Fallback>
                  <p:oleObj name="公式" r:id="rId6" imgW="291960" imgH="190440" progId="Equation.3">
                    <p:embed/>
                    <p:pic>
                      <p:nvPicPr>
                        <p:cNvPr id="375847" name="Object 3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1" y="2386"/>
                          <a:ext cx="396" cy="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5849" name="Rectangle 41"/>
            <p:cNvSpPr>
              <a:spLocks noChangeArrowheads="1"/>
            </p:cNvSpPr>
            <p:nvPr/>
          </p:nvSpPr>
          <p:spPr bwMode="auto">
            <a:xfrm>
              <a:off x="1879" y="2340"/>
              <a:ext cx="328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(0, 1, 2, 3, 4, 8, 10, 11, 14, 15)</a:t>
              </a: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的卡诺图</a:t>
              </a:r>
            </a:p>
          </p:txBody>
        </p:sp>
      </p:grpSp>
      <p:graphicFrame>
        <p:nvGraphicFramePr>
          <p:cNvPr id="375850" name="Object 42"/>
          <p:cNvGraphicFramePr>
            <a:graphicFrameLocks noChangeAspect="1"/>
          </p:cNvGraphicFramePr>
          <p:nvPr/>
        </p:nvGraphicFramePr>
        <p:xfrm>
          <a:off x="2916238" y="3808413"/>
          <a:ext cx="2971800" cy="2700337"/>
        </p:xfrm>
        <a:graphic>
          <a:graphicData uri="http://schemas.openxmlformats.org/presentationml/2006/ole">
            <mc:AlternateContent xmlns:mc="http://schemas.openxmlformats.org/markup-compatibility/2006">
              <mc:Choice xmlns:v="urn:schemas-microsoft-com:vml" Requires="v">
                <p:oleObj spid="_x0000_s28699" name="图片" r:id="rId8" imgW="1475280" imgH="1344240" progId="Word.Picture.8">
                  <p:embed/>
                </p:oleObj>
              </mc:Choice>
              <mc:Fallback>
                <p:oleObj name="图片" r:id="rId8" imgW="1475280" imgH="1344240" progId="Word.Picture.8">
                  <p:embed/>
                  <p:pic>
                    <p:nvPicPr>
                      <p:cNvPr id="375850" name="Object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6238" y="3808413"/>
                        <a:ext cx="2971800" cy="2700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标题 3">
            <a:extLst>
              <a:ext uri="{FF2B5EF4-FFF2-40B4-BE49-F238E27FC236}">
                <a16:creationId xmlns:a16="http://schemas.microsoft.com/office/drawing/2014/main" id="{F5FF9BCF-4953-440F-AEA8-D96BD6E8A181}"/>
              </a:ext>
            </a:extLst>
          </p:cNvPr>
          <p:cNvSpPr>
            <a:spLocks noGrp="1"/>
          </p:cNvSpPr>
          <p:nvPr>
            <p:ph type="title"/>
          </p:nvPr>
        </p:nvSpPr>
        <p:spPr>
          <a:xfrm>
            <a:off x="685800" y="484632"/>
            <a:ext cx="7772400" cy="734230"/>
          </a:xfrm>
        </p:spPr>
        <p:txBody>
          <a:bodyPr/>
          <a:lstStyle/>
          <a:p>
            <a:r>
              <a:rPr kumimoji="1" lang="en-US" altLang="zh-CN" sz="4400" b="1" i="0" u="none" strike="noStrike" kern="1200" cap="none" spc="0" normalizeH="0" baseline="0" noProof="0" dirty="0">
                <a:ln>
                  <a:noFill/>
                </a:ln>
                <a:solidFill>
                  <a:srgbClr val="000066"/>
                </a:solidFill>
                <a:effectLst/>
                <a:uLnTx/>
                <a:uFillTx/>
                <a:latin typeface="+mn-ea"/>
                <a:ea typeface="+mn-ea"/>
                <a:cs typeface="+mn-cs"/>
              </a:rPr>
              <a:t>3. </a:t>
            </a:r>
            <a:r>
              <a:rPr kumimoji="1" lang="zh-CN" altLang="en-US" sz="4400" b="1" i="0" u="none" strike="noStrike" kern="1200" cap="none" spc="0" normalizeH="0" baseline="0" noProof="0" dirty="0">
                <a:ln>
                  <a:noFill/>
                </a:ln>
                <a:solidFill>
                  <a:srgbClr val="000066"/>
                </a:solidFill>
                <a:effectLst/>
                <a:uLnTx/>
                <a:uFillTx/>
                <a:latin typeface="+mn-ea"/>
                <a:ea typeface="+mn-ea"/>
                <a:cs typeface="+mn-cs"/>
              </a:rPr>
              <a:t>已知逻辑函数画卡诺图</a:t>
            </a:r>
            <a:endParaRPr lang="zh-CN" altLang="en-US" dirty="0"/>
          </a:p>
        </p:txBody>
      </p:sp>
    </p:spTree>
    <p:custDataLst>
      <p:tags r:id="rId2"/>
    </p:custDataLst>
    <p:extLst>
      <p:ext uri="{BB962C8B-B14F-4D97-AF65-F5344CB8AC3E}">
        <p14:creationId xmlns:p14="http://schemas.microsoft.com/office/powerpoint/2010/main" val="741387076"/>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5846"/>
                                        </p:tgtEl>
                                        <p:attrNameLst>
                                          <p:attrName>style.visibility</p:attrName>
                                        </p:attrNameLst>
                                      </p:cBhvr>
                                      <p:to>
                                        <p:strVal val="visible"/>
                                      </p:to>
                                    </p:set>
                                    <p:animEffect transition="in" filter="wipe(up)">
                                      <p:cBhvr>
                                        <p:cTn id="7" dur="500"/>
                                        <p:tgtEl>
                                          <p:spTgt spid="3758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5852"/>
                                        </p:tgtEl>
                                        <p:attrNameLst>
                                          <p:attrName>style.visibility</p:attrName>
                                        </p:attrNameLst>
                                      </p:cBhvr>
                                      <p:to>
                                        <p:strVal val="visible"/>
                                      </p:to>
                                    </p:set>
                                    <p:animEffect transition="in" filter="wipe(up)">
                                      <p:cBhvr>
                                        <p:cTn id="12" dur="500"/>
                                        <p:tgtEl>
                                          <p:spTgt spid="3758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75850"/>
                                        </p:tgtEl>
                                        <p:attrNameLst>
                                          <p:attrName>style.visibility</p:attrName>
                                        </p:attrNameLst>
                                      </p:cBhvr>
                                      <p:to>
                                        <p:strVal val="visible"/>
                                      </p:to>
                                    </p:set>
                                    <p:animEffect transition="in" filter="box(out)">
                                      <p:cBhvr>
                                        <p:cTn id="17" dur="500"/>
                                        <p:tgtEl>
                                          <p:spTgt spid="375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5" name="Object 25"/>
          <p:cNvGraphicFramePr>
            <a:graphicFrameLocks noChangeAspect="1"/>
          </p:cNvGraphicFramePr>
          <p:nvPr/>
        </p:nvGraphicFramePr>
        <p:xfrm>
          <a:off x="998538" y="1789113"/>
          <a:ext cx="7443787" cy="481012"/>
        </p:xfrm>
        <a:graphic>
          <a:graphicData uri="http://schemas.openxmlformats.org/presentationml/2006/ole">
            <mc:AlternateContent xmlns:mc="http://schemas.openxmlformats.org/markup-compatibility/2006">
              <mc:Choice xmlns:v="urn:schemas-microsoft-com:vml" Requires="v">
                <p:oleObj spid="_x0000_s29782" name="Equation" r:id="rId5" imgW="3924000" imgH="241200" progId="Equation.DSMT4">
                  <p:embed/>
                </p:oleObj>
              </mc:Choice>
              <mc:Fallback>
                <p:oleObj name="Equation" r:id="rId5" imgW="3924000" imgH="241200" progId="Equation.DSMT4">
                  <p:embed/>
                  <p:pic>
                    <p:nvPicPr>
                      <p:cNvPr id="378905"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538" y="1789113"/>
                        <a:ext cx="7443787" cy="481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6" name="Object 26"/>
          <p:cNvGraphicFramePr>
            <a:graphicFrameLocks noChangeAspect="1"/>
          </p:cNvGraphicFramePr>
          <p:nvPr/>
        </p:nvGraphicFramePr>
        <p:xfrm>
          <a:off x="2693988" y="2322513"/>
          <a:ext cx="3943350" cy="457200"/>
        </p:xfrm>
        <a:graphic>
          <a:graphicData uri="http://schemas.openxmlformats.org/presentationml/2006/ole">
            <mc:AlternateContent xmlns:mc="http://schemas.openxmlformats.org/markup-compatibility/2006">
              <mc:Choice xmlns:v="urn:schemas-microsoft-com:vml" Requires="v">
                <p:oleObj spid="_x0000_s29783" name="Equation" r:id="rId7" imgW="1942920" imgH="228600" progId="Equation.DSMT4">
                  <p:embed/>
                </p:oleObj>
              </mc:Choice>
              <mc:Fallback>
                <p:oleObj name="Equation" r:id="rId7" imgW="1942920" imgH="228600" progId="Equation.DSMT4">
                  <p:embed/>
                  <p:pic>
                    <p:nvPicPr>
                      <p:cNvPr id="378906"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93988" y="2322513"/>
                        <a:ext cx="394335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7" name="Object 27"/>
          <p:cNvGraphicFramePr>
            <a:graphicFrameLocks noChangeAspect="1"/>
          </p:cNvGraphicFramePr>
          <p:nvPr/>
        </p:nvGraphicFramePr>
        <p:xfrm>
          <a:off x="1150938" y="3454400"/>
          <a:ext cx="5724525" cy="406400"/>
        </p:xfrm>
        <a:graphic>
          <a:graphicData uri="http://schemas.openxmlformats.org/presentationml/2006/ole">
            <mc:AlternateContent xmlns:mc="http://schemas.openxmlformats.org/markup-compatibility/2006">
              <mc:Choice xmlns:v="urn:schemas-microsoft-com:vml" Requires="v">
                <p:oleObj spid="_x0000_s29784" name="Equation" r:id="rId9" imgW="2920680" imgH="203040" progId="Equation.DSMT4">
                  <p:embed/>
                </p:oleObj>
              </mc:Choice>
              <mc:Fallback>
                <p:oleObj name="Equation" r:id="rId9" imgW="2920680" imgH="203040" progId="Equation.DSMT4">
                  <p:embed/>
                  <p:pic>
                    <p:nvPicPr>
                      <p:cNvPr id="378907"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0938" y="3454400"/>
                        <a:ext cx="5724525"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8" name="Object 28"/>
          <p:cNvGraphicFramePr>
            <a:graphicFrameLocks noChangeAspect="1"/>
          </p:cNvGraphicFramePr>
          <p:nvPr/>
        </p:nvGraphicFramePr>
        <p:xfrm>
          <a:off x="6554788" y="2801938"/>
          <a:ext cx="101600" cy="190500"/>
        </p:xfrm>
        <a:graphic>
          <a:graphicData uri="http://schemas.openxmlformats.org/presentationml/2006/ole">
            <mc:AlternateContent xmlns:mc="http://schemas.openxmlformats.org/markup-compatibility/2006">
              <mc:Choice xmlns:v="urn:schemas-microsoft-com:vml" Requires="v">
                <p:oleObj spid="_x0000_s29785" name="公式" r:id="rId11" imgW="101520" imgH="190440" progId="Equation.3">
                  <p:embed/>
                </p:oleObj>
              </mc:Choice>
              <mc:Fallback>
                <p:oleObj name="公式" r:id="rId11" imgW="101520" imgH="190440" progId="Equation.3">
                  <p:embed/>
                  <p:pic>
                    <p:nvPicPr>
                      <p:cNvPr id="378908"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4788" y="2801938"/>
                        <a:ext cx="101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20" name="Rectangle 40"/>
          <p:cNvSpPr>
            <a:spLocks noChangeArrowheads="1"/>
          </p:cNvSpPr>
          <p:nvPr/>
        </p:nvSpPr>
        <p:spPr bwMode="auto">
          <a:xfrm>
            <a:off x="900113" y="1243013"/>
            <a:ext cx="5638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99"/>
                </a:solidFill>
                <a:effectLst/>
                <a:uLnTx/>
                <a:uFillTx/>
                <a:latin typeface="+mn-ea"/>
                <a:cs typeface="+mn-cs"/>
              </a:rPr>
              <a:t>例</a:t>
            </a:r>
            <a:r>
              <a:rPr kumimoji="0" lang="en-US" altLang="zh-CN" sz="2400" b="1" i="0" u="none" strike="noStrike" kern="1200" cap="none" spc="0" normalizeH="0" baseline="0" noProof="0" dirty="0">
                <a:ln>
                  <a:noFill/>
                </a:ln>
                <a:solidFill>
                  <a:srgbClr val="000099"/>
                </a:solidFill>
                <a:effectLst/>
                <a:uLnTx/>
                <a:uFillTx/>
                <a:latin typeface="+mn-ea"/>
                <a:cs typeface="+mn-cs"/>
              </a:rPr>
              <a:t>2 </a:t>
            </a:r>
            <a:r>
              <a:rPr kumimoji="0" lang="zh-CN" altLang="en-US" sz="2400" b="1" i="0" u="none" strike="noStrike" kern="1200" cap="none" spc="0" normalizeH="0" baseline="0" noProof="0" dirty="0">
                <a:ln>
                  <a:noFill/>
                </a:ln>
                <a:solidFill>
                  <a:srgbClr val="000099"/>
                </a:solidFill>
                <a:effectLst/>
                <a:uLnTx/>
                <a:uFillTx/>
                <a:latin typeface="+mn-ea"/>
                <a:cs typeface="+mn-cs"/>
              </a:rPr>
              <a:t>画出下式的卡诺图</a:t>
            </a:r>
          </a:p>
        </p:txBody>
      </p:sp>
      <p:grpSp>
        <p:nvGrpSpPr>
          <p:cNvPr id="378927" name="Group 47"/>
          <p:cNvGrpSpPr>
            <a:grpSpLocks/>
          </p:cNvGrpSpPr>
          <p:nvPr/>
        </p:nvGrpSpPr>
        <p:grpSpPr bwMode="auto">
          <a:xfrm>
            <a:off x="5516563" y="3770313"/>
            <a:ext cx="3375025" cy="2971800"/>
            <a:chOff x="3475" y="2375"/>
            <a:chExt cx="2126" cy="1872"/>
          </a:xfrm>
        </p:grpSpPr>
        <p:grpSp>
          <p:nvGrpSpPr>
            <p:cNvPr id="378909" name="Group 29"/>
            <p:cNvGrpSpPr>
              <a:grpSpLocks/>
            </p:cNvGrpSpPr>
            <p:nvPr/>
          </p:nvGrpSpPr>
          <p:grpSpPr bwMode="auto">
            <a:xfrm>
              <a:off x="3560" y="2375"/>
              <a:ext cx="2041" cy="1834"/>
              <a:chOff x="3022" y="2016"/>
              <a:chExt cx="2041" cy="1834"/>
            </a:xfrm>
          </p:grpSpPr>
          <p:sp>
            <p:nvSpPr>
              <p:cNvPr id="378910" name="AutoShape 30"/>
              <p:cNvSpPr>
                <a:spLocks noChangeArrowheads="1"/>
              </p:cNvSpPr>
              <p:nvPr/>
            </p:nvSpPr>
            <p:spPr bwMode="auto">
              <a:xfrm>
                <a:off x="3022" y="2059"/>
                <a:ext cx="1928" cy="1672"/>
              </a:xfrm>
              <a:prstGeom prst="roundRect">
                <a:avLst>
                  <a:gd name="adj" fmla="val 16667"/>
                </a:avLst>
              </a:prstGeom>
              <a:solidFill>
                <a:schemeClr val="bg1">
                  <a:alpha val="0"/>
                </a:scheme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78911" name="Group 31"/>
              <p:cNvGrpSpPr>
                <a:grpSpLocks/>
              </p:cNvGrpSpPr>
              <p:nvPr/>
            </p:nvGrpSpPr>
            <p:grpSpPr bwMode="auto">
              <a:xfrm>
                <a:off x="3022" y="2016"/>
                <a:ext cx="2041" cy="1834"/>
                <a:chOff x="3022" y="2016"/>
                <a:chExt cx="2041" cy="1834"/>
              </a:xfrm>
            </p:grpSpPr>
            <p:graphicFrame>
              <p:nvGraphicFramePr>
                <p:cNvPr id="378912" name="Object 32"/>
                <p:cNvGraphicFramePr>
                  <a:graphicFrameLocks noChangeAspect="1"/>
                </p:cNvGraphicFramePr>
                <p:nvPr/>
              </p:nvGraphicFramePr>
              <p:xfrm>
                <a:off x="3022" y="2016"/>
                <a:ext cx="2001" cy="1834"/>
              </p:xfrm>
              <a:graphic>
                <a:graphicData uri="http://schemas.openxmlformats.org/presentationml/2006/ole">
                  <mc:AlternateContent xmlns:mc="http://schemas.openxmlformats.org/markup-compatibility/2006">
                    <mc:Choice xmlns:v="urn:schemas-microsoft-com:vml" Requires="v">
                      <p:oleObj spid="_x0000_s29786" name="Picture2" r:id="rId13" imgW="1603080" imgH="1464480" progId="Word.Picture.8">
                        <p:embed/>
                      </p:oleObj>
                    </mc:Choice>
                    <mc:Fallback>
                      <p:oleObj name="Picture2" r:id="rId13" imgW="1603080" imgH="1464480" progId="Word.Picture.8">
                        <p:embed/>
                        <p:pic>
                          <p:nvPicPr>
                            <p:cNvPr id="378912" name="Object 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22" y="2016"/>
                              <a:ext cx="2001" cy="1834"/>
                            </a:xfrm>
                            <a:prstGeom prst="rect">
                              <a:avLst/>
                            </a:prstGeom>
                            <a:noFill/>
                            <a:extLst>
                              <a:ext uri="{909E8E84-426E-40DD-AFC4-6F175D3DCCD1}">
                                <a14:hiddenFill xmlns:a14="http://schemas.microsoft.com/office/drawing/2010/main">
                                  <a:solidFill>
                                    <a:srgbClr val="FFFFFF">
                                      <a:alpha val="0"/>
                                    </a:srgbClr>
                                  </a:solidFill>
                                </a14:hiddenFill>
                              </a:ext>
                            </a:extLst>
                          </p:spPr>
                        </p:pic>
                      </p:oleObj>
                    </mc:Fallback>
                  </mc:AlternateContent>
                </a:graphicData>
              </a:graphic>
            </p:graphicFrame>
            <p:sp>
              <p:nvSpPr>
                <p:cNvPr id="378913" name="AutoShape 33"/>
                <p:cNvSpPr>
                  <a:spLocks noChangeArrowheads="1"/>
                </p:cNvSpPr>
                <p:nvPr/>
              </p:nvSpPr>
              <p:spPr bwMode="auto">
                <a:xfrm>
                  <a:off x="3022" y="2087"/>
                  <a:ext cx="2041" cy="1616"/>
                </a:xfrm>
                <a:prstGeom prst="roundRect">
                  <a:avLst>
                    <a:gd name="adj" fmla="val 16667"/>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sp>
          <p:nvSpPr>
            <p:cNvPr id="378914" name="AutoShape 34"/>
            <p:cNvSpPr>
              <a:spLocks noChangeArrowheads="1"/>
            </p:cNvSpPr>
            <p:nvPr/>
          </p:nvSpPr>
          <p:spPr bwMode="auto">
            <a:xfrm>
              <a:off x="3475" y="2389"/>
              <a:ext cx="2013" cy="1820"/>
            </a:xfrm>
            <a:prstGeom prst="roundRect">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8915" name="Text Box 35"/>
            <p:cNvSpPr txBox="1">
              <a:spLocks noChangeArrowheads="1"/>
            </p:cNvSpPr>
            <p:nvPr/>
          </p:nvSpPr>
          <p:spPr bwMode="auto">
            <a:xfrm>
              <a:off x="4714" y="3407"/>
              <a:ext cx="368" cy="2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rPr>
                <a:t>0</a:t>
              </a:r>
              <a:endParaRPr kumimoji="0" lang="en-US" altLang="zh-CN" sz="1800" b="1" i="0" u="none" strike="noStrike" kern="1200" cap="none" spc="0" normalizeH="0" baseline="-25000" noProof="0">
                <a:ln>
                  <a:noFill/>
                </a:ln>
                <a:solidFill>
                  <a:srgbClr val="000000"/>
                </a:solidFill>
                <a:effectLst/>
                <a:uLnTx/>
                <a:uFillTx/>
                <a:latin typeface="楷体_GB2312" pitchFamily="49" charset="-122"/>
                <a:ea typeface="楷体_GB2312" pitchFamily="49" charset="-122"/>
                <a:cs typeface="+mn-cs"/>
              </a:endParaRPr>
            </a:p>
          </p:txBody>
        </p:sp>
        <p:sp>
          <p:nvSpPr>
            <p:cNvPr id="378916" name="Text Box 36"/>
            <p:cNvSpPr txBox="1">
              <a:spLocks noChangeArrowheads="1"/>
            </p:cNvSpPr>
            <p:nvPr/>
          </p:nvSpPr>
          <p:spPr bwMode="auto">
            <a:xfrm>
              <a:off x="4077" y="2840"/>
              <a:ext cx="312" cy="2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rPr>
                <a:t>0</a:t>
              </a:r>
              <a:endParaRPr kumimoji="0" lang="en-US" altLang="zh-CN" sz="1800" b="1" i="0" u="none" strike="noStrike" kern="1200" cap="none" spc="0" normalizeH="0" baseline="-25000" noProof="0">
                <a:ln>
                  <a:noFill/>
                </a:ln>
                <a:solidFill>
                  <a:srgbClr val="000000"/>
                </a:solidFill>
                <a:effectLst/>
                <a:uLnTx/>
                <a:uFillTx/>
                <a:latin typeface="楷体_GB2312" pitchFamily="49" charset="-122"/>
                <a:ea typeface="楷体_GB2312" pitchFamily="49" charset="-122"/>
                <a:cs typeface="+mn-cs"/>
              </a:endParaRPr>
            </a:p>
          </p:txBody>
        </p:sp>
        <p:sp>
          <p:nvSpPr>
            <p:cNvPr id="378917" name="Text Box 37"/>
            <p:cNvSpPr txBox="1">
              <a:spLocks noChangeArrowheads="1"/>
            </p:cNvSpPr>
            <p:nvPr/>
          </p:nvSpPr>
          <p:spPr bwMode="auto">
            <a:xfrm>
              <a:off x="4389" y="3407"/>
              <a:ext cx="368" cy="2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rPr>
                <a:t>0</a:t>
              </a:r>
              <a:endParaRPr kumimoji="0" lang="en-US" altLang="zh-CN" sz="1800" b="1" i="0" u="none" strike="noStrike" kern="1200" cap="none" spc="0" normalizeH="0" baseline="-25000" noProof="0">
                <a:ln>
                  <a:noFill/>
                </a:ln>
                <a:solidFill>
                  <a:srgbClr val="000000"/>
                </a:solidFill>
                <a:effectLst/>
                <a:uLnTx/>
                <a:uFillTx/>
                <a:latin typeface="楷体_GB2312" pitchFamily="49" charset="-122"/>
                <a:ea typeface="楷体_GB2312" pitchFamily="49" charset="-122"/>
                <a:cs typeface="+mn-cs"/>
              </a:endParaRPr>
            </a:p>
          </p:txBody>
        </p:sp>
        <p:sp>
          <p:nvSpPr>
            <p:cNvPr id="378918" name="Text Box 38"/>
            <p:cNvSpPr txBox="1">
              <a:spLocks noChangeArrowheads="1"/>
            </p:cNvSpPr>
            <p:nvPr/>
          </p:nvSpPr>
          <p:spPr bwMode="auto">
            <a:xfrm>
              <a:off x="5002" y="3690"/>
              <a:ext cx="397" cy="2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rPr>
                <a:t>0</a:t>
              </a:r>
              <a:endParaRPr kumimoji="0" lang="en-US" altLang="zh-CN" sz="1800" b="1" i="0" u="none" strike="noStrike" kern="1200" cap="none" spc="0" normalizeH="0" baseline="-25000" noProof="0">
                <a:ln>
                  <a:noFill/>
                </a:ln>
                <a:solidFill>
                  <a:srgbClr val="000000"/>
                </a:solidFill>
                <a:effectLst/>
                <a:uLnTx/>
                <a:uFillTx/>
                <a:latin typeface="楷体_GB2312" pitchFamily="49" charset="-122"/>
                <a:ea typeface="楷体_GB2312" pitchFamily="49" charset="-122"/>
                <a:cs typeface="+mn-cs"/>
              </a:endParaRPr>
            </a:p>
          </p:txBody>
        </p:sp>
        <p:sp>
          <p:nvSpPr>
            <p:cNvPr id="378919" name="Text Box 39"/>
            <p:cNvSpPr txBox="1">
              <a:spLocks noChangeArrowheads="1"/>
            </p:cNvSpPr>
            <p:nvPr/>
          </p:nvSpPr>
          <p:spPr bwMode="auto">
            <a:xfrm>
              <a:off x="5050" y="3104"/>
              <a:ext cx="312" cy="2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楷体_GB2312" pitchFamily="49" charset="-122"/>
                  <a:ea typeface="楷体_GB2312" pitchFamily="49" charset="-122"/>
                  <a:cs typeface="+mn-cs"/>
                </a:rPr>
                <a:t>0</a:t>
              </a:r>
              <a:endParaRPr kumimoji="0" lang="en-US" altLang="zh-CN" sz="1800" b="1" i="0" u="none" strike="noStrike" kern="1200" cap="none" spc="0" normalizeH="0" baseline="-25000" noProof="0">
                <a:ln>
                  <a:noFill/>
                </a:ln>
                <a:solidFill>
                  <a:srgbClr val="000000"/>
                </a:solidFill>
                <a:effectLst/>
                <a:uLnTx/>
                <a:uFillTx/>
                <a:latin typeface="楷体_GB2312" pitchFamily="49" charset="-122"/>
                <a:ea typeface="楷体_GB2312" pitchFamily="49" charset="-122"/>
                <a:cs typeface="+mn-cs"/>
              </a:endParaRPr>
            </a:p>
          </p:txBody>
        </p:sp>
        <p:graphicFrame>
          <p:nvGraphicFramePr>
            <p:cNvPr id="378921" name="Object 41"/>
            <p:cNvGraphicFramePr>
              <a:graphicFrameLocks noChangeAspect="1"/>
            </p:cNvGraphicFramePr>
            <p:nvPr/>
          </p:nvGraphicFramePr>
          <p:xfrm>
            <a:off x="3788" y="2818"/>
            <a:ext cx="1727" cy="1429"/>
          </p:xfrm>
          <a:graphic>
            <a:graphicData uri="http://schemas.openxmlformats.org/presentationml/2006/ole">
              <mc:AlternateContent xmlns:mc="http://schemas.openxmlformats.org/markup-compatibility/2006">
                <mc:Choice xmlns:v="urn:schemas-microsoft-com:vml" Requires="v">
                  <p:oleObj spid="_x0000_s29787" name="Picture2" r:id="rId15" imgW="1368360" imgH="1132920" progId="Word.Picture.8">
                    <p:embed/>
                  </p:oleObj>
                </mc:Choice>
                <mc:Fallback>
                  <p:oleObj name="Picture2" r:id="rId15" imgW="1368360" imgH="1132920" progId="Word.Picture.8">
                    <p:embed/>
                    <p:pic>
                      <p:nvPicPr>
                        <p:cNvPr id="378921" name="Object 4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88" y="2818"/>
                          <a:ext cx="1727" cy="14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78922" name="Group 42"/>
          <p:cNvGrpSpPr>
            <a:grpSpLocks/>
          </p:cNvGrpSpPr>
          <p:nvPr/>
        </p:nvGrpSpPr>
        <p:grpSpPr bwMode="auto">
          <a:xfrm>
            <a:off x="566738" y="2689227"/>
            <a:ext cx="5129213" cy="560388"/>
            <a:chOff x="192" y="1759"/>
            <a:chExt cx="3231" cy="353"/>
          </a:xfrm>
        </p:grpSpPr>
        <p:sp>
          <p:nvSpPr>
            <p:cNvPr id="378923" name="Rectangle 43"/>
            <p:cNvSpPr>
              <a:spLocks noChangeArrowheads="1"/>
            </p:cNvSpPr>
            <p:nvPr/>
          </p:nvSpPr>
          <p:spPr bwMode="auto">
            <a:xfrm>
              <a:off x="192" y="1824"/>
              <a:ext cx="309"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解</a:t>
              </a:r>
            </a:p>
          </p:txBody>
        </p:sp>
        <p:sp>
          <p:nvSpPr>
            <p:cNvPr id="378924" name="Rectangle 44"/>
            <p:cNvSpPr>
              <a:spLocks noChangeArrowheads="1"/>
            </p:cNvSpPr>
            <p:nvPr/>
          </p:nvSpPr>
          <p:spPr bwMode="auto">
            <a:xfrm>
              <a:off x="576" y="1759"/>
              <a:ext cx="2847" cy="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914400" rtl="0" eaLnBrk="1" fontAlgn="base" latinLnBrk="0" hangingPunct="1">
                <a:lnSpc>
                  <a:spcPct val="14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99"/>
                  </a:solidFill>
                  <a:effectLst/>
                  <a:uLnTx/>
                  <a:uFillTx/>
                  <a:latin typeface="+mn-ea"/>
                  <a:cs typeface="+mn-cs"/>
                </a:rPr>
                <a:t>1. </a:t>
              </a:r>
              <a:r>
                <a:rPr kumimoji="0" lang="zh-CN" altLang="en-US" sz="2400" b="1" i="0" u="none" strike="noStrike" kern="1200" cap="none" spc="0" normalizeH="0" baseline="0" noProof="0">
                  <a:ln>
                    <a:noFill/>
                  </a:ln>
                  <a:solidFill>
                    <a:srgbClr val="000099"/>
                  </a:solidFill>
                  <a:effectLst/>
                  <a:uLnTx/>
                  <a:uFillTx/>
                  <a:latin typeface="+mn-ea"/>
                  <a:cs typeface="+mn-cs"/>
                </a:rPr>
                <a:t>将逻辑函数化为最小项表达式</a:t>
              </a:r>
            </a:p>
          </p:txBody>
        </p:sp>
      </p:grpSp>
      <p:sp>
        <p:nvSpPr>
          <p:cNvPr id="378925" name="Rectangle 45"/>
          <p:cNvSpPr>
            <a:spLocks noChangeArrowheads="1"/>
          </p:cNvSpPr>
          <p:nvPr/>
        </p:nvSpPr>
        <p:spPr bwMode="auto">
          <a:xfrm>
            <a:off x="838200" y="5049838"/>
            <a:ext cx="27892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99"/>
                </a:solidFill>
                <a:effectLst/>
                <a:uLnTx/>
                <a:uFillTx/>
                <a:latin typeface="+mn-ea"/>
                <a:cs typeface="+mn-cs"/>
              </a:rPr>
              <a:t>2.  </a:t>
            </a:r>
            <a:r>
              <a:rPr kumimoji="0" lang="zh-CN" altLang="en-US" sz="2400" b="1" i="0" u="none" strike="noStrike" kern="1200" cap="none" spc="0" normalizeH="0" baseline="0" noProof="0">
                <a:ln>
                  <a:noFill/>
                </a:ln>
                <a:solidFill>
                  <a:srgbClr val="000099"/>
                </a:solidFill>
                <a:effectLst/>
                <a:uLnTx/>
                <a:uFillTx/>
                <a:latin typeface="+mn-ea"/>
                <a:cs typeface="+mn-cs"/>
              </a:rPr>
              <a:t>填写卡诺图</a:t>
            </a:r>
          </a:p>
        </p:txBody>
      </p:sp>
      <p:graphicFrame>
        <p:nvGraphicFramePr>
          <p:cNvPr id="378926" name="Object 46"/>
          <p:cNvGraphicFramePr>
            <a:graphicFrameLocks noChangeAspect="1"/>
          </p:cNvGraphicFramePr>
          <p:nvPr/>
        </p:nvGraphicFramePr>
        <p:xfrm>
          <a:off x="1285875" y="4219575"/>
          <a:ext cx="3086100" cy="514350"/>
        </p:xfrm>
        <a:graphic>
          <a:graphicData uri="http://schemas.openxmlformats.org/presentationml/2006/ole">
            <mc:AlternateContent xmlns:mc="http://schemas.openxmlformats.org/markup-compatibility/2006">
              <mc:Choice xmlns:v="urn:schemas-microsoft-com:vml" Requires="v">
                <p:oleObj spid="_x0000_s29788" name="公式" r:id="rId17" imgW="1143000" imgH="190440" progId="Equation.3">
                  <p:embed/>
                </p:oleObj>
              </mc:Choice>
              <mc:Fallback>
                <p:oleObj name="公式" r:id="rId17" imgW="1143000" imgH="190440" progId="Equation.3">
                  <p:embed/>
                  <p:pic>
                    <p:nvPicPr>
                      <p:cNvPr id="378926" name="Object 4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85875" y="4219575"/>
                        <a:ext cx="308610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873267912"/>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78922"/>
                                        </p:tgtEl>
                                        <p:attrNameLst>
                                          <p:attrName>style.visibility</p:attrName>
                                        </p:attrNameLst>
                                      </p:cBhvr>
                                      <p:to>
                                        <p:strVal val="visible"/>
                                      </p:to>
                                    </p:set>
                                    <p:animEffect transition="in" filter="strips(downRight)">
                                      <p:cBhvr>
                                        <p:cTn id="7" dur="500"/>
                                        <p:tgtEl>
                                          <p:spTgt spid="378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78907"/>
                                        </p:tgtEl>
                                        <p:attrNameLst>
                                          <p:attrName>style.visibility</p:attrName>
                                        </p:attrNameLst>
                                      </p:cBhvr>
                                      <p:to>
                                        <p:strVal val="visible"/>
                                      </p:to>
                                    </p:set>
                                    <p:animEffect transition="in" filter="blinds(horizontal)">
                                      <p:cBhvr>
                                        <p:cTn id="12" dur="500"/>
                                        <p:tgtEl>
                                          <p:spTgt spid="3789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8926"/>
                                        </p:tgtEl>
                                        <p:attrNameLst>
                                          <p:attrName>style.visibility</p:attrName>
                                        </p:attrNameLst>
                                      </p:cBhvr>
                                      <p:to>
                                        <p:strVal val="visible"/>
                                      </p:to>
                                    </p:set>
                                    <p:animEffect transition="in" filter="wipe(left)">
                                      <p:cBhvr>
                                        <p:cTn id="17" dur="500"/>
                                        <p:tgtEl>
                                          <p:spTgt spid="3789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8925"/>
                                        </p:tgtEl>
                                        <p:attrNameLst>
                                          <p:attrName>style.visibility</p:attrName>
                                        </p:attrNameLst>
                                      </p:cBhvr>
                                      <p:to>
                                        <p:strVal val="visible"/>
                                      </p:to>
                                    </p:set>
                                    <p:animEffect transition="in" filter="strips(downRight)">
                                      <p:cBhvr>
                                        <p:cTn id="22" dur="500"/>
                                        <p:tgtEl>
                                          <p:spTgt spid="3789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78927"/>
                                        </p:tgtEl>
                                        <p:attrNameLst>
                                          <p:attrName>style.visibility</p:attrName>
                                        </p:attrNameLst>
                                      </p:cBhvr>
                                      <p:to>
                                        <p:strVal val="visible"/>
                                      </p:to>
                                    </p:set>
                                    <p:animEffect transition="in" filter="box(in)">
                                      <p:cBhvr>
                                        <p:cTn id="27" dur="500"/>
                                        <p:tgtEl>
                                          <p:spTgt spid="378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5"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38" name="Rectangle 34"/>
          <p:cNvSpPr>
            <a:spLocks noGrp="1" noChangeArrowheads="1"/>
          </p:cNvSpPr>
          <p:nvPr>
            <p:ph type="title" sz="quarter"/>
          </p:nvPr>
        </p:nvSpPr>
        <p:spPr>
          <a:xfrm>
            <a:off x="611188" y="354013"/>
            <a:ext cx="8229600" cy="671512"/>
          </a:xfrm>
          <a:noFill/>
          <a:ln/>
        </p:spPr>
        <p:txBody>
          <a:bodyPr>
            <a:spAutoFit/>
          </a:bodyPr>
          <a:lstStyle/>
          <a:p>
            <a:r>
              <a:rPr lang="en-US" altLang="zh-CN" b="0">
                <a:latin typeface="Times New Roman" panose="02020603050405020304" pitchFamily="18" charset="0"/>
              </a:rPr>
              <a:t> </a:t>
            </a:r>
            <a:r>
              <a:rPr lang="en-US" altLang="zh-CN" sz="3200">
                <a:solidFill>
                  <a:srgbClr val="CC0000"/>
                </a:solidFill>
                <a:latin typeface="Times New Roman" panose="02020603050405020304" pitchFamily="18" charset="0"/>
              </a:rPr>
              <a:t>2.4.2 </a:t>
            </a:r>
            <a:r>
              <a:rPr lang="zh-CN" altLang="en-US" sz="3200">
                <a:solidFill>
                  <a:srgbClr val="CC0000"/>
                </a:solidFill>
                <a:latin typeface="Times New Roman" panose="02020603050405020304" pitchFamily="18" charset="0"/>
              </a:rPr>
              <a:t>用卡诺图化简逻辑函数</a:t>
            </a:r>
            <a:r>
              <a:rPr lang="zh-CN" altLang="en-US" b="0">
                <a:latin typeface="Times New Roman" panose="02020603050405020304" pitchFamily="18" charset="0"/>
              </a:rPr>
              <a:t> </a:t>
            </a:r>
          </a:p>
        </p:txBody>
      </p:sp>
      <p:sp>
        <p:nvSpPr>
          <p:cNvPr id="379945" name="Rectangle 41"/>
          <p:cNvSpPr>
            <a:spLocks noChangeArrowheads="1"/>
          </p:cNvSpPr>
          <p:nvPr/>
        </p:nvSpPr>
        <p:spPr bwMode="auto">
          <a:xfrm>
            <a:off x="900113" y="1339206"/>
            <a:ext cx="21964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971550" algn="l"/>
                <a:tab pos="4392613" algn="r"/>
              </a:tabLst>
              <a:defRPr/>
            </a:pPr>
            <a:r>
              <a:rPr kumimoji="1" lang="en-US" altLang="zh-CN" sz="2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1</a:t>
            </a:r>
            <a:r>
              <a:rPr kumimoji="1" lang="zh-CN" altLang="en-US" sz="2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、化简的依据</a:t>
            </a:r>
          </a:p>
        </p:txBody>
      </p:sp>
      <p:graphicFrame>
        <p:nvGraphicFramePr>
          <p:cNvPr id="379946" name="Object 42"/>
          <p:cNvGraphicFramePr>
            <a:graphicFrameLocks noChangeAspect="1"/>
          </p:cNvGraphicFramePr>
          <p:nvPr/>
        </p:nvGraphicFramePr>
        <p:xfrm>
          <a:off x="4616450" y="3690938"/>
          <a:ext cx="2393950" cy="384175"/>
        </p:xfrm>
        <a:graphic>
          <a:graphicData uri="http://schemas.openxmlformats.org/presentationml/2006/ole">
            <mc:AlternateContent xmlns:mc="http://schemas.openxmlformats.org/markup-compatibility/2006">
              <mc:Choice xmlns:v="urn:schemas-microsoft-com:vml" Requires="v">
                <p:oleObj spid="_x0000_s30794" name="公式" r:id="rId4" imgW="1231560" imgH="203040" progId="Equation.3">
                  <p:embed/>
                </p:oleObj>
              </mc:Choice>
              <mc:Fallback>
                <p:oleObj name="公式" r:id="rId4" imgW="1231560" imgH="203040" progId="Equation.3">
                  <p:embed/>
                  <p:pic>
                    <p:nvPicPr>
                      <p:cNvPr id="379946" name="Object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6450" y="3690938"/>
                        <a:ext cx="2393950" cy="384175"/>
                      </a:xfrm>
                      <a:prstGeom prst="rect">
                        <a:avLst/>
                      </a:prstGeom>
                      <a:solidFill>
                        <a:srgbClr val="CCEC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947" name="Object 43"/>
          <p:cNvGraphicFramePr>
            <a:graphicFrameLocks noChangeAspect="1"/>
          </p:cNvGraphicFramePr>
          <p:nvPr/>
        </p:nvGraphicFramePr>
        <p:xfrm>
          <a:off x="4640263" y="2397125"/>
          <a:ext cx="3036887" cy="407988"/>
        </p:xfrm>
        <a:graphic>
          <a:graphicData uri="http://schemas.openxmlformats.org/presentationml/2006/ole">
            <mc:AlternateContent xmlns:mc="http://schemas.openxmlformats.org/markup-compatibility/2006">
              <mc:Choice xmlns:v="urn:schemas-microsoft-com:vml" Requires="v">
                <p:oleObj spid="_x0000_s30795" name="Equation" r:id="rId6" imgW="1562040" imgH="215640" progId="Equation.DSMT4">
                  <p:embed/>
                </p:oleObj>
              </mc:Choice>
              <mc:Fallback>
                <p:oleObj name="Equation" r:id="rId6" imgW="1562040" imgH="215640" progId="Equation.DSMT4">
                  <p:embed/>
                  <p:pic>
                    <p:nvPicPr>
                      <p:cNvPr id="379947" name="Object 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0263" y="2397125"/>
                        <a:ext cx="3036887" cy="407988"/>
                      </a:xfrm>
                      <a:prstGeom prst="rect">
                        <a:avLst/>
                      </a:prstGeom>
                      <a:solidFill>
                        <a:srgbClr val="00006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948" name="Object 44"/>
          <p:cNvGraphicFramePr>
            <a:graphicFrameLocks noChangeAspect="1"/>
          </p:cNvGraphicFramePr>
          <p:nvPr/>
        </p:nvGraphicFramePr>
        <p:xfrm>
          <a:off x="4646613" y="3082925"/>
          <a:ext cx="2986087" cy="407988"/>
        </p:xfrm>
        <a:graphic>
          <a:graphicData uri="http://schemas.openxmlformats.org/presentationml/2006/ole">
            <mc:AlternateContent xmlns:mc="http://schemas.openxmlformats.org/markup-compatibility/2006">
              <mc:Choice xmlns:v="urn:schemas-microsoft-com:vml" Requires="v">
                <p:oleObj spid="_x0000_s30796" name="Equation" r:id="rId8" imgW="1536480" imgH="215640" progId="Equation.DSMT4">
                  <p:embed/>
                </p:oleObj>
              </mc:Choice>
              <mc:Fallback>
                <p:oleObj name="Equation" r:id="rId8" imgW="1536480" imgH="215640" progId="Equation.DSMT4">
                  <p:embed/>
                  <p:pic>
                    <p:nvPicPr>
                      <p:cNvPr id="379948" name="Object 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6613" y="3082925"/>
                        <a:ext cx="2986087" cy="407988"/>
                      </a:xfrm>
                      <a:prstGeom prst="rect">
                        <a:avLst/>
                      </a:prstGeom>
                      <a:solidFill>
                        <a:srgbClr val="00006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79949" name="Group 45"/>
          <p:cNvGrpSpPr>
            <a:grpSpLocks/>
          </p:cNvGrpSpPr>
          <p:nvPr/>
        </p:nvGrpSpPr>
        <p:grpSpPr bwMode="auto">
          <a:xfrm>
            <a:off x="477838" y="2133600"/>
            <a:ext cx="3656012" cy="3286125"/>
            <a:chOff x="212" y="714"/>
            <a:chExt cx="2303" cy="2070"/>
          </a:xfrm>
        </p:grpSpPr>
        <p:sp>
          <p:nvSpPr>
            <p:cNvPr id="379950" name="AutoShape 46"/>
            <p:cNvSpPr>
              <a:spLocks noChangeArrowheads="1"/>
            </p:cNvSpPr>
            <p:nvPr/>
          </p:nvSpPr>
          <p:spPr bwMode="auto">
            <a:xfrm>
              <a:off x="357" y="714"/>
              <a:ext cx="2098" cy="2070"/>
            </a:xfrm>
            <a:prstGeom prst="roundRect">
              <a:avLst>
                <a:gd name="adj" fmla="val 16667"/>
              </a:avLst>
            </a:prstGeom>
            <a:solidFill>
              <a:schemeClr val="bg1">
                <a:alpha val="0"/>
              </a:scheme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79951" name="Object 47"/>
            <p:cNvGraphicFramePr>
              <a:graphicFrameLocks noChangeAspect="1"/>
            </p:cNvGraphicFramePr>
            <p:nvPr/>
          </p:nvGraphicFramePr>
          <p:xfrm>
            <a:off x="212" y="785"/>
            <a:ext cx="2303" cy="1883"/>
          </p:xfrm>
          <a:graphic>
            <a:graphicData uri="http://schemas.openxmlformats.org/presentationml/2006/ole">
              <mc:AlternateContent xmlns:mc="http://schemas.openxmlformats.org/markup-compatibility/2006">
                <mc:Choice xmlns:v="urn:schemas-microsoft-com:vml" Requires="v">
                  <p:oleObj spid="_x0000_s30797" name="图片" r:id="rId10" imgW="1725120" imgH="1411200" progId="Word.Picture.8">
                    <p:embed/>
                  </p:oleObj>
                </mc:Choice>
                <mc:Fallback>
                  <p:oleObj name="图片" r:id="rId10" imgW="1725120" imgH="1411200" progId="Word.Picture.8">
                    <p:embed/>
                    <p:pic>
                      <p:nvPicPr>
                        <p:cNvPr id="379951" name="Object 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2" y="785"/>
                          <a:ext cx="2303" cy="1883"/>
                        </a:xfrm>
                        <a:prstGeom prst="rect">
                          <a:avLst/>
                        </a:prstGeom>
                        <a:noFill/>
                        <a:extLst>
                          <a:ext uri="{909E8E84-426E-40DD-AFC4-6F175D3DCCD1}">
                            <a14:hiddenFill xmlns:a14="http://schemas.microsoft.com/office/drawing/2010/main">
                              <a:solidFill>
                                <a:srgbClr val="FFFFFF">
                                  <a:alpha val="0"/>
                                </a:srgbClr>
                              </a:solidFill>
                            </a14:hiddenFill>
                          </a:ext>
                        </a:extLst>
                      </p:spPr>
                    </p:pic>
                  </p:oleObj>
                </mc:Fallback>
              </mc:AlternateContent>
            </a:graphicData>
          </a:graphic>
        </p:graphicFrame>
      </p:grpSp>
      <p:sp>
        <p:nvSpPr>
          <p:cNvPr id="379952" name="Oval 48"/>
          <p:cNvSpPr>
            <a:spLocks noChangeArrowheads="1"/>
          </p:cNvSpPr>
          <p:nvPr/>
        </p:nvSpPr>
        <p:spPr bwMode="auto">
          <a:xfrm>
            <a:off x="2103438" y="2854325"/>
            <a:ext cx="900112" cy="449263"/>
          </a:xfrm>
          <a:prstGeom prst="ellipse">
            <a:avLst/>
          </a:prstGeom>
          <a:noFill/>
          <a:ln w="38100" algn="ctr">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9953" name="Oval 49"/>
          <p:cNvSpPr>
            <a:spLocks noChangeArrowheads="1"/>
          </p:cNvSpPr>
          <p:nvPr/>
        </p:nvSpPr>
        <p:spPr bwMode="auto">
          <a:xfrm>
            <a:off x="2103438" y="3440113"/>
            <a:ext cx="900112" cy="449262"/>
          </a:xfrm>
          <a:prstGeom prst="ellipse">
            <a:avLst/>
          </a:prstGeom>
          <a:noFill/>
          <a:ln w="38100" algn="ctr">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9954" name="AutoShape 50"/>
          <p:cNvSpPr>
            <a:spLocks noChangeArrowheads="1"/>
          </p:cNvSpPr>
          <p:nvPr/>
        </p:nvSpPr>
        <p:spPr bwMode="auto">
          <a:xfrm>
            <a:off x="1979613" y="4051300"/>
            <a:ext cx="1087437" cy="1079500"/>
          </a:xfrm>
          <a:prstGeom prst="roundRect">
            <a:avLst>
              <a:gd name="adj" fmla="val 16667"/>
            </a:avLst>
          </a:prstGeom>
          <a:noFill/>
          <a:ln w="38100" algn="ctr">
            <a:solidFill>
              <a:srgbClr val="008000"/>
            </a:solidFill>
            <a:round/>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9955" name="AutoShape 51"/>
          <p:cNvSpPr>
            <a:spLocks noChangeArrowheads="1"/>
          </p:cNvSpPr>
          <p:nvPr/>
        </p:nvSpPr>
        <p:spPr bwMode="auto">
          <a:xfrm>
            <a:off x="1979613" y="2738438"/>
            <a:ext cx="1152525" cy="2536825"/>
          </a:xfrm>
          <a:prstGeom prst="roundRect">
            <a:avLst>
              <a:gd name="adj" fmla="val 16667"/>
            </a:avLst>
          </a:prstGeom>
          <a:noFill/>
          <a:ln w="38100" algn="ctr">
            <a:solidFill>
              <a:srgbClr val="FF00FF"/>
            </a:solidFill>
            <a:round/>
            <a:headEnd/>
            <a:tailEnd/>
          </a:ln>
          <a:effectLst/>
          <a:extLst>
            <a:ext uri="{909E8E84-426E-40DD-AFC4-6F175D3DCCD1}">
              <a14:hiddenFill xmlns:a14="http://schemas.microsoft.com/office/drawing/2010/main">
                <a:solidFill>
                  <a:srgbClr val="33CCCC"/>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79956" name="AutoShape 52"/>
          <p:cNvSpPr>
            <a:spLocks noChangeArrowheads="1"/>
          </p:cNvSpPr>
          <p:nvPr/>
        </p:nvSpPr>
        <p:spPr bwMode="auto">
          <a:xfrm>
            <a:off x="2014538" y="2809875"/>
            <a:ext cx="1123950" cy="1079500"/>
          </a:xfrm>
          <a:prstGeom prst="roundRect">
            <a:avLst>
              <a:gd name="adj" fmla="val 16667"/>
            </a:avLst>
          </a:prstGeom>
          <a:noFill/>
          <a:ln w="38100" algn="ctr">
            <a:solidFill>
              <a:srgbClr val="800000"/>
            </a:solidFill>
            <a:round/>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79957" name="Object 53"/>
          <p:cNvGraphicFramePr>
            <a:graphicFrameLocks noChangeAspect="1"/>
          </p:cNvGraphicFramePr>
          <p:nvPr/>
        </p:nvGraphicFramePr>
        <p:xfrm>
          <a:off x="4625975" y="4333875"/>
          <a:ext cx="2487613" cy="406400"/>
        </p:xfrm>
        <a:graphic>
          <a:graphicData uri="http://schemas.openxmlformats.org/presentationml/2006/ole">
            <mc:AlternateContent xmlns:mc="http://schemas.openxmlformats.org/markup-compatibility/2006">
              <mc:Choice xmlns:v="urn:schemas-microsoft-com:vml" Requires="v">
                <p:oleObj spid="_x0000_s30798" name="公式" r:id="rId12" imgW="1244520" imgH="203040" progId="Equation.3">
                  <p:embed/>
                </p:oleObj>
              </mc:Choice>
              <mc:Fallback>
                <p:oleObj name="公式" r:id="rId12" imgW="1244520" imgH="203040" progId="Equation.3">
                  <p:embed/>
                  <p:pic>
                    <p:nvPicPr>
                      <p:cNvPr id="379957" name="Object 5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25975" y="4333875"/>
                        <a:ext cx="2487613" cy="406400"/>
                      </a:xfrm>
                      <a:prstGeom prst="rect">
                        <a:avLst/>
                      </a:prstGeom>
                      <a:solidFill>
                        <a:schemeClr val="bg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958" name="Object 54"/>
          <p:cNvGraphicFramePr>
            <a:graphicFrameLocks noChangeAspect="1"/>
          </p:cNvGraphicFramePr>
          <p:nvPr/>
        </p:nvGraphicFramePr>
        <p:xfrm>
          <a:off x="4625975" y="5019675"/>
          <a:ext cx="1828800" cy="406400"/>
        </p:xfrm>
        <a:graphic>
          <a:graphicData uri="http://schemas.openxmlformats.org/presentationml/2006/ole">
            <mc:AlternateContent xmlns:mc="http://schemas.openxmlformats.org/markup-compatibility/2006">
              <mc:Choice xmlns:v="urn:schemas-microsoft-com:vml" Requires="v">
                <p:oleObj spid="_x0000_s30799" name="公式" r:id="rId14" imgW="914400" imgH="203040" progId="Equation.3">
                  <p:embed/>
                </p:oleObj>
              </mc:Choice>
              <mc:Fallback>
                <p:oleObj name="公式" r:id="rId14" imgW="914400" imgH="203040" progId="Equation.3">
                  <p:embed/>
                  <p:pic>
                    <p:nvPicPr>
                      <p:cNvPr id="379958" name="Object 5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25975" y="5019675"/>
                        <a:ext cx="1828800" cy="406400"/>
                      </a:xfrm>
                      <a:prstGeom prst="rect">
                        <a:avLst/>
                      </a:prstGeom>
                      <a:solidFill>
                        <a:srgbClr val="CCEC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3034968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379949"/>
                                        </p:tgtEl>
                                        <p:attrNameLst>
                                          <p:attrName>style.visibility</p:attrName>
                                        </p:attrNameLst>
                                      </p:cBhvr>
                                      <p:to>
                                        <p:strVal val="visible"/>
                                      </p:to>
                                    </p:set>
                                    <p:animEffect transition="in" filter="wheel(4)">
                                      <p:cBhvr>
                                        <p:cTn id="7" dur="500"/>
                                        <p:tgtEl>
                                          <p:spTgt spid="3799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79952"/>
                                        </p:tgtEl>
                                        <p:attrNameLst>
                                          <p:attrName>style.visibility</p:attrName>
                                        </p:attrNameLst>
                                      </p:cBhvr>
                                      <p:to>
                                        <p:strVal val="visible"/>
                                      </p:to>
                                    </p:set>
                                    <p:animEffect transition="in" filter="strips(downLeft)">
                                      <p:cBhvr>
                                        <p:cTn id="12" dur="500"/>
                                        <p:tgtEl>
                                          <p:spTgt spid="3799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79947"/>
                                        </p:tgtEl>
                                        <p:attrNameLst>
                                          <p:attrName>style.visibility</p:attrName>
                                        </p:attrNameLst>
                                      </p:cBhvr>
                                      <p:to>
                                        <p:strVal val="visible"/>
                                      </p:to>
                                    </p:set>
                                    <p:animEffect transition="in" filter="box(in)">
                                      <p:cBhvr>
                                        <p:cTn id="17" dur="500"/>
                                        <p:tgtEl>
                                          <p:spTgt spid="3799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379953"/>
                                        </p:tgtEl>
                                        <p:attrNameLst>
                                          <p:attrName>style.visibility</p:attrName>
                                        </p:attrNameLst>
                                      </p:cBhvr>
                                      <p:to>
                                        <p:strVal val="visible"/>
                                      </p:to>
                                    </p:set>
                                    <p:animEffect transition="in" filter="strips(downLeft)">
                                      <p:cBhvr>
                                        <p:cTn id="22" dur="500"/>
                                        <p:tgtEl>
                                          <p:spTgt spid="3799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79948"/>
                                        </p:tgtEl>
                                        <p:attrNameLst>
                                          <p:attrName>style.visibility</p:attrName>
                                        </p:attrNameLst>
                                      </p:cBhvr>
                                      <p:to>
                                        <p:strVal val="visible"/>
                                      </p:to>
                                    </p:set>
                                    <p:animEffect transition="in" filter="box(in)">
                                      <p:cBhvr>
                                        <p:cTn id="27" dur="500"/>
                                        <p:tgtEl>
                                          <p:spTgt spid="3799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nodeType="clickEffect">
                                  <p:stCondLst>
                                    <p:cond delay="0"/>
                                  </p:stCondLst>
                                  <p:childTnLst>
                                    <p:set>
                                      <p:cBhvr>
                                        <p:cTn id="31" dur="1" fill="hold">
                                          <p:stCondLst>
                                            <p:cond delay="0"/>
                                          </p:stCondLst>
                                        </p:cTn>
                                        <p:tgtEl>
                                          <p:spTgt spid="379956"/>
                                        </p:tgtEl>
                                        <p:attrNameLst>
                                          <p:attrName>style.visibility</p:attrName>
                                        </p:attrNameLst>
                                      </p:cBhvr>
                                      <p:to>
                                        <p:strVal val="visible"/>
                                      </p:to>
                                    </p:set>
                                    <p:animEffect transition="in" filter="strips(downLeft)">
                                      <p:cBhvr>
                                        <p:cTn id="32" dur="500"/>
                                        <p:tgtEl>
                                          <p:spTgt spid="37995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79946"/>
                                        </p:tgtEl>
                                        <p:attrNameLst>
                                          <p:attrName>style.visibility</p:attrName>
                                        </p:attrNameLst>
                                      </p:cBhvr>
                                      <p:to>
                                        <p:strVal val="visible"/>
                                      </p:to>
                                    </p:set>
                                    <p:animEffect transition="in" filter="box(in)">
                                      <p:cBhvr>
                                        <p:cTn id="37" dur="500"/>
                                        <p:tgtEl>
                                          <p:spTgt spid="37994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12" fill="hold" nodeType="clickEffect">
                                  <p:stCondLst>
                                    <p:cond delay="0"/>
                                  </p:stCondLst>
                                  <p:childTnLst>
                                    <p:set>
                                      <p:cBhvr>
                                        <p:cTn id="41" dur="1" fill="hold">
                                          <p:stCondLst>
                                            <p:cond delay="0"/>
                                          </p:stCondLst>
                                        </p:cTn>
                                        <p:tgtEl>
                                          <p:spTgt spid="379954"/>
                                        </p:tgtEl>
                                        <p:attrNameLst>
                                          <p:attrName>style.visibility</p:attrName>
                                        </p:attrNameLst>
                                      </p:cBhvr>
                                      <p:to>
                                        <p:strVal val="visible"/>
                                      </p:to>
                                    </p:set>
                                    <p:animEffect transition="in" filter="strips(downLeft)">
                                      <p:cBhvr>
                                        <p:cTn id="42" dur="500"/>
                                        <p:tgtEl>
                                          <p:spTgt spid="37995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379957"/>
                                        </p:tgtEl>
                                        <p:attrNameLst>
                                          <p:attrName>style.visibility</p:attrName>
                                        </p:attrNameLst>
                                      </p:cBhvr>
                                      <p:to>
                                        <p:strVal val="visible"/>
                                      </p:to>
                                    </p:set>
                                    <p:animEffect transition="in" filter="box(in)">
                                      <p:cBhvr>
                                        <p:cTn id="47" dur="500"/>
                                        <p:tgtEl>
                                          <p:spTgt spid="37995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12" fill="hold" nodeType="clickEffect">
                                  <p:stCondLst>
                                    <p:cond delay="0"/>
                                  </p:stCondLst>
                                  <p:childTnLst>
                                    <p:set>
                                      <p:cBhvr>
                                        <p:cTn id="51" dur="1" fill="hold">
                                          <p:stCondLst>
                                            <p:cond delay="0"/>
                                          </p:stCondLst>
                                        </p:cTn>
                                        <p:tgtEl>
                                          <p:spTgt spid="379955"/>
                                        </p:tgtEl>
                                        <p:attrNameLst>
                                          <p:attrName>style.visibility</p:attrName>
                                        </p:attrNameLst>
                                      </p:cBhvr>
                                      <p:to>
                                        <p:strVal val="visible"/>
                                      </p:to>
                                    </p:set>
                                    <p:animEffect transition="in" filter="strips(downLeft)">
                                      <p:cBhvr>
                                        <p:cTn id="52" dur="500"/>
                                        <p:tgtEl>
                                          <p:spTgt spid="37995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379958"/>
                                        </p:tgtEl>
                                        <p:attrNameLst>
                                          <p:attrName>style.visibility</p:attrName>
                                        </p:attrNameLst>
                                      </p:cBhvr>
                                      <p:to>
                                        <p:strVal val="visible"/>
                                      </p:to>
                                    </p:set>
                                    <p:animEffect transition="in" filter="box(in)">
                                      <p:cBhvr>
                                        <p:cTn id="57" dur="500"/>
                                        <p:tgtEl>
                                          <p:spTgt spid="379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7" name="Rectangle 5"/>
          <p:cNvSpPr>
            <a:spLocks noChangeArrowheads="1"/>
          </p:cNvSpPr>
          <p:nvPr/>
        </p:nvSpPr>
        <p:spPr bwMode="auto">
          <a:xfrm>
            <a:off x="755650" y="1242368"/>
            <a:ext cx="54040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用卡诺图化简逻辑函数的步骤如下：</a:t>
            </a:r>
          </a:p>
        </p:txBody>
      </p:sp>
      <p:sp>
        <p:nvSpPr>
          <p:cNvPr id="397318" name="Rectangle 6"/>
          <p:cNvSpPr>
            <a:spLocks noChangeArrowheads="1"/>
          </p:cNvSpPr>
          <p:nvPr/>
        </p:nvSpPr>
        <p:spPr bwMode="auto">
          <a:xfrm>
            <a:off x="684213" y="5276850"/>
            <a:ext cx="583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(4)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将所有包围圈对应的乘积项相加。</a:t>
            </a:r>
          </a:p>
        </p:txBody>
      </p:sp>
      <p:sp>
        <p:nvSpPr>
          <p:cNvPr id="397319" name="Rectangle 7"/>
          <p:cNvSpPr>
            <a:spLocks noChangeArrowheads="1"/>
          </p:cNvSpPr>
          <p:nvPr/>
        </p:nvSpPr>
        <p:spPr bwMode="auto">
          <a:xfrm>
            <a:off x="730629" y="1892300"/>
            <a:ext cx="464903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(1)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将逻辑函数写成最小项表达式</a:t>
            </a:r>
          </a:p>
        </p:txBody>
      </p:sp>
      <p:sp>
        <p:nvSpPr>
          <p:cNvPr id="397320" name="Rectangle 8"/>
          <p:cNvSpPr>
            <a:spLocks noChangeArrowheads="1"/>
          </p:cNvSpPr>
          <p:nvPr/>
        </p:nvSpPr>
        <p:spPr bwMode="auto">
          <a:xfrm>
            <a:off x="755650" y="2613025"/>
            <a:ext cx="799306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(2)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按最小项表达式填卡诺图，凡式中包含了的最小项，</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其对应方格填</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，其余方格填</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t>
            </a:r>
          </a:p>
        </p:txBody>
      </p:sp>
      <p:sp>
        <p:nvSpPr>
          <p:cNvPr id="397321" name="Rectangle 9"/>
          <p:cNvSpPr>
            <a:spLocks noChangeArrowheads="1"/>
          </p:cNvSpPr>
          <p:nvPr/>
        </p:nvSpPr>
        <p:spPr bwMode="auto">
          <a:xfrm>
            <a:off x="684213" y="3548063"/>
            <a:ext cx="7632700" cy="1560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4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(3)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合并最小项，即将相邻的</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方格圈成一组</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包围圈</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，每一组含</a:t>
            </a: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2</a:t>
            </a:r>
            <a:r>
              <a:rPr kumimoji="1" lang="en-US" altLang="zh-CN" sz="2400" b="1" i="1" u="none" strike="noStrike" kern="1200" cap="none" spc="0" normalizeH="0" baseline="30000" noProof="0">
                <a:ln>
                  <a:noFill/>
                </a:ln>
                <a:solidFill>
                  <a:srgbClr val="000066"/>
                </a:solidFill>
                <a:effectLst/>
                <a:uLnTx/>
                <a:uFillTx/>
                <a:latin typeface="方正姚体" panose="02010601030101010101" pitchFamily="2" charset="-122"/>
                <a:ea typeface="方正姚体" panose="02010601030101010101" pitchFamily="2" charset="-122"/>
              </a:rPr>
              <a:t>n</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个方格，对应每个包围圈写成一个新的乘积项。本书中包围圈用虚线框表示。</a:t>
            </a:r>
          </a:p>
        </p:txBody>
      </p:sp>
      <p:sp>
        <p:nvSpPr>
          <p:cNvPr id="2" name="标题 1">
            <a:extLst>
              <a:ext uri="{FF2B5EF4-FFF2-40B4-BE49-F238E27FC236}">
                <a16:creationId xmlns:a16="http://schemas.microsoft.com/office/drawing/2014/main" id="{1EB3BC21-B4BE-4B09-A19C-C656083AF0AA}"/>
              </a:ext>
            </a:extLst>
          </p:cNvPr>
          <p:cNvSpPr>
            <a:spLocks noGrp="1"/>
          </p:cNvSpPr>
          <p:nvPr>
            <p:ph type="title"/>
          </p:nvPr>
        </p:nvSpPr>
        <p:spPr>
          <a:xfrm>
            <a:off x="685800" y="484632"/>
            <a:ext cx="7772400" cy="589184"/>
          </a:xfrm>
        </p:spPr>
        <p:txBody>
          <a:bodyPr>
            <a:normAutofit fontScale="90000"/>
          </a:bodyPr>
          <a:lstStyle/>
          <a:p>
            <a:r>
              <a:rPr kumimoji="0" lang="en-US" altLang="zh-CN"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2</a:t>
            </a:r>
            <a:r>
              <a:rPr kumimoji="0" lang="zh-CN" altLang="en-US"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、化简的步骤</a:t>
            </a:r>
            <a:endParaRPr lang="zh-CN" altLang="en-US" dirty="0"/>
          </a:p>
        </p:txBody>
      </p:sp>
    </p:spTree>
    <p:custDataLst>
      <p:tags r:id="rId1"/>
    </p:custDataLst>
    <p:extLst>
      <p:ext uri="{BB962C8B-B14F-4D97-AF65-F5344CB8AC3E}">
        <p14:creationId xmlns:p14="http://schemas.microsoft.com/office/powerpoint/2010/main" val="3275337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7317"/>
                                        </p:tgtEl>
                                        <p:attrNameLst>
                                          <p:attrName>style.visibility</p:attrName>
                                        </p:attrNameLst>
                                      </p:cBhvr>
                                      <p:to>
                                        <p:strVal val="visible"/>
                                      </p:to>
                                    </p:set>
                                    <p:animEffect transition="in" filter="wipe(up)">
                                      <p:cBhvr>
                                        <p:cTn id="7" dur="2000"/>
                                        <p:tgtEl>
                                          <p:spTgt spid="3973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7319"/>
                                        </p:tgtEl>
                                        <p:attrNameLst>
                                          <p:attrName>style.visibility</p:attrName>
                                        </p:attrNameLst>
                                      </p:cBhvr>
                                      <p:to>
                                        <p:strVal val="visible"/>
                                      </p:to>
                                    </p:set>
                                    <p:animEffect transition="in" filter="wipe(up)">
                                      <p:cBhvr>
                                        <p:cTn id="12" dur="500"/>
                                        <p:tgtEl>
                                          <p:spTgt spid="3973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97320"/>
                                        </p:tgtEl>
                                        <p:attrNameLst>
                                          <p:attrName>style.visibility</p:attrName>
                                        </p:attrNameLst>
                                      </p:cBhvr>
                                      <p:to>
                                        <p:strVal val="visible"/>
                                      </p:to>
                                    </p:set>
                                    <p:animEffect transition="in" filter="wipe(up)">
                                      <p:cBhvr>
                                        <p:cTn id="17" dur="500"/>
                                        <p:tgtEl>
                                          <p:spTgt spid="3973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97321"/>
                                        </p:tgtEl>
                                        <p:attrNameLst>
                                          <p:attrName>style.visibility</p:attrName>
                                        </p:attrNameLst>
                                      </p:cBhvr>
                                      <p:to>
                                        <p:strVal val="visible"/>
                                      </p:to>
                                    </p:set>
                                    <p:animEffect transition="in" filter="wipe(up)">
                                      <p:cBhvr>
                                        <p:cTn id="22" dur="500"/>
                                        <p:tgtEl>
                                          <p:spTgt spid="3973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97318"/>
                                        </p:tgtEl>
                                        <p:attrNameLst>
                                          <p:attrName>style.visibility</p:attrName>
                                        </p:attrNameLst>
                                      </p:cBhvr>
                                      <p:to>
                                        <p:strVal val="visible"/>
                                      </p:to>
                                    </p:set>
                                    <p:animEffect transition="in" filter="strips(downRight)">
                                      <p:cBhvr>
                                        <p:cTn id="27" dur="500"/>
                                        <p:tgtEl>
                                          <p:spTgt spid="397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7" grpId="0"/>
      <p:bldP spid="3973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87" name="Rectangle 59"/>
          <p:cNvSpPr>
            <a:spLocks noChangeArrowheads="1"/>
          </p:cNvSpPr>
          <p:nvPr/>
        </p:nvSpPr>
        <p:spPr bwMode="auto">
          <a:xfrm>
            <a:off x="518078" y="620713"/>
            <a:ext cx="39565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画包围圈时应遵循的原则：</a:t>
            </a:r>
            <a:r>
              <a:rPr kumimoji="0" lang="zh-CN" altLang="en-US" sz="1800" b="1" i="0" u="none" strike="noStrike" kern="1200" cap="none" spc="0" normalizeH="0" baseline="0" noProof="0">
                <a:ln>
                  <a:noFill/>
                </a:ln>
                <a:solidFill>
                  <a:srgbClr val="000000"/>
                </a:solidFill>
                <a:effectLst/>
                <a:uLnTx/>
                <a:uFillTx/>
                <a:latin typeface="+mn-ea"/>
                <a:cs typeface="+mn-cs"/>
              </a:rPr>
              <a:t> </a:t>
            </a:r>
          </a:p>
        </p:txBody>
      </p:sp>
      <p:sp>
        <p:nvSpPr>
          <p:cNvPr id="380988" name="Rectangle 60"/>
          <p:cNvSpPr>
            <a:spLocks noChangeArrowheads="1"/>
          </p:cNvSpPr>
          <p:nvPr/>
        </p:nvSpPr>
        <p:spPr bwMode="auto">
          <a:xfrm>
            <a:off x="307613" y="1341851"/>
            <a:ext cx="80248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2" indent="-4572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）包围圈内的方格数一定是</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2</a:t>
            </a:r>
            <a:r>
              <a:rPr kumimoji="0" lang="en-US" altLang="zh-CN" sz="2400" b="1" i="0" u="none" strike="noStrike" kern="1200" cap="none" spc="0" normalizeH="0" baseline="30000" noProof="0" dirty="0">
                <a:ln>
                  <a:noFill/>
                </a:ln>
                <a:solidFill>
                  <a:srgbClr val="000066"/>
                </a:solidFill>
                <a:effectLst/>
                <a:uLnTx/>
                <a:uFillTx/>
                <a:latin typeface="+mn-ea"/>
                <a:ea typeface="+mn-ea"/>
                <a:cs typeface="+mn-cs"/>
              </a:rPr>
              <a:t>n</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个，且包围圈必须呈矩形。</a:t>
            </a:r>
          </a:p>
        </p:txBody>
      </p:sp>
      <p:sp>
        <p:nvSpPr>
          <p:cNvPr id="380989" name="Rectangle 61"/>
          <p:cNvSpPr>
            <a:spLocks noChangeArrowheads="1"/>
          </p:cNvSpPr>
          <p:nvPr/>
        </p:nvSpPr>
        <p:spPr bwMode="auto">
          <a:xfrm>
            <a:off x="282880" y="1870213"/>
            <a:ext cx="86934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a:t>
            </a:r>
            <a:r>
              <a:rPr kumimoji="0" lang="en-US" altLang="zh-CN" sz="2400" b="1" i="0" u="none" strike="noStrike" kern="1200" cap="none" spc="0" normalizeH="0" baseline="0" noProof="0" dirty="0">
                <a:ln>
                  <a:noFill/>
                </a:ln>
                <a:solidFill>
                  <a:srgbClr val="000066"/>
                </a:solidFill>
                <a:effectLst/>
                <a:uLnTx/>
                <a:uFillTx/>
                <a:latin typeface="+mn-ea"/>
                <a:cs typeface="+mn-cs"/>
              </a:rPr>
              <a:t>2</a:t>
            </a:r>
            <a:r>
              <a:rPr kumimoji="0" lang="zh-CN" altLang="en-US" sz="2400" b="1" i="0" u="none" strike="noStrike" kern="1200" cap="none" spc="0" normalizeH="0" baseline="0" noProof="0" dirty="0">
                <a:ln>
                  <a:noFill/>
                </a:ln>
                <a:solidFill>
                  <a:srgbClr val="000066"/>
                </a:solidFill>
                <a:effectLst/>
                <a:uLnTx/>
                <a:uFillTx/>
                <a:latin typeface="+mn-ea"/>
                <a:cs typeface="+mn-cs"/>
              </a:rPr>
              <a:t>）循环相邻特性包括上下底相邻，左右边相邻和四角相邻。</a:t>
            </a:r>
          </a:p>
        </p:txBody>
      </p:sp>
      <p:sp>
        <p:nvSpPr>
          <p:cNvPr id="380990" name="Rectangle 62"/>
          <p:cNvSpPr>
            <a:spLocks noChangeArrowheads="1"/>
          </p:cNvSpPr>
          <p:nvPr/>
        </p:nvSpPr>
        <p:spPr bwMode="auto">
          <a:xfrm>
            <a:off x="307613" y="2406650"/>
            <a:ext cx="81375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a:t>
            </a:r>
            <a:r>
              <a:rPr kumimoji="0" lang="en-US" altLang="zh-CN" sz="2400" b="1" i="0" u="none" strike="noStrike" kern="1200" cap="none" spc="0" normalizeH="0" baseline="0" noProof="0" dirty="0">
                <a:ln>
                  <a:noFill/>
                </a:ln>
                <a:solidFill>
                  <a:srgbClr val="000066"/>
                </a:solidFill>
                <a:effectLst/>
                <a:uLnTx/>
                <a:uFillTx/>
                <a:latin typeface="+mn-ea"/>
                <a:cs typeface="+mn-cs"/>
              </a:rPr>
              <a:t>3</a:t>
            </a:r>
            <a:r>
              <a:rPr kumimoji="0" lang="zh-CN" altLang="en-US" sz="2400" b="1" i="0" u="none" strike="noStrike" kern="1200" cap="none" spc="0" normalizeH="0" baseline="0" noProof="0" dirty="0">
                <a:ln>
                  <a:noFill/>
                </a:ln>
                <a:solidFill>
                  <a:srgbClr val="000066"/>
                </a:solidFill>
                <a:effectLst/>
                <a:uLnTx/>
                <a:uFillTx/>
                <a:latin typeface="+mn-ea"/>
                <a:cs typeface="+mn-cs"/>
              </a:rPr>
              <a:t>）同一方格可以被不同的包围圈重复包围多次，但新增的包围圈中一定要有原有包围圈未曾包围的方格。</a:t>
            </a:r>
          </a:p>
        </p:txBody>
      </p:sp>
      <p:sp>
        <p:nvSpPr>
          <p:cNvPr id="380991" name="Rectangle 63"/>
          <p:cNvSpPr>
            <a:spLocks noChangeArrowheads="1"/>
          </p:cNvSpPr>
          <p:nvPr/>
        </p:nvSpPr>
        <p:spPr bwMode="auto">
          <a:xfrm>
            <a:off x="171882" y="3285966"/>
            <a:ext cx="891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t"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a:t>
            </a:r>
            <a:r>
              <a:rPr kumimoji="0" lang="en-US" altLang="zh-CN" sz="2400" b="1" i="0" u="none" strike="noStrike" kern="1200" cap="none" spc="0" normalizeH="0" baseline="0" noProof="0" dirty="0">
                <a:ln>
                  <a:noFill/>
                </a:ln>
                <a:solidFill>
                  <a:srgbClr val="000066"/>
                </a:solidFill>
                <a:effectLst/>
                <a:uLnTx/>
                <a:uFillTx/>
                <a:latin typeface="+mn-ea"/>
                <a:cs typeface="+mn-cs"/>
              </a:rPr>
              <a:t>4</a:t>
            </a:r>
            <a:r>
              <a:rPr kumimoji="0" lang="zh-CN" altLang="en-US" sz="2400" b="1" i="0" u="none" strike="noStrike" kern="1200" cap="none" spc="0" normalizeH="0" baseline="0" noProof="0" dirty="0">
                <a:ln>
                  <a:noFill/>
                </a:ln>
                <a:solidFill>
                  <a:srgbClr val="000066"/>
                </a:solidFill>
                <a:effectLst/>
                <a:uLnTx/>
                <a:uFillTx/>
                <a:latin typeface="+mn-ea"/>
                <a:cs typeface="+mn-cs"/>
              </a:rPr>
              <a:t>）一个包围圈的方格数要尽可能多</a:t>
            </a:r>
            <a:r>
              <a:rPr kumimoji="0" lang="en-US" altLang="zh-CN" sz="2400" b="1" i="0" u="none" strike="noStrike" kern="1200" cap="none" spc="0" normalizeH="0" baseline="0" noProof="0" dirty="0">
                <a:ln>
                  <a:noFill/>
                </a:ln>
                <a:solidFill>
                  <a:srgbClr val="000066"/>
                </a:solidFill>
                <a:effectLst/>
                <a:uLnTx/>
                <a:uFillTx/>
                <a:latin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cs typeface="+mn-cs"/>
              </a:rPr>
              <a:t>包围圈的数目要可能少。</a:t>
            </a:r>
          </a:p>
        </p:txBody>
      </p:sp>
      <p:grpSp>
        <p:nvGrpSpPr>
          <p:cNvPr id="380992" name="Group 64"/>
          <p:cNvGrpSpPr>
            <a:grpSpLocks/>
          </p:cNvGrpSpPr>
          <p:nvPr/>
        </p:nvGrpSpPr>
        <p:grpSpPr bwMode="auto">
          <a:xfrm>
            <a:off x="2411413" y="3860800"/>
            <a:ext cx="3328987" cy="3016250"/>
            <a:chOff x="3022" y="2018"/>
            <a:chExt cx="2097" cy="1900"/>
          </a:xfrm>
        </p:grpSpPr>
        <p:sp>
          <p:nvSpPr>
            <p:cNvPr id="380993" name="AutoShape 65"/>
            <p:cNvSpPr>
              <a:spLocks noChangeArrowheads="1"/>
            </p:cNvSpPr>
            <p:nvPr/>
          </p:nvSpPr>
          <p:spPr bwMode="auto">
            <a:xfrm>
              <a:off x="3022" y="2018"/>
              <a:ext cx="2097" cy="1900"/>
            </a:xfrm>
            <a:prstGeom prst="roundRect">
              <a:avLst>
                <a:gd name="adj" fmla="val 16667"/>
              </a:avLst>
            </a:prstGeom>
            <a:solidFill>
              <a:schemeClr val="bg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80994" name="Object 66"/>
            <p:cNvGraphicFramePr>
              <a:graphicFrameLocks noChangeAspect="1"/>
            </p:cNvGraphicFramePr>
            <p:nvPr/>
          </p:nvGraphicFramePr>
          <p:xfrm>
            <a:off x="3107" y="2148"/>
            <a:ext cx="1842" cy="1598"/>
          </p:xfrm>
          <a:graphic>
            <a:graphicData uri="http://schemas.openxmlformats.org/presentationml/2006/ole">
              <mc:AlternateContent xmlns:mc="http://schemas.openxmlformats.org/markup-compatibility/2006">
                <mc:Choice xmlns:v="urn:schemas-microsoft-com:vml" Requires="v">
                  <p:oleObj spid="_x0000_s31770" name="图片" r:id="rId5" imgW="1381125" imgH="1304925" progId="Word.Picture.8">
                    <p:embed/>
                  </p:oleObj>
                </mc:Choice>
                <mc:Fallback>
                  <p:oleObj name="图片" r:id="rId5" imgW="1381125" imgH="1304925" progId="Word.Picture.8">
                    <p:embed/>
                    <p:pic>
                      <p:nvPicPr>
                        <p:cNvPr id="380994" name="Object 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7" y="2148"/>
                          <a:ext cx="1842" cy="15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80995" name="Group 67"/>
          <p:cNvGrpSpPr>
            <a:grpSpLocks/>
          </p:cNvGrpSpPr>
          <p:nvPr/>
        </p:nvGrpSpPr>
        <p:grpSpPr bwMode="auto">
          <a:xfrm>
            <a:off x="3348038" y="4508500"/>
            <a:ext cx="2114550" cy="2116138"/>
            <a:chOff x="2008" y="1500"/>
            <a:chExt cx="1772" cy="1872"/>
          </a:xfrm>
        </p:grpSpPr>
        <p:sp>
          <p:nvSpPr>
            <p:cNvPr id="380996" name="Arc 68"/>
            <p:cNvSpPr>
              <a:spLocks/>
            </p:cNvSpPr>
            <p:nvPr/>
          </p:nvSpPr>
          <p:spPr bwMode="auto">
            <a:xfrm>
              <a:off x="2020" y="2904"/>
              <a:ext cx="404" cy="468"/>
            </a:xfrm>
            <a:custGeom>
              <a:avLst/>
              <a:gdLst>
                <a:gd name="G0" fmla="+- 0 0 0"/>
                <a:gd name="G1" fmla="+- 21600 0 0"/>
                <a:gd name="G2" fmla="+- 21600 0 0"/>
                <a:gd name="T0" fmla="*/ 0 w 21600"/>
                <a:gd name="T1" fmla="*/ 0 h 24199"/>
                <a:gd name="T2" fmla="*/ 21443 w 21600"/>
                <a:gd name="T3" fmla="*/ 24199 h 24199"/>
                <a:gd name="T4" fmla="*/ 0 w 21600"/>
                <a:gd name="T5" fmla="*/ 21600 h 24199"/>
              </a:gdLst>
              <a:ahLst/>
              <a:cxnLst>
                <a:cxn ang="0">
                  <a:pos x="T0" y="T1"/>
                </a:cxn>
                <a:cxn ang="0">
                  <a:pos x="T2" y="T3"/>
                </a:cxn>
                <a:cxn ang="0">
                  <a:pos x="T4" y="T5"/>
                </a:cxn>
              </a:cxnLst>
              <a:rect l="0" t="0" r="r" b="b"/>
              <a:pathLst>
                <a:path w="21600" h="24199" fill="none" extrusionOk="0">
                  <a:moveTo>
                    <a:pt x="0" y="0"/>
                  </a:moveTo>
                  <a:cubicBezTo>
                    <a:pt x="11929" y="0"/>
                    <a:pt x="21600" y="9670"/>
                    <a:pt x="21600" y="21600"/>
                  </a:cubicBezTo>
                  <a:cubicBezTo>
                    <a:pt x="21600" y="22468"/>
                    <a:pt x="21547" y="23336"/>
                    <a:pt x="21443" y="24199"/>
                  </a:cubicBezTo>
                </a:path>
                <a:path w="21600" h="24199" stroke="0" extrusionOk="0">
                  <a:moveTo>
                    <a:pt x="0" y="0"/>
                  </a:moveTo>
                  <a:cubicBezTo>
                    <a:pt x="11929" y="0"/>
                    <a:pt x="21600" y="9670"/>
                    <a:pt x="21600" y="21600"/>
                  </a:cubicBezTo>
                  <a:cubicBezTo>
                    <a:pt x="21600" y="22468"/>
                    <a:pt x="21547" y="23336"/>
                    <a:pt x="21443" y="24199"/>
                  </a:cubicBezTo>
                  <a:lnTo>
                    <a:pt x="0"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0997" name="Arc 69"/>
            <p:cNvSpPr>
              <a:spLocks/>
            </p:cNvSpPr>
            <p:nvPr/>
          </p:nvSpPr>
          <p:spPr bwMode="auto">
            <a:xfrm flipV="1">
              <a:off x="2008" y="1512"/>
              <a:ext cx="404" cy="468"/>
            </a:xfrm>
            <a:custGeom>
              <a:avLst/>
              <a:gdLst>
                <a:gd name="G0" fmla="+- 0 0 0"/>
                <a:gd name="G1" fmla="+- 21600 0 0"/>
                <a:gd name="G2" fmla="+- 21600 0 0"/>
                <a:gd name="T0" fmla="*/ 0 w 21600"/>
                <a:gd name="T1" fmla="*/ 0 h 24199"/>
                <a:gd name="T2" fmla="*/ 21443 w 21600"/>
                <a:gd name="T3" fmla="*/ 24199 h 24199"/>
                <a:gd name="T4" fmla="*/ 0 w 21600"/>
                <a:gd name="T5" fmla="*/ 21600 h 24199"/>
              </a:gdLst>
              <a:ahLst/>
              <a:cxnLst>
                <a:cxn ang="0">
                  <a:pos x="T0" y="T1"/>
                </a:cxn>
                <a:cxn ang="0">
                  <a:pos x="T2" y="T3"/>
                </a:cxn>
                <a:cxn ang="0">
                  <a:pos x="T4" y="T5"/>
                </a:cxn>
              </a:cxnLst>
              <a:rect l="0" t="0" r="r" b="b"/>
              <a:pathLst>
                <a:path w="21600" h="24199" fill="none" extrusionOk="0">
                  <a:moveTo>
                    <a:pt x="0" y="0"/>
                  </a:moveTo>
                  <a:cubicBezTo>
                    <a:pt x="11929" y="0"/>
                    <a:pt x="21600" y="9670"/>
                    <a:pt x="21600" y="21600"/>
                  </a:cubicBezTo>
                  <a:cubicBezTo>
                    <a:pt x="21600" y="22468"/>
                    <a:pt x="21547" y="23336"/>
                    <a:pt x="21443" y="24199"/>
                  </a:cubicBezTo>
                </a:path>
                <a:path w="21600" h="24199" stroke="0" extrusionOk="0">
                  <a:moveTo>
                    <a:pt x="0" y="0"/>
                  </a:moveTo>
                  <a:cubicBezTo>
                    <a:pt x="11929" y="0"/>
                    <a:pt x="21600" y="9670"/>
                    <a:pt x="21600" y="21600"/>
                  </a:cubicBezTo>
                  <a:cubicBezTo>
                    <a:pt x="21600" y="22468"/>
                    <a:pt x="21547" y="23336"/>
                    <a:pt x="21443" y="24199"/>
                  </a:cubicBezTo>
                  <a:lnTo>
                    <a:pt x="0"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0998" name="Arc 70"/>
            <p:cNvSpPr>
              <a:spLocks/>
            </p:cNvSpPr>
            <p:nvPr/>
          </p:nvSpPr>
          <p:spPr bwMode="auto">
            <a:xfrm flipH="1">
              <a:off x="3376" y="2904"/>
              <a:ext cx="404" cy="468"/>
            </a:xfrm>
            <a:custGeom>
              <a:avLst/>
              <a:gdLst>
                <a:gd name="G0" fmla="+- 0 0 0"/>
                <a:gd name="G1" fmla="+- 21600 0 0"/>
                <a:gd name="G2" fmla="+- 21600 0 0"/>
                <a:gd name="T0" fmla="*/ 0 w 21600"/>
                <a:gd name="T1" fmla="*/ 0 h 24199"/>
                <a:gd name="T2" fmla="*/ 21443 w 21600"/>
                <a:gd name="T3" fmla="*/ 24199 h 24199"/>
                <a:gd name="T4" fmla="*/ 0 w 21600"/>
                <a:gd name="T5" fmla="*/ 21600 h 24199"/>
              </a:gdLst>
              <a:ahLst/>
              <a:cxnLst>
                <a:cxn ang="0">
                  <a:pos x="T0" y="T1"/>
                </a:cxn>
                <a:cxn ang="0">
                  <a:pos x="T2" y="T3"/>
                </a:cxn>
                <a:cxn ang="0">
                  <a:pos x="T4" y="T5"/>
                </a:cxn>
              </a:cxnLst>
              <a:rect l="0" t="0" r="r" b="b"/>
              <a:pathLst>
                <a:path w="21600" h="24199" fill="none" extrusionOk="0">
                  <a:moveTo>
                    <a:pt x="0" y="0"/>
                  </a:moveTo>
                  <a:cubicBezTo>
                    <a:pt x="11929" y="0"/>
                    <a:pt x="21600" y="9670"/>
                    <a:pt x="21600" y="21600"/>
                  </a:cubicBezTo>
                  <a:cubicBezTo>
                    <a:pt x="21600" y="22468"/>
                    <a:pt x="21547" y="23336"/>
                    <a:pt x="21443" y="24199"/>
                  </a:cubicBezTo>
                </a:path>
                <a:path w="21600" h="24199" stroke="0" extrusionOk="0">
                  <a:moveTo>
                    <a:pt x="0" y="0"/>
                  </a:moveTo>
                  <a:cubicBezTo>
                    <a:pt x="11929" y="0"/>
                    <a:pt x="21600" y="9670"/>
                    <a:pt x="21600" y="21600"/>
                  </a:cubicBezTo>
                  <a:cubicBezTo>
                    <a:pt x="21600" y="22468"/>
                    <a:pt x="21547" y="23336"/>
                    <a:pt x="21443" y="24199"/>
                  </a:cubicBezTo>
                  <a:lnTo>
                    <a:pt x="0"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0999" name="Arc 71"/>
            <p:cNvSpPr>
              <a:spLocks/>
            </p:cNvSpPr>
            <p:nvPr/>
          </p:nvSpPr>
          <p:spPr bwMode="auto">
            <a:xfrm rot="-10800000">
              <a:off x="3376" y="1500"/>
              <a:ext cx="404" cy="468"/>
            </a:xfrm>
            <a:custGeom>
              <a:avLst/>
              <a:gdLst>
                <a:gd name="G0" fmla="+- 0 0 0"/>
                <a:gd name="G1" fmla="+- 21600 0 0"/>
                <a:gd name="G2" fmla="+- 21600 0 0"/>
                <a:gd name="T0" fmla="*/ 0 w 21600"/>
                <a:gd name="T1" fmla="*/ 0 h 24199"/>
                <a:gd name="T2" fmla="*/ 21443 w 21600"/>
                <a:gd name="T3" fmla="*/ 24199 h 24199"/>
                <a:gd name="T4" fmla="*/ 0 w 21600"/>
                <a:gd name="T5" fmla="*/ 21600 h 24199"/>
              </a:gdLst>
              <a:ahLst/>
              <a:cxnLst>
                <a:cxn ang="0">
                  <a:pos x="T0" y="T1"/>
                </a:cxn>
                <a:cxn ang="0">
                  <a:pos x="T2" y="T3"/>
                </a:cxn>
                <a:cxn ang="0">
                  <a:pos x="T4" y="T5"/>
                </a:cxn>
              </a:cxnLst>
              <a:rect l="0" t="0" r="r" b="b"/>
              <a:pathLst>
                <a:path w="21600" h="24199" fill="none" extrusionOk="0">
                  <a:moveTo>
                    <a:pt x="0" y="0"/>
                  </a:moveTo>
                  <a:cubicBezTo>
                    <a:pt x="11929" y="0"/>
                    <a:pt x="21600" y="9670"/>
                    <a:pt x="21600" y="21600"/>
                  </a:cubicBezTo>
                  <a:cubicBezTo>
                    <a:pt x="21600" y="22468"/>
                    <a:pt x="21547" y="23336"/>
                    <a:pt x="21443" y="24199"/>
                  </a:cubicBezTo>
                </a:path>
                <a:path w="21600" h="24199" stroke="0" extrusionOk="0">
                  <a:moveTo>
                    <a:pt x="0" y="0"/>
                  </a:moveTo>
                  <a:cubicBezTo>
                    <a:pt x="11929" y="0"/>
                    <a:pt x="21600" y="9670"/>
                    <a:pt x="21600" y="21600"/>
                  </a:cubicBezTo>
                  <a:cubicBezTo>
                    <a:pt x="21600" y="22468"/>
                    <a:pt x="21547" y="23336"/>
                    <a:pt x="21443" y="24199"/>
                  </a:cubicBezTo>
                  <a:lnTo>
                    <a:pt x="0" y="21600"/>
                  </a:lnTo>
                  <a:close/>
                </a:path>
              </a:pathLst>
            </a:cu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381000" name="Group 72"/>
          <p:cNvGrpSpPr>
            <a:grpSpLocks/>
          </p:cNvGrpSpPr>
          <p:nvPr/>
        </p:nvGrpSpPr>
        <p:grpSpPr bwMode="auto">
          <a:xfrm>
            <a:off x="4284663" y="4508500"/>
            <a:ext cx="990600" cy="2116138"/>
            <a:chOff x="2946" y="1506"/>
            <a:chExt cx="804" cy="1860"/>
          </a:xfrm>
        </p:grpSpPr>
        <p:sp>
          <p:nvSpPr>
            <p:cNvPr id="381001" name="AutoShape 73"/>
            <p:cNvSpPr>
              <a:spLocks/>
            </p:cNvSpPr>
            <p:nvPr/>
          </p:nvSpPr>
          <p:spPr bwMode="auto">
            <a:xfrm rot="5400000">
              <a:off x="3156" y="2772"/>
              <a:ext cx="384" cy="804"/>
            </a:xfrm>
            <a:prstGeom prst="leftBracket">
              <a:avLst>
                <a:gd name="adj" fmla="val 17448"/>
              </a:avLst>
            </a:prstGeom>
            <a:noFill/>
            <a:ln w="38100">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1002" name="AutoShape 74"/>
            <p:cNvSpPr>
              <a:spLocks/>
            </p:cNvSpPr>
            <p:nvPr/>
          </p:nvSpPr>
          <p:spPr bwMode="auto">
            <a:xfrm rot="16200000" flipV="1">
              <a:off x="3156" y="1296"/>
              <a:ext cx="384" cy="804"/>
            </a:xfrm>
            <a:prstGeom prst="leftBracket">
              <a:avLst>
                <a:gd name="adj" fmla="val 17448"/>
              </a:avLst>
            </a:prstGeom>
            <a:noFill/>
            <a:ln w="38100">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381003" name="Group 75"/>
          <p:cNvGrpSpPr>
            <a:grpSpLocks/>
          </p:cNvGrpSpPr>
          <p:nvPr/>
        </p:nvGrpSpPr>
        <p:grpSpPr bwMode="auto">
          <a:xfrm rot="5400000">
            <a:off x="3856831" y="4504532"/>
            <a:ext cx="909637" cy="2070100"/>
            <a:chOff x="2946" y="1506"/>
            <a:chExt cx="804" cy="1860"/>
          </a:xfrm>
        </p:grpSpPr>
        <p:sp>
          <p:nvSpPr>
            <p:cNvPr id="381004" name="AutoShape 76"/>
            <p:cNvSpPr>
              <a:spLocks/>
            </p:cNvSpPr>
            <p:nvPr/>
          </p:nvSpPr>
          <p:spPr bwMode="auto">
            <a:xfrm rot="5400000">
              <a:off x="3156" y="2772"/>
              <a:ext cx="384" cy="804"/>
            </a:xfrm>
            <a:prstGeom prst="leftBracket">
              <a:avLst>
                <a:gd name="adj" fmla="val 17448"/>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1005" name="AutoShape 77"/>
            <p:cNvSpPr>
              <a:spLocks/>
            </p:cNvSpPr>
            <p:nvPr/>
          </p:nvSpPr>
          <p:spPr bwMode="auto">
            <a:xfrm rot="16200000" flipV="1">
              <a:off x="3156" y="1296"/>
              <a:ext cx="384" cy="804"/>
            </a:xfrm>
            <a:prstGeom prst="leftBracket">
              <a:avLst>
                <a:gd name="adj" fmla="val 17448"/>
              </a:avLst>
            </a:prstGeom>
            <a:noFill/>
            <a:ln w="38100">
              <a:solidFill>
                <a:srgbClr val="FF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381009" name="AutoShape 81"/>
          <p:cNvSpPr>
            <a:spLocks noChangeArrowheads="1"/>
          </p:cNvSpPr>
          <p:nvPr/>
        </p:nvSpPr>
        <p:spPr bwMode="auto">
          <a:xfrm>
            <a:off x="3779838" y="4437063"/>
            <a:ext cx="1123950" cy="1079500"/>
          </a:xfrm>
          <a:prstGeom prst="roundRect">
            <a:avLst>
              <a:gd name="adj" fmla="val 16667"/>
            </a:avLst>
          </a:prstGeom>
          <a:noFill/>
          <a:ln w="38100" algn="ctr">
            <a:solidFill>
              <a:srgbClr val="00FF00"/>
            </a:solidFill>
            <a:round/>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1010" name="AutoShape 82"/>
          <p:cNvSpPr>
            <a:spLocks noChangeArrowheads="1"/>
          </p:cNvSpPr>
          <p:nvPr/>
        </p:nvSpPr>
        <p:spPr bwMode="auto">
          <a:xfrm rot="5400000">
            <a:off x="3598863" y="4833937"/>
            <a:ext cx="1011238" cy="360363"/>
          </a:xfrm>
          <a:prstGeom prst="roundRect">
            <a:avLst>
              <a:gd name="adj" fmla="val 16667"/>
            </a:avLst>
          </a:prstGeom>
          <a:noFill/>
          <a:ln w="38100" algn="ctr">
            <a:solidFill>
              <a:srgbClr val="00FF00"/>
            </a:solidFill>
            <a:round/>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1011" name="AutoShape 83"/>
          <p:cNvSpPr>
            <a:spLocks noChangeArrowheads="1"/>
          </p:cNvSpPr>
          <p:nvPr/>
        </p:nvSpPr>
        <p:spPr bwMode="auto">
          <a:xfrm>
            <a:off x="3851275" y="4581525"/>
            <a:ext cx="450850" cy="360363"/>
          </a:xfrm>
          <a:prstGeom prst="roundRect">
            <a:avLst>
              <a:gd name="adj" fmla="val 16667"/>
            </a:avLst>
          </a:prstGeom>
          <a:noFill/>
          <a:ln w="38100" algn="ctr">
            <a:solidFill>
              <a:srgbClr val="00FF00"/>
            </a:solidFill>
            <a:round/>
            <a:headEnd/>
            <a:tailEnd/>
          </a:ln>
          <a:effectLst/>
          <a:extLst>
            <a:ext uri="{909E8E84-426E-40DD-AFC4-6F175D3DCCD1}">
              <a14:hiddenFill xmlns:a14="http://schemas.microsoft.com/office/drawing/2010/main">
                <a:solidFill>
                  <a:srgbClr val="00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1012" name="AutoShape 84"/>
          <p:cNvSpPr>
            <a:spLocks noChangeArrowheads="1"/>
          </p:cNvSpPr>
          <p:nvPr/>
        </p:nvSpPr>
        <p:spPr bwMode="auto">
          <a:xfrm>
            <a:off x="3851275" y="4408488"/>
            <a:ext cx="944563" cy="2116137"/>
          </a:xfrm>
          <a:prstGeom prst="roundRect">
            <a:avLst>
              <a:gd name="adj" fmla="val 16667"/>
            </a:avLst>
          </a:prstGeom>
          <a:noFill/>
          <a:ln w="38100" algn="ctr">
            <a:solidFill>
              <a:srgbClr val="FF00FF"/>
            </a:solidFill>
            <a:round/>
            <a:headEnd/>
            <a:tailEnd/>
          </a:ln>
          <a:effectLst/>
          <a:extLst>
            <a:ext uri="{909E8E84-426E-40DD-AFC4-6F175D3DCCD1}">
              <a14:hiddenFill xmlns:a14="http://schemas.microsoft.com/office/drawing/2010/main">
                <a:solidFill>
                  <a:srgbClr val="33CCCC"/>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81013" name="Group 85"/>
          <p:cNvGrpSpPr>
            <a:grpSpLocks/>
          </p:cNvGrpSpPr>
          <p:nvPr/>
        </p:nvGrpSpPr>
        <p:grpSpPr bwMode="auto">
          <a:xfrm>
            <a:off x="2411413" y="3860800"/>
            <a:ext cx="3328987" cy="3016250"/>
            <a:chOff x="3022" y="2018"/>
            <a:chExt cx="2097" cy="1900"/>
          </a:xfrm>
        </p:grpSpPr>
        <p:sp>
          <p:nvSpPr>
            <p:cNvPr id="381014" name="AutoShape 86"/>
            <p:cNvSpPr>
              <a:spLocks noChangeArrowheads="1"/>
            </p:cNvSpPr>
            <p:nvPr/>
          </p:nvSpPr>
          <p:spPr bwMode="auto">
            <a:xfrm>
              <a:off x="3022" y="2018"/>
              <a:ext cx="2097" cy="1900"/>
            </a:xfrm>
            <a:prstGeom prst="roundRect">
              <a:avLst>
                <a:gd name="adj" fmla="val 16667"/>
              </a:avLst>
            </a:prstGeom>
            <a:solidFill>
              <a:schemeClr val="bg1">
                <a:alpha val="0"/>
              </a:scheme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81015" name="Object 87"/>
            <p:cNvGraphicFramePr>
              <a:graphicFrameLocks noChangeAspect="1"/>
            </p:cNvGraphicFramePr>
            <p:nvPr/>
          </p:nvGraphicFramePr>
          <p:xfrm>
            <a:off x="3107" y="2148"/>
            <a:ext cx="1842" cy="1598"/>
          </p:xfrm>
          <a:graphic>
            <a:graphicData uri="http://schemas.openxmlformats.org/presentationml/2006/ole">
              <mc:AlternateContent xmlns:mc="http://schemas.openxmlformats.org/markup-compatibility/2006">
                <mc:Choice xmlns:v="urn:schemas-microsoft-com:vml" Requires="v">
                  <p:oleObj spid="_x0000_s31771" name="图片" r:id="rId7" imgW="1381125" imgH="1304925" progId="Word.Picture.8">
                    <p:embed/>
                  </p:oleObj>
                </mc:Choice>
                <mc:Fallback>
                  <p:oleObj name="图片" r:id="rId7" imgW="1381125" imgH="1304925" progId="Word.Picture.8">
                    <p:embed/>
                    <p:pic>
                      <p:nvPicPr>
                        <p:cNvPr id="381015" name="Object 8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7" y="2148"/>
                          <a:ext cx="1842" cy="1598"/>
                        </a:xfrm>
                        <a:prstGeom prst="rect">
                          <a:avLst/>
                        </a:prstGeom>
                        <a:noFill/>
                        <a:extLst>
                          <a:ext uri="{909E8E84-426E-40DD-AFC4-6F175D3DCCD1}">
                            <a14:hiddenFill xmlns:a14="http://schemas.microsoft.com/office/drawing/2010/main">
                              <a:solidFill>
                                <a:srgbClr val="FFFFFF">
                                  <a:alpha val="0"/>
                                </a:srgbClr>
                              </a:solidFill>
                            </a14:hiddenFill>
                          </a:ext>
                        </a:extLst>
                      </p:spPr>
                    </p:pic>
                  </p:oleObj>
                </mc:Fallback>
              </mc:AlternateContent>
            </a:graphicData>
          </a:graphic>
        </p:graphicFrame>
      </p:grpSp>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6304468" y="-1064310"/>
            <a:ext cx="1136384" cy="3479299"/>
          </a:xfrm>
          <a:prstGeom prst="rect">
            <a:avLst/>
          </a:prstGeom>
        </p:spPr>
      </p:pic>
      <p:grpSp>
        <p:nvGrpSpPr>
          <p:cNvPr id="8" name="组合 7"/>
          <p:cNvGrpSpPr/>
          <p:nvPr/>
        </p:nvGrpSpPr>
        <p:grpSpPr>
          <a:xfrm>
            <a:off x="6547669" y="316433"/>
            <a:ext cx="2253732" cy="564384"/>
            <a:chOff x="6547669" y="316433"/>
            <a:chExt cx="2253732" cy="564384"/>
          </a:xfrm>
        </p:grpSpPr>
        <p:pic>
          <p:nvPicPr>
            <p:cNvPr id="5" name="图片 4"/>
            <p:cNvPicPr>
              <a:picLocks noChangeAspect="1"/>
            </p:cNvPicPr>
            <p:nvPr/>
          </p:nvPicPr>
          <p:blipFill>
            <a:blip r:embed="rId9">
              <a:extLst>
                <a:ext uri="{BEBA8EAE-BF5A-486C-A8C5-ECC9F3942E4B}">
                  <a14:imgProps xmlns:a14="http://schemas.microsoft.com/office/drawing/2010/main">
                    <a14:imgLayer r:embed="rId10">
                      <a14:imgEffect>
                        <a14:backgroundRemoval t="6849" b="91781" l="0" r="93750"/>
                      </a14:imgEffect>
                    </a14:imgLayer>
                  </a14:imgProps>
                </a:ext>
              </a:extLst>
            </a:blip>
            <a:stretch>
              <a:fillRect/>
            </a:stretch>
          </p:blipFill>
          <p:spPr>
            <a:xfrm>
              <a:off x="8231310" y="316433"/>
              <a:ext cx="570091" cy="520208"/>
            </a:xfrm>
            <a:prstGeom prst="rect">
              <a:avLst/>
            </a:prstGeom>
          </p:spPr>
        </p:pic>
        <p:pic>
          <p:nvPicPr>
            <p:cNvPr id="34" name="图片 33"/>
            <p:cNvPicPr>
              <a:picLocks noChangeAspect="1"/>
            </p:cNvPicPr>
            <p:nvPr/>
          </p:nvPicPr>
          <p:blipFill>
            <a:blip r:embed="rId9">
              <a:extLst>
                <a:ext uri="{BEBA8EAE-BF5A-486C-A8C5-ECC9F3942E4B}">
                  <a14:imgProps xmlns:a14="http://schemas.microsoft.com/office/drawing/2010/main">
                    <a14:imgLayer r:embed="rId10">
                      <a14:imgEffect>
                        <a14:backgroundRemoval t="6849" b="91781" l="0" r="93750"/>
                      </a14:imgEffect>
                    </a14:imgLayer>
                  </a14:imgProps>
                </a:ext>
              </a:extLst>
            </a:blip>
            <a:stretch>
              <a:fillRect/>
            </a:stretch>
          </p:blipFill>
          <p:spPr>
            <a:xfrm>
              <a:off x="7321183" y="360609"/>
              <a:ext cx="570091" cy="520208"/>
            </a:xfrm>
            <a:prstGeom prst="rect">
              <a:avLst/>
            </a:prstGeom>
          </p:spPr>
        </p:pic>
        <p:pic>
          <p:nvPicPr>
            <p:cNvPr id="35" name="图片 34"/>
            <p:cNvPicPr>
              <a:picLocks noChangeAspect="1"/>
            </p:cNvPicPr>
            <p:nvPr/>
          </p:nvPicPr>
          <p:blipFill>
            <a:blip r:embed="rId9">
              <a:extLst>
                <a:ext uri="{BEBA8EAE-BF5A-486C-A8C5-ECC9F3942E4B}">
                  <a14:imgProps xmlns:a14="http://schemas.microsoft.com/office/drawing/2010/main">
                    <a14:imgLayer r:embed="rId10">
                      <a14:imgEffect>
                        <a14:backgroundRemoval t="6849" b="91781" l="0" r="93750"/>
                      </a14:imgEffect>
                    </a14:imgLayer>
                  </a14:imgProps>
                </a:ext>
              </a:extLst>
            </a:blip>
            <a:stretch>
              <a:fillRect/>
            </a:stretch>
          </p:blipFill>
          <p:spPr>
            <a:xfrm>
              <a:off x="6547669" y="360609"/>
              <a:ext cx="570091" cy="520208"/>
            </a:xfrm>
            <a:prstGeom prst="rect">
              <a:avLst/>
            </a:prstGeom>
          </p:spPr>
        </p:pic>
      </p:grpSp>
      <p:grpSp>
        <p:nvGrpSpPr>
          <p:cNvPr id="7" name="组合 6"/>
          <p:cNvGrpSpPr/>
          <p:nvPr/>
        </p:nvGrpSpPr>
        <p:grpSpPr>
          <a:xfrm>
            <a:off x="4970261" y="315912"/>
            <a:ext cx="1325433" cy="627903"/>
            <a:chOff x="4970261" y="315912"/>
            <a:chExt cx="1325433" cy="627903"/>
          </a:xfrm>
        </p:grpSpPr>
        <p:pic>
          <p:nvPicPr>
            <p:cNvPr id="6" name="图片 5"/>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5686094" y="315912"/>
              <a:ext cx="609600" cy="609600"/>
            </a:xfrm>
            <a:prstGeom prst="rect">
              <a:avLst/>
            </a:prstGeom>
          </p:spPr>
        </p:pic>
        <p:pic>
          <p:nvPicPr>
            <p:cNvPr id="37" name="图片 36"/>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4970261" y="334215"/>
              <a:ext cx="609600" cy="609600"/>
            </a:xfrm>
            <a:prstGeom prst="rect">
              <a:avLst/>
            </a:prstGeom>
          </p:spPr>
        </p:pic>
      </p:grpSp>
    </p:spTree>
    <p:custDataLst>
      <p:tags r:id="rId2"/>
    </p:custDataLst>
    <p:extLst>
      <p:ext uri="{BB962C8B-B14F-4D97-AF65-F5344CB8AC3E}">
        <p14:creationId xmlns:p14="http://schemas.microsoft.com/office/powerpoint/2010/main" val="237583905"/>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80992"/>
                                        </p:tgtEl>
                                        <p:attrNameLst>
                                          <p:attrName>style.visibility</p:attrName>
                                        </p:attrNameLst>
                                      </p:cBhvr>
                                      <p:to>
                                        <p:strVal val="visible"/>
                                      </p:to>
                                    </p:set>
                                    <p:animEffect transition="in" filter="wheel(4)">
                                      <p:cBhvr>
                                        <p:cTn id="7" dur="500"/>
                                        <p:tgtEl>
                                          <p:spTgt spid="3809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80988"/>
                                        </p:tgtEl>
                                        <p:attrNameLst>
                                          <p:attrName>style.visibility</p:attrName>
                                        </p:attrNameLst>
                                      </p:cBhvr>
                                      <p:to>
                                        <p:strVal val="visible"/>
                                      </p:to>
                                    </p:set>
                                    <p:animEffect transition="in" filter="wipe(down)">
                                      <p:cBhvr>
                                        <p:cTn id="12" dur="500"/>
                                        <p:tgtEl>
                                          <p:spTgt spid="38098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81011"/>
                                        </p:tgtEl>
                                        <p:attrNameLst>
                                          <p:attrName>style.visibility</p:attrName>
                                        </p:attrNameLst>
                                      </p:cBhvr>
                                      <p:to>
                                        <p:strVal val="visible"/>
                                      </p:to>
                                    </p:set>
                                    <p:animEffect transition="in" filter="strips(downLeft)">
                                      <p:cBhvr>
                                        <p:cTn id="17" dur="500"/>
                                        <p:tgtEl>
                                          <p:spTgt spid="381011"/>
                                        </p:tgtEl>
                                      </p:cBhvr>
                                    </p:animEffect>
                                  </p:childTnLst>
                                  <p:subTnLst>
                                    <p:set>
                                      <p:cBhvr override="childStyle">
                                        <p:cTn dur="1" fill="hold" display="0" masterRel="nextClick" afterEffect="1"/>
                                        <p:tgtEl>
                                          <p:spTgt spid="38101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81010"/>
                                        </p:tgtEl>
                                        <p:attrNameLst>
                                          <p:attrName>style.visibility</p:attrName>
                                        </p:attrNameLst>
                                      </p:cBhvr>
                                      <p:to>
                                        <p:strVal val="visible"/>
                                      </p:to>
                                    </p:set>
                                    <p:animEffect transition="in" filter="strips(downLeft)">
                                      <p:cBhvr>
                                        <p:cTn id="22" dur="500"/>
                                        <p:tgtEl>
                                          <p:spTgt spid="381010"/>
                                        </p:tgtEl>
                                      </p:cBhvr>
                                    </p:animEffect>
                                  </p:childTnLst>
                                  <p:subTnLst>
                                    <p:set>
                                      <p:cBhvr override="childStyle">
                                        <p:cTn dur="1" fill="hold" display="0" masterRel="nextClick" afterEffect="1"/>
                                        <p:tgtEl>
                                          <p:spTgt spid="38101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81009"/>
                                        </p:tgtEl>
                                        <p:attrNameLst>
                                          <p:attrName>style.visibility</p:attrName>
                                        </p:attrNameLst>
                                      </p:cBhvr>
                                      <p:to>
                                        <p:strVal val="visible"/>
                                      </p:to>
                                    </p:set>
                                    <p:animEffect transition="in" filter="strips(downLeft)">
                                      <p:cBhvr>
                                        <p:cTn id="27" dur="500"/>
                                        <p:tgtEl>
                                          <p:spTgt spid="381009"/>
                                        </p:tgtEl>
                                      </p:cBhvr>
                                    </p:animEffect>
                                  </p:childTnLst>
                                  <p:subTnLst>
                                    <p:set>
                                      <p:cBhvr override="childStyle">
                                        <p:cTn dur="1" fill="hold" display="0" masterRel="nextClick" afterEffect="1"/>
                                        <p:tgtEl>
                                          <p:spTgt spid="38100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81012"/>
                                        </p:tgtEl>
                                        <p:attrNameLst>
                                          <p:attrName>style.visibility</p:attrName>
                                        </p:attrNameLst>
                                      </p:cBhvr>
                                      <p:to>
                                        <p:strVal val="visible"/>
                                      </p:to>
                                    </p:set>
                                    <p:animEffect transition="in" filter="strips(downLeft)">
                                      <p:cBhvr>
                                        <p:cTn id="32" dur="500"/>
                                        <p:tgtEl>
                                          <p:spTgt spid="381012"/>
                                        </p:tgtEl>
                                      </p:cBhvr>
                                    </p:animEffect>
                                  </p:childTnLst>
                                  <p:subTnLst>
                                    <p:set>
                                      <p:cBhvr override="childStyle">
                                        <p:cTn dur="1" fill="hold" display="0" masterRel="nextClick" afterEffect="1"/>
                                        <p:tgtEl>
                                          <p:spTgt spid="381012"/>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80989"/>
                                        </p:tgtEl>
                                        <p:attrNameLst>
                                          <p:attrName>style.visibility</p:attrName>
                                        </p:attrNameLst>
                                      </p:cBhvr>
                                      <p:to>
                                        <p:strVal val="visible"/>
                                      </p:to>
                                    </p:set>
                                    <p:animEffect transition="in" filter="wipe(down)">
                                      <p:cBhvr>
                                        <p:cTn id="52" dur="500"/>
                                        <p:tgtEl>
                                          <p:spTgt spid="380989"/>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42" fill="hold" nodeType="clickEffect">
                                  <p:stCondLst>
                                    <p:cond delay="0"/>
                                  </p:stCondLst>
                                  <p:childTnLst>
                                    <p:set>
                                      <p:cBhvr>
                                        <p:cTn id="56" dur="1" fill="hold">
                                          <p:stCondLst>
                                            <p:cond delay="0"/>
                                          </p:stCondLst>
                                        </p:cTn>
                                        <p:tgtEl>
                                          <p:spTgt spid="381000"/>
                                        </p:tgtEl>
                                        <p:attrNameLst>
                                          <p:attrName>style.visibility</p:attrName>
                                        </p:attrNameLst>
                                      </p:cBhvr>
                                      <p:to>
                                        <p:strVal val="visible"/>
                                      </p:to>
                                    </p:set>
                                    <p:animEffect transition="in" filter="barn(outHorizontal)">
                                      <p:cBhvr>
                                        <p:cTn id="57" dur="500"/>
                                        <p:tgtEl>
                                          <p:spTgt spid="381000"/>
                                        </p:tgtEl>
                                      </p:cBhvr>
                                    </p:animEffect>
                                  </p:childTnLst>
                                  <p:subTnLst>
                                    <p:set>
                                      <p:cBhvr override="childStyle">
                                        <p:cTn dur="1" fill="hold" display="0" masterRel="nextClick" afterEffect="1"/>
                                        <p:tgtEl>
                                          <p:spTgt spid="381000"/>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6" presetClass="entr" presetSubtype="42" fill="hold" nodeType="clickEffect">
                                  <p:stCondLst>
                                    <p:cond delay="0"/>
                                  </p:stCondLst>
                                  <p:childTnLst>
                                    <p:set>
                                      <p:cBhvr>
                                        <p:cTn id="61" dur="1" fill="hold">
                                          <p:stCondLst>
                                            <p:cond delay="0"/>
                                          </p:stCondLst>
                                        </p:cTn>
                                        <p:tgtEl>
                                          <p:spTgt spid="381003"/>
                                        </p:tgtEl>
                                        <p:attrNameLst>
                                          <p:attrName>style.visibility</p:attrName>
                                        </p:attrNameLst>
                                      </p:cBhvr>
                                      <p:to>
                                        <p:strVal val="visible"/>
                                      </p:to>
                                    </p:set>
                                    <p:animEffect transition="in" filter="barn(outHorizontal)">
                                      <p:cBhvr>
                                        <p:cTn id="62" dur="500"/>
                                        <p:tgtEl>
                                          <p:spTgt spid="381003"/>
                                        </p:tgtEl>
                                      </p:cBhvr>
                                    </p:animEffect>
                                  </p:childTnLst>
                                  <p:subTnLst>
                                    <p:set>
                                      <p:cBhvr override="childStyle">
                                        <p:cTn dur="1" fill="hold" display="0" masterRel="nextClick" afterEffect="1"/>
                                        <p:tgtEl>
                                          <p:spTgt spid="38100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4" presetClass="entr" presetSubtype="32" fill="hold" nodeType="clickEffect">
                                  <p:stCondLst>
                                    <p:cond delay="0"/>
                                  </p:stCondLst>
                                  <p:childTnLst>
                                    <p:set>
                                      <p:cBhvr>
                                        <p:cTn id="66" dur="1" fill="hold">
                                          <p:stCondLst>
                                            <p:cond delay="0"/>
                                          </p:stCondLst>
                                        </p:cTn>
                                        <p:tgtEl>
                                          <p:spTgt spid="380995"/>
                                        </p:tgtEl>
                                        <p:attrNameLst>
                                          <p:attrName>style.visibility</p:attrName>
                                        </p:attrNameLst>
                                      </p:cBhvr>
                                      <p:to>
                                        <p:strVal val="visible"/>
                                      </p:to>
                                    </p:set>
                                    <p:animEffect transition="in" filter="box(out)">
                                      <p:cBhvr>
                                        <p:cTn id="67" dur="500"/>
                                        <p:tgtEl>
                                          <p:spTgt spid="380995"/>
                                        </p:tgtEl>
                                      </p:cBhvr>
                                    </p:animEffect>
                                  </p:childTnLst>
                                  <p:subTnLst>
                                    <p:set>
                                      <p:cBhvr override="childStyle">
                                        <p:cTn dur="1" fill="hold" display="0" masterRel="nextClick" afterEffect="1"/>
                                        <p:tgtEl>
                                          <p:spTgt spid="380995"/>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80990"/>
                                        </p:tgtEl>
                                        <p:attrNameLst>
                                          <p:attrName>style.visibility</p:attrName>
                                        </p:attrNameLst>
                                      </p:cBhvr>
                                      <p:to>
                                        <p:strVal val="visible"/>
                                      </p:to>
                                    </p:set>
                                    <p:animEffect transition="in" filter="wipe(down)">
                                      <p:cBhvr>
                                        <p:cTn id="72" dur="500"/>
                                        <p:tgtEl>
                                          <p:spTgt spid="38099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80991"/>
                                        </p:tgtEl>
                                        <p:attrNameLst>
                                          <p:attrName>style.visibility</p:attrName>
                                        </p:attrNameLst>
                                      </p:cBhvr>
                                      <p:to>
                                        <p:strVal val="visible"/>
                                      </p:to>
                                    </p:set>
                                    <p:animEffect transition="in" filter="wipe(down)">
                                      <p:cBhvr>
                                        <p:cTn id="77" dur="500"/>
                                        <p:tgtEl>
                                          <p:spTgt spid="380991"/>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1" presetClass="entr" presetSubtype="4" fill="hold" nodeType="clickEffect">
                                  <p:stCondLst>
                                    <p:cond delay="0"/>
                                  </p:stCondLst>
                                  <p:childTnLst>
                                    <p:set>
                                      <p:cBhvr>
                                        <p:cTn id="81" dur="1" fill="hold">
                                          <p:stCondLst>
                                            <p:cond delay="0"/>
                                          </p:stCondLst>
                                        </p:cTn>
                                        <p:tgtEl>
                                          <p:spTgt spid="381013"/>
                                        </p:tgtEl>
                                        <p:attrNameLst>
                                          <p:attrName>style.visibility</p:attrName>
                                        </p:attrNameLst>
                                      </p:cBhvr>
                                      <p:to>
                                        <p:strVal val="visible"/>
                                      </p:to>
                                    </p:set>
                                    <p:animEffect transition="in" filter="wheel(4)">
                                      <p:cBhvr>
                                        <p:cTn id="82" dur="500"/>
                                        <p:tgtEl>
                                          <p:spTgt spid="38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88" grpId="0"/>
      <p:bldP spid="380989" grpId="0"/>
      <p:bldP spid="380990" grpId="0"/>
      <p:bldP spid="38099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3030" name="Object 54"/>
          <p:cNvGraphicFramePr>
            <a:graphicFrameLocks noChangeAspect="1"/>
          </p:cNvGraphicFramePr>
          <p:nvPr/>
        </p:nvGraphicFramePr>
        <p:xfrm>
          <a:off x="3132138" y="3284538"/>
          <a:ext cx="2160587" cy="441325"/>
        </p:xfrm>
        <a:graphic>
          <a:graphicData uri="http://schemas.openxmlformats.org/presentationml/2006/ole">
            <mc:AlternateContent xmlns:mc="http://schemas.openxmlformats.org/markup-compatibility/2006">
              <mc:Choice xmlns:v="urn:schemas-microsoft-com:vml" Requires="v">
                <p:oleObj spid="_x0000_s32830" name="公式" r:id="rId5" imgW="812520" imgH="164880" progId="Equation.3">
                  <p:embed/>
                </p:oleObj>
              </mc:Choice>
              <mc:Fallback>
                <p:oleObj name="公式" r:id="rId5" imgW="812520" imgH="164880" progId="Equation.3">
                  <p:embed/>
                  <p:pic>
                    <p:nvPicPr>
                      <p:cNvPr id="383030" name="Object 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38" y="3284538"/>
                        <a:ext cx="2160587"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3029" name="Object 53"/>
          <p:cNvGraphicFramePr>
            <a:graphicFrameLocks noChangeAspect="1"/>
          </p:cNvGraphicFramePr>
          <p:nvPr/>
        </p:nvGraphicFramePr>
        <p:xfrm>
          <a:off x="3311525" y="4684713"/>
          <a:ext cx="2339975" cy="1336675"/>
        </p:xfrm>
        <a:graphic>
          <a:graphicData uri="http://schemas.openxmlformats.org/presentationml/2006/ole">
            <mc:AlternateContent xmlns:mc="http://schemas.openxmlformats.org/markup-compatibility/2006">
              <mc:Choice xmlns:v="urn:schemas-microsoft-com:vml" Requires="v">
                <p:oleObj spid="_x0000_s32831" name="图片" r:id="rId7" imgW="1094400" imgH="627840" progId="Word.Picture.8">
                  <p:embed/>
                </p:oleObj>
              </mc:Choice>
              <mc:Fallback>
                <p:oleObj name="图片" r:id="rId7" imgW="1094400" imgH="627840" progId="Word.Picture.8">
                  <p:embed/>
                  <p:pic>
                    <p:nvPicPr>
                      <p:cNvPr id="383029"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11525" y="4684713"/>
                        <a:ext cx="2339975" cy="1336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3032" name="Rectangle 56"/>
          <p:cNvSpPr>
            <a:spLocks noChangeArrowheads="1"/>
          </p:cNvSpPr>
          <p:nvPr/>
        </p:nvSpPr>
        <p:spPr bwMode="auto">
          <a:xfrm>
            <a:off x="712788" y="620713"/>
            <a:ext cx="526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533400"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533400" algn="l" defTabSz="914400" rtl="0" eaLnBrk="1" fontAlgn="base" latinLnBrk="0" hangingPunct="1">
              <a:lnSpc>
                <a:spcPct val="100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例  </a:t>
            </a:r>
            <a:r>
              <a:rPr kumimoji="1" lang="en-US" altLang="zh-CN" sz="2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a:t>
            </a:r>
            <a:r>
              <a:rPr kumimoji="1" lang="zh-CN" altLang="en-US" sz="2400" b="1" i="0" u="none" strike="noStrike" kern="1200" cap="none" spc="0" normalizeH="0" baseline="0" noProof="0" dirty="0">
                <a:ln>
                  <a:noFill/>
                </a:ln>
                <a:solidFill>
                  <a:srgbClr val="000066"/>
                </a:solidFill>
                <a:effectLst/>
                <a:uLnTx/>
                <a:uFillTx/>
                <a:latin typeface="+mn-ea"/>
                <a:ea typeface="+mn-ea"/>
                <a:cs typeface="Times New Roman" panose="02020603050405020304" pitchFamily="18" charset="0"/>
              </a:rPr>
              <a:t>用卡诺图法化简下列逻辑函数</a:t>
            </a:r>
          </a:p>
        </p:txBody>
      </p:sp>
      <p:sp>
        <p:nvSpPr>
          <p:cNvPr id="383034" name="Rectangle 58"/>
          <p:cNvSpPr>
            <a:spLocks noChangeArrowheads="1"/>
          </p:cNvSpPr>
          <p:nvPr/>
        </p:nvSpPr>
        <p:spPr bwMode="auto">
          <a:xfrm>
            <a:off x="1289050" y="2706043"/>
            <a:ext cx="66832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tabLst>
                <a:tab pos="971550" algn="l"/>
                <a:tab pos="4392613" algn="r"/>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）画包围圈合并最小项，得最简与</a:t>
            </a:r>
            <a:r>
              <a:rPr kumimoji="1" lang="en-US" altLang="zh-CN"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mn-ea"/>
                <a:ea typeface="+mn-ea"/>
                <a:cs typeface="Times New Roman" panose="02020603050405020304" pitchFamily="18" charset="0"/>
              </a:rPr>
              <a:t>或表达式</a:t>
            </a:r>
            <a:endParaRPr kumimoji="1" lang="zh-CN" altLang="en-US" sz="2400" b="0" i="0" u="none" strike="noStrike" kern="1200" cap="none" spc="0" normalizeH="0" baseline="0" noProof="0">
              <a:ln>
                <a:noFill/>
              </a:ln>
              <a:solidFill>
                <a:srgbClr val="000000"/>
              </a:solidFill>
              <a:effectLst/>
              <a:uLnTx/>
              <a:uFillTx/>
              <a:latin typeface="+mn-ea"/>
              <a:ea typeface="+mn-ea"/>
              <a:cs typeface="Times New Roman" panose="02020603050405020304" pitchFamily="18" charset="0"/>
            </a:endParaRPr>
          </a:p>
        </p:txBody>
      </p:sp>
      <p:sp>
        <p:nvSpPr>
          <p:cNvPr id="383035" name="Rectangle 59"/>
          <p:cNvSpPr>
            <a:spLocks noChangeArrowheads="1"/>
          </p:cNvSpPr>
          <p:nvPr/>
        </p:nvSpPr>
        <p:spPr bwMode="auto">
          <a:xfrm>
            <a:off x="0" y="4684713"/>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p>
        </p:txBody>
      </p:sp>
      <p:sp>
        <p:nvSpPr>
          <p:cNvPr id="383036" name="Rectangle 60"/>
          <p:cNvSpPr>
            <a:spLocks noChangeArrowheads="1"/>
          </p:cNvSpPr>
          <p:nvPr/>
        </p:nvSpPr>
        <p:spPr bwMode="auto">
          <a:xfrm>
            <a:off x="280988" y="206057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解：</a:t>
            </a:r>
            <a:r>
              <a:rPr kumimoji="1" lang="en-US" altLang="zh-CN" sz="2400" b="1" i="0" u="none" strike="noStrike" kern="1200" cap="none" spc="0" normalizeH="0" baseline="0" noProof="0">
                <a:ln>
                  <a:noFill/>
                </a:ln>
                <a:solidFill>
                  <a:srgbClr val="000066"/>
                </a:solidFill>
                <a:effectLst/>
                <a:uLnTx/>
                <a:uFillTx/>
                <a:latin typeface="+mn-ea"/>
                <a:cs typeface="Times New Roman" panose="02020603050405020304" pitchFamily="18" charset="0"/>
              </a:rPr>
              <a:t>(1) </a:t>
            </a: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由</a:t>
            </a:r>
            <a:r>
              <a:rPr kumimoji="1" lang="en-US" altLang="zh-CN" sz="2400" b="1" i="1" u="none" strike="noStrike" kern="1200" cap="none" spc="0" normalizeH="0" baseline="0" noProof="0">
                <a:ln>
                  <a:noFill/>
                </a:ln>
                <a:solidFill>
                  <a:srgbClr val="000066"/>
                </a:solidFill>
                <a:effectLst/>
                <a:uLnTx/>
                <a:uFillTx/>
                <a:latin typeface="+mn-ea"/>
                <a:cs typeface="Times New Roman" panose="02020603050405020304" pitchFamily="18" charset="0"/>
              </a:rPr>
              <a:t>L </a:t>
            </a:r>
            <a:r>
              <a:rPr kumimoji="1" lang="zh-CN" altLang="en-US" sz="2400" b="1" i="0" u="none" strike="noStrike" kern="1200" cap="none" spc="0" normalizeH="0" baseline="0" noProof="0">
                <a:ln>
                  <a:noFill/>
                </a:ln>
                <a:solidFill>
                  <a:srgbClr val="000066"/>
                </a:solidFill>
                <a:effectLst/>
                <a:uLnTx/>
                <a:uFillTx/>
                <a:latin typeface="+mn-ea"/>
                <a:cs typeface="Times New Roman" panose="02020603050405020304" pitchFamily="18" charset="0"/>
              </a:rPr>
              <a:t>画出卡诺图</a:t>
            </a:r>
          </a:p>
        </p:txBody>
      </p:sp>
      <p:grpSp>
        <p:nvGrpSpPr>
          <p:cNvPr id="383038" name="Group 62"/>
          <p:cNvGrpSpPr>
            <a:grpSpLocks/>
          </p:cNvGrpSpPr>
          <p:nvPr/>
        </p:nvGrpSpPr>
        <p:grpSpPr bwMode="auto">
          <a:xfrm>
            <a:off x="971550" y="1387475"/>
            <a:ext cx="7129463" cy="519113"/>
            <a:chOff x="612" y="874"/>
            <a:chExt cx="4491" cy="327"/>
          </a:xfrm>
        </p:grpSpPr>
        <p:graphicFrame>
          <p:nvGraphicFramePr>
            <p:cNvPr id="383031" name="Object 55"/>
            <p:cNvGraphicFramePr>
              <a:graphicFrameLocks noChangeAspect="1"/>
            </p:cNvGraphicFramePr>
            <p:nvPr/>
          </p:nvGraphicFramePr>
          <p:xfrm>
            <a:off x="612" y="890"/>
            <a:ext cx="1950" cy="311"/>
          </p:xfrm>
          <a:graphic>
            <a:graphicData uri="http://schemas.openxmlformats.org/presentationml/2006/ole">
              <mc:AlternateContent xmlns:mc="http://schemas.openxmlformats.org/markup-compatibility/2006">
                <mc:Choice xmlns:v="urn:schemas-microsoft-com:vml" Requires="v">
                  <p:oleObj spid="_x0000_s32832" name="公式" r:id="rId9" imgW="1193760" imgH="190440" progId="Equation.3">
                    <p:embed/>
                  </p:oleObj>
                </mc:Choice>
                <mc:Fallback>
                  <p:oleObj name="公式" r:id="rId9" imgW="1193760" imgH="190440" progId="Equation.3">
                    <p:embed/>
                    <p:pic>
                      <p:nvPicPr>
                        <p:cNvPr id="383031" name="Object 5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2" y="890"/>
                          <a:ext cx="1950" cy="3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3037" name="Rectangle 61"/>
            <p:cNvSpPr>
              <a:spLocks noChangeArrowheads="1"/>
            </p:cNvSpPr>
            <p:nvPr/>
          </p:nvSpPr>
          <p:spPr bwMode="auto">
            <a:xfrm>
              <a:off x="2200" y="874"/>
              <a:ext cx="29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00050"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400050" algn="l" defTabSz="914400" rtl="0" eaLnBrk="1" fontAlgn="base" latinLnBrk="0" hangingPunct="1">
                <a:lnSpc>
                  <a:spcPct val="100000"/>
                </a:lnSpc>
                <a:spcBef>
                  <a:spcPct val="0"/>
                </a:spcBef>
                <a:spcAft>
                  <a:spcPct val="0"/>
                </a:spcAft>
                <a:buClrTx/>
                <a:buSzTx/>
                <a:buFontTx/>
                <a:buNone/>
                <a:tabLst>
                  <a:tab pos="971550" algn="l"/>
                  <a:tab pos="4392613" algn="r"/>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5</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7</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8</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15)</a:t>
              </a:r>
            </a:p>
          </p:txBody>
        </p:sp>
      </p:grpSp>
      <p:graphicFrame>
        <p:nvGraphicFramePr>
          <p:cNvPr id="383039" name="Object 63"/>
          <p:cNvGraphicFramePr>
            <a:graphicFrameLocks noChangeAspect="1"/>
          </p:cNvGraphicFramePr>
          <p:nvPr/>
        </p:nvGraphicFramePr>
        <p:xfrm>
          <a:off x="2124075" y="3573463"/>
          <a:ext cx="3297238" cy="3051175"/>
        </p:xfrm>
        <a:graphic>
          <a:graphicData uri="http://schemas.openxmlformats.org/presentationml/2006/ole">
            <mc:AlternateContent xmlns:mc="http://schemas.openxmlformats.org/markup-compatibility/2006">
              <mc:Choice xmlns:v="urn:schemas-microsoft-com:vml" Requires="v">
                <p:oleObj spid="_x0000_s32833" name="图片" r:id="rId11" imgW="1542240" imgH="1429560" progId="Word.Picture.8">
                  <p:embed/>
                </p:oleObj>
              </mc:Choice>
              <mc:Fallback>
                <p:oleObj name="图片" r:id="rId11" imgW="1542240" imgH="1429560" progId="Word.Picture.8">
                  <p:embed/>
                  <p:pic>
                    <p:nvPicPr>
                      <p:cNvPr id="383039" name="Object 6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24075" y="3573463"/>
                        <a:ext cx="3297238" cy="305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3041" name="Object 65"/>
          <p:cNvGraphicFramePr>
            <a:graphicFrameLocks noChangeAspect="1"/>
          </p:cNvGraphicFramePr>
          <p:nvPr/>
        </p:nvGraphicFramePr>
        <p:xfrm>
          <a:off x="2627313" y="4086225"/>
          <a:ext cx="3222625" cy="2151063"/>
        </p:xfrm>
        <a:graphic>
          <a:graphicData uri="http://schemas.openxmlformats.org/presentationml/2006/ole">
            <mc:AlternateContent xmlns:mc="http://schemas.openxmlformats.org/markup-compatibility/2006">
              <mc:Choice xmlns:v="urn:schemas-microsoft-com:vml" Requires="v">
                <p:oleObj spid="_x0000_s32834" name="图片" r:id="rId13" imgW="1505880" imgH="1008720" progId="Word.Picture.8">
                  <p:embed/>
                </p:oleObj>
              </mc:Choice>
              <mc:Fallback>
                <p:oleObj name="图片" r:id="rId13" imgW="1505880" imgH="1008720" progId="Word.Picture.8">
                  <p:embed/>
                  <p:pic>
                    <p:nvPicPr>
                      <p:cNvPr id="383041" name="Object 6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27313" y="4086225"/>
                        <a:ext cx="3222625" cy="2151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3620075175"/>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3032"/>
                                        </p:tgtEl>
                                        <p:attrNameLst>
                                          <p:attrName>style.visibility</p:attrName>
                                        </p:attrNameLst>
                                      </p:cBhvr>
                                      <p:to>
                                        <p:strVal val="visible"/>
                                      </p:to>
                                    </p:set>
                                    <p:animEffect transition="in" filter="wipe(up)">
                                      <p:cBhvr>
                                        <p:cTn id="7" dur="500"/>
                                        <p:tgtEl>
                                          <p:spTgt spid="383032"/>
                                        </p:tgtEl>
                                      </p:cBhvr>
                                    </p:animEffect>
                                  </p:childTnLst>
                                </p:cTn>
                              </p:par>
                              <p:par>
                                <p:cTn id="8" presetID="22" presetClass="entr" presetSubtype="1" fill="hold" nodeType="withEffect">
                                  <p:stCondLst>
                                    <p:cond delay="0"/>
                                  </p:stCondLst>
                                  <p:childTnLst>
                                    <p:set>
                                      <p:cBhvr>
                                        <p:cTn id="9" dur="1" fill="hold">
                                          <p:stCondLst>
                                            <p:cond delay="0"/>
                                          </p:stCondLst>
                                        </p:cTn>
                                        <p:tgtEl>
                                          <p:spTgt spid="383038"/>
                                        </p:tgtEl>
                                        <p:attrNameLst>
                                          <p:attrName>style.visibility</p:attrName>
                                        </p:attrNameLst>
                                      </p:cBhvr>
                                      <p:to>
                                        <p:strVal val="visible"/>
                                      </p:to>
                                    </p:set>
                                    <p:animEffect transition="in" filter="wipe(up)">
                                      <p:cBhvr>
                                        <p:cTn id="10" dur="500"/>
                                        <p:tgtEl>
                                          <p:spTgt spid="38303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383036"/>
                                        </p:tgtEl>
                                        <p:attrNameLst>
                                          <p:attrName>style.visibility</p:attrName>
                                        </p:attrNameLst>
                                      </p:cBhvr>
                                      <p:to>
                                        <p:strVal val="visible"/>
                                      </p:to>
                                    </p:set>
                                    <p:animEffect transition="in" filter="strips(downRight)">
                                      <p:cBhvr>
                                        <p:cTn id="15" dur="500"/>
                                        <p:tgtEl>
                                          <p:spTgt spid="38303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383039"/>
                                        </p:tgtEl>
                                        <p:attrNameLst>
                                          <p:attrName>style.visibility</p:attrName>
                                        </p:attrNameLst>
                                      </p:cBhvr>
                                      <p:to>
                                        <p:strVal val="visible"/>
                                      </p:to>
                                    </p:set>
                                    <p:animEffect transition="in" filter="box(in)">
                                      <p:cBhvr>
                                        <p:cTn id="20" dur="500"/>
                                        <p:tgtEl>
                                          <p:spTgt spid="38303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383034"/>
                                        </p:tgtEl>
                                        <p:attrNameLst>
                                          <p:attrName>style.visibility</p:attrName>
                                        </p:attrNameLst>
                                      </p:cBhvr>
                                      <p:to>
                                        <p:strVal val="visible"/>
                                      </p:to>
                                    </p:set>
                                    <p:animEffect transition="in" filter="strips(downRight)">
                                      <p:cBhvr>
                                        <p:cTn id="25" dur="500"/>
                                        <p:tgtEl>
                                          <p:spTgt spid="38303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2" fill="hold" nodeType="clickEffect">
                                  <p:stCondLst>
                                    <p:cond delay="0"/>
                                  </p:stCondLst>
                                  <p:childTnLst>
                                    <p:set>
                                      <p:cBhvr>
                                        <p:cTn id="29" dur="1" fill="hold">
                                          <p:stCondLst>
                                            <p:cond delay="0"/>
                                          </p:stCondLst>
                                        </p:cTn>
                                        <p:tgtEl>
                                          <p:spTgt spid="383029"/>
                                        </p:tgtEl>
                                        <p:attrNameLst>
                                          <p:attrName>style.visibility</p:attrName>
                                        </p:attrNameLst>
                                      </p:cBhvr>
                                      <p:to>
                                        <p:strVal val="visible"/>
                                      </p:to>
                                    </p:set>
                                    <p:animEffect transition="in" filter="wipe(right)">
                                      <p:cBhvr>
                                        <p:cTn id="30" dur="500"/>
                                        <p:tgtEl>
                                          <p:spTgt spid="38302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nodeType="clickEffect">
                                  <p:stCondLst>
                                    <p:cond delay="0"/>
                                  </p:stCondLst>
                                  <p:childTnLst>
                                    <p:set>
                                      <p:cBhvr>
                                        <p:cTn id="34" dur="1" fill="hold">
                                          <p:stCondLst>
                                            <p:cond delay="0"/>
                                          </p:stCondLst>
                                        </p:cTn>
                                        <p:tgtEl>
                                          <p:spTgt spid="383041"/>
                                        </p:tgtEl>
                                        <p:attrNameLst>
                                          <p:attrName>style.visibility</p:attrName>
                                        </p:attrNameLst>
                                      </p:cBhvr>
                                      <p:to>
                                        <p:strVal val="visible"/>
                                      </p:to>
                                    </p:set>
                                    <p:animEffect transition="in" filter="box(out)">
                                      <p:cBhvr>
                                        <p:cTn id="35" dur="500"/>
                                        <p:tgtEl>
                                          <p:spTgt spid="38304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383030"/>
                                        </p:tgtEl>
                                        <p:attrNameLst>
                                          <p:attrName>style.visibility</p:attrName>
                                        </p:attrNameLst>
                                      </p:cBhvr>
                                      <p:to>
                                        <p:strVal val="visible"/>
                                      </p:to>
                                    </p:set>
                                    <p:animEffect transition="in" filter="strips(downRight)">
                                      <p:cBhvr>
                                        <p:cTn id="40" dur="500"/>
                                        <p:tgtEl>
                                          <p:spTgt spid="383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032" grpId="0"/>
      <p:bldP spid="383034" grpId="0"/>
      <p:bldP spid="3830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5044" name="Group 20"/>
          <p:cNvGrpSpPr>
            <a:grpSpLocks/>
          </p:cNvGrpSpPr>
          <p:nvPr/>
        </p:nvGrpSpPr>
        <p:grpSpPr bwMode="auto">
          <a:xfrm>
            <a:off x="2330450" y="1700213"/>
            <a:ext cx="2384425" cy="2339975"/>
            <a:chOff x="4080" y="1152"/>
            <a:chExt cx="1502" cy="1474"/>
          </a:xfrm>
        </p:grpSpPr>
        <p:sp>
          <p:nvSpPr>
            <p:cNvPr id="385045" name="AutoShape 21"/>
            <p:cNvSpPr>
              <a:spLocks noChangeArrowheads="1"/>
            </p:cNvSpPr>
            <p:nvPr/>
          </p:nvSpPr>
          <p:spPr bwMode="auto">
            <a:xfrm>
              <a:off x="4080" y="1152"/>
              <a:ext cx="1502" cy="1474"/>
            </a:xfrm>
            <a:prstGeom prst="roundRect">
              <a:avLst>
                <a:gd name="adj" fmla="val 16667"/>
              </a:avLst>
            </a:prstGeom>
            <a:solidFill>
              <a:schemeClr val="bg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85046" name="Group 22"/>
            <p:cNvGrpSpPr>
              <a:grpSpLocks/>
            </p:cNvGrpSpPr>
            <p:nvPr/>
          </p:nvGrpSpPr>
          <p:grpSpPr bwMode="auto">
            <a:xfrm>
              <a:off x="4128" y="1248"/>
              <a:ext cx="1343" cy="1309"/>
              <a:chOff x="4128" y="960"/>
              <a:chExt cx="1343" cy="1309"/>
            </a:xfrm>
          </p:grpSpPr>
          <p:graphicFrame>
            <p:nvGraphicFramePr>
              <p:cNvPr id="385047" name="Object 23"/>
              <p:cNvGraphicFramePr>
                <a:graphicFrameLocks noChangeAspect="1"/>
              </p:cNvGraphicFramePr>
              <p:nvPr/>
            </p:nvGraphicFramePr>
            <p:xfrm>
              <a:off x="4128" y="960"/>
              <a:ext cx="1343" cy="1309"/>
            </p:xfrm>
            <a:graphic>
              <a:graphicData uri="http://schemas.openxmlformats.org/presentationml/2006/ole">
                <mc:AlternateContent xmlns:mc="http://schemas.openxmlformats.org/markup-compatibility/2006">
                  <mc:Choice xmlns:v="urn:schemas-microsoft-com:vml" Requires="v">
                    <p:oleObj spid="_x0000_s33902" name="图片" r:id="rId6" imgW="1881992" imgH="1838932" progId="Word.Picture.8">
                      <p:embed/>
                    </p:oleObj>
                  </mc:Choice>
                  <mc:Fallback>
                    <p:oleObj name="图片" r:id="rId6" imgW="1881992" imgH="1838932" progId="Word.Picture.8">
                      <p:embed/>
                      <p:pic>
                        <p:nvPicPr>
                          <p:cNvPr id="385047"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8" y="960"/>
                            <a:ext cx="1343" cy="13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5048" name="Text Box 24"/>
              <p:cNvSpPr txBox="1">
                <a:spLocks noChangeArrowheads="1"/>
              </p:cNvSpPr>
              <p:nvPr/>
            </p:nvSpPr>
            <p:spPr bwMode="auto">
              <a:xfrm>
                <a:off x="446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0</a:t>
                </a:r>
              </a:p>
            </p:txBody>
          </p:sp>
          <p:sp>
            <p:nvSpPr>
              <p:cNvPr id="385049" name="Text Box 25"/>
              <p:cNvSpPr txBox="1">
                <a:spLocks noChangeArrowheads="1"/>
              </p:cNvSpPr>
              <p:nvPr/>
            </p:nvSpPr>
            <p:spPr bwMode="auto">
              <a:xfrm>
                <a:off x="446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0" name="Text Box 26"/>
              <p:cNvSpPr txBox="1">
                <a:spLocks noChangeArrowheads="1"/>
              </p:cNvSpPr>
              <p:nvPr/>
            </p:nvSpPr>
            <p:spPr bwMode="auto">
              <a:xfrm>
                <a:off x="4752"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1" name="Text Box 27"/>
              <p:cNvSpPr txBox="1">
                <a:spLocks noChangeArrowheads="1"/>
              </p:cNvSpPr>
              <p:nvPr/>
            </p:nvSpPr>
            <p:spPr bwMode="auto">
              <a:xfrm>
                <a:off x="494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2" name="Text Box 28"/>
              <p:cNvSpPr txBox="1">
                <a:spLocks noChangeArrowheads="1"/>
              </p:cNvSpPr>
              <p:nvPr/>
            </p:nvSpPr>
            <p:spPr bwMode="auto">
              <a:xfrm>
                <a:off x="518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3" name="Text Box 29"/>
              <p:cNvSpPr txBox="1">
                <a:spLocks noChangeArrowheads="1"/>
              </p:cNvSpPr>
              <p:nvPr/>
            </p:nvSpPr>
            <p:spPr bwMode="auto">
              <a:xfrm>
                <a:off x="4497"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4" name="Text Box 30"/>
              <p:cNvSpPr txBox="1">
                <a:spLocks noChangeArrowheads="1"/>
              </p:cNvSpPr>
              <p:nvPr/>
            </p:nvSpPr>
            <p:spPr bwMode="auto">
              <a:xfrm>
                <a:off x="470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5" name="Text Box 31"/>
              <p:cNvSpPr txBox="1">
                <a:spLocks noChangeArrowheads="1"/>
              </p:cNvSpPr>
              <p:nvPr/>
            </p:nvSpPr>
            <p:spPr bwMode="auto">
              <a:xfrm>
                <a:off x="494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6" name="Text Box 32"/>
              <p:cNvSpPr txBox="1">
                <a:spLocks noChangeArrowheads="1"/>
              </p:cNvSpPr>
              <p:nvPr/>
            </p:nvSpPr>
            <p:spPr bwMode="auto">
              <a:xfrm>
                <a:off x="518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7" name="Text Box 33"/>
              <p:cNvSpPr txBox="1">
                <a:spLocks noChangeArrowheads="1"/>
              </p:cNvSpPr>
              <p:nvPr/>
            </p:nvSpPr>
            <p:spPr bwMode="auto">
              <a:xfrm>
                <a:off x="5169" y="1737"/>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8" name="Text Box 34"/>
              <p:cNvSpPr txBox="1">
                <a:spLocks noChangeArrowheads="1"/>
              </p:cNvSpPr>
              <p:nvPr/>
            </p:nvSpPr>
            <p:spPr bwMode="auto">
              <a:xfrm>
                <a:off x="494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59" name="Text Box 35"/>
              <p:cNvSpPr txBox="1">
                <a:spLocks noChangeArrowheads="1"/>
              </p:cNvSpPr>
              <p:nvPr/>
            </p:nvSpPr>
            <p:spPr bwMode="auto">
              <a:xfrm>
                <a:off x="470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60" name="Text Box 36"/>
              <p:cNvSpPr txBox="1">
                <a:spLocks noChangeArrowheads="1"/>
              </p:cNvSpPr>
              <p:nvPr/>
            </p:nvSpPr>
            <p:spPr bwMode="auto">
              <a:xfrm>
                <a:off x="4704" y="148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61" name="Text Box 37"/>
              <p:cNvSpPr txBox="1">
                <a:spLocks noChangeArrowheads="1"/>
              </p:cNvSpPr>
              <p:nvPr/>
            </p:nvSpPr>
            <p:spPr bwMode="auto">
              <a:xfrm>
                <a:off x="4977" y="153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62" name="Text Box 38"/>
              <p:cNvSpPr txBox="1">
                <a:spLocks noChangeArrowheads="1"/>
              </p:cNvSpPr>
              <p:nvPr/>
            </p:nvSpPr>
            <p:spPr bwMode="auto">
              <a:xfrm>
                <a:off x="5184" y="153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63" name="Text Box 39"/>
              <p:cNvSpPr txBox="1">
                <a:spLocks noChangeArrowheads="1"/>
              </p:cNvSpPr>
              <p:nvPr/>
            </p:nvSpPr>
            <p:spPr bwMode="auto">
              <a:xfrm>
                <a:off x="4464" y="148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0</a:t>
                </a:r>
              </a:p>
            </p:txBody>
          </p:sp>
        </p:grpSp>
      </p:grpSp>
      <p:graphicFrame>
        <p:nvGraphicFramePr>
          <p:cNvPr id="385064" name="Object 40"/>
          <p:cNvGraphicFramePr>
            <a:graphicFrameLocks noChangeAspect="1"/>
          </p:cNvGraphicFramePr>
          <p:nvPr/>
        </p:nvGraphicFramePr>
        <p:xfrm>
          <a:off x="981075" y="1163638"/>
          <a:ext cx="6748463" cy="609600"/>
        </p:xfrm>
        <a:graphic>
          <a:graphicData uri="http://schemas.openxmlformats.org/presentationml/2006/ole">
            <mc:AlternateContent xmlns:mc="http://schemas.openxmlformats.org/markup-compatibility/2006">
              <mc:Choice xmlns:v="urn:schemas-microsoft-com:vml" Requires="v">
                <p:oleObj spid="_x0000_s33903" name="Equation" r:id="rId8" imgW="2933640" imgH="253800" progId="Equation.DSMT4">
                  <p:embed/>
                </p:oleObj>
              </mc:Choice>
              <mc:Fallback>
                <p:oleObj name="Equation" r:id="rId8" imgW="2933640" imgH="253800" progId="Equation.DSMT4">
                  <p:embed/>
                  <p:pic>
                    <p:nvPicPr>
                      <p:cNvPr id="385064"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1075" y="1163638"/>
                        <a:ext cx="6748463"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5065" name="Object 41"/>
          <p:cNvGraphicFramePr>
            <a:graphicFrameLocks noChangeAspect="1"/>
          </p:cNvGraphicFramePr>
          <p:nvPr/>
        </p:nvGraphicFramePr>
        <p:xfrm>
          <a:off x="6410325" y="2836863"/>
          <a:ext cx="2532063" cy="614362"/>
        </p:xfrm>
        <a:graphic>
          <a:graphicData uri="http://schemas.openxmlformats.org/presentationml/2006/ole">
            <mc:AlternateContent xmlns:mc="http://schemas.openxmlformats.org/markup-compatibility/2006">
              <mc:Choice xmlns:v="urn:schemas-microsoft-com:vml" Requires="v">
                <p:oleObj spid="_x0000_s33904" name="Equation" r:id="rId10" imgW="888840" imgH="215640" progId="Equation.DSMT4">
                  <p:embed/>
                </p:oleObj>
              </mc:Choice>
              <mc:Fallback>
                <p:oleObj name="Equation" r:id="rId10" imgW="888840" imgH="215640" progId="Equation.DSMT4">
                  <p:embed/>
                  <p:pic>
                    <p:nvPicPr>
                      <p:cNvPr id="385065" name="Object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10325" y="2836863"/>
                        <a:ext cx="2532063" cy="614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85066" name="Group 42"/>
          <p:cNvGrpSpPr>
            <a:grpSpLocks/>
          </p:cNvGrpSpPr>
          <p:nvPr/>
        </p:nvGrpSpPr>
        <p:grpSpPr bwMode="auto">
          <a:xfrm>
            <a:off x="4716463" y="1739900"/>
            <a:ext cx="927100" cy="601663"/>
            <a:chOff x="3504" y="1776"/>
            <a:chExt cx="802" cy="443"/>
          </a:xfrm>
        </p:grpSpPr>
        <p:graphicFrame>
          <p:nvGraphicFramePr>
            <p:cNvPr id="385067" name="Object 43"/>
            <p:cNvGraphicFramePr>
              <a:graphicFrameLocks noChangeAspect="1"/>
            </p:cNvGraphicFramePr>
            <p:nvPr/>
          </p:nvGraphicFramePr>
          <p:xfrm>
            <a:off x="4051" y="1776"/>
            <a:ext cx="255" cy="340"/>
          </p:xfrm>
          <a:graphic>
            <a:graphicData uri="http://schemas.openxmlformats.org/presentationml/2006/ole">
              <mc:AlternateContent xmlns:mc="http://schemas.openxmlformats.org/markup-compatibility/2006">
                <mc:Choice xmlns:v="urn:schemas-microsoft-com:vml" Requires="v">
                  <p:oleObj spid="_x0000_s33905" name="Equation" r:id="rId12" imgW="152280" imgH="203040" progId="Equation.DSMT4">
                    <p:embed/>
                  </p:oleObj>
                </mc:Choice>
                <mc:Fallback>
                  <p:oleObj name="Equation" r:id="rId12" imgW="152280" imgH="203040" progId="Equation.DSMT4">
                    <p:embed/>
                    <p:pic>
                      <p:nvPicPr>
                        <p:cNvPr id="385067" name="Object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51" y="1776"/>
                          <a:ext cx="255" cy="340"/>
                        </a:xfrm>
                        <a:prstGeom prst="rect">
                          <a:avLst/>
                        </a:prstGeom>
                        <a:noFill/>
                        <a:ln w="28575">
                          <a:solidFill>
                            <a:srgbClr val="33CC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5068" name="Line 44"/>
            <p:cNvSpPr>
              <a:spLocks noChangeShapeType="1"/>
            </p:cNvSpPr>
            <p:nvPr/>
          </p:nvSpPr>
          <p:spPr bwMode="auto">
            <a:xfrm flipH="1">
              <a:off x="3504" y="1979"/>
              <a:ext cx="432" cy="24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385069" name="Rectangle 45"/>
          <p:cNvSpPr>
            <a:spLocks noChangeArrowheads="1"/>
          </p:cNvSpPr>
          <p:nvPr/>
        </p:nvSpPr>
        <p:spPr bwMode="auto">
          <a:xfrm>
            <a:off x="666750" y="423863"/>
            <a:ext cx="7848600" cy="563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marL="469900" marR="0" lvl="0" indent="-469900" algn="l" defTabSz="914400" rtl="0" eaLnBrk="1" fontAlgn="base" latinLnBrk="0" hangingPunct="1">
              <a:lnSpc>
                <a:spcPct val="100000"/>
              </a:lnSpc>
              <a:spcBef>
                <a:spcPct val="0"/>
              </a:spcBef>
              <a:spcAft>
                <a:spcPct val="0"/>
              </a:spcAft>
              <a:buClr>
                <a:srgbClr val="CC0000"/>
              </a:buClr>
              <a:buSzTx/>
              <a:buFont typeface="Wingdings" panose="05000000000000000000" pitchFamily="2" charset="2"/>
              <a:buNone/>
              <a:tabLst/>
              <a:defRPr/>
            </a:pPr>
            <a:r>
              <a:rPr kumimoji="0" lang="zh-CN" altLang="en-US" sz="2600" b="1" i="0" u="none" strike="noStrike" kern="1200" cap="none" spc="0" normalizeH="0" baseline="0" noProof="0" dirty="0">
                <a:ln>
                  <a:noFill/>
                </a:ln>
                <a:solidFill>
                  <a:srgbClr val="000066"/>
                </a:solidFill>
                <a:effectLst/>
                <a:uLnTx/>
                <a:uFillTx/>
                <a:latin typeface="+mn-ea"/>
                <a:ea typeface="+mn-ea"/>
                <a:cs typeface="+mn-cs"/>
              </a:rPr>
              <a:t>例</a:t>
            </a:r>
            <a:r>
              <a:rPr kumimoji="0" lang="en-US" altLang="zh-CN" sz="2600" b="1" i="0" u="none" strike="noStrike" kern="1200" cap="none" spc="0" normalizeH="0" baseline="0" noProof="0" dirty="0">
                <a:ln>
                  <a:noFill/>
                </a:ln>
                <a:solidFill>
                  <a:srgbClr val="000066"/>
                </a:solidFill>
                <a:effectLst/>
                <a:uLnTx/>
                <a:uFillTx/>
                <a:latin typeface="+mn-ea"/>
                <a:ea typeface="+mn-ea"/>
                <a:cs typeface="+mn-cs"/>
              </a:rPr>
              <a:t>:   </a:t>
            </a:r>
            <a:r>
              <a:rPr kumimoji="0" lang="zh-CN" altLang="en-US" sz="2600" b="1" i="0" u="none" strike="noStrike" kern="1200" cap="none" spc="0" normalizeH="0" baseline="0" noProof="0" dirty="0">
                <a:ln>
                  <a:noFill/>
                </a:ln>
                <a:solidFill>
                  <a:srgbClr val="000066"/>
                </a:solidFill>
                <a:effectLst/>
                <a:uLnTx/>
                <a:uFillTx/>
                <a:latin typeface="+mn-ea"/>
                <a:ea typeface="+mn-ea"/>
                <a:cs typeface="+mn-cs"/>
              </a:rPr>
              <a:t>用卡诺图化简</a:t>
            </a:r>
          </a:p>
        </p:txBody>
      </p:sp>
      <p:grpSp>
        <p:nvGrpSpPr>
          <p:cNvPr id="385070" name="Group 46"/>
          <p:cNvGrpSpPr>
            <a:grpSpLocks/>
          </p:cNvGrpSpPr>
          <p:nvPr/>
        </p:nvGrpSpPr>
        <p:grpSpPr bwMode="auto">
          <a:xfrm>
            <a:off x="2484438" y="3933825"/>
            <a:ext cx="2384425" cy="2339975"/>
            <a:chOff x="4080" y="1152"/>
            <a:chExt cx="1502" cy="1474"/>
          </a:xfrm>
        </p:grpSpPr>
        <p:sp>
          <p:nvSpPr>
            <p:cNvPr id="385071" name="AutoShape 47"/>
            <p:cNvSpPr>
              <a:spLocks noChangeArrowheads="1"/>
            </p:cNvSpPr>
            <p:nvPr/>
          </p:nvSpPr>
          <p:spPr bwMode="auto">
            <a:xfrm>
              <a:off x="4080" y="1152"/>
              <a:ext cx="1502" cy="1474"/>
            </a:xfrm>
            <a:prstGeom prst="roundRect">
              <a:avLst>
                <a:gd name="adj" fmla="val 16667"/>
              </a:avLst>
            </a:prstGeom>
            <a:solidFill>
              <a:schemeClr val="bg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85072" name="Group 48"/>
            <p:cNvGrpSpPr>
              <a:grpSpLocks/>
            </p:cNvGrpSpPr>
            <p:nvPr/>
          </p:nvGrpSpPr>
          <p:grpSpPr bwMode="auto">
            <a:xfrm>
              <a:off x="4128" y="1248"/>
              <a:ext cx="1343" cy="1309"/>
              <a:chOff x="4128" y="960"/>
              <a:chExt cx="1343" cy="1309"/>
            </a:xfrm>
          </p:grpSpPr>
          <p:graphicFrame>
            <p:nvGraphicFramePr>
              <p:cNvPr id="385073" name="Object 49"/>
              <p:cNvGraphicFramePr>
                <a:graphicFrameLocks noChangeAspect="1"/>
              </p:cNvGraphicFramePr>
              <p:nvPr/>
            </p:nvGraphicFramePr>
            <p:xfrm>
              <a:off x="4128" y="960"/>
              <a:ext cx="1343" cy="1309"/>
            </p:xfrm>
            <a:graphic>
              <a:graphicData uri="http://schemas.openxmlformats.org/presentationml/2006/ole">
                <mc:AlternateContent xmlns:mc="http://schemas.openxmlformats.org/markup-compatibility/2006">
                  <mc:Choice xmlns:v="urn:schemas-microsoft-com:vml" Requires="v">
                    <p:oleObj spid="_x0000_s33906" name="图片" r:id="rId14" imgW="1881992" imgH="1838932" progId="Word.Picture.8">
                      <p:embed/>
                    </p:oleObj>
                  </mc:Choice>
                  <mc:Fallback>
                    <p:oleObj name="图片" r:id="rId14" imgW="1881992" imgH="1838932" progId="Word.Picture.8">
                      <p:embed/>
                      <p:pic>
                        <p:nvPicPr>
                          <p:cNvPr id="385073" name="Object 4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8" y="960"/>
                            <a:ext cx="1343" cy="13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5074" name="Text Box 50"/>
              <p:cNvSpPr txBox="1">
                <a:spLocks noChangeArrowheads="1"/>
              </p:cNvSpPr>
              <p:nvPr/>
            </p:nvSpPr>
            <p:spPr bwMode="auto">
              <a:xfrm>
                <a:off x="446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0</a:t>
                </a:r>
              </a:p>
            </p:txBody>
          </p:sp>
          <p:sp>
            <p:nvSpPr>
              <p:cNvPr id="385075" name="Text Box 51"/>
              <p:cNvSpPr txBox="1">
                <a:spLocks noChangeArrowheads="1"/>
              </p:cNvSpPr>
              <p:nvPr/>
            </p:nvSpPr>
            <p:spPr bwMode="auto">
              <a:xfrm>
                <a:off x="446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76" name="Text Box 52"/>
              <p:cNvSpPr txBox="1">
                <a:spLocks noChangeArrowheads="1"/>
              </p:cNvSpPr>
              <p:nvPr/>
            </p:nvSpPr>
            <p:spPr bwMode="auto">
              <a:xfrm>
                <a:off x="4752"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77" name="Text Box 53"/>
              <p:cNvSpPr txBox="1">
                <a:spLocks noChangeArrowheads="1"/>
              </p:cNvSpPr>
              <p:nvPr/>
            </p:nvSpPr>
            <p:spPr bwMode="auto">
              <a:xfrm>
                <a:off x="494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78" name="Text Box 54"/>
              <p:cNvSpPr txBox="1">
                <a:spLocks noChangeArrowheads="1"/>
              </p:cNvSpPr>
              <p:nvPr/>
            </p:nvSpPr>
            <p:spPr bwMode="auto">
              <a:xfrm>
                <a:off x="5184" y="129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79" name="Text Box 55"/>
              <p:cNvSpPr txBox="1">
                <a:spLocks noChangeArrowheads="1"/>
              </p:cNvSpPr>
              <p:nvPr/>
            </p:nvSpPr>
            <p:spPr bwMode="auto">
              <a:xfrm>
                <a:off x="4497"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0" name="Text Box 56"/>
              <p:cNvSpPr txBox="1">
                <a:spLocks noChangeArrowheads="1"/>
              </p:cNvSpPr>
              <p:nvPr/>
            </p:nvSpPr>
            <p:spPr bwMode="auto">
              <a:xfrm>
                <a:off x="470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1" name="Text Box 57"/>
              <p:cNvSpPr txBox="1">
                <a:spLocks noChangeArrowheads="1"/>
              </p:cNvSpPr>
              <p:nvPr/>
            </p:nvSpPr>
            <p:spPr bwMode="auto">
              <a:xfrm>
                <a:off x="494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2" name="Text Box 58"/>
              <p:cNvSpPr txBox="1">
                <a:spLocks noChangeArrowheads="1"/>
              </p:cNvSpPr>
              <p:nvPr/>
            </p:nvSpPr>
            <p:spPr bwMode="auto">
              <a:xfrm>
                <a:off x="5184" y="196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3" name="Text Box 59"/>
              <p:cNvSpPr txBox="1">
                <a:spLocks noChangeArrowheads="1"/>
              </p:cNvSpPr>
              <p:nvPr/>
            </p:nvSpPr>
            <p:spPr bwMode="auto">
              <a:xfrm>
                <a:off x="5169" y="1737"/>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4" name="Text Box 60"/>
              <p:cNvSpPr txBox="1">
                <a:spLocks noChangeArrowheads="1"/>
              </p:cNvSpPr>
              <p:nvPr/>
            </p:nvSpPr>
            <p:spPr bwMode="auto">
              <a:xfrm>
                <a:off x="494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5" name="Text Box 61"/>
              <p:cNvSpPr txBox="1">
                <a:spLocks noChangeArrowheads="1"/>
              </p:cNvSpPr>
              <p:nvPr/>
            </p:nvSpPr>
            <p:spPr bwMode="auto">
              <a:xfrm>
                <a:off x="4704" y="172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6" name="Text Box 62"/>
              <p:cNvSpPr txBox="1">
                <a:spLocks noChangeArrowheads="1"/>
              </p:cNvSpPr>
              <p:nvPr/>
            </p:nvSpPr>
            <p:spPr bwMode="auto">
              <a:xfrm>
                <a:off x="4704" y="148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7" name="Text Box 63"/>
              <p:cNvSpPr txBox="1">
                <a:spLocks noChangeArrowheads="1"/>
              </p:cNvSpPr>
              <p:nvPr/>
            </p:nvSpPr>
            <p:spPr bwMode="auto">
              <a:xfrm>
                <a:off x="4977" y="153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8" name="Text Box 64"/>
              <p:cNvSpPr txBox="1">
                <a:spLocks noChangeArrowheads="1"/>
              </p:cNvSpPr>
              <p:nvPr/>
            </p:nvSpPr>
            <p:spPr bwMode="auto">
              <a:xfrm>
                <a:off x="5184" y="1536"/>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1</a:t>
                </a:r>
              </a:p>
            </p:txBody>
          </p:sp>
          <p:sp>
            <p:nvSpPr>
              <p:cNvPr id="385089" name="Text Box 65"/>
              <p:cNvSpPr txBox="1">
                <a:spLocks noChangeArrowheads="1"/>
              </p:cNvSpPr>
              <p:nvPr/>
            </p:nvSpPr>
            <p:spPr bwMode="auto">
              <a:xfrm>
                <a:off x="4464" y="1488"/>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tabLst>
                    <a:tab pos="228600"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28600"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28600"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28600"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28600"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28600"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228600" algn="l"/>
                  </a:tabLst>
                  <a:defRPr/>
                </a:pP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0</a:t>
                </a:r>
              </a:p>
            </p:txBody>
          </p:sp>
        </p:grpSp>
      </p:grpSp>
      <p:sp>
        <p:nvSpPr>
          <p:cNvPr id="385090" name="AutoShape 66"/>
          <p:cNvSpPr>
            <a:spLocks noChangeArrowheads="1"/>
          </p:cNvSpPr>
          <p:nvPr/>
        </p:nvSpPr>
        <p:spPr bwMode="auto">
          <a:xfrm rot="-5400000">
            <a:off x="3370263" y="2747963"/>
            <a:ext cx="1485900" cy="762000"/>
          </a:xfrm>
          <a:prstGeom prst="roundRect">
            <a:avLst>
              <a:gd name="adj" fmla="val 36704"/>
            </a:avLst>
          </a:prstGeom>
          <a:noFill/>
          <a:ln w="38100">
            <a:solidFill>
              <a:schemeClr val="hlink"/>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85091" name="Group 67"/>
          <p:cNvGrpSpPr>
            <a:grpSpLocks/>
          </p:cNvGrpSpPr>
          <p:nvPr/>
        </p:nvGrpSpPr>
        <p:grpSpPr bwMode="auto">
          <a:xfrm>
            <a:off x="4395788" y="2919413"/>
            <a:ext cx="1439862" cy="749300"/>
            <a:chOff x="3413" y="2448"/>
            <a:chExt cx="907" cy="472"/>
          </a:xfrm>
        </p:grpSpPr>
        <p:graphicFrame>
          <p:nvGraphicFramePr>
            <p:cNvPr id="385092" name="Object 68"/>
            <p:cNvGraphicFramePr>
              <a:graphicFrameLocks noChangeAspect="1"/>
            </p:cNvGraphicFramePr>
            <p:nvPr/>
          </p:nvGraphicFramePr>
          <p:xfrm>
            <a:off x="4080" y="2640"/>
            <a:ext cx="240" cy="280"/>
          </p:xfrm>
          <a:graphic>
            <a:graphicData uri="http://schemas.openxmlformats.org/presentationml/2006/ole">
              <mc:AlternateContent xmlns:mc="http://schemas.openxmlformats.org/markup-compatibility/2006">
                <mc:Choice xmlns:v="urn:schemas-microsoft-com:vml" Requires="v">
                  <p:oleObj spid="_x0000_s33907" name="Equation" r:id="rId15" imgW="152280" imgH="177480" progId="Equation.DSMT4">
                    <p:embed/>
                  </p:oleObj>
                </mc:Choice>
                <mc:Fallback>
                  <p:oleObj name="Equation" r:id="rId15" imgW="152280" imgH="177480" progId="Equation.DSMT4">
                    <p:embed/>
                    <p:pic>
                      <p:nvPicPr>
                        <p:cNvPr id="385092" name="Object 6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80" y="2640"/>
                          <a:ext cx="240" cy="280"/>
                        </a:xfrm>
                        <a:prstGeom prst="rect">
                          <a:avLst/>
                        </a:prstGeom>
                        <a:noFill/>
                        <a:ln w="28575">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5093" name="Line 69"/>
            <p:cNvSpPr>
              <a:spLocks noChangeShapeType="1"/>
            </p:cNvSpPr>
            <p:nvPr/>
          </p:nvSpPr>
          <p:spPr bwMode="auto">
            <a:xfrm flipH="1" flipV="1">
              <a:off x="3413" y="2448"/>
              <a:ext cx="672" cy="336"/>
            </a:xfrm>
            <a:prstGeom prst="line">
              <a:avLst/>
            </a:prstGeom>
            <a:noFill/>
            <a:ln w="2857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385094" name="AutoShape 70"/>
          <p:cNvSpPr>
            <a:spLocks noChangeArrowheads="1"/>
          </p:cNvSpPr>
          <p:nvPr/>
        </p:nvSpPr>
        <p:spPr bwMode="auto">
          <a:xfrm rot="-5400000">
            <a:off x="2959100" y="2747963"/>
            <a:ext cx="1485900" cy="762000"/>
          </a:xfrm>
          <a:prstGeom prst="roundRect">
            <a:avLst>
              <a:gd name="adj" fmla="val 36704"/>
            </a:avLst>
          </a:prstGeom>
          <a:noFill/>
          <a:ln w="38100">
            <a:solidFill>
              <a:srgbClr val="FF33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nvGrpSpPr>
          <p:cNvPr id="385095" name="Group 71"/>
          <p:cNvGrpSpPr>
            <a:grpSpLocks/>
          </p:cNvGrpSpPr>
          <p:nvPr/>
        </p:nvGrpSpPr>
        <p:grpSpPr bwMode="auto">
          <a:xfrm>
            <a:off x="1566863" y="3062288"/>
            <a:ext cx="1709737" cy="763587"/>
            <a:chOff x="1488" y="2784"/>
            <a:chExt cx="1248" cy="580"/>
          </a:xfrm>
        </p:grpSpPr>
        <p:graphicFrame>
          <p:nvGraphicFramePr>
            <p:cNvPr id="385096" name="Object 72"/>
            <p:cNvGraphicFramePr>
              <a:graphicFrameLocks noChangeAspect="1"/>
            </p:cNvGraphicFramePr>
            <p:nvPr/>
          </p:nvGraphicFramePr>
          <p:xfrm>
            <a:off x="1488" y="3024"/>
            <a:ext cx="340" cy="340"/>
          </p:xfrm>
          <a:graphic>
            <a:graphicData uri="http://schemas.openxmlformats.org/presentationml/2006/ole">
              <mc:AlternateContent xmlns:mc="http://schemas.openxmlformats.org/markup-compatibility/2006">
                <mc:Choice xmlns:v="urn:schemas-microsoft-com:vml" Requires="v">
                  <p:oleObj spid="_x0000_s33908" name="Equation" r:id="rId17" imgW="164880" imgH="164880" progId="Equation.DSMT4">
                    <p:embed/>
                  </p:oleObj>
                </mc:Choice>
                <mc:Fallback>
                  <p:oleObj name="Equation" r:id="rId17" imgW="164880" imgH="164880" progId="Equation.DSMT4">
                    <p:embed/>
                    <p:pic>
                      <p:nvPicPr>
                        <p:cNvPr id="385096" name="Object 7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88" y="3024"/>
                          <a:ext cx="340" cy="340"/>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5097" name="Line 73"/>
            <p:cNvSpPr>
              <a:spLocks noChangeShapeType="1"/>
            </p:cNvSpPr>
            <p:nvPr/>
          </p:nvSpPr>
          <p:spPr bwMode="auto">
            <a:xfrm flipV="1">
              <a:off x="1776" y="2784"/>
              <a:ext cx="960" cy="384"/>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grpSp>
        <p:nvGrpSpPr>
          <p:cNvPr id="385098" name="Group 74"/>
          <p:cNvGrpSpPr>
            <a:grpSpLocks/>
          </p:cNvGrpSpPr>
          <p:nvPr/>
        </p:nvGrpSpPr>
        <p:grpSpPr bwMode="auto">
          <a:xfrm>
            <a:off x="2787650" y="2309813"/>
            <a:ext cx="1905000" cy="1573212"/>
            <a:chOff x="4176" y="1632"/>
            <a:chExt cx="397" cy="991"/>
          </a:xfrm>
        </p:grpSpPr>
        <p:sp>
          <p:nvSpPr>
            <p:cNvPr id="385099" name="AutoShape 75" descr="75%"/>
            <p:cNvSpPr>
              <a:spLocks/>
            </p:cNvSpPr>
            <p:nvPr/>
          </p:nvSpPr>
          <p:spPr bwMode="auto">
            <a:xfrm rot="5400000">
              <a:off x="4276" y="2326"/>
              <a:ext cx="197" cy="397"/>
            </a:xfrm>
            <a:prstGeom prst="leftBracket">
              <a:avLst>
                <a:gd name="adj" fmla="val 16794"/>
              </a:avLst>
            </a:prstGeom>
            <a:noFill/>
            <a:ln w="38100">
              <a:solidFill>
                <a:srgbClr val="33CC33"/>
              </a:solidFill>
              <a:round/>
              <a:headEnd/>
              <a:tailEnd/>
            </a:ln>
            <a:effectLst/>
            <a:extLst>
              <a:ext uri="{909E8E84-426E-40DD-AFC4-6F175D3DCCD1}">
                <a14:hiddenFill xmlns:a14="http://schemas.microsoft.com/office/drawing/2010/main">
                  <a:pattFill prst="pct75">
                    <a:fgClr>
                      <a:srgbClr val="33CCCC"/>
                    </a:fgClr>
                    <a:bgClr>
                      <a:srgbClr val="175E5E"/>
                    </a:bgClr>
                  </a:patt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5100" name="AutoShape 76" descr="75%"/>
            <p:cNvSpPr>
              <a:spLocks/>
            </p:cNvSpPr>
            <p:nvPr/>
          </p:nvSpPr>
          <p:spPr bwMode="auto">
            <a:xfrm rot="5400000">
              <a:off x="4261" y="1547"/>
              <a:ext cx="227" cy="397"/>
            </a:xfrm>
            <a:prstGeom prst="rightBracket">
              <a:avLst>
                <a:gd name="adj" fmla="val 17934"/>
              </a:avLst>
            </a:prstGeom>
            <a:noFill/>
            <a:ln w="38100">
              <a:solidFill>
                <a:srgbClr val="33CC33"/>
              </a:solidFill>
              <a:round/>
              <a:headEnd/>
              <a:tailEnd/>
            </a:ln>
            <a:effectLst/>
            <a:extLst>
              <a:ext uri="{909E8E84-426E-40DD-AFC4-6F175D3DCCD1}">
                <a14:hiddenFill xmlns:a14="http://schemas.microsoft.com/office/drawing/2010/main">
                  <a:pattFill prst="pct75">
                    <a:fgClr>
                      <a:srgbClr val="33CCCC"/>
                    </a:fgClr>
                    <a:bgClr>
                      <a:srgbClr val="175E5E"/>
                    </a:bgClr>
                  </a:patt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385101" name="Rectangle 77"/>
          <p:cNvSpPr>
            <a:spLocks noChangeArrowheads="1"/>
          </p:cNvSpPr>
          <p:nvPr/>
        </p:nvSpPr>
        <p:spPr bwMode="auto">
          <a:xfrm>
            <a:off x="1160463" y="4403725"/>
            <a:ext cx="8905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圈</a:t>
            </a:r>
            <a:r>
              <a:rPr kumimoji="0" lang="en-US" altLang="zh-CN" sz="2400" b="1" i="0" u="none" strike="noStrike" kern="1200" cap="none" spc="0" normalizeH="0" baseline="0" noProof="0">
                <a:ln>
                  <a:noFill/>
                </a:ln>
                <a:solidFill>
                  <a:srgbClr val="000099"/>
                </a:solidFill>
                <a:effectLst/>
                <a:uLnTx/>
                <a:uFillTx/>
                <a:latin typeface="+mn-ea"/>
                <a:cs typeface="+mn-cs"/>
              </a:rPr>
              <a:t>0</a:t>
            </a:r>
          </a:p>
        </p:txBody>
      </p:sp>
      <p:sp>
        <p:nvSpPr>
          <p:cNvPr id="385102" name="AutoShape 78"/>
          <p:cNvSpPr>
            <a:spLocks noChangeArrowheads="1"/>
          </p:cNvSpPr>
          <p:nvPr/>
        </p:nvSpPr>
        <p:spPr bwMode="auto">
          <a:xfrm rot="-5400000">
            <a:off x="2987675" y="5229225"/>
            <a:ext cx="647700" cy="215900"/>
          </a:xfrm>
          <a:prstGeom prst="roundRect">
            <a:avLst>
              <a:gd name="adj" fmla="val 36704"/>
            </a:avLst>
          </a:prstGeom>
          <a:noFill/>
          <a:ln w="38100">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85103" name="Object 79"/>
          <p:cNvGraphicFramePr>
            <a:graphicFrameLocks noChangeAspect="1"/>
          </p:cNvGraphicFramePr>
          <p:nvPr/>
        </p:nvGraphicFramePr>
        <p:xfrm>
          <a:off x="6516688" y="4383088"/>
          <a:ext cx="1711325" cy="593725"/>
        </p:xfrm>
        <a:graphic>
          <a:graphicData uri="http://schemas.openxmlformats.org/presentationml/2006/ole">
            <mc:AlternateContent xmlns:mc="http://schemas.openxmlformats.org/markup-compatibility/2006">
              <mc:Choice xmlns:v="urn:schemas-microsoft-com:vml" Requires="v">
                <p:oleObj spid="_x0000_s33909" name="Equation" r:id="rId19" imgW="622080" imgH="215640" progId="Equation.DSMT4">
                  <p:embed/>
                </p:oleObj>
              </mc:Choice>
              <mc:Fallback>
                <p:oleObj name="Equation" r:id="rId19" imgW="622080" imgH="215640" progId="Equation.DSMT4">
                  <p:embed/>
                  <p:pic>
                    <p:nvPicPr>
                      <p:cNvPr id="385103" name="Object 7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16688" y="4383088"/>
                        <a:ext cx="1711325"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5104" name="Object 80"/>
          <p:cNvGraphicFramePr>
            <a:graphicFrameLocks noChangeAspect="1"/>
          </p:cNvGraphicFramePr>
          <p:nvPr/>
        </p:nvGraphicFramePr>
        <p:xfrm>
          <a:off x="6516688" y="5487988"/>
          <a:ext cx="2447925" cy="593725"/>
        </p:xfrm>
        <a:graphic>
          <a:graphicData uri="http://schemas.openxmlformats.org/presentationml/2006/ole">
            <mc:AlternateContent xmlns:mc="http://schemas.openxmlformats.org/markup-compatibility/2006">
              <mc:Choice xmlns:v="urn:schemas-microsoft-com:vml" Requires="v">
                <p:oleObj spid="_x0000_s33910" name="Equation" r:id="rId21" imgW="888840" imgH="215640" progId="Equation.DSMT4">
                  <p:embed/>
                </p:oleObj>
              </mc:Choice>
              <mc:Fallback>
                <p:oleObj name="Equation" r:id="rId21" imgW="888840" imgH="215640" progId="Equation.DSMT4">
                  <p:embed/>
                  <p:pic>
                    <p:nvPicPr>
                      <p:cNvPr id="385104" name="Object 8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16688" y="5487988"/>
                        <a:ext cx="2447925"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5105" name="Rectangle 81"/>
          <p:cNvSpPr>
            <a:spLocks noChangeArrowheads="1"/>
          </p:cNvSpPr>
          <p:nvPr/>
        </p:nvSpPr>
        <p:spPr bwMode="auto">
          <a:xfrm>
            <a:off x="1160463" y="1801813"/>
            <a:ext cx="8905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99"/>
                </a:solidFill>
                <a:effectLst/>
                <a:uLnTx/>
                <a:uFillTx/>
                <a:latin typeface="+mn-ea"/>
                <a:cs typeface="+mn-cs"/>
              </a:rPr>
              <a:t>圈</a:t>
            </a:r>
            <a:r>
              <a:rPr kumimoji="0" lang="en-US" altLang="zh-CN" sz="2400" b="1" i="0" u="none" strike="noStrike" kern="1200" cap="none" spc="0" normalizeH="0" baseline="0" noProof="0">
                <a:ln>
                  <a:noFill/>
                </a:ln>
                <a:solidFill>
                  <a:srgbClr val="000099"/>
                </a:solidFill>
                <a:effectLst/>
                <a:uLnTx/>
                <a:uFillTx/>
                <a:latin typeface="+mn-ea"/>
                <a:cs typeface="+mn-cs"/>
              </a:rPr>
              <a:t>1</a:t>
            </a:r>
          </a:p>
        </p:txBody>
      </p:sp>
    </p:spTree>
    <p:custDataLst>
      <p:tags r:id="rId2"/>
    </p:custDataLst>
    <p:extLst>
      <p:ext uri="{BB962C8B-B14F-4D97-AF65-F5344CB8AC3E}">
        <p14:creationId xmlns:p14="http://schemas.microsoft.com/office/powerpoint/2010/main" val="2705234555"/>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5069"/>
                                        </p:tgtEl>
                                        <p:attrNameLst>
                                          <p:attrName>style.visibility</p:attrName>
                                        </p:attrNameLst>
                                      </p:cBhvr>
                                      <p:to>
                                        <p:strVal val="visible"/>
                                      </p:to>
                                    </p:set>
                                    <p:animEffect transition="in" filter="strips(downRight)">
                                      <p:cBhvr>
                                        <p:cTn id="7" dur="500"/>
                                        <p:tgtEl>
                                          <p:spTgt spid="385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5064"/>
                                        </p:tgtEl>
                                        <p:attrNameLst>
                                          <p:attrName>style.visibility</p:attrName>
                                        </p:attrNameLst>
                                      </p:cBhvr>
                                      <p:to>
                                        <p:strVal val="visible"/>
                                      </p:to>
                                    </p:set>
                                    <p:animEffect transition="in" filter="strips(downRight)">
                                      <p:cBhvr>
                                        <p:cTn id="12" dur="500"/>
                                        <p:tgtEl>
                                          <p:spTgt spid="3850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8510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85044"/>
                                        </p:tgtEl>
                                        <p:attrNameLst>
                                          <p:attrName>style.visibility</p:attrName>
                                        </p:attrNameLst>
                                      </p:cBhvr>
                                      <p:to>
                                        <p:strVal val="visible"/>
                                      </p:to>
                                    </p:set>
                                    <p:animEffect transition="in" filter="wipe(up)">
                                      <p:cBhvr>
                                        <p:cTn id="21" dur="500"/>
                                        <p:tgtEl>
                                          <p:spTgt spid="38504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nodeType="clickEffect">
                                  <p:stCondLst>
                                    <p:cond delay="0"/>
                                  </p:stCondLst>
                                  <p:childTnLst>
                                    <p:set>
                                      <p:cBhvr>
                                        <p:cTn id="25" dur="1" fill="hold">
                                          <p:stCondLst>
                                            <p:cond delay="0"/>
                                          </p:stCondLst>
                                        </p:cTn>
                                        <p:tgtEl>
                                          <p:spTgt spid="385090"/>
                                        </p:tgtEl>
                                        <p:attrNameLst>
                                          <p:attrName>style.visibility</p:attrName>
                                        </p:attrNameLst>
                                      </p:cBhvr>
                                      <p:to>
                                        <p:strVal val="visible"/>
                                      </p:to>
                                    </p:set>
                                    <p:animEffect transition="in" filter="strips(downRight)">
                                      <p:cBhvr>
                                        <p:cTn id="26" dur="500"/>
                                        <p:tgtEl>
                                          <p:spTgt spid="38509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385091"/>
                                        </p:tgtEl>
                                        <p:attrNameLst>
                                          <p:attrName>style.visibility</p:attrName>
                                        </p:attrNameLst>
                                      </p:cBhvr>
                                      <p:to>
                                        <p:strVal val="visible"/>
                                      </p:to>
                                    </p:set>
                                    <p:animEffect transition="in" filter="strips(downRight)">
                                      <p:cBhvr>
                                        <p:cTn id="31" dur="500"/>
                                        <p:tgtEl>
                                          <p:spTgt spid="38509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nodeType="clickEffect">
                                  <p:stCondLst>
                                    <p:cond delay="0"/>
                                  </p:stCondLst>
                                  <p:childTnLst>
                                    <p:set>
                                      <p:cBhvr>
                                        <p:cTn id="35" dur="1" fill="hold">
                                          <p:stCondLst>
                                            <p:cond delay="0"/>
                                          </p:stCondLst>
                                        </p:cTn>
                                        <p:tgtEl>
                                          <p:spTgt spid="385094"/>
                                        </p:tgtEl>
                                        <p:attrNameLst>
                                          <p:attrName>style.visibility</p:attrName>
                                        </p:attrNameLst>
                                      </p:cBhvr>
                                      <p:to>
                                        <p:strVal val="visible"/>
                                      </p:to>
                                    </p:set>
                                    <p:animEffect transition="in" filter="wipe(up)">
                                      <p:cBhvr>
                                        <p:cTn id="36" dur="500"/>
                                        <p:tgtEl>
                                          <p:spTgt spid="38509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2" fill="hold" nodeType="clickEffect">
                                  <p:stCondLst>
                                    <p:cond delay="0"/>
                                  </p:stCondLst>
                                  <p:childTnLst>
                                    <p:set>
                                      <p:cBhvr>
                                        <p:cTn id="40" dur="1" fill="hold">
                                          <p:stCondLst>
                                            <p:cond delay="0"/>
                                          </p:stCondLst>
                                        </p:cTn>
                                        <p:tgtEl>
                                          <p:spTgt spid="385095"/>
                                        </p:tgtEl>
                                        <p:attrNameLst>
                                          <p:attrName>style.visibility</p:attrName>
                                        </p:attrNameLst>
                                      </p:cBhvr>
                                      <p:to>
                                        <p:strVal val="visible"/>
                                      </p:to>
                                    </p:set>
                                    <p:animEffect transition="in" filter="wipe(right)">
                                      <p:cBhvr>
                                        <p:cTn id="41" dur="500"/>
                                        <p:tgtEl>
                                          <p:spTgt spid="38509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499"/>
                                          </p:stCondLst>
                                        </p:cTn>
                                        <p:tgtEl>
                                          <p:spTgt spid="385098"/>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385066"/>
                                        </p:tgtEl>
                                        <p:attrNameLst>
                                          <p:attrName>style.visibility</p:attrName>
                                        </p:attrNameLst>
                                      </p:cBhvr>
                                      <p:to>
                                        <p:strVal val="visible"/>
                                      </p:to>
                                    </p:set>
                                    <p:animEffect transition="in" filter="wipe(left)">
                                      <p:cBhvr>
                                        <p:cTn id="50" dur="500"/>
                                        <p:tgtEl>
                                          <p:spTgt spid="38506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385065"/>
                                        </p:tgtEl>
                                        <p:attrNameLst>
                                          <p:attrName>style.visibility</p:attrName>
                                        </p:attrNameLst>
                                      </p:cBhvr>
                                      <p:to>
                                        <p:strVal val="visible"/>
                                      </p:to>
                                    </p:set>
                                    <p:animEffect transition="in" filter="strips(downRight)">
                                      <p:cBhvr>
                                        <p:cTn id="55" dur="500"/>
                                        <p:tgtEl>
                                          <p:spTgt spid="38506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1" fill="hold" nodeType="clickEffect">
                                  <p:stCondLst>
                                    <p:cond delay="0"/>
                                  </p:stCondLst>
                                  <p:childTnLst>
                                    <p:set>
                                      <p:cBhvr>
                                        <p:cTn id="59" dur="1" fill="hold">
                                          <p:stCondLst>
                                            <p:cond delay="0"/>
                                          </p:stCondLst>
                                        </p:cTn>
                                        <p:tgtEl>
                                          <p:spTgt spid="385070"/>
                                        </p:tgtEl>
                                        <p:attrNameLst>
                                          <p:attrName>style.visibility</p:attrName>
                                        </p:attrNameLst>
                                      </p:cBhvr>
                                      <p:to>
                                        <p:strVal val="visible"/>
                                      </p:to>
                                    </p:set>
                                    <p:animEffect transition="in" filter="wipe(up)">
                                      <p:cBhvr>
                                        <p:cTn id="60" dur="500"/>
                                        <p:tgtEl>
                                          <p:spTgt spid="385070"/>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499"/>
                                          </p:stCondLst>
                                        </p:cTn>
                                        <p:tgtEl>
                                          <p:spTgt spid="385101"/>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1" fill="hold" nodeType="clickEffect">
                                  <p:stCondLst>
                                    <p:cond delay="0"/>
                                  </p:stCondLst>
                                  <p:childTnLst>
                                    <p:set>
                                      <p:cBhvr>
                                        <p:cTn id="68" dur="1" fill="hold">
                                          <p:stCondLst>
                                            <p:cond delay="0"/>
                                          </p:stCondLst>
                                        </p:cTn>
                                        <p:tgtEl>
                                          <p:spTgt spid="385102"/>
                                        </p:tgtEl>
                                        <p:attrNameLst>
                                          <p:attrName>style.visibility</p:attrName>
                                        </p:attrNameLst>
                                      </p:cBhvr>
                                      <p:to>
                                        <p:strVal val="visible"/>
                                      </p:to>
                                    </p:set>
                                    <p:animEffect transition="in" filter="wipe(up)">
                                      <p:cBhvr>
                                        <p:cTn id="69" dur="500"/>
                                        <p:tgtEl>
                                          <p:spTgt spid="385102"/>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18" presetClass="entr" presetSubtype="6" fill="hold" nodeType="clickEffect">
                                  <p:stCondLst>
                                    <p:cond delay="0"/>
                                  </p:stCondLst>
                                  <p:childTnLst>
                                    <p:set>
                                      <p:cBhvr>
                                        <p:cTn id="73" dur="1" fill="hold">
                                          <p:stCondLst>
                                            <p:cond delay="0"/>
                                          </p:stCondLst>
                                        </p:cTn>
                                        <p:tgtEl>
                                          <p:spTgt spid="385103"/>
                                        </p:tgtEl>
                                        <p:attrNameLst>
                                          <p:attrName>style.visibility</p:attrName>
                                        </p:attrNameLst>
                                      </p:cBhvr>
                                      <p:to>
                                        <p:strVal val="visible"/>
                                      </p:to>
                                    </p:set>
                                    <p:animEffect transition="in" filter="strips(downRight)">
                                      <p:cBhvr>
                                        <p:cTn id="74" dur="500"/>
                                        <p:tgtEl>
                                          <p:spTgt spid="385103"/>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8" presetClass="entr" presetSubtype="6" fill="hold" nodeType="clickEffect">
                                  <p:stCondLst>
                                    <p:cond delay="0"/>
                                  </p:stCondLst>
                                  <p:childTnLst>
                                    <p:set>
                                      <p:cBhvr>
                                        <p:cTn id="78" dur="1" fill="hold">
                                          <p:stCondLst>
                                            <p:cond delay="0"/>
                                          </p:stCondLst>
                                        </p:cTn>
                                        <p:tgtEl>
                                          <p:spTgt spid="385104"/>
                                        </p:tgtEl>
                                        <p:attrNameLst>
                                          <p:attrName>style.visibility</p:attrName>
                                        </p:attrNameLst>
                                      </p:cBhvr>
                                      <p:to>
                                        <p:strVal val="visible"/>
                                      </p:to>
                                    </p:set>
                                    <p:animEffect transition="in" filter="strips(downRight)">
                                      <p:cBhvr>
                                        <p:cTn id="79" dur="500"/>
                                        <p:tgtEl>
                                          <p:spTgt spid="385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69" grpId="0" autoUpdateAnimBg="0"/>
      <p:bldP spid="385101" grpId="0" autoUpdateAnimBg="0"/>
      <p:bldP spid="385105"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104" name="Text Box 32" descr="75%"/>
          <p:cNvSpPr txBox="1">
            <a:spLocks noChangeArrowheads="1"/>
          </p:cNvSpPr>
          <p:nvPr/>
        </p:nvSpPr>
        <p:spPr bwMode="auto">
          <a:xfrm>
            <a:off x="473868" y="1341438"/>
            <a:ext cx="3887788" cy="457200"/>
          </a:xfrm>
          <a:prstGeom prst="rect">
            <a:avLst/>
          </a:prstGeom>
          <a:noFill/>
          <a:ln>
            <a:noFill/>
          </a:ln>
          <a:effectLst/>
          <a:extLst>
            <a:ext uri="{909E8E84-426E-40DD-AFC4-6F175D3DCCD1}">
              <a14:hiddenFill xmlns:a14="http://schemas.microsoft.com/office/drawing/2010/main">
                <a:pattFill prst="pct75">
                  <a:fgClr>
                    <a:srgbClr val="33CCCC"/>
                  </a:fgClr>
                  <a:bgClr>
                    <a:srgbClr val="175E5E"/>
                  </a:bgClr>
                </a:patt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a:t>
            </a: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）什么叫无关项：</a:t>
            </a:r>
          </a:p>
        </p:txBody>
      </p:sp>
      <p:sp>
        <p:nvSpPr>
          <p:cNvPr id="387107" name="Rectangle 35"/>
          <p:cNvSpPr>
            <a:spLocks noChangeArrowheads="1"/>
          </p:cNvSpPr>
          <p:nvPr/>
        </p:nvSpPr>
        <p:spPr bwMode="auto">
          <a:xfrm>
            <a:off x="388143" y="1845675"/>
            <a:ext cx="8367713" cy="196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80000"/>
              </a:lnSpc>
              <a:spcBef>
                <a:spcPct val="0"/>
              </a:spcBef>
              <a:spcAft>
                <a:spcPct val="0"/>
              </a:spcAft>
              <a:buClrTx/>
              <a:buSzTx/>
              <a:buFontTx/>
              <a:buNone/>
              <a:tabLst>
                <a:tab pos="971550" algn="l"/>
                <a:tab pos="4392613" algn="r"/>
              </a:tabLst>
              <a:defRPr/>
            </a:pP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在真值表内对应于变量的某些取值下，函数的值可以是任意的，或者这些变量的取值根本不会出现，这些变量取值所对应的最小项称为无关项或任意项。</a:t>
            </a:r>
          </a:p>
        </p:txBody>
      </p:sp>
      <p:sp>
        <p:nvSpPr>
          <p:cNvPr id="387108" name="Rectangle 36"/>
          <p:cNvSpPr>
            <a:spLocks noChangeArrowheads="1"/>
          </p:cNvSpPr>
          <p:nvPr/>
        </p:nvSpPr>
        <p:spPr bwMode="auto">
          <a:xfrm>
            <a:off x="531018" y="3894138"/>
            <a:ext cx="8369300" cy="1301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在含有无关项逻辑函数的卡诺图化简中，它的值可以取</a:t>
            </a:r>
            <a:r>
              <a:rPr kumimoji="1" lang="en-US" altLang="zh-CN" sz="2400" b="1" i="0" u="none" strike="noStrike" kern="1200" cap="none" spc="0" normalizeH="0" baseline="0" noProof="0">
                <a:ln>
                  <a:noFill/>
                </a:ln>
                <a:solidFill>
                  <a:srgbClr val="000066"/>
                </a:solidFill>
                <a:effectLst/>
                <a:uLnTx/>
                <a:uFillTx/>
                <a:latin typeface="+mn-ea"/>
                <a:cs typeface="+mn-cs"/>
              </a:rPr>
              <a:t>0</a:t>
            </a:r>
            <a:r>
              <a:rPr kumimoji="1" lang="zh-CN" altLang="en-US" sz="2400" b="1" i="0" u="none" strike="noStrike" kern="1200" cap="none" spc="0" normalizeH="0" baseline="0" noProof="0">
                <a:ln>
                  <a:noFill/>
                </a:ln>
                <a:solidFill>
                  <a:srgbClr val="000066"/>
                </a:solidFill>
                <a:effectLst/>
                <a:uLnTx/>
                <a:uFillTx/>
                <a:latin typeface="+mn-ea"/>
                <a:cs typeface="+mn-cs"/>
              </a:rPr>
              <a:t>或取</a:t>
            </a: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，具体取什么值，可以根据使函数尽量得到简化而定。</a:t>
            </a:r>
          </a:p>
        </p:txBody>
      </p:sp>
      <p:sp>
        <p:nvSpPr>
          <p:cNvPr id="2" name="标题 1">
            <a:extLst>
              <a:ext uri="{FF2B5EF4-FFF2-40B4-BE49-F238E27FC236}">
                <a16:creationId xmlns:a16="http://schemas.microsoft.com/office/drawing/2014/main" id="{B371261B-F177-473B-BB6C-09B7526AA294}"/>
              </a:ext>
            </a:extLst>
          </p:cNvPr>
          <p:cNvSpPr>
            <a:spLocks noGrp="1"/>
          </p:cNvSpPr>
          <p:nvPr>
            <p:ph type="title"/>
          </p:nvPr>
        </p:nvSpPr>
        <p:spPr>
          <a:xfrm>
            <a:off x="685800" y="484632"/>
            <a:ext cx="7772400" cy="856806"/>
          </a:xfrm>
        </p:spPr>
        <p:txBody>
          <a:bodyPr/>
          <a:lstStyle/>
          <a:p>
            <a:r>
              <a:rPr kumimoji="0" lang="en-US" altLang="zh-CN" sz="4400" b="1" i="0" u="none" strike="noStrike" kern="1200" cap="none" spc="0" normalizeH="0" baseline="0" noProof="0" dirty="0">
                <a:ln>
                  <a:noFill/>
                </a:ln>
                <a:solidFill>
                  <a:srgbClr val="000066"/>
                </a:solidFill>
                <a:effectLst/>
                <a:uLnTx/>
                <a:uFillTx/>
                <a:latin typeface="+mn-ea"/>
                <a:ea typeface="+mn-ea"/>
                <a:cs typeface="+mn-cs"/>
              </a:rPr>
              <a:t>3</a:t>
            </a:r>
            <a:r>
              <a:rPr kumimoji="0" lang="zh-CN" altLang="en-US" sz="4400" b="1" i="0" u="none" strike="noStrike" kern="1200" cap="none" spc="0" normalizeH="0" baseline="0" noProof="0" dirty="0">
                <a:ln>
                  <a:noFill/>
                </a:ln>
                <a:solidFill>
                  <a:srgbClr val="000066"/>
                </a:solidFill>
                <a:effectLst/>
                <a:uLnTx/>
                <a:uFillTx/>
                <a:latin typeface="+mn-ea"/>
                <a:ea typeface="+mn-ea"/>
                <a:cs typeface="+mn-cs"/>
              </a:rPr>
              <a:t>、具有无关项的化简</a:t>
            </a:r>
            <a:endParaRPr lang="zh-CN" altLang="en-US" dirty="0"/>
          </a:p>
        </p:txBody>
      </p:sp>
    </p:spTree>
    <p:custDataLst>
      <p:tags r:id="rId1"/>
    </p:custDataLst>
    <p:extLst>
      <p:ext uri="{BB962C8B-B14F-4D97-AF65-F5344CB8AC3E}">
        <p14:creationId xmlns:p14="http://schemas.microsoft.com/office/powerpoint/2010/main" val="3613950714"/>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7104"/>
                                        </p:tgtEl>
                                        <p:attrNameLst>
                                          <p:attrName>style.visibility</p:attrName>
                                        </p:attrNameLst>
                                      </p:cBhvr>
                                      <p:to>
                                        <p:strVal val="visible"/>
                                      </p:to>
                                    </p:set>
                                    <p:animEffect transition="in" filter="strips(downRight)">
                                      <p:cBhvr>
                                        <p:cTn id="7" dur="500"/>
                                        <p:tgtEl>
                                          <p:spTgt spid="3871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7107"/>
                                        </p:tgtEl>
                                        <p:attrNameLst>
                                          <p:attrName>style.visibility</p:attrName>
                                        </p:attrNameLst>
                                      </p:cBhvr>
                                      <p:to>
                                        <p:strVal val="visible"/>
                                      </p:to>
                                    </p:set>
                                    <p:animEffect transition="in" filter="wipe(up)">
                                      <p:cBhvr>
                                        <p:cTn id="12" dur="500"/>
                                        <p:tgtEl>
                                          <p:spTgt spid="3871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7108"/>
                                        </p:tgtEl>
                                        <p:attrNameLst>
                                          <p:attrName>style.visibility</p:attrName>
                                        </p:attrNameLst>
                                      </p:cBhvr>
                                      <p:to>
                                        <p:strVal val="visible"/>
                                      </p:to>
                                    </p:set>
                                    <p:animEffect transition="in" filter="strips(downRight)">
                                      <p:cBhvr>
                                        <p:cTn id="17" dur="500"/>
                                        <p:tgtEl>
                                          <p:spTgt spid="38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104" grpId="0" autoUpdateAnimBg="0"/>
      <p:bldP spid="387107" grpId="0"/>
      <p:bldP spid="38710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117" name="Rectangle 21"/>
          <p:cNvSpPr>
            <a:spLocks noChangeArrowheads="1"/>
          </p:cNvSpPr>
          <p:nvPr/>
        </p:nvSpPr>
        <p:spPr bwMode="auto">
          <a:xfrm>
            <a:off x="269578" y="1296988"/>
            <a:ext cx="6227763"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20000"/>
              </a:lnSpc>
              <a:spcBef>
                <a:spcPct val="0"/>
              </a:spcBef>
              <a:spcAft>
                <a:spcPct val="0"/>
              </a:spcAft>
              <a:buClrTx/>
              <a:buSzTx/>
              <a:buFontTx/>
              <a:buNone/>
              <a:tabLst>
                <a:tab pos="971550" algn="l"/>
                <a:tab pos="4392613" algn="r"/>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例</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要求设计一个逻辑电路，能够判断一位十进制数是奇数还是偶数，当十进制数为奇数时，电路输出为</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，当十进制数为偶数时，电路输出为</a:t>
            </a: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0</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a:t>
            </a:r>
          </a:p>
        </p:txBody>
      </p:sp>
      <p:grpSp>
        <p:nvGrpSpPr>
          <p:cNvPr id="388485" name="Group 389"/>
          <p:cNvGrpSpPr>
            <a:grpSpLocks/>
          </p:cNvGrpSpPr>
          <p:nvPr/>
        </p:nvGrpSpPr>
        <p:grpSpPr bwMode="auto">
          <a:xfrm>
            <a:off x="6732588" y="-263525"/>
            <a:ext cx="1800225" cy="6704013"/>
            <a:chOff x="3589" y="33"/>
            <a:chExt cx="1134" cy="4223"/>
          </a:xfrm>
        </p:grpSpPr>
        <p:sp>
          <p:nvSpPr>
            <p:cNvPr id="388486" name="Rectangle 390"/>
            <p:cNvSpPr>
              <a:spLocks noChangeArrowheads="1"/>
            </p:cNvSpPr>
            <p:nvPr/>
          </p:nvSpPr>
          <p:spPr bwMode="auto">
            <a:xfrm>
              <a:off x="3589" y="33"/>
              <a:ext cx="1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388487" name="Rectangle 391"/>
            <p:cNvSpPr>
              <a:spLocks noChangeArrowheads="1"/>
            </p:cNvSpPr>
            <p:nvPr/>
          </p:nvSpPr>
          <p:spPr bwMode="auto">
            <a:xfrm>
              <a:off x="4185" y="402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88" name="Rectangle 392"/>
            <p:cNvSpPr>
              <a:spLocks noChangeArrowheads="1"/>
            </p:cNvSpPr>
            <p:nvPr/>
          </p:nvSpPr>
          <p:spPr bwMode="auto">
            <a:xfrm>
              <a:off x="3589" y="402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1111</a:t>
              </a:r>
            </a:p>
          </p:txBody>
        </p:sp>
        <p:sp>
          <p:nvSpPr>
            <p:cNvPr id="388489" name="Rectangle 393"/>
            <p:cNvSpPr>
              <a:spLocks noChangeArrowheads="1"/>
            </p:cNvSpPr>
            <p:nvPr/>
          </p:nvSpPr>
          <p:spPr bwMode="auto">
            <a:xfrm>
              <a:off x="4185" y="379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90" name="Rectangle 394"/>
            <p:cNvSpPr>
              <a:spLocks noChangeArrowheads="1"/>
            </p:cNvSpPr>
            <p:nvPr/>
          </p:nvSpPr>
          <p:spPr bwMode="auto">
            <a:xfrm>
              <a:off x="3589" y="379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1110</a:t>
              </a:r>
            </a:p>
          </p:txBody>
        </p:sp>
        <p:sp>
          <p:nvSpPr>
            <p:cNvPr id="388491" name="Rectangle 395"/>
            <p:cNvSpPr>
              <a:spLocks noChangeArrowheads="1"/>
            </p:cNvSpPr>
            <p:nvPr/>
          </p:nvSpPr>
          <p:spPr bwMode="auto">
            <a:xfrm>
              <a:off x="4185" y="356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92" name="Rectangle 396"/>
            <p:cNvSpPr>
              <a:spLocks noChangeArrowheads="1"/>
            </p:cNvSpPr>
            <p:nvPr/>
          </p:nvSpPr>
          <p:spPr bwMode="auto">
            <a:xfrm>
              <a:off x="3589" y="356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1101</a:t>
              </a:r>
            </a:p>
          </p:txBody>
        </p:sp>
        <p:sp>
          <p:nvSpPr>
            <p:cNvPr id="388493" name="Rectangle 397"/>
            <p:cNvSpPr>
              <a:spLocks noChangeArrowheads="1"/>
            </p:cNvSpPr>
            <p:nvPr/>
          </p:nvSpPr>
          <p:spPr bwMode="auto">
            <a:xfrm>
              <a:off x="4185" y="333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94" name="Rectangle 398"/>
            <p:cNvSpPr>
              <a:spLocks noChangeArrowheads="1"/>
            </p:cNvSpPr>
            <p:nvPr/>
          </p:nvSpPr>
          <p:spPr bwMode="auto">
            <a:xfrm>
              <a:off x="3589" y="333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1100</a:t>
              </a:r>
            </a:p>
          </p:txBody>
        </p:sp>
        <p:sp>
          <p:nvSpPr>
            <p:cNvPr id="388495" name="Rectangle 399"/>
            <p:cNvSpPr>
              <a:spLocks noChangeArrowheads="1"/>
            </p:cNvSpPr>
            <p:nvPr/>
          </p:nvSpPr>
          <p:spPr bwMode="auto">
            <a:xfrm>
              <a:off x="4185" y="310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96" name="Rectangle 400"/>
            <p:cNvSpPr>
              <a:spLocks noChangeArrowheads="1"/>
            </p:cNvSpPr>
            <p:nvPr/>
          </p:nvSpPr>
          <p:spPr bwMode="auto">
            <a:xfrm>
              <a:off x="3589" y="310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1011</a:t>
              </a:r>
            </a:p>
          </p:txBody>
        </p:sp>
        <p:sp>
          <p:nvSpPr>
            <p:cNvPr id="388497" name="Rectangle 401"/>
            <p:cNvSpPr>
              <a:spLocks noChangeArrowheads="1"/>
            </p:cNvSpPr>
            <p:nvPr/>
          </p:nvSpPr>
          <p:spPr bwMode="auto">
            <a:xfrm>
              <a:off x="4185" y="287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p>
          </p:txBody>
        </p:sp>
        <p:sp>
          <p:nvSpPr>
            <p:cNvPr id="388498" name="Rectangle 402"/>
            <p:cNvSpPr>
              <a:spLocks noChangeArrowheads="1"/>
            </p:cNvSpPr>
            <p:nvPr/>
          </p:nvSpPr>
          <p:spPr bwMode="auto">
            <a:xfrm>
              <a:off x="3589" y="287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1010</a:t>
              </a:r>
            </a:p>
          </p:txBody>
        </p:sp>
        <p:sp>
          <p:nvSpPr>
            <p:cNvPr id="388499" name="Rectangle 403"/>
            <p:cNvSpPr>
              <a:spLocks noChangeArrowheads="1"/>
            </p:cNvSpPr>
            <p:nvPr/>
          </p:nvSpPr>
          <p:spPr bwMode="auto">
            <a:xfrm>
              <a:off x="4185" y="264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a:t>
              </a:r>
            </a:p>
          </p:txBody>
        </p:sp>
        <p:sp>
          <p:nvSpPr>
            <p:cNvPr id="388500" name="Rectangle 404"/>
            <p:cNvSpPr>
              <a:spLocks noChangeArrowheads="1"/>
            </p:cNvSpPr>
            <p:nvPr/>
          </p:nvSpPr>
          <p:spPr bwMode="auto">
            <a:xfrm>
              <a:off x="3589" y="264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1001</a:t>
              </a:r>
            </a:p>
          </p:txBody>
        </p:sp>
        <p:sp>
          <p:nvSpPr>
            <p:cNvPr id="388501" name="Rectangle 405"/>
            <p:cNvSpPr>
              <a:spLocks noChangeArrowheads="1"/>
            </p:cNvSpPr>
            <p:nvPr/>
          </p:nvSpPr>
          <p:spPr bwMode="auto">
            <a:xfrm>
              <a:off x="4185" y="241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a:t>
              </a:r>
            </a:p>
          </p:txBody>
        </p:sp>
        <p:sp>
          <p:nvSpPr>
            <p:cNvPr id="388502" name="Rectangle 406"/>
            <p:cNvSpPr>
              <a:spLocks noChangeArrowheads="1"/>
            </p:cNvSpPr>
            <p:nvPr/>
          </p:nvSpPr>
          <p:spPr bwMode="auto">
            <a:xfrm>
              <a:off x="3589" y="241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1000</a:t>
              </a:r>
            </a:p>
          </p:txBody>
        </p:sp>
        <p:sp>
          <p:nvSpPr>
            <p:cNvPr id="388503" name="Rectangle 407"/>
            <p:cNvSpPr>
              <a:spLocks noChangeArrowheads="1"/>
            </p:cNvSpPr>
            <p:nvPr/>
          </p:nvSpPr>
          <p:spPr bwMode="auto">
            <a:xfrm>
              <a:off x="4185" y="218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a:t>
              </a:r>
            </a:p>
          </p:txBody>
        </p:sp>
        <p:sp>
          <p:nvSpPr>
            <p:cNvPr id="388504" name="Rectangle 408"/>
            <p:cNvSpPr>
              <a:spLocks noChangeArrowheads="1"/>
            </p:cNvSpPr>
            <p:nvPr/>
          </p:nvSpPr>
          <p:spPr bwMode="auto">
            <a:xfrm>
              <a:off x="3589" y="218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0111</a:t>
              </a:r>
            </a:p>
          </p:txBody>
        </p:sp>
        <p:sp>
          <p:nvSpPr>
            <p:cNvPr id="388505" name="Rectangle 409"/>
            <p:cNvSpPr>
              <a:spLocks noChangeArrowheads="1"/>
            </p:cNvSpPr>
            <p:nvPr/>
          </p:nvSpPr>
          <p:spPr bwMode="auto">
            <a:xfrm>
              <a:off x="4185" y="195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a:t>
              </a:r>
            </a:p>
          </p:txBody>
        </p:sp>
        <p:sp>
          <p:nvSpPr>
            <p:cNvPr id="388506" name="Rectangle 410"/>
            <p:cNvSpPr>
              <a:spLocks noChangeArrowheads="1"/>
            </p:cNvSpPr>
            <p:nvPr/>
          </p:nvSpPr>
          <p:spPr bwMode="auto">
            <a:xfrm>
              <a:off x="3589" y="195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0110</a:t>
              </a:r>
            </a:p>
          </p:txBody>
        </p:sp>
        <p:sp>
          <p:nvSpPr>
            <p:cNvPr id="388507" name="Rectangle 411"/>
            <p:cNvSpPr>
              <a:spLocks noChangeArrowheads="1"/>
            </p:cNvSpPr>
            <p:nvPr/>
          </p:nvSpPr>
          <p:spPr bwMode="auto">
            <a:xfrm>
              <a:off x="4185" y="172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a:t>
              </a:r>
            </a:p>
          </p:txBody>
        </p:sp>
        <p:sp>
          <p:nvSpPr>
            <p:cNvPr id="388508" name="Rectangle 412"/>
            <p:cNvSpPr>
              <a:spLocks noChangeArrowheads="1"/>
            </p:cNvSpPr>
            <p:nvPr/>
          </p:nvSpPr>
          <p:spPr bwMode="auto">
            <a:xfrm>
              <a:off x="3589" y="172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0101</a:t>
              </a:r>
            </a:p>
          </p:txBody>
        </p:sp>
        <p:sp>
          <p:nvSpPr>
            <p:cNvPr id="388509" name="Rectangle 413"/>
            <p:cNvSpPr>
              <a:spLocks noChangeArrowheads="1"/>
            </p:cNvSpPr>
            <p:nvPr/>
          </p:nvSpPr>
          <p:spPr bwMode="auto">
            <a:xfrm>
              <a:off x="4185" y="149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a:t>
              </a:r>
            </a:p>
          </p:txBody>
        </p:sp>
        <p:sp>
          <p:nvSpPr>
            <p:cNvPr id="388510" name="Rectangle 414"/>
            <p:cNvSpPr>
              <a:spLocks noChangeArrowheads="1"/>
            </p:cNvSpPr>
            <p:nvPr/>
          </p:nvSpPr>
          <p:spPr bwMode="auto">
            <a:xfrm>
              <a:off x="3589" y="149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0100</a:t>
              </a:r>
            </a:p>
          </p:txBody>
        </p:sp>
        <p:sp>
          <p:nvSpPr>
            <p:cNvPr id="388511" name="Rectangle 415"/>
            <p:cNvSpPr>
              <a:spLocks noChangeArrowheads="1"/>
            </p:cNvSpPr>
            <p:nvPr/>
          </p:nvSpPr>
          <p:spPr bwMode="auto">
            <a:xfrm>
              <a:off x="4185" y="126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a:t>
              </a:r>
            </a:p>
          </p:txBody>
        </p:sp>
        <p:sp>
          <p:nvSpPr>
            <p:cNvPr id="388512" name="Rectangle 416"/>
            <p:cNvSpPr>
              <a:spLocks noChangeArrowheads="1"/>
            </p:cNvSpPr>
            <p:nvPr/>
          </p:nvSpPr>
          <p:spPr bwMode="auto">
            <a:xfrm>
              <a:off x="3589" y="126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0011</a:t>
              </a:r>
            </a:p>
          </p:txBody>
        </p:sp>
        <p:sp>
          <p:nvSpPr>
            <p:cNvPr id="388513" name="Rectangle 417"/>
            <p:cNvSpPr>
              <a:spLocks noChangeArrowheads="1"/>
            </p:cNvSpPr>
            <p:nvPr/>
          </p:nvSpPr>
          <p:spPr bwMode="auto">
            <a:xfrm>
              <a:off x="4185" y="103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a:t>
              </a:r>
            </a:p>
          </p:txBody>
        </p:sp>
        <p:sp>
          <p:nvSpPr>
            <p:cNvPr id="388514" name="Rectangle 418"/>
            <p:cNvSpPr>
              <a:spLocks noChangeArrowheads="1"/>
            </p:cNvSpPr>
            <p:nvPr/>
          </p:nvSpPr>
          <p:spPr bwMode="auto">
            <a:xfrm>
              <a:off x="3589" y="103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0010</a:t>
              </a:r>
            </a:p>
          </p:txBody>
        </p:sp>
        <p:sp>
          <p:nvSpPr>
            <p:cNvPr id="388515" name="Rectangle 419"/>
            <p:cNvSpPr>
              <a:spLocks noChangeArrowheads="1"/>
            </p:cNvSpPr>
            <p:nvPr/>
          </p:nvSpPr>
          <p:spPr bwMode="auto">
            <a:xfrm>
              <a:off x="4185" y="80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1</a:t>
              </a:r>
            </a:p>
          </p:txBody>
        </p:sp>
        <p:sp>
          <p:nvSpPr>
            <p:cNvPr id="388516" name="Rectangle 420"/>
            <p:cNvSpPr>
              <a:spLocks noChangeArrowheads="1"/>
            </p:cNvSpPr>
            <p:nvPr/>
          </p:nvSpPr>
          <p:spPr bwMode="auto">
            <a:xfrm>
              <a:off x="3589" y="80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0001</a:t>
              </a:r>
            </a:p>
          </p:txBody>
        </p:sp>
        <p:sp>
          <p:nvSpPr>
            <p:cNvPr id="388517" name="Rectangle 421"/>
            <p:cNvSpPr>
              <a:spLocks noChangeArrowheads="1"/>
            </p:cNvSpPr>
            <p:nvPr/>
          </p:nvSpPr>
          <p:spPr bwMode="auto">
            <a:xfrm>
              <a:off x="4185" y="57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a:t>
              </a:r>
            </a:p>
          </p:txBody>
        </p:sp>
        <p:sp>
          <p:nvSpPr>
            <p:cNvPr id="388518" name="Rectangle 422"/>
            <p:cNvSpPr>
              <a:spLocks noChangeArrowheads="1"/>
            </p:cNvSpPr>
            <p:nvPr/>
          </p:nvSpPr>
          <p:spPr bwMode="auto">
            <a:xfrm>
              <a:off x="3589" y="57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0000</a:t>
              </a:r>
            </a:p>
          </p:txBody>
        </p:sp>
        <p:sp>
          <p:nvSpPr>
            <p:cNvPr id="388519" name="Rectangle 423"/>
            <p:cNvSpPr>
              <a:spLocks noChangeArrowheads="1"/>
            </p:cNvSpPr>
            <p:nvPr/>
          </p:nvSpPr>
          <p:spPr bwMode="auto">
            <a:xfrm>
              <a:off x="4185" y="346"/>
              <a:ext cx="53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L</a:t>
              </a:r>
            </a:p>
          </p:txBody>
        </p:sp>
        <p:sp>
          <p:nvSpPr>
            <p:cNvPr id="388520" name="Rectangle 424"/>
            <p:cNvSpPr>
              <a:spLocks noChangeArrowheads="1"/>
            </p:cNvSpPr>
            <p:nvPr/>
          </p:nvSpPr>
          <p:spPr bwMode="auto">
            <a:xfrm>
              <a:off x="3589" y="346"/>
              <a:ext cx="596"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rgbClr val="CC0000"/>
                </a:buClr>
                <a:buSzTx/>
                <a:buFont typeface="Wingdings" panose="05000000000000000000" pitchFamily="2" charset="2"/>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ABCD</a:t>
              </a:r>
            </a:p>
          </p:txBody>
        </p:sp>
        <p:sp>
          <p:nvSpPr>
            <p:cNvPr id="388521" name="Line 425"/>
            <p:cNvSpPr>
              <a:spLocks noChangeShapeType="1"/>
            </p:cNvSpPr>
            <p:nvPr/>
          </p:nvSpPr>
          <p:spPr bwMode="auto">
            <a:xfrm>
              <a:off x="3589" y="346"/>
              <a:ext cx="113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2" name="Line 426"/>
            <p:cNvSpPr>
              <a:spLocks noChangeShapeType="1"/>
            </p:cNvSpPr>
            <p:nvPr/>
          </p:nvSpPr>
          <p:spPr bwMode="auto">
            <a:xfrm>
              <a:off x="3589" y="57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3" name="Line 427"/>
            <p:cNvSpPr>
              <a:spLocks noChangeShapeType="1"/>
            </p:cNvSpPr>
            <p:nvPr/>
          </p:nvSpPr>
          <p:spPr bwMode="auto">
            <a:xfrm>
              <a:off x="3589" y="80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4" name="Line 428"/>
            <p:cNvSpPr>
              <a:spLocks noChangeShapeType="1"/>
            </p:cNvSpPr>
            <p:nvPr/>
          </p:nvSpPr>
          <p:spPr bwMode="auto">
            <a:xfrm>
              <a:off x="3589" y="103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5" name="Line 429"/>
            <p:cNvSpPr>
              <a:spLocks noChangeShapeType="1"/>
            </p:cNvSpPr>
            <p:nvPr/>
          </p:nvSpPr>
          <p:spPr bwMode="auto">
            <a:xfrm>
              <a:off x="3589" y="126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6" name="Line 430"/>
            <p:cNvSpPr>
              <a:spLocks noChangeShapeType="1"/>
            </p:cNvSpPr>
            <p:nvPr/>
          </p:nvSpPr>
          <p:spPr bwMode="auto">
            <a:xfrm>
              <a:off x="3589" y="149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7" name="Line 431"/>
            <p:cNvSpPr>
              <a:spLocks noChangeShapeType="1"/>
            </p:cNvSpPr>
            <p:nvPr/>
          </p:nvSpPr>
          <p:spPr bwMode="auto">
            <a:xfrm>
              <a:off x="3589" y="172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8" name="Line 432"/>
            <p:cNvSpPr>
              <a:spLocks noChangeShapeType="1"/>
            </p:cNvSpPr>
            <p:nvPr/>
          </p:nvSpPr>
          <p:spPr bwMode="auto">
            <a:xfrm>
              <a:off x="3589" y="195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29" name="Line 433"/>
            <p:cNvSpPr>
              <a:spLocks noChangeShapeType="1"/>
            </p:cNvSpPr>
            <p:nvPr/>
          </p:nvSpPr>
          <p:spPr bwMode="auto">
            <a:xfrm>
              <a:off x="3589" y="218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0" name="Line 434"/>
            <p:cNvSpPr>
              <a:spLocks noChangeShapeType="1"/>
            </p:cNvSpPr>
            <p:nvPr/>
          </p:nvSpPr>
          <p:spPr bwMode="auto">
            <a:xfrm>
              <a:off x="3589" y="241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1" name="Line 435"/>
            <p:cNvSpPr>
              <a:spLocks noChangeShapeType="1"/>
            </p:cNvSpPr>
            <p:nvPr/>
          </p:nvSpPr>
          <p:spPr bwMode="auto">
            <a:xfrm>
              <a:off x="3589" y="264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2" name="Line 436"/>
            <p:cNvSpPr>
              <a:spLocks noChangeShapeType="1"/>
            </p:cNvSpPr>
            <p:nvPr/>
          </p:nvSpPr>
          <p:spPr bwMode="auto">
            <a:xfrm>
              <a:off x="3589" y="287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3" name="Line 437"/>
            <p:cNvSpPr>
              <a:spLocks noChangeShapeType="1"/>
            </p:cNvSpPr>
            <p:nvPr/>
          </p:nvSpPr>
          <p:spPr bwMode="auto">
            <a:xfrm>
              <a:off x="3589" y="310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4" name="Line 438"/>
            <p:cNvSpPr>
              <a:spLocks noChangeShapeType="1"/>
            </p:cNvSpPr>
            <p:nvPr/>
          </p:nvSpPr>
          <p:spPr bwMode="auto">
            <a:xfrm>
              <a:off x="3589" y="333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5" name="Line 439"/>
            <p:cNvSpPr>
              <a:spLocks noChangeShapeType="1"/>
            </p:cNvSpPr>
            <p:nvPr/>
          </p:nvSpPr>
          <p:spPr bwMode="auto">
            <a:xfrm>
              <a:off x="3589" y="356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6" name="Line 440"/>
            <p:cNvSpPr>
              <a:spLocks noChangeShapeType="1"/>
            </p:cNvSpPr>
            <p:nvPr/>
          </p:nvSpPr>
          <p:spPr bwMode="auto">
            <a:xfrm>
              <a:off x="3589" y="379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7" name="Line 441"/>
            <p:cNvSpPr>
              <a:spLocks noChangeShapeType="1"/>
            </p:cNvSpPr>
            <p:nvPr/>
          </p:nvSpPr>
          <p:spPr bwMode="auto">
            <a:xfrm>
              <a:off x="3589" y="4026"/>
              <a:ext cx="1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8" name="Line 442"/>
            <p:cNvSpPr>
              <a:spLocks noChangeShapeType="1"/>
            </p:cNvSpPr>
            <p:nvPr/>
          </p:nvSpPr>
          <p:spPr bwMode="auto">
            <a:xfrm>
              <a:off x="3589" y="4256"/>
              <a:ext cx="113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39" name="Line 443"/>
            <p:cNvSpPr>
              <a:spLocks noChangeShapeType="1"/>
            </p:cNvSpPr>
            <p:nvPr/>
          </p:nvSpPr>
          <p:spPr bwMode="auto">
            <a:xfrm>
              <a:off x="3589" y="346"/>
              <a:ext cx="0" cy="391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40" name="Line 444"/>
            <p:cNvSpPr>
              <a:spLocks noChangeShapeType="1"/>
            </p:cNvSpPr>
            <p:nvPr/>
          </p:nvSpPr>
          <p:spPr bwMode="auto">
            <a:xfrm>
              <a:off x="4185" y="346"/>
              <a:ext cx="0" cy="39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sp>
          <p:nvSpPr>
            <p:cNvPr id="388541" name="Line 445"/>
            <p:cNvSpPr>
              <a:spLocks noChangeShapeType="1"/>
            </p:cNvSpPr>
            <p:nvPr/>
          </p:nvSpPr>
          <p:spPr bwMode="auto">
            <a:xfrm>
              <a:off x="4723" y="346"/>
              <a:ext cx="0" cy="391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pSp>
      <p:sp>
        <p:nvSpPr>
          <p:cNvPr id="388542" name="Rectangle 446"/>
          <p:cNvSpPr>
            <a:spLocks noChangeArrowheads="1"/>
          </p:cNvSpPr>
          <p:nvPr/>
        </p:nvSpPr>
        <p:spPr bwMode="auto">
          <a:xfrm>
            <a:off x="664866" y="3551238"/>
            <a:ext cx="24479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解</a:t>
            </a:r>
            <a:r>
              <a:rPr kumimoji="1" lang="en-US" altLang="zh-CN" sz="2400" b="1" i="0" u="none" strike="noStrike" kern="1200" cap="none" spc="0" normalizeH="0" baseline="0" noProof="0">
                <a:ln>
                  <a:noFill/>
                </a:ln>
                <a:solidFill>
                  <a:srgbClr val="000066"/>
                </a:solidFill>
                <a:effectLst/>
                <a:uLnTx/>
                <a:uFillTx/>
                <a:latin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列出真值表</a:t>
            </a:r>
          </a:p>
        </p:txBody>
      </p:sp>
      <p:sp>
        <p:nvSpPr>
          <p:cNvPr id="388543" name="Rectangle 447"/>
          <p:cNvSpPr>
            <a:spLocks noChangeArrowheads="1"/>
          </p:cNvSpPr>
          <p:nvPr/>
        </p:nvSpPr>
        <p:spPr bwMode="auto">
          <a:xfrm>
            <a:off x="520403" y="4606925"/>
            <a:ext cx="2376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(2)</a:t>
            </a:r>
            <a:r>
              <a:rPr kumimoji="1" lang="zh-CN" altLang="en-US" sz="2400" b="1" i="0" u="none" strike="noStrike" kern="1200" cap="none" spc="0" normalizeH="0" baseline="0" noProof="0">
                <a:ln>
                  <a:noFill/>
                </a:ln>
                <a:solidFill>
                  <a:srgbClr val="000066"/>
                </a:solidFill>
                <a:effectLst/>
                <a:uLnTx/>
                <a:uFillTx/>
                <a:latin typeface="+mn-ea"/>
                <a:cs typeface="+mn-cs"/>
              </a:rPr>
              <a:t>画出卡诺图</a:t>
            </a:r>
          </a:p>
        </p:txBody>
      </p:sp>
      <p:sp>
        <p:nvSpPr>
          <p:cNvPr id="388565" name="Rectangle 469"/>
          <p:cNvSpPr>
            <a:spLocks noChangeArrowheads="1"/>
          </p:cNvSpPr>
          <p:nvPr/>
        </p:nvSpPr>
        <p:spPr bwMode="auto">
          <a:xfrm>
            <a:off x="0" y="2709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971550" algn="l"/>
                <a:tab pos="4392613" algn="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971550" algn="l"/>
                <a:tab pos="4392613" algn="r"/>
              </a:tabLst>
              <a:defRPr/>
            </a:pPr>
            <a:endParaRPr kumimoji="1" lang="zh-CN" altLang="zh-CN" sz="2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388564" name="Object 468"/>
          <p:cNvGraphicFramePr>
            <a:graphicFrameLocks noChangeAspect="1"/>
          </p:cNvGraphicFramePr>
          <p:nvPr/>
        </p:nvGraphicFramePr>
        <p:xfrm>
          <a:off x="3276600" y="2997200"/>
          <a:ext cx="3167063" cy="2932113"/>
        </p:xfrm>
        <a:graphic>
          <a:graphicData uri="http://schemas.openxmlformats.org/presentationml/2006/ole">
            <mc:AlternateContent xmlns:mc="http://schemas.openxmlformats.org/markup-compatibility/2006">
              <mc:Choice xmlns:v="urn:schemas-microsoft-com:vml" Requires="v">
                <p:oleObj spid="_x0000_s34866" name="图片" r:id="rId5" imgW="1551600" imgH="1438560" progId="Word.Picture.8">
                  <p:embed/>
                </p:oleObj>
              </mc:Choice>
              <mc:Fallback>
                <p:oleObj name="图片" r:id="rId5" imgW="1551600" imgH="1438560" progId="Word.Picture.8">
                  <p:embed/>
                  <p:pic>
                    <p:nvPicPr>
                      <p:cNvPr id="388564" name="Object 4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997200"/>
                        <a:ext cx="3167063" cy="293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8566" name="Object 470"/>
          <p:cNvGraphicFramePr>
            <a:graphicFrameLocks noChangeAspect="1"/>
          </p:cNvGraphicFramePr>
          <p:nvPr/>
        </p:nvGraphicFramePr>
        <p:xfrm>
          <a:off x="4389438" y="3603625"/>
          <a:ext cx="903287" cy="1765300"/>
        </p:xfrm>
        <a:graphic>
          <a:graphicData uri="http://schemas.openxmlformats.org/presentationml/2006/ole">
            <mc:AlternateContent xmlns:mc="http://schemas.openxmlformats.org/markup-compatibility/2006">
              <mc:Choice xmlns:v="urn:schemas-microsoft-com:vml" Requires="v">
                <p:oleObj spid="_x0000_s34867" name="图片" r:id="rId7" imgW="448200" imgH="877680" progId="Word.Picture.8">
                  <p:embed/>
                </p:oleObj>
              </mc:Choice>
              <mc:Fallback>
                <p:oleObj name="图片" r:id="rId7" imgW="448200" imgH="877680" progId="Word.Picture.8">
                  <p:embed/>
                  <p:pic>
                    <p:nvPicPr>
                      <p:cNvPr id="388566" name="Object 47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9438" y="3603625"/>
                        <a:ext cx="903287" cy="176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8567" name="Rectangle 471"/>
          <p:cNvSpPr>
            <a:spLocks noChangeArrowheads="1"/>
          </p:cNvSpPr>
          <p:nvPr/>
        </p:nvSpPr>
        <p:spPr bwMode="auto">
          <a:xfrm>
            <a:off x="448966" y="5280025"/>
            <a:ext cx="2559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(3) </a:t>
            </a:r>
            <a:r>
              <a:rPr kumimoji="1" lang="zh-CN" altLang="en-US" sz="2400" b="1" i="0" u="none" strike="noStrike" kern="1200" cap="none" spc="0" normalizeH="0" baseline="0" noProof="0">
                <a:ln>
                  <a:noFill/>
                </a:ln>
                <a:solidFill>
                  <a:srgbClr val="000066"/>
                </a:solidFill>
                <a:effectLst/>
                <a:uLnTx/>
                <a:uFillTx/>
                <a:latin typeface="+mn-ea"/>
                <a:cs typeface="+mn-cs"/>
              </a:rPr>
              <a:t>卡诺图化简</a:t>
            </a:r>
          </a:p>
        </p:txBody>
      </p:sp>
      <p:graphicFrame>
        <p:nvGraphicFramePr>
          <p:cNvPr id="388568" name="Object 472"/>
          <p:cNvGraphicFramePr>
            <a:graphicFrameLocks noChangeAspect="1"/>
          </p:cNvGraphicFramePr>
          <p:nvPr/>
        </p:nvGraphicFramePr>
        <p:xfrm>
          <a:off x="5148263" y="5116513"/>
          <a:ext cx="923925" cy="711200"/>
        </p:xfrm>
        <a:graphic>
          <a:graphicData uri="http://schemas.openxmlformats.org/presentationml/2006/ole">
            <mc:AlternateContent xmlns:mc="http://schemas.openxmlformats.org/markup-compatibility/2006">
              <mc:Choice xmlns:v="urn:schemas-microsoft-com:vml" Requires="v">
                <p:oleObj spid="_x0000_s34868" name="图片" r:id="rId9" imgW="457200" imgH="353520" progId="Word.Picture.8">
                  <p:embed/>
                </p:oleObj>
              </mc:Choice>
              <mc:Fallback>
                <p:oleObj name="图片" r:id="rId9" imgW="457200" imgH="353520" progId="Word.Picture.8">
                  <p:embed/>
                  <p:pic>
                    <p:nvPicPr>
                      <p:cNvPr id="388568" name="Object 47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263" y="5116513"/>
                        <a:ext cx="923925"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8569" name="Object 473"/>
          <p:cNvGraphicFramePr>
            <a:graphicFrameLocks noChangeAspect="1"/>
          </p:cNvGraphicFramePr>
          <p:nvPr/>
        </p:nvGraphicFramePr>
        <p:xfrm>
          <a:off x="1116013" y="5832475"/>
          <a:ext cx="1223962" cy="463550"/>
        </p:xfrm>
        <a:graphic>
          <a:graphicData uri="http://schemas.openxmlformats.org/presentationml/2006/ole">
            <mc:AlternateContent xmlns:mc="http://schemas.openxmlformats.org/markup-compatibility/2006">
              <mc:Choice xmlns:v="urn:schemas-microsoft-com:vml" Requires="v">
                <p:oleObj spid="_x0000_s34869" name="公式" r:id="rId11" imgW="368280" imgH="139680" progId="Equation.3">
                  <p:embed/>
                </p:oleObj>
              </mc:Choice>
              <mc:Fallback>
                <p:oleObj name="公式" r:id="rId11" imgW="368280" imgH="139680" progId="Equation.3">
                  <p:embed/>
                  <p:pic>
                    <p:nvPicPr>
                      <p:cNvPr id="388569" name="Object 47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16013" y="5832475"/>
                        <a:ext cx="1223962"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 name="动作按钮: 前进或下一项 67">
            <a:hlinkClick r:id="rId13" action="ppaction://hlinkpres?slideindex=64&amp;slidetitle=1.4.1二-十进制码" highlightClick="1"/>
            <a:extLst>
              <a:ext uri="{FF2B5EF4-FFF2-40B4-BE49-F238E27FC236}">
                <a16:creationId xmlns:a16="http://schemas.microsoft.com/office/drawing/2014/main" id="{E97560C2-CA85-4376-9B43-F9DF7504C61E}"/>
              </a:ext>
            </a:extLst>
          </p:cNvPr>
          <p:cNvSpPr/>
          <p:nvPr/>
        </p:nvSpPr>
        <p:spPr>
          <a:xfrm>
            <a:off x="1116013" y="309535"/>
            <a:ext cx="403468" cy="3059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文本框 68">
            <a:extLst>
              <a:ext uri="{FF2B5EF4-FFF2-40B4-BE49-F238E27FC236}">
                <a16:creationId xmlns:a16="http://schemas.microsoft.com/office/drawing/2014/main" id="{96377FD5-F965-4E45-980B-6000AD7F56C8}"/>
              </a:ext>
            </a:extLst>
          </p:cNvPr>
          <p:cNvSpPr txBox="1"/>
          <p:nvPr/>
        </p:nvSpPr>
        <p:spPr>
          <a:xfrm>
            <a:off x="884969" y="800657"/>
            <a:ext cx="932963" cy="369332"/>
          </a:xfrm>
          <a:prstGeom prst="rect">
            <a:avLst/>
          </a:prstGeom>
          <a:noFill/>
        </p:spPr>
        <p:txBody>
          <a:bodyPr wrap="square" rtlCol="0">
            <a:spAutoFit/>
          </a:bodyPr>
          <a:lstStyle/>
          <a:p>
            <a:r>
              <a:rPr lang="en-US" altLang="zh-CN" dirty="0"/>
              <a:t>BCD</a:t>
            </a:r>
            <a:r>
              <a:rPr lang="zh-CN" altLang="en-US" dirty="0"/>
              <a:t>码</a:t>
            </a:r>
          </a:p>
        </p:txBody>
      </p:sp>
    </p:spTree>
    <p:custDataLst>
      <p:tags r:id="rId2"/>
    </p:custDataLst>
    <p:extLst>
      <p:ext uri="{BB962C8B-B14F-4D97-AF65-F5344CB8AC3E}">
        <p14:creationId xmlns:p14="http://schemas.microsoft.com/office/powerpoint/2010/main" val="3821874432"/>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8117"/>
                                        </p:tgtEl>
                                        <p:attrNameLst>
                                          <p:attrName>style.visibility</p:attrName>
                                        </p:attrNameLst>
                                      </p:cBhvr>
                                      <p:to>
                                        <p:strVal val="visible"/>
                                      </p:to>
                                    </p:set>
                                    <p:animEffect transition="in" filter="wipe(up)">
                                      <p:cBhvr>
                                        <p:cTn id="7" dur="500"/>
                                        <p:tgtEl>
                                          <p:spTgt spid="3881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8542"/>
                                        </p:tgtEl>
                                        <p:attrNameLst>
                                          <p:attrName>style.visibility</p:attrName>
                                        </p:attrNameLst>
                                      </p:cBhvr>
                                      <p:to>
                                        <p:strVal val="visible"/>
                                      </p:to>
                                    </p:set>
                                    <p:animEffect transition="in" filter="wipe(up)">
                                      <p:cBhvr>
                                        <p:cTn id="12" dur="500"/>
                                        <p:tgtEl>
                                          <p:spTgt spid="3885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8485"/>
                                        </p:tgtEl>
                                        <p:attrNameLst>
                                          <p:attrName>style.visibility</p:attrName>
                                        </p:attrNameLst>
                                      </p:cBhvr>
                                      <p:to>
                                        <p:strVal val="visible"/>
                                      </p:to>
                                    </p:set>
                                    <p:animEffect transition="in" filter="wipe(up)">
                                      <p:cBhvr>
                                        <p:cTn id="17" dur="500"/>
                                        <p:tgtEl>
                                          <p:spTgt spid="3884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88543"/>
                                        </p:tgtEl>
                                        <p:attrNameLst>
                                          <p:attrName>style.visibility</p:attrName>
                                        </p:attrNameLst>
                                      </p:cBhvr>
                                      <p:to>
                                        <p:strVal val="visible"/>
                                      </p:to>
                                    </p:set>
                                    <p:animEffect transition="in" filter="wipe(up)">
                                      <p:cBhvr>
                                        <p:cTn id="22" dur="500"/>
                                        <p:tgtEl>
                                          <p:spTgt spid="3885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88564"/>
                                        </p:tgtEl>
                                        <p:attrNameLst>
                                          <p:attrName>style.visibility</p:attrName>
                                        </p:attrNameLst>
                                      </p:cBhvr>
                                      <p:to>
                                        <p:strVal val="visible"/>
                                      </p:to>
                                    </p:set>
                                    <p:animEffect transition="in" filter="box(in)">
                                      <p:cBhvr>
                                        <p:cTn id="27" dur="500"/>
                                        <p:tgtEl>
                                          <p:spTgt spid="3885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88567"/>
                                        </p:tgtEl>
                                        <p:attrNameLst>
                                          <p:attrName>style.visibility</p:attrName>
                                        </p:attrNameLst>
                                      </p:cBhvr>
                                      <p:to>
                                        <p:strVal val="visible"/>
                                      </p:to>
                                    </p:set>
                                    <p:animEffect transition="in" filter="wipe(up)">
                                      <p:cBhvr>
                                        <p:cTn id="32" dur="500"/>
                                        <p:tgtEl>
                                          <p:spTgt spid="38856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88566"/>
                                        </p:tgtEl>
                                        <p:attrNameLst>
                                          <p:attrName>style.visibility</p:attrName>
                                        </p:attrNameLst>
                                      </p:cBhvr>
                                      <p:to>
                                        <p:strVal val="visible"/>
                                      </p:to>
                                    </p:set>
                                    <p:animEffect transition="in" filter="box(in)">
                                      <p:cBhvr>
                                        <p:cTn id="37" dur="500"/>
                                        <p:tgtEl>
                                          <p:spTgt spid="38856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388568"/>
                                        </p:tgtEl>
                                        <p:attrNameLst>
                                          <p:attrName>style.visibility</p:attrName>
                                        </p:attrNameLst>
                                      </p:cBhvr>
                                      <p:to>
                                        <p:strVal val="visible"/>
                                      </p:to>
                                    </p:set>
                                    <p:animEffect transition="in" filter="wipe(down)">
                                      <p:cBhvr>
                                        <p:cTn id="42" dur="500"/>
                                        <p:tgtEl>
                                          <p:spTgt spid="38856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388569"/>
                                        </p:tgtEl>
                                        <p:attrNameLst>
                                          <p:attrName>style.visibility</p:attrName>
                                        </p:attrNameLst>
                                      </p:cBhvr>
                                      <p:to>
                                        <p:strVal val="visible"/>
                                      </p:to>
                                    </p:set>
                                    <p:animEffect transition="in" filter="box(in)">
                                      <p:cBhvr>
                                        <p:cTn id="47" dur="500"/>
                                        <p:tgtEl>
                                          <p:spTgt spid="388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17" grpId="0"/>
      <p:bldP spid="388542" grpId="0"/>
      <p:bldP spid="388543" grpId="0"/>
      <p:bldP spid="38856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CC83FB5-02B9-4DDD-AF20-CC4F98F620B3}"/>
              </a:ext>
            </a:extLst>
          </p:cNvPr>
          <p:cNvSpPr>
            <a:spLocks noGrp="1"/>
          </p:cNvSpPr>
          <p:nvPr>
            <p:ph type="title"/>
          </p:nvPr>
        </p:nvSpPr>
        <p:spPr>
          <a:xfrm>
            <a:off x="782619" y="602427"/>
            <a:ext cx="7772400" cy="769027"/>
          </a:xfrm>
        </p:spPr>
        <p:txBody>
          <a:bodyPr>
            <a:normAutofit/>
          </a:bodyPr>
          <a:lstStyle/>
          <a:p>
            <a:r>
              <a:rPr kumimoji="0" lang="en-US" altLang="zh-CN" sz="4000" b="1" i="0" u="none" strike="noStrike" kern="1200" cap="none" spc="0" normalizeH="0" baseline="0" noProof="0" dirty="0">
                <a:ln>
                  <a:noFill/>
                </a:ln>
                <a:solidFill>
                  <a:srgbClr val="CC0000"/>
                </a:solidFill>
                <a:effectLst/>
                <a:uLnTx/>
                <a:uFillTx/>
                <a:latin typeface="+mn-ea"/>
                <a:ea typeface="+mn-ea"/>
                <a:cs typeface="+mn-cs"/>
              </a:rPr>
              <a:t>2.5 </a:t>
            </a:r>
            <a:r>
              <a:rPr kumimoji="0" lang="zh-CN" altLang="en-US" sz="4000" b="1" i="0" u="none" strike="noStrike" kern="1200" cap="none" spc="0" normalizeH="0" baseline="0" noProof="0" dirty="0">
                <a:ln>
                  <a:noFill/>
                </a:ln>
                <a:solidFill>
                  <a:srgbClr val="CC0000"/>
                </a:solidFill>
                <a:effectLst/>
                <a:uLnTx/>
                <a:uFillTx/>
                <a:latin typeface="+mn-ea"/>
                <a:ea typeface="+mn-ea"/>
                <a:cs typeface="+mn-cs"/>
              </a:rPr>
              <a:t>硬件描述语言</a:t>
            </a:r>
            <a:r>
              <a:rPr kumimoji="0" lang="en-US" altLang="zh-CN" sz="4000" b="1" i="0" u="none" strike="noStrike" kern="1200" cap="none" spc="0" normalizeH="0" baseline="0" noProof="0" dirty="0">
                <a:ln>
                  <a:noFill/>
                </a:ln>
                <a:solidFill>
                  <a:srgbClr val="CC0000"/>
                </a:solidFill>
                <a:effectLst/>
                <a:uLnTx/>
                <a:uFillTx/>
                <a:latin typeface="+mn-ea"/>
                <a:ea typeface="+mn-ea"/>
                <a:cs typeface="+mn-cs"/>
              </a:rPr>
              <a:t>Verilog HDL</a:t>
            </a:r>
            <a:r>
              <a:rPr kumimoji="0" lang="zh-CN" altLang="en-US" sz="4000" b="1" i="0" u="none" strike="noStrike" kern="1200" cap="none" spc="0" normalizeH="0" baseline="0" noProof="0" dirty="0">
                <a:ln>
                  <a:noFill/>
                </a:ln>
                <a:solidFill>
                  <a:srgbClr val="CC0000"/>
                </a:solidFill>
                <a:effectLst/>
                <a:uLnTx/>
                <a:uFillTx/>
                <a:latin typeface="+mn-ea"/>
                <a:ea typeface="+mn-ea"/>
                <a:cs typeface="+mn-cs"/>
              </a:rPr>
              <a:t>基础</a:t>
            </a:r>
            <a:endParaRPr lang="zh-CN" altLang="en-US" sz="4000" dirty="0">
              <a:latin typeface="+mn-ea"/>
              <a:ea typeface="+mn-ea"/>
            </a:endParaRPr>
          </a:p>
        </p:txBody>
      </p:sp>
      <p:sp>
        <p:nvSpPr>
          <p:cNvPr id="5" name="内容占位符 4">
            <a:extLst>
              <a:ext uri="{FF2B5EF4-FFF2-40B4-BE49-F238E27FC236}">
                <a16:creationId xmlns:a16="http://schemas.microsoft.com/office/drawing/2014/main" id="{9C071CAD-C601-4F30-BCAA-FFA63B9C22B1}"/>
              </a:ext>
            </a:extLst>
          </p:cNvPr>
          <p:cNvSpPr>
            <a:spLocks noGrp="1"/>
          </p:cNvSpPr>
          <p:nvPr>
            <p:ph idx="1"/>
          </p:nvPr>
        </p:nvSpPr>
        <p:spPr/>
        <p:txBody>
          <a:bodyPr/>
          <a:lstStyle/>
          <a:p>
            <a:pPr fontAlgn="base">
              <a:lnSpc>
                <a:spcPct val="135000"/>
              </a:lnSpc>
              <a:spcBef>
                <a:spcPct val="0"/>
              </a:spcBef>
              <a:spcAft>
                <a:spcPct val="0"/>
              </a:spcAft>
              <a:buClrTx/>
              <a:buSzTx/>
              <a:defRPr/>
            </a:pPr>
            <a:r>
              <a:rPr kumimoji="0" lang="en-US" altLang="zh-CN" sz="2000" b="1" i="0" u="none" strike="noStrike" kern="1200" cap="none" spc="0" normalizeH="0" baseline="0" noProof="0" dirty="0">
                <a:ln>
                  <a:noFill/>
                </a:ln>
                <a:solidFill>
                  <a:srgbClr val="000000"/>
                </a:solidFill>
                <a:effectLst/>
                <a:uLnTx/>
                <a:uFillTx/>
                <a:latin typeface="+mn-ea"/>
                <a:cs typeface="+mn-cs"/>
                <a:hlinkClick r:id="" action="ppaction://noaction"/>
              </a:rPr>
              <a:t>Verilog</a:t>
            </a:r>
            <a:r>
              <a:rPr kumimoji="0" lang="zh-CN" altLang="en-US" sz="2000" b="1" i="0" u="none" strike="noStrike" kern="1200" cap="none" spc="0" normalizeH="0" baseline="0" noProof="0" dirty="0">
                <a:ln>
                  <a:noFill/>
                </a:ln>
                <a:solidFill>
                  <a:srgbClr val="000000"/>
                </a:solidFill>
                <a:effectLst/>
                <a:uLnTx/>
                <a:uFillTx/>
                <a:latin typeface="+mn-ea"/>
                <a:cs typeface="+mn-cs"/>
                <a:hlinkClick r:id="" action="ppaction://noaction"/>
              </a:rPr>
              <a:t>语言的基本语法规则</a:t>
            </a:r>
            <a:endParaRPr kumimoji="0" lang="zh-CN" altLang="en-US" sz="2000" b="1" i="0" u="none" strike="noStrike" kern="1200" cap="none" spc="0" normalizeH="0" baseline="0" noProof="0" dirty="0">
              <a:ln>
                <a:noFill/>
              </a:ln>
              <a:solidFill>
                <a:srgbClr val="000000"/>
              </a:solidFill>
              <a:effectLst/>
              <a:uLnTx/>
              <a:uFillTx/>
              <a:latin typeface="+mn-ea"/>
              <a:cs typeface="+mn-cs"/>
            </a:endParaRPr>
          </a:p>
          <a:p>
            <a:pPr fontAlgn="base">
              <a:lnSpc>
                <a:spcPct val="135000"/>
              </a:lnSpc>
              <a:spcBef>
                <a:spcPct val="0"/>
              </a:spcBef>
              <a:spcAft>
                <a:spcPct val="0"/>
              </a:spcAft>
              <a:buClrTx/>
              <a:buSzTx/>
              <a:defRPr/>
            </a:pPr>
            <a:r>
              <a:rPr kumimoji="0" lang="zh-CN" altLang="en-US" sz="2000" b="1" i="0" u="none" strike="noStrike" kern="1200" cap="none" spc="0" normalizeH="0" baseline="0" noProof="0" dirty="0">
                <a:ln>
                  <a:noFill/>
                </a:ln>
                <a:solidFill>
                  <a:srgbClr val="000000"/>
                </a:solidFill>
                <a:effectLst/>
                <a:uLnTx/>
                <a:uFillTx/>
                <a:latin typeface="+mn-ea"/>
                <a:cs typeface="+mn-cs"/>
                <a:hlinkClick r:id="" action="ppaction://noaction"/>
              </a:rPr>
              <a:t>变量的数据类型</a:t>
            </a:r>
            <a:endParaRPr kumimoji="0" lang="zh-CN" altLang="en-US" sz="2000" b="1" i="0" u="none" strike="noStrike" kern="1200" cap="none" spc="0" normalizeH="0" baseline="0" noProof="0" dirty="0">
              <a:ln>
                <a:noFill/>
              </a:ln>
              <a:solidFill>
                <a:srgbClr val="000000"/>
              </a:solidFill>
              <a:effectLst/>
              <a:uLnTx/>
              <a:uFillTx/>
              <a:latin typeface="+mn-ea"/>
              <a:cs typeface="+mn-cs"/>
            </a:endParaRPr>
          </a:p>
          <a:p>
            <a:pPr fontAlgn="base">
              <a:lnSpc>
                <a:spcPct val="135000"/>
              </a:lnSpc>
              <a:spcBef>
                <a:spcPct val="0"/>
              </a:spcBef>
              <a:spcAft>
                <a:spcPct val="0"/>
              </a:spcAft>
              <a:buClrTx/>
              <a:buSzTx/>
              <a:defRPr/>
            </a:pPr>
            <a:r>
              <a:rPr kumimoji="0" lang="zh-CN" altLang="en-US" sz="2000" b="1" i="0" u="none" strike="noStrike" kern="1200" cap="none" spc="0" normalizeH="0" baseline="0" noProof="0" dirty="0">
                <a:ln>
                  <a:noFill/>
                </a:ln>
                <a:solidFill>
                  <a:srgbClr val="000000"/>
                </a:solidFill>
                <a:effectLst/>
                <a:uLnTx/>
                <a:uFillTx/>
                <a:latin typeface="+mn-ea"/>
                <a:cs typeface="+mn-cs"/>
                <a:hlinkClick r:id="" action="ppaction://noaction"/>
              </a:rPr>
              <a:t>运算符及其优先级</a:t>
            </a:r>
            <a:endParaRPr kumimoji="0" lang="zh-CN" altLang="en-US" sz="2000" b="1" i="0" u="none" strike="noStrike" kern="1200" cap="none" spc="0" normalizeH="0" baseline="0" noProof="0" dirty="0">
              <a:ln>
                <a:noFill/>
              </a:ln>
              <a:solidFill>
                <a:srgbClr val="000000"/>
              </a:solidFill>
              <a:effectLst/>
              <a:uLnTx/>
              <a:uFillTx/>
              <a:latin typeface="+mn-ea"/>
              <a:cs typeface="+mn-cs"/>
            </a:endParaRPr>
          </a:p>
          <a:p>
            <a:pPr fontAlgn="base">
              <a:lnSpc>
                <a:spcPct val="135000"/>
              </a:lnSpc>
              <a:spcBef>
                <a:spcPct val="0"/>
              </a:spcBef>
              <a:spcAft>
                <a:spcPct val="0"/>
              </a:spcAft>
              <a:buClrTx/>
              <a:buSzTx/>
              <a:defRPr/>
            </a:pPr>
            <a:r>
              <a:rPr kumimoji="0" lang="en-US" altLang="zh-CN" sz="2000" b="1" i="0" u="none" strike="noStrike" kern="1200" cap="none" spc="0" normalizeH="0" baseline="0" noProof="0" dirty="0">
                <a:ln>
                  <a:noFill/>
                </a:ln>
                <a:solidFill>
                  <a:srgbClr val="000000"/>
                </a:solidFill>
                <a:effectLst/>
                <a:uLnTx/>
                <a:uFillTx/>
                <a:latin typeface="+mn-ea"/>
                <a:cs typeface="+mn-cs"/>
                <a:hlinkClick r:id="" action="ppaction://noaction"/>
              </a:rPr>
              <a:t>Verilog</a:t>
            </a:r>
            <a:r>
              <a:rPr kumimoji="0" lang="zh-CN" altLang="en-US" sz="2000" b="1" i="0" u="none" strike="noStrike" kern="1200" cap="none" spc="0" normalizeH="0" baseline="0" noProof="0" dirty="0">
                <a:ln>
                  <a:noFill/>
                </a:ln>
                <a:solidFill>
                  <a:srgbClr val="000000"/>
                </a:solidFill>
                <a:effectLst/>
                <a:uLnTx/>
                <a:uFillTx/>
                <a:latin typeface="+mn-ea"/>
                <a:cs typeface="+mn-cs"/>
                <a:hlinkClick r:id="" action="ppaction://noaction"/>
              </a:rPr>
              <a:t>内部的基本门级元件</a:t>
            </a:r>
            <a:endParaRPr kumimoji="0" lang="zh-CN" altLang="en-US" sz="2000" b="1" i="0" u="none" strike="noStrike" kern="1200" cap="none" spc="0" normalizeH="0" baseline="0" noProof="0" dirty="0">
              <a:ln>
                <a:noFill/>
              </a:ln>
              <a:solidFill>
                <a:srgbClr val="000000"/>
              </a:solidFill>
              <a:effectLst/>
              <a:uLnTx/>
              <a:uFillTx/>
              <a:latin typeface="+mn-ea"/>
              <a:cs typeface="+mn-cs"/>
            </a:endParaRPr>
          </a:p>
          <a:p>
            <a:pPr fontAlgn="base">
              <a:lnSpc>
                <a:spcPct val="135000"/>
              </a:lnSpc>
              <a:spcBef>
                <a:spcPct val="0"/>
              </a:spcBef>
              <a:spcAft>
                <a:spcPct val="0"/>
              </a:spcAft>
              <a:buClrTx/>
              <a:buSzTx/>
              <a:defRPr/>
            </a:pPr>
            <a:r>
              <a:rPr kumimoji="0" lang="en-US" altLang="zh-CN" sz="2000" b="1" i="0" u="none" strike="noStrike" kern="1200" cap="none" spc="0" normalizeH="0" baseline="0" noProof="0" dirty="0">
                <a:ln>
                  <a:noFill/>
                </a:ln>
                <a:solidFill>
                  <a:srgbClr val="000000"/>
                </a:solidFill>
                <a:effectLst/>
                <a:uLnTx/>
                <a:uFillTx/>
                <a:latin typeface="+mn-ea"/>
                <a:cs typeface="+mn-cs"/>
                <a:hlinkClick r:id="" action="ppaction://noaction"/>
              </a:rPr>
              <a:t>Verilog</a:t>
            </a:r>
            <a:r>
              <a:rPr kumimoji="0" lang="zh-CN" altLang="en-US" sz="2000" b="1" i="0" u="none" strike="noStrike" kern="1200" cap="none" spc="0" normalizeH="0" baseline="0" noProof="0" dirty="0">
                <a:ln>
                  <a:noFill/>
                </a:ln>
                <a:solidFill>
                  <a:srgbClr val="000000"/>
                </a:solidFill>
                <a:effectLst/>
                <a:uLnTx/>
                <a:uFillTx/>
                <a:latin typeface="+mn-ea"/>
                <a:cs typeface="+mn-cs"/>
                <a:hlinkClick r:id="" action="ppaction://noaction"/>
              </a:rPr>
              <a:t>程序的基本结构</a:t>
            </a:r>
            <a:endParaRPr lang="zh-CN" altLang="en-US" dirty="0">
              <a:latin typeface="+mn-ea"/>
            </a:endParaRPr>
          </a:p>
        </p:txBody>
      </p:sp>
    </p:spTree>
    <p:extLst>
      <p:ext uri="{BB962C8B-B14F-4D97-AF65-F5344CB8AC3E}">
        <p14:creationId xmlns:p14="http://schemas.microsoft.com/office/powerpoint/2010/main" val="2489166157"/>
      </p:ext>
    </p:extLst>
  </p:cSld>
  <p:clrMapOvr>
    <a:masterClrMapping/>
  </p:clrMapOvr>
  <p:transition>
    <p:wipe dir="r"/>
    <p:sndAc>
      <p:stSnd>
        <p:snd r:embed="rId2" name="PROJCTOR.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7877" name="Group 21"/>
          <p:cNvGrpSpPr>
            <a:grpSpLocks/>
          </p:cNvGrpSpPr>
          <p:nvPr/>
        </p:nvGrpSpPr>
        <p:grpSpPr bwMode="auto">
          <a:xfrm>
            <a:off x="4919663" y="2781300"/>
            <a:ext cx="2820987" cy="673100"/>
            <a:chOff x="2533" y="1908"/>
            <a:chExt cx="1777" cy="424"/>
          </a:xfrm>
        </p:grpSpPr>
        <p:sp>
          <p:nvSpPr>
            <p:cNvPr id="377878" name="AutoShape 22" descr="永恒"/>
            <p:cNvSpPr>
              <a:spLocks/>
            </p:cNvSpPr>
            <p:nvPr/>
          </p:nvSpPr>
          <p:spPr bwMode="auto">
            <a:xfrm>
              <a:off x="2533" y="1908"/>
              <a:ext cx="156" cy="424"/>
            </a:xfrm>
            <a:prstGeom prst="rightBrace">
              <a:avLst>
                <a:gd name="adj1" fmla="val 22650"/>
                <a:gd name="adj2" fmla="val 45833"/>
              </a:avLst>
            </a:prstGeom>
            <a:noFill/>
            <a:ln w="9525">
              <a:solidFill>
                <a:schemeClr val="tx1"/>
              </a:solidFill>
              <a:miter lim="800000"/>
              <a:headEnd/>
              <a:tailEnd/>
            </a:ln>
            <a:effectLst/>
            <a:extLst>
              <a:ext uri="{909E8E84-426E-40DD-AFC4-6F175D3DCCD1}">
                <a14:hiddenFill xmlns:a14="http://schemas.microsoft.com/office/drawing/2010/main">
                  <a:blipFill dpi="0" rotWithShape="0">
                    <a:blip r:embed="rId6"/>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sp>
          <p:nvSpPr>
            <p:cNvPr id="377879" name="AutoShape 23"/>
            <p:cNvSpPr>
              <a:spLocks noChangeArrowheads="1"/>
            </p:cNvSpPr>
            <p:nvPr/>
          </p:nvSpPr>
          <p:spPr bwMode="auto">
            <a:xfrm>
              <a:off x="2905" y="1958"/>
              <a:ext cx="1405" cy="287"/>
            </a:xfrm>
            <a:prstGeom prst="wedgeRoundRectCallout">
              <a:avLst>
                <a:gd name="adj1" fmla="val -66653"/>
                <a:gd name="adj2" fmla="val -1917"/>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端口类型说明</a:t>
              </a:r>
            </a:p>
          </p:txBody>
        </p:sp>
      </p:grpSp>
      <p:grpSp>
        <p:nvGrpSpPr>
          <p:cNvPr id="377880" name="Group 24"/>
          <p:cNvGrpSpPr>
            <a:grpSpLocks/>
          </p:cNvGrpSpPr>
          <p:nvPr/>
        </p:nvGrpSpPr>
        <p:grpSpPr bwMode="auto">
          <a:xfrm>
            <a:off x="6011863" y="4383088"/>
            <a:ext cx="2847975" cy="1638300"/>
            <a:chOff x="3253" y="2732"/>
            <a:chExt cx="1793" cy="864"/>
          </a:xfrm>
        </p:grpSpPr>
        <p:sp>
          <p:nvSpPr>
            <p:cNvPr id="377881" name="AutoShape 25" descr="永恒"/>
            <p:cNvSpPr>
              <a:spLocks/>
            </p:cNvSpPr>
            <p:nvPr/>
          </p:nvSpPr>
          <p:spPr bwMode="auto">
            <a:xfrm>
              <a:off x="3253" y="2732"/>
              <a:ext cx="144" cy="864"/>
            </a:xfrm>
            <a:prstGeom prst="rightBrace">
              <a:avLst>
                <a:gd name="adj1" fmla="val 50000"/>
                <a:gd name="adj2" fmla="val 50000"/>
              </a:avLst>
            </a:prstGeom>
            <a:noFill/>
            <a:ln w="9525">
              <a:solidFill>
                <a:schemeClr val="tx1"/>
              </a:solidFill>
              <a:miter lim="800000"/>
              <a:headEnd/>
              <a:tailEnd/>
            </a:ln>
            <a:effectLst/>
            <a:extLst>
              <a:ext uri="{909E8E84-426E-40DD-AFC4-6F175D3DCCD1}">
                <a14:hiddenFill xmlns:a14="http://schemas.microsoft.com/office/drawing/2010/main">
                  <a:blipFill dpi="0" rotWithShape="0">
                    <a:blip r:embed="rId6"/>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sp>
          <p:nvSpPr>
            <p:cNvPr id="377882" name="AutoShape 26"/>
            <p:cNvSpPr>
              <a:spLocks noChangeArrowheads="1"/>
            </p:cNvSpPr>
            <p:nvPr/>
          </p:nvSpPr>
          <p:spPr bwMode="auto">
            <a:xfrm>
              <a:off x="3651" y="3087"/>
              <a:ext cx="1395" cy="345"/>
            </a:xfrm>
            <a:prstGeom prst="wedgeRoundRectCallout">
              <a:avLst>
                <a:gd name="adj1" fmla="val -68995"/>
                <a:gd name="adj2" fmla="val -27972"/>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电路结构描述</a:t>
              </a:r>
              <a:endParaRPr kumimoji="1" lang="zh-CN" altLang="en-US" sz="2400" b="0" i="0" u="none" strike="noStrike" kern="1200" cap="none" spc="0" normalizeH="0" baseline="0" noProof="0">
                <a:ln>
                  <a:noFill/>
                </a:ln>
                <a:solidFill>
                  <a:srgbClr val="000066"/>
                </a:solidFill>
                <a:effectLst/>
                <a:uLnTx/>
                <a:uFillTx/>
                <a:latin typeface="+mn-ea"/>
                <a:cs typeface="+mn-cs"/>
              </a:endParaRPr>
            </a:p>
          </p:txBody>
        </p:sp>
      </p:grpSp>
      <p:sp>
        <p:nvSpPr>
          <p:cNvPr id="377883" name="AutoShape 27"/>
          <p:cNvSpPr>
            <a:spLocks noChangeArrowheads="1"/>
          </p:cNvSpPr>
          <p:nvPr/>
        </p:nvSpPr>
        <p:spPr bwMode="auto">
          <a:xfrm>
            <a:off x="1403350" y="1341438"/>
            <a:ext cx="2230438" cy="455612"/>
          </a:xfrm>
          <a:prstGeom prst="wedgeRoundRectCallout">
            <a:avLst>
              <a:gd name="adj1" fmla="val -27366"/>
              <a:gd name="adj2" fmla="val 219685"/>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模块名</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0066"/>
              </a:solidFill>
              <a:effectLst/>
              <a:uLnTx/>
              <a:uFillTx/>
              <a:latin typeface="+mn-ea"/>
              <a:cs typeface="+mn-cs"/>
            </a:endParaRPr>
          </a:p>
        </p:txBody>
      </p:sp>
      <p:sp>
        <p:nvSpPr>
          <p:cNvPr id="377884" name="AutoShape 28"/>
          <p:cNvSpPr>
            <a:spLocks noChangeArrowheads="1"/>
          </p:cNvSpPr>
          <p:nvPr/>
        </p:nvSpPr>
        <p:spPr bwMode="auto">
          <a:xfrm>
            <a:off x="7597775" y="3475038"/>
            <a:ext cx="1222375" cy="746125"/>
          </a:xfrm>
          <a:prstGeom prst="wedgeRoundRectCallout">
            <a:avLst>
              <a:gd name="adj1" fmla="val -100259"/>
              <a:gd name="adj2" fmla="val -20426"/>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数据类型说明</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0066"/>
              </a:solidFill>
              <a:effectLst/>
              <a:uLnTx/>
              <a:uFillTx/>
              <a:latin typeface="+mn-ea"/>
              <a:cs typeface="+mn-cs"/>
            </a:endParaRPr>
          </a:p>
        </p:txBody>
      </p:sp>
      <p:sp>
        <p:nvSpPr>
          <p:cNvPr id="377887" name="Rectangle 31"/>
          <p:cNvSpPr>
            <a:spLocks noChangeArrowheads="1"/>
          </p:cNvSpPr>
          <p:nvPr/>
        </p:nvSpPr>
        <p:spPr bwMode="auto">
          <a:xfrm>
            <a:off x="36513" y="2328337"/>
            <a:ext cx="673376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mux2to1(D0, D1, S, Y</a:t>
            </a:r>
            <a:r>
              <a:rPr kumimoji="0" lang="en-US" altLang="zh-CN" sz="1800" b="1" i="0" u="none" strike="noStrike" kern="1200" cap="none" spc="0" normalizeH="0" baseline="0" noProof="0" dirty="0">
                <a:ln>
                  <a:noFill/>
                </a:ln>
                <a:solidFill>
                  <a:srgbClr val="000000"/>
                </a:solidFill>
                <a:effectLst/>
                <a:uLnTx/>
                <a:uFillTx/>
                <a:latin typeface="+mn-ea"/>
                <a:ea typeface="+mn-ea"/>
                <a:cs typeface="+mn-cs"/>
              </a:rPr>
              <a: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input</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D0, D1, S;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定义输入信号</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output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Y</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定义输出信号</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wire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Snot</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A</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B</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定义内部节点信号数据类型</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下面对电路的逻辑功能进行描述</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endParaRPr kumimoji="0" lang="zh-CN" altLang="en-US" sz="2400" b="1" i="0" u="none" strike="noStrike" kern="1200" cap="none" spc="0" normalizeH="0" baseline="0" noProof="0" dirty="0">
              <a:ln>
                <a:noFill/>
              </a:ln>
              <a:solidFill>
                <a:srgbClr val="000066"/>
              </a:solidFill>
              <a:effectLst/>
              <a:uLnTx/>
              <a:uFillTx/>
              <a:latin typeface="+mn-ea"/>
              <a:ea typeface="+mn-ea"/>
              <a:cs typeface="+mn-cs"/>
            </a:endParaRP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not</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U1(Snot, S); </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and</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U2(A, D0, Snot);</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and</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U3(B, D1, S);</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or</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U4(Y, A, B);</a:t>
            </a:r>
            <a:endParaRPr kumimoji="0" lang="en-US" altLang="zh-CN" sz="2400" b="1" i="0" u="sng" strike="noStrike" kern="1200" cap="none" spc="0" normalizeH="0" baseline="0" noProof="0" dirty="0">
              <a:ln>
                <a:noFill/>
              </a:ln>
              <a:solidFill>
                <a:srgbClr val="000066"/>
              </a:solidFill>
              <a:effectLst/>
              <a:uLnTx/>
              <a:uFillTx/>
              <a:latin typeface="+mn-ea"/>
              <a:ea typeface="+mn-ea"/>
              <a:cs typeface="+mn-cs"/>
            </a:endParaRP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sng" strike="noStrike" kern="1200" cap="none" spc="0" normalizeH="0" baseline="0" noProof="0" dirty="0" err="1">
                <a:ln>
                  <a:noFill/>
                </a:ln>
                <a:solidFill>
                  <a:srgbClr val="000066"/>
                </a:solidFill>
                <a:effectLst/>
                <a:uLnTx/>
                <a:uFillTx/>
                <a:latin typeface="+mn-ea"/>
                <a:ea typeface="+mn-ea"/>
                <a:cs typeface="+mn-cs"/>
              </a:rPr>
              <a:t>endmodule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p>
        </p:txBody>
      </p:sp>
      <p:sp>
        <p:nvSpPr>
          <p:cNvPr id="377889" name="Rectangle 33"/>
          <p:cNvSpPr>
            <a:spLocks noChangeArrowheads="1"/>
          </p:cNvSpPr>
          <p:nvPr/>
        </p:nvSpPr>
        <p:spPr bwMode="auto">
          <a:xfrm>
            <a:off x="0" y="2876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Narrow" panose="020B0606020202030204" pitchFamily="34" charset="0"/>
              <a:ea typeface="宋体" panose="02010600030101010101" pitchFamily="2" charset="-122"/>
              <a:cs typeface="+mn-cs"/>
            </a:endParaRPr>
          </a:p>
        </p:txBody>
      </p:sp>
      <p:graphicFrame>
        <p:nvGraphicFramePr>
          <p:cNvPr id="377888" name="Object 32"/>
          <p:cNvGraphicFramePr>
            <a:graphicFrameLocks noChangeAspect="1"/>
          </p:cNvGraphicFramePr>
          <p:nvPr/>
        </p:nvGraphicFramePr>
        <p:xfrm>
          <a:off x="5543550" y="981075"/>
          <a:ext cx="3600450" cy="1838325"/>
        </p:xfrm>
        <a:graphic>
          <a:graphicData uri="http://schemas.openxmlformats.org/presentationml/2006/ole">
            <mc:AlternateContent xmlns:mc="http://schemas.openxmlformats.org/markup-compatibility/2006">
              <mc:Choice xmlns:v="urn:schemas-microsoft-com:vml" Requires="v">
                <p:oleObj spid="_x0000_s8213" name="图片" r:id="rId7" imgW="2151444" imgH="1096690" progId="Word.Picture.8">
                  <p:embed/>
                </p:oleObj>
              </mc:Choice>
              <mc:Fallback>
                <p:oleObj name="图片" r:id="rId7" imgW="2151444" imgH="1096690" progId="Word.Picture.8">
                  <p:embed/>
                  <p:pic>
                    <p:nvPicPr>
                      <p:cNvPr id="377888" name="Object 32"/>
                      <p:cNvPicPr>
                        <a:picLocks noChangeAspect="1" noChangeArrowheads="1"/>
                      </p:cNvPicPr>
                      <p:nvPr/>
                    </p:nvPicPr>
                    <p:blipFill>
                      <a:blip r:embed="rId8">
                        <a:extLst>
                          <a:ext uri="{28A0092B-C50C-407E-A947-70E740481C1C}">
                            <a14:useLocalDpi xmlns:a14="http://schemas.microsoft.com/office/drawing/2010/main" val="0"/>
                          </a:ext>
                        </a:extLst>
                      </a:blip>
                      <a:srcRect t="-1314"/>
                      <a:stretch>
                        <a:fillRect/>
                      </a:stretch>
                    </p:blipFill>
                    <p:spPr bwMode="auto">
                      <a:xfrm>
                        <a:off x="5543550" y="981075"/>
                        <a:ext cx="3600450" cy="1838325"/>
                      </a:xfrm>
                      <a:prstGeom prst="rect">
                        <a:avLst/>
                      </a:prstGeom>
                      <a:solidFill>
                        <a:schemeClr val="bg1"/>
                      </a:solidFill>
                    </p:spPr>
                  </p:pic>
                </p:oleObj>
              </mc:Fallback>
            </mc:AlternateContent>
          </a:graphicData>
        </a:graphic>
      </p:graphicFrame>
      <p:sp>
        <p:nvSpPr>
          <p:cNvPr id="2" name="爆炸形 1 1"/>
          <p:cNvSpPr/>
          <p:nvPr/>
        </p:nvSpPr>
        <p:spPr bwMode="auto">
          <a:xfrm rot="20200963">
            <a:off x="2690468" y="4297157"/>
            <a:ext cx="4687248" cy="2079064"/>
          </a:xfrm>
          <a:prstGeom prst="irregularSeal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mn-ea"/>
                <a:cs typeface="+mn-cs"/>
              </a:rPr>
              <a:t>面向原理图</a:t>
            </a:r>
          </a:p>
        </p:txBody>
      </p:sp>
      <p:sp>
        <p:nvSpPr>
          <p:cNvPr id="3" name="标题 2">
            <a:extLst>
              <a:ext uri="{FF2B5EF4-FFF2-40B4-BE49-F238E27FC236}">
                <a16:creationId xmlns:a16="http://schemas.microsoft.com/office/drawing/2014/main" id="{D6179879-C448-46C5-9D26-371D2288000A}"/>
              </a:ext>
            </a:extLst>
          </p:cNvPr>
          <p:cNvSpPr>
            <a:spLocks noGrp="1"/>
          </p:cNvSpPr>
          <p:nvPr>
            <p:ph type="title"/>
          </p:nvPr>
        </p:nvSpPr>
        <p:spPr>
          <a:xfrm>
            <a:off x="685800" y="484632"/>
            <a:ext cx="7772400" cy="597746"/>
          </a:xfrm>
        </p:spPr>
        <p:txBody>
          <a:bodyPr>
            <a:normAutofit/>
          </a:bodyPr>
          <a:lstStyle/>
          <a:p>
            <a:r>
              <a:rPr kumimoji="0" lang="zh-CN" altLang="en-US" sz="2800" b="1" i="0" u="sng" strike="noStrike" kern="1200" cap="none" spc="0" normalizeH="0" baseline="0" noProof="0" dirty="0">
                <a:ln>
                  <a:noFill/>
                </a:ln>
                <a:solidFill>
                  <a:srgbClr val="000066"/>
                </a:solidFill>
                <a:effectLst/>
                <a:uLnTx/>
                <a:uFillTx/>
                <a:latin typeface="+mn-ea"/>
                <a:ea typeface="+mn-ea"/>
                <a:cs typeface="+mn-cs"/>
              </a:rPr>
              <a:t>例  用结构描述方式建立门电路</a:t>
            </a:r>
            <a:r>
              <a:rPr kumimoji="0" lang="en-US" altLang="zh-CN" sz="2800" b="1" i="0" u="sng" strike="noStrike" kern="1200" cap="none" spc="0" normalizeH="0" baseline="0" noProof="0" dirty="0">
                <a:ln>
                  <a:noFill/>
                </a:ln>
                <a:solidFill>
                  <a:srgbClr val="000066"/>
                </a:solidFill>
                <a:effectLst/>
                <a:uLnTx/>
                <a:uFillTx/>
                <a:latin typeface="+mn-ea"/>
                <a:ea typeface="+mn-ea"/>
                <a:cs typeface="+mn-cs"/>
              </a:rPr>
              <a:t>Verilog</a:t>
            </a:r>
            <a:r>
              <a:rPr kumimoji="0" lang="zh-CN" altLang="en-US" sz="2800" b="1" i="0" u="sng" strike="noStrike" kern="1200" cap="none" spc="0" normalizeH="0" baseline="0" noProof="0" dirty="0">
                <a:ln>
                  <a:noFill/>
                </a:ln>
                <a:solidFill>
                  <a:srgbClr val="000066"/>
                </a:solidFill>
                <a:effectLst/>
                <a:uLnTx/>
                <a:uFillTx/>
                <a:latin typeface="+mn-ea"/>
                <a:ea typeface="+mn-ea"/>
                <a:cs typeface="+mn-cs"/>
              </a:rPr>
              <a:t>模型</a:t>
            </a:r>
            <a:endParaRPr lang="zh-CN" altLang="en-US" sz="2800" dirty="0">
              <a:latin typeface="+mn-ea"/>
              <a:ea typeface="+mn-ea"/>
            </a:endParaRPr>
          </a:p>
        </p:txBody>
      </p:sp>
    </p:spTree>
    <p:custDataLst>
      <p:tags r:id="rId2"/>
    </p:custDataLst>
    <p:extLst>
      <p:ext uri="{BB962C8B-B14F-4D97-AF65-F5344CB8AC3E}">
        <p14:creationId xmlns:p14="http://schemas.microsoft.com/office/powerpoint/2010/main" val="3397871956"/>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88"/>
                                        </p:tgtEl>
                                        <p:attrNameLst>
                                          <p:attrName>style.visibility</p:attrName>
                                        </p:attrNameLst>
                                      </p:cBhvr>
                                      <p:to>
                                        <p:strVal val="visible"/>
                                      </p:to>
                                    </p:set>
                                    <p:animEffect transition="in" filter="wipe(left)">
                                      <p:cBhvr>
                                        <p:cTn id="7" dur="500"/>
                                        <p:tgtEl>
                                          <p:spTgt spid="3778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7887"/>
                                        </p:tgtEl>
                                        <p:attrNameLst>
                                          <p:attrName>style.visibility</p:attrName>
                                        </p:attrNameLst>
                                      </p:cBhvr>
                                      <p:to>
                                        <p:strVal val="visible"/>
                                      </p:to>
                                    </p:set>
                                    <p:animEffect transition="in" filter="wipe(up)">
                                      <p:cBhvr>
                                        <p:cTn id="12" dur="500"/>
                                        <p:tgtEl>
                                          <p:spTgt spid="3778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77883"/>
                                        </p:tgtEl>
                                        <p:attrNameLst>
                                          <p:attrName>style.visibility</p:attrName>
                                        </p:attrNameLst>
                                      </p:cBhvr>
                                      <p:to>
                                        <p:strVal val="visible"/>
                                      </p:to>
                                    </p:set>
                                    <p:animEffect transition="in" filter="wipe(up)">
                                      <p:cBhvr>
                                        <p:cTn id="17" dur="500"/>
                                        <p:tgtEl>
                                          <p:spTgt spid="3778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77877"/>
                                        </p:tgtEl>
                                        <p:attrNameLst>
                                          <p:attrName>style.visibility</p:attrName>
                                        </p:attrNameLst>
                                      </p:cBhvr>
                                      <p:to>
                                        <p:strVal val="visible"/>
                                      </p:to>
                                    </p:set>
                                    <p:animEffect transition="in" filter="box(in)">
                                      <p:cBhvr>
                                        <p:cTn id="22" dur="500"/>
                                        <p:tgtEl>
                                          <p:spTgt spid="3778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77884"/>
                                        </p:tgtEl>
                                        <p:attrNameLst>
                                          <p:attrName>style.visibility</p:attrName>
                                        </p:attrNameLst>
                                      </p:cBhvr>
                                      <p:to>
                                        <p:strVal val="visible"/>
                                      </p:to>
                                    </p:set>
                                    <p:animEffect transition="in" filter="wipe(right)">
                                      <p:cBhvr>
                                        <p:cTn id="27" dur="500"/>
                                        <p:tgtEl>
                                          <p:spTgt spid="37788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77880"/>
                                        </p:tgtEl>
                                        <p:attrNameLst>
                                          <p:attrName>style.visibility</p:attrName>
                                        </p:attrNameLst>
                                      </p:cBhvr>
                                      <p:to>
                                        <p:strVal val="visible"/>
                                      </p:to>
                                    </p:set>
                                    <p:animEffect transition="in" filter="box(in)">
                                      <p:cBhvr>
                                        <p:cTn id="32" dur="500"/>
                                        <p:tgtEl>
                                          <p:spTgt spid="37788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83" grpId="0" animBg="1"/>
      <p:bldP spid="377884" grpId="0" animBg="1"/>
      <p:bldP spid="377887" grpId="0"/>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2" name="Rectangle 12"/>
          <p:cNvSpPr>
            <a:spLocks noChangeArrowheads="1"/>
          </p:cNvSpPr>
          <p:nvPr/>
        </p:nvSpPr>
        <p:spPr bwMode="auto">
          <a:xfrm>
            <a:off x="139050" y="2985630"/>
            <a:ext cx="885666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mux2to1_dataflow(D0, D1, S, Y</a:t>
            </a:r>
            <a:r>
              <a:rPr kumimoji="0" lang="en-US" altLang="zh-CN" sz="1800" b="1" i="0" u="none" strike="noStrike" kern="1200" cap="none" spc="0" normalizeH="0" baseline="0" noProof="0" dirty="0">
                <a:ln>
                  <a:noFill/>
                </a:ln>
                <a:solidFill>
                  <a:srgbClr val="000000"/>
                </a:solidFill>
                <a:effectLst/>
                <a:uLnTx/>
                <a:uFillTx/>
                <a:latin typeface="+mn-ea"/>
                <a:ea typeface="+mn-ea"/>
                <a:cs typeface="+mn-cs"/>
              </a:rPr>
              <a: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input</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D0, D1, S;  </a:t>
            </a:r>
            <a:endParaRPr kumimoji="0" lang="en-US" altLang="zh-CN" sz="2400" b="1" i="0" u="none" strike="noStrike" kern="1200" cap="none" spc="0" normalizeH="0" baseline="0" noProof="0" dirty="0">
              <a:ln>
                <a:noFill/>
              </a:ln>
              <a:solidFill>
                <a:srgbClr val="000066"/>
              </a:solidFill>
              <a:effectLst/>
              <a:uLnTx/>
              <a:uFillTx/>
              <a:latin typeface="+mn-ea"/>
              <a:ea typeface="+mn-ea"/>
              <a:cs typeface="+mn-cs"/>
            </a:endParaRP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output Y;</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wire Y ; </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下面是逻辑功能描述</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assign Y = (~S &amp; D0) | (S &amp; D1);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表达式左边</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Y</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必须是</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wire</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型</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sng" strike="noStrike" kern="1200" cap="none" spc="0" normalizeH="0" baseline="0" noProof="0" dirty="0" err="1">
                <a:ln>
                  <a:noFill/>
                </a:ln>
                <a:solidFill>
                  <a:srgbClr val="000066"/>
                </a:solidFill>
                <a:effectLst/>
                <a:uLnTx/>
                <a:uFillTx/>
                <a:latin typeface="+mn-ea"/>
                <a:ea typeface="+mn-ea"/>
                <a:cs typeface="+mn-cs"/>
              </a:rPr>
              <a:t>endmodule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p>
        </p:txBody>
      </p:sp>
      <p:grpSp>
        <p:nvGrpSpPr>
          <p:cNvPr id="409603" name="Group 3"/>
          <p:cNvGrpSpPr>
            <a:grpSpLocks/>
          </p:cNvGrpSpPr>
          <p:nvPr/>
        </p:nvGrpSpPr>
        <p:grpSpPr bwMode="auto">
          <a:xfrm>
            <a:off x="3879336" y="3447245"/>
            <a:ext cx="2820987" cy="673100"/>
            <a:chOff x="2533" y="1908"/>
            <a:chExt cx="1777" cy="424"/>
          </a:xfrm>
        </p:grpSpPr>
        <p:sp>
          <p:nvSpPr>
            <p:cNvPr id="409604" name="AutoShape 4" descr="永恒"/>
            <p:cNvSpPr>
              <a:spLocks/>
            </p:cNvSpPr>
            <p:nvPr/>
          </p:nvSpPr>
          <p:spPr bwMode="auto">
            <a:xfrm>
              <a:off x="2533" y="1908"/>
              <a:ext cx="156" cy="424"/>
            </a:xfrm>
            <a:prstGeom prst="rightBrace">
              <a:avLst>
                <a:gd name="adj1" fmla="val 22650"/>
                <a:gd name="adj2" fmla="val 45833"/>
              </a:avLst>
            </a:prstGeom>
            <a:noFill/>
            <a:ln w="9525">
              <a:solidFill>
                <a:schemeClr val="tx1"/>
              </a:solidFill>
              <a:miter lim="800000"/>
              <a:headEnd/>
              <a:tailEnd/>
            </a:ln>
            <a:effectLst/>
            <a:extLst>
              <a:ext uri="{909E8E84-426E-40DD-AFC4-6F175D3DCCD1}">
                <a14:hiddenFill xmlns:a14="http://schemas.microsoft.com/office/drawing/2010/main">
                  <a:blipFill dpi="0" rotWithShape="0">
                    <a:blip r:embed="rId5"/>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sp>
          <p:nvSpPr>
            <p:cNvPr id="409605" name="AutoShape 5"/>
            <p:cNvSpPr>
              <a:spLocks noChangeArrowheads="1"/>
            </p:cNvSpPr>
            <p:nvPr/>
          </p:nvSpPr>
          <p:spPr bwMode="auto">
            <a:xfrm>
              <a:off x="2905" y="1958"/>
              <a:ext cx="1405" cy="287"/>
            </a:xfrm>
            <a:prstGeom prst="wedgeRoundRectCallout">
              <a:avLst>
                <a:gd name="adj1" fmla="val -66653"/>
                <a:gd name="adj2" fmla="val -1917"/>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端口类型说明</a:t>
              </a:r>
            </a:p>
          </p:txBody>
        </p:sp>
      </p:grpSp>
      <p:sp>
        <p:nvSpPr>
          <p:cNvPr id="409608" name="AutoShape 8"/>
          <p:cNvSpPr>
            <a:spLocks noChangeArrowheads="1"/>
          </p:cNvSpPr>
          <p:nvPr/>
        </p:nvSpPr>
        <p:spPr bwMode="auto">
          <a:xfrm>
            <a:off x="4927431" y="4059072"/>
            <a:ext cx="2216150" cy="821706"/>
          </a:xfrm>
          <a:prstGeom prst="wedgeRoundRectCallout">
            <a:avLst>
              <a:gd name="adj1" fmla="val -93087"/>
              <a:gd name="adj2" fmla="val 53312"/>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电路完成的逻辑的描述</a:t>
            </a:r>
            <a:endParaRPr kumimoji="1" lang="zh-CN" altLang="en-US" sz="2400" b="0" i="0" u="none" strike="noStrike" kern="1200" cap="none" spc="0" normalizeH="0" baseline="0" noProof="0" dirty="0">
              <a:ln>
                <a:noFill/>
              </a:ln>
              <a:solidFill>
                <a:srgbClr val="000066"/>
              </a:solidFill>
              <a:effectLst/>
              <a:uLnTx/>
              <a:uFillTx/>
              <a:latin typeface="+mn-ea"/>
              <a:cs typeface="+mn-cs"/>
            </a:endParaRPr>
          </a:p>
        </p:txBody>
      </p:sp>
      <p:sp>
        <p:nvSpPr>
          <p:cNvPr id="409610" name="AutoShape 10"/>
          <p:cNvSpPr>
            <a:spLocks noChangeArrowheads="1"/>
          </p:cNvSpPr>
          <p:nvPr/>
        </p:nvSpPr>
        <p:spPr bwMode="auto">
          <a:xfrm>
            <a:off x="2513292" y="3723800"/>
            <a:ext cx="1222375" cy="746125"/>
          </a:xfrm>
          <a:prstGeom prst="wedgeRoundRectCallout">
            <a:avLst>
              <a:gd name="adj1" fmla="val -100259"/>
              <a:gd name="adj2" fmla="val 37449"/>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数据类型说明</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0066"/>
              </a:solidFill>
              <a:effectLst/>
              <a:uLnTx/>
              <a:uFillTx/>
              <a:latin typeface="+mn-ea"/>
              <a:cs typeface="+mn-cs"/>
            </a:endParaRPr>
          </a:p>
        </p:txBody>
      </p:sp>
      <p:sp>
        <p:nvSpPr>
          <p:cNvPr id="409613" name="Rectangle 13"/>
          <p:cNvSpPr>
            <a:spLocks noChangeArrowheads="1"/>
          </p:cNvSpPr>
          <p:nvPr/>
        </p:nvSpPr>
        <p:spPr bwMode="auto">
          <a:xfrm>
            <a:off x="4479634" y="25236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sp>
        <p:nvSpPr>
          <p:cNvPr id="409616" name="Rectangle 16"/>
          <p:cNvSpPr>
            <a:spLocks noChangeArrowheads="1"/>
          </p:cNvSpPr>
          <p:nvPr/>
        </p:nvSpPr>
        <p:spPr bwMode="auto">
          <a:xfrm>
            <a:off x="4479634" y="29474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graphicFrame>
        <p:nvGraphicFramePr>
          <p:cNvPr id="409615" name="Object 15"/>
          <p:cNvGraphicFramePr>
            <a:graphicFrameLocks noChangeAspect="1"/>
          </p:cNvGraphicFramePr>
          <p:nvPr>
            <p:extLst>
              <p:ext uri="{D42A27DB-BD31-4B8C-83A1-F6EECF244321}">
                <p14:modId xmlns:p14="http://schemas.microsoft.com/office/powerpoint/2010/main" val="1593341002"/>
              </p:ext>
            </p:extLst>
          </p:nvPr>
        </p:nvGraphicFramePr>
        <p:xfrm>
          <a:off x="1763713" y="1700213"/>
          <a:ext cx="2376487" cy="538162"/>
        </p:xfrm>
        <a:graphic>
          <a:graphicData uri="http://schemas.openxmlformats.org/presentationml/2006/ole">
            <mc:AlternateContent xmlns:mc="http://schemas.openxmlformats.org/markup-compatibility/2006">
              <mc:Choice xmlns:v="urn:schemas-microsoft-com:vml" Requires="v">
                <p:oleObj spid="_x0000_s9231" name="公式" r:id="rId6" imgW="1129810" imgH="253890" progId="Equation.3">
                  <p:embed/>
                </p:oleObj>
              </mc:Choice>
              <mc:Fallback>
                <p:oleObj name="公式" r:id="rId6" imgW="1129810" imgH="253890" progId="Equation.3">
                  <p:embed/>
                  <p:pic>
                    <p:nvPicPr>
                      <p:cNvPr id="409615"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3713" y="1700213"/>
                        <a:ext cx="2376487" cy="538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17" name="Rectangle 17"/>
          <p:cNvSpPr>
            <a:spLocks noChangeArrowheads="1"/>
          </p:cNvSpPr>
          <p:nvPr/>
        </p:nvSpPr>
        <p:spPr bwMode="auto">
          <a:xfrm>
            <a:off x="312738" y="5805330"/>
            <a:ext cx="562348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注意，在</a:t>
            </a:r>
            <a:r>
              <a:rPr kumimoji="1" lang="en-US" altLang="zh-CN" sz="2400" b="1" i="0" u="none" strike="noStrike" kern="1200" cap="none" spc="0" normalizeH="0" baseline="0" noProof="0" dirty="0">
                <a:ln>
                  <a:noFill/>
                </a:ln>
                <a:solidFill>
                  <a:srgbClr val="000066"/>
                </a:solidFill>
                <a:effectLst/>
                <a:uLnTx/>
                <a:uFillTx/>
                <a:latin typeface="+mn-ea"/>
                <a:cs typeface="+mn-cs"/>
              </a:rPr>
              <a:t>assign</a:t>
            </a:r>
            <a:r>
              <a:rPr kumimoji="1" lang="zh-CN" altLang="en-US" sz="2400" b="1" i="0" u="none" strike="noStrike" kern="1200" cap="none" spc="0" normalizeH="0" baseline="0" noProof="0" dirty="0">
                <a:ln>
                  <a:noFill/>
                </a:ln>
                <a:solidFill>
                  <a:srgbClr val="000066"/>
                </a:solidFill>
                <a:effectLst/>
                <a:uLnTx/>
                <a:uFillTx/>
                <a:latin typeface="+mn-ea"/>
                <a:cs typeface="+mn-cs"/>
              </a:rPr>
              <a:t>语句中，左边变量的数据类型必须是</a:t>
            </a:r>
            <a:r>
              <a:rPr kumimoji="1" lang="en-US" altLang="zh-CN" sz="2400" b="1" i="0" u="none" strike="noStrike" kern="1200" cap="none" spc="0" normalizeH="0" baseline="0" noProof="0" dirty="0">
                <a:ln>
                  <a:noFill/>
                </a:ln>
                <a:solidFill>
                  <a:srgbClr val="000066"/>
                </a:solidFill>
                <a:effectLst/>
                <a:uLnTx/>
                <a:uFillTx/>
                <a:latin typeface="+mn-ea"/>
                <a:cs typeface="+mn-cs"/>
              </a:rPr>
              <a:t>wire</a:t>
            </a:r>
            <a:r>
              <a:rPr kumimoji="1" lang="zh-CN" altLang="en-US" sz="2400" b="1" i="0" u="none" strike="noStrike" kern="1200" cap="none" spc="0" normalizeH="0" baseline="0" noProof="0" dirty="0">
                <a:ln>
                  <a:noFill/>
                </a:ln>
                <a:solidFill>
                  <a:srgbClr val="000066"/>
                </a:solidFill>
                <a:effectLst/>
                <a:uLnTx/>
                <a:uFillTx/>
                <a:latin typeface="+mn-ea"/>
                <a:cs typeface="+mn-cs"/>
              </a:rPr>
              <a:t>型。</a:t>
            </a:r>
          </a:p>
        </p:txBody>
      </p:sp>
      <p:sp>
        <p:nvSpPr>
          <p:cNvPr id="15" name="爆炸形 1 14"/>
          <p:cNvSpPr/>
          <p:nvPr/>
        </p:nvSpPr>
        <p:spPr bwMode="auto">
          <a:xfrm rot="20200963">
            <a:off x="4408143" y="764487"/>
            <a:ext cx="4687248" cy="2079064"/>
          </a:xfrm>
          <a:prstGeom prst="irregularSeal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mn-ea"/>
                <a:cs typeface="+mn-cs"/>
              </a:rPr>
              <a:t>面向逻辑式</a:t>
            </a:r>
            <a:endParaRPr kumimoji="0" lang="en-US" altLang="zh-CN" sz="2800" b="1" i="0" u="none" strike="noStrike" kern="1200" cap="none" spc="0" normalizeH="0" baseline="0" noProof="0" dirty="0">
              <a:ln>
                <a:noFill/>
              </a:ln>
              <a:solidFill>
                <a:schemeClr val="bg1"/>
              </a:solidFill>
              <a:effectLst/>
              <a:uLnTx/>
              <a:uFillTx/>
              <a:latin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mn-ea"/>
                <a:cs typeface="+mn-cs"/>
              </a:rPr>
              <a:t>（组合）</a:t>
            </a:r>
          </a:p>
        </p:txBody>
      </p:sp>
      <p:sp>
        <p:nvSpPr>
          <p:cNvPr id="2" name="标题 1">
            <a:extLst>
              <a:ext uri="{FF2B5EF4-FFF2-40B4-BE49-F238E27FC236}">
                <a16:creationId xmlns:a16="http://schemas.microsoft.com/office/drawing/2014/main" id="{037B39BE-6FA2-4EB6-9F4F-3779E6A2C4AE}"/>
              </a:ext>
            </a:extLst>
          </p:cNvPr>
          <p:cNvSpPr>
            <a:spLocks noGrp="1"/>
          </p:cNvSpPr>
          <p:nvPr>
            <p:ph type="title"/>
          </p:nvPr>
        </p:nvSpPr>
        <p:spPr>
          <a:xfrm>
            <a:off x="685800" y="484632"/>
            <a:ext cx="7772400" cy="710082"/>
          </a:xfrm>
        </p:spPr>
        <p:txBody>
          <a:bodyPr>
            <a:normAutofit/>
          </a:bodyPr>
          <a:lstStyle/>
          <a:p>
            <a:r>
              <a:rPr kumimoji="0" lang="zh-CN" altLang="en-US" sz="4400" b="1" i="0" u="sng" strike="noStrike" kern="1200" cap="none" spc="0" normalizeH="0" baseline="0" noProof="0" dirty="0">
                <a:ln>
                  <a:noFill/>
                </a:ln>
                <a:solidFill>
                  <a:srgbClr val="000066"/>
                </a:solidFill>
                <a:effectLst/>
                <a:uLnTx/>
                <a:uFillTx/>
                <a:latin typeface="+mn-ea"/>
                <a:cs typeface="+mn-cs"/>
              </a:rPr>
              <a:t>例  用数据流描述方式建立模型</a:t>
            </a:r>
            <a:endParaRPr lang="zh-CN" altLang="en-US" dirty="0"/>
          </a:p>
        </p:txBody>
      </p:sp>
    </p:spTree>
    <p:custDataLst>
      <p:tags r:id="rId2"/>
    </p:custDataLst>
    <p:extLst>
      <p:ext uri="{BB962C8B-B14F-4D97-AF65-F5344CB8AC3E}">
        <p14:creationId xmlns:p14="http://schemas.microsoft.com/office/powerpoint/2010/main" val="2415359147"/>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612"/>
                                        </p:tgtEl>
                                        <p:attrNameLst>
                                          <p:attrName>style.visibility</p:attrName>
                                        </p:attrNameLst>
                                      </p:cBhvr>
                                      <p:to>
                                        <p:strVal val="visible"/>
                                      </p:to>
                                    </p:set>
                                    <p:animEffect transition="in" filter="wipe(up)">
                                      <p:cBhvr>
                                        <p:cTn id="7" dur="500"/>
                                        <p:tgtEl>
                                          <p:spTgt spid="4096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09603"/>
                                        </p:tgtEl>
                                        <p:attrNameLst>
                                          <p:attrName>style.visibility</p:attrName>
                                        </p:attrNameLst>
                                      </p:cBhvr>
                                      <p:to>
                                        <p:strVal val="visible"/>
                                      </p:to>
                                    </p:set>
                                    <p:animEffect transition="in" filter="box(in)">
                                      <p:cBhvr>
                                        <p:cTn id="12" dur="500"/>
                                        <p:tgtEl>
                                          <p:spTgt spid="4096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09610"/>
                                        </p:tgtEl>
                                        <p:attrNameLst>
                                          <p:attrName>style.visibility</p:attrName>
                                        </p:attrNameLst>
                                      </p:cBhvr>
                                      <p:to>
                                        <p:strVal val="visible"/>
                                      </p:to>
                                    </p:set>
                                    <p:animEffect transition="in" filter="wipe(right)">
                                      <p:cBhvr>
                                        <p:cTn id="17" dur="500"/>
                                        <p:tgtEl>
                                          <p:spTgt spid="4096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09608"/>
                                        </p:tgtEl>
                                        <p:attrNameLst>
                                          <p:attrName>style.visibility</p:attrName>
                                        </p:attrNameLst>
                                      </p:cBhvr>
                                      <p:to>
                                        <p:strVal val="visible"/>
                                      </p:to>
                                    </p:set>
                                    <p:animEffect transition="in" filter="box(in)">
                                      <p:cBhvr>
                                        <p:cTn id="22" dur="500"/>
                                        <p:tgtEl>
                                          <p:spTgt spid="4096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9617"/>
                                        </p:tgtEl>
                                        <p:attrNameLst>
                                          <p:attrName>style.visibility</p:attrName>
                                        </p:attrNameLst>
                                      </p:cBhvr>
                                      <p:to>
                                        <p:strVal val="visible"/>
                                      </p:to>
                                    </p:set>
                                    <p:animEffect transition="in" filter="strips(downRight)">
                                      <p:cBhvr>
                                        <p:cTn id="27" dur="500"/>
                                        <p:tgtEl>
                                          <p:spTgt spid="4096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2" grpId="0"/>
      <p:bldP spid="409608" grpId="0" animBg="1"/>
      <p:bldP spid="409610" grpId="0" animBg="1"/>
      <p:bldP spid="409617" grpId="0"/>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30" name="AutoShape 6"/>
          <p:cNvSpPr>
            <a:spLocks noChangeArrowheads="1"/>
          </p:cNvSpPr>
          <p:nvPr/>
        </p:nvSpPr>
        <p:spPr bwMode="auto">
          <a:xfrm>
            <a:off x="3201988" y="3213100"/>
            <a:ext cx="1368425" cy="863600"/>
          </a:xfrm>
          <a:prstGeom prst="wedgeRoundRectCallout">
            <a:avLst>
              <a:gd name="adj1" fmla="val -131671"/>
              <a:gd name="adj2" fmla="val 37866"/>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数据类型说明</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0066"/>
              </a:solidFill>
              <a:effectLst/>
              <a:uLnTx/>
              <a:uFillTx/>
              <a:latin typeface="+mn-ea"/>
              <a:cs typeface="+mn-cs"/>
            </a:endParaRPr>
          </a:p>
        </p:txBody>
      </p:sp>
      <p:sp>
        <p:nvSpPr>
          <p:cNvPr id="410632" name="Rectangle 8"/>
          <p:cNvSpPr>
            <a:spLocks noChangeArrowheads="1"/>
          </p:cNvSpPr>
          <p:nvPr/>
        </p:nvSpPr>
        <p:spPr bwMode="auto">
          <a:xfrm>
            <a:off x="395288" y="2513003"/>
            <a:ext cx="799306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mux2to1_bh(D0, D1, S, Y</a:t>
            </a:r>
            <a:r>
              <a:rPr kumimoji="0" lang="en-US" altLang="zh-CN" sz="1800" b="1" i="0" u="none" strike="noStrike" kern="1200" cap="none" spc="0" normalizeH="0" baseline="0" noProof="0" dirty="0">
                <a:ln>
                  <a:noFill/>
                </a:ln>
                <a:solidFill>
                  <a:srgbClr val="000000"/>
                </a:solidFill>
                <a:effectLst/>
                <a:uLnTx/>
                <a:uFillTx/>
                <a:latin typeface="+mn-ea"/>
                <a:ea typeface="+mn-ea"/>
                <a:cs typeface="+mn-cs"/>
              </a:rPr>
              <a:t> </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input</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D0, D1, S;  </a:t>
            </a:r>
            <a:endParaRPr kumimoji="0" lang="en-US" altLang="zh-CN" sz="2400" b="1" i="0" u="none" strike="noStrike" kern="1200" cap="none" spc="0" normalizeH="0" baseline="0" noProof="0" dirty="0">
              <a:ln>
                <a:noFill/>
              </a:ln>
              <a:solidFill>
                <a:srgbClr val="000066"/>
              </a:solidFill>
              <a:effectLst/>
              <a:uLnTx/>
              <a:uFillTx/>
              <a:latin typeface="+mn-ea"/>
              <a:ea typeface="+mn-ea"/>
              <a:cs typeface="+mn-cs"/>
            </a:endParaRP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output Y;</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reg Y ; </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逻辑功能描述</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always @(S or D0 or D1) </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if (S == 1)  Y = D1;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也可以写成 </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if (S)  Y = D1;</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           else  Y = D0;   //</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注意表达式左边的</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Y</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必须是</a:t>
            </a:r>
            <a:r>
              <a:rPr kumimoji="0" lang="en-US" altLang="zh-CN" sz="2400" b="1" i="0" u="none" strike="noStrike" kern="1200" cap="none" spc="0" normalizeH="0" baseline="0" noProof="0" dirty="0">
                <a:ln>
                  <a:noFill/>
                </a:ln>
                <a:solidFill>
                  <a:srgbClr val="000066"/>
                </a:solidFill>
                <a:effectLst/>
                <a:uLnTx/>
                <a:uFillTx/>
                <a:latin typeface="+mn-ea"/>
                <a:ea typeface="+mn-ea"/>
                <a:cs typeface="+mn-cs"/>
              </a:rPr>
              <a:t>reg</a:t>
            </a:r>
            <a:r>
              <a:rPr kumimoji="0" lang="zh-CN" altLang="en-US" sz="2400" b="1" i="0" u="none" strike="noStrike" kern="1200" cap="none" spc="0" normalizeH="0" baseline="0" noProof="0" dirty="0">
                <a:ln>
                  <a:noFill/>
                </a:ln>
                <a:solidFill>
                  <a:srgbClr val="000066"/>
                </a:solidFill>
                <a:effectLst/>
                <a:uLnTx/>
                <a:uFillTx/>
                <a:latin typeface="+mn-ea"/>
                <a:ea typeface="+mn-ea"/>
                <a:cs typeface="+mn-cs"/>
              </a:rPr>
              <a:t>型</a:t>
            </a:r>
          </a:p>
          <a:p>
            <a:pPr marL="0" marR="0" lvl="0" indent="266700" algn="l" defTabSz="914400" rtl="0" eaLnBrk="1" fontAlgn="base" latinLnBrk="0" hangingPunct="1">
              <a:lnSpc>
                <a:spcPct val="100000"/>
              </a:lnSpc>
              <a:spcBef>
                <a:spcPct val="0"/>
              </a:spcBef>
              <a:spcAft>
                <a:spcPct val="0"/>
              </a:spcAft>
              <a:buClrTx/>
              <a:buSzTx/>
              <a:buFontTx/>
              <a:buNone/>
              <a:tabLst/>
              <a:defRPr/>
            </a:pPr>
            <a:r>
              <a:rPr kumimoji="0" lang="en-US" altLang="zh-CN" sz="2400" b="1" i="0" u="sng" strike="noStrike" kern="1200" cap="none" spc="0" normalizeH="0" baseline="0" noProof="0" dirty="0" err="1">
                <a:ln>
                  <a:noFill/>
                </a:ln>
                <a:solidFill>
                  <a:srgbClr val="000066"/>
                </a:solidFill>
                <a:effectLst/>
                <a:uLnTx/>
                <a:uFillTx/>
                <a:latin typeface="+mn-ea"/>
                <a:ea typeface="+mn-ea"/>
                <a:cs typeface="+mn-cs"/>
              </a:rPr>
              <a:t>endmodule</a:t>
            </a:r>
            <a:r>
              <a:rPr kumimoji="0" lang="en-US" altLang="zh-CN" sz="2400" b="0" i="0" u="none" strike="noStrike" kern="1200" cap="none" spc="0" normalizeH="0" baseline="0" noProof="0" dirty="0">
                <a:ln>
                  <a:noFill/>
                </a:ln>
                <a:solidFill>
                  <a:srgbClr val="000066"/>
                </a:solidFill>
                <a:effectLst/>
                <a:uLnTx/>
                <a:uFillTx/>
                <a:latin typeface="+mn-ea"/>
                <a:ea typeface="+mn-ea"/>
                <a:cs typeface="+mn-cs"/>
              </a:rPr>
              <a:t>                       </a:t>
            </a:r>
          </a:p>
        </p:txBody>
      </p:sp>
      <p:sp>
        <p:nvSpPr>
          <p:cNvPr id="410633" name="Rectangle 9"/>
          <p:cNvSpPr>
            <a:spLocks noChangeArrowheads="1"/>
          </p:cNvSpPr>
          <p:nvPr/>
        </p:nvSpPr>
        <p:spPr bwMode="auto">
          <a:xfrm>
            <a:off x="4479634" y="26918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sp>
        <p:nvSpPr>
          <p:cNvPr id="410635" name="Rectangle 11"/>
          <p:cNvSpPr>
            <a:spLocks noChangeArrowheads="1"/>
          </p:cNvSpPr>
          <p:nvPr/>
        </p:nvSpPr>
        <p:spPr bwMode="auto">
          <a:xfrm>
            <a:off x="4479634" y="31157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mn-ea"/>
              <a:cs typeface="+mn-cs"/>
            </a:endParaRPr>
          </a:p>
        </p:txBody>
      </p:sp>
      <p:graphicFrame>
        <p:nvGraphicFramePr>
          <p:cNvPr id="410636" name="Object 12"/>
          <p:cNvGraphicFramePr>
            <a:graphicFrameLocks noChangeAspect="1"/>
          </p:cNvGraphicFramePr>
          <p:nvPr>
            <p:extLst>
              <p:ext uri="{D42A27DB-BD31-4B8C-83A1-F6EECF244321}">
                <p14:modId xmlns:p14="http://schemas.microsoft.com/office/powerpoint/2010/main" val="914834431"/>
              </p:ext>
            </p:extLst>
          </p:nvPr>
        </p:nvGraphicFramePr>
        <p:xfrm>
          <a:off x="1763713" y="1700213"/>
          <a:ext cx="2376487" cy="538162"/>
        </p:xfrm>
        <a:graphic>
          <a:graphicData uri="http://schemas.openxmlformats.org/presentationml/2006/ole">
            <mc:AlternateContent xmlns:mc="http://schemas.openxmlformats.org/markup-compatibility/2006">
              <mc:Choice xmlns:v="urn:schemas-microsoft-com:vml" Requires="v">
                <p:oleObj spid="_x0000_s10255" name="公式" r:id="rId5" imgW="1129810" imgH="253890" progId="Equation.3">
                  <p:embed/>
                </p:oleObj>
              </mc:Choice>
              <mc:Fallback>
                <p:oleObj name="公式" r:id="rId5" imgW="1129810" imgH="253890" progId="Equation.3">
                  <p:embed/>
                  <p:pic>
                    <p:nvPicPr>
                      <p:cNvPr id="410636"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3713" y="1700213"/>
                        <a:ext cx="2376487" cy="538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爆炸形 1 9"/>
          <p:cNvSpPr/>
          <p:nvPr/>
        </p:nvSpPr>
        <p:spPr bwMode="auto">
          <a:xfrm rot="20200963">
            <a:off x="4734274" y="2214358"/>
            <a:ext cx="4687248" cy="2079064"/>
          </a:xfrm>
          <a:prstGeom prst="irregularSeal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mn-ea"/>
                <a:cs typeface="+mn-cs"/>
              </a:rPr>
              <a:t>面向语言</a:t>
            </a:r>
            <a:endParaRPr kumimoji="0" lang="en-US" altLang="zh-CN" sz="2800" b="1" i="0" u="none" strike="noStrike" kern="1200" cap="none" spc="0" normalizeH="0" baseline="0" noProof="0" dirty="0">
              <a:ln>
                <a:noFill/>
              </a:ln>
              <a:solidFill>
                <a:schemeClr val="bg1"/>
              </a:solidFill>
              <a:effectLst/>
              <a:uLnTx/>
              <a:uFillTx/>
              <a:latin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mn-ea"/>
                <a:cs typeface="+mn-cs"/>
              </a:rPr>
              <a:t>面向思维</a:t>
            </a:r>
          </a:p>
        </p:txBody>
      </p:sp>
      <p:sp>
        <p:nvSpPr>
          <p:cNvPr id="2" name="标题 1">
            <a:extLst>
              <a:ext uri="{FF2B5EF4-FFF2-40B4-BE49-F238E27FC236}">
                <a16:creationId xmlns:a16="http://schemas.microsoft.com/office/drawing/2014/main" id="{F172A732-171E-4625-99AF-FC41CC073373}"/>
              </a:ext>
            </a:extLst>
          </p:cNvPr>
          <p:cNvSpPr>
            <a:spLocks noGrp="1"/>
          </p:cNvSpPr>
          <p:nvPr>
            <p:ph type="title"/>
          </p:nvPr>
        </p:nvSpPr>
        <p:spPr>
          <a:xfrm>
            <a:off x="685800" y="484632"/>
            <a:ext cx="7772400" cy="875845"/>
          </a:xfrm>
        </p:spPr>
        <p:txBody>
          <a:bodyPr/>
          <a:lstStyle/>
          <a:p>
            <a:r>
              <a:rPr kumimoji="0" lang="zh-CN" altLang="en-US" sz="4400" b="1" i="0" u="sng" strike="noStrike" kern="1200" cap="none" spc="0" normalizeH="0" baseline="0" noProof="0" dirty="0">
                <a:ln>
                  <a:noFill/>
                </a:ln>
                <a:solidFill>
                  <a:srgbClr val="000066"/>
                </a:solidFill>
                <a:effectLst/>
                <a:uLnTx/>
                <a:uFillTx/>
                <a:latin typeface="+mn-ea"/>
                <a:cs typeface="+mn-cs"/>
              </a:rPr>
              <a:t>例  用行为描述方式建立模型</a:t>
            </a:r>
            <a:endParaRPr lang="zh-CN" altLang="en-US" dirty="0"/>
          </a:p>
        </p:txBody>
      </p:sp>
    </p:spTree>
    <p:custDataLst>
      <p:tags r:id="rId2"/>
    </p:custDataLst>
    <p:extLst>
      <p:ext uri="{BB962C8B-B14F-4D97-AF65-F5344CB8AC3E}">
        <p14:creationId xmlns:p14="http://schemas.microsoft.com/office/powerpoint/2010/main" val="3809838170"/>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0632"/>
                                        </p:tgtEl>
                                        <p:attrNameLst>
                                          <p:attrName>style.visibility</p:attrName>
                                        </p:attrNameLst>
                                      </p:cBhvr>
                                      <p:to>
                                        <p:strVal val="visible"/>
                                      </p:to>
                                    </p:set>
                                    <p:animEffect transition="in" filter="wipe(up)">
                                      <p:cBhvr>
                                        <p:cTn id="7" dur="500"/>
                                        <p:tgtEl>
                                          <p:spTgt spid="4106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10630"/>
                                        </p:tgtEl>
                                        <p:attrNameLst>
                                          <p:attrName>style.visibility</p:attrName>
                                        </p:attrNameLst>
                                      </p:cBhvr>
                                      <p:to>
                                        <p:strVal val="visible"/>
                                      </p:to>
                                    </p:set>
                                    <p:animEffect transition="in" filter="wipe(right)">
                                      <p:cBhvr>
                                        <p:cTn id="12" dur="500"/>
                                        <p:tgtEl>
                                          <p:spTgt spid="4106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30" grpId="0" animBg="1"/>
      <p:bldP spid="410632" grpId="0"/>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5845" name="Object 37"/>
          <p:cNvGraphicFramePr>
            <a:graphicFrameLocks noChangeAspect="1"/>
          </p:cNvGraphicFramePr>
          <p:nvPr>
            <p:extLst>
              <p:ext uri="{D42A27DB-BD31-4B8C-83A1-F6EECF244321}">
                <p14:modId xmlns:p14="http://schemas.microsoft.com/office/powerpoint/2010/main" val="2980036788"/>
              </p:ext>
            </p:extLst>
          </p:nvPr>
        </p:nvGraphicFramePr>
        <p:xfrm>
          <a:off x="0" y="1368948"/>
          <a:ext cx="9467850" cy="5332413"/>
        </p:xfrm>
        <a:graphic>
          <a:graphicData uri="http://schemas.openxmlformats.org/presentationml/2006/ole">
            <mc:AlternateContent xmlns:mc="http://schemas.openxmlformats.org/markup-compatibility/2006">
              <mc:Choice xmlns:v="urn:schemas-microsoft-com:vml" Requires="v">
                <p:oleObj spid="_x0000_s11279" name="图片" r:id="rId6" imgW="4572000" imgH="2324160" progId="Word.Picture.8">
                  <p:embed/>
                </p:oleObj>
              </mc:Choice>
              <mc:Fallback>
                <p:oleObj name="图片" r:id="rId6" imgW="4572000" imgH="2324160" progId="Word.Picture.8">
                  <p:embed/>
                  <p:pic>
                    <p:nvPicPr>
                      <p:cNvPr id="375845"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68948"/>
                        <a:ext cx="9467850" cy="533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标题 1">
            <a:extLst>
              <a:ext uri="{FF2B5EF4-FFF2-40B4-BE49-F238E27FC236}">
                <a16:creationId xmlns:a16="http://schemas.microsoft.com/office/drawing/2014/main" id="{B88BB928-B7A4-4AD8-B792-C3F09A87D60C}"/>
              </a:ext>
            </a:extLst>
          </p:cNvPr>
          <p:cNvSpPr>
            <a:spLocks noGrp="1"/>
          </p:cNvSpPr>
          <p:nvPr>
            <p:ph type="title"/>
          </p:nvPr>
        </p:nvSpPr>
        <p:spPr>
          <a:xfrm>
            <a:off x="685800" y="484632"/>
            <a:ext cx="7772400" cy="884316"/>
          </a:xfrm>
        </p:spPr>
        <p:txBody>
          <a:bodyPr/>
          <a:lstStyle/>
          <a:p>
            <a:r>
              <a:rPr kumimoji="0" lang="zh-CN" altLang="en-US"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模块定义的一般语法结构</a:t>
            </a:r>
            <a:endParaRPr lang="zh-CN" altLang="en-US" dirty="0"/>
          </a:p>
        </p:txBody>
      </p:sp>
    </p:spTree>
    <p:custDataLst>
      <p:tags r:id="rId2"/>
    </p:custDataLst>
    <p:extLst>
      <p:ext uri="{BB962C8B-B14F-4D97-AF65-F5344CB8AC3E}">
        <p14:creationId xmlns:p14="http://schemas.microsoft.com/office/powerpoint/2010/main" val="230300201"/>
      </p:ext>
    </p:extLst>
  </p:cSld>
  <p:clrMapOvr>
    <a:masterClrMapping/>
  </p:clrMapOvr>
  <p:transition>
    <p:wipe dir="r"/>
    <p:sndAc>
      <p:stSnd>
        <p:snd r:embed="rId5"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5845"/>
                                        </p:tgtEl>
                                        <p:attrNameLst>
                                          <p:attrName>style.visibility</p:attrName>
                                        </p:attrNameLst>
                                      </p:cBhvr>
                                      <p:to>
                                        <p:strVal val="visible"/>
                                      </p:to>
                                    </p:set>
                                    <p:animEffect transition="in" filter="wipe(up)">
                                      <p:cBhvr>
                                        <p:cTn id="7" dur="1000"/>
                                        <p:tgtEl>
                                          <p:spTgt spid="37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897716FD-1E52-4580-AD82-BF1E042124BA}"/>
              </a:ext>
            </a:extLst>
          </p:cNvPr>
          <p:cNvSpPr>
            <a:spLocks noGrp="1"/>
          </p:cNvSpPr>
          <p:nvPr>
            <p:ph type="title"/>
          </p:nvPr>
        </p:nvSpPr>
        <p:spPr/>
        <p:txBody>
          <a:bodyPr/>
          <a:lstStyle/>
          <a:p>
            <a:r>
              <a:rPr kumimoji="0" lang="zh-CN" altLang="en-US" sz="4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硬件描述语言</a:t>
            </a:r>
            <a:r>
              <a:rPr kumimoji="0" lang="en-US" altLang="zh-CN" sz="4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Verilog HDL</a:t>
            </a:r>
            <a:endParaRPr lang="zh-CN" altLang="en-US" dirty="0"/>
          </a:p>
        </p:txBody>
      </p:sp>
      <p:sp>
        <p:nvSpPr>
          <p:cNvPr id="3" name="内容占位符 2">
            <a:extLst>
              <a:ext uri="{FF2B5EF4-FFF2-40B4-BE49-F238E27FC236}">
                <a16:creationId xmlns:a16="http://schemas.microsoft.com/office/drawing/2014/main" id="{21D4D788-C8CC-4EDB-93C5-89E8000676E1}"/>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2009062616"/>
      </p:ext>
    </p:extLst>
  </p:cSld>
  <p:clrMapOvr>
    <a:masterClrMapping/>
  </p:clrMapOvr>
  <p:transition>
    <p:wipe dir="r"/>
    <p:sndAc>
      <p:stSnd>
        <p:snd r:embed="rId2" name="PROJCTOR.WAV"/>
      </p:stSnd>
    </p:sndAc>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C74A3A-9CD3-4A88-B796-BC6CC5EE33AA}"/>
              </a:ext>
            </a:extLst>
          </p:cNvPr>
          <p:cNvSpPr>
            <a:spLocks noGrp="1"/>
          </p:cNvSpPr>
          <p:nvPr>
            <p:ph type="title"/>
          </p:nvPr>
        </p:nvSpPr>
        <p:spPr>
          <a:xfrm>
            <a:off x="685800" y="484632"/>
            <a:ext cx="7772400" cy="785368"/>
          </a:xfrm>
        </p:spPr>
        <p:txBody>
          <a:bodyPr>
            <a:normAutofit fontScale="90000"/>
          </a:bodyPr>
          <a:lstStyle/>
          <a:p>
            <a:r>
              <a:rPr kumimoji="0" lang="zh-CN" altLang="en-US"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仿真与测试</a:t>
            </a:r>
            <a:r>
              <a:rPr kumimoji="0" lang="en-US" altLang="zh-CN"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a:t>
            </a:r>
            <a:r>
              <a:rPr kumimoji="0" lang="zh-CN" altLang="en-US"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计算机对</a:t>
            </a:r>
            <a:r>
              <a:rPr kumimoji="0" lang="en-US" altLang="zh-CN"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HDL</a:t>
            </a:r>
            <a:r>
              <a:rPr kumimoji="0" lang="zh-CN" altLang="en-US"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的处理</a:t>
            </a:r>
            <a:r>
              <a:rPr kumimoji="0" lang="en-US" altLang="zh-CN" sz="4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mn-cs"/>
              </a:rPr>
              <a:t>)</a:t>
            </a:r>
            <a:endParaRPr lang="zh-CN" altLang="en-US" dirty="0">
              <a:latin typeface="方正姚体" panose="02010601030101010101" pitchFamily="2" charset="-122"/>
              <a:ea typeface="方正姚体" panose="02010601030101010101" pitchFamily="2" charset="-122"/>
            </a:endParaRPr>
          </a:p>
        </p:txBody>
      </p:sp>
      <p:sp>
        <p:nvSpPr>
          <p:cNvPr id="366614" name="Rectangle 22"/>
          <p:cNvSpPr>
            <a:spLocks noChangeArrowheads="1"/>
          </p:cNvSpPr>
          <p:nvPr/>
        </p:nvSpPr>
        <p:spPr bwMode="auto">
          <a:xfrm>
            <a:off x="250825" y="3430588"/>
            <a:ext cx="8642350" cy="264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5000"/>
              </a:lnSpc>
              <a:spcBef>
                <a:spcPct val="0"/>
              </a:spcBef>
              <a:spcAft>
                <a:spcPct val="0"/>
              </a:spcAft>
              <a:buClrTx/>
              <a:buSzTx/>
              <a:buFontTx/>
              <a:buNone/>
              <a:tabLst/>
              <a:defRPr/>
            </a:pPr>
            <a:r>
              <a:rPr kumimoji="0" lang="zh-CN" altLang="en-US" sz="2800" b="1" i="0" u="sng"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逻辑综合</a:t>
            </a:r>
            <a:r>
              <a:rPr kumimoji="0" lang="zh-CN" altLang="en-US" sz="2800" b="1" i="0" u="none" strike="noStrike" kern="1200" cap="none" spc="0" normalizeH="0" baseline="0" noProof="0" dirty="0">
                <a:ln>
                  <a:noFill/>
                </a:ln>
                <a:solidFill>
                  <a:srgbClr val="339933"/>
                </a:solidFill>
                <a:effectLst/>
                <a:uLnTx/>
                <a:uFillTx/>
                <a:latin typeface="方正姚体" panose="02010601030101010101" pitchFamily="2" charset="-122"/>
                <a:ea typeface="方正姚体" panose="02010601030101010101" pitchFamily="2" charset="-122"/>
              </a:rPr>
              <a:t> </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是指从</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HDL</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描述的数字逻辑电路模型中导出电路基本元件列表以及元件之间的连接关系（常称为门级网表）的过程。类似对高级程序语言设计进行编译产生目标代码的过程</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产生门级元件及其连接关系的数据库，根据这个数据库可以制作出集成电路或印刷电路板</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PCB</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t>
            </a:r>
          </a:p>
        </p:txBody>
      </p:sp>
      <p:sp>
        <p:nvSpPr>
          <p:cNvPr id="366615" name="Rectangle 23"/>
          <p:cNvSpPr>
            <a:spLocks noChangeArrowheads="1"/>
          </p:cNvSpPr>
          <p:nvPr/>
        </p:nvSpPr>
        <p:spPr bwMode="auto">
          <a:xfrm>
            <a:off x="250825" y="1270000"/>
            <a:ext cx="8893175"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5000"/>
              </a:lnSpc>
              <a:spcBef>
                <a:spcPct val="0"/>
              </a:spcBef>
              <a:spcAft>
                <a:spcPct val="0"/>
              </a:spcAft>
              <a:buClrTx/>
              <a:buSzTx/>
              <a:buFontTx/>
              <a:buNone/>
              <a:tabLst/>
              <a:defRPr/>
            </a:pPr>
            <a:r>
              <a:rPr kumimoji="0" lang="zh-CN" altLang="en-US" sz="2800" b="1" i="0" u="sng"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逻辑仿真</a:t>
            </a:r>
            <a:r>
              <a:rPr kumimoji="0" lang="zh-CN" altLang="en-US" sz="2400" b="1" i="0" u="sng"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是指用计算机仿真软件对数字逻辑电路的结构和行为进行预测</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仿真器对</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HDL</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描述进行解释，以文本形式或时序波形图形式给出电路的输出。在仿真期间如发现设计中存在错误，就再要对</a:t>
            </a:r>
            <a:r>
              <a:rPr kumimoji="0"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HDL</a:t>
            </a: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描述进行及时的修改。</a:t>
            </a:r>
          </a:p>
        </p:txBody>
      </p:sp>
    </p:spTree>
    <p:custDataLst>
      <p:tags r:id="rId1"/>
    </p:custDataLst>
    <p:extLst>
      <p:ext uri="{BB962C8B-B14F-4D97-AF65-F5344CB8AC3E}">
        <p14:creationId xmlns:p14="http://schemas.microsoft.com/office/powerpoint/2010/main" val="2042563709"/>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6615">
                                            <p:txEl>
                                              <p:pRg st="0" end="0"/>
                                            </p:txEl>
                                          </p:spTgt>
                                        </p:tgtEl>
                                        <p:attrNameLst>
                                          <p:attrName>style.visibility</p:attrName>
                                        </p:attrNameLst>
                                      </p:cBhvr>
                                      <p:to>
                                        <p:strVal val="visible"/>
                                      </p:to>
                                    </p:set>
                                    <p:animEffect transition="in" filter="wipe(up)">
                                      <p:cBhvr>
                                        <p:cTn id="7" dur="2000"/>
                                        <p:tgtEl>
                                          <p:spTgt spid="3666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6614"/>
                                        </p:tgtEl>
                                        <p:attrNameLst>
                                          <p:attrName>style.visibility</p:attrName>
                                        </p:attrNameLst>
                                      </p:cBhvr>
                                      <p:to>
                                        <p:strVal val="visible"/>
                                      </p:to>
                                    </p:set>
                                    <p:animEffect transition="in" filter="wipe(up)">
                                      <p:cBhvr>
                                        <p:cTn id="12" dur="3000"/>
                                        <p:tgtEl>
                                          <p:spTgt spid="366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4" grpId="0"/>
      <p:bldP spid="366615" grpId="0"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6" name="Rectangle 26"/>
          <p:cNvSpPr>
            <a:spLocks noChangeArrowheads="1"/>
          </p:cNvSpPr>
          <p:nvPr/>
        </p:nvSpPr>
        <p:spPr bwMode="auto">
          <a:xfrm>
            <a:off x="431800" y="1116996"/>
            <a:ext cx="874871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cs typeface="Courier New" panose="02070309020205020404" pitchFamily="49" charset="0"/>
              </a:rPr>
              <a:t>逻辑电路的设计块完成后，就要测试这个设计块描述的逻辑功能是否正确。为此必须在输入端口加入测试信号，而从其输出端口检测其结果是否正确，这一过程常称为搭建测试平台。根据仿真软件的不同，搭建测试平台的方法也不同。</a:t>
            </a:r>
          </a:p>
        </p:txBody>
      </p:sp>
      <p:pic>
        <p:nvPicPr>
          <p:cNvPr id="378919" name="Picture 39"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924175"/>
            <a:ext cx="878522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A3162507-CA4D-476D-82B6-528AAE79DD57}"/>
              </a:ext>
            </a:extLst>
          </p:cNvPr>
          <p:cNvSpPr>
            <a:spLocks noGrp="1"/>
          </p:cNvSpPr>
          <p:nvPr>
            <p:ph type="title"/>
          </p:nvPr>
        </p:nvSpPr>
        <p:spPr>
          <a:xfrm>
            <a:off x="685800" y="398570"/>
            <a:ext cx="7772400" cy="795528"/>
          </a:xfrm>
        </p:spPr>
        <p:txBody>
          <a:bodyPr>
            <a:normAutofit/>
          </a:bodyPr>
          <a:lstStyle/>
          <a:p>
            <a:pPr marL="0" marR="0" lvl="0" indent="0" defTabSz="914400" rtl="0" eaLnBrk="1" fontAlgn="base" latinLnBrk="0" hangingPunct="1">
              <a:lnSpc>
                <a:spcPct val="100000"/>
              </a:lnSpc>
              <a:spcBef>
                <a:spcPct val="0"/>
              </a:spcBef>
              <a:spcAft>
                <a:spcPct val="0"/>
              </a:spcAft>
              <a:tabLst/>
              <a:defRPr/>
            </a:pPr>
            <a:r>
              <a:rPr kumimoji="0" lang="en-US" altLang="zh-CN"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2.5.6 </a:t>
            </a:r>
            <a:r>
              <a:rPr kumimoji="0" lang="zh-CN" altLang="en-US"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逻辑功能的仿真与测试</a:t>
            </a:r>
            <a:endParaRPr lang="zh-CN" altLang="en-US" dirty="0"/>
          </a:p>
        </p:txBody>
      </p:sp>
    </p:spTree>
    <p:extLst>
      <p:ext uri="{BB962C8B-B14F-4D97-AF65-F5344CB8AC3E}">
        <p14:creationId xmlns:p14="http://schemas.microsoft.com/office/powerpoint/2010/main" val="1747728316"/>
      </p:ext>
    </p:extLst>
  </p:cSld>
  <p:clrMapOvr>
    <a:masterClrMapping/>
  </p:clrMapOvr>
  <p:transition>
    <p:wipe dir="r"/>
    <p:sndAc>
      <p:stSnd>
        <p:snd r:embed="rId3" name="PROJCTOR.WAV"/>
      </p:stSnd>
    </p:sndAc>
  </p:transition>
</p:sld>
</file>

<file path=ppt/tags/tag1.xml><?xml version="1.0" encoding="utf-8"?>
<p:tagLst xmlns:a="http://schemas.openxmlformats.org/drawingml/2006/main" xmlns:r="http://schemas.openxmlformats.org/officeDocument/2006/relationships" xmlns:p="http://schemas.openxmlformats.org/presentationml/2006/main">
  <p:tag name="TIMING" val="|4.4|14.1|72|0.1|77.9|5.5|2.2"/>
</p:tagLst>
</file>

<file path=ppt/tags/tag2.xml><?xml version="1.0" encoding="utf-8"?>
<p:tagLst xmlns:a="http://schemas.openxmlformats.org/drawingml/2006/main" xmlns:r="http://schemas.openxmlformats.org/officeDocument/2006/relationships" xmlns:p="http://schemas.openxmlformats.org/presentationml/2006/main">
  <p:tag name="TIMING" val="|0.6|13.4|46.3|178"/>
</p:tagLst>
</file>

<file path=ppt/tags/tag3.xml><?xml version="1.0" encoding="utf-8"?>
<p:tagLst xmlns:a="http://schemas.openxmlformats.org/drawingml/2006/main" xmlns:r="http://schemas.openxmlformats.org/officeDocument/2006/relationships" xmlns:p="http://schemas.openxmlformats.org/presentationml/2006/main">
  <p:tag name="TIMING" val="|0.9|15.4|24.2|7.7|1.1|3"/>
</p:tagLst>
</file>

<file path=ppt/tags/tag4.xml><?xml version="1.0" encoding="utf-8"?>
<p:tagLst xmlns:a="http://schemas.openxmlformats.org/drawingml/2006/main" xmlns:r="http://schemas.openxmlformats.org/officeDocument/2006/relationships" xmlns:p="http://schemas.openxmlformats.org/presentationml/2006/main">
  <p:tag name="TIMING" val="|5.4|0.9|17.9|2.7|24.6|47.5"/>
</p:tagLst>
</file>

<file path=ppt/tags/tag5.xml><?xml version="1.0" encoding="utf-8"?>
<p:tagLst xmlns:a="http://schemas.openxmlformats.org/drawingml/2006/main" xmlns:r="http://schemas.openxmlformats.org/officeDocument/2006/relationships" xmlns:p="http://schemas.openxmlformats.org/presentationml/2006/main">
  <p:tag name="TIMING" val="|3.4|49.8|12.3|5.4"/>
</p:tagLst>
</file>

<file path=ppt/tags/tag6.xml><?xml version="1.0" encoding="utf-8"?>
<p:tagLst xmlns:a="http://schemas.openxmlformats.org/drawingml/2006/main" xmlns:r="http://schemas.openxmlformats.org/officeDocument/2006/relationships" xmlns:p="http://schemas.openxmlformats.org/presentationml/2006/main">
  <p:tag name="TIMING" val="|4.4|50.6|15.5|59.8"/>
</p:tagLst>
</file>

<file path=ppt/tags/tag7.xml><?xml version="1.0" encoding="utf-8"?>
<p:tagLst xmlns:a="http://schemas.openxmlformats.org/drawingml/2006/main" xmlns:r="http://schemas.openxmlformats.org/officeDocument/2006/relationships" xmlns:p="http://schemas.openxmlformats.org/presentationml/2006/main">
  <p:tag name="TIMING" val="|5.4|1.9|51.9|6|5.4"/>
</p:tagLst>
</file>

<file path=ppt/tags/tag8.xml><?xml version="1.0" encoding="utf-8"?>
<p:tagLst xmlns:a="http://schemas.openxmlformats.org/drawingml/2006/main" xmlns:r="http://schemas.openxmlformats.org/officeDocument/2006/relationships" xmlns:p="http://schemas.openxmlformats.org/presentationml/2006/main">
  <p:tag name="TIMING" val="|37.6|46|32.9"/>
</p:tagLst>
</file>

<file path=ppt/tags/tag9.xml><?xml version="1.0" encoding="utf-8"?>
<p:tagLst xmlns:a="http://schemas.openxmlformats.org/drawingml/2006/main" xmlns:r="http://schemas.openxmlformats.org/officeDocument/2006/relationships" xmlns:p="http://schemas.openxmlformats.org/presentationml/2006/main">
  <p:tag name="TIMING" val="|13.4|9|39.4"/>
</p:tagLst>
</file>

<file path=ppt/tags/tag10.xml><?xml version="1.0" encoding="utf-8"?>
<p:tagLst xmlns:a="http://schemas.openxmlformats.org/drawingml/2006/main" xmlns:r="http://schemas.openxmlformats.org/officeDocument/2006/relationships" xmlns:p="http://schemas.openxmlformats.org/presentationml/2006/main">
  <p:tag name="TIMING" val="|19|8.2|1.1|3.4|0.3|0.3|0|0.7|0.3|0.2|0.3|0.1|0.9|1.5|69.9"/>
</p:tagLst>
</file>

<file path=ppt/tags/tag11.xml><?xml version="1.0" encoding="utf-8"?>
<p:tagLst xmlns:a="http://schemas.openxmlformats.org/drawingml/2006/main" xmlns:r="http://schemas.openxmlformats.org/officeDocument/2006/relationships" xmlns:p="http://schemas.openxmlformats.org/presentationml/2006/main">
  <p:tag name="TIMING" val="|6.6|3.7|25.3|3.1|20.6|13.4|5.1"/>
</p:tagLst>
</file>

<file path=ppt/tags/tag12.xml><?xml version="1.0" encoding="utf-8"?>
<p:tagLst xmlns:a="http://schemas.openxmlformats.org/drawingml/2006/main" xmlns:r="http://schemas.openxmlformats.org/officeDocument/2006/relationships" xmlns:p="http://schemas.openxmlformats.org/presentationml/2006/main">
  <p:tag name="TIMING" val="|28.3|0.9|10.8|5.4|6.1|9.3|29|14.3|0.3"/>
</p:tagLst>
</file>

<file path=ppt/tags/tag13.xml><?xml version="1.0" encoding="utf-8"?>
<p:tagLst xmlns:a="http://schemas.openxmlformats.org/drawingml/2006/main" xmlns:r="http://schemas.openxmlformats.org/officeDocument/2006/relationships" xmlns:p="http://schemas.openxmlformats.org/presentationml/2006/main">
  <p:tag name="TIMING" val="|9|16.8|21"/>
</p:tagLst>
</file>

<file path=ppt/tags/tag14.xml><?xml version="1.0" encoding="utf-8"?>
<p:tagLst xmlns:a="http://schemas.openxmlformats.org/drawingml/2006/main" xmlns:r="http://schemas.openxmlformats.org/officeDocument/2006/relationships" xmlns:p="http://schemas.openxmlformats.org/presentationml/2006/main">
  <p:tag name="TIMING" val="|0.8|47.2|4.2"/>
</p:tagLst>
</file>

<file path=ppt/tags/tag15.xml><?xml version="1.0" encoding="utf-8"?>
<p:tagLst xmlns:a="http://schemas.openxmlformats.org/drawingml/2006/main" xmlns:r="http://schemas.openxmlformats.org/officeDocument/2006/relationships" xmlns:p="http://schemas.openxmlformats.org/presentationml/2006/main">
  <p:tag name="TIMING" val="|8|17|29.9|56.8"/>
</p:tagLst>
</file>

<file path=ppt/tags/tag16.xml><?xml version="1.0" encoding="utf-8"?>
<p:tagLst xmlns:a="http://schemas.openxmlformats.org/drawingml/2006/main" xmlns:r="http://schemas.openxmlformats.org/officeDocument/2006/relationships" xmlns:p="http://schemas.openxmlformats.org/presentationml/2006/main">
  <p:tag name="TIMING" val="|2.2|22.5|23|5.6|3.1|44.2|4.1|6.9|0.8|1|1.5|16.7"/>
</p:tagLst>
</file>

<file path=ppt/tags/tag17.xml><?xml version="1.0" encoding="utf-8"?>
<p:tagLst xmlns:a="http://schemas.openxmlformats.org/drawingml/2006/main" xmlns:r="http://schemas.openxmlformats.org/officeDocument/2006/relationships" xmlns:p="http://schemas.openxmlformats.org/presentationml/2006/main">
  <p:tag name="TIMING" val="|7.8|28|11.7|12.5|1.1|14.5|36.3"/>
</p:tagLst>
</file>

<file path=ppt/tags/tag18.xml><?xml version="1.0" encoding="utf-8"?>
<p:tagLst xmlns:a="http://schemas.openxmlformats.org/drawingml/2006/main" xmlns:r="http://schemas.openxmlformats.org/officeDocument/2006/relationships" xmlns:p="http://schemas.openxmlformats.org/presentationml/2006/main">
  <p:tag name="TIMING" val="|1.1|1.2|6.3|20.8|2.1|8.8|5.8|12|1.5|13.6|8.6|3.7|4.2|21.3|73|46|1.3"/>
</p:tagLst>
</file>

<file path=ppt/tags/tag19.xml><?xml version="1.0" encoding="utf-8"?>
<p:tagLst xmlns:a="http://schemas.openxmlformats.org/drawingml/2006/main" xmlns:r="http://schemas.openxmlformats.org/officeDocument/2006/relationships" xmlns:p="http://schemas.openxmlformats.org/presentationml/2006/main">
  <p:tag name="TIMING" val="|133.8|8.3|15.3|26.4|7.4|1.3|7.8|36.8|7.3|24.6"/>
</p:tagLst>
</file>

<file path=ppt/tags/tag20.xml><?xml version="1.0" encoding="utf-8"?>
<p:tagLst xmlns:a="http://schemas.openxmlformats.org/drawingml/2006/main" xmlns:r="http://schemas.openxmlformats.org/officeDocument/2006/relationships" xmlns:p="http://schemas.openxmlformats.org/presentationml/2006/main">
  <p:tag name="TIMING" val="|11.5"/>
</p:tagLst>
</file>

<file path=ppt/tags/tag21.xml><?xml version="1.0" encoding="utf-8"?>
<p:tagLst xmlns:a="http://schemas.openxmlformats.org/drawingml/2006/main" xmlns:r="http://schemas.openxmlformats.org/officeDocument/2006/relationships" xmlns:p="http://schemas.openxmlformats.org/presentationml/2006/main">
  <p:tag name="TIMING" val="|5.6|11.3|7.4|9.1"/>
</p:tagLst>
</file>

<file path=ppt/tags/tag22.xml><?xml version="1.0" encoding="utf-8"?>
<p:tagLst xmlns:a="http://schemas.openxmlformats.org/drawingml/2006/main" xmlns:r="http://schemas.openxmlformats.org/officeDocument/2006/relationships" xmlns:p="http://schemas.openxmlformats.org/presentationml/2006/main">
  <p:tag name="TIMING" val="|3.8|14.6|14.8|6.3"/>
</p:tagLst>
</file>

<file path=ppt/tags/tag23.xml><?xml version="1.0" encoding="utf-8"?>
<p:tagLst xmlns:a="http://schemas.openxmlformats.org/drawingml/2006/main" xmlns:r="http://schemas.openxmlformats.org/officeDocument/2006/relationships" xmlns:p="http://schemas.openxmlformats.org/presentationml/2006/main">
  <p:tag name="TIMING" val="|14.8|1.3|18.6|3.8|4.2|16.6|6.2|1.5|15.6"/>
</p:tagLst>
</file>

<file path=ppt/tags/tag24.xml><?xml version="1.0" encoding="utf-8"?>
<p:tagLst xmlns:a="http://schemas.openxmlformats.org/drawingml/2006/main" xmlns:r="http://schemas.openxmlformats.org/officeDocument/2006/relationships" xmlns:p="http://schemas.openxmlformats.org/presentationml/2006/main">
  <p:tag name="TIMING" val="|0.5|9.6|14.5|0.8|3.4|1.2|2.2|0.9|1.2|0.6|2.1"/>
</p:tagLst>
</file>

<file path=ppt/tags/tag25.xml><?xml version="1.0" encoding="utf-8"?>
<p:tagLst xmlns:a="http://schemas.openxmlformats.org/drawingml/2006/main" xmlns:r="http://schemas.openxmlformats.org/officeDocument/2006/relationships" xmlns:p="http://schemas.openxmlformats.org/presentationml/2006/main">
  <p:tag name="TIMING" val="|8|0.9|0.9|0.8|1|54.9|3.8|3.4|14.9"/>
</p:tagLst>
</file>

<file path=ppt/tags/tag26.xml><?xml version="1.0" encoding="utf-8"?>
<p:tagLst xmlns:a="http://schemas.openxmlformats.org/drawingml/2006/main" xmlns:r="http://schemas.openxmlformats.org/officeDocument/2006/relationships" xmlns:p="http://schemas.openxmlformats.org/presentationml/2006/main">
  <p:tag name="TIMING" val="|4.6"/>
</p:tagLst>
</file>

<file path=ppt/tags/tag27.xml><?xml version="1.0" encoding="utf-8"?>
<p:tagLst xmlns:a="http://schemas.openxmlformats.org/drawingml/2006/main" xmlns:r="http://schemas.openxmlformats.org/officeDocument/2006/relationships" xmlns:p="http://schemas.openxmlformats.org/presentationml/2006/main">
  <p:tag name="TIMING" val="|5.7|32.9|15.2"/>
</p:tagLst>
</file>

<file path=ppt/tags/tag28.xml><?xml version="1.0" encoding="utf-8"?>
<p:tagLst xmlns:a="http://schemas.openxmlformats.org/drawingml/2006/main" xmlns:r="http://schemas.openxmlformats.org/officeDocument/2006/relationships" xmlns:p="http://schemas.openxmlformats.org/presentationml/2006/main">
  <p:tag name="TIMING" val="|27.2|1.5|12.8|3.3|15.1"/>
</p:tagLst>
</file>

<file path=ppt/tags/tag29.xml><?xml version="1.0" encoding="utf-8"?>
<p:tagLst xmlns:a="http://schemas.openxmlformats.org/drawingml/2006/main" xmlns:r="http://schemas.openxmlformats.org/officeDocument/2006/relationships" xmlns:p="http://schemas.openxmlformats.org/presentationml/2006/main">
  <p:tag name="TIMING" val="|9.4|2|12.3|20|2.6|16.1|3.2|14.1|11.8|18.8|6.4"/>
</p:tagLst>
</file>

<file path=ppt/tags/tag30.xml><?xml version="1.0" encoding="utf-8"?>
<p:tagLst xmlns:a="http://schemas.openxmlformats.org/drawingml/2006/main" xmlns:r="http://schemas.openxmlformats.org/officeDocument/2006/relationships" xmlns:p="http://schemas.openxmlformats.org/presentationml/2006/main">
  <p:tag name="TIMING" val="|3.6|0.7|5.3|18.3|38.9"/>
</p:tagLst>
</file>

<file path=ppt/tags/tag31.xml><?xml version="1.0" encoding="utf-8"?>
<p:tagLst xmlns:a="http://schemas.openxmlformats.org/drawingml/2006/main" xmlns:r="http://schemas.openxmlformats.org/officeDocument/2006/relationships" xmlns:p="http://schemas.openxmlformats.org/presentationml/2006/main">
  <p:tag name="TIMING" val="|4.2|5.1|3.4|3.9|1.4|1.6|5.8|6.7|11.6|1.2|7.2|5.4|4.5|8.9|38.4|44.7"/>
</p:tagLst>
</file>

<file path=ppt/tags/tag32.xml><?xml version="1.0" encoding="utf-8"?>
<p:tagLst xmlns:a="http://schemas.openxmlformats.org/drawingml/2006/main" xmlns:r="http://schemas.openxmlformats.org/officeDocument/2006/relationships" xmlns:p="http://schemas.openxmlformats.org/presentationml/2006/main">
  <p:tag name="TIMING" val="|1.3"/>
</p:tagLst>
</file>

<file path=ppt/tags/tag33.xml><?xml version="1.0" encoding="utf-8"?>
<p:tagLst xmlns:a="http://schemas.openxmlformats.org/drawingml/2006/main" xmlns:r="http://schemas.openxmlformats.org/officeDocument/2006/relationships" xmlns:p="http://schemas.openxmlformats.org/presentationml/2006/main">
  <p:tag name="TIMING" val="|2.3|1.8|8.4|1.3|5.2|7.2|4|4.6|1.2|1|2.3|18.2|1.5|1.2|1|16.2"/>
</p:tagLst>
</file>

<file path=ppt/tags/tag34.xml><?xml version="1.0" encoding="utf-8"?>
<p:tagLst xmlns:a="http://schemas.openxmlformats.org/drawingml/2006/main" xmlns:r="http://schemas.openxmlformats.org/officeDocument/2006/relationships" xmlns:p="http://schemas.openxmlformats.org/presentationml/2006/main">
  <p:tag name="TIMING" val="|9|2.4|30.2"/>
</p:tagLst>
</file>

<file path=ppt/tags/tag35.xml><?xml version="1.0" encoding="utf-8"?>
<p:tagLst xmlns:a="http://schemas.openxmlformats.org/drawingml/2006/main" xmlns:r="http://schemas.openxmlformats.org/officeDocument/2006/relationships" xmlns:p="http://schemas.openxmlformats.org/presentationml/2006/main">
  <p:tag name="TIMING" val="|6.5|13.1|5.3|24.4|3|15.3|7.1|27.4|1.1"/>
</p:tagLst>
</file>

<file path=ppt/tags/tag36.xml><?xml version="1.0" encoding="utf-8"?>
<p:tagLst xmlns:a="http://schemas.openxmlformats.org/drawingml/2006/main" xmlns:r="http://schemas.openxmlformats.org/officeDocument/2006/relationships" xmlns:p="http://schemas.openxmlformats.org/presentationml/2006/main">
  <p:tag name="TIMING" val="|17.8|3.8|80.1|1.1|27.2|13.9|15"/>
</p:tagLst>
</file>

<file path=ppt/tags/tag37.xml><?xml version="1.0" encoding="utf-8"?>
<p:tagLst xmlns:a="http://schemas.openxmlformats.org/drawingml/2006/main" xmlns:r="http://schemas.openxmlformats.org/officeDocument/2006/relationships" xmlns:p="http://schemas.openxmlformats.org/presentationml/2006/main">
  <p:tag name="TIMING" val="|7|6.2|1.6|0.7|13|33.3"/>
</p:tagLst>
</file>

<file path=ppt/tags/tag38.xml><?xml version="1.0" encoding="utf-8"?>
<p:tagLst xmlns:a="http://schemas.openxmlformats.org/drawingml/2006/main" xmlns:r="http://schemas.openxmlformats.org/officeDocument/2006/relationships" xmlns:p="http://schemas.openxmlformats.org/presentationml/2006/main">
  <p:tag name="TIMING" val="|9|136|1.3"/>
</p:tagLst>
</file>

<file path=ppt/tags/tag39.xml><?xml version="1.0" encoding="utf-8"?>
<p:tagLst xmlns:a="http://schemas.openxmlformats.org/drawingml/2006/main" xmlns:r="http://schemas.openxmlformats.org/officeDocument/2006/relationships" xmlns:p="http://schemas.openxmlformats.org/presentationml/2006/main">
  <p:tag name="TIMING" val="|6"/>
</p:tagLst>
</file>

<file path=ppt/tags/tag40.xml><?xml version="1.0" encoding="utf-8"?>
<p:tagLst xmlns:a="http://schemas.openxmlformats.org/drawingml/2006/main" xmlns:r="http://schemas.openxmlformats.org/officeDocument/2006/relationships" xmlns:p="http://schemas.openxmlformats.org/presentationml/2006/main">
  <p:tag name="TIMING" val="|2.9|46.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756</TotalTime>
  <Words>4118</Words>
  <Application>Microsoft Office PowerPoint</Application>
  <PresentationFormat>全屏显示(4:3)</PresentationFormat>
  <Paragraphs>828</Paragraphs>
  <Slides>50</Slides>
  <Notes>13</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7</vt:i4>
      </vt:variant>
      <vt:variant>
        <vt:lpstr>幻灯片标题</vt:lpstr>
      </vt:variant>
      <vt:variant>
        <vt:i4>50</vt:i4>
      </vt:variant>
    </vt:vector>
  </HeadingPairs>
  <TitlesOfParts>
    <vt:vector size="69" baseType="lpstr">
      <vt:lpstr>等线</vt:lpstr>
      <vt:lpstr>方正姚体</vt:lpstr>
      <vt:lpstr>楷体_GB2312</vt:lpstr>
      <vt:lpstr>Arial</vt:lpstr>
      <vt:lpstr>Arial Narrow</vt:lpstr>
      <vt:lpstr>Cambria Math</vt:lpstr>
      <vt:lpstr>Rockwell</vt:lpstr>
      <vt:lpstr>Rockwell Condensed</vt:lpstr>
      <vt:lpstr>Times New Roman</vt:lpstr>
      <vt:lpstr>Verdana</vt:lpstr>
      <vt:lpstr>Wingdings</vt:lpstr>
      <vt:lpstr>木活字</vt:lpstr>
      <vt:lpstr>公式</vt:lpstr>
      <vt:lpstr>Equation</vt:lpstr>
      <vt:lpstr>Equation.2</vt:lpstr>
      <vt:lpstr>Equation.3</vt:lpstr>
      <vt:lpstr>Picture</vt:lpstr>
      <vt:lpstr>图片</vt:lpstr>
      <vt:lpstr>Picture2</vt:lpstr>
      <vt:lpstr>电子电路基础</vt:lpstr>
      <vt:lpstr>PowerPoint 演示文稿</vt:lpstr>
      <vt:lpstr>2.1  逻辑代数的基本定理和规则</vt:lpstr>
      <vt:lpstr>PowerPoint 演示文稿</vt:lpstr>
      <vt:lpstr>PowerPoint 演示文稿</vt:lpstr>
      <vt:lpstr>PowerPoint 演示文稿</vt:lpstr>
      <vt:lpstr> 2.1.2  逻辑代数的基本规则 </vt:lpstr>
      <vt:lpstr>2. 反演规则：</vt:lpstr>
      <vt:lpstr>3. 对偶规则：</vt:lpstr>
      <vt:lpstr>PowerPoint 演示文稿</vt:lpstr>
      <vt:lpstr>2.2  逻辑函数表达式的形式</vt:lpstr>
      <vt:lpstr>2.2 .2 最小项与最小项表达式</vt:lpstr>
      <vt:lpstr>2、最小项的性质 </vt:lpstr>
      <vt:lpstr>3、最小项的编号 </vt:lpstr>
      <vt:lpstr> 2.  最小项表达式 </vt:lpstr>
      <vt:lpstr>PowerPoint 演示文稿</vt:lpstr>
      <vt:lpstr>2.2.2 最大项与最大项表达式</vt:lpstr>
      <vt:lpstr>1. 最大项的定义和性质</vt:lpstr>
      <vt:lpstr>PowerPoint 演示文稿</vt:lpstr>
      <vt:lpstr>PowerPoint 演示文稿</vt:lpstr>
      <vt:lpstr> 2.3 逻辑函数的代数法化简</vt:lpstr>
      <vt:lpstr> 2.3.1 逻辑函数的最简形式</vt:lpstr>
      <vt:lpstr> 2.3.2 逻辑函数的代数化简法</vt:lpstr>
      <vt:lpstr>PowerPoint 演示文稿</vt:lpstr>
      <vt:lpstr> 2、逻辑函数形式的变化</vt:lpstr>
      <vt:lpstr>PowerPoint 演示文稿</vt:lpstr>
      <vt:lpstr>PowerPoint 演示文稿</vt:lpstr>
      <vt:lpstr>2.2.3 用卡诺图表示逻辑函数</vt:lpstr>
      <vt:lpstr>2.2.3 用卡诺图表示逻辑函数</vt:lpstr>
      <vt:lpstr>2、卡诺图的构建</vt:lpstr>
      <vt:lpstr>PowerPoint 演示文稿</vt:lpstr>
      <vt:lpstr>PowerPoint 演示文稿</vt:lpstr>
      <vt:lpstr>2、卡诺图的特点:</vt:lpstr>
      <vt:lpstr>3. 已知逻辑函数画卡诺图</vt:lpstr>
      <vt:lpstr>PowerPoint 演示文稿</vt:lpstr>
      <vt:lpstr> 2.4.2 用卡诺图化简逻辑函数 </vt:lpstr>
      <vt:lpstr>2、化简的步骤</vt:lpstr>
      <vt:lpstr>PowerPoint 演示文稿</vt:lpstr>
      <vt:lpstr>PowerPoint 演示文稿</vt:lpstr>
      <vt:lpstr>PowerPoint 演示文稿</vt:lpstr>
      <vt:lpstr>3、具有无关项的化简</vt:lpstr>
      <vt:lpstr>PowerPoint 演示文稿</vt:lpstr>
      <vt:lpstr>2.5 硬件描述语言Verilog HDL基础</vt:lpstr>
      <vt:lpstr>例  用结构描述方式建立门电路Verilog模型</vt:lpstr>
      <vt:lpstr>例  用数据流描述方式建立模型</vt:lpstr>
      <vt:lpstr>例  用行为描述方式建立模型</vt:lpstr>
      <vt:lpstr>模块定义的一般语法结构</vt:lpstr>
      <vt:lpstr>硬件描述语言Verilog HDL</vt:lpstr>
      <vt:lpstr>仿真与测试(计算机对HDL的处理)</vt:lpstr>
      <vt:lpstr>2.5.6 逻辑功能的仿真与测试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46</cp:revision>
  <dcterms:created xsi:type="dcterms:W3CDTF">2024-06-19T12:38:22Z</dcterms:created>
  <dcterms:modified xsi:type="dcterms:W3CDTF">2024-09-05T10:05:00Z</dcterms:modified>
</cp:coreProperties>
</file>